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80"/>
  </p:notesMasterIdLst>
  <p:handoutMasterIdLst>
    <p:handoutMasterId r:id="rId81"/>
  </p:handoutMasterIdLst>
  <p:sldIdLst>
    <p:sldId id="1011" r:id="rId2"/>
    <p:sldId id="958" r:id="rId3"/>
    <p:sldId id="1015" r:id="rId4"/>
    <p:sldId id="1016" r:id="rId5"/>
    <p:sldId id="1017" r:id="rId6"/>
    <p:sldId id="979" r:id="rId7"/>
    <p:sldId id="980" r:id="rId8"/>
    <p:sldId id="1019" r:id="rId9"/>
    <p:sldId id="971" r:id="rId10"/>
    <p:sldId id="981" r:id="rId11"/>
    <p:sldId id="970" r:id="rId12"/>
    <p:sldId id="1008" r:id="rId13"/>
    <p:sldId id="968" r:id="rId14"/>
    <p:sldId id="957" r:id="rId15"/>
    <p:sldId id="960" r:id="rId16"/>
    <p:sldId id="982" r:id="rId17"/>
    <p:sldId id="983" r:id="rId18"/>
    <p:sldId id="1002" r:id="rId19"/>
    <p:sldId id="986" r:id="rId20"/>
    <p:sldId id="966" r:id="rId21"/>
    <p:sldId id="1007" r:id="rId22"/>
    <p:sldId id="961" r:id="rId23"/>
    <p:sldId id="931" r:id="rId24"/>
    <p:sldId id="932" r:id="rId25"/>
    <p:sldId id="930" r:id="rId26"/>
    <p:sldId id="948" r:id="rId27"/>
    <p:sldId id="935" r:id="rId28"/>
    <p:sldId id="936" r:id="rId29"/>
    <p:sldId id="937" r:id="rId30"/>
    <p:sldId id="938" r:id="rId31"/>
    <p:sldId id="939" r:id="rId32"/>
    <p:sldId id="955" r:id="rId33"/>
    <p:sldId id="942" r:id="rId34"/>
    <p:sldId id="950" r:id="rId35"/>
    <p:sldId id="907" r:id="rId36"/>
    <p:sldId id="882" r:id="rId37"/>
    <p:sldId id="881" r:id="rId38"/>
    <p:sldId id="921" r:id="rId39"/>
    <p:sldId id="922" r:id="rId40"/>
    <p:sldId id="902" r:id="rId41"/>
    <p:sldId id="903" r:id="rId42"/>
    <p:sldId id="993" r:id="rId43"/>
    <p:sldId id="1006" r:id="rId44"/>
    <p:sldId id="987" r:id="rId45"/>
    <p:sldId id="988" r:id="rId46"/>
    <p:sldId id="990" r:id="rId47"/>
    <p:sldId id="989" r:id="rId48"/>
    <p:sldId id="1023" r:id="rId49"/>
    <p:sldId id="992" r:id="rId50"/>
    <p:sldId id="991" r:id="rId51"/>
    <p:sldId id="985" r:id="rId52"/>
    <p:sldId id="1003" r:id="rId53"/>
    <p:sldId id="1010" r:id="rId54"/>
    <p:sldId id="1009" r:id="rId55"/>
    <p:sldId id="892" r:id="rId56"/>
    <p:sldId id="918" r:id="rId57"/>
    <p:sldId id="1022" r:id="rId58"/>
    <p:sldId id="1020" r:id="rId59"/>
    <p:sldId id="1024" r:id="rId60"/>
    <p:sldId id="1021" r:id="rId61"/>
    <p:sldId id="1025" r:id="rId62"/>
    <p:sldId id="1026" r:id="rId63"/>
    <p:sldId id="1004" r:id="rId64"/>
    <p:sldId id="1005" r:id="rId65"/>
    <p:sldId id="995" r:id="rId66"/>
    <p:sldId id="996" r:id="rId67"/>
    <p:sldId id="954" r:id="rId68"/>
    <p:sldId id="994" r:id="rId69"/>
    <p:sldId id="923" r:id="rId70"/>
    <p:sldId id="959" r:id="rId71"/>
    <p:sldId id="965" r:id="rId72"/>
    <p:sldId id="999" r:id="rId73"/>
    <p:sldId id="1000" r:id="rId74"/>
    <p:sldId id="962" r:id="rId75"/>
    <p:sldId id="964" r:id="rId76"/>
    <p:sldId id="997" r:id="rId77"/>
    <p:sldId id="998" r:id="rId78"/>
    <p:sldId id="1014" r:id="rId79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buClr>
        <a:srgbClr val="008080"/>
      </a:buClr>
      <a:buFont typeface="Wingdings" charset="0"/>
      <a:defRPr sz="1400" kern="1200">
        <a:solidFill>
          <a:schemeClr val="tx1"/>
        </a:solidFill>
        <a:latin typeface="Arial Unicode MS" charset="0"/>
        <a:ea typeface="ＭＳ Ｐゴシック" charset="0"/>
        <a:cs typeface="Arial Unicode MS" charset="0"/>
      </a:defRPr>
    </a:lvl1pPr>
    <a:lvl2pPr marL="457200" algn="ctr" rtl="0" fontAlgn="base">
      <a:spcBef>
        <a:spcPct val="50000"/>
      </a:spcBef>
      <a:spcAft>
        <a:spcPct val="0"/>
      </a:spcAft>
      <a:buClr>
        <a:srgbClr val="008080"/>
      </a:buClr>
      <a:buFont typeface="Wingdings" charset="0"/>
      <a:defRPr sz="1400" kern="1200">
        <a:solidFill>
          <a:schemeClr val="tx1"/>
        </a:solidFill>
        <a:latin typeface="Arial Unicode MS" charset="0"/>
        <a:ea typeface="ＭＳ Ｐゴシック" charset="0"/>
        <a:cs typeface="Arial Unicode MS" charset="0"/>
      </a:defRPr>
    </a:lvl2pPr>
    <a:lvl3pPr marL="914400" algn="ctr" rtl="0" fontAlgn="base">
      <a:spcBef>
        <a:spcPct val="50000"/>
      </a:spcBef>
      <a:spcAft>
        <a:spcPct val="0"/>
      </a:spcAft>
      <a:buClr>
        <a:srgbClr val="008080"/>
      </a:buClr>
      <a:buFont typeface="Wingdings" charset="0"/>
      <a:defRPr sz="1400" kern="1200">
        <a:solidFill>
          <a:schemeClr val="tx1"/>
        </a:solidFill>
        <a:latin typeface="Arial Unicode MS" charset="0"/>
        <a:ea typeface="ＭＳ Ｐゴシック" charset="0"/>
        <a:cs typeface="Arial Unicode MS" charset="0"/>
      </a:defRPr>
    </a:lvl3pPr>
    <a:lvl4pPr marL="1371600" algn="ctr" rtl="0" fontAlgn="base">
      <a:spcBef>
        <a:spcPct val="50000"/>
      </a:spcBef>
      <a:spcAft>
        <a:spcPct val="0"/>
      </a:spcAft>
      <a:buClr>
        <a:srgbClr val="008080"/>
      </a:buClr>
      <a:buFont typeface="Wingdings" charset="0"/>
      <a:defRPr sz="1400" kern="1200">
        <a:solidFill>
          <a:schemeClr val="tx1"/>
        </a:solidFill>
        <a:latin typeface="Arial Unicode MS" charset="0"/>
        <a:ea typeface="ＭＳ Ｐゴシック" charset="0"/>
        <a:cs typeface="Arial Unicode MS" charset="0"/>
      </a:defRPr>
    </a:lvl4pPr>
    <a:lvl5pPr marL="1828800" algn="ctr" rtl="0" fontAlgn="base">
      <a:spcBef>
        <a:spcPct val="50000"/>
      </a:spcBef>
      <a:spcAft>
        <a:spcPct val="0"/>
      </a:spcAft>
      <a:buClr>
        <a:srgbClr val="008080"/>
      </a:buClr>
      <a:buFont typeface="Wingdings" charset="0"/>
      <a:defRPr sz="1400" kern="1200">
        <a:solidFill>
          <a:schemeClr val="tx1"/>
        </a:solidFill>
        <a:latin typeface="Arial Unicode MS" charset="0"/>
        <a:ea typeface="ＭＳ Ｐゴシック" charset="0"/>
        <a:cs typeface="Arial Unicode MS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 Unicode MS" charset="0"/>
        <a:ea typeface="ＭＳ Ｐゴシック" charset="0"/>
        <a:cs typeface="Arial Unicode MS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 Unicode MS" charset="0"/>
        <a:ea typeface="ＭＳ Ｐゴシック" charset="0"/>
        <a:cs typeface="Arial Unicode MS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 Unicode MS" charset="0"/>
        <a:ea typeface="ＭＳ Ｐゴシック" charset="0"/>
        <a:cs typeface="Arial Unicode MS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 Unicode MS" charset="0"/>
        <a:ea typeface="ＭＳ Ｐゴシック" charset="0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F1E"/>
    <a:srgbClr val="DC16EB"/>
    <a:srgbClr val="5C63C6"/>
    <a:srgbClr val="6E74EB"/>
    <a:srgbClr val="9827FF"/>
    <a:srgbClr val="226D80"/>
    <a:srgbClr val="111111"/>
    <a:srgbClr val="15FF0D"/>
    <a:srgbClr val="CC0099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508" autoAdjust="0"/>
    <p:restoredTop sz="93308" autoAdjust="0"/>
  </p:normalViewPr>
  <p:slideViewPr>
    <p:cSldViewPr>
      <p:cViewPr>
        <p:scale>
          <a:sx n="75" d="100"/>
          <a:sy n="75" d="100"/>
        </p:scale>
        <p:origin x="-1272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584" y="-11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4" Type="http://schemas.openxmlformats.org/officeDocument/2006/relationships/image" Target="../media/image132.emf"/><Relationship Id="rId1" Type="http://schemas.openxmlformats.org/officeDocument/2006/relationships/image" Target="../media/image129.emf"/><Relationship Id="rId2" Type="http://schemas.openxmlformats.org/officeDocument/2006/relationships/image" Target="../media/image1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fld id="{4840D4C2-A86B-3840-8A0B-2C80967D3E09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2212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fld id="{7F73D168-68C7-2A4F-BAFD-76CA7677D7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24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3D168-68C7-2A4F-BAFD-76CA7677D71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06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3D168-68C7-2A4F-BAFD-76CA7677D71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43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1570F4-F4D1-0940-A153-533B56BFE39A}" type="slidenum">
              <a:rPr lang="en-US"/>
              <a:pPr/>
              <a:t>23</a:t>
            </a:fld>
            <a:endParaRPr lang="en-US"/>
          </a:p>
        </p:txBody>
      </p:sp>
      <p:sp>
        <p:nvSpPr>
          <p:cNvPr id="121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E784AC-6C21-C44E-A12D-56C95CAB39B2}" type="slidenum">
              <a:rPr lang="en-US"/>
              <a:pPr/>
              <a:t>24</a:t>
            </a:fld>
            <a:endParaRPr lang="en-US"/>
          </a:p>
        </p:txBody>
      </p:sp>
      <p:sp>
        <p:nvSpPr>
          <p:cNvPr id="121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3D168-68C7-2A4F-BAFD-76CA7677D71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3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3D168-68C7-2A4F-BAFD-76CA7677D71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4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D1F3BD-2125-0C48-961F-C4484816D193}" type="slidenum">
              <a:rPr lang="en-US"/>
              <a:pPr/>
              <a:t>65</a:t>
            </a:fld>
            <a:endParaRPr lang="en-US"/>
          </a:p>
        </p:txBody>
      </p:sp>
      <p:sp>
        <p:nvSpPr>
          <p:cNvPr id="127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78D5CE-6C14-5C44-B00D-ED345DBA3E4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41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EF443D-0D5E-9844-A435-9F30532A314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660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9BD80C-EC0E-FB4D-B988-F33B2FA6CC7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989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A6A9AF-C156-A54A-908A-3DBB0A95811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4852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F965C2-2BA3-5647-9F21-C9DC6F7CBEB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89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0EB5C1-F88F-924C-9672-75BC26ECE63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4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0B4AD6-CFC0-5543-A136-BD1BC8C29FCA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792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13D161-B0CD-414F-A996-E6D93C098AC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226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24ED69-991C-8C42-8930-4A3AA188160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43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FB5F0E-AEB3-1347-867F-7CE22F96AE6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35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089BF8-2270-0D49-90D0-4B8852B3223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105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MPP_logo_weiss"/>
          <p:cNvPicPr>
            <a:picLocks noChangeAspect="1" noChangeArrowheads="1"/>
          </p:cNvPicPr>
          <p:nvPr userDrawn="1"/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4"/>
          <a:stretch>
            <a:fillRect/>
          </a:stretch>
        </p:blipFill>
        <p:spPr bwMode="auto">
          <a:xfrm>
            <a:off x="-395932" y="21307"/>
            <a:ext cx="1584053" cy="108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576263" cy="6858000"/>
          </a:xfrm>
          <a:prstGeom prst="rect">
            <a:avLst/>
          </a:prstGeom>
          <a:gradFill rotWithShape="1">
            <a:gsLst>
              <a:gs pos="0">
                <a:srgbClr val="8DD6CE">
                  <a:gamma/>
                  <a:shade val="85882"/>
                  <a:invGamma/>
                  <a:alpha val="78000"/>
                </a:srgbClr>
              </a:gs>
              <a:gs pos="100000">
                <a:srgbClr val="8DD6CE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1258888" y="765175"/>
            <a:ext cx="7772400" cy="0"/>
          </a:xfrm>
          <a:prstGeom prst="line">
            <a:avLst/>
          </a:prstGeom>
          <a:noFill/>
          <a:ln w="3810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 rot="16200000">
            <a:off x="-2924968" y="3800871"/>
            <a:ext cx="64373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tabLst>
                <a:tab pos="21526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spcBef>
                <a:spcPct val="0"/>
              </a:spcBef>
              <a:tabLst>
                <a:tab pos="21526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spcBef>
                <a:spcPct val="0"/>
              </a:spcBef>
              <a:tabLst>
                <a:tab pos="21526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spcBef>
                <a:spcPct val="0"/>
              </a:spcBef>
              <a:tabLst>
                <a:tab pos="21526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spcBef>
                <a:spcPct val="0"/>
              </a:spcBef>
              <a:tabLst>
                <a:tab pos="21526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21526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21526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21526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21526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buClrTx/>
              <a:buFontTx/>
              <a:buNone/>
            </a:pPr>
            <a:r>
              <a:rPr lang="de-DE" b="1" dirty="0">
                <a:solidFill>
                  <a:schemeClr val="bg1"/>
                </a:solidFill>
                <a:latin typeface="Arial Unicode MS" charset="0"/>
              </a:rPr>
              <a:t>A. </a:t>
            </a:r>
            <a:r>
              <a:rPr lang="de-DE" b="1" dirty="0" smtClean="0">
                <a:solidFill>
                  <a:schemeClr val="bg1"/>
                </a:solidFill>
                <a:latin typeface="Arial Unicode MS" charset="0"/>
              </a:rPr>
              <a:t>Macchiolo,  </a:t>
            </a:r>
            <a:r>
              <a:rPr lang="de-DE" b="1" dirty="0" smtClean="0">
                <a:solidFill>
                  <a:schemeClr val="bg1"/>
                </a:solidFill>
                <a:latin typeface="Arial Unicode MS" charset="0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Arial Unicode MS" charset="0"/>
              </a:rPr>
              <a:t>R</a:t>
            </a:r>
            <a:r>
              <a:rPr lang="en-GB" b="1" baseline="0" dirty="0" err="1" smtClean="0">
                <a:solidFill>
                  <a:schemeClr val="bg1"/>
                </a:solidFill>
                <a:latin typeface="Arial Unicode MS" charset="0"/>
              </a:rPr>
              <a:t>ivelatori</a:t>
            </a:r>
            <a:r>
              <a:rPr lang="en-GB" b="1" baseline="0" dirty="0" smtClean="0">
                <a:solidFill>
                  <a:schemeClr val="bg1"/>
                </a:solidFill>
                <a:latin typeface="Arial Unicode MS" charset="0"/>
              </a:rPr>
              <a:t> a pixel per </a:t>
            </a:r>
            <a:r>
              <a:rPr lang="en-GB" b="1" baseline="0" dirty="0" err="1" smtClean="0">
                <a:solidFill>
                  <a:schemeClr val="bg1"/>
                </a:solidFill>
                <a:latin typeface="Arial Unicode MS" charset="0"/>
              </a:rPr>
              <a:t>l’upgrade</a:t>
            </a:r>
            <a:r>
              <a:rPr lang="en-GB" b="1" baseline="0" dirty="0" smtClean="0">
                <a:solidFill>
                  <a:schemeClr val="bg1"/>
                </a:solidFill>
                <a:latin typeface="Arial Unicode MS" charset="0"/>
              </a:rPr>
              <a:t> del </a:t>
            </a:r>
            <a:r>
              <a:rPr lang="en-GB" b="1" baseline="0" dirty="0" err="1" smtClean="0">
                <a:solidFill>
                  <a:schemeClr val="bg1"/>
                </a:solidFill>
                <a:latin typeface="Arial Unicode MS" charset="0"/>
              </a:rPr>
              <a:t>tracciatore</a:t>
            </a:r>
            <a:r>
              <a:rPr lang="en-GB" b="1" baseline="0" dirty="0" smtClean="0">
                <a:solidFill>
                  <a:schemeClr val="bg1"/>
                </a:solidFill>
                <a:latin typeface="Arial Unicode MS" charset="0"/>
              </a:rPr>
              <a:t> di ATLAS</a:t>
            </a:r>
            <a:endParaRPr lang="en-US" b="1" dirty="0">
              <a:solidFill>
                <a:schemeClr val="bg1"/>
              </a:solidFill>
              <a:latin typeface="Arial Unicode MS" charset="0"/>
              <a:ea typeface="Arial Unicode MS" charset="0"/>
              <a:cs typeface="Arial" charset="0"/>
            </a:endParaRPr>
          </a:p>
        </p:txBody>
      </p:sp>
      <p:pic>
        <p:nvPicPr>
          <p:cNvPr id="20494" name="Picture 14" descr="MPP_logo_weis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4"/>
          <a:stretch>
            <a:fillRect/>
          </a:stretch>
        </p:blipFill>
        <p:spPr bwMode="auto">
          <a:xfrm>
            <a:off x="-396552" y="0"/>
            <a:ext cx="1584053" cy="108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9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800">
                <a:solidFill>
                  <a:srgbClr val="008080"/>
                </a:solidFill>
                <a:latin typeface="+mn-lt"/>
              </a:defRPr>
            </a:lvl1pPr>
          </a:lstStyle>
          <a:p>
            <a:fld id="{53A0A10A-E68E-924D-8AB0-725AD9F31EC7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3" name="Picture 2" descr="ATLAS_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6" y="-4329"/>
            <a:ext cx="462938" cy="9130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30000"/>
        </a:lnSpc>
        <a:spcBef>
          <a:spcPct val="2000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charset="0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4" Type="http://schemas.openxmlformats.org/officeDocument/2006/relationships/image" Target="../media/image43.wmf"/><Relationship Id="rId5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8.emf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8.emf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8.emf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77.emf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7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74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75.emf"/><Relationship Id="rId10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2.emf"/><Relationship Id="rId5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01.png"/><Relationship Id="rId5" Type="http://schemas.openxmlformats.org/officeDocument/2006/relationships/image" Target="../media/image10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8.png"/><Relationship Id="rId7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9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Relationship Id="rId3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emf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29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130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131.e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13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emf"/><Relationship Id="rId3" Type="http://schemas.openxmlformats.org/officeDocument/2006/relationships/image" Target="../media/image1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emf"/><Relationship Id="rId3" Type="http://schemas.openxmlformats.org/officeDocument/2006/relationships/image" Target="../media/image139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07.png"/><Relationship Id="rId5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35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8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4" Type="http://schemas.openxmlformats.org/officeDocument/2006/relationships/image" Target="../media/image15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png"/><Relationship Id="rId3" Type="http://schemas.openxmlformats.org/officeDocument/2006/relationships/image" Target="../media/image158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4" Type="http://schemas.openxmlformats.org/officeDocument/2006/relationships/image" Target="../media/image163.jpeg"/><Relationship Id="rId5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907704" y="2060848"/>
            <a:ext cx="54354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GB" sz="2000" i="1" dirty="0" smtClean="0">
                <a:solidFill>
                  <a:srgbClr val="FFFFFF"/>
                </a:solidFill>
                <a:latin typeface="Arial" charset="0"/>
              </a:rPr>
              <a:t>Anna Macchiolo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sz="2000" i="1" dirty="0" smtClean="0">
                <a:solidFill>
                  <a:srgbClr val="FFFFFF"/>
                </a:solidFill>
                <a:latin typeface="Arial" charset="0"/>
              </a:rPr>
              <a:t>Max-Planck-Institut </a:t>
            </a:r>
            <a:r>
              <a:rPr lang="en-GB" sz="2000" i="1" dirty="0" err="1" smtClean="0">
                <a:solidFill>
                  <a:srgbClr val="FFFFFF"/>
                </a:solidFill>
                <a:latin typeface="Arial" charset="0"/>
              </a:rPr>
              <a:t>für</a:t>
            </a:r>
            <a:r>
              <a:rPr lang="en-GB" sz="2000" i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sz="2000" i="1" dirty="0" smtClean="0">
                <a:solidFill>
                  <a:srgbClr val="FFFFFF"/>
                </a:solidFill>
                <a:latin typeface="Arial" charset="0"/>
              </a:rPr>
              <a:t>Physik</a:t>
            </a:r>
            <a:endParaRPr lang="en-GB" sz="2000" i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27584" y="692696"/>
            <a:ext cx="770485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800" dirty="0" err="1" smtClean="0">
                <a:solidFill>
                  <a:schemeClr val="bg1"/>
                </a:solidFill>
              </a:rPr>
              <a:t>Sviluppo</a:t>
            </a:r>
            <a:r>
              <a:rPr lang="en-US" sz="2800" dirty="0" smtClean="0">
                <a:solidFill>
                  <a:schemeClr val="bg1"/>
                </a:solidFill>
              </a:rPr>
              <a:t> di </a:t>
            </a:r>
            <a:r>
              <a:rPr lang="en-US" sz="2800" dirty="0" err="1" smtClean="0">
                <a:solidFill>
                  <a:schemeClr val="bg1"/>
                </a:solidFill>
              </a:rPr>
              <a:t>rivelatori</a:t>
            </a:r>
            <a:r>
              <a:rPr lang="en-US" sz="2800" dirty="0" smtClean="0">
                <a:solidFill>
                  <a:schemeClr val="bg1"/>
                </a:solidFill>
              </a:rPr>
              <a:t> a pixel per </a:t>
            </a:r>
            <a:r>
              <a:rPr lang="en-US" sz="2800" dirty="0" err="1" smtClean="0">
                <a:solidFill>
                  <a:schemeClr val="bg1"/>
                </a:solidFill>
              </a:rPr>
              <a:t>gli</a:t>
            </a:r>
            <a:r>
              <a:rPr lang="en-US" sz="2800" dirty="0" smtClean="0">
                <a:solidFill>
                  <a:schemeClr val="bg1"/>
                </a:solidFill>
              </a:rPr>
              <a:t> upgrades del </a:t>
            </a:r>
            <a:r>
              <a:rPr lang="en-US" sz="2800" dirty="0" err="1" smtClean="0">
                <a:solidFill>
                  <a:schemeClr val="bg1"/>
                </a:solidFill>
              </a:rPr>
              <a:t>tracciatore</a:t>
            </a:r>
            <a:r>
              <a:rPr lang="en-US" sz="2800" dirty="0" smtClean="0">
                <a:solidFill>
                  <a:schemeClr val="bg1"/>
                </a:solidFill>
              </a:rPr>
              <a:t> di ATLAS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602128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FFFF"/>
                </a:solidFill>
              </a:rPr>
              <a:t>Seminario</a:t>
            </a:r>
            <a:r>
              <a:rPr lang="en-US" sz="1800" dirty="0" smtClean="0">
                <a:solidFill>
                  <a:srgbClr val="FFFFFF"/>
                </a:solidFill>
              </a:rPr>
              <a:t> di </a:t>
            </a:r>
            <a:r>
              <a:rPr lang="en-US" sz="1800" dirty="0" err="1" smtClean="0">
                <a:solidFill>
                  <a:srgbClr val="FFFFFF"/>
                </a:solidFill>
              </a:rPr>
              <a:t>Gruppo</a:t>
            </a:r>
            <a:r>
              <a:rPr lang="en-US" sz="1800" dirty="0" smtClean="0">
                <a:solidFill>
                  <a:srgbClr val="FFFFFF"/>
                </a:solidFill>
              </a:rPr>
              <a:t> I, INFN Firenze, 30 </a:t>
            </a:r>
            <a:r>
              <a:rPr lang="en-US" sz="1800" dirty="0" err="1" smtClean="0">
                <a:solidFill>
                  <a:srgbClr val="FFFFFF"/>
                </a:solidFill>
              </a:rPr>
              <a:t>Ottobre</a:t>
            </a:r>
            <a:r>
              <a:rPr lang="en-US" sz="1800" dirty="0" smtClean="0">
                <a:solidFill>
                  <a:srgbClr val="FFFFFF"/>
                </a:solidFill>
              </a:rPr>
              <a:t> 2013 </a:t>
            </a:r>
            <a:endParaRPr lang="en-US" sz="18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2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525344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831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400" b="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Tracker</a:t>
            </a:r>
            <a:r>
              <a:rPr lang="de-DE" sz="2400" b="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Performance </a:t>
            </a:r>
            <a:r>
              <a:rPr lang="de-DE" sz="2400" b="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today</a:t>
            </a:r>
            <a:endParaRPr lang="en-US" sz="24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6" name="Picture 5" descr="eventDispla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210" y="4464496"/>
            <a:ext cx="3119171" cy="215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07904" y="943023"/>
            <a:ext cx="936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ATLAS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1018" y="4032448"/>
            <a:ext cx="3822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U</a:t>
            </a:r>
            <a:r>
              <a:rPr lang="de-DE" sz="1600" dirty="0" err="1" smtClean="0"/>
              <a:t>p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4000 </a:t>
            </a:r>
            <a:r>
              <a:rPr lang="de-DE" sz="1600" dirty="0" err="1" smtClean="0"/>
              <a:t>tracks</a:t>
            </a:r>
            <a:r>
              <a:rPr lang="de-DE" sz="1600" dirty="0" smtClean="0"/>
              <a:t> per </a:t>
            </a:r>
            <a:r>
              <a:rPr lang="de-DE" sz="1600" dirty="0" err="1" smtClean="0"/>
              <a:t>event</a:t>
            </a:r>
            <a:r>
              <a:rPr lang="de-DE" sz="1600" dirty="0" smtClean="0"/>
              <a:t> </a:t>
            </a:r>
            <a:r>
              <a:rPr lang="de-DE" sz="1600" dirty="0" err="1" smtClean="0"/>
              <a:t>every</a:t>
            </a:r>
            <a:r>
              <a:rPr lang="de-DE" sz="1600" dirty="0" smtClean="0"/>
              <a:t> 25 </a:t>
            </a:r>
            <a:r>
              <a:rPr lang="de-DE" sz="1600" dirty="0" err="1" smtClean="0"/>
              <a:t>ns</a:t>
            </a:r>
            <a:endParaRPr lang="de-DE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306" y="4523397"/>
            <a:ext cx="5251846" cy="1741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83568" y="4032448"/>
            <a:ext cx="2471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U</a:t>
            </a:r>
            <a:r>
              <a:rPr lang="de-DE" sz="1600" b="0" dirty="0" err="1" smtClean="0"/>
              <a:t>p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to</a:t>
            </a:r>
            <a:r>
              <a:rPr lang="de-DE" sz="1600" b="0" dirty="0" smtClean="0"/>
              <a:t> ~70 </a:t>
            </a:r>
            <a:r>
              <a:rPr lang="de-DE" sz="1600" b="0" dirty="0" err="1" smtClean="0"/>
              <a:t>interaction</a:t>
            </a:r>
            <a:r>
              <a:rPr lang="de-DE" sz="1600" b="0" dirty="0" smtClean="0"/>
              <a:t> /BX</a:t>
            </a:r>
            <a:endParaRPr lang="de-DE" sz="16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6309320"/>
            <a:ext cx="52565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ATLAS was designed for 23 </a:t>
            </a:r>
            <a:r>
              <a:rPr lang="en-US" sz="1600" dirty="0" err="1" smtClean="0"/>
              <a:t>evt</a:t>
            </a:r>
            <a:r>
              <a:rPr lang="en-US" sz="1600" dirty="0" smtClean="0"/>
              <a:t> /BX but continues to do an excellent job with 35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72000" y="908720"/>
            <a:ext cx="4572000" cy="3024336"/>
            <a:chOff x="4283968" y="836712"/>
            <a:chExt cx="4860032" cy="32403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5012" y="836712"/>
              <a:ext cx="4518988" cy="315476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4283968" y="3789040"/>
              <a:ext cx="2736304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8080"/>
                </a:buClr>
                <a:buSzTx/>
                <a:buFont typeface="Wingdings" charset="0"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charset="0"/>
                <a:ea typeface="ＭＳ Ｐゴシック" charset="0"/>
                <a:cs typeface="Arial Unicode MS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99592" y="1340768"/>
            <a:ext cx="3600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99.9 % Pixel data taking efficiency in </a:t>
            </a:r>
            <a:r>
              <a:rPr lang="en-US" sz="1600" dirty="0" smtClean="0"/>
              <a:t>2012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Hit-to-track association efficiency ~99%</a:t>
            </a:r>
            <a:endParaRPr lang="en-US" sz="1600" dirty="0" smtClean="0"/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95% of modules are active during data taking in 2012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Inoperable fraction gets addressed in LS1 repair </a:t>
            </a:r>
            <a:r>
              <a:rPr lang="en-US" sz="1600" dirty="0" smtClean="0"/>
              <a:t>(is now ~ 1%)</a:t>
            </a:r>
            <a:endParaRPr lang="en-US" sz="16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940152" y="76470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E. </a:t>
            </a:r>
            <a:r>
              <a:rPr lang="en-US" i="1" dirty="0" err="1" smtClean="0"/>
              <a:t>Stanecka</a:t>
            </a:r>
            <a:r>
              <a:rPr lang="en-US" i="1" dirty="0" smtClean="0"/>
              <a:t>, Vertex 2013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53275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831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Pixel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Detector</a:t>
            </a:r>
            <a:r>
              <a:rPr lang="de-DE" sz="2400" b="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Performance </a:t>
            </a:r>
            <a:r>
              <a:rPr lang="de-DE" sz="2400" b="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today</a:t>
            </a:r>
            <a:endParaRPr lang="en-US" sz="24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943023"/>
            <a:ext cx="936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ATLAS</a:t>
            </a:r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6109"/>
          <a:stretch/>
        </p:blipFill>
        <p:spPr>
          <a:xfrm>
            <a:off x="683568" y="1124744"/>
            <a:ext cx="4500984" cy="2803789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4960"/>
          <a:stretch/>
        </p:blipFill>
        <p:spPr bwMode="auto">
          <a:xfrm>
            <a:off x="899592" y="4149080"/>
            <a:ext cx="1877474" cy="23574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63888" y="4005064"/>
            <a:ext cx="5184576" cy="256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b="0" dirty="0" smtClean="0"/>
              <a:t>Threshold tuned to 3500 e, with  40 e dispersion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b="0" dirty="0" smtClean="0"/>
              <a:t>Time </a:t>
            </a:r>
            <a:r>
              <a:rPr lang="en-US" b="0" dirty="0"/>
              <a:t>Over Threshold: time in which signal is above threshold in units of BC, 25 ns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dirty="0"/>
              <a:t>T</a:t>
            </a:r>
            <a:r>
              <a:rPr lang="en-US" b="0" dirty="0" smtClean="0"/>
              <a:t>uning </a:t>
            </a:r>
            <a:r>
              <a:rPr lang="en-US" b="0" dirty="0"/>
              <a:t>target is 30 BC for a charge of 20,000 e (most probable value for </a:t>
            </a:r>
            <a:r>
              <a:rPr lang="en-US" b="0" dirty="0" err="1"/>
              <a:t>m.i.p</a:t>
            </a:r>
            <a:r>
              <a:rPr lang="en-US" b="0" dirty="0"/>
              <a:t>.)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b="0" dirty="0"/>
              <a:t> Advantages: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b="0" dirty="0" smtClean="0"/>
              <a:t> </a:t>
            </a:r>
            <a:r>
              <a:rPr lang="en-US" b="0" dirty="0"/>
              <a:t>improved position resolution (shared hits)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b="0" dirty="0" smtClean="0"/>
              <a:t> </a:t>
            </a:r>
            <a:r>
              <a:rPr lang="en-US" b="0" dirty="0"/>
              <a:t>energy loss proportional to </a:t>
            </a:r>
            <a:r>
              <a:rPr lang="en-US" b="0" dirty="0" smtClean="0"/>
              <a:t>deposited </a:t>
            </a:r>
            <a:r>
              <a:rPr lang="en-US" b="0" dirty="0"/>
              <a:t>charge ➞ particle identification</a:t>
            </a:r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 bwMode="auto">
          <a:xfrm>
            <a:off x="7190928" y="3789387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800" kern="1200">
                <a:solidFill>
                  <a:srgbClr val="008080"/>
                </a:solidFill>
                <a:latin typeface="+mn-lt"/>
                <a:ea typeface="ＭＳ Ｐゴシック" charset="0"/>
                <a:cs typeface="Arial Unicode MS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5pPr>
            <a:lvl6pPr marL="22860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6pPr>
            <a:lvl7pPr marL="27432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7pPr>
            <a:lvl8pPr marL="32004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8pPr>
            <a:lvl9pPr marL="36576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9pPr>
          </a:lstStyle>
          <a:p>
            <a:fld id="{B29421C5-1BAC-BE45-A148-EF486C495B79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984553" y="2774975"/>
            <a:ext cx="288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Symbol" charset="0"/>
              </a:rPr>
              <a:t>p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7057578" y="2420962"/>
            <a:ext cx="288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latin typeface="Symbol" charset="0"/>
              </a:rPr>
              <a:t>k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127428" y="2054250"/>
            <a:ext cx="288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p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273478" y="1628800"/>
            <a:ext cx="288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847" y="1058788"/>
            <a:ext cx="3552617" cy="2730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83671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T. </a:t>
            </a:r>
            <a:r>
              <a:rPr lang="en-US" i="1" dirty="0" err="1" smtClean="0"/>
              <a:t>Ince</a:t>
            </a:r>
            <a:r>
              <a:rPr lang="en-US" i="1" dirty="0" smtClean="0"/>
              <a:t>, Siena 2013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12466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6A9AF-C156-A54A-908A-3DBB0A95811E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27584" y="2276872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</a:t>
            </a:r>
            <a:r>
              <a:rPr lang="en-US" sz="2400" b="1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Insertable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B-layer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623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11560" y="188640"/>
            <a:ext cx="831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Phase 0 Upgrade: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Insertable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B-Layer</a:t>
            </a:r>
            <a:endParaRPr lang="en-US" sz="24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1052736"/>
            <a:ext cx="388843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Designed to let ATLAS cope with </a:t>
            </a:r>
            <a:r>
              <a:rPr lang="en-US" sz="1600" dirty="0" smtClean="0">
                <a:latin typeface="Lucida Blackletter"/>
                <a:cs typeface="Lucida Blackletter"/>
              </a:rPr>
              <a:t>L</a:t>
            </a:r>
            <a:r>
              <a:rPr lang="en-US" sz="1600" dirty="0" smtClean="0"/>
              <a:t>=3x10</a:t>
            </a:r>
            <a:r>
              <a:rPr lang="en-US" sz="1600" baseline="30000" dirty="0" smtClean="0"/>
              <a:t>34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-1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/>
              <a:t>New </a:t>
            </a:r>
            <a:r>
              <a:rPr lang="en-US" sz="1600" dirty="0"/>
              <a:t>4th pixel silicon barrel layer with r = 3.3 cm, 12 </a:t>
            </a:r>
            <a:r>
              <a:rPr lang="en-US" sz="1600" dirty="0" err="1" smtClean="0"/>
              <a:t>MegaPixel</a:t>
            </a:r>
            <a:endParaRPr lang="en-US" sz="1600" dirty="0" smtClean="0"/>
          </a:p>
          <a:p>
            <a:pPr marL="742950" lvl="1" indent="-285750" algn="l">
              <a:buFont typeface="Wingdings" charset="2"/>
              <a:buChar char="§"/>
            </a:pPr>
            <a:r>
              <a:rPr lang="en-US" sz="1600" dirty="0" smtClean="0"/>
              <a:t>Needs </a:t>
            </a:r>
            <a:r>
              <a:rPr lang="en-US" sz="1600" dirty="0"/>
              <a:t>small radius (r = 2.35 cm) beam </a:t>
            </a:r>
            <a:r>
              <a:rPr lang="en-US" sz="1600" dirty="0" smtClean="0"/>
              <a:t>pipe 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600" dirty="0" smtClean="0"/>
              <a:t>14 </a:t>
            </a:r>
            <a:r>
              <a:rPr lang="en-US" sz="1600" dirty="0"/>
              <a:t>staves with </a:t>
            </a:r>
            <a:r>
              <a:rPr lang="en-US" sz="1600" dirty="0" err="1"/>
              <a:t>Φ</a:t>
            </a:r>
            <a:r>
              <a:rPr lang="en-US" sz="1600" dirty="0"/>
              <a:t> = 14° tilt angle &amp; no z </a:t>
            </a:r>
            <a:r>
              <a:rPr lang="en-US" sz="1600" dirty="0" smtClean="0"/>
              <a:t>overlap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980728"/>
            <a:ext cx="3893556" cy="317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211960" y="4595644"/>
            <a:ext cx="4932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Redundancy to control the fake rate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Improve b-tagging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Good performance with IBL and pile-up </a:t>
            </a:r>
            <a:r>
              <a:rPr lang="en-US" sz="1600" dirty="0" smtClean="0">
                <a:sym typeface="Wingdings"/>
              </a:rPr>
              <a:t> as good or better as for the current ATLAS without pile-up</a:t>
            </a:r>
            <a:endParaRPr lang="en-US" sz="16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9" y="3511376"/>
            <a:ext cx="3384376" cy="3205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91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08605" y="6362443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08720"/>
            <a:ext cx="4807720" cy="360040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831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400" b="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ATLAS </a:t>
            </a:r>
            <a:r>
              <a:rPr lang="de-DE" sz="2400" b="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Insertable</a:t>
            </a:r>
            <a:r>
              <a:rPr lang="de-DE" sz="2400" b="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B-</a:t>
            </a:r>
            <a:r>
              <a:rPr lang="de-DE" sz="2400" b="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layer</a:t>
            </a:r>
            <a:endParaRPr lang="en-US" sz="24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4672786"/>
            <a:ext cx="35638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§"/>
            </a:pPr>
            <a:r>
              <a:rPr lang="en-US" sz="1600" dirty="0" smtClean="0"/>
              <a:t>130 nm</a:t>
            </a:r>
            <a:r>
              <a:rPr lang="en-US" sz="1600" dirty="0"/>
              <a:t> </a:t>
            </a:r>
            <a:r>
              <a:rPr lang="en-US" sz="1600" dirty="0" smtClean="0"/>
              <a:t>CMOS</a:t>
            </a:r>
            <a:endParaRPr lang="en-US" sz="1600" dirty="0"/>
          </a:p>
          <a:p>
            <a:pPr marL="285750" indent="-285750" algn="l">
              <a:buFont typeface="Wingdings" charset="2"/>
              <a:buChar char="§"/>
            </a:pPr>
            <a:r>
              <a:rPr lang="en-US" sz="1600" dirty="0" smtClean="0"/>
              <a:t>150 </a:t>
            </a:r>
            <a:r>
              <a:rPr lang="el-GR" sz="1600" dirty="0" smtClean="0"/>
              <a:t>μm</a:t>
            </a:r>
            <a:r>
              <a:rPr lang="en-GB" sz="1600" dirty="0"/>
              <a:t> </a:t>
            </a:r>
            <a:r>
              <a:rPr lang="en-US" sz="1600" dirty="0" smtClean="0"/>
              <a:t>thickness</a:t>
            </a:r>
            <a:endParaRPr lang="en-US" sz="1600" dirty="0"/>
          </a:p>
          <a:p>
            <a:pPr marL="285750" indent="-285750" algn="l">
              <a:buFont typeface="Wingdings" charset="2"/>
              <a:buChar char="§"/>
            </a:pPr>
            <a:r>
              <a:rPr lang="en-US" sz="1600" dirty="0" smtClean="0"/>
              <a:t>Charge by</a:t>
            </a:r>
            <a:r>
              <a:rPr lang="en-US" sz="1600" dirty="0"/>
              <a:t> </a:t>
            </a:r>
            <a:r>
              <a:rPr lang="en-US" sz="1600" dirty="0" smtClean="0"/>
              <a:t>4</a:t>
            </a:r>
            <a:r>
              <a:rPr lang="en-US" sz="1600" dirty="0"/>
              <a:t> </a:t>
            </a:r>
            <a:r>
              <a:rPr lang="en-US" sz="1600" dirty="0" smtClean="0"/>
              <a:t>bits</a:t>
            </a:r>
            <a:r>
              <a:rPr lang="en-US" sz="1600" dirty="0"/>
              <a:t> </a:t>
            </a:r>
            <a:r>
              <a:rPr lang="en-US" sz="1600" dirty="0" err="1" smtClean="0"/>
              <a:t>ToT</a:t>
            </a:r>
            <a:endParaRPr lang="en-US" sz="1600" dirty="0"/>
          </a:p>
          <a:p>
            <a:pPr marL="285750" indent="-285750" algn="l">
              <a:buFont typeface="Wingdings" charset="2"/>
              <a:buChar char="§"/>
            </a:pPr>
            <a:r>
              <a:rPr lang="en-US" sz="1600" dirty="0" smtClean="0"/>
              <a:t>160 Mb</a:t>
            </a:r>
            <a:r>
              <a:rPr lang="en-US" sz="1600" dirty="0"/>
              <a:t>/</a:t>
            </a:r>
            <a:r>
              <a:rPr lang="en-US" sz="1600" dirty="0" smtClean="0"/>
              <a:t>s readout</a:t>
            </a:r>
            <a:endParaRPr lang="en-US" sz="1600" dirty="0"/>
          </a:p>
          <a:p>
            <a:pPr marL="285750" indent="-285750" algn="l">
              <a:buFont typeface="Wingdings" charset="2"/>
              <a:buChar char="§"/>
            </a:pPr>
            <a:r>
              <a:rPr lang="en-US" sz="1600" dirty="0" smtClean="0"/>
              <a:t>Power 200</a:t>
            </a:r>
            <a:r>
              <a:rPr lang="en-US" sz="1600" dirty="0"/>
              <a:t> </a:t>
            </a:r>
            <a:r>
              <a:rPr lang="en-US" sz="1600" dirty="0" err="1" smtClean="0"/>
              <a:t>mW</a:t>
            </a:r>
            <a:r>
              <a:rPr lang="en-US" sz="1600" dirty="0"/>
              <a:t>/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2</a:t>
            </a:r>
            <a:endParaRPr lang="en-US" sz="1600" baseline="30000" dirty="0"/>
          </a:p>
          <a:p>
            <a:pPr marL="285750" indent="-285750" algn="l">
              <a:buFont typeface="Wingdings" charset="2"/>
              <a:buChar char="§"/>
            </a:pPr>
            <a:r>
              <a:rPr lang="en-US" sz="1600" dirty="0" smtClean="0"/>
              <a:t>Total dose</a:t>
            </a:r>
            <a:r>
              <a:rPr lang="en-US" sz="1600" dirty="0"/>
              <a:t> </a:t>
            </a:r>
            <a:r>
              <a:rPr lang="en-US" sz="1600" dirty="0" smtClean="0"/>
              <a:t>tested</a:t>
            </a:r>
            <a:r>
              <a:rPr lang="en-US" sz="1600" dirty="0"/>
              <a:t> </a:t>
            </a:r>
            <a:r>
              <a:rPr lang="en-US" sz="1600" dirty="0" smtClean="0"/>
              <a:t>up</a:t>
            </a:r>
            <a:r>
              <a:rPr lang="en-US" sz="1600" dirty="0"/>
              <a:t> </a:t>
            </a:r>
            <a:r>
              <a:rPr lang="en-US" sz="1600" dirty="0" smtClean="0"/>
              <a:t>to</a:t>
            </a:r>
            <a:r>
              <a:rPr lang="en-US" sz="1600" dirty="0"/>
              <a:t> </a:t>
            </a:r>
            <a:r>
              <a:rPr lang="en-US" sz="1600" dirty="0" smtClean="0"/>
              <a:t>750</a:t>
            </a:r>
            <a:r>
              <a:rPr lang="en-US" sz="1600" dirty="0"/>
              <a:t> </a:t>
            </a:r>
            <a:r>
              <a:rPr lang="en-US" sz="1600" dirty="0" err="1" smtClean="0"/>
              <a:t>MRad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112568" y="1556792"/>
            <a:ext cx="3923928" cy="5256584"/>
            <a:chOff x="5220072" y="980728"/>
            <a:chExt cx="3923928" cy="5256584"/>
          </a:xfrm>
        </p:grpSpPr>
        <p:sp>
          <p:nvSpPr>
            <p:cNvPr id="7" name="Rectangle 6"/>
            <p:cNvSpPr/>
            <p:nvPr/>
          </p:nvSpPr>
          <p:spPr bwMode="auto">
            <a:xfrm>
              <a:off x="5220072" y="980728"/>
              <a:ext cx="792088" cy="136815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8080"/>
                </a:buClr>
                <a:buSzTx/>
                <a:buFont typeface="Wingdings" charset="0"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charset="0"/>
                <a:ea typeface="ＭＳ Ｐゴシック" charset="0"/>
                <a:cs typeface="Arial Unicode MS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8104" y="980728"/>
              <a:ext cx="3586943" cy="515719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/>
            <p:cNvSpPr/>
            <p:nvPr/>
          </p:nvSpPr>
          <p:spPr bwMode="auto">
            <a:xfrm>
              <a:off x="8123447" y="5877272"/>
              <a:ext cx="1020553" cy="3600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8080"/>
                </a:buClr>
                <a:buSzTx/>
                <a:buFont typeface="Wingdings" charset="0"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charset="0"/>
                <a:ea typeface="ＭＳ Ｐゴシック" charset="0"/>
                <a:cs typeface="Arial Unicode MS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88024" y="972017"/>
            <a:ext cx="4248472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/>
              <a:t>New FE-I4 chip, 2x2 cm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, pitch 50x250 </a:t>
            </a:r>
            <a:r>
              <a:rPr lang="en-US" sz="1600" b="1" dirty="0" smtClean="0">
                <a:latin typeface="Symbol" charset="2"/>
                <a:cs typeface="Symbol" charset="2"/>
              </a:rPr>
              <a:t>m</a:t>
            </a:r>
            <a:r>
              <a:rPr lang="en-US" sz="1600" b="1" dirty="0" smtClean="0"/>
              <a:t>m</a:t>
            </a:r>
            <a:r>
              <a:rPr lang="en-US" sz="1600" b="1" baseline="30000" dirty="0" smtClean="0"/>
              <a:t>2</a:t>
            </a:r>
          </a:p>
          <a:p>
            <a:pPr algn="l"/>
            <a:endParaRPr lang="en-US" sz="1600" b="1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88785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25144"/>
            <a:ext cx="8423920" cy="1979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76456" y="6381750"/>
            <a:ext cx="467544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683568" y="1628800"/>
            <a:ext cx="4248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dirty="0" smtClean="0"/>
              <a:t>Pixel </a:t>
            </a:r>
            <a:r>
              <a:rPr lang="en-US" dirty="0"/>
              <a:t>electrodes on surface of bulk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dirty="0"/>
              <a:t>Proven ATLAS Pixel </a:t>
            </a:r>
            <a:r>
              <a:rPr lang="en-US" dirty="0" smtClean="0"/>
              <a:t>Detector technology </a:t>
            </a:r>
            <a:r>
              <a:rPr lang="en-US" dirty="0"/>
              <a:t>and vendor: CIS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dirty="0" smtClean="0"/>
              <a:t>Very </a:t>
            </a:r>
            <a:r>
              <a:rPr lang="en-US" dirty="0"/>
              <a:t>high yield (90% accepted for </a:t>
            </a:r>
            <a:r>
              <a:rPr lang="en-US" dirty="0" smtClean="0"/>
              <a:t>IBL production</a:t>
            </a:r>
            <a:r>
              <a:rPr lang="en-US" dirty="0"/>
              <a:t>)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b="1" dirty="0" smtClean="0"/>
              <a:t>From old pixel system to IBL:</a:t>
            </a:r>
            <a:endParaRPr lang="en-US" b="1" dirty="0"/>
          </a:p>
          <a:p>
            <a:pPr marL="742950" lvl="1" indent="-285750" algn="l">
              <a:buFont typeface="Wingdings" charset="2"/>
              <a:buChar char="§"/>
            </a:pPr>
            <a:r>
              <a:rPr lang="el-GR" dirty="0" smtClean="0"/>
              <a:t>Pixel </a:t>
            </a:r>
            <a:r>
              <a:rPr lang="el-GR" dirty="0"/>
              <a:t>size </a:t>
            </a:r>
            <a:r>
              <a:rPr lang="en-GB" dirty="0" smtClean="0"/>
              <a:t>50x</a:t>
            </a:r>
            <a:r>
              <a:rPr lang="el-GR" dirty="0" smtClean="0"/>
              <a:t>400 μm</a:t>
            </a:r>
            <a:r>
              <a:rPr lang="en-GB" baseline="30000" dirty="0" smtClean="0"/>
              <a:t>2</a:t>
            </a:r>
            <a:r>
              <a:rPr lang="el-GR" dirty="0" smtClean="0"/>
              <a:t> </a:t>
            </a:r>
            <a:r>
              <a:rPr lang="el-GR" dirty="0"/>
              <a:t>→ </a:t>
            </a:r>
            <a:r>
              <a:rPr lang="en-GB" dirty="0" smtClean="0"/>
              <a:t>50x</a:t>
            </a:r>
            <a:r>
              <a:rPr lang="el-GR" dirty="0" smtClean="0"/>
              <a:t>250 μm</a:t>
            </a:r>
            <a:r>
              <a:rPr lang="en-GB" baseline="30000" dirty="0" smtClean="0"/>
              <a:t>2</a:t>
            </a:r>
            <a:endParaRPr lang="el-GR" baseline="30000" dirty="0"/>
          </a:p>
          <a:p>
            <a:pPr marL="742950" lvl="1" indent="-285750" algn="l">
              <a:buFont typeface="Wingdings" charset="2"/>
              <a:buChar char="§"/>
            </a:pPr>
            <a:r>
              <a:rPr lang="en-US" dirty="0" smtClean="0"/>
              <a:t>Thickness </a:t>
            </a:r>
            <a:r>
              <a:rPr lang="en-US" dirty="0"/>
              <a:t>250 </a:t>
            </a:r>
            <a:r>
              <a:rPr lang="en-US" dirty="0" err="1"/>
              <a:t>μm</a:t>
            </a:r>
            <a:r>
              <a:rPr lang="en-US" dirty="0"/>
              <a:t> → 200 </a:t>
            </a:r>
            <a:r>
              <a:rPr lang="en-US" dirty="0" err="1"/>
              <a:t>μm</a:t>
            </a:r>
            <a:endParaRPr lang="en-US" dirty="0"/>
          </a:p>
          <a:p>
            <a:pPr marL="742950" lvl="1" indent="-285750" algn="l">
              <a:buFont typeface="Wingdings" charset="2"/>
              <a:buChar char="§"/>
            </a:pPr>
            <a:r>
              <a:rPr lang="el-GR" dirty="0" smtClean="0"/>
              <a:t>Inactive </a:t>
            </a:r>
            <a:r>
              <a:rPr lang="el-GR" dirty="0"/>
              <a:t>edge </a:t>
            </a:r>
            <a:r>
              <a:rPr lang="en-GB" dirty="0" smtClean="0"/>
              <a:t>1 mm</a:t>
            </a:r>
            <a:r>
              <a:rPr lang="el-GR" dirty="0" smtClean="0"/>
              <a:t>→ </a:t>
            </a:r>
            <a:r>
              <a:rPr lang="el-GR" dirty="0"/>
              <a:t>200 </a:t>
            </a:r>
            <a:r>
              <a:rPr lang="el-GR" dirty="0" smtClean="0"/>
              <a:t>μm</a:t>
            </a:r>
            <a:endParaRPr lang="en-GB" dirty="0" smtClean="0"/>
          </a:p>
        </p:txBody>
      </p:sp>
      <p:sp>
        <p:nvSpPr>
          <p:cNvPr id="8" name="Rectangle 7"/>
          <p:cNvSpPr/>
          <p:nvPr/>
        </p:nvSpPr>
        <p:spPr>
          <a:xfrm>
            <a:off x="5004048" y="1649413"/>
            <a:ext cx="41044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dirty="0" smtClean="0"/>
              <a:t>Vertical 2E electrodes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dirty="0" smtClean="0"/>
              <a:t>Reduced operational voltage after irradiation</a:t>
            </a:r>
            <a:endParaRPr lang="en-US" dirty="0"/>
          </a:p>
          <a:p>
            <a:pPr marL="285750" indent="-285750" algn="l">
              <a:buFont typeface="Wingdings" charset="2"/>
              <a:buChar char="q"/>
            </a:pPr>
            <a:r>
              <a:rPr lang="en-US" dirty="0" smtClean="0"/>
              <a:t>230 </a:t>
            </a:r>
            <a:r>
              <a:rPr lang="en-US" dirty="0" err="1"/>
              <a:t>μm</a:t>
            </a:r>
            <a:r>
              <a:rPr lang="en-US" dirty="0"/>
              <a:t> thickness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dirty="0" smtClean="0"/>
              <a:t>Two </a:t>
            </a:r>
            <a:r>
              <a:rPr lang="en-US" dirty="0"/>
              <a:t>3D sensor </a:t>
            </a:r>
            <a:r>
              <a:rPr lang="en-US" dirty="0" smtClean="0"/>
              <a:t>vendors (CNM and FBK)</a:t>
            </a:r>
            <a:endParaRPr lang="en-US" dirty="0"/>
          </a:p>
          <a:p>
            <a:pPr marL="285750" indent="-285750" algn="l"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dirty="0"/>
              <a:t>Acceptable yield (60% for IBL)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576" y="1052736"/>
            <a:ext cx="3390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b="1" dirty="0"/>
              <a:t>Planar n-in-n oxygenated Si sensor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16016" y="105273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600" b="1" dirty="0"/>
              <a:t>3D double sided silicon </a:t>
            </a:r>
            <a:r>
              <a:rPr lang="en-US" sz="1600" b="1" dirty="0" smtClean="0"/>
              <a:t>sensors</a:t>
            </a:r>
            <a:endParaRPr lang="en-US" sz="1600" b="1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831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400" b="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Pixel Sensors </a:t>
            </a:r>
            <a:r>
              <a:rPr lang="de-DE" sz="2400" b="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for</a:t>
            </a:r>
            <a:r>
              <a:rPr lang="de-DE" sz="2400" b="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b="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IBL</a:t>
            </a:r>
            <a:endParaRPr lang="en-US" sz="24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066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443010-1142-1F4E-BED3-F19FB637CC8A}" type="slidenum">
              <a:rPr lang="de-DE"/>
              <a:pPr>
                <a:defRPr/>
              </a:pPr>
              <a:t>16</a:t>
            </a:fld>
            <a:endParaRPr lang="de-DE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403648" y="188640"/>
            <a:ext cx="71993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defRPr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   N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-in-n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pixels for IBL – Slim edge</a:t>
            </a:r>
            <a:endParaRPr lang="en-US" sz="22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 Unicode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3989963"/>
            <a:ext cx="30044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dirty="0" smtClean="0"/>
              <a:t>Study of edge efficiency in beam tests for for FE-I4  n-in-n modules (IBL type)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smtClean="0"/>
              <a:t>Before and after irradiation a clear dependence on the bias voltage is visible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smtClean="0"/>
              <a:t>reduction of the inactive edge to ~200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demonstrated</a:t>
            </a:r>
          </a:p>
        </p:txBody>
      </p:sp>
      <p:pic>
        <p:nvPicPr>
          <p:cNvPr id="5" name="Picture 4" descr="logo_t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02401"/>
            <a:ext cx="2952328" cy="554391"/>
          </a:xfrm>
          <a:prstGeom prst="rect">
            <a:avLst/>
          </a:prstGeom>
        </p:spPr>
      </p:pic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755576" y="1988840"/>
            <a:ext cx="2952328" cy="720080"/>
          </a:xfrm>
          <a:prstGeom prst="flowChartAlternateProcess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  <a:buClrTx/>
              <a:buFontTx/>
              <a:buNone/>
              <a:defRPr/>
            </a:pPr>
            <a:r>
              <a:rPr lang="en-US" sz="1600" dirty="0" smtClean="0">
                <a:cs typeface="Arial Unicode MS" charset="0"/>
              </a:rPr>
              <a:t>CIS production of IBL sensors</a:t>
            </a:r>
            <a:endParaRPr lang="en-US" sz="1600" dirty="0">
              <a:cs typeface="Arial Unicode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6256" y="2874422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Pixel on front-side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5229653" y="2617458"/>
            <a:ext cx="648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GR Back-side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441" y="980728"/>
            <a:ext cx="5220071" cy="2289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44726"/>
          <a:stretch/>
        </p:blipFill>
        <p:spPr>
          <a:xfrm>
            <a:off x="4067944" y="3645024"/>
            <a:ext cx="5093981" cy="303018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3635896" y="3573016"/>
            <a:ext cx="72008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491880" y="3140968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o</a:t>
            </a:r>
            <a:r>
              <a:rPr lang="en-US" b="1" dirty="0" smtClean="0"/>
              <a:t>ther 100 </a:t>
            </a:r>
            <a:r>
              <a:rPr lang="en-US" b="1" dirty="0" smtClean="0">
                <a:latin typeface="Symbol" charset="2"/>
                <a:cs typeface="Symbol" charset="2"/>
              </a:rPr>
              <a:t>m</a:t>
            </a:r>
            <a:r>
              <a:rPr lang="en-US" b="1" dirty="0" smtClean="0"/>
              <a:t>m to the edge </a:t>
            </a:r>
            <a:endParaRPr lang="en-US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899592" y="623731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T. Wittig, Pixel 2012</a:t>
            </a:r>
            <a:endParaRPr lang="en-US" i="1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44726" r="95614" b="32481"/>
          <a:stretch/>
        </p:blipFill>
        <p:spPr>
          <a:xfrm>
            <a:off x="4060528" y="1772816"/>
            <a:ext cx="223440" cy="124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6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037" r="3518" b="3566"/>
          <a:stretch/>
        </p:blipFill>
        <p:spPr>
          <a:xfrm>
            <a:off x="899592" y="4711255"/>
            <a:ext cx="7130587" cy="217412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043608" y="188640"/>
            <a:ext cx="71993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defRPr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  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3D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pixel sensors</a:t>
            </a:r>
            <a:endParaRPr lang="en-US" sz="22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 Unicode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4784"/>
            <a:ext cx="3672408" cy="2821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3608" y="980728"/>
            <a:ext cx="3024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First </a:t>
            </a:r>
            <a:r>
              <a:rPr lang="en-US" sz="1600" dirty="0"/>
              <a:t>proposed by S. Parker et. al. in NIMA 395 (1997), 328 </a:t>
            </a:r>
            <a:endParaRPr lang="en-US" sz="1600" dirty="0" smtClean="0"/>
          </a:p>
        </p:txBody>
      </p:sp>
      <p:pic>
        <p:nvPicPr>
          <p:cNvPr id="4" name="Picture 3" descr="dr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39089"/>
            <a:ext cx="2088232" cy="33300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8064" y="954313"/>
            <a:ext cx="3024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Columns etched with Deep Reactive Ion Etching</a:t>
            </a:r>
          </a:p>
        </p:txBody>
      </p:sp>
    </p:spTree>
    <p:extLst>
      <p:ext uri="{BB962C8B-B14F-4D97-AF65-F5344CB8AC3E}">
        <p14:creationId xmlns:p14="http://schemas.microsoft.com/office/powerpoint/2010/main" val="396509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037" r="3518" b="3566"/>
          <a:stretch/>
        </p:blipFill>
        <p:spPr>
          <a:xfrm>
            <a:off x="899592" y="4711255"/>
            <a:ext cx="7130587" cy="217412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043608" y="188640"/>
            <a:ext cx="71993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defRPr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  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3D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pixel sensors</a:t>
            </a:r>
            <a:endParaRPr lang="en-US" sz="22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 Unicode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4784"/>
            <a:ext cx="3672408" cy="2821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040" y="908720"/>
            <a:ext cx="3923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226D80"/>
                </a:solidFill>
              </a:rPr>
              <a:t>ADVANTAGES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Electrode distance and substrate thickness decoupled 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High speed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Good charge collection efficiency </a:t>
            </a:r>
            <a:r>
              <a:rPr lang="en-US" sz="1600" dirty="0" smtClean="0">
                <a:sym typeface="Wingdings"/>
              </a:rPr>
              <a:t> good radiation hardness</a:t>
            </a:r>
            <a:endParaRPr lang="en-US" sz="1600" dirty="0" smtClean="0"/>
          </a:p>
          <a:p>
            <a:pPr algn="l"/>
            <a:endParaRPr lang="en-US" sz="1600" dirty="0"/>
          </a:p>
          <a:p>
            <a:pPr marL="285750" indent="-285750" algn="l">
              <a:buFont typeface="Wingdings" charset="2"/>
              <a:buChar char="q"/>
            </a:pPr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932040" y="2996952"/>
            <a:ext cx="4211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226D80"/>
                </a:solidFill>
              </a:rPr>
              <a:t>DISADVANTAGES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Non uniform response due to electrodes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Complicated technology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Higher capacitance with respect to planar</a:t>
            </a:r>
          </a:p>
          <a:p>
            <a:pPr algn="l"/>
            <a:endParaRPr lang="en-US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043608" y="980728"/>
            <a:ext cx="3024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First </a:t>
            </a:r>
            <a:r>
              <a:rPr lang="en-US" sz="1600" dirty="0"/>
              <a:t>proposed by S. Parker et. al. in NIMA 395 (1997), 328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197530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5796136" y="1988840"/>
            <a:ext cx="2925688" cy="476250"/>
          </a:xfrm>
        </p:spPr>
        <p:txBody>
          <a:bodyPr/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Arial Unicode MS"/>
                <a:cs typeface="Arial Unicode MS"/>
              </a:rPr>
              <a:t>Inefficiency at 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columns (</a:t>
            </a:r>
            <a:r>
              <a:rPr lang="en-US" sz="1600" dirty="0">
                <a:solidFill>
                  <a:schemeClr val="tx1"/>
                </a:solidFill>
                <a:latin typeface="Arial Unicode MS"/>
                <a:cs typeface="Arial Unicode MS"/>
              </a:rPr>
              <a:t>not sensitive areas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)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Overall efficiency </a:t>
            </a:r>
            <a:r>
              <a:rPr lang="da-DK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97.5</a:t>
            </a:r>
            <a:r>
              <a:rPr lang="da-DK" sz="1600" dirty="0">
                <a:solidFill>
                  <a:schemeClr val="tx1"/>
                </a:solidFill>
                <a:latin typeface="Arial Unicode MS"/>
                <a:cs typeface="Arial Unicode MS"/>
              </a:rPr>
              <a:t>% (99%) at </a:t>
            </a:r>
            <a:r>
              <a:rPr lang="da-DK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0</a:t>
            </a:r>
            <a:r>
              <a:rPr lang="da-DK" sz="1600" baseline="300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o</a:t>
            </a:r>
            <a:r>
              <a:rPr lang="da-DK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(15</a:t>
            </a:r>
            <a:r>
              <a:rPr lang="da-DK" sz="1600" baseline="300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o</a:t>
            </a:r>
            <a:r>
              <a:rPr lang="da-DK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)</a:t>
            </a:r>
          </a:p>
          <a:p>
            <a:pPr marL="285750" indent="-285750" algn="l">
              <a:buFont typeface="Wingdings" charset="2"/>
              <a:buChar char="q"/>
            </a:pPr>
            <a:r>
              <a:rPr lang="da-DK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15</a:t>
            </a:r>
            <a:r>
              <a:rPr lang="da-DK" sz="1600" baseline="300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o</a:t>
            </a:r>
            <a:r>
              <a:rPr lang="da-DK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</a:t>
            </a:r>
            <a:r>
              <a:rPr lang="da-DK" sz="1600" dirty="0" err="1">
                <a:solidFill>
                  <a:schemeClr val="tx1"/>
                </a:solidFill>
                <a:latin typeface="Arial Unicode MS"/>
                <a:cs typeface="Arial Unicode MS"/>
              </a:rPr>
              <a:t>corresponds</a:t>
            </a:r>
            <a:r>
              <a:rPr lang="da-DK" sz="1600" dirty="0">
                <a:solidFill>
                  <a:schemeClr val="tx1"/>
                </a:solidFill>
                <a:latin typeface="Arial Unicode MS"/>
                <a:cs typeface="Arial Unicode MS"/>
              </a:rPr>
              <a:t> to </a:t>
            </a:r>
            <a:r>
              <a:rPr lang="da-DK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IBL tilt </a:t>
            </a:r>
            <a:r>
              <a:rPr lang="da-DK" sz="1600" dirty="0">
                <a:solidFill>
                  <a:schemeClr val="tx1"/>
                </a:solidFill>
                <a:latin typeface="Arial Unicode MS"/>
                <a:cs typeface="Arial Unicode MS"/>
              </a:rPr>
              <a:t>angle.</a:t>
            </a:r>
            <a:endParaRPr lang="de-DE" sz="1600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369220"/>
            <a:ext cx="5040560" cy="2779860"/>
          </a:xfrm>
          <a:prstGeom prst="rect">
            <a:avLst/>
          </a:prstGeom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043608" y="188640"/>
            <a:ext cx="71993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defRPr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  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3D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pixel sensors for IBL</a:t>
            </a:r>
            <a:endParaRPr lang="en-US" sz="22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 Unicode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41" t="5778" r="2929" b="6223"/>
          <a:stretch/>
        </p:blipFill>
        <p:spPr>
          <a:xfrm>
            <a:off x="815113" y="4351283"/>
            <a:ext cx="4548975" cy="19580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08104" y="5085184"/>
            <a:ext cx="363589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Slim-edge: Dead region along the beam axis &lt; 225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890136"/>
            <a:ext cx="5112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CNM sensors, </a:t>
            </a:r>
            <a:r>
              <a:rPr lang="en-US" sz="1800" b="1" dirty="0" err="1" smtClean="0"/>
              <a:t>V</a:t>
            </a:r>
            <a:r>
              <a:rPr lang="en-US" sz="1800" b="1" baseline="-25000" dirty="0" err="1" smtClean="0"/>
              <a:t>bias</a:t>
            </a:r>
            <a:r>
              <a:rPr lang="en-US" sz="1800" b="1" dirty="0" smtClean="0"/>
              <a:t>=160 V, </a:t>
            </a:r>
            <a:r>
              <a:rPr lang="en-US" sz="1800" b="1" dirty="0" smtClean="0">
                <a:latin typeface="Symbol" charset="2"/>
                <a:cs typeface="Symbol" charset="2"/>
              </a:rPr>
              <a:t>F</a:t>
            </a:r>
            <a:r>
              <a:rPr lang="en-US" sz="1800" b="1" dirty="0" smtClean="0"/>
              <a:t>=5x10</a:t>
            </a:r>
            <a:r>
              <a:rPr lang="en-US" sz="1800" b="1" baseline="30000" dirty="0" smtClean="0"/>
              <a:t>15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</a:t>
            </a:r>
            <a:r>
              <a:rPr lang="en-US" sz="1800" b="1" baseline="-25000" dirty="0" err="1" smtClean="0"/>
              <a:t>eq</a:t>
            </a:r>
            <a:r>
              <a:rPr lang="en-US" sz="1800" b="1" dirty="0" smtClean="0"/>
              <a:t> cm</a:t>
            </a:r>
            <a:r>
              <a:rPr lang="en-US" sz="1800" b="1" baseline="30000" dirty="0" smtClean="0"/>
              <a:t>-2</a:t>
            </a:r>
          </a:p>
          <a:p>
            <a:pPr algn="l"/>
            <a:endParaRPr lang="en-US" sz="16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652120" y="6309320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C. </a:t>
            </a:r>
            <a:r>
              <a:rPr lang="en-US" i="1" dirty="0" err="1" smtClean="0"/>
              <a:t>Gemme</a:t>
            </a:r>
            <a:r>
              <a:rPr lang="en-US" i="1" dirty="0" smtClean="0"/>
              <a:t>, Vertex 2013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87561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235"/>
          <a:stretch/>
        </p:blipFill>
        <p:spPr>
          <a:xfrm>
            <a:off x="6372200" y="883938"/>
            <a:ext cx="2010020" cy="132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339752" y="116632"/>
            <a:ext cx="46085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400" b="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Content</a:t>
            </a:r>
            <a:endParaRPr lang="en-US" sz="24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268760"/>
            <a:ext cx="813690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The path for the ATLAS tracker upgrade</a:t>
            </a:r>
          </a:p>
          <a:p>
            <a:pPr algn="l"/>
            <a:endParaRPr lang="en-US" sz="12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 Phase </a:t>
            </a:r>
            <a:r>
              <a:rPr lang="en-US" sz="1800" dirty="0" smtClean="0"/>
              <a:t>II: what are the physics motivations</a:t>
            </a:r>
          </a:p>
          <a:p>
            <a:pPr algn="l"/>
            <a:endParaRPr lang="en-US" sz="12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 </a:t>
            </a:r>
            <a:r>
              <a:rPr lang="en-US" sz="1800" dirty="0" smtClean="0"/>
              <a:t>The performance of present ATLAS pixel detectors  </a:t>
            </a:r>
          </a:p>
          <a:p>
            <a:pPr algn="l"/>
            <a:endParaRPr lang="en-US" sz="12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IBL:  new technologies for the first upgrade </a:t>
            </a:r>
          </a:p>
          <a:p>
            <a:pPr algn="l"/>
            <a:endParaRPr lang="en-US" sz="12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Requirements of the ATLAS Pixel system in Phas</a:t>
            </a:r>
            <a:r>
              <a:rPr lang="en-US" sz="1800" dirty="0" smtClean="0"/>
              <a:t>e II</a:t>
            </a:r>
            <a:endParaRPr lang="en-US" sz="1800" dirty="0" smtClean="0"/>
          </a:p>
          <a:p>
            <a:pPr algn="l"/>
            <a:endParaRPr lang="en-US" sz="12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 </a:t>
            </a:r>
            <a:r>
              <a:rPr lang="en-US" sz="1800" dirty="0" smtClean="0"/>
              <a:t>Planar Pixel Sensor developments for Phase II</a:t>
            </a:r>
            <a:endParaRPr lang="en-US" sz="1800" dirty="0" smtClean="0"/>
          </a:p>
          <a:p>
            <a:pPr algn="l"/>
            <a:endParaRPr lang="en-US" sz="12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Vertical Integration Technologies and new 3D module concepts</a:t>
            </a:r>
          </a:p>
          <a:p>
            <a:pPr algn="l"/>
            <a:endParaRPr lang="en-US" sz="1800" dirty="0" smtClean="0"/>
          </a:p>
        </p:txBody>
      </p:sp>
      <p:pic>
        <p:nvPicPr>
          <p:cNvPr id="8" name="Picture 7" descr="eventDispla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917" y="1916832"/>
            <a:ext cx="1594006" cy="110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6"/>
          <a:stretch/>
        </p:blipFill>
        <p:spPr bwMode="auto">
          <a:xfrm>
            <a:off x="7493913" y="5537200"/>
            <a:ext cx="1614591" cy="1276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1" r="6452"/>
          <a:stretch/>
        </p:blipFill>
        <p:spPr bwMode="auto">
          <a:xfrm>
            <a:off x="7452320" y="4221088"/>
            <a:ext cx="1296144" cy="106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962" y="3140968"/>
            <a:ext cx="1258542" cy="102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59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13603" y="260648"/>
            <a:ext cx="831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ATLAS Pixel System in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b="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Phase II Upgrade</a:t>
            </a:r>
            <a:endParaRPr lang="en-US" sz="24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04108"/>
            <a:ext cx="3888432" cy="48891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8024" y="1124744"/>
            <a:ext cx="4355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Proton-proton collision energy √s=14 </a:t>
            </a:r>
            <a:r>
              <a:rPr lang="en-US" sz="1600" dirty="0" err="1"/>
              <a:t>TeV</a:t>
            </a:r>
            <a:endParaRPr lang="en-US" sz="1600" dirty="0"/>
          </a:p>
          <a:p>
            <a:pPr algn="l"/>
            <a:r>
              <a:rPr lang="en-US" sz="1600" dirty="0" smtClean="0"/>
              <a:t>● Instantaneous </a:t>
            </a:r>
            <a:r>
              <a:rPr lang="en-US" sz="1600" dirty="0"/>
              <a:t>luminosity of L=</a:t>
            </a:r>
            <a:r>
              <a:rPr lang="en-US" sz="1600" dirty="0" smtClean="0"/>
              <a:t>5x10</a:t>
            </a:r>
            <a:r>
              <a:rPr lang="en-US" sz="1600" baseline="30000" dirty="0" smtClean="0"/>
              <a:t>34</a:t>
            </a:r>
            <a:r>
              <a:rPr lang="en-US" sz="1600" dirty="0" smtClean="0"/>
              <a:t> cm</a:t>
            </a:r>
            <a:r>
              <a:rPr lang="en-US" sz="1600" baseline="30000" dirty="0"/>
              <a:t>‑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s</a:t>
            </a:r>
            <a:r>
              <a:rPr lang="en-US" sz="1600" baseline="30000" dirty="0"/>
              <a:t>‑1</a:t>
            </a:r>
          </a:p>
          <a:p>
            <a:pPr algn="l"/>
            <a:r>
              <a:rPr lang="en-US" sz="1600" dirty="0" smtClean="0"/>
              <a:t>● Average </a:t>
            </a:r>
            <a:r>
              <a:rPr lang="en-US" sz="1600" dirty="0"/>
              <a:t>number of 'pile-up' collisions per</a:t>
            </a:r>
          </a:p>
          <a:p>
            <a:pPr algn="l"/>
            <a:r>
              <a:rPr lang="fr-FR" sz="1600" dirty="0" err="1"/>
              <a:t>event</a:t>
            </a:r>
            <a:r>
              <a:rPr lang="fr-FR" sz="1600" dirty="0"/>
              <a:t> &lt;μ&gt; = 130-140</a:t>
            </a:r>
          </a:p>
          <a:p>
            <a:pPr algn="l"/>
            <a:r>
              <a:rPr lang="fr-FR" sz="1600" dirty="0" smtClean="0"/>
              <a:t>● </a:t>
            </a:r>
            <a:r>
              <a:rPr lang="fr-FR" sz="1600" dirty="0" err="1" smtClean="0"/>
              <a:t>Integrated</a:t>
            </a:r>
            <a:r>
              <a:rPr lang="fr-FR" sz="1600" dirty="0" smtClean="0"/>
              <a:t> </a:t>
            </a:r>
            <a:r>
              <a:rPr lang="fr-FR" sz="1600" dirty="0" err="1"/>
              <a:t>luminosity</a:t>
            </a:r>
            <a:r>
              <a:rPr lang="fr-FR" sz="1600" dirty="0"/>
              <a:t> 3000 fb</a:t>
            </a:r>
            <a:r>
              <a:rPr lang="fr-FR" sz="1600" baseline="30000" dirty="0"/>
              <a:t>-1</a:t>
            </a:r>
            <a:r>
              <a:rPr lang="fr-FR" sz="1600" dirty="0"/>
              <a:t> </a:t>
            </a:r>
            <a:r>
              <a:rPr lang="fr-FR" sz="1600" dirty="0" smtClean="0"/>
              <a:t>over the     </a:t>
            </a:r>
            <a:r>
              <a:rPr lang="fr-FR" sz="1600" dirty="0" err="1" smtClean="0"/>
              <a:t>entire</a:t>
            </a:r>
            <a:r>
              <a:rPr lang="fr-FR" sz="1600" dirty="0"/>
              <a:t> </a:t>
            </a:r>
            <a:r>
              <a:rPr lang="fr-FR" sz="1600" dirty="0" err="1" smtClean="0"/>
              <a:t>run</a:t>
            </a:r>
            <a:endParaRPr lang="en-US" sz="1600" dirty="0"/>
          </a:p>
        </p:txBody>
      </p:sp>
      <p:pic>
        <p:nvPicPr>
          <p:cNvPr id="9" name="Picture 8" descr="LoIPaseII_cov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44" y="3501008"/>
            <a:ext cx="2263552" cy="320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43608" y="6453336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I. </a:t>
            </a:r>
            <a:r>
              <a:rPr lang="en-US" i="1" dirty="0" err="1" smtClean="0"/>
              <a:t>Gregor</a:t>
            </a:r>
            <a:r>
              <a:rPr lang="en-US" i="1" dirty="0" smtClean="0"/>
              <a:t>, DESY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75590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6A9AF-C156-A54A-908A-3DBB0A95811E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27584" y="2276872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Development of planar pixel sensors </a:t>
            </a:r>
          </a:p>
          <a:p>
            <a:pPr>
              <a:spcBef>
                <a:spcPct val="0"/>
              </a:spcBef>
              <a:buClrTx/>
            </a:pP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or Phase II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623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8" y="1196752"/>
            <a:ext cx="5249906" cy="2752567"/>
          </a:xfrm>
          <a:prstGeom prst="rect">
            <a:avLst/>
          </a:prstGeom>
        </p:spPr>
      </p:pic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5940152" y="1556792"/>
            <a:ext cx="3096344" cy="1368152"/>
          </a:xfrm>
          <a:prstGeom prst="flowChartAlternateProcess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68263" indent="0">
              <a:buNone/>
            </a:pPr>
            <a:r>
              <a:rPr lang="en-US" sz="1600" dirty="0"/>
              <a:t>The layout proposed in the </a:t>
            </a:r>
            <a:r>
              <a:rPr lang="en-US" sz="1600" dirty="0" err="1"/>
              <a:t>LoI</a:t>
            </a:r>
            <a:r>
              <a:rPr lang="en-US" sz="1600" dirty="0"/>
              <a:t> provides 14 points/track to |n| &lt; 2.7</a:t>
            </a:r>
          </a:p>
          <a:p>
            <a:r>
              <a:rPr lang="en-US" sz="1600" dirty="0"/>
              <a:t>Pixel: 4 layers + </a:t>
            </a:r>
            <a:r>
              <a:rPr lang="en-US" sz="1600" dirty="0" smtClean="0"/>
              <a:t>6 disks</a:t>
            </a:r>
            <a:endParaRPr lang="en-US" sz="1600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831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400" b="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Phase II Pixel System Layout </a:t>
            </a:r>
            <a:r>
              <a:rPr lang="de-DE" sz="2400" b="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and</a:t>
            </a:r>
            <a:r>
              <a:rPr lang="de-DE" sz="2400" b="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b="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requirements</a:t>
            </a:r>
            <a:endParaRPr lang="en-US" sz="24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400506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226D80"/>
                </a:solidFill>
              </a:rPr>
              <a:t>2 Outer Barrel Layers / Disks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6" y="400506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226D80"/>
                </a:solidFill>
              </a:rPr>
              <a:t>2 Inner Barrel Layers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4597965"/>
            <a:ext cx="331236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Probably planar n-in-p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Sensor thickness 150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Pixel size 50x250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  <a:r>
              <a:rPr lang="en-US" sz="1600" baseline="30000" dirty="0" smtClean="0"/>
              <a:t>2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2x2  (Quad) and 2x3 (Hex)  chip modules</a:t>
            </a:r>
          </a:p>
          <a:p>
            <a:pPr marL="285750" indent="-285750" algn="l">
              <a:buFont typeface="Wingdings" charset="2"/>
              <a:buChar char="q"/>
            </a:pPr>
            <a:endParaRPr lang="en-US" sz="1600" dirty="0" smtClean="0"/>
          </a:p>
          <a:p>
            <a:pPr marL="285750" indent="-285750" algn="l">
              <a:buFont typeface="Wingdings" charset="2"/>
              <a:buChar char="q"/>
            </a:pP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4581128"/>
            <a:ext cx="4211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Sensors: different materials and technologies possible 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Radiation hardness up to 2x</a:t>
            </a:r>
            <a:r>
              <a:rPr lang="en-US" sz="1600" dirty="0"/>
              <a:t>10</a:t>
            </a:r>
            <a:r>
              <a:rPr lang="en-US" sz="1600" baseline="30000" dirty="0"/>
              <a:t>16</a:t>
            </a:r>
            <a:r>
              <a:rPr lang="en-US" sz="1600" dirty="0"/>
              <a:t> </a:t>
            </a:r>
            <a:r>
              <a:rPr lang="en-US" sz="1600" dirty="0" err="1"/>
              <a:t>n</a:t>
            </a:r>
            <a:r>
              <a:rPr lang="en-US" sz="1600" baseline="-25000" dirty="0" err="1"/>
              <a:t>eq</a:t>
            </a:r>
            <a:r>
              <a:rPr lang="en-US" sz="1600" dirty="0"/>
              <a:t>/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Thickness: 150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or lower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Pixel size 25x150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FE-chip in 65 nm CMOS technology</a:t>
            </a:r>
          </a:p>
          <a:p>
            <a:pPr marL="285750" indent="-285750" algn="l">
              <a:buFont typeface="Wingdings" charset="2"/>
              <a:buChar char="q"/>
            </a:pPr>
            <a:endParaRPr lang="en-US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27584" y="6381328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H. Hayward, Hiroshima 2013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85478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CC4D3-5534-CB44-89ED-034CC4D29D2B}" type="slidenum">
              <a:rPr lang="de-DE"/>
              <a:pPr/>
              <a:t>23</a:t>
            </a:fld>
            <a:endParaRPr lang="de-DE"/>
          </a:p>
        </p:txBody>
      </p:sp>
      <p:sp>
        <p:nvSpPr>
          <p:cNvPr id="1212418" name="Text Box 2"/>
          <p:cNvSpPr txBox="1">
            <a:spLocks noChangeArrowheads="1"/>
          </p:cNvSpPr>
          <p:nvPr/>
        </p:nvSpPr>
        <p:spPr bwMode="auto">
          <a:xfrm>
            <a:off x="1887538" y="12382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it-IT" sz="1800" b="0">
              <a:latin typeface="Arial" charset="0"/>
            </a:endParaRPr>
          </a:p>
        </p:txBody>
      </p:sp>
      <p:sp>
        <p:nvSpPr>
          <p:cNvPr id="1212419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831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400" b="0" dirty="0" err="1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Comparison</a:t>
            </a:r>
            <a:r>
              <a:rPr lang="de-DE" sz="2400" b="0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b="0" dirty="0" err="1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between</a:t>
            </a:r>
            <a:r>
              <a:rPr lang="de-DE" sz="2400" b="0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b="0" dirty="0" err="1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de-DE" sz="2400" b="0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-in-</a:t>
            </a:r>
            <a:r>
              <a:rPr lang="de-DE" sz="2400" b="0" dirty="0" err="1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de-DE" sz="2400" b="0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b="0" dirty="0" err="1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and</a:t>
            </a:r>
            <a:r>
              <a:rPr lang="de-DE" sz="2400" b="0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b="0" dirty="0" err="1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de-DE" sz="2400" b="0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-in-p </a:t>
            </a:r>
            <a:r>
              <a:rPr lang="de-DE" sz="2400" b="0" dirty="0" err="1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technologies</a:t>
            </a:r>
            <a:endParaRPr lang="en-US" sz="24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12420" name="Text Box 4"/>
          <p:cNvSpPr txBox="1">
            <a:spLocks noChangeArrowheads="1"/>
          </p:cNvSpPr>
          <p:nvPr/>
        </p:nvSpPr>
        <p:spPr bwMode="auto">
          <a:xfrm>
            <a:off x="1042988" y="2493963"/>
            <a:ext cx="1511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b="0" u="sng"/>
          </a:p>
        </p:txBody>
      </p:sp>
      <p:pic>
        <p:nvPicPr>
          <p:cNvPr id="12124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/>
          <a:stretch>
            <a:fillRect/>
          </a:stretch>
        </p:blipFill>
        <p:spPr bwMode="auto">
          <a:xfrm>
            <a:off x="684213" y="1341438"/>
            <a:ext cx="3744912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12424" name="Rectangle 8"/>
          <p:cNvSpPr>
            <a:spLocks noChangeArrowheads="1"/>
          </p:cNvSpPr>
          <p:nvPr/>
        </p:nvSpPr>
        <p:spPr bwMode="auto">
          <a:xfrm>
            <a:off x="755650" y="1052513"/>
            <a:ext cx="532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 b="0"/>
              <a:t>M. Benoit et al., IEEE Trans. On Nuclear Science, VOL. 56, NO. 6, DECEMBER 2009</a:t>
            </a:r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1260475" y="6137275"/>
            <a:ext cx="1874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b="0" dirty="0">
                <a:solidFill>
                  <a:srgbClr val="336699"/>
                </a:solidFill>
              </a:rPr>
              <a:t>Standard Guard-Ring</a:t>
            </a:r>
          </a:p>
        </p:txBody>
      </p:sp>
      <p:pic>
        <p:nvPicPr>
          <p:cNvPr id="12124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221297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12429" name="Text Box 13"/>
          <p:cNvSpPr txBox="1">
            <a:spLocks noChangeArrowheads="1"/>
          </p:cNvSpPr>
          <p:nvPr/>
        </p:nvSpPr>
        <p:spPr bwMode="auto">
          <a:xfrm>
            <a:off x="6660232" y="1697038"/>
            <a:ext cx="230505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Wingdings" charset="0"/>
              <a:buChar char="q"/>
            </a:pPr>
            <a:r>
              <a:rPr lang="en-US" sz="1600" b="0" dirty="0"/>
              <a:t> double sided</a:t>
            </a:r>
          </a:p>
          <a:p>
            <a:pPr algn="l">
              <a:buFont typeface="Wingdings" charset="0"/>
              <a:buChar char="q"/>
            </a:pPr>
            <a:r>
              <a:rPr lang="en-US" sz="1600" b="0" dirty="0"/>
              <a:t> slim edges down to 200 </a:t>
            </a:r>
            <a:r>
              <a:rPr lang="en-US" sz="1600" b="0" dirty="0">
                <a:latin typeface="Symbol" charset="0"/>
              </a:rPr>
              <a:t>m</a:t>
            </a:r>
            <a:r>
              <a:rPr lang="en-US" sz="1600" b="0" dirty="0"/>
              <a:t>m possible</a:t>
            </a:r>
          </a:p>
        </p:txBody>
      </p:sp>
      <p:sp>
        <p:nvSpPr>
          <p:cNvPr id="1212431" name="Text Box 15"/>
          <p:cNvSpPr txBox="1">
            <a:spLocks noChangeArrowheads="1"/>
          </p:cNvSpPr>
          <p:nvPr/>
        </p:nvSpPr>
        <p:spPr bwMode="auto">
          <a:xfrm>
            <a:off x="6804248" y="1196752"/>
            <a:ext cx="20880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/>
              <a:t>n-in-</a:t>
            </a:r>
            <a:r>
              <a:rPr lang="en-US" sz="1800" b="1" dirty="0" smtClean="0"/>
              <a:t>n technology</a:t>
            </a:r>
            <a:endParaRPr lang="en-US" sz="1800" b="1" dirty="0"/>
          </a:p>
        </p:txBody>
      </p:sp>
      <p:sp>
        <p:nvSpPr>
          <p:cNvPr id="1212433" name="Text Box 17"/>
          <p:cNvSpPr txBox="1">
            <a:spLocks noChangeArrowheads="1"/>
          </p:cNvSpPr>
          <p:nvPr/>
        </p:nvSpPr>
        <p:spPr bwMode="auto">
          <a:xfrm>
            <a:off x="4139952" y="4474661"/>
            <a:ext cx="468052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§"/>
            </a:pPr>
            <a:r>
              <a:rPr lang="en-US" sz="1600" dirty="0" smtClean="0"/>
              <a:t>Depletes from the segmented side</a:t>
            </a:r>
            <a:endParaRPr lang="en-US" sz="1600" b="0" dirty="0" smtClean="0"/>
          </a:p>
          <a:p>
            <a:pPr marL="285750" indent="-285750" algn="l">
              <a:buFont typeface="Wingdings" charset="2"/>
              <a:buChar char="§"/>
            </a:pPr>
            <a:r>
              <a:rPr lang="en-US" sz="1600" dirty="0" smtClean="0"/>
              <a:t>Single sided process</a:t>
            </a:r>
            <a:endParaRPr lang="en-US" sz="1600" b="0" dirty="0"/>
          </a:p>
          <a:p>
            <a:pPr marL="285750" indent="-285750" algn="l">
              <a:buFont typeface="Wingdings" charset="2"/>
              <a:buChar char="§"/>
            </a:pPr>
            <a:r>
              <a:rPr lang="en-US" sz="1600" b="0" dirty="0"/>
              <a:t> 30-40% cheaper than n-in-n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sz="1600" b="0" dirty="0"/>
              <a:t> More foundries and available capacity world-wide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sz="1600" b="0" dirty="0"/>
              <a:t> Easier handling-testing due to lack of patterned back-side implant</a:t>
            </a:r>
          </a:p>
          <a:p>
            <a:pPr marL="742950" lvl="1" indent="-285750" algn="l">
              <a:buFont typeface="Wingdings" charset="2"/>
              <a:buChar char="§"/>
            </a:pPr>
            <a:endParaRPr lang="en-US" b="0" dirty="0"/>
          </a:p>
        </p:txBody>
      </p: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1043608" y="4293096"/>
            <a:ext cx="2663651" cy="2434158"/>
            <a:chOff x="385" y="2341"/>
            <a:chExt cx="2041" cy="1760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2341"/>
              <a:ext cx="2041" cy="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1247" y="3339"/>
              <a:ext cx="0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839" y="3646"/>
              <a:ext cx="136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230 </a:t>
              </a:r>
              <a:r>
                <a:rPr lang="en-US">
                  <a:latin typeface="Symbol" charset="0"/>
                </a:rPr>
                <a:t>m</a:t>
              </a:r>
              <a:r>
                <a:rPr lang="en-US"/>
                <a:t>m</a:t>
              </a:r>
            </a:p>
          </p:txBody>
        </p:sp>
      </p:grp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804248" y="3933056"/>
            <a:ext cx="20880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/>
              <a:t>n-in</a:t>
            </a:r>
            <a:r>
              <a:rPr lang="en-US" sz="1800" b="1" dirty="0" smtClean="0"/>
              <a:t>-</a:t>
            </a:r>
            <a:r>
              <a:rPr lang="en-US" sz="1800" b="1" dirty="0"/>
              <a:t>p</a:t>
            </a:r>
            <a:r>
              <a:rPr lang="en-US" sz="1800" b="1" dirty="0" smtClean="0"/>
              <a:t> technology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4887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F41B-1974-574D-A35B-93D50DF810D4}" type="slidenum">
              <a:rPr lang="de-DE"/>
              <a:pPr/>
              <a:t>24</a:t>
            </a:fld>
            <a:endParaRPr lang="de-DE"/>
          </a:p>
        </p:txBody>
      </p:sp>
      <p:sp>
        <p:nvSpPr>
          <p:cNvPr id="1216514" name="Text Box 2"/>
          <p:cNvSpPr txBox="1">
            <a:spLocks noChangeArrowheads="1"/>
          </p:cNvSpPr>
          <p:nvPr/>
        </p:nvSpPr>
        <p:spPr bwMode="auto">
          <a:xfrm>
            <a:off x="1887538" y="12382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it-IT" sz="1800" b="0">
              <a:latin typeface="Arial" charset="0"/>
            </a:endParaRPr>
          </a:p>
        </p:txBody>
      </p:sp>
      <p:sp>
        <p:nvSpPr>
          <p:cNvPr id="1216515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831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Sensor-chip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isolation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techniques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for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-in-p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pixels</a:t>
            </a:r>
            <a:endParaRPr lang="en-US" sz="24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16516" name="Text Box 4"/>
          <p:cNvSpPr txBox="1">
            <a:spLocks noChangeArrowheads="1"/>
          </p:cNvSpPr>
          <p:nvPr/>
        </p:nvSpPr>
        <p:spPr bwMode="auto">
          <a:xfrm>
            <a:off x="1042988" y="2493963"/>
            <a:ext cx="1511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b="0" u="sng"/>
          </a:p>
        </p:txBody>
      </p:sp>
      <p:sp>
        <p:nvSpPr>
          <p:cNvPr id="1216523" name="Text Box 11"/>
          <p:cNvSpPr txBox="1">
            <a:spLocks noChangeArrowheads="1"/>
          </p:cNvSpPr>
          <p:nvPr/>
        </p:nvSpPr>
        <p:spPr bwMode="auto">
          <a:xfrm>
            <a:off x="5076056" y="1659285"/>
            <a:ext cx="3923928" cy="17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charset="0"/>
              <a:buChar char="q"/>
            </a:pPr>
            <a:r>
              <a:rPr lang="en-US" b="0" dirty="0"/>
              <a:t> </a:t>
            </a:r>
            <a:r>
              <a:rPr lang="en-US" sz="1600" b="0" dirty="0"/>
              <a:t>Danger of sparks between the chip and the sensor edges at HV</a:t>
            </a:r>
          </a:p>
          <a:p>
            <a:pPr lvl="1" algn="l">
              <a:buFont typeface="Wingdings" charset="0"/>
              <a:buChar char="§"/>
            </a:pPr>
            <a:r>
              <a:rPr lang="en-US" b="0" dirty="0"/>
              <a:t> distance of the order of the bump height            ~ 30</a:t>
            </a:r>
            <a:r>
              <a:rPr lang="en-US" b="0" dirty="0">
                <a:latin typeface="Symbol" charset="0"/>
              </a:rPr>
              <a:t> m</a:t>
            </a:r>
            <a:r>
              <a:rPr lang="en-US" b="0" dirty="0"/>
              <a:t>m</a:t>
            </a:r>
          </a:p>
          <a:p>
            <a:pPr lvl="1" algn="l"/>
            <a:endParaRPr lang="en-US" b="0" dirty="0"/>
          </a:p>
          <a:p>
            <a:pPr algn="l"/>
            <a:endParaRPr lang="en-US" b="0" dirty="0"/>
          </a:p>
        </p:txBody>
      </p:sp>
      <p:sp>
        <p:nvSpPr>
          <p:cNvPr id="2" name="Rectangle 1"/>
          <p:cNvSpPr/>
          <p:nvPr/>
        </p:nvSpPr>
        <p:spPr>
          <a:xfrm>
            <a:off x="755576" y="3501008"/>
            <a:ext cx="792088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endParaRPr lang="en-US" sz="1600" dirty="0" smtClean="0"/>
          </a:p>
          <a:p>
            <a:pPr algn="l"/>
            <a:endParaRPr lang="en-US" sz="16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 3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of </a:t>
            </a:r>
            <a:r>
              <a:rPr lang="en-US" sz="1600" b="1" dirty="0" err="1" smtClean="0">
                <a:solidFill>
                  <a:srgbClr val="226D80"/>
                </a:solidFill>
              </a:rPr>
              <a:t>Benzocyclobutene</a:t>
            </a:r>
            <a:r>
              <a:rPr lang="en-US" sz="1600" b="1" dirty="0" smtClean="0">
                <a:solidFill>
                  <a:srgbClr val="226D80"/>
                </a:solidFill>
              </a:rPr>
              <a:t> (BCB) </a:t>
            </a:r>
            <a:r>
              <a:rPr lang="en-US" sz="1600" dirty="0" smtClean="0"/>
              <a:t>on the sensor surface, </a:t>
            </a:r>
            <a:r>
              <a:rPr lang="en-US" sz="1600" dirty="0" err="1" smtClean="0"/>
              <a:t>litography</a:t>
            </a:r>
            <a:r>
              <a:rPr lang="en-US" sz="1600" dirty="0" smtClean="0"/>
              <a:t> needed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1600" dirty="0" smtClean="0"/>
              <a:t> No </a:t>
            </a:r>
            <a:r>
              <a:rPr lang="en-US" sz="1600" dirty="0"/>
              <a:t>s</a:t>
            </a:r>
            <a:r>
              <a:rPr lang="en-US" sz="1600" dirty="0" smtClean="0"/>
              <a:t>parks </a:t>
            </a:r>
            <a:r>
              <a:rPr lang="en-US" sz="1600" dirty="0"/>
              <a:t>observed up </a:t>
            </a:r>
            <a:r>
              <a:rPr lang="en-US" sz="1600" dirty="0" smtClean="0"/>
              <a:t>to 1000V</a:t>
            </a:r>
            <a:endParaRPr lang="en-US" sz="16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 </a:t>
            </a:r>
            <a:r>
              <a:rPr lang="en-US" sz="1600" b="1" dirty="0" err="1" smtClean="0">
                <a:solidFill>
                  <a:srgbClr val="226D80"/>
                </a:solidFill>
              </a:rPr>
              <a:t>Parylene</a:t>
            </a:r>
            <a:r>
              <a:rPr lang="en-US" sz="1600" b="1" dirty="0" smtClean="0">
                <a:solidFill>
                  <a:srgbClr val="226D80"/>
                </a:solidFill>
              </a:rPr>
              <a:t>-C</a:t>
            </a:r>
            <a:r>
              <a:rPr lang="en-US" sz="1600" dirty="0" smtClean="0"/>
              <a:t> deposited all over the module (5-10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per side)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1600" dirty="0" smtClean="0"/>
              <a:t> </a:t>
            </a:r>
            <a:r>
              <a:rPr lang="en-US" sz="1600" dirty="0"/>
              <a:t>t</a:t>
            </a:r>
            <a:r>
              <a:rPr lang="en-US" sz="1600" dirty="0" smtClean="0"/>
              <a:t>ested </a:t>
            </a:r>
            <a:r>
              <a:rPr lang="en-US" sz="1600" dirty="0"/>
              <a:t>up to 650V, </a:t>
            </a:r>
            <a:r>
              <a:rPr lang="en-US" sz="1600" dirty="0" smtClean="0"/>
              <a:t>no sparks. </a:t>
            </a:r>
          </a:p>
          <a:p>
            <a:pPr lvl="1" algn="l"/>
            <a:r>
              <a:rPr lang="en-US" sz="1600" dirty="0" smtClean="0"/>
              <a:t>Some hints of radiation damage from preliminary studies on test-structures.      </a:t>
            </a:r>
            <a:r>
              <a:rPr lang="en-US" sz="1600" dirty="0" err="1" smtClean="0"/>
              <a:t>Parylene</a:t>
            </a:r>
            <a:r>
              <a:rPr lang="en-US" sz="1600" dirty="0" smtClean="0"/>
              <a:t>-N seems more resistant</a:t>
            </a:r>
            <a:endParaRPr lang="en-US" sz="16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600" b="1" dirty="0" smtClean="0">
                <a:solidFill>
                  <a:srgbClr val="226D80"/>
                </a:solidFill>
              </a:rPr>
              <a:t>Silicon adhesive </a:t>
            </a:r>
            <a:r>
              <a:rPr lang="en-US" sz="1600" dirty="0" smtClean="0"/>
              <a:t>on the wire bonding side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1600" dirty="0" smtClean="0"/>
              <a:t> </a:t>
            </a:r>
            <a:r>
              <a:rPr lang="en-US" sz="1600" dirty="0"/>
              <a:t>n</a:t>
            </a:r>
            <a:r>
              <a:rPr lang="en-US" sz="1600" dirty="0" smtClean="0"/>
              <a:t>o </a:t>
            </a:r>
            <a:r>
              <a:rPr lang="en-US" sz="1600" dirty="0"/>
              <a:t>s</a:t>
            </a:r>
            <a:r>
              <a:rPr lang="en-US" sz="1600" dirty="0" smtClean="0"/>
              <a:t>parks observed </a:t>
            </a:r>
            <a:r>
              <a:rPr lang="en-US" sz="1600" dirty="0"/>
              <a:t>up to 1000V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55576" y="1412776"/>
            <a:ext cx="4320480" cy="2448272"/>
            <a:chOff x="683568" y="1484784"/>
            <a:chExt cx="4186064" cy="23547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68" y="1484784"/>
              <a:ext cx="4186064" cy="19849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99792" y="3501008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HV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19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42988" y="188913"/>
            <a:ext cx="73453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-in-p performance – FE-I3 modules</a:t>
            </a:r>
            <a:endParaRPr lang="en-US" sz="2000" dirty="0">
              <a:solidFill>
                <a:srgbClr val="00808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412776"/>
            <a:ext cx="5393831" cy="2883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725144"/>
            <a:ext cx="7884368" cy="1975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858198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MPP/HLL design produced by </a:t>
            </a:r>
            <a:r>
              <a:rPr lang="en-US" sz="1600" dirty="0" err="1"/>
              <a:t>CiS</a:t>
            </a:r>
            <a:r>
              <a:rPr lang="en-US" sz="1600" dirty="0"/>
              <a:t> on 285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 FZ. n</a:t>
            </a:r>
            <a:r>
              <a:rPr lang="en-US" sz="1600" dirty="0" smtClean="0"/>
              <a:t>-irradiated </a:t>
            </a:r>
            <a:r>
              <a:rPr lang="en-US" sz="1600" dirty="0"/>
              <a:t>up to 10</a:t>
            </a:r>
            <a:r>
              <a:rPr lang="en-US" sz="1600" baseline="30000" dirty="0"/>
              <a:t>16</a:t>
            </a:r>
            <a:r>
              <a:rPr lang="en-US" sz="1600" dirty="0"/>
              <a:t> </a:t>
            </a:r>
            <a:r>
              <a:rPr lang="en-US" sz="1600" dirty="0" err="1"/>
              <a:t>n</a:t>
            </a:r>
            <a:r>
              <a:rPr lang="en-US" sz="1600" baseline="-25000" dirty="0" err="1"/>
              <a:t>eq</a:t>
            </a:r>
            <a:r>
              <a:rPr lang="en-US" sz="1600" dirty="0"/>
              <a:t>/cm</a:t>
            </a:r>
            <a:r>
              <a:rPr lang="en-US" sz="1600" baseline="30000" dirty="0"/>
              <a:t>2</a:t>
            </a:r>
            <a:endParaRPr lang="en-US" sz="1600" baseline="30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11560" y="1556792"/>
            <a:ext cx="3168352" cy="317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Charge exceeds threshold by </a:t>
            </a:r>
            <a:r>
              <a:rPr lang="en-US" sz="1600" dirty="0" smtClean="0"/>
              <a:t>a factor of 2</a:t>
            </a:r>
            <a:endParaRPr lang="en-US" sz="16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err="1"/>
              <a:t>Testbeam</a:t>
            </a:r>
            <a:r>
              <a:rPr lang="en-US" sz="1600" dirty="0"/>
              <a:t> with </a:t>
            </a:r>
            <a:r>
              <a:rPr lang="en-US" sz="1600" dirty="0" err="1"/>
              <a:t>Eudet</a:t>
            </a:r>
            <a:r>
              <a:rPr lang="en-US" sz="1600" dirty="0"/>
              <a:t> telescope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sz="1600" dirty="0"/>
              <a:t>Hit efficiency of 97.2% </a:t>
            </a:r>
            <a:r>
              <a:rPr lang="en-US" sz="1600" dirty="0" smtClean="0"/>
              <a:t>at highest </a:t>
            </a:r>
            <a:r>
              <a:rPr lang="en-US" sz="1600" dirty="0" err="1"/>
              <a:t>fluence</a:t>
            </a:r>
            <a:r>
              <a:rPr lang="en-US" sz="1600" dirty="0"/>
              <a:t>, 600V </a:t>
            </a:r>
            <a:r>
              <a:rPr lang="en-US" sz="1600" dirty="0" smtClean="0"/>
              <a:t>and threshold </a:t>
            </a:r>
            <a:r>
              <a:rPr lang="en-US" sz="1600" dirty="0"/>
              <a:t>of 2 </a:t>
            </a:r>
            <a:r>
              <a:rPr lang="en-US" sz="1600" dirty="0" err="1" smtClean="0"/>
              <a:t>ke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/>
              <a:t>98.1% in central region)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Main losses in punch </a:t>
            </a:r>
            <a:r>
              <a:rPr lang="en-US" sz="1600" dirty="0" smtClean="0"/>
              <a:t>through and </a:t>
            </a:r>
            <a:r>
              <a:rPr lang="en-US" sz="1600" dirty="0"/>
              <a:t>corners for </a:t>
            </a:r>
            <a:r>
              <a:rPr lang="en-US" sz="1600" dirty="0" smtClean="0"/>
              <a:t> perpendicular tracks</a:t>
            </a:r>
          </a:p>
        </p:txBody>
      </p:sp>
    </p:spTree>
    <p:extLst>
      <p:ext uri="{BB962C8B-B14F-4D97-AF65-F5344CB8AC3E}">
        <p14:creationId xmlns:p14="http://schemas.microsoft.com/office/powerpoint/2010/main" val="249274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68936-BAA7-A143-8421-A1198326DA68}" type="slidenum">
              <a:rPr lang="de-DE"/>
              <a:pPr/>
              <a:t>26</a:t>
            </a:fld>
            <a:endParaRPr lang="de-DE"/>
          </a:p>
        </p:txBody>
      </p:sp>
      <p:pic>
        <p:nvPicPr>
          <p:cNvPr id="1226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5183187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26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r="17226" b="53938"/>
          <a:stretch>
            <a:fillRect/>
          </a:stretch>
        </p:blipFill>
        <p:spPr bwMode="auto">
          <a:xfrm>
            <a:off x="684213" y="4149725"/>
            <a:ext cx="8459787" cy="2232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6757" name="Text Box 5"/>
          <p:cNvSpPr txBox="1">
            <a:spLocks noChangeArrowheads="1"/>
          </p:cNvSpPr>
          <p:nvPr/>
        </p:nvSpPr>
        <p:spPr bwMode="auto">
          <a:xfrm>
            <a:off x="5868144" y="2276872"/>
            <a:ext cx="29527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b="0" dirty="0" smtClean="0"/>
              <a:t> </a:t>
            </a:r>
            <a:r>
              <a:rPr lang="en-US" sz="1600" b="0" dirty="0"/>
              <a:t>FE-I3 </a:t>
            </a:r>
            <a:r>
              <a:rPr lang="en-US" sz="1600" b="0" dirty="0" smtClean="0"/>
              <a:t>samples n-in-n   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250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thickness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b="0" dirty="0" err="1" smtClean="0"/>
              <a:t>PbSn</a:t>
            </a:r>
            <a:r>
              <a:rPr lang="en-US" sz="1600" b="0" dirty="0" smtClean="0"/>
              <a:t> </a:t>
            </a:r>
            <a:r>
              <a:rPr lang="en-US" sz="1600" b="0" dirty="0"/>
              <a:t>bump-</a:t>
            </a:r>
            <a:r>
              <a:rPr lang="en-US" sz="1600" b="0" dirty="0" smtClean="0"/>
              <a:t>bonded</a:t>
            </a:r>
            <a:endParaRPr lang="en-US" sz="1600" b="0" dirty="0"/>
          </a:p>
        </p:txBody>
      </p:sp>
      <p:sp>
        <p:nvSpPr>
          <p:cNvPr id="1226758" name="Text Box 6"/>
          <p:cNvSpPr txBox="1">
            <a:spLocks noChangeArrowheads="1"/>
          </p:cNvSpPr>
          <p:nvPr/>
        </p:nvSpPr>
        <p:spPr bwMode="auto">
          <a:xfrm>
            <a:off x="1619250" y="6165850"/>
            <a:ext cx="1728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1000 V</a:t>
            </a:r>
          </a:p>
        </p:txBody>
      </p:sp>
      <p:sp>
        <p:nvSpPr>
          <p:cNvPr id="1226759" name="Rectangle 7"/>
          <p:cNvSpPr>
            <a:spLocks noChangeArrowheads="1"/>
          </p:cNvSpPr>
          <p:nvPr/>
        </p:nvSpPr>
        <p:spPr bwMode="auto">
          <a:xfrm>
            <a:off x="684213" y="6237288"/>
            <a:ext cx="358775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6760" name="Rectangle 8"/>
          <p:cNvSpPr>
            <a:spLocks noChangeArrowheads="1"/>
          </p:cNvSpPr>
          <p:nvPr/>
        </p:nvSpPr>
        <p:spPr bwMode="auto">
          <a:xfrm>
            <a:off x="8675688" y="6165850"/>
            <a:ext cx="468312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26761" name="Text Box 9"/>
          <p:cNvSpPr txBox="1">
            <a:spLocks noChangeArrowheads="1"/>
          </p:cNvSpPr>
          <p:nvPr/>
        </p:nvSpPr>
        <p:spPr bwMode="auto">
          <a:xfrm>
            <a:off x="5651500" y="4005263"/>
            <a:ext cx="2592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b="0">
                <a:latin typeface="Symbol" charset="0"/>
              </a:rPr>
              <a:t>F</a:t>
            </a:r>
            <a:r>
              <a:rPr lang="en-US" sz="1600" b="0"/>
              <a:t>=1.4x10</a:t>
            </a:r>
            <a:r>
              <a:rPr lang="en-US" sz="1600" b="0" baseline="30000"/>
              <a:t>16</a:t>
            </a:r>
            <a:r>
              <a:rPr lang="en-US" sz="1600" b="0"/>
              <a:t> n</a:t>
            </a:r>
            <a:r>
              <a:rPr lang="en-US" sz="1600" b="0" baseline="-25000"/>
              <a:t>eq</a:t>
            </a:r>
            <a:r>
              <a:rPr lang="en-US" sz="1600" b="0"/>
              <a:t>/cm</a:t>
            </a:r>
            <a:r>
              <a:rPr lang="en-US" sz="1600" b="0" baseline="30000"/>
              <a:t>2</a:t>
            </a:r>
            <a:r>
              <a:rPr lang="en-US" sz="1600" b="0"/>
              <a:t>, p irr.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2988" y="188913"/>
            <a:ext cx="73453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-in-n performance – FE-I3 modules</a:t>
            </a:r>
            <a:endParaRPr lang="en-US" sz="2000" dirty="0">
              <a:solidFill>
                <a:srgbClr val="008080"/>
              </a:solidFill>
              <a:latin typeface="Arial" charset="0"/>
            </a:endParaRPr>
          </a:p>
        </p:txBody>
      </p:sp>
      <p:pic>
        <p:nvPicPr>
          <p:cNvPr id="12" name="Picture 11" descr="logo_t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80728"/>
            <a:ext cx="2952328" cy="554391"/>
          </a:xfrm>
          <a:prstGeom prst="rect">
            <a:avLst/>
          </a:prstGeom>
        </p:spPr>
      </p:pic>
      <p:sp>
        <p:nvSpPr>
          <p:cNvPr id="13" name="Slide Number Placeholder 1"/>
          <p:cNvSpPr txBox="1">
            <a:spLocks/>
          </p:cNvSpPr>
          <p:nvPr/>
        </p:nvSpPr>
        <p:spPr bwMode="auto">
          <a:xfrm>
            <a:off x="6948264" y="6453336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800" kern="1200">
                <a:solidFill>
                  <a:srgbClr val="008080"/>
                </a:solidFill>
                <a:latin typeface="+mn-lt"/>
                <a:ea typeface="ＭＳ Ｐゴシック" charset="0"/>
                <a:cs typeface="Arial Unicode MS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5pPr>
            <a:lvl6pPr marL="22860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6pPr>
            <a:lvl7pPr marL="27432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7pPr>
            <a:lvl8pPr marL="32004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8pPr>
            <a:lvl9pPr marL="36576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9pPr>
          </a:lstStyle>
          <a:p>
            <a:fld id="{2B24ED69-991C-8C42-8930-4A3AA188160D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4427984" y="6525344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/>
              <a:t>T. Wittig, Pixel 2012</a:t>
            </a:r>
            <a:endParaRPr lang="en-US" sz="1600" i="1" dirty="0" smtClean="0"/>
          </a:p>
        </p:txBody>
      </p:sp>
    </p:spTree>
    <p:extLst>
      <p:ext uri="{BB962C8B-B14F-4D97-AF65-F5344CB8AC3E}">
        <p14:creationId xmlns:p14="http://schemas.microsoft.com/office/powerpoint/2010/main" val="101976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4" name="Picture 3" descr="FE-I4_eff_vs_voltage_vs_phi_vs_til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8707" y="2743861"/>
            <a:ext cx="3177532" cy="4691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902" r="2851" b="12043"/>
          <a:stretch/>
        </p:blipFill>
        <p:spPr>
          <a:xfrm>
            <a:off x="6156176" y="3933056"/>
            <a:ext cx="2516548" cy="2519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83568" y="2414498"/>
            <a:ext cx="8424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 designed and produced </a:t>
            </a:r>
            <a:r>
              <a:rPr lang="en-US" sz="1600" dirty="0" smtClean="0"/>
              <a:t>by MPP</a:t>
            </a:r>
            <a:r>
              <a:rPr lang="en-US" sz="1600" dirty="0"/>
              <a:t>/HLL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 6” </a:t>
            </a:r>
            <a:r>
              <a:rPr lang="en-US" sz="1600" dirty="0"/>
              <a:t>wafers with </a:t>
            </a:r>
            <a:r>
              <a:rPr lang="en-US" sz="1600" dirty="0" smtClean="0"/>
              <a:t>FE-I4 sensors interconnected with bump</a:t>
            </a:r>
            <a:r>
              <a:rPr lang="en-US" sz="1600" dirty="0"/>
              <a:t>-bonding at IZM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irradiated </a:t>
            </a:r>
            <a:r>
              <a:rPr lang="en-US" sz="1600" dirty="0"/>
              <a:t>up to </a:t>
            </a:r>
            <a:r>
              <a:rPr lang="en-US" sz="1600" dirty="0" smtClean="0"/>
              <a:t>4x10</a:t>
            </a:r>
            <a:r>
              <a:rPr lang="en-US" sz="1600" baseline="30000" dirty="0" smtClean="0"/>
              <a:t>15 </a:t>
            </a:r>
            <a:r>
              <a:rPr lang="en-US" sz="1600" b="1" dirty="0" err="1" smtClean="0"/>
              <a:t>n</a:t>
            </a:r>
            <a:r>
              <a:rPr lang="en-US" sz="1600" baseline="-25000" dirty="0" err="1" smtClean="0"/>
              <a:t>eq</a:t>
            </a:r>
            <a:r>
              <a:rPr lang="en-US" sz="1600" b="1" dirty="0" smtClean="0"/>
              <a:t>/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 in KIT </a:t>
            </a:r>
            <a:r>
              <a:rPr lang="en-US" sz="1600" dirty="0"/>
              <a:t>and Los </a:t>
            </a:r>
            <a:r>
              <a:rPr lang="en-US" sz="1600" dirty="0" smtClean="0"/>
              <a:t>Alamos</a:t>
            </a:r>
          </a:p>
          <a:p>
            <a:pPr algn="l"/>
            <a:endParaRPr lang="en-US" sz="1600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403648" y="188640"/>
            <a:ext cx="7199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FE-I4 modules 150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 thick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1" y="907794"/>
            <a:ext cx="7920077" cy="144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01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403350" y="188913"/>
            <a:ext cx="7199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Hit efficiency at different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h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incidence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Picture 3" descr="BaselineID_LoIPhaseII_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1484784"/>
            <a:ext cx="5703033" cy="2376264"/>
          </a:xfrm>
          <a:prstGeom prst="rect">
            <a:avLst/>
          </a:prstGeom>
        </p:spPr>
      </p:pic>
      <p:pic>
        <p:nvPicPr>
          <p:cNvPr id="5" name="Picture 4" descr="FE-I4_eff_vs_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4" y="1484784"/>
            <a:ext cx="2887544" cy="3096344"/>
          </a:xfrm>
          <a:prstGeom prst="rect">
            <a:avLst/>
          </a:prstGeom>
        </p:spPr>
      </p:pic>
      <p:pic>
        <p:nvPicPr>
          <p:cNvPr id="6" name="Picture 2" descr="FEI4_e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78333" r="8904"/>
          <a:stretch>
            <a:fillRect/>
          </a:stretch>
        </p:blipFill>
        <p:spPr bwMode="auto">
          <a:xfrm>
            <a:off x="3707904" y="4437112"/>
            <a:ext cx="5120258" cy="9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M132_500V_0deg_sep2012_pixeff-966-99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297" y="3123632"/>
            <a:ext cx="1269023" cy="58498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6096" y="5674977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99.1 %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3707904" y="1412776"/>
            <a:ext cx="0" cy="237626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83568" y="5550331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 96.6 % hit efficiency for the full module at perpendicular incidence (500V)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576" y="83671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FE-I4 150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thick, irradiated to 4x10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 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eq</a:t>
            </a:r>
            <a:r>
              <a:rPr lang="en-US" sz="1600" dirty="0" smtClean="0"/>
              <a:t>/cm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in Los Alamos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bias voltage: 500 </a:t>
            </a:r>
            <a:r>
              <a:rPr lang="en-US" sz="1600" dirty="0" smtClean="0"/>
              <a:t>V, Threshold:1600 e- </a:t>
            </a: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 bwMode="auto">
          <a:xfrm>
            <a:off x="7020272" y="6481142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800" kern="1200">
                <a:solidFill>
                  <a:srgbClr val="008080"/>
                </a:solidFill>
                <a:latin typeface="+mn-lt"/>
                <a:ea typeface="ＭＳ Ｐゴシック" charset="0"/>
                <a:cs typeface="Arial Unicode MS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5pPr>
            <a:lvl6pPr marL="22860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6pPr>
            <a:lvl7pPr marL="27432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7pPr>
            <a:lvl8pPr marL="32004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8pPr>
            <a:lvl9pPr marL="36576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9pPr>
          </a:lstStyle>
          <a:p>
            <a:fld id="{2B24ED69-991C-8C42-8930-4A3AA188160D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04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M131_500V_30eta_sep2012_pixeff-984-990un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0690" y="3142610"/>
            <a:ext cx="1257363" cy="57961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403350" y="188913"/>
            <a:ext cx="7199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Hit efficiency at different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h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incidence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Picture 3" descr="BaselineID_LoIPhaseII_cr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1484784"/>
            <a:ext cx="5703033" cy="2376264"/>
          </a:xfrm>
          <a:prstGeom prst="rect">
            <a:avLst/>
          </a:prstGeom>
        </p:spPr>
      </p:pic>
      <p:pic>
        <p:nvPicPr>
          <p:cNvPr id="5" name="Picture 4" descr="FE-I4_eff_vs_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4" y="1484784"/>
            <a:ext cx="2887544" cy="3096344"/>
          </a:xfrm>
          <a:prstGeom prst="rect">
            <a:avLst/>
          </a:prstGeom>
        </p:spPr>
      </p:pic>
      <p:pic>
        <p:nvPicPr>
          <p:cNvPr id="6" name="Picture 2" descr="FEI4_et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78333" r="8904"/>
          <a:stretch>
            <a:fillRect/>
          </a:stretch>
        </p:blipFill>
        <p:spPr bwMode="auto">
          <a:xfrm>
            <a:off x="3707904" y="4437112"/>
            <a:ext cx="5120258" cy="9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36096" y="5674977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99.0 %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3707904" y="1268760"/>
            <a:ext cx="1296144" cy="252028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83568" y="5550331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 98.4 % hit efficiency for the full module at </a:t>
            </a:r>
            <a:r>
              <a:rPr lang="en-US" sz="1600" dirty="0">
                <a:latin typeface="Symbol" charset="2"/>
                <a:cs typeface="Symbol" charset="2"/>
              </a:rPr>
              <a:t>q</a:t>
            </a:r>
            <a:r>
              <a:rPr lang="en-US" sz="1600" dirty="0" smtClean="0"/>
              <a:t>=30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(</a:t>
            </a:r>
            <a:r>
              <a:rPr lang="en-US" sz="1600" dirty="0" smtClean="0">
                <a:latin typeface="Symbol" charset="2"/>
                <a:cs typeface="Symbol" charset="2"/>
              </a:rPr>
              <a:t>h</a:t>
            </a:r>
            <a:r>
              <a:rPr lang="en-US" sz="1600" dirty="0" smtClean="0"/>
              <a:t>=0.55) incidence (500V)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576" y="83671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FE-I4 150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thick, irradiated to 4x10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 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eq</a:t>
            </a:r>
            <a:r>
              <a:rPr lang="en-US" sz="1600" dirty="0" smtClean="0"/>
              <a:t>/cm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in Los Alamos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bias voltage: 500 </a:t>
            </a:r>
            <a:r>
              <a:rPr lang="en-US" sz="1600" dirty="0" smtClean="0"/>
              <a:t>V, Threshold:1600 e- </a:t>
            </a:r>
          </a:p>
        </p:txBody>
      </p:sp>
    </p:spTree>
    <p:extLst>
      <p:ext uri="{BB962C8B-B14F-4D97-AF65-F5344CB8AC3E}">
        <p14:creationId xmlns:p14="http://schemas.microsoft.com/office/powerpoint/2010/main" val="108997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4" descr="FullDetecto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8066" y="1071562"/>
            <a:ext cx="7730438" cy="480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778250" y="5622954"/>
            <a:ext cx="5213350" cy="341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marL="179388" indent="-179388" algn="ctr">
              <a:buFont typeface="Arial"/>
              <a:buChar char="•"/>
            </a:pPr>
            <a:endParaRPr lang="en-GB" sz="1600" dirty="0" smtClean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1560" y="5373216"/>
            <a:ext cx="9217024" cy="2808312"/>
          </a:xfrm>
          <a:prstGeom prst="rect">
            <a:avLst/>
          </a:prstGeom>
          <a:noFill/>
        </p:spPr>
        <p:txBody>
          <a:bodyPr/>
          <a:lstStyle/>
          <a:p>
            <a:pPr marL="168275" indent="-168275" algn="l">
              <a:buFont typeface="Arial" pitchFamily="34" charset="0"/>
              <a:buChar char="•"/>
              <a:tabLst>
                <a:tab pos="282575" algn="l"/>
              </a:tabLst>
              <a:defRPr/>
            </a:pPr>
            <a:r>
              <a:rPr lang="en-US" sz="1600" dirty="0" smtClean="0"/>
              <a:t>Silicon Pixels</a:t>
            </a:r>
          </a:p>
          <a:p>
            <a:pPr marL="168275" indent="-168275" algn="l">
              <a:buFont typeface="Arial" pitchFamily="34" charset="0"/>
              <a:buChar char="•"/>
              <a:tabLst>
                <a:tab pos="282575" algn="l"/>
              </a:tabLst>
              <a:defRPr/>
            </a:pPr>
            <a:r>
              <a:rPr lang="en-US" sz="1600" dirty="0" smtClean="0"/>
              <a:t>Silicon </a:t>
            </a:r>
            <a:r>
              <a:rPr lang="en-US" sz="1600" dirty="0"/>
              <a:t>Strips (SCT) </a:t>
            </a:r>
            <a:endParaRPr lang="en-US" sz="1600" dirty="0" smtClean="0"/>
          </a:p>
          <a:p>
            <a:pPr marL="168275" indent="-168275" algn="l">
              <a:buFont typeface="Arial" pitchFamily="34" charset="0"/>
              <a:buChar char="•"/>
              <a:tabLst>
                <a:tab pos="282575" algn="l"/>
              </a:tabLst>
              <a:defRPr/>
            </a:pPr>
            <a:r>
              <a:rPr lang="en-US" sz="1600" dirty="0" smtClean="0">
                <a:solidFill>
                  <a:srgbClr val="226D80"/>
                </a:solidFill>
              </a:rPr>
              <a:t>Transition </a:t>
            </a:r>
            <a:r>
              <a:rPr lang="en-US" sz="1600" dirty="0">
                <a:solidFill>
                  <a:srgbClr val="226D80"/>
                </a:solidFill>
              </a:rPr>
              <a:t>Radiation Tracker (TRT) up to 36 points/track</a:t>
            </a:r>
          </a:p>
          <a:p>
            <a:pPr marL="169863" indent="-169863" algn="l">
              <a:buFont typeface="Arial" pitchFamily="34" charset="0"/>
              <a:buChar char="•"/>
              <a:tabLst>
                <a:tab pos="282575" algn="l"/>
              </a:tabLst>
              <a:defRPr/>
            </a:pPr>
            <a:r>
              <a:rPr lang="en-US" sz="1600" dirty="0">
                <a:solidFill>
                  <a:srgbClr val="226D80"/>
                </a:solidFill>
              </a:rPr>
              <a:t>2T Solenoid Magnet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8C719525-1454-4D1D-8F0A-B7A56247F383}" type="slidenum">
              <a:rPr lang="it-IT"/>
              <a:pPr>
                <a:defRPr/>
              </a:pPr>
              <a:t>3</a:t>
            </a:fld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4109393" y="1126331"/>
            <a:ext cx="1264965" cy="27699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</a:rPr>
              <a:t>Tile Calorimeter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9642" y="1124744"/>
            <a:ext cx="1944216" cy="27699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</a:rPr>
              <a:t>Liquid Argon calorimeter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36029" y="5622954"/>
            <a:ext cx="560971" cy="276999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  TRT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32346" y="5622954"/>
            <a:ext cx="1146468" cy="276999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Pixel Detector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72103" y="5622954"/>
            <a:ext cx="492443" cy="276999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SCT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15531" y="5622954"/>
            <a:ext cx="1339655" cy="276999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Solenoid Magnet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11760" y="1126331"/>
            <a:ext cx="1224136" cy="27699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</a:rPr>
              <a:t>Muon Detector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42034" y="5622954"/>
            <a:ext cx="1159843" cy="27699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</a:rPr>
              <a:t>Toroid Magnet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683568" y="116632"/>
            <a:ext cx="831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tracking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system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of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ATLAS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detector</a:t>
            </a:r>
            <a:endParaRPr lang="en-US" sz="24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95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M131_500V_45eta_sep2012_pixeff-994-994un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1423" y="3112951"/>
            <a:ext cx="1252310" cy="57728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403350" y="188913"/>
            <a:ext cx="7199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Hit efficiency at different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h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incidence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Picture 3" descr="BaselineID_LoIPhaseII_cr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1484784"/>
            <a:ext cx="5703033" cy="2376264"/>
          </a:xfrm>
          <a:prstGeom prst="rect">
            <a:avLst/>
          </a:prstGeom>
        </p:spPr>
      </p:pic>
      <p:pic>
        <p:nvPicPr>
          <p:cNvPr id="5" name="Picture 4" descr="FE-I4_eff_vs_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4" y="1484784"/>
            <a:ext cx="2887544" cy="3096344"/>
          </a:xfrm>
          <a:prstGeom prst="rect">
            <a:avLst/>
          </a:prstGeom>
        </p:spPr>
      </p:pic>
      <p:pic>
        <p:nvPicPr>
          <p:cNvPr id="6" name="Picture 2" descr="FEI4_et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78333" r="8904"/>
          <a:stretch>
            <a:fillRect/>
          </a:stretch>
        </p:blipFill>
        <p:spPr bwMode="auto">
          <a:xfrm>
            <a:off x="3707904" y="4437112"/>
            <a:ext cx="5120258" cy="9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36096" y="5674977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99.5 %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3707904" y="1340768"/>
            <a:ext cx="2520280" cy="244827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83568" y="5550331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 99.5 % hit efficiency for the full module at </a:t>
            </a:r>
            <a:r>
              <a:rPr lang="en-US" sz="1600" dirty="0">
                <a:latin typeface="Symbol" charset="2"/>
                <a:cs typeface="Symbol" charset="2"/>
              </a:rPr>
              <a:t>q</a:t>
            </a:r>
            <a:r>
              <a:rPr lang="en-US" sz="1600" dirty="0" smtClean="0"/>
              <a:t>=45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(</a:t>
            </a:r>
            <a:r>
              <a:rPr lang="en-US" sz="1600" dirty="0" smtClean="0">
                <a:latin typeface="Symbol" charset="2"/>
                <a:cs typeface="Symbol" charset="2"/>
              </a:rPr>
              <a:t>h</a:t>
            </a:r>
            <a:r>
              <a:rPr lang="en-US" sz="1600" dirty="0" smtClean="0"/>
              <a:t>=0.88) incidence (500V)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5576" y="83671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FE-I4 150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thick, irradiated to 4x10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 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eq</a:t>
            </a:r>
            <a:r>
              <a:rPr lang="en-US" sz="1600" dirty="0" smtClean="0"/>
              <a:t>/cm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in Los Alamos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bias voltage: 500 </a:t>
            </a:r>
            <a:r>
              <a:rPr lang="en-US" sz="1600" dirty="0" smtClean="0"/>
              <a:t>V, Threshold:1600 e- </a:t>
            </a:r>
          </a:p>
        </p:txBody>
      </p:sp>
    </p:spTree>
    <p:extLst>
      <p:ext uri="{BB962C8B-B14F-4D97-AF65-F5344CB8AC3E}">
        <p14:creationId xmlns:p14="http://schemas.microsoft.com/office/powerpoint/2010/main" val="115328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ffH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0300" y="3083258"/>
            <a:ext cx="1268760" cy="58486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403350" y="188913"/>
            <a:ext cx="7199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Hit efficiency at different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h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incidence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Picture 3" descr="BaselineID_LoIPhaseII_cr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1484784"/>
            <a:ext cx="5703033" cy="2376264"/>
          </a:xfrm>
          <a:prstGeom prst="rect">
            <a:avLst/>
          </a:prstGeom>
        </p:spPr>
      </p:pic>
      <p:pic>
        <p:nvPicPr>
          <p:cNvPr id="5" name="Picture 4" descr="FE-I4_eff_vs_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4" y="1484784"/>
            <a:ext cx="2887544" cy="3096344"/>
          </a:xfrm>
          <a:prstGeom prst="rect">
            <a:avLst/>
          </a:prstGeom>
        </p:spPr>
      </p:pic>
      <p:pic>
        <p:nvPicPr>
          <p:cNvPr id="6" name="Picture 2" descr="FEI4_et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78333" r="8904"/>
          <a:stretch>
            <a:fillRect/>
          </a:stretch>
        </p:blipFill>
        <p:spPr bwMode="auto">
          <a:xfrm>
            <a:off x="3707904" y="4437112"/>
            <a:ext cx="5120258" cy="9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24128" y="5733256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99.8 %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3707904" y="3429000"/>
            <a:ext cx="5256584" cy="36004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83568" y="5550331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 99.8 % hit efficiency for the full module at </a:t>
            </a:r>
            <a:r>
              <a:rPr lang="en-US" sz="1600" dirty="0">
                <a:latin typeface="Symbol" charset="2"/>
                <a:cs typeface="Symbol" charset="2"/>
              </a:rPr>
              <a:t>q</a:t>
            </a:r>
            <a:r>
              <a:rPr lang="en-US" sz="1600" dirty="0" smtClean="0"/>
              <a:t>=85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(</a:t>
            </a:r>
            <a:r>
              <a:rPr lang="en-US" sz="1600" dirty="0" smtClean="0">
                <a:latin typeface="Symbol" charset="2"/>
                <a:cs typeface="Symbol" charset="2"/>
              </a:rPr>
              <a:t>h</a:t>
            </a:r>
            <a:r>
              <a:rPr lang="en-US" sz="1600" dirty="0" smtClean="0"/>
              <a:t>=3.1) incidence (500V)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5576" y="83671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FE-I4 150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thick, irradiated to 4x10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 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eq</a:t>
            </a:r>
            <a:r>
              <a:rPr lang="en-US" sz="1600" dirty="0" smtClean="0"/>
              <a:t>/cm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in Los Alamos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bias voltage: 500 </a:t>
            </a:r>
            <a:r>
              <a:rPr lang="en-US" sz="1600" dirty="0" smtClean="0"/>
              <a:t>V, Threshold:1600 e- </a:t>
            </a:r>
          </a:p>
        </p:txBody>
      </p:sp>
    </p:spTree>
    <p:extLst>
      <p:ext uri="{BB962C8B-B14F-4D97-AF65-F5344CB8AC3E}">
        <p14:creationId xmlns:p14="http://schemas.microsoft.com/office/powerpoint/2010/main" val="383164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403350" y="188913"/>
            <a:ext cx="7199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Sensor thickness and occupancy at high eta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1" name="Picture 10" descr="occupancy_hieta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4526" y="1863574"/>
            <a:ext cx="3939127" cy="5528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55576" y="90872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Mean cluster width along the beam direction as a function of the pseudo-rapidity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Assumed FE-I4 chip pitch along z: 250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827584" y="1772816"/>
            <a:ext cx="7848872" cy="648072"/>
          </a:xfrm>
          <a:prstGeom prst="flowChartAlternateProcess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  <a:buClrTx/>
              <a:buFontTx/>
              <a:buNone/>
              <a:defRPr/>
            </a:pPr>
            <a:r>
              <a:rPr lang="en-US" sz="1800" dirty="0" smtClean="0">
                <a:cs typeface="Arial Unicode MS" charset="0"/>
              </a:rPr>
              <a:t>Reduced cluster size along the beam direction for thin sensors at high eta!</a:t>
            </a:r>
            <a:endParaRPr lang="en-US" sz="1800" dirty="0">
              <a:cs typeface="Arial Unicode MS" charset="0"/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464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259632" y="188640"/>
            <a:ext cx="7199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Active area design optimization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図 5" descr="PSBiasRailSingleLargeOff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43" y="2627458"/>
            <a:ext cx="1786976" cy="1919164"/>
          </a:xfrm>
          <a:prstGeom prst="rect">
            <a:avLst/>
          </a:prstGeom>
        </p:spPr>
      </p:pic>
      <p:pic>
        <p:nvPicPr>
          <p:cNvPr id="5" name="図 6" descr="PSBiasRailDoubleLargeOffs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961" y="2627458"/>
            <a:ext cx="1770056" cy="1919164"/>
          </a:xfrm>
          <a:prstGeom prst="rect">
            <a:avLst/>
          </a:prstGeom>
        </p:spPr>
      </p:pic>
      <p:pic>
        <p:nvPicPr>
          <p:cNvPr id="6" name="図 7" descr="PSBiasRailSingleSmallOffs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586" y="2627458"/>
            <a:ext cx="1874206" cy="1919550"/>
          </a:xfrm>
          <a:prstGeom prst="rect">
            <a:avLst/>
          </a:prstGeom>
        </p:spPr>
      </p:pic>
      <p:pic>
        <p:nvPicPr>
          <p:cNvPr id="7" name="図 8" descr="PSBiasRailDoubleSmallOffs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44" y="2627458"/>
            <a:ext cx="1850560" cy="1908238"/>
          </a:xfrm>
          <a:prstGeom prst="rect">
            <a:avLst/>
          </a:prstGeom>
        </p:spPr>
      </p:pic>
      <p:pic>
        <p:nvPicPr>
          <p:cNvPr id="8" name="図 9" descr="PTBiasRailSmallOffs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43" y="4547008"/>
            <a:ext cx="1755855" cy="1925141"/>
          </a:xfrm>
          <a:prstGeom prst="rect">
            <a:avLst/>
          </a:prstGeom>
        </p:spPr>
      </p:pic>
      <p:pic>
        <p:nvPicPr>
          <p:cNvPr id="9" name="図 10" descr="PTBiasRailLargeOffse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961" y="4554654"/>
            <a:ext cx="1535509" cy="1917495"/>
          </a:xfrm>
          <a:prstGeom prst="rect">
            <a:avLst/>
          </a:prstGeom>
        </p:spPr>
      </p:pic>
      <p:pic>
        <p:nvPicPr>
          <p:cNvPr id="10" name="図 11" descr="NoBia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79" y="4678063"/>
            <a:ext cx="1623762" cy="1794086"/>
          </a:xfrm>
          <a:prstGeom prst="rect">
            <a:avLst/>
          </a:prstGeom>
        </p:spPr>
      </p:pic>
      <p:sp>
        <p:nvSpPr>
          <p:cNvPr id="11" name="テキスト ボックス 12"/>
          <p:cNvSpPr txBox="1"/>
          <p:nvPr/>
        </p:nvSpPr>
        <p:spPr>
          <a:xfrm>
            <a:off x="388516" y="3068960"/>
            <a:ext cx="1087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DC16EB"/>
                </a:solidFill>
              </a:rPr>
              <a:t>Poly-Silicon</a:t>
            </a:r>
            <a:endParaRPr kumimoji="1" lang="ja-JP" altLang="en-US" sz="2800" dirty="0">
              <a:solidFill>
                <a:srgbClr val="DC16EB"/>
              </a:solidFill>
            </a:endParaRPr>
          </a:p>
        </p:txBody>
      </p:sp>
      <p:sp>
        <p:nvSpPr>
          <p:cNvPr id="12" name="テキスト ボックス 13"/>
          <p:cNvSpPr txBox="1"/>
          <p:nvPr/>
        </p:nvSpPr>
        <p:spPr>
          <a:xfrm>
            <a:off x="517309" y="5673442"/>
            <a:ext cx="1174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Punch through</a:t>
            </a:r>
            <a:endParaRPr kumimoji="1" lang="ja-JP" altLang="en-US" sz="2000" dirty="0"/>
          </a:p>
        </p:txBody>
      </p:sp>
      <p:sp>
        <p:nvSpPr>
          <p:cNvPr id="13" name="テキスト ボックス 14"/>
          <p:cNvSpPr txBox="1"/>
          <p:nvPr/>
        </p:nvSpPr>
        <p:spPr>
          <a:xfrm>
            <a:off x="5583374" y="5260887"/>
            <a:ext cx="10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No Bias</a:t>
            </a:r>
            <a:endParaRPr kumimoji="1" lang="ja-JP" altLang="en-US" sz="2000" dirty="0"/>
          </a:p>
        </p:txBody>
      </p:sp>
      <p:sp>
        <p:nvSpPr>
          <p:cNvPr id="14" name="テキスト ボックス 15"/>
          <p:cNvSpPr txBox="1"/>
          <p:nvPr/>
        </p:nvSpPr>
        <p:spPr>
          <a:xfrm>
            <a:off x="1399243" y="2277080"/>
            <a:ext cx="116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Type (1, 9)</a:t>
            </a:r>
            <a:endParaRPr kumimoji="1" lang="ja-JP" altLang="en-US" dirty="0"/>
          </a:p>
        </p:txBody>
      </p:sp>
      <p:sp>
        <p:nvSpPr>
          <p:cNvPr id="15" name="テキスト ボックス 16"/>
          <p:cNvSpPr txBox="1"/>
          <p:nvPr/>
        </p:nvSpPr>
        <p:spPr>
          <a:xfrm>
            <a:off x="3377619" y="2266818"/>
            <a:ext cx="128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Type (2, </a:t>
            </a:r>
            <a:r>
              <a:rPr lang="en-US" altLang="ja-JP" dirty="0" smtClean="0"/>
              <a:t>10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6" name="テキスト ボックス 17"/>
          <p:cNvSpPr txBox="1"/>
          <p:nvPr/>
        </p:nvSpPr>
        <p:spPr>
          <a:xfrm>
            <a:off x="5231655" y="2252708"/>
            <a:ext cx="128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Type (3, </a:t>
            </a:r>
            <a:r>
              <a:rPr lang="en-US" altLang="ja-JP" dirty="0" smtClean="0"/>
              <a:t>11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7" name="テキスト ボックス 18"/>
          <p:cNvSpPr txBox="1"/>
          <p:nvPr/>
        </p:nvSpPr>
        <p:spPr>
          <a:xfrm>
            <a:off x="7206259" y="2253063"/>
            <a:ext cx="128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Type (4, </a:t>
            </a:r>
            <a:r>
              <a:rPr lang="en-US" altLang="ja-JP" dirty="0" smtClean="0"/>
              <a:t>12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8" name="テキスト ボックス 19"/>
          <p:cNvSpPr txBox="1"/>
          <p:nvPr/>
        </p:nvSpPr>
        <p:spPr>
          <a:xfrm>
            <a:off x="1382762" y="4615343"/>
            <a:ext cx="91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Type 17</a:t>
            </a:r>
            <a:endParaRPr kumimoji="1" lang="ja-JP" altLang="en-US" dirty="0"/>
          </a:p>
        </p:txBody>
      </p:sp>
      <p:sp>
        <p:nvSpPr>
          <p:cNvPr id="19" name="テキスト ボックス 20"/>
          <p:cNvSpPr txBox="1"/>
          <p:nvPr/>
        </p:nvSpPr>
        <p:spPr>
          <a:xfrm>
            <a:off x="3396961" y="458244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Type 18</a:t>
            </a:r>
            <a:endParaRPr kumimoji="1" lang="ja-JP" altLang="en-US" dirty="0"/>
          </a:p>
        </p:txBody>
      </p:sp>
      <p:sp>
        <p:nvSpPr>
          <p:cNvPr id="20" name="テキスト ボックス 21"/>
          <p:cNvSpPr txBox="1"/>
          <p:nvPr/>
        </p:nvSpPr>
        <p:spPr>
          <a:xfrm>
            <a:off x="6918179" y="4690672"/>
            <a:ext cx="91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Type 19</a:t>
            </a:r>
            <a:endParaRPr kumimoji="1" lang="ja-JP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55576" y="90872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New KEK-HPK  productions of FE-I4 sensors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Study of different pixel biasing schemes : Punch-through and poly-silicon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1560" y="6525344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err="1" smtClean="0"/>
              <a:t>Yoshinobu</a:t>
            </a:r>
            <a:r>
              <a:rPr lang="en-US" sz="1600" i="1" dirty="0" smtClean="0"/>
              <a:t> UNNO, KEK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83768" y="1916832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15FF0D"/>
                </a:solidFill>
              </a:rPr>
              <a:t>p</a:t>
            </a:r>
            <a:r>
              <a:rPr lang="en-US" sz="1600" b="1" dirty="0" smtClean="0">
                <a:solidFill>
                  <a:srgbClr val="15FF0D"/>
                </a:solidFill>
              </a:rPr>
              <a:t>-stop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2699792" y="2276872"/>
            <a:ext cx="0" cy="432048"/>
          </a:xfrm>
          <a:prstGeom prst="straightConnector1">
            <a:avLst/>
          </a:prstGeom>
          <a:noFill/>
          <a:ln w="9525" cap="flat" cmpd="sng" algn="ctr">
            <a:solidFill>
              <a:srgbClr val="15FF0D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3930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90671"/>
            <a:ext cx="6088628" cy="1590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94276E-7D95-C04B-9540-C3DE8DB5C481}" type="slidenum">
              <a:rPr lang="de-DE"/>
              <a:pPr>
                <a:defRPr/>
              </a:pPr>
              <a:t>34</a:t>
            </a:fld>
            <a:endParaRPr lang="de-DE"/>
          </a:p>
        </p:txBody>
      </p:sp>
      <p:sp>
        <p:nvSpPr>
          <p:cNvPr id="1256453" name="Rectangle 5"/>
          <p:cNvSpPr>
            <a:spLocks noChangeArrowheads="1"/>
          </p:cNvSpPr>
          <p:nvPr/>
        </p:nvSpPr>
        <p:spPr bwMode="auto">
          <a:xfrm>
            <a:off x="1403350" y="188913"/>
            <a:ext cx="7199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defRPr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Slim 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edges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planar pixel sensors - Overview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/>
            </a:r>
            <a:b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</a:br>
            <a:r>
              <a:rPr lang="en-US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</a:t>
            </a:r>
          </a:p>
        </p:txBody>
      </p:sp>
      <p:pic>
        <p:nvPicPr>
          <p:cNvPr id="389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1"/>
          <a:stretch>
            <a:fillRect/>
          </a:stretch>
        </p:blipFill>
        <p:spPr bwMode="auto">
          <a:xfrm>
            <a:off x="1511895" y="1700808"/>
            <a:ext cx="6245621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899592" y="908720"/>
            <a:ext cx="64087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 typeface="Wingdings" charset="0"/>
              <a:buChar char="q"/>
              <a:defRPr/>
            </a:pPr>
            <a:r>
              <a:rPr lang="en-US" sz="1800" dirty="0">
                <a:cs typeface="Arial Unicode MS" charset="0"/>
              </a:rPr>
              <a:t> Active </a:t>
            </a:r>
            <a:r>
              <a:rPr lang="en-US" sz="1800" dirty="0" smtClean="0">
                <a:cs typeface="Arial Unicode MS" charset="0"/>
              </a:rPr>
              <a:t>edges for n-in-p pixels: </a:t>
            </a:r>
            <a:r>
              <a:rPr lang="en-US" sz="1800" dirty="0">
                <a:cs typeface="Arial Unicode MS" charset="0"/>
              </a:rPr>
              <a:t>Deep Reactive Ion Etching + Side implantation</a:t>
            </a:r>
            <a:endParaRPr lang="en-US" sz="1800" b="1" dirty="0">
              <a:solidFill>
                <a:srgbClr val="006666"/>
              </a:solidFill>
              <a:cs typeface="Arial Unicode MS" charset="0"/>
            </a:endParaRPr>
          </a:p>
        </p:txBody>
      </p:sp>
      <p:sp>
        <p:nvSpPr>
          <p:cNvPr id="38919" name="TextBox 3"/>
          <p:cNvSpPr txBox="1">
            <a:spLocks noChangeArrowheads="1"/>
          </p:cNvSpPr>
          <p:nvPr/>
        </p:nvSpPr>
        <p:spPr bwMode="auto">
          <a:xfrm>
            <a:off x="755576" y="5157192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IBL design</a:t>
            </a: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899592" y="4005064"/>
            <a:ext cx="69851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 typeface="Wingdings" charset="0"/>
              <a:buChar char="q"/>
              <a:defRPr/>
            </a:pPr>
            <a:r>
              <a:rPr lang="en-US" sz="1600" dirty="0">
                <a:cs typeface="Arial Unicode MS" charset="0"/>
              </a:rPr>
              <a:t> </a:t>
            </a:r>
            <a:r>
              <a:rPr lang="en-US" sz="1800" dirty="0">
                <a:cs typeface="Arial Unicode MS" charset="0"/>
              </a:rPr>
              <a:t>Design optimization  of the n-in-n sensors: GR on backside opposite to pixels on the front </a:t>
            </a:r>
            <a:endParaRPr lang="en-US" sz="1800" b="1" dirty="0">
              <a:solidFill>
                <a:srgbClr val="006666"/>
              </a:solidFill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6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7020"/>
          <a:stretch/>
        </p:blipFill>
        <p:spPr>
          <a:xfrm>
            <a:off x="1979712" y="2924944"/>
            <a:ext cx="5890254" cy="19503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2199"/>
          <a:stretch/>
        </p:blipFill>
        <p:spPr>
          <a:xfrm>
            <a:off x="1907704" y="908720"/>
            <a:ext cx="5040560" cy="1505883"/>
          </a:xfrm>
          <a:prstGeom prst="rect">
            <a:avLst/>
          </a:prstGeom>
        </p:spPr>
      </p:pic>
      <p:pic>
        <p:nvPicPr>
          <p:cNvPr id="4" name="Picture 18" descr="logo-V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1295276" cy="47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403648" y="260648"/>
            <a:ext cx="7199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Active edge planar pixels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611560" y="5157192"/>
            <a:ext cx="8208912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200" dirty="0" smtClean="0">
                <a:cs typeface="Arial Unicode MS" charset="0"/>
              </a:rPr>
              <a:t> </a:t>
            </a:r>
          </a:p>
          <a:p>
            <a:pPr algn="l">
              <a:spcBef>
                <a:spcPct val="0"/>
              </a:spcBef>
              <a:buFont typeface="Wingdings" charset="0"/>
              <a:buChar char="q"/>
              <a:defRPr/>
            </a:pPr>
            <a:r>
              <a:rPr lang="en-US" sz="1600" dirty="0" smtClean="0"/>
              <a:t> n-in-p pixels on FZ and MCZ material</a:t>
            </a:r>
          </a:p>
          <a:p>
            <a:pPr algn="l">
              <a:spcBef>
                <a:spcPct val="0"/>
              </a:spcBef>
              <a:buFont typeface="Wingdings" charset="0"/>
              <a:buChar char="q"/>
              <a:defRPr/>
            </a:pPr>
            <a:r>
              <a:rPr lang="en-US" sz="1600" dirty="0" smtClean="0"/>
              <a:t> 100 </a:t>
            </a:r>
            <a:r>
              <a:rPr lang="en-US" sz="1600" dirty="0">
                <a:latin typeface="Symbol" charset="0"/>
              </a:rPr>
              <a:t>m</a:t>
            </a:r>
            <a:r>
              <a:rPr lang="en-US" sz="1600" dirty="0"/>
              <a:t>m and 200 </a:t>
            </a:r>
            <a:r>
              <a:rPr lang="en-US" sz="1600" dirty="0" smtClean="0">
                <a:latin typeface="Symbol" charset="0"/>
              </a:rPr>
              <a:t>m</a:t>
            </a:r>
            <a:r>
              <a:rPr lang="en-US" sz="1600" dirty="0" smtClean="0"/>
              <a:t>m </a:t>
            </a:r>
            <a:r>
              <a:rPr lang="en-US" sz="1600" dirty="0"/>
              <a:t>thickness </a:t>
            </a:r>
            <a:r>
              <a:rPr lang="en-US" sz="1600" dirty="0">
                <a:sym typeface="Wingdings" charset="0"/>
              </a:rPr>
              <a:t>together with the active edges makes </a:t>
            </a:r>
            <a:r>
              <a:rPr lang="en-US" sz="1600" dirty="0" smtClean="0">
                <a:sym typeface="Wingdings" charset="0"/>
              </a:rPr>
              <a:t>these sensors </a:t>
            </a:r>
            <a:r>
              <a:rPr lang="en-US" sz="1600" dirty="0">
                <a:sym typeface="Wingdings" charset="0"/>
              </a:rPr>
              <a:t>very attractive candidates for the inner layers in Phase II </a:t>
            </a:r>
            <a:endParaRPr lang="en-US" sz="1600" dirty="0"/>
          </a:p>
          <a:p>
            <a:pPr algn="l">
              <a:spcBef>
                <a:spcPct val="0"/>
              </a:spcBef>
              <a:buFont typeface="Wingdings" charset="0"/>
              <a:buChar char="q"/>
            </a:pPr>
            <a:r>
              <a:rPr lang="en-US" sz="1600" dirty="0"/>
              <a:t> p-spray isolation method transferred  from HLL to </a:t>
            </a:r>
            <a:r>
              <a:rPr lang="en-US" sz="1600" dirty="0" smtClean="0"/>
              <a:t>VTT</a:t>
            </a:r>
            <a:endParaRPr lang="en-US" sz="1600" dirty="0"/>
          </a:p>
          <a:p>
            <a:pPr algn="l">
              <a:spcBef>
                <a:spcPct val="0"/>
              </a:spcBef>
              <a:buFont typeface="Wingdings" charset="0"/>
              <a:buChar char="q"/>
            </a:pPr>
            <a:r>
              <a:rPr lang="en-US" sz="1600" dirty="0"/>
              <a:t> Flip-chipping performed at VTT after </a:t>
            </a:r>
            <a:r>
              <a:rPr lang="en-US" sz="1600" dirty="0" smtClean="0"/>
              <a:t>removal of support wafer</a:t>
            </a:r>
            <a:endParaRPr lang="en-US" sz="1600" b="1" dirty="0">
              <a:solidFill>
                <a:srgbClr val="006666"/>
              </a:solidFill>
            </a:endParaRPr>
          </a:p>
        </p:txBody>
      </p:sp>
      <p:sp>
        <p:nvSpPr>
          <p:cNvPr id="8" name="Striped Right Arrow 7"/>
          <p:cNvSpPr/>
          <p:nvPr/>
        </p:nvSpPr>
        <p:spPr bwMode="auto">
          <a:xfrm rot="5400000">
            <a:off x="3275856" y="2492896"/>
            <a:ext cx="720080" cy="432048"/>
          </a:xfrm>
          <a:prstGeom prst="stripedRightArrow">
            <a:avLst/>
          </a:prstGeom>
          <a:gradFill flip="none" rotWithShape="1">
            <a:gsLst>
              <a:gs pos="0">
                <a:srgbClr val="C0504D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47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948264" y="6481142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36</a:t>
            </a:fld>
            <a:endParaRPr lang="de-DE"/>
          </a:p>
        </p:txBody>
      </p:sp>
      <p:pic>
        <p:nvPicPr>
          <p:cNvPr id="10" name="Picture 9" descr="VTT_EDGES_NEW_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8" y="980728"/>
            <a:ext cx="4056904" cy="275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403350" y="188913"/>
            <a:ext cx="7199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Active edge: geometry and IV characterization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5615608" y="1380961"/>
            <a:ext cx="345638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200" dirty="0" smtClean="0">
                <a:cs typeface="Arial Unicode MS" charset="0"/>
              </a:rPr>
              <a:t> </a:t>
            </a:r>
          </a:p>
          <a:p>
            <a:pPr algn="l">
              <a:spcBef>
                <a:spcPct val="0"/>
              </a:spcBef>
              <a:buFont typeface="Wingdings" charset="0"/>
              <a:buChar char="q"/>
              <a:defRPr/>
            </a:pPr>
            <a:r>
              <a:rPr lang="en-US" sz="1600" dirty="0" smtClean="0"/>
              <a:t> 125 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edge implemented In FE-I3 and FE-I4 sensors: Bias Ring + floating Guard Ring</a:t>
            </a:r>
          </a:p>
          <a:p>
            <a:pPr algn="l">
              <a:spcBef>
                <a:spcPct val="0"/>
              </a:spcBef>
              <a:defRPr/>
            </a:pPr>
            <a:endParaRPr lang="en-US" sz="1600" b="1" dirty="0">
              <a:solidFill>
                <a:srgbClr val="006666"/>
              </a:solidFill>
            </a:endParaRPr>
          </a:p>
          <a:p>
            <a:pPr algn="l">
              <a:spcBef>
                <a:spcPct val="0"/>
              </a:spcBef>
              <a:buFont typeface="Wingdings" charset="0"/>
              <a:buChar char="q"/>
              <a:defRPr/>
            </a:pPr>
            <a:r>
              <a:rPr lang="en-US" sz="1600" b="1" dirty="0" smtClean="0">
                <a:solidFill>
                  <a:srgbClr val="006666"/>
                </a:solidFill>
              </a:rPr>
              <a:t> </a:t>
            </a:r>
            <a:r>
              <a:rPr lang="en-US" sz="1600" dirty="0" smtClean="0"/>
              <a:t> </a:t>
            </a:r>
            <a:r>
              <a:rPr lang="en-US" sz="1600" dirty="0"/>
              <a:t>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implemented only in FE-I3 sensors: Floating Guard Ring</a:t>
            </a:r>
            <a:endParaRPr lang="en-US" sz="1600" b="1" dirty="0">
              <a:solidFill>
                <a:srgbClr val="006666"/>
              </a:solidFill>
            </a:endParaRPr>
          </a:p>
          <a:p>
            <a:pPr algn="l">
              <a:spcBef>
                <a:spcPct val="0"/>
              </a:spcBef>
              <a:defRPr/>
            </a:pPr>
            <a:endParaRPr lang="en-US" sz="1200" b="1" dirty="0">
              <a:solidFill>
                <a:srgbClr val="006666"/>
              </a:solidFill>
              <a:cs typeface="Arial Unicode MS" charset="0"/>
            </a:endParaRPr>
          </a:p>
        </p:txBody>
      </p:sp>
      <p:pic>
        <p:nvPicPr>
          <p:cNvPr id="16" name="Picture 15" descr="VTTI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4459" y="3364612"/>
            <a:ext cx="2535520" cy="3960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864096" y="4437112"/>
            <a:ext cx="345638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200" dirty="0" smtClean="0">
                <a:cs typeface="Arial Unicode MS" charset="0"/>
              </a:rPr>
              <a:t> </a:t>
            </a:r>
          </a:p>
          <a:p>
            <a:pPr algn="l">
              <a:spcBef>
                <a:spcPct val="0"/>
              </a:spcBef>
              <a:buFont typeface="Wingdings" charset="0"/>
              <a:buChar char="q"/>
              <a:defRPr/>
            </a:pPr>
            <a:r>
              <a:rPr lang="en-US" sz="1600" dirty="0" smtClean="0"/>
              <a:t> Very low leakage current level, &lt; 100 </a:t>
            </a:r>
            <a:r>
              <a:rPr lang="en-US" sz="1600" dirty="0" err="1" smtClean="0"/>
              <a:t>nA</a:t>
            </a:r>
            <a:r>
              <a:rPr lang="en-US" sz="1600" dirty="0" smtClean="0"/>
              <a:t> for FE-I3 and FE-I4 sensors</a:t>
            </a:r>
          </a:p>
          <a:p>
            <a:pPr algn="l">
              <a:spcBef>
                <a:spcPct val="0"/>
              </a:spcBef>
              <a:buFont typeface="Wingdings" charset="0"/>
              <a:buChar char="q"/>
              <a:defRPr/>
            </a:pPr>
            <a:endParaRPr lang="en-US" sz="1600" b="1" dirty="0">
              <a:solidFill>
                <a:srgbClr val="006666"/>
              </a:solidFill>
            </a:endParaRPr>
          </a:p>
          <a:p>
            <a:pPr algn="l">
              <a:spcBef>
                <a:spcPct val="0"/>
              </a:spcBef>
              <a:buFont typeface="Wingdings" charset="0"/>
              <a:buChar char="q"/>
              <a:defRPr/>
            </a:pPr>
            <a:r>
              <a:rPr lang="en-US" sz="1600" b="1" dirty="0" smtClean="0">
                <a:solidFill>
                  <a:srgbClr val="006666"/>
                </a:solidFill>
              </a:rPr>
              <a:t> </a:t>
            </a:r>
            <a:r>
              <a:rPr lang="en-US" sz="1600" dirty="0" smtClean="0"/>
              <a:t>Breakdown voltage at 100-110V, much higher than depletion voltage ~ 15V</a:t>
            </a:r>
            <a:endParaRPr lang="en-US" sz="1600" b="1" dirty="0">
              <a:solidFill>
                <a:srgbClr val="006666"/>
              </a:solidFill>
            </a:endParaRPr>
          </a:p>
          <a:p>
            <a:pPr algn="l">
              <a:spcBef>
                <a:spcPct val="0"/>
              </a:spcBef>
              <a:defRPr/>
            </a:pPr>
            <a:endParaRPr lang="en-US" sz="1200" b="1" dirty="0">
              <a:solidFill>
                <a:srgbClr val="006666"/>
              </a:solidFill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22"/>
          <p:cNvSpPr>
            <a:spLocks noChangeArrowheads="1"/>
          </p:cNvSpPr>
          <p:nvPr/>
        </p:nvSpPr>
        <p:spPr bwMode="auto">
          <a:xfrm>
            <a:off x="6876256" y="6265688"/>
            <a:ext cx="2016224" cy="54768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dirty="0"/>
              <a:t>FE-I3, </a:t>
            </a:r>
            <a:r>
              <a:rPr lang="en-US" dirty="0" smtClean="0"/>
              <a:t>125 </a:t>
            </a:r>
            <a:r>
              <a:rPr lang="en-US" dirty="0">
                <a:latin typeface="Symbol" charset="0"/>
              </a:rPr>
              <a:t>m</a:t>
            </a:r>
            <a:r>
              <a:rPr lang="en-US" dirty="0"/>
              <a:t>m edge, </a:t>
            </a:r>
            <a:endParaRPr lang="en-US" dirty="0" smtClean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dirty="0" smtClean="0"/>
              <a:t> </a:t>
            </a:r>
            <a:r>
              <a:rPr lang="en-US" dirty="0" err="1"/>
              <a:t>Vbias</a:t>
            </a:r>
            <a:r>
              <a:rPr lang="en-US" dirty="0"/>
              <a:t>=20V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 flipH="1">
            <a:off x="4283968" y="3501008"/>
            <a:ext cx="288032" cy="64807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0" descr="PixelEdgeScreen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7" r="37675"/>
          <a:stretch>
            <a:fillRect/>
          </a:stretch>
        </p:blipFill>
        <p:spPr bwMode="auto">
          <a:xfrm rot="16200000">
            <a:off x="2049963" y="2638670"/>
            <a:ext cx="1083633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 bwMode="auto">
          <a:xfrm flipH="1">
            <a:off x="4211960" y="3573016"/>
            <a:ext cx="288032" cy="64807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5436096" y="980728"/>
            <a:ext cx="2880320" cy="288032"/>
          </a:xfrm>
          <a:prstGeom prst="flowChartAlternateProcess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  <a:buClrTx/>
              <a:buFontTx/>
              <a:buNone/>
              <a:defRPr/>
            </a:pPr>
            <a:r>
              <a:rPr lang="en-US" dirty="0" smtClean="0"/>
              <a:t>Global Efficiency in beam test</a:t>
            </a:r>
            <a:endParaRPr lang="en-US" dirty="0">
              <a:cs typeface="Arial Unicode MS" charset="0"/>
            </a:endParaRP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>
            <a:off x="755576" y="980728"/>
            <a:ext cx="4248472" cy="360040"/>
          </a:xfrm>
          <a:prstGeom prst="flowChartAlternateProcess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  <a:buClrTx/>
              <a:buFontTx/>
              <a:buNone/>
              <a:defRPr/>
            </a:pPr>
            <a:r>
              <a:rPr lang="en-US" dirty="0" smtClean="0"/>
              <a:t>Edge Tracking Efficiency in Beam Tests at SPS</a:t>
            </a:r>
            <a:endParaRPr lang="en-US" dirty="0">
              <a:cs typeface="Arial Unicode MS" charset="0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827584" y="188913"/>
            <a:ext cx="7775079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Hit efficiency in the edge region</a:t>
            </a:r>
            <a:r>
              <a:rPr lang="en-US" sz="28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484784"/>
            <a:ext cx="3960440" cy="2502035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123728" y="2197993"/>
            <a:ext cx="20875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cs typeface="Arial Unicode MS" charset="0"/>
              </a:rPr>
              <a:t>99-100% hit efficiency on the area of the pixel implant of the edge column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1331640" y="3573016"/>
            <a:ext cx="360336" cy="72008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Freeform 29"/>
          <p:cNvSpPr>
            <a:spLocks/>
          </p:cNvSpPr>
          <p:nvPr/>
        </p:nvSpPr>
        <p:spPr bwMode="auto">
          <a:xfrm>
            <a:off x="940419" y="3644800"/>
            <a:ext cx="1028700" cy="927100"/>
          </a:xfrm>
          <a:custGeom>
            <a:avLst/>
            <a:gdLst>
              <a:gd name="T0" fmla="*/ 1028700 w 1028700"/>
              <a:gd name="T1" fmla="*/ 0 h 927100"/>
              <a:gd name="T2" fmla="*/ 0 w 1028700"/>
              <a:gd name="T3" fmla="*/ 927100 h 9271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28700" h="927100">
                <a:moveTo>
                  <a:pt x="1028700" y="0"/>
                </a:moveTo>
                <a:lnTo>
                  <a:pt x="0" y="9271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24" name="Freeform 30"/>
          <p:cNvSpPr>
            <a:spLocks/>
          </p:cNvSpPr>
          <p:nvPr/>
        </p:nvSpPr>
        <p:spPr bwMode="auto">
          <a:xfrm>
            <a:off x="927719" y="3606700"/>
            <a:ext cx="1143000" cy="266700"/>
          </a:xfrm>
          <a:custGeom>
            <a:avLst/>
            <a:gdLst>
              <a:gd name="T0" fmla="*/ 0 w 1143000"/>
              <a:gd name="T1" fmla="*/ 76200 h 266700"/>
              <a:gd name="T2" fmla="*/ 0 w 1143000"/>
              <a:gd name="T3" fmla="*/ 76200 h 266700"/>
              <a:gd name="T4" fmla="*/ 228600 w 1143000"/>
              <a:gd name="T5" fmla="*/ 88900 h 266700"/>
              <a:gd name="T6" fmla="*/ 330200 w 1143000"/>
              <a:gd name="T7" fmla="*/ 114300 h 266700"/>
              <a:gd name="T8" fmla="*/ 457200 w 1143000"/>
              <a:gd name="T9" fmla="*/ 139700 h 266700"/>
              <a:gd name="T10" fmla="*/ 723900 w 1143000"/>
              <a:gd name="T11" fmla="*/ 177800 h 266700"/>
              <a:gd name="T12" fmla="*/ 825500 w 1143000"/>
              <a:gd name="T13" fmla="*/ 203200 h 266700"/>
              <a:gd name="T14" fmla="*/ 889000 w 1143000"/>
              <a:gd name="T15" fmla="*/ 215900 h 266700"/>
              <a:gd name="T16" fmla="*/ 1003300 w 1143000"/>
              <a:gd name="T17" fmla="*/ 254000 h 266700"/>
              <a:gd name="T18" fmla="*/ 1041400 w 1143000"/>
              <a:gd name="T19" fmla="*/ 266700 h 266700"/>
              <a:gd name="T20" fmla="*/ 1079500 w 1143000"/>
              <a:gd name="T21" fmla="*/ 254000 h 266700"/>
              <a:gd name="T22" fmla="*/ 1104900 w 1143000"/>
              <a:gd name="T23" fmla="*/ 215900 h 266700"/>
              <a:gd name="T24" fmla="*/ 1130300 w 1143000"/>
              <a:gd name="T25" fmla="*/ 139700 h 266700"/>
              <a:gd name="T26" fmla="*/ 1143000 w 1143000"/>
              <a:gd name="T27" fmla="*/ 101600 h 266700"/>
              <a:gd name="T28" fmla="*/ 1143000 w 1143000"/>
              <a:gd name="T29" fmla="*/ 0 h 2667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43000" h="266700">
                <a:moveTo>
                  <a:pt x="0" y="76200"/>
                </a:moveTo>
                <a:lnTo>
                  <a:pt x="0" y="76200"/>
                </a:lnTo>
                <a:cubicBezTo>
                  <a:pt x="76200" y="80433"/>
                  <a:pt x="152786" y="80152"/>
                  <a:pt x="228600" y="88900"/>
                </a:cubicBezTo>
                <a:cubicBezTo>
                  <a:pt x="263279" y="92901"/>
                  <a:pt x="296122" y="106727"/>
                  <a:pt x="330200" y="114300"/>
                </a:cubicBezTo>
                <a:cubicBezTo>
                  <a:pt x="372344" y="123665"/>
                  <a:pt x="414506" y="133296"/>
                  <a:pt x="457200" y="139700"/>
                </a:cubicBezTo>
                <a:cubicBezTo>
                  <a:pt x="697706" y="175776"/>
                  <a:pt x="468461" y="124023"/>
                  <a:pt x="723900" y="177800"/>
                </a:cubicBezTo>
                <a:cubicBezTo>
                  <a:pt x="758060" y="184992"/>
                  <a:pt x="791485" y="195350"/>
                  <a:pt x="825500" y="203200"/>
                </a:cubicBezTo>
                <a:cubicBezTo>
                  <a:pt x="846533" y="208054"/>
                  <a:pt x="868245" y="209970"/>
                  <a:pt x="889000" y="215900"/>
                </a:cubicBezTo>
                <a:cubicBezTo>
                  <a:pt x="927616" y="226933"/>
                  <a:pt x="965200" y="241300"/>
                  <a:pt x="1003300" y="254000"/>
                </a:cubicBezTo>
                <a:lnTo>
                  <a:pt x="1041400" y="266700"/>
                </a:lnTo>
                <a:cubicBezTo>
                  <a:pt x="1054100" y="262467"/>
                  <a:pt x="1069047" y="262363"/>
                  <a:pt x="1079500" y="254000"/>
                </a:cubicBezTo>
                <a:cubicBezTo>
                  <a:pt x="1091419" y="244465"/>
                  <a:pt x="1098701" y="229848"/>
                  <a:pt x="1104900" y="215900"/>
                </a:cubicBezTo>
                <a:cubicBezTo>
                  <a:pt x="1115774" y="191434"/>
                  <a:pt x="1121833" y="165100"/>
                  <a:pt x="1130300" y="139700"/>
                </a:cubicBezTo>
                <a:cubicBezTo>
                  <a:pt x="1134533" y="127000"/>
                  <a:pt x="1143000" y="114987"/>
                  <a:pt x="1143000" y="101600"/>
                </a:cubicBezTo>
                <a:lnTo>
                  <a:pt x="114300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endParaRPr lang="en-US"/>
          </a:p>
        </p:txBody>
      </p:sp>
      <p:cxnSp>
        <p:nvCxnSpPr>
          <p:cNvPr id="25" name="Straight Connector 24"/>
          <p:cNvCxnSpPr/>
          <p:nvPr/>
        </p:nvCxnSpPr>
        <p:spPr bwMode="auto">
          <a:xfrm flipH="1">
            <a:off x="1043608" y="3573016"/>
            <a:ext cx="432344" cy="72008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683569" y="5301208"/>
            <a:ext cx="40324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 typeface="Wingdings" charset="0"/>
              <a:buChar char="q"/>
            </a:pPr>
            <a:r>
              <a:rPr lang="en-US" sz="1600" dirty="0" smtClean="0"/>
              <a:t>            % efficiency in the last 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of the sensor edge, beyond last pixel implant</a:t>
            </a:r>
            <a:endParaRPr lang="en-US" sz="1600" dirty="0"/>
          </a:p>
          <a:p>
            <a:pPr algn="l">
              <a:spcBef>
                <a:spcPct val="0"/>
              </a:spcBef>
            </a:pPr>
            <a:endParaRPr lang="en-US" sz="800" dirty="0"/>
          </a:p>
        </p:txBody>
      </p:sp>
      <p:sp>
        <p:nvSpPr>
          <p:cNvPr id="3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937375" y="6408738"/>
            <a:ext cx="2133600" cy="476250"/>
          </a:xfrm>
        </p:spPr>
        <p:txBody>
          <a:bodyPr/>
          <a:lstStyle/>
          <a:p>
            <a:pPr>
              <a:defRPr/>
            </a:pPr>
            <a:fld id="{524A212D-C4CA-E345-8E1A-6533709A53B4}" type="slidenum">
              <a:rPr lang="de-DE"/>
              <a:pPr>
                <a:defRPr/>
              </a:pPr>
              <a:t>37</a:t>
            </a:fld>
            <a:endParaRPr lang="de-DE"/>
          </a:p>
        </p:txBody>
      </p:sp>
      <p:sp>
        <p:nvSpPr>
          <p:cNvPr id="39" name="AutoShape 22"/>
          <p:cNvSpPr>
            <a:spLocks noChangeArrowheads="1"/>
          </p:cNvSpPr>
          <p:nvPr/>
        </p:nvSpPr>
        <p:spPr bwMode="auto">
          <a:xfrm>
            <a:off x="4716735" y="6237312"/>
            <a:ext cx="2087513" cy="54768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dirty="0"/>
              <a:t>FE-I3, 50 </a:t>
            </a:r>
            <a:r>
              <a:rPr lang="en-US" dirty="0">
                <a:latin typeface="Symbol" charset="0"/>
              </a:rPr>
              <a:t>m</a:t>
            </a:r>
            <a:r>
              <a:rPr lang="en-US" dirty="0"/>
              <a:t>m edge, </a:t>
            </a:r>
            <a:endParaRPr lang="en-US" dirty="0" smtClean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dirty="0" smtClean="0"/>
              <a:t> </a:t>
            </a:r>
            <a:r>
              <a:rPr lang="en-US" dirty="0" err="1"/>
              <a:t>Vbias</a:t>
            </a:r>
            <a:r>
              <a:rPr lang="en-US" dirty="0"/>
              <a:t>=20V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464185" y="2096654"/>
            <a:ext cx="4896147" cy="33843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99083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84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51096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85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3871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86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594661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87" name="Equation" r:id="rId12" imgW="114300" imgH="165100" progId="Equation.3">
                  <p:embed/>
                </p:oleObj>
              </mc:Choice>
              <mc:Fallback>
                <p:oleObj name="Equation" r:id="rId12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215535"/>
              </p:ext>
            </p:extLst>
          </p:nvPr>
        </p:nvGraphicFramePr>
        <p:xfrm>
          <a:off x="1043608" y="5301208"/>
          <a:ext cx="576064" cy="384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88" name="Equation" r:id="rId14" imgW="342900" imgH="228600" progId="Equation.3">
                  <p:embed/>
                </p:oleObj>
              </mc:Choice>
              <mc:Fallback>
                <p:oleObj name="Equation" r:id="rId14" imgW="342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43608" y="5301208"/>
                        <a:ext cx="576064" cy="384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 bwMode="auto">
          <a:xfrm>
            <a:off x="4499992" y="3573016"/>
            <a:ext cx="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4427984" y="3573016"/>
            <a:ext cx="72008" cy="14401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4939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TT_MCZ_CCE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9193" y="3420577"/>
            <a:ext cx="2573637" cy="4355976"/>
          </a:xfrm>
          <a:prstGeom prst="rect">
            <a:avLst/>
          </a:prstGeom>
        </p:spPr>
      </p:pic>
      <p:pic>
        <p:nvPicPr>
          <p:cNvPr id="7" name="Picture 6" descr="VTT-NP1-4-E3_CC_ann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2692" y="192044"/>
            <a:ext cx="2772073" cy="4061409"/>
          </a:xfrm>
          <a:prstGeom prst="rect">
            <a:avLst/>
          </a:prstGeom>
        </p:spPr>
      </p:pic>
      <p:pic>
        <p:nvPicPr>
          <p:cNvPr id="4" name="Picture 3" descr="VTT_MCZ_ToTcom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9280" y="3505416"/>
            <a:ext cx="2577048" cy="41044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20272" y="6381750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19" name="TextBox 18"/>
          <p:cNvSpPr txBox="1"/>
          <p:nvPr/>
        </p:nvSpPr>
        <p:spPr>
          <a:xfrm>
            <a:off x="6300192" y="10434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= (0 -1) e15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59832" y="55172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=2 e15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196752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FE-I3 100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  thick sensor with 125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  slim edge, threshold </a:t>
            </a:r>
            <a:r>
              <a:rPr lang="en-US" sz="1600" dirty="0" smtClean="0"/>
              <a:t>1500 </a:t>
            </a:r>
            <a:r>
              <a:rPr lang="en-US" sz="1600" dirty="0"/>
              <a:t>e- </a:t>
            </a:r>
            <a:r>
              <a:rPr lang="en-US" sz="1600" dirty="0">
                <a:sym typeface="Wingdings"/>
              </a:rPr>
              <a:t></a:t>
            </a:r>
            <a:r>
              <a:rPr lang="en-US" sz="1600" dirty="0"/>
              <a:t> 87% </a:t>
            </a:r>
            <a:r>
              <a:rPr lang="en-US" sz="1600" dirty="0" smtClean="0"/>
              <a:t>CCE at </a:t>
            </a:r>
            <a:r>
              <a:rPr lang="en-US" sz="1600" dirty="0"/>
              <a:t>300 V for both all and edge pixels after </a:t>
            </a:r>
            <a:r>
              <a:rPr lang="en-US" sz="1600" dirty="0" smtClean="0"/>
              <a:t>irradiation at KIT (</a:t>
            </a:r>
            <a:r>
              <a:rPr lang="en-US" sz="1600" dirty="0"/>
              <a:t>1x10</a:t>
            </a:r>
            <a:r>
              <a:rPr lang="en-US" sz="1600" baseline="30000" dirty="0"/>
              <a:t>15</a:t>
            </a:r>
            <a:r>
              <a:rPr lang="en-US" sz="1600" dirty="0"/>
              <a:t> </a:t>
            </a:r>
            <a:r>
              <a:rPr lang="en-US" sz="1600" dirty="0" err="1"/>
              <a:t>n</a:t>
            </a:r>
            <a:r>
              <a:rPr lang="en-US" sz="1600" baseline="-25000" dirty="0" err="1"/>
              <a:t>eq</a:t>
            </a:r>
            <a:r>
              <a:rPr lang="en-US" sz="1600" dirty="0"/>
              <a:t>/cm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3573016"/>
            <a:ext cx="81369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p-type MCZ FE-I4,  100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  thick sensor, with 125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  slim edge, threshold </a:t>
            </a:r>
            <a:r>
              <a:rPr lang="en-US" sz="1600" dirty="0" smtClean="0"/>
              <a:t>1100 </a:t>
            </a:r>
            <a:r>
              <a:rPr lang="en-US" sz="1600" dirty="0"/>
              <a:t>e- </a:t>
            </a:r>
            <a:r>
              <a:rPr lang="en-US" sz="1600" dirty="0">
                <a:sym typeface="Wingdings"/>
              </a:rPr>
              <a:t></a:t>
            </a:r>
            <a:r>
              <a:rPr lang="en-US" sz="1600" dirty="0"/>
              <a:t> compatible charge collection properties between edge and internal </a:t>
            </a:r>
            <a:r>
              <a:rPr lang="en-US" sz="1600" dirty="0" smtClean="0"/>
              <a:t>pixels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228184" y="443711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= (0 - 5) e15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99592" y="260648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Active edge: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CCE after irradiation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612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TT-NP1-4-E3_CC_ann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2692" y="192044"/>
            <a:ext cx="2772073" cy="4061409"/>
          </a:xfrm>
          <a:prstGeom prst="rect">
            <a:avLst/>
          </a:prstGeom>
        </p:spPr>
      </p:pic>
      <p:pic>
        <p:nvPicPr>
          <p:cNvPr id="4" name="Picture 3" descr="VTT_MCZ_ToTcom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9280" y="3505416"/>
            <a:ext cx="2577048" cy="41044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553150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19" name="TextBox 18"/>
          <p:cNvSpPr txBox="1"/>
          <p:nvPr/>
        </p:nvSpPr>
        <p:spPr>
          <a:xfrm>
            <a:off x="6300192" y="10434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= (0 -1) e15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59832" y="55172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=2 e15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899592" y="260648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Active edge: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CCE after irradiation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568" y="1196752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FE-I3 100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  thick sensor with 125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  slim edge, threshold </a:t>
            </a:r>
            <a:r>
              <a:rPr lang="en-US" sz="1600" dirty="0" smtClean="0"/>
              <a:t>1500 </a:t>
            </a:r>
            <a:r>
              <a:rPr lang="en-US" sz="1600" dirty="0"/>
              <a:t>e- </a:t>
            </a:r>
            <a:r>
              <a:rPr lang="en-US" sz="1600" dirty="0">
                <a:sym typeface="Wingdings"/>
              </a:rPr>
              <a:t></a:t>
            </a:r>
            <a:r>
              <a:rPr lang="en-US" sz="1600" dirty="0"/>
              <a:t> 87% </a:t>
            </a:r>
            <a:r>
              <a:rPr lang="en-US" sz="1600" dirty="0" smtClean="0"/>
              <a:t>CCE at </a:t>
            </a:r>
            <a:r>
              <a:rPr lang="en-US" sz="1600" dirty="0"/>
              <a:t>300 V for both all and edge pixels after </a:t>
            </a:r>
            <a:r>
              <a:rPr lang="en-US" sz="1600" dirty="0" smtClean="0"/>
              <a:t>irradiation at KIT (1x10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 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eq</a:t>
            </a:r>
            <a:r>
              <a:rPr lang="en-US" sz="1600" dirty="0" smtClean="0"/>
              <a:t>/cm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and in Ljubljana         (5x10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 </a:t>
            </a:r>
            <a:r>
              <a:rPr lang="en-US" sz="1600" dirty="0" err="1"/>
              <a:t>n</a:t>
            </a:r>
            <a:r>
              <a:rPr lang="en-US" sz="1600" baseline="-25000" dirty="0" err="1"/>
              <a:t>eq</a:t>
            </a:r>
            <a:r>
              <a:rPr lang="en-US" sz="1600" dirty="0"/>
              <a:t>/cm</a:t>
            </a:r>
            <a:r>
              <a:rPr lang="en-US" sz="1600" baseline="30000" dirty="0"/>
              <a:t>2</a:t>
            </a:r>
            <a:r>
              <a:rPr lang="en-US" sz="1600" dirty="0"/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3573016"/>
            <a:ext cx="81369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p-type MCZ FE-I4,  100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  thick sensor, with 125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  slim edge, threshold </a:t>
            </a:r>
            <a:r>
              <a:rPr lang="en-US" sz="1600" dirty="0" smtClean="0"/>
              <a:t>1100 </a:t>
            </a:r>
            <a:r>
              <a:rPr lang="en-US" sz="1600" dirty="0"/>
              <a:t>e- </a:t>
            </a:r>
            <a:r>
              <a:rPr lang="en-US" sz="1600" dirty="0">
                <a:sym typeface="Wingdings"/>
              </a:rPr>
              <a:t></a:t>
            </a:r>
            <a:r>
              <a:rPr lang="en-US" sz="1600" dirty="0"/>
              <a:t> compatible charge collection properties between edge and internal </a:t>
            </a:r>
            <a:r>
              <a:rPr lang="en-US" sz="1600" dirty="0" smtClean="0"/>
              <a:t>pixels</a:t>
            </a:r>
            <a:endParaRPr lang="en-US" sz="1600" dirty="0"/>
          </a:p>
        </p:txBody>
      </p:sp>
      <p:pic>
        <p:nvPicPr>
          <p:cNvPr id="8" name="Picture 7" descr="VTT_MCZ_CCE_ne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9193" y="3420577"/>
            <a:ext cx="2573637" cy="4355976"/>
          </a:xfrm>
          <a:prstGeom prst="rect">
            <a:avLst/>
          </a:prstGeom>
        </p:spPr>
      </p:pic>
      <p:pic>
        <p:nvPicPr>
          <p:cNvPr id="3" name="Picture 2" descr="VTT-NP1-4-E3_CC_all_ann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9525" y="200857"/>
            <a:ext cx="2801454" cy="41044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28184" y="10527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= (0 - 5) e15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184" y="443711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= (0 - 5) e15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1"/>
          <p:cNvSpPr txBox="1">
            <a:spLocks/>
          </p:cNvSpPr>
          <p:nvPr/>
        </p:nvSpPr>
        <p:spPr bwMode="auto">
          <a:xfrm>
            <a:off x="7020272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800" kern="1200">
                <a:solidFill>
                  <a:srgbClr val="008080"/>
                </a:solidFill>
                <a:latin typeface="+mn-lt"/>
                <a:ea typeface="ＭＳ Ｐゴシック" charset="0"/>
                <a:cs typeface="Arial Unicode MS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Font typeface="Wingdings" charset="0"/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5pPr>
            <a:lvl6pPr marL="22860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6pPr>
            <a:lvl7pPr marL="27432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7pPr>
            <a:lvl8pPr marL="32004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8pPr>
            <a:lvl9pPr marL="3657600" algn="l" defTabSz="457200" rtl="0" eaLnBrk="1" latinLnBrk="0" hangingPunct="1">
              <a:defRPr sz="14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9pPr>
          </a:lstStyle>
          <a:p>
            <a:fld id="{2B24ED69-991C-8C42-8930-4A3AA188160D}" type="slidenum">
              <a:rPr lang="de-DE" smtClean="0"/>
              <a:pPr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244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08520" y="0"/>
            <a:ext cx="86409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22531" name="Picture 2" descr="im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363"/>
            <a:ext cx="91440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22532" name="Picture 3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01"/>
          <a:stretch>
            <a:fillRect/>
          </a:stretch>
        </p:blipFill>
        <p:spPr bwMode="auto">
          <a:xfrm>
            <a:off x="0" y="1905000"/>
            <a:ext cx="90678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723900" y="1733550"/>
            <a:ext cx="1831975" cy="2000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810000" y="1704975"/>
            <a:ext cx="1146175" cy="2762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553200" y="1735138"/>
            <a:ext cx="688975" cy="2460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6" name="Picture 7" descr="DSC070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4667398"/>
            <a:ext cx="26749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7" name="Group 22"/>
          <p:cNvGrpSpPr>
            <a:grpSpLocks/>
          </p:cNvGrpSpPr>
          <p:nvPr/>
        </p:nvGrpSpPr>
        <p:grpSpPr bwMode="auto">
          <a:xfrm>
            <a:off x="3505200" y="4441973"/>
            <a:ext cx="2233613" cy="1946275"/>
            <a:chOff x="3505200" y="4239013"/>
            <a:chExt cx="2057400" cy="1822319"/>
          </a:xfrm>
        </p:grpSpPr>
        <p:pic>
          <p:nvPicPr>
            <p:cNvPr id="2254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624"/>
            <a:stretch>
              <a:fillRect/>
            </a:stretch>
          </p:blipFill>
          <p:spPr bwMode="auto">
            <a:xfrm>
              <a:off x="3505200" y="4239013"/>
              <a:ext cx="2024624" cy="1822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180950" y="4815734"/>
              <a:ext cx="381650" cy="329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2538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2"/>
          <a:stretch>
            <a:fillRect/>
          </a:stretch>
        </p:blipFill>
        <p:spPr bwMode="auto">
          <a:xfrm>
            <a:off x="6019800" y="4670573"/>
            <a:ext cx="289560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496" y="3227388"/>
            <a:ext cx="35283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§"/>
              <a:defRPr/>
            </a:pPr>
            <a:r>
              <a:rPr lang="en-US" sz="1600" b="1" dirty="0">
                <a:latin typeface="Arial Unicode MS"/>
                <a:ea typeface="+mn-ea"/>
                <a:cs typeface="Arial Unicode MS"/>
              </a:rPr>
              <a:t>New </a:t>
            </a:r>
            <a:r>
              <a:rPr lang="en-US" sz="1600" b="1" dirty="0" err="1">
                <a:latin typeface="Arial Unicode MS"/>
                <a:ea typeface="+mn-ea"/>
                <a:cs typeface="Arial Unicode MS"/>
              </a:rPr>
              <a:t>insertable</a:t>
            </a:r>
            <a:r>
              <a:rPr lang="en-US" sz="1600" b="1" dirty="0">
                <a:latin typeface="Arial Unicode MS"/>
                <a:ea typeface="+mn-ea"/>
                <a:cs typeface="Arial Unicode MS"/>
              </a:rPr>
              <a:t> b-layer </a:t>
            </a:r>
            <a:r>
              <a:rPr lang="en-US" sz="1600" b="1" dirty="0" smtClean="0">
                <a:latin typeface="Arial Unicode MS"/>
                <a:ea typeface="+mn-ea"/>
                <a:cs typeface="Arial Unicode MS"/>
              </a:rPr>
              <a:t> (</a:t>
            </a:r>
            <a:r>
              <a:rPr lang="en-US" sz="1600" b="1" dirty="0">
                <a:latin typeface="Arial Unicode MS"/>
                <a:ea typeface="+mn-ea"/>
                <a:cs typeface="Arial Unicode MS"/>
              </a:rPr>
              <a:t>IBL)</a:t>
            </a:r>
          </a:p>
          <a:p>
            <a:pPr marL="285750" indent="-285750" algn="l">
              <a:buFont typeface="Wingdings" charset="2"/>
              <a:buChar char="§"/>
              <a:defRPr/>
            </a:pPr>
            <a:r>
              <a:rPr lang="en-US" sz="1600" b="1" dirty="0">
                <a:latin typeface="Arial Unicode MS"/>
                <a:ea typeface="+mn-ea"/>
                <a:cs typeface="Arial Unicode MS"/>
              </a:rPr>
              <a:t>New Al beam pipe</a:t>
            </a:r>
          </a:p>
          <a:p>
            <a:pPr marL="285750" indent="-285750" algn="l">
              <a:buFont typeface="Wingdings" charset="2"/>
              <a:buChar char="§"/>
              <a:defRPr/>
            </a:pPr>
            <a:r>
              <a:rPr lang="en-US" sz="1600" b="1" dirty="0">
                <a:latin typeface="Arial Unicode MS"/>
                <a:ea typeface="+mn-ea"/>
                <a:cs typeface="Arial Unicode MS"/>
              </a:rPr>
              <a:t>New pixel services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51175" y="3254374"/>
            <a:ext cx="2600945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§"/>
              <a:defRPr/>
            </a:pPr>
            <a:r>
              <a:rPr lang="en-US" sz="1600" b="1" dirty="0">
                <a:latin typeface="Arial Unicode MS"/>
                <a:ea typeface="+mn-ea"/>
                <a:cs typeface="Arial Unicode MS"/>
              </a:rPr>
              <a:t>Fast </a:t>
            </a:r>
            <a:r>
              <a:rPr lang="en-US" sz="1600" b="1" dirty="0" err="1">
                <a:latin typeface="Arial Unicode MS"/>
                <a:ea typeface="+mn-ea"/>
                <a:cs typeface="Arial Unicode MS"/>
              </a:rPr>
              <a:t>TracKing</a:t>
            </a:r>
            <a:r>
              <a:rPr lang="en-US" sz="1600" b="1" dirty="0">
                <a:latin typeface="Arial Unicode MS"/>
                <a:ea typeface="+mn-ea"/>
                <a:cs typeface="Arial Unicode MS"/>
              </a:rPr>
              <a:t> (FTK) </a:t>
            </a:r>
            <a:r>
              <a:rPr lang="en-US" sz="1600" b="1" dirty="0" smtClean="0">
                <a:latin typeface="Arial Unicode MS"/>
                <a:ea typeface="+mn-ea"/>
                <a:cs typeface="Arial Unicode MS"/>
              </a:rPr>
              <a:t> for </a:t>
            </a:r>
            <a:r>
              <a:rPr lang="en-US" sz="1600" b="1" dirty="0">
                <a:latin typeface="Arial Unicode MS"/>
                <a:ea typeface="+mn-ea"/>
                <a:cs typeface="Arial Unicode MS"/>
              </a:rPr>
              <a:t>level2 trigger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51525" y="3251200"/>
            <a:ext cx="39050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§"/>
              <a:defRPr/>
            </a:pPr>
            <a:r>
              <a:rPr lang="en-US" sz="1600" b="1" dirty="0">
                <a:latin typeface="Arial Unicode MS"/>
                <a:ea typeface="+mn-ea"/>
                <a:cs typeface="Arial Unicode MS"/>
              </a:rPr>
              <a:t>All new tracker (baseline:</a:t>
            </a:r>
          </a:p>
          <a:p>
            <a:pPr algn="l">
              <a:defRPr/>
            </a:pPr>
            <a:r>
              <a:rPr lang="en-US" sz="1600" b="1" dirty="0">
                <a:latin typeface="Arial Unicode MS"/>
                <a:ea typeface="+mn-ea"/>
                <a:cs typeface="Arial Unicode MS"/>
              </a:rPr>
              <a:t> long strips /short strips </a:t>
            </a:r>
            <a:r>
              <a:rPr lang="en-US" sz="1600" b="1" dirty="0" smtClean="0">
                <a:latin typeface="Arial Unicode MS"/>
                <a:ea typeface="+mn-ea"/>
                <a:cs typeface="Arial Unicode MS"/>
              </a:rPr>
              <a:t>/ pixels</a:t>
            </a:r>
            <a:r>
              <a:rPr lang="en-US" sz="1600" b="1" dirty="0">
                <a:latin typeface="Arial Unicode MS"/>
                <a:ea typeface="+mn-ea"/>
                <a:cs typeface="Arial Unicode MS"/>
              </a:rPr>
              <a:t>)</a:t>
            </a:r>
          </a:p>
          <a:p>
            <a:pPr algn="l">
              <a:defRPr/>
            </a:pPr>
            <a:endParaRPr lang="en-US" sz="1600" b="1" dirty="0">
              <a:latin typeface="Arial Unicode MS"/>
              <a:ea typeface="+mn-ea"/>
              <a:cs typeface="Arial Unicode MS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683568" y="188913"/>
            <a:ext cx="83169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800" b="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ATLAS </a:t>
            </a:r>
            <a:r>
              <a:rPr lang="de-DE" sz="2800" b="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Tracker</a:t>
            </a:r>
            <a:r>
              <a:rPr lang="de-DE" sz="2800" b="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Upgrade Plan</a:t>
            </a:r>
            <a:endParaRPr lang="en-US" sz="28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781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40</a:t>
            </a:fld>
            <a:endParaRPr lang="de-DE"/>
          </a:p>
        </p:txBody>
      </p:sp>
      <p:pic>
        <p:nvPicPr>
          <p:cNvPr id="4" name="Picture 3" descr="Thicknesscompare2e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6001" y="398296"/>
            <a:ext cx="2838032" cy="4002897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99592" y="260648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Charge collection for pixels of different thickness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pic>
        <p:nvPicPr>
          <p:cNvPr id="6" name="Picture 5" descr="MPV_thickness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7841" y="294402"/>
            <a:ext cx="2880321" cy="42529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1640" y="141277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= 2 e15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9" name="Picture 8" descr="Thicknesscompare5e1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9168" y="3250504"/>
            <a:ext cx="2877271" cy="4248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5656" y="44278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= 4-5 e15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005" t="6646" r="6696"/>
          <a:stretch/>
        </p:blipFill>
        <p:spPr>
          <a:xfrm>
            <a:off x="4891250" y="4077072"/>
            <a:ext cx="4145246" cy="277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2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41</a:t>
            </a:fld>
            <a:endParaRPr lang="de-DE"/>
          </a:p>
        </p:txBody>
      </p:sp>
      <p:pic>
        <p:nvPicPr>
          <p:cNvPr id="4" name="Picture 3" descr="Thicknesscompare2e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9247" y="301033"/>
            <a:ext cx="2961090" cy="4176464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99592" y="260648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Charge collection for pixels of different thickness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6056" y="1124744"/>
            <a:ext cx="3528392" cy="218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>
                <a:latin typeface=""/>
              </a:rPr>
              <a:t> </a:t>
            </a:r>
            <a:r>
              <a:rPr lang="en-US" sz="1600" dirty="0" smtClean="0">
                <a:latin typeface=""/>
              </a:rPr>
              <a:t>The 100-150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"/>
              </a:rPr>
              <a:t>m thick sensors show higher charge collection up to a </a:t>
            </a:r>
            <a:r>
              <a:rPr lang="en-US" sz="1600" dirty="0" err="1" smtClean="0">
                <a:latin typeface=""/>
              </a:rPr>
              <a:t>fluence</a:t>
            </a:r>
            <a:r>
              <a:rPr lang="en-US" sz="1600" dirty="0" smtClean="0">
                <a:latin typeface=""/>
              </a:rPr>
              <a:t> of 4-5x10</a:t>
            </a:r>
            <a:r>
              <a:rPr lang="en-US" sz="1600" baseline="30000" dirty="0" smtClean="0">
                <a:latin typeface=""/>
              </a:rPr>
              <a:t>15</a:t>
            </a:r>
            <a:r>
              <a:rPr lang="en-US" sz="1600" dirty="0" smtClean="0">
                <a:latin typeface=""/>
              </a:rPr>
              <a:t> </a:t>
            </a:r>
            <a:r>
              <a:rPr lang="en-US" sz="1600" dirty="0" err="1" smtClean="0">
                <a:latin typeface=""/>
              </a:rPr>
              <a:t>n</a:t>
            </a:r>
            <a:r>
              <a:rPr lang="en-US" sz="1600" baseline="-25000" dirty="0" err="1" smtClean="0">
                <a:latin typeface=""/>
              </a:rPr>
              <a:t>eq</a:t>
            </a:r>
            <a:r>
              <a:rPr lang="en-US" sz="1600" dirty="0" smtClean="0">
                <a:latin typeface=""/>
              </a:rPr>
              <a:t> / cm</a:t>
            </a:r>
            <a:r>
              <a:rPr lang="en-US" sz="1600" baseline="30000" dirty="0" smtClean="0">
                <a:latin typeface=""/>
              </a:rPr>
              <a:t>2</a:t>
            </a:r>
            <a:endParaRPr lang="en-US" sz="1600" dirty="0"/>
          </a:p>
          <a:p>
            <a:pPr marL="285750" indent="-285750" algn="l">
              <a:buFont typeface="Wingdings" charset="2"/>
              <a:buChar char="q"/>
            </a:pPr>
            <a:endParaRPr lang="en-US" sz="1600" baseline="30000" dirty="0" smtClean="0">
              <a:latin typeface=""/>
            </a:endParaRP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>
                <a:latin typeface=""/>
              </a:rPr>
              <a:t>At higher </a:t>
            </a:r>
            <a:r>
              <a:rPr lang="en-US" sz="1600" dirty="0" err="1" smtClean="0">
                <a:latin typeface=""/>
              </a:rPr>
              <a:t>fluences</a:t>
            </a:r>
            <a:r>
              <a:rPr lang="en-US" sz="1600" dirty="0" smtClean="0">
                <a:latin typeface=""/>
              </a:rPr>
              <a:t> the effect of charge trapping tends to equalize the charge collection efficiency for all thicknesses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1640" y="141277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= 2 e15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9" name="Picture 8" descr="Thicknesscompare5e1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9168" y="3250504"/>
            <a:ext cx="2877271" cy="4248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5656" y="44278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= 4-5 e15</a:t>
            </a:r>
            <a:endParaRPr lang="en-US" sz="1800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60032" y="3964989"/>
            <a:ext cx="4318283" cy="2924551"/>
            <a:chOff x="4788023" y="936496"/>
            <a:chExt cx="4318283" cy="2924551"/>
          </a:xfrm>
        </p:grpSpPr>
        <p:pic>
          <p:nvPicPr>
            <p:cNvPr id="11" name="Picture 10" descr="Thicknesscompare1e16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484889" y="239630"/>
              <a:ext cx="2924551" cy="431828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80112" y="141277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800" dirty="0" smtClean="0">
                  <a:solidFill>
                    <a:srgbClr val="FF0000"/>
                  </a:solidFill>
                </a:rPr>
                <a:t>= 10 e15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97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8424" y="6453336"/>
            <a:ext cx="576064" cy="216024"/>
          </a:xfrm>
          <a:prstGeom prst="rect">
            <a:avLst/>
          </a:prstGeom>
        </p:spPr>
        <p:txBody>
          <a:bodyPr/>
          <a:lstStyle/>
          <a:p>
            <a:fld id="{47B173D8-BCF5-4794-88E9-1C0B87EF5945}" type="slidenum">
              <a:rPr lang="en-GB" smtClean="0"/>
              <a:pPr/>
              <a:t>42</a:t>
            </a:fld>
            <a:endParaRPr lang="en-GB" dirty="0"/>
          </a:p>
        </p:txBody>
      </p:sp>
      <p:pic>
        <p:nvPicPr>
          <p:cNvPr id="8" name="Picture 7" descr="5E15-ionisation-li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4220" y="1645151"/>
            <a:ext cx="3888432" cy="2709403"/>
          </a:xfrm>
          <a:prstGeom prst="rect">
            <a:avLst/>
          </a:prstGeom>
        </p:spPr>
      </p:pic>
      <p:pic>
        <p:nvPicPr>
          <p:cNvPr id="11" name="Picture 20" descr="CCE_comparison_different_sources_RD50Nov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391" y="1489264"/>
            <a:ext cx="2927413" cy="214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462492" y="5589240"/>
            <a:ext cx="469565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66700" algn="l"/>
              </a:tabLst>
            </a:pPr>
            <a:r>
              <a:rPr lang="en-GB" sz="800" dirty="0" smtClean="0"/>
              <a:t>Ref:	Diode: </a:t>
            </a:r>
            <a:r>
              <a:rPr lang="en-GB" sz="800" dirty="0" err="1" smtClean="0"/>
              <a:t>J.Lange</a:t>
            </a:r>
            <a:r>
              <a:rPr lang="en-GB" sz="800" dirty="0" smtClean="0"/>
              <a:t> et al, 16</a:t>
            </a:r>
            <a:r>
              <a:rPr lang="en-GB" sz="800" baseline="30000" dirty="0" smtClean="0"/>
              <a:t>th</a:t>
            </a:r>
            <a:r>
              <a:rPr lang="en-GB" sz="800" dirty="0" smtClean="0"/>
              <a:t> RD50 Workshop, Barcelona</a:t>
            </a:r>
          </a:p>
          <a:p>
            <a:pPr algn="l">
              <a:tabLst>
                <a:tab pos="266700" algn="l"/>
              </a:tabLst>
            </a:pPr>
            <a:r>
              <a:rPr lang="en-GB" sz="800" dirty="0" smtClean="0"/>
              <a:t> 	Strip: </a:t>
            </a:r>
            <a:r>
              <a:rPr lang="en-GB" sz="800" dirty="0"/>
              <a:t>G. </a:t>
            </a:r>
            <a:r>
              <a:rPr lang="en-GB" sz="800" dirty="0" err="1"/>
              <a:t>Casse</a:t>
            </a:r>
            <a:r>
              <a:rPr lang="en-GB" sz="800" dirty="0"/>
              <a:t> et al., NIMA 624, 2010, Pages </a:t>
            </a:r>
            <a:r>
              <a:rPr lang="en-GB" sz="800" dirty="0" smtClean="0"/>
              <a:t>401-404</a:t>
            </a:r>
          </a:p>
          <a:p>
            <a:pPr algn="l">
              <a:tabLst>
                <a:tab pos="266700" algn="l"/>
              </a:tabLst>
            </a:pPr>
            <a:r>
              <a:rPr lang="en-GB" sz="800" dirty="0" smtClean="0"/>
              <a:t>	3D: </a:t>
            </a:r>
            <a:r>
              <a:rPr lang="en-GB" sz="800" dirty="0" err="1" smtClean="0"/>
              <a:t>M.Koehler</a:t>
            </a:r>
            <a:r>
              <a:rPr lang="en-GB" sz="800" dirty="0" smtClean="0"/>
              <a:t> et al., 16</a:t>
            </a:r>
            <a:r>
              <a:rPr lang="en-GB" sz="800" baseline="30000" dirty="0" smtClean="0"/>
              <a:t>th</a:t>
            </a:r>
            <a:r>
              <a:rPr lang="en-GB" sz="800" dirty="0" smtClean="0"/>
              <a:t>RD50 Workshop, Barcelona</a:t>
            </a:r>
            <a:endParaRPr lang="en-GB" sz="8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176083"/>
            <a:ext cx="3014916" cy="20444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683568" y="836712"/>
            <a:ext cx="8956730" cy="673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120000"/>
              <a:buFont typeface="Arial" pitchFamily="34" charset="0"/>
              <a:buChar char="•"/>
              <a:defRPr lang="en-US" sz="2000" b="1" kern="1200" dirty="0" smtClean="0">
                <a:solidFill>
                  <a:srgbClr val="0000FF"/>
                </a:solidFill>
                <a:latin typeface="+mj-lt"/>
                <a:ea typeface="+mn-ea"/>
                <a:cs typeface="Times New Roman" pitchFamily="18" charset="0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SzPct val="100000"/>
              <a:buFont typeface="Wingdings" pitchFamily="2" charset="2"/>
              <a:buChar char="§"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2pPr>
            <a:lvl3pPr marL="538163" indent="-1778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3pPr>
            <a:lvl4pPr marL="714375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4pPr>
            <a:lvl5pPr marL="8985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GB" sz="1600" b="0" i="1" kern="1200" dirty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26D80"/>
              </a:buClr>
              <a:buFont typeface="Wingdings" charset="2"/>
              <a:buChar char="q"/>
              <a:defRPr/>
            </a:pPr>
            <a:r>
              <a:rPr lang="en-US" sz="1600" b="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Charge Multiplication observed and characterized after high levels of irradiation</a:t>
            </a:r>
            <a:br>
              <a:rPr lang="en-US" sz="1600" b="0" dirty="0" smtClean="0">
                <a:solidFill>
                  <a:schemeClr val="tx1"/>
                </a:solidFill>
                <a:latin typeface="Arial Unicode MS"/>
                <a:cs typeface="Arial Unicode MS"/>
              </a:rPr>
            </a:br>
            <a:r>
              <a:rPr lang="en-US" sz="1600" b="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with different techniques and in several different types of devices</a:t>
            </a:r>
          </a:p>
          <a:p>
            <a:pPr>
              <a:buFont typeface="Wingdings" charset="2"/>
              <a:buChar char="q"/>
              <a:defRPr/>
            </a:pPr>
            <a:endParaRPr lang="en-US" sz="1600" dirty="0" smtClean="0"/>
          </a:p>
        </p:txBody>
      </p:sp>
      <p:sp>
        <p:nvSpPr>
          <p:cNvPr id="16" name="Text Box 71"/>
          <p:cNvSpPr txBox="1">
            <a:spLocks noChangeArrowheads="1"/>
          </p:cNvSpPr>
          <p:nvPr/>
        </p:nvSpPr>
        <p:spPr bwMode="auto">
          <a:xfrm>
            <a:off x="770055" y="3636025"/>
            <a:ext cx="297517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11413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8613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25813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83013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/>
            <a:r>
              <a:rPr lang="en-US" sz="1400" b="1" u="sng" dirty="0" smtClean="0"/>
              <a:t>Diodes</a:t>
            </a:r>
            <a:r>
              <a:rPr lang="en-US" sz="1400" dirty="0" smtClean="0"/>
              <a:t> (</a:t>
            </a:r>
            <a:r>
              <a:rPr lang="en-US" sz="1400" dirty="0" err="1" smtClean="0">
                <a:latin typeface="Symbol" pitchFamily="18" charset="2"/>
              </a:rPr>
              <a:t>F</a:t>
            </a:r>
            <a:r>
              <a:rPr lang="en-US" sz="1400" baseline="-25000" dirty="0" err="1" smtClean="0"/>
              <a:t>eq</a:t>
            </a:r>
            <a:r>
              <a:rPr lang="en-US" sz="1400" dirty="0" smtClean="0"/>
              <a:t>=10</a:t>
            </a:r>
            <a:r>
              <a:rPr lang="en-US" sz="1400" baseline="30000" dirty="0" smtClean="0"/>
              <a:t>16</a:t>
            </a:r>
            <a:r>
              <a:rPr lang="en-US" sz="1400" dirty="0" smtClean="0"/>
              <a:t> cm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)</a:t>
            </a:r>
          </a:p>
          <a:p>
            <a:pPr algn="ctr" defTabSz="914400"/>
            <a:r>
              <a:rPr lang="en-US" sz="1400" dirty="0" smtClean="0"/>
              <a:t>Leakage Current &amp; Charge Collection</a:t>
            </a:r>
            <a:endParaRPr lang="de-DE" sz="1400" dirty="0"/>
          </a:p>
        </p:txBody>
      </p:sp>
      <p:sp>
        <p:nvSpPr>
          <p:cNvPr id="17" name="Text Box 71"/>
          <p:cNvSpPr txBox="1">
            <a:spLocks noChangeArrowheads="1"/>
          </p:cNvSpPr>
          <p:nvPr/>
        </p:nvSpPr>
        <p:spPr bwMode="auto">
          <a:xfrm>
            <a:off x="3836522" y="4356105"/>
            <a:ext cx="352981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11413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8613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25813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83013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/>
            <a:r>
              <a:rPr lang="en-US" sz="1400" b="1" u="sng" dirty="0" smtClean="0"/>
              <a:t>Strip sensors</a:t>
            </a:r>
            <a:r>
              <a:rPr lang="en-US" sz="1400" u="sng" dirty="0" smtClean="0"/>
              <a:t> </a:t>
            </a:r>
            <a:r>
              <a:rPr lang="en-US" sz="1400" dirty="0" smtClean="0"/>
              <a:t>(</a:t>
            </a:r>
            <a:r>
              <a:rPr lang="en-US" sz="1400" dirty="0" err="1" smtClean="0">
                <a:latin typeface="Symbol" pitchFamily="18" charset="2"/>
              </a:rPr>
              <a:t>F</a:t>
            </a:r>
            <a:r>
              <a:rPr lang="en-US" sz="1400" baseline="-25000" dirty="0" err="1" smtClean="0"/>
              <a:t>eq</a:t>
            </a:r>
            <a:r>
              <a:rPr lang="en-US" sz="1400" dirty="0" smtClean="0"/>
              <a:t>=5×10</a:t>
            </a:r>
            <a:r>
              <a:rPr lang="en-US" sz="1400" baseline="30000" dirty="0" smtClean="0"/>
              <a:t>15</a:t>
            </a:r>
            <a:r>
              <a:rPr lang="en-US" sz="1400" dirty="0" smtClean="0"/>
              <a:t> cm</a:t>
            </a:r>
            <a:r>
              <a:rPr lang="en-US" sz="1400" baseline="30000" dirty="0" smtClean="0"/>
              <a:t>-2, </a:t>
            </a:r>
            <a:r>
              <a:rPr lang="en-US" sz="1400" dirty="0" smtClean="0"/>
              <a:t>26 MeV p)</a:t>
            </a:r>
          </a:p>
          <a:p>
            <a:pPr algn="ctr" defTabSz="914400"/>
            <a:r>
              <a:rPr lang="en-US" sz="1400" dirty="0" smtClean="0"/>
              <a:t>Charge Collection (Beta source, </a:t>
            </a:r>
            <a:r>
              <a:rPr lang="en-US" sz="1400" dirty="0" err="1" smtClean="0"/>
              <a:t>Alibava</a:t>
            </a:r>
            <a:r>
              <a:rPr lang="en-US" sz="1400" dirty="0" smtClean="0"/>
              <a:t>)</a:t>
            </a:r>
            <a:endParaRPr lang="de-DE" sz="1400" dirty="0"/>
          </a:p>
        </p:txBody>
      </p:sp>
      <p:sp>
        <p:nvSpPr>
          <p:cNvPr id="18" name="Text Box 71"/>
          <p:cNvSpPr txBox="1">
            <a:spLocks noChangeArrowheads="1"/>
          </p:cNvSpPr>
          <p:nvPr/>
        </p:nvSpPr>
        <p:spPr bwMode="auto">
          <a:xfrm>
            <a:off x="990393" y="6201310"/>
            <a:ext cx="26754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11413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68613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25813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83013" indent="-215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/>
            <a:r>
              <a:rPr lang="en-US" sz="1400" b="1" u="sng" dirty="0" smtClean="0"/>
              <a:t>3D sensors</a:t>
            </a:r>
            <a:r>
              <a:rPr lang="en-US" sz="1400" u="sng" dirty="0" smtClean="0"/>
              <a:t> </a:t>
            </a:r>
            <a:r>
              <a:rPr lang="en-US" sz="1400" dirty="0" smtClean="0"/>
              <a:t>(</a:t>
            </a:r>
            <a:r>
              <a:rPr lang="en-US" sz="1400" dirty="0" err="1" smtClean="0">
                <a:latin typeface="Symbol" pitchFamily="18" charset="2"/>
              </a:rPr>
              <a:t>F</a:t>
            </a:r>
            <a:r>
              <a:rPr lang="en-US" sz="1400" baseline="-25000" dirty="0" err="1" smtClean="0"/>
              <a:t>eq</a:t>
            </a:r>
            <a:r>
              <a:rPr lang="en-US" sz="1400" dirty="0" smtClean="0"/>
              <a:t>=1-2×10</a:t>
            </a:r>
            <a:r>
              <a:rPr lang="en-US" sz="1400" baseline="30000" dirty="0" smtClean="0"/>
              <a:t>15</a:t>
            </a:r>
            <a:r>
              <a:rPr lang="en-US" sz="1400" dirty="0" smtClean="0"/>
              <a:t> cm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)</a:t>
            </a:r>
          </a:p>
          <a:p>
            <a:pPr algn="ctr" defTabSz="914400"/>
            <a:r>
              <a:rPr lang="en-US" sz="1400" dirty="0" smtClean="0"/>
              <a:t>Charge Collection (test beam)</a:t>
            </a:r>
            <a:endParaRPr lang="de-DE" sz="1400" dirty="0"/>
          </a:p>
        </p:txBody>
      </p:sp>
      <p:sp>
        <p:nvSpPr>
          <p:cNvPr id="25" name="CasellaDiTesto 8"/>
          <p:cNvSpPr txBox="1">
            <a:spLocks noChangeArrowheads="1"/>
          </p:cNvSpPr>
          <p:nvPr/>
        </p:nvSpPr>
        <p:spPr bwMode="auto">
          <a:xfrm>
            <a:off x="7565958" y="1489264"/>
            <a:ext cx="1498863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800" dirty="0" smtClean="0">
                <a:solidFill>
                  <a:srgbClr val="FF0000"/>
                </a:solidFill>
              </a:rPr>
              <a:t>140 </a:t>
            </a:r>
            <a:r>
              <a:rPr lang="it-IT" sz="18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it-IT" sz="1800" dirty="0" smtClean="0">
                <a:solidFill>
                  <a:srgbClr val="FF0000"/>
                </a:solidFill>
              </a:rPr>
              <a:t>m thick device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6949587" y="1855511"/>
            <a:ext cx="687950" cy="280083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" name="CasellaDiTesto 8"/>
          <p:cNvSpPr txBox="1">
            <a:spLocks noChangeArrowheads="1"/>
          </p:cNvSpPr>
          <p:nvPr/>
        </p:nvSpPr>
        <p:spPr bwMode="auto">
          <a:xfrm>
            <a:off x="7637534" y="2250226"/>
            <a:ext cx="1498863" cy="64633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800" dirty="0" smtClean="0">
                <a:solidFill>
                  <a:srgbClr val="0000FF"/>
                </a:solidFill>
              </a:rPr>
              <a:t>300 </a:t>
            </a:r>
            <a:r>
              <a:rPr lang="it-IT" sz="1800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it-IT" sz="1800" dirty="0" smtClean="0">
                <a:solidFill>
                  <a:srgbClr val="0000FF"/>
                </a:solidFill>
              </a:rPr>
              <a:t>m thick device</a:t>
            </a:r>
            <a:endParaRPr lang="it-IT" sz="1800" dirty="0">
              <a:solidFill>
                <a:srgbClr val="0000FF"/>
              </a:solidFill>
            </a:endParaRPr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 rot="178240" flipV="1">
            <a:off x="6778521" y="2551115"/>
            <a:ext cx="850056" cy="367714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971600" y="188640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Charge multiplication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300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6A9AF-C156-A54A-908A-3DBB0A95811E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27584" y="2276872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Vertical Integration Technologies </a:t>
            </a:r>
          </a:p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and 3D sensors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for Phase II</a:t>
            </a:r>
            <a:r>
              <a:rPr lang="en-US" sz="28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53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948264" y="6381750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899592" y="260648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Vertical Integration Technologies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3573016"/>
            <a:ext cx="84604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/>
              <a:t>New demanding specifications for experiments at </a:t>
            </a:r>
            <a:r>
              <a:rPr lang="en-US" sz="1800" dirty="0" smtClean="0"/>
              <a:t>new </a:t>
            </a:r>
            <a:r>
              <a:rPr lang="en-US" sz="1800" dirty="0" smtClean="0"/>
              <a:t>machines:</a:t>
            </a:r>
          </a:p>
          <a:p>
            <a:pPr algn="l"/>
            <a:endParaRPr lang="en-US" sz="12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 </a:t>
            </a:r>
            <a:r>
              <a:rPr lang="en-US" sz="1800" dirty="0"/>
              <a:t>Improve </a:t>
            </a:r>
            <a:r>
              <a:rPr lang="en-US" sz="1800" dirty="0" smtClean="0"/>
              <a:t>resolution </a:t>
            </a:r>
            <a:r>
              <a:rPr lang="en-US" sz="1800" dirty="0" smtClean="0">
                <a:sym typeface="Wingdings"/>
              </a:rPr>
              <a:t></a:t>
            </a:r>
            <a:r>
              <a:rPr lang="en-US" sz="1800" dirty="0" smtClean="0"/>
              <a:t> </a:t>
            </a:r>
            <a:r>
              <a:rPr lang="en-US" sz="1800" dirty="0"/>
              <a:t>shrink pixel size and pitch</a:t>
            </a:r>
            <a:r>
              <a:rPr lang="en-US" sz="1800" dirty="0" smtClean="0"/>
              <a:t>, down </a:t>
            </a:r>
            <a:r>
              <a:rPr lang="en-US" sz="1800" dirty="0"/>
              <a:t>to 20 </a:t>
            </a:r>
            <a:r>
              <a:rPr lang="en-US" sz="1800" dirty="0">
                <a:latin typeface="Symbol" charset="2"/>
                <a:cs typeface="Symbol" charset="2"/>
              </a:rPr>
              <a:t>m</a:t>
            </a:r>
            <a:r>
              <a:rPr lang="en-US" sz="1800" dirty="0"/>
              <a:t>m or even </a:t>
            </a:r>
            <a:r>
              <a:rPr lang="en-US" sz="1800" dirty="0" smtClean="0"/>
              <a:t>less</a:t>
            </a:r>
            <a:endParaRPr lang="en-US" sz="18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 </a:t>
            </a:r>
            <a:r>
              <a:rPr lang="en-US" sz="1800" dirty="0"/>
              <a:t>Preserve or even increase pixel-level electronic </a:t>
            </a:r>
            <a:r>
              <a:rPr lang="en-US" sz="1800" dirty="0" smtClean="0"/>
              <a:t>functions: handling </a:t>
            </a:r>
            <a:r>
              <a:rPr lang="en-US" sz="1800" dirty="0"/>
              <a:t>of high data rates (hit rates &gt; 10 MHz/mm</a:t>
            </a:r>
            <a:r>
              <a:rPr lang="en-US" sz="1800" baseline="30000" dirty="0"/>
              <a:t>2</a:t>
            </a:r>
            <a:r>
              <a:rPr lang="en-US" sz="1800" dirty="0"/>
              <a:t>), analog-to </a:t>
            </a:r>
            <a:r>
              <a:rPr lang="en-US" sz="1800" dirty="0" smtClean="0"/>
              <a:t>digital conversion while reducing the pixel </a:t>
            </a:r>
            <a:r>
              <a:rPr lang="en-US" sz="1800" dirty="0" smtClean="0"/>
              <a:t>size</a:t>
            </a:r>
            <a:endParaRPr lang="en-US" sz="1800" dirty="0" smtClean="0"/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Decrease </a:t>
            </a:r>
            <a:r>
              <a:rPr lang="en-US" sz="1800" dirty="0"/>
              <a:t>amount of material  thin sensor </a:t>
            </a:r>
            <a:r>
              <a:rPr lang="en-US" sz="1800" dirty="0" smtClean="0"/>
              <a:t>and electronics </a:t>
            </a:r>
            <a:r>
              <a:rPr lang="en-US" sz="1800" dirty="0"/>
              <a:t>chips, “zero mass” </a:t>
            </a:r>
            <a:r>
              <a:rPr lang="en-US" sz="1800" dirty="0" smtClean="0"/>
              <a:t>cooling</a:t>
            </a:r>
            <a:endParaRPr lang="en-US" sz="1800" dirty="0" smtClean="0"/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100-200  </a:t>
            </a:r>
            <a:r>
              <a:rPr lang="en-US" sz="1800" dirty="0">
                <a:latin typeface="Symbol" charset="2"/>
                <a:cs typeface="Symbol" charset="2"/>
              </a:rPr>
              <a:t>m</a:t>
            </a:r>
            <a:r>
              <a:rPr lang="en-US" sz="1800" dirty="0"/>
              <a:t>m total </a:t>
            </a:r>
            <a:r>
              <a:rPr lang="en-US" sz="1800" dirty="0" smtClean="0"/>
              <a:t>module thickness</a:t>
            </a:r>
            <a:endParaRPr lang="en-US" sz="1800" dirty="0"/>
          </a:p>
        </p:txBody>
      </p:sp>
      <p:pic>
        <p:nvPicPr>
          <p:cNvPr id="5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4048792" cy="223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3568" y="1052736"/>
            <a:ext cx="4248472" cy="1409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marL="182563" indent="-169863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1pPr>
            <a:lvl2pPr marL="830263" indent="-28575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12700" indent="0" algn="l" eaLnBrk="1" hangingPunct="1">
              <a:spcBef>
                <a:spcPct val="20000"/>
              </a:spcBef>
            </a:pPr>
            <a:r>
              <a:rPr lang="it-IT" sz="2000" dirty="0">
                <a:solidFill>
                  <a:srgbClr val="000000"/>
                </a:solidFill>
                <a:latin typeface="Arial Unicode MS"/>
                <a:cs typeface="Arial Unicode MS"/>
              </a:rPr>
              <a:t>3D </a:t>
            </a:r>
            <a:r>
              <a:rPr lang="it-IT" sz="2000" dirty="0" err="1">
                <a:solidFill>
                  <a:srgbClr val="000000"/>
                </a:solidFill>
                <a:latin typeface="Arial Unicode MS"/>
                <a:cs typeface="Arial Unicode MS"/>
              </a:rPr>
              <a:t>electronics</a:t>
            </a:r>
            <a:r>
              <a:rPr lang="it-IT" sz="2000" dirty="0">
                <a:solidFill>
                  <a:srgbClr val="000000"/>
                </a:solidFill>
                <a:latin typeface="Arial Unicode MS"/>
                <a:cs typeface="Arial Unicode MS"/>
              </a:rPr>
              <a:t>: </a:t>
            </a:r>
            <a:r>
              <a:rPr lang="en-US" sz="2000" dirty="0">
                <a:solidFill>
                  <a:srgbClr val="226D80"/>
                </a:solidFill>
                <a:latin typeface="Arial Unicode MS"/>
                <a:cs typeface="Arial Unicode MS"/>
              </a:rPr>
              <a:t>“the vertical integration of thinned and bonded silicon integrated circuits with vertical interconnects between the IC </a:t>
            </a:r>
            <a:r>
              <a:rPr lang="en-US" sz="2000" dirty="0" smtClean="0">
                <a:solidFill>
                  <a:srgbClr val="226D80"/>
                </a:solidFill>
                <a:latin typeface="Arial Unicode MS"/>
                <a:cs typeface="Arial Unicode MS"/>
              </a:rPr>
              <a:t>layers”</a:t>
            </a:r>
            <a:endParaRPr lang="en-US" sz="2000" baseline="30000" dirty="0">
              <a:solidFill>
                <a:srgbClr val="226D80"/>
              </a:solidFill>
              <a:latin typeface="Arial Unicode MS"/>
              <a:cs typeface="Arial Unicode MS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it-IT" sz="18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2123728" y="2852936"/>
            <a:ext cx="936104" cy="576064"/>
          </a:xfrm>
          <a:prstGeom prst="downArrow">
            <a:avLst/>
          </a:prstGeom>
          <a:gradFill flip="none" rotWithShape="1">
            <a:gsLst>
              <a:gs pos="0">
                <a:srgbClr val="226D80"/>
              </a:gs>
              <a:gs pos="100000">
                <a:srgbClr val="FFFFFF"/>
              </a:gs>
            </a:gsLst>
            <a:lin ang="189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2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650360" y="6381750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95536" y="1628800"/>
            <a:ext cx="469993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215" tIns="45608" rIns="91215" bIns="45608">
            <a:spAutoFit/>
          </a:bodyPr>
          <a:lstStyle/>
          <a:p>
            <a:pPr eaLnBrk="0" hangingPunct="0"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2000" b="1" dirty="0">
                <a:solidFill>
                  <a:srgbClr val="3366FF"/>
                </a:solidFill>
                <a:latin typeface="Arial Unicode MS"/>
                <a:ea typeface="ＭＳ Ｐゴシック" charset="0"/>
                <a:cs typeface="Arial Unicode MS"/>
              </a:rPr>
              <a:t>No roadmap, room for new ideas: monolithic sensors, 3D integration</a:t>
            </a:r>
            <a:endParaRPr lang="it-IT" sz="2000" b="1" dirty="0">
              <a:solidFill>
                <a:srgbClr val="3366FF"/>
              </a:solidFill>
              <a:latin typeface="Arial Unicode MS"/>
              <a:ea typeface="ＭＳ Ｐゴシック" charset="0"/>
              <a:cs typeface="Arial Unicode MS"/>
              <a:sym typeface="Symbol" charset="0"/>
            </a:endParaRPr>
          </a:p>
        </p:txBody>
      </p:sp>
      <p:pic>
        <p:nvPicPr>
          <p:cNvPr id="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5400600" cy="392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1548680" y="3359540"/>
            <a:ext cx="5298831" cy="8615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15" tIns="45608" rIns="91215" bIns="45608">
            <a:spAutoFit/>
          </a:bodyPr>
          <a:lstStyle/>
          <a:p>
            <a:pPr algn="ctr" eaLnBrk="0" hangingPunct="0"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2000" b="1" dirty="0">
                <a:solidFill>
                  <a:srgbClr val="FF0000"/>
                </a:solidFill>
                <a:latin typeface="Arial Unicode MS"/>
                <a:ea typeface="ＭＳ Ｐゴシック" charset="0"/>
                <a:cs typeface="Arial Unicode MS"/>
              </a:rPr>
              <a:t>Evolutionary roadmap: </a:t>
            </a:r>
          </a:p>
          <a:p>
            <a:pPr algn="ctr" eaLnBrk="0" hangingPunct="0"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2000" b="1" dirty="0" err="1">
                <a:solidFill>
                  <a:srgbClr val="FF0000"/>
                </a:solidFill>
                <a:latin typeface="Arial Unicode MS"/>
                <a:ea typeface="ＭＳ Ｐゴシック" charset="0"/>
                <a:cs typeface="Arial Unicode MS"/>
              </a:rPr>
              <a:t>nanoscale</a:t>
            </a:r>
            <a:r>
              <a:rPr lang="en-US" sz="2000" b="1" dirty="0">
                <a:solidFill>
                  <a:srgbClr val="FF0000"/>
                </a:solidFill>
                <a:latin typeface="Arial Unicode MS"/>
                <a:ea typeface="ＭＳ Ｐゴシック" charset="0"/>
                <a:cs typeface="Arial Unicode M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 Unicode MS"/>
                <a:ea typeface="ＭＳ Ｐゴシック" charset="0"/>
                <a:cs typeface="Arial Unicode MS"/>
              </a:rPr>
              <a:t>CMOS</a:t>
            </a:r>
            <a:endParaRPr lang="it-IT" sz="2000" b="1" dirty="0">
              <a:solidFill>
                <a:srgbClr val="FF0000"/>
              </a:solidFill>
              <a:latin typeface="Arial Unicode MS"/>
              <a:ea typeface="ＭＳ Ｐゴシック" charset="0"/>
              <a:cs typeface="Arial Unicode MS"/>
              <a:sym typeface="Symbol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899592" y="260648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Evolution of Micro-Electronic Technologies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pic>
        <p:nvPicPr>
          <p:cNvPr id="9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980728"/>
            <a:ext cx="1115858" cy="1126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700808"/>
            <a:ext cx="1128484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9448"/>
          <a:stretch/>
        </p:blipFill>
        <p:spPr>
          <a:xfrm>
            <a:off x="7308304" y="2996952"/>
            <a:ext cx="1476713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228184" y="1124744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Through Silicon </a:t>
            </a:r>
            <a:r>
              <a:rPr lang="en-US" sz="1600" dirty="0" err="1" smtClean="0"/>
              <a:t>Vias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668344" y="177281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Micro-channel cooling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6296" y="405790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Monolithic sensors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2120" y="6453336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Valerio Re, Vertex 2013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76225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71" y="5373216"/>
            <a:ext cx="5526733" cy="129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6822831" y="6527800"/>
            <a:ext cx="175846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ED70E15-2470-3E45-9FA9-9784E3058D5E}" type="slidenum">
              <a:rPr lang="en-US" sz="1100">
                <a:latin typeface="Times New Roman"/>
              </a:rPr>
              <a:pPr>
                <a:defRPr/>
              </a:pPr>
              <a:t>46</a:t>
            </a:fld>
            <a:endParaRPr lang="en-US" sz="1100" dirty="0">
              <a:latin typeface="Times New Roman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55576" y="1106488"/>
            <a:ext cx="3672408" cy="218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215" tIns="45608" rIns="91215" bIns="45608">
            <a:spAutoFit/>
          </a:bodyPr>
          <a:lstStyle/>
          <a:p>
            <a:pPr algn="l" eaLnBrk="0" hangingPunct="0"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b="1" dirty="0" smtClean="0">
                <a:solidFill>
                  <a:srgbClr val="226D80"/>
                </a:solidFill>
                <a:latin typeface="Arial Unicode MS"/>
                <a:cs typeface="Arial Unicode MS"/>
              </a:rPr>
              <a:t>Via first, </a:t>
            </a:r>
            <a:r>
              <a:rPr lang="en-US" sz="1600" b="1" dirty="0">
                <a:solidFill>
                  <a:srgbClr val="226D80"/>
                </a:solidFill>
                <a:latin typeface="Arial Unicode MS"/>
                <a:cs typeface="Arial Unicode MS"/>
              </a:rPr>
              <a:t>V</a:t>
            </a:r>
            <a:r>
              <a:rPr lang="en-US" sz="1600" b="1" dirty="0" smtClean="0">
                <a:solidFill>
                  <a:srgbClr val="226D80"/>
                </a:solidFill>
                <a:latin typeface="Arial Unicode MS"/>
                <a:cs typeface="Arial Unicode MS"/>
              </a:rPr>
              <a:t>ia middle</a:t>
            </a:r>
            <a:r>
              <a:rPr lang="en-US" sz="1600" dirty="0" smtClean="0">
                <a:solidFill>
                  <a:srgbClr val="226D80"/>
                </a:solidFill>
                <a:latin typeface="Arial Unicode MS"/>
                <a:cs typeface="Arial Unicode MS"/>
              </a:rPr>
              <a:t>: </a:t>
            </a:r>
            <a:r>
              <a:rPr lang="en-US" sz="16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Vias</a:t>
            </a:r>
            <a:r>
              <a:rPr lang="en-US" sz="16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are part of wafer processing at the CMOS foundry, and are inserted before or right after the fabrication of transistors</a:t>
            </a:r>
          </a:p>
          <a:p>
            <a:pPr algn="l" eaLnBrk="0" hangingPunct="0"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b="1" dirty="0" smtClean="0">
                <a:solidFill>
                  <a:srgbClr val="226D80"/>
                </a:solidFill>
                <a:latin typeface="Arial Unicode MS"/>
                <a:ea typeface="Wingdings"/>
                <a:cs typeface="Arial Unicode MS"/>
                <a:sym typeface="Wingdings"/>
              </a:rPr>
              <a:t></a:t>
            </a:r>
            <a:r>
              <a:rPr lang="en-US" sz="1600" b="1" dirty="0">
                <a:solidFill>
                  <a:srgbClr val="226D80"/>
                </a:solidFill>
                <a:latin typeface="Arial Unicode MS"/>
                <a:cs typeface="Arial Unicode MS"/>
                <a:sym typeface="Wingdings"/>
              </a:rPr>
              <a:t> </a:t>
            </a:r>
            <a:r>
              <a:rPr lang="en-US" sz="1600" b="1" dirty="0" smtClean="0">
                <a:solidFill>
                  <a:srgbClr val="226D80"/>
                </a:solidFill>
                <a:latin typeface="Arial Unicode MS"/>
                <a:cs typeface="Arial Unicode MS"/>
                <a:sym typeface="Wingdings"/>
              </a:rPr>
              <a:t>High density TSVs </a:t>
            </a:r>
            <a:r>
              <a:rPr lang="en-US" sz="1600" dirty="0" smtClean="0">
                <a:solidFill>
                  <a:srgbClr val="000000"/>
                </a:solidFill>
                <a:latin typeface="Arial Unicode MS"/>
                <a:cs typeface="Arial Unicode MS"/>
                <a:sym typeface="Wingdings"/>
              </a:rPr>
              <a:t>(few 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600" dirty="0" smtClean="0">
                <a:solidFill>
                  <a:srgbClr val="000000"/>
                </a:solidFill>
                <a:latin typeface="Arial Unicode MS"/>
                <a:cs typeface="Arial Unicode MS"/>
                <a:sym typeface="Wingdings"/>
              </a:rPr>
              <a:t>m pitch) through thinned wafers, allow multiple connections at the cell (pixel) level between transistor layers </a:t>
            </a:r>
            <a:endParaRPr lang="en-US" sz="16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55576" y="4052325"/>
            <a:ext cx="3385025" cy="218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215" tIns="45608" rIns="91215" bIns="45608">
            <a:spAutoFit/>
          </a:bodyPr>
          <a:lstStyle/>
          <a:p>
            <a:pPr algn="l" eaLnBrk="0" hangingPunct="0"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b="1" dirty="0" smtClean="0">
                <a:solidFill>
                  <a:srgbClr val="226D80"/>
                </a:solidFill>
                <a:latin typeface="Arial Unicode MS"/>
                <a:cs typeface="Arial Unicode MS"/>
              </a:rPr>
              <a:t>Via last</a:t>
            </a:r>
            <a:r>
              <a:rPr lang="en-US" sz="1600" dirty="0" smtClean="0">
                <a:solidFill>
                  <a:srgbClr val="226D80"/>
                </a:solidFill>
                <a:latin typeface="Arial Unicode MS"/>
                <a:cs typeface="Arial Unicode MS"/>
              </a:rPr>
              <a:t>: </a:t>
            </a:r>
            <a:r>
              <a:rPr lang="en-US" sz="16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Vias</a:t>
            </a:r>
            <a:r>
              <a:rPr lang="en-US" sz="16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are </a:t>
            </a:r>
            <a:r>
              <a:rPr lang="en-US" sz="1600" dirty="0">
                <a:solidFill>
                  <a:srgbClr val="000000"/>
                </a:solidFill>
                <a:latin typeface="Arial Unicode MS"/>
                <a:cs typeface="Arial Unicode MS"/>
              </a:rPr>
              <a:t>fabricated on fully processed CMOS </a:t>
            </a:r>
            <a:r>
              <a:rPr lang="en-US" sz="16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wafers, at a facility outside the CMOS foundry</a:t>
            </a:r>
          </a:p>
          <a:p>
            <a:pPr algn="l" eaLnBrk="0" hangingPunct="0"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b="1" dirty="0" smtClean="0">
                <a:solidFill>
                  <a:srgbClr val="226D80"/>
                </a:solidFill>
                <a:latin typeface="Arial Unicode MS"/>
                <a:ea typeface="Wingdings"/>
                <a:cs typeface="Arial Unicode MS"/>
                <a:sym typeface="Wingdings"/>
              </a:rPr>
              <a:t></a:t>
            </a:r>
            <a:r>
              <a:rPr lang="en-US" sz="1600" b="1" dirty="0">
                <a:solidFill>
                  <a:srgbClr val="226D80"/>
                </a:solidFill>
                <a:latin typeface="Arial Unicode MS"/>
                <a:cs typeface="Arial Unicode MS"/>
                <a:sym typeface="Wingdings"/>
              </a:rPr>
              <a:t> </a:t>
            </a:r>
            <a:r>
              <a:rPr lang="en-US" sz="1600" b="1" dirty="0" smtClean="0">
                <a:solidFill>
                  <a:srgbClr val="226D80"/>
                </a:solidFill>
                <a:latin typeface="Arial Unicode MS"/>
                <a:cs typeface="Arial Unicode MS"/>
                <a:sym typeface="Wingdings"/>
              </a:rPr>
              <a:t>Low density TSVs </a:t>
            </a:r>
            <a:r>
              <a:rPr lang="en-US" sz="1600" dirty="0" smtClean="0">
                <a:solidFill>
                  <a:srgbClr val="000000"/>
                </a:solidFill>
                <a:latin typeface="Arial Unicode MS"/>
                <a:cs typeface="Arial Unicode MS"/>
                <a:sym typeface="Wingdings"/>
              </a:rPr>
              <a:t>(tens of 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600" dirty="0" smtClean="0">
                <a:solidFill>
                  <a:srgbClr val="000000"/>
                </a:solidFill>
                <a:latin typeface="Arial Unicode MS"/>
                <a:cs typeface="Arial Unicode MS"/>
                <a:sym typeface="Wingdings"/>
              </a:rPr>
              <a:t>m pitch) through </a:t>
            </a:r>
            <a:r>
              <a:rPr lang="en-US" sz="1600" dirty="0" err="1" smtClean="0">
                <a:solidFill>
                  <a:srgbClr val="000000"/>
                </a:solidFill>
                <a:latin typeface="Arial Unicode MS"/>
                <a:cs typeface="Arial Unicode MS"/>
                <a:sym typeface="Wingdings"/>
              </a:rPr>
              <a:t>unthinned</a:t>
            </a:r>
            <a:r>
              <a:rPr lang="en-US" sz="1600" dirty="0" smtClean="0">
                <a:solidFill>
                  <a:srgbClr val="000000"/>
                </a:solidFill>
                <a:latin typeface="Arial Unicode MS"/>
                <a:cs typeface="Arial Unicode MS"/>
                <a:sym typeface="Wingdings"/>
              </a:rPr>
              <a:t> wafers or partially thinned wafers, allow connectivity at the pad level in the chip periphery</a:t>
            </a:r>
            <a:endParaRPr lang="en-US" sz="160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pic>
        <p:nvPicPr>
          <p:cNvPr id="12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22" b="-1"/>
          <a:stretch/>
        </p:blipFill>
        <p:spPr bwMode="auto">
          <a:xfrm>
            <a:off x="5148064" y="3877733"/>
            <a:ext cx="1447800" cy="141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50504"/>
            <a:ext cx="2115317" cy="159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565" y="1466528"/>
            <a:ext cx="2894240" cy="2048520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899592" y="202605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Through Silicon </a:t>
            </a:r>
            <a:r>
              <a:rPr lang="en-US" sz="2400" b="1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Vias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: Via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First or Via Last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9467" y="3645024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Valerio Re, Vertex 2013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68245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47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899592" y="188640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Through Silicon </a:t>
            </a:r>
            <a:r>
              <a:rPr lang="en-US" sz="2400" b="1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Vias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8720"/>
            <a:ext cx="5231708" cy="176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1086"/>
          <a:stretch/>
        </p:blipFill>
        <p:spPr>
          <a:xfrm>
            <a:off x="6588224" y="908720"/>
            <a:ext cx="2095459" cy="190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Connector 9"/>
          <p:cNvCxnSpPr/>
          <p:nvPr/>
        </p:nvCxnSpPr>
        <p:spPr bwMode="auto">
          <a:xfrm>
            <a:off x="5796136" y="1772816"/>
            <a:ext cx="792088" cy="93610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5796136" y="908720"/>
            <a:ext cx="864096" cy="7920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02591"/>
            <a:ext cx="2088232" cy="19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69160"/>
            <a:ext cx="2088232" cy="192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804248" y="220486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TSV on front-side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32240" y="422108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TSV on back-side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04248" y="609329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TSV on back-side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3568" y="836712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FE-I3 chip: TSV (3x10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etching the chip front-side</a:t>
            </a: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539552" y="2636912"/>
            <a:ext cx="6192688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dirty="0"/>
              <a:t> </a:t>
            </a:r>
          </a:p>
          <a:p>
            <a:pPr algn="l">
              <a:buFont typeface="Wingdings" charset="0"/>
              <a:buChar char="q"/>
            </a:pPr>
            <a:r>
              <a:rPr lang="en-US" sz="1600" dirty="0"/>
              <a:t> Processing sequence:</a:t>
            </a:r>
          </a:p>
          <a:p>
            <a:pPr algn="l">
              <a:buFontTx/>
              <a:buChar char="•"/>
            </a:pPr>
            <a:r>
              <a:rPr lang="en-US" dirty="0"/>
              <a:t>  Via</a:t>
            </a:r>
            <a:r>
              <a:rPr lang="en-US" dirty="0" smtClean="0"/>
              <a:t>- and trench etching </a:t>
            </a:r>
            <a:r>
              <a:rPr lang="en-US" dirty="0"/>
              <a:t>in Bosch-process, </a:t>
            </a:r>
            <a:r>
              <a:rPr lang="en-US" dirty="0" smtClean="0"/>
              <a:t>TSV </a:t>
            </a:r>
            <a:r>
              <a:rPr lang="en-US" dirty="0"/>
              <a:t>cross-</a:t>
            </a:r>
            <a:r>
              <a:rPr lang="en-US" dirty="0" smtClean="0"/>
              <a:t>sect. </a:t>
            </a:r>
            <a:r>
              <a:rPr lang="en-US" dirty="0"/>
              <a:t>of  3x10 </a:t>
            </a:r>
            <a:r>
              <a:rPr lang="en-US" dirty="0" smtClean="0">
                <a:latin typeface="Symbol" charset="0"/>
              </a:rPr>
              <a:t>m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US" baseline="30000" dirty="0"/>
          </a:p>
          <a:p>
            <a:pPr algn="l">
              <a:buFontTx/>
              <a:buChar char="•"/>
            </a:pPr>
            <a:r>
              <a:rPr lang="en-US" dirty="0"/>
              <a:t>  insulation with TEOS (low T)</a:t>
            </a:r>
          </a:p>
          <a:p>
            <a:pPr algn="l">
              <a:buFontTx/>
              <a:buChar char="•"/>
            </a:pPr>
            <a:r>
              <a:rPr lang="en-US" dirty="0"/>
              <a:t>  filling of </a:t>
            </a:r>
            <a:r>
              <a:rPr lang="en-US" dirty="0" err="1"/>
              <a:t>vias</a:t>
            </a:r>
            <a:r>
              <a:rPr lang="en-US" dirty="0"/>
              <a:t> with Tungsten</a:t>
            </a:r>
          </a:p>
          <a:p>
            <a:pPr algn="l">
              <a:buFontTx/>
              <a:buChar char="•"/>
            </a:pPr>
            <a:r>
              <a:rPr lang="en-US" dirty="0"/>
              <a:t>  attachment to handle-wafer on the top side and thinning to desired thickness of chip  ~ 60 </a:t>
            </a:r>
            <a:r>
              <a:rPr lang="en-US" dirty="0">
                <a:latin typeface="Symbol" charset="0"/>
              </a:rPr>
              <a:t>m</a:t>
            </a:r>
            <a:r>
              <a:rPr lang="en-US" dirty="0"/>
              <a:t>m</a:t>
            </a:r>
          </a:p>
          <a:p>
            <a:pPr algn="l">
              <a:buFontTx/>
              <a:buChar char="•"/>
            </a:pPr>
            <a:r>
              <a:rPr lang="en-US" dirty="0"/>
              <a:t> redistribution layer on the backside</a:t>
            </a:r>
          </a:p>
          <a:p>
            <a:pPr algn="l">
              <a:buFontTx/>
              <a:buChar char="•"/>
            </a:pPr>
            <a:r>
              <a:rPr lang="en-US" dirty="0"/>
              <a:t>  SLID-interconnection to sensor wafer.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44008" y="6093296"/>
            <a:ext cx="18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Failure of tungsten filling</a:t>
            </a:r>
          </a:p>
        </p:txBody>
      </p:sp>
      <p:pic>
        <p:nvPicPr>
          <p:cNvPr id="20" name="Picture 5" descr="emftlogo_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90676"/>
            <a:ext cx="22320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06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1259632" y="5805264"/>
            <a:ext cx="2304256" cy="72008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48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899592" y="188640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Through Silicon </a:t>
            </a:r>
            <a:r>
              <a:rPr lang="en-US" sz="2400" b="1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Vias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8720"/>
            <a:ext cx="5231708" cy="176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1086"/>
          <a:stretch/>
        </p:blipFill>
        <p:spPr>
          <a:xfrm>
            <a:off x="6588224" y="908720"/>
            <a:ext cx="2095459" cy="190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Connector 9"/>
          <p:cNvCxnSpPr/>
          <p:nvPr/>
        </p:nvCxnSpPr>
        <p:spPr bwMode="auto">
          <a:xfrm>
            <a:off x="5796136" y="1772816"/>
            <a:ext cx="792088" cy="93610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5796136" y="908720"/>
            <a:ext cx="864096" cy="7920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02591"/>
            <a:ext cx="2088232" cy="19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69160"/>
            <a:ext cx="2088232" cy="192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804248" y="220486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TSV on front-side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32240" y="422108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TSV on back-side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04248" y="609329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TSV on back-side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3568" y="836712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FE-I3 chip: TSV (3x10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etching the chip front-side</a:t>
            </a: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539552" y="2636912"/>
            <a:ext cx="6192688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dirty="0"/>
              <a:t> </a:t>
            </a:r>
          </a:p>
          <a:p>
            <a:pPr algn="l">
              <a:buFont typeface="Wingdings" charset="0"/>
              <a:buChar char="q"/>
            </a:pPr>
            <a:r>
              <a:rPr lang="en-US" sz="1600" dirty="0"/>
              <a:t> Processing sequence:</a:t>
            </a:r>
          </a:p>
          <a:p>
            <a:pPr algn="l">
              <a:buFontTx/>
              <a:buChar char="•"/>
            </a:pPr>
            <a:r>
              <a:rPr lang="en-US" dirty="0"/>
              <a:t>  Via</a:t>
            </a:r>
            <a:r>
              <a:rPr lang="en-US" dirty="0" smtClean="0"/>
              <a:t>- and trench etching </a:t>
            </a:r>
            <a:r>
              <a:rPr lang="en-US" dirty="0"/>
              <a:t>in Bosch-process, </a:t>
            </a:r>
            <a:r>
              <a:rPr lang="en-US" dirty="0" smtClean="0"/>
              <a:t>TSV </a:t>
            </a:r>
            <a:r>
              <a:rPr lang="en-US" dirty="0"/>
              <a:t>cross-</a:t>
            </a:r>
            <a:r>
              <a:rPr lang="en-US" dirty="0" smtClean="0"/>
              <a:t>sect. </a:t>
            </a:r>
            <a:r>
              <a:rPr lang="en-US" dirty="0"/>
              <a:t>of  3x10 </a:t>
            </a:r>
            <a:r>
              <a:rPr lang="en-US" dirty="0" smtClean="0">
                <a:latin typeface="Symbol" charset="0"/>
              </a:rPr>
              <a:t>m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US" baseline="30000" dirty="0"/>
          </a:p>
          <a:p>
            <a:pPr algn="l">
              <a:buFontTx/>
              <a:buChar char="•"/>
            </a:pPr>
            <a:r>
              <a:rPr lang="en-US" dirty="0"/>
              <a:t>  insulation with TEOS (low T)</a:t>
            </a:r>
          </a:p>
          <a:p>
            <a:pPr algn="l">
              <a:buFontTx/>
              <a:buChar char="•"/>
            </a:pPr>
            <a:r>
              <a:rPr lang="en-US" dirty="0"/>
              <a:t>  filling of </a:t>
            </a:r>
            <a:r>
              <a:rPr lang="en-US" dirty="0" err="1"/>
              <a:t>vias</a:t>
            </a:r>
            <a:r>
              <a:rPr lang="en-US" dirty="0"/>
              <a:t> with Tungsten</a:t>
            </a:r>
          </a:p>
          <a:p>
            <a:pPr algn="l">
              <a:buFontTx/>
              <a:buChar char="•"/>
            </a:pPr>
            <a:r>
              <a:rPr lang="en-US" dirty="0"/>
              <a:t>  attachment to handle-wafer on the top side and thinning to desired thickness of chip  ~ 60 </a:t>
            </a:r>
            <a:r>
              <a:rPr lang="en-US" dirty="0">
                <a:latin typeface="Symbol" charset="0"/>
              </a:rPr>
              <a:t>m</a:t>
            </a:r>
            <a:r>
              <a:rPr lang="en-US" dirty="0"/>
              <a:t>m</a:t>
            </a:r>
          </a:p>
          <a:p>
            <a:pPr algn="l">
              <a:buFontTx/>
              <a:buChar char="•"/>
            </a:pPr>
            <a:r>
              <a:rPr lang="en-US" dirty="0"/>
              <a:t> redistribution layer on the backside</a:t>
            </a:r>
          </a:p>
          <a:p>
            <a:pPr algn="l">
              <a:buFontTx/>
              <a:buChar char="•"/>
            </a:pPr>
            <a:r>
              <a:rPr lang="en-US" dirty="0"/>
              <a:t>  SLID-interconnection to sensor wafer.</a:t>
            </a:r>
          </a:p>
        </p:txBody>
      </p:sp>
      <p:pic>
        <p:nvPicPr>
          <p:cNvPr id="51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36" y="4869160"/>
            <a:ext cx="2132280" cy="1963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4644008" y="6093296"/>
            <a:ext cx="18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Failure of tungsten filling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5868560"/>
            <a:ext cx="23042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No tungsten adhesion within the TSV </a:t>
            </a:r>
            <a:endParaRPr lang="en-US" sz="1600" dirty="0" smtClean="0"/>
          </a:p>
        </p:txBody>
      </p:sp>
      <p:sp>
        <p:nvSpPr>
          <p:cNvPr id="8" name="Right Arrow 7"/>
          <p:cNvSpPr/>
          <p:nvPr/>
        </p:nvSpPr>
        <p:spPr bwMode="auto">
          <a:xfrm>
            <a:off x="3779912" y="5949280"/>
            <a:ext cx="432048" cy="432048"/>
          </a:xfrm>
          <a:prstGeom prst="rightArrow">
            <a:avLst/>
          </a:prstGeom>
          <a:solidFill>
            <a:srgbClr val="226D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20" name="Picture 5" descr="emftlogo_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90676"/>
            <a:ext cx="22320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33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899592" y="188640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Through Silicon </a:t>
            </a:r>
            <a:r>
              <a:rPr lang="en-US" sz="2400" b="1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Vias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8720"/>
            <a:ext cx="5231708" cy="176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1086"/>
          <a:stretch/>
        </p:blipFill>
        <p:spPr>
          <a:xfrm>
            <a:off x="6588224" y="908720"/>
            <a:ext cx="2095459" cy="190842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5796136" y="1772816"/>
            <a:ext cx="792088" cy="93610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5796136" y="908720"/>
            <a:ext cx="864096" cy="7920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02591"/>
            <a:ext cx="2088232" cy="192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69160"/>
            <a:ext cx="2088232" cy="192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804248" y="2204864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TSV on front-side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32240" y="422108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TSV on back-side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04248" y="609329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TSV on back-side</a:t>
            </a: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3" r="6163"/>
          <a:stretch/>
        </p:blipFill>
        <p:spPr bwMode="auto">
          <a:xfrm>
            <a:off x="683568" y="3429000"/>
            <a:ext cx="5615632" cy="299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83568" y="836712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FE-I3 chip: TSV (3x10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etching the chip front-side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5968" y="2996952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FE-I4 chip: TSV (~10x30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etching the chip back-side</a:t>
            </a:r>
          </a:p>
        </p:txBody>
      </p:sp>
      <p:sp>
        <p:nvSpPr>
          <p:cNvPr id="30" name="Trapezoid 29"/>
          <p:cNvSpPr/>
          <p:nvPr/>
        </p:nvSpPr>
        <p:spPr bwMode="auto">
          <a:xfrm>
            <a:off x="1619672" y="6093296"/>
            <a:ext cx="360040" cy="432048"/>
          </a:xfrm>
          <a:prstGeom prst="trapezoid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500917" y="6356067"/>
            <a:ext cx="57606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TSV</a:t>
            </a:r>
          </a:p>
        </p:txBody>
      </p:sp>
      <p:cxnSp>
        <p:nvCxnSpPr>
          <p:cNvPr id="38" name="Straight Connector 37"/>
          <p:cNvCxnSpPr/>
          <p:nvPr/>
        </p:nvCxnSpPr>
        <p:spPr bwMode="auto">
          <a:xfrm flipH="1" flipV="1">
            <a:off x="1907704" y="6093296"/>
            <a:ext cx="72008" cy="57606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flipV="1">
            <a:off x="1547664" y="6093296"/>
            <a:ext cx="144016" cy="57606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1691680" y="6093296"/>
            <a:ext cx="216024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5895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90" t="6296" r="6198" b="5051"/>
          <a:stretch/>
        </p:blipFill>
        <p:spPr>
          <a:xfrm>
            <a:off x="-1016000" y="0"/>
            <a:ext cx="11040533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6A9AF-C156-A54A-908A-3DBB0A95811E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3419872" y="3573016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Why Phase II after the discovery of the Higgs boson?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3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899592" y="202605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SLID Interconnection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476463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292080" y="1124744"/>
            <a:ext cx="3851920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6666"/>
              </a:buClr>
              <a:buFont typeface="Wingdings" charset="0"/>
              <a:buChar char="q"/>
            </a:pPr>
            <a:r>
              <a:rPr lang="en-US" sz="1600" dirty="0">
                <a:latin typeface="Arial Unicode MS" charset="0"/>
              </a:rPr>
              <a:t>Alternative to bump bonding (less process steps </a:t>
            </a:r>
            <a:r>
              <a:rPr lang="ja-JP" altLang="en-US" sz="1600" dirty="0">
                <a:latin typeface="Arial Unicode MS" charset="0"/>
              </a:rPr>
              <a:t>“</a:t>
            </a:r>
            <a:r>
              <a:rPr lang="en-US" sz="1600" dirty="0">
                <a:latin typeface="Arial Unicode MS" charset="0"/>
              </a:rPr>
              <a:t>lower cost</a:t>
            </a:r>
            <a:r>
              <a:rPr lang="ja-JP" altLang="en-US" sz="1600" dirty="0">
                <a:latin typeface="Arial Unicode MS" charset="0"/>
              </a:rPr>
              <a:t>”</a:t>
            </a:r>
            <a:r>
              <a:rPr lang="en-US" sz="1600" dirty="0">
                <a:latin typeface="Arial Unicode MS" charset="0"/>
              </a:rPr>
              <a:t> (EMFT)).</a:t>
            </a:r>
          </a:p>
          <a:p>
            <a:pPr>
              <a:buClr>
                <a:srgbClr val="006666"/>
              </a:buClr>
              <a:buFont typeface="Wingdings" charset="0"/>
              <a:buChar char="q"/>
            </a:pPr>
            <a:r>
              <a:rPr lang="en-US" sz="1600" dirty="0">
                <a:latin typeface="Arial Unicode MS" charset="0"/>
              </a:rPr>
              <a:t> Small pitch possible</a:t>
            </a:r>
            <a:r>
              <a:rPr lang="en-US" sz="1600" dirty="0"/>
              <a:t> (~ 20 </a:t>
            </a:r>
            <a:r>
              <a:rPr lang="en-US" sz="1600" dirty="0">
                <a:latin typeface="Symbol" charset="0"/>
              </a:rPr>
              <a:t>m</a:t>
            </a:r>
            <a:r>
              <a:rPr lang="en-US" sz="1600" dirty="0"/>
              <a:t>m, </a:t>
            </a:r>
            <a:r>
              <a:rPr lang="en-US" sz="1600" dirty="0">
                <a:latin typeface="Arial Unicode MS" charset="0"/>
              </a:rPr>
              <a:t>depending on pick &amp; place precision).</a:t>
            </a:r>
          </a:p>
          <a:p>
            <a:pPr>
              <a:buClr>
                <a:srgbClr val="006666"/>
              </a:buClr>
              <a:buFont typeface="Wingdings" charset="0"/>
              <a:buChar char="q"/>
            </a:pPr>
            <a:r>
              <a:rPr lang="en-US" sz="1600" dirty="0">
                <a:latin typeface="Arial Unicode MS" charset="0"/>
              </a:rPr>
              <a:t> Stacking possible (next bonding process does not affect previous bond).</a:t>
            </a:r>
          </a:p>
          <a:p>
            <a:pPr>
              <a:buClr>
                <a:srgbClr val="006666"/>
              </a:buClr>
              <a:buFont typeface="Wingdings" charset="0"/>
              <a:buChar char="q"/>
            </a:pPr>
            <a:r>
              <a:rPr lang="en-US" sz="1600" dirty="0">
                <a:latin typeface="Arial Unicode MS" charset="0"/>
              </a:rPr>
              <a:t> Wafer to wafer and chip to wafer possible</a:t>
            </a:r>
            <a:r>
              <a:rPr lang="en-US" sz="1600" dirty="0" smtClean="0">
                <a:latin typeface="Arial Unicode MS" charset="0"/>
              </a:rPr>
              <a:t>. </a:t>
            </a:r>
            <a:r>
              <a:rPr lang="en-US" dirty="0">
                <a:latin typeface="Arial Unicode MS" charset="0"/>
              </a:rPr>
              <a:t>	</a:t>
            </a:r>
          </a:p>
          <a:p>
            <a:pPr>
              <a:buClr>
                <a:srgbClr val="006666"/>
              </a:buClr>
            </a:pPr>
            <a:endParaRPr lang="en-US" sz="1800" dirty="0">
              <a:latin typeface="Arial Unicode MS" charset="0"/>
            </a:endParaRPr>
          </a:p>
        </p:txBody>
      </p:sp>
      <p:pic>
        <p:nvPicPr>
          <p:cNvPr id="6" name="Picture 11" descr="CCE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383986" cy="297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3591013"/>
            <a:ext cx="4211960" cy="286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dirty="0" smtClean="0"/>
              <a:t>  </a:t>
            </a:r>
          </a:p>
          <a:p>
            <a:pPr algn="l">
              <a:spcBef>
                <a:spcPct val="0"/>
              </a:spcBef>
              <a:buFont typeface="Wingdings" charset="0"/>
              <a:buChar char="q"/>
            </a:pPr>
            <a:r>
              <a:rPr lang="en-US" sz="1800" dirty="0" smtClean="0">
                <a:sym typeface="Wingdings"/>
              </a:rPr>
              <a:t> Successful  interconnection run with FE-I3 chips and sensors with 75 </a:t>
            </a:r>
            <a:r>
              <a:rPr lang="en-US" sz="18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800" dirty="0" smtClean="0">
                <a:sym typeface="Wingdings"/>
              </a:rPr>
              <a:t>m active thickness </a:t>
            </a:r>
          </a:p>
          <a:p>
            <a:pPr algn="l">
              <a:spcBef>
                <a:spcPct val="0"/>
              </a:spcBef>
            </a:pPr>
            <a:endParaRPr lang="en-US" sz="1800" dirty="0" smtClean="0">
              <a:sym typeface="Wingdings"/>
            </a:endParaRPr>
          </a:p>
          <a:p>
            <a:pPr algn="l">
              <a:spcBef>
                <a:spcPct val="0"/>
              </a:spcBef>
              <a:buFont typeface="Wingdings" charset="0"/>
              <a:buChar char="q"/>
            </a:pPr>
            <a:r>
              <a:rPr lang="en-US" sz="1800" dirty="0" smtClean="0">
                <a:sym typeface="Wingdings"/>
              </a:rPr>
              <a:t>Stable </a:t>
            </a:r>
            <a:r>
              <a:rPr lang="en-US" sz="1800" dirty="0">
                <a:sym typeface="Wingdings"/>
              </a:rPr>
              <a:t>SLID interconnection after irradiation and thermal </a:t>
            </a:r>
            <a:r>
              <a:rPr lang="en-US" sz="1800" dirty="0" smtClean="0">
                <a:sym typeface="Wingdings"/>
              </a:rPr>
              <a:t>cycling</a:t>
            </a:r>
            <a:endParaRPr lang="en-US" sz="1800" dirty="0" smtClean="0">
              <a:sym typeface="Wingdings" charset="0"/>
            </a:endParaRPr>
          </a:p>
          <a:p>
            <a:pPr algn="l">
              <a:spcBef>
                <a:spcPct val="0"/>
              </a:spcBef>
            </a:pPr>
            <a:endParaRPr lang="en-US" sz="1800" dirty="0" smtClean="0"/>
          </a:p>
          <a:p>
            <a:pPr algn="l">
              <a:spcBef>
                <a:spcPct val="0"/>
              </a:spcBef>
              <a:buFont typeface="Wingdings" charset="0"/>
              <a:buChar char="q"/>
            </a:pPr>
            <a:r>
              <a:rPr lang="en-US" sz="1800" dirty="0" smtClean="0"/>
              <a:t> Good </a:t>
            </a:r>
            <a:r>
              <a:rPr lang="en-US" sz="1800" dirty="0"/>
              <a:t>Charge Collection efficiency after irradiation up to 10</a:t>
            </a:r>
            <a:r>
              <a:rPr lang="en-US" sz="1800" baseline="30000" dirty="0"/>
              <a:t>16</a:t>
            </a:r>
            <a:r>
              <a:rPr lang="en-US" sz="1800" dirty="0"/>
              <a:t> </a:t>
            </a:r>
            <a:r>
              <a:rPr lang="en-US" sz="1800" dirty="0" err="1"/>
              <a:t>n</a:t>
            </a:r>
            <a:r>
              <a:rPr lang="en-US" sz="1800" baseline="-25000" dirty="0" err="1"/>
              <a:t>eq</a:t>
            </a:r>
            <a:r>
              <a:rPr lang="en-US" sz="1800" dirty="0"/>
              <a:t>/</a:t>
            </a:r>
            <a:r>
              <a:rPr lang="en-US" sz="1800" dirty="0" smtClean="0"/>
              <a:t>cm</a:t>
            </a:r>
            <a:r>
              <a:rPr lang="en-US" sz="1800" baseline="30000" dirty="0" smtClean="0"/>
              <a:t>2</a:t>
            </a:r>
            <a:endParaRPr lang="en-US" sz="1800" baseline="30000" dirty="0"/>
          </a:p>
        </p:txBody>
      </p:sp>
      <p:pic>
        <p:nvPicPr>
          <p:cNvPr id="8" name="Picture 5" descr="emftlogo_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40968"/>
            <a:ext cx="22320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174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645024"/>
            <a:ext cx="8180126" cy="30555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51</a:t>
            </a:fld>
            <a:endParaRPr lang="de-DE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043608" y="188640"/>
            <a:ext cx="71993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defRPr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  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3D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pixel sensors for Phase II</a:t>
            </a:r>
            <a:endParaRPr lang="en-US" sz="22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 Unicode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645024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Development of </a:t>
            </a:r>
            <a:r>
              <a:rPr lang="en-US" sz="1600" b="1" dirty="0" smtClean="0"/>
              <a:t>active edges</a:t>
            </a:r>
            <a:r>
              <a:rPr lang="en-US" sz="1600" dirty="0" smtClean="0"/>
              <a:t> with the use of </a:t>
            </a:r>
            <a:r>
              <a:rPr lang="en-US" sz="1600" dirty="0" smtClean="0"/>
              <a:t>a </a:t>
            </a:r>
            <a:r>
              <a:rPr lang="en-US" sz="1600" dirty="0" smtClean="0"/>
              <a:t>handle wafer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764704"/>
            <a:ext cx="3597416" cy="2718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0440" y="1331183"/>
            <a:ext cx="52920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3D Pixels for Phase II: first </a:t>
            </a:r>
            <a:r>
              <a:rPr lang="en-US" sz="1800" dirty="0" smtClean="0"/>
              <a:t>indications </a:t>
            </a:r>
            <a:r>
              <a:rPr lang="en-US" sz="1800" dirty="0" smtClean="0"/>
              <a:t>of good </a:t>
            </a:r>
            <a:r>
              <a:rPr lang="en-US" sz="1800" b="1" dirty="0" smtClean="0"/>
              <a:t>radiation resistance </a:t>
            </a:r>
            <a:r>
              <a:rPr lang="en-US" sz="1800" dirty="0" smtClean="0"/>
              <a:t>up to a </a:t>
            </a:r>
            <a:r>
              <a:rPr lang="en-US" sz="1800" dirty="0" err="1" smtClean="0"/>
              <a:t>fluence</a:t>
            </a:r>
            <a:r>
              <a:rPr lang="en-US" sz="1800" dirty="0"/>
              <a:t> </a:t>
            </a:r>
            <a:r>
              <a:rPr lang="en-US" sz="1800" dirty="0" smtClean="0"/>
              <a:t>                  of </a:t>
            </a:r>
            <a:r>
              <a:rPr lang="en-US" sz="1800" dirty="0" smtClean="0"/>
              <a:t>2x10</a:t>
            </a:r>
            <a:r>
              <a:rPr lang="en-US" sz="1800" baseline="30000" dirty="0" smtClean="0"/>
              <a:t>16</a:t>
            </a:r>
            <a:r>
              <a:rPr lang="en-US" sz="1800" dirty="0" smtClean="0"/>
              <a:t> </a:t>
            </a:r>
            <a:r>
              <a:rPr lang="en-US" sz="1800" dirty="0" err="1"/>
              <a:t>n</a:t>
            </a:r>
            <a:r>
              <a:rPr lang="en-US" sz="1800" baseline="-25000" dirty="0" err="1"/>
              <a:t>eq</a:t>
            </a:r>
            <a:r>
              <a:rPr lang="en-US" sz="1800" dirty="0"/>
              <a:t>/cm</a:t>
            </a:r>
            <a:r>
              <a:rPr lang="en-US" sz="1800" baseline="30000" dirty="0"/>
              <a:t>2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 </a:t>
            </a:r>
            <a:r>
              <a:rPr lang="en-US" sz="1800" dirty="0" smtClean="0"/>
              <a:t>R&amp;D for Phase II: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/>
              <a:t>Thinner sensors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/>
              <a:t>Active edges</a:t>
            </a:r>
            <a:endParaRPr lang="en-US" sz="1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652120" y="6669360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987824" y="6525344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Etched trench + electrode</a:t>
            </a:r>
            <a:endParaRPr lang="en-US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652120" y="6519446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Charge Collection </a:t>
            </a:r>
            <a:r>
              <a:rPr lang="en-US" sz="1600" dirty="0" smtClean="0"/>
              <a:t> by X-ray beam</a:t>
            </a:r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029920" y="908720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err="1" smtClean="0"/>
              <a:t>Cinzia</a:t>
            </a:r>
            <a:r>
              <a:rPr lang="en-US" i="1" dirty="0" smtClean="0"/>
              <a:t> Da Via</a:t>
            </a:r>
            <a:r>
              <a:rPr lang="en-US" i="1" dirty="0" smtClean="0"/>
              <a:t>’,  </a:t>
            </a:r>
            <a:r>
              <a:rPr lang="en-US" i="1" dirty="0" smtClean="0"/>
              <a:t>Hiroshima 2013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681106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 bwMode="auto">
          <a:xfrm>
            <a:off x="5868144" y="4365104"/>
            <a:ext cx="3024336" cy="108012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043608" y="188640"/>
            <a:ext cx="71993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defRPr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Micro-channel cooling</a:t>
            </a:r>
            <a:endParaRPr lang="en-US" sz="22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 Unicode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98072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3D Pixels for Phase II: embedded micro-</a:t>
            </a:r>
            <a:r>
              <a:rPr lang="en-US" sz="1800" dirty="0" smtClean="0"/>
              <a:t>channels with CO</a:t>
            </a:r>
            <a:r>
              <a:rPr lang="en-US" sz="1800" baseline="-25000" dirty="0" smtClean="0"/>
              <a:t>2 </a:t>
            </a:r>
            <a:r>
              <a:rPr lang="en-US" sz="1800" dirty="0" smtClean="0"/>
              <a:t>cooling</a:t>
            </a:r>
            <a:endParaRPr lang="en-US" sz="1800" baseline="-25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84784"/>
            <a:ext cx="7631832" cy="2510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93096"/>
            <a:ext cx="4800600" cy="207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 bwMode="auto">
          <a:xfrm>
            <a:off x="3059832" y="4509120"/>
            <a:ext cx="2016224" cy="1656184"/>
          </a:xfrm>
          <a:prstGeom prst="rect">
            <a:avLst/>
          </a:prstGeom>
          <a:solidFill>
            <a:srgbClr val="FF0000">
              <a:alpha val="14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400506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Chip footprint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9632" y="6453336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Holes for fluidic inlet and outlet</a:t>
            </a:r>
            <a:endParaRPr lang="en-US" sz="1600" dirty="0" smtClean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1331640" y="4941168"/>
            <a:ext cx="504056" cy="151216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1259632" y="5949280"/>
            <a:ext cx="576064" cy="50405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6228184" y="414908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6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5940152" y="4437112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/>
              <a:t>35 micro-channels</a:t>
            </a:r>
          </a:p>
          <a:p>
            <a:pPr algn="l"/>
            <a:r>
              <a:rPr lang="en-US" sz="1600" dirty="0" smtClean="0"/>
              <a:t>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x 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separated by          200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walls</a:t>
            </a:r>
            <a:endParaRPr lang="en-US" sz="1600" dirty="0" smtClean="0"/>
          </a:p>
          <a:p>
            <a:pPr algn="l"/>
            <a:endParaRPr lang="en-US" sz="1600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6804248" y="6021288"/>
            <a:ext cx="17281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err="1" smtClean="0"/>
              <a:t>Cinzia</a:t>
            </a:r>
            <a:r>
              <a:rPr lang="en-US" i="1" dirty="0" smtClean="0"/>
              <a:t> Da Via</a:t>
            </a:r>
            <a:r>
              <a:rPr lang="en-US" i="1" dirty="0" smtClean="0"/>
              <a:t>’</a:t>
            </a:r>
            <a:endParaRPr lang="en-US" i="1" dirty="0" smtClean="0"/>
          </a:p>
          <a:p>
            <a:pPr algn="l"/>
            <a:r>
              <a:rPr lang="en-US" i="1" dirty="0" smtClean="0"/>
              <a:t>Hiroshima 2013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94132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53</a:t>
            </a:fld>
            <a:endParaRPr lang="de-DE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043608" y="188640"/>
            <a:ext cx="71993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defRPr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Micro-channel cooling</a:t>
            </a:r>
            <a:endParaRPr lang="en-US" sz="22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 Unicode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98072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3D Pixels for Phase II: embedded micro-</a:t>
            </a:r>
            <a:r>
              <a:rPr lang="en-US" sz="1800" dirty="0" smtClean="0"/>
              <a:t>channels with CO</a:t>
            </a:r>
            <a:r>
              <a:rPr lang="en-US" sz="1800" baseline="-25000" dirty="0" smtClean="0"/>
              <a:t>2 </a:t>
            </a:r>
            <a:r>
              <a:rPr lang="en-US" sz="1800" dirty="0" smtClean="0"/>
              <a:t>cooling</a:t>
            </a:r>
            <a:endParaRPr lang="en-US" sz="1800" baseline="-25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84784"/>
            <a:ext cx="7631832" cy="2510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149080"/>
            <a:ext cx="3730228" cy="22546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4221088"/>
            <a:ext cx="457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Target for new 65 nm chip: 400 </a:t>
            </a:r>
            <a:r>
              <a:rPr lang="en-US" sz="1800" dirty="0" err="1" smtClean="0"/>
              <a:t>mW</a:t>
            </a:r>
            <a:r>
              <a:rPr lang="en-US" sz="1800" dirty="0" smtClean="0"/>
              <a:t>/cm</a:t>
            </a:r>
            <a:r>
              <a:rPr lang="en-US" sz="1800" baseline="30000" dirty="0" smtClean="0"/>
              <a:t>2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Power dissipation for 3D sensor </a:t>
            </a:r>
            <a:r>
              <a:rPr lang="en-US" sz="1800" dirty="0"/>
              <a:t>at </a:t>
            </a:r>
            <a:r>
              <a:rPr lang="en-US" sz="1800" dirty="0" smtClean="0"/>
              <a:t>2x10</a:t>
            </a:r>
            <a:r>
              <a:rPr lang="en-US" sz="1800" baseline="30000" dirty="0" smtClean="0"/>
              <a:t>16</a:t>
            </a:r>
            <a:r>
              <a:rPr lang="en-US" sz="1800" dirty="0" smtClean="0"/>
              <a:t> </a:t>
            </a:r>
            <a:r>
              <a:rPr lang="en-US" sz="1800" dirty="0" err="1"/>
              <a:t>n</a:t>
            </a:r>
            <a:r>
              <a:rPr lang="en-US" sz="1800" baseline="-25000" dirty="0" err="1"/>
              <a:t>eq</a:t>
            </a:r>
            <a:r>
              <a:rPr lang="en-US" sz="1800" dirty="0"/>
              <a:t>/</a:t>
            </a:r>
            <a:r>
              <a:rPr lang="en-US" sz="1800" dirty="0" smtClean="0"/>
              <a:t>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</a:t>
            </a:r>
            <a:r>
              <a:rPr lang="en-US" sz="1800" dirty="0" smtClean="0">
                <a:sym typeface="Wingdings"/>
              </a:rPr>
              <a:t> 450-500 </a:t>
            </a:r>
            <a:r>
              <a:rPr lang="en-US" sz="1800" dirty="0" err="1" smtClean="0">
                <a:sym typeface="Wingdings"/>
              </a:rPr>
              <a:t>mW</a:t>
            </a:r>
            <a:r>
              <a:rPr lang="en-US" sz="1800" dirty="0" smtClean="0">
                <a:sym typeface="Wingdings"/>
              </a:rPr>
              <a:t>/cm</a:t>
            </a:r>
            <a:r>
              <a:rPr lang="en-US" sz="1800" baseline="30000" dirty="0" smtClean="0">
                <a:sym typeface="Wingdings"/>
              </a:rPr>
              <a:t>2</a:t>
            </a:r>
          </a:p>
          <a:p>
            <a:pPr marL="285750" indent="-285750" algn="l">
              <a:buFont typeface="Wingdings" charset="2"/>
              <a:buChar char="q"/>
            </a:pPr>
            <a:endParaRPr lang="en-US" sz="1800" baseline="30000" dirty="0">
              <a:sym typeface="Wingdings"/>
            </a:endParaRPr>
          </a:p>
          <a:p>
            <a:pPr algn="l"/>
            <a:r>
              <a:rPr lang="en-US" sz="1800" dirty="0" smtClean="0">
                <a:sym typeface="Wingdings"/>
              </a:rPr>
              <a:t>Total power: 850-900 </a:t>
            </a:r>
            <a:r>
              <a:rPr lang="en-US" sz="1800" dirty="0" err="1">
                <a:sym typeface="Wingdings"/>
              </a:rPr>
              <a:t>mW</a:t>
            </a:r>
            <a:r>
              <a:rPr lang="en-US" sz="1800" dirty="0">
                <a:sym typeface="Wingdings"/>
              </a:rPr>
              <a:t>/</a:t>
            </a:r>
            <a:r>
              <a:rPr lang="en-US" sz="1800" dirty="0" smtClean="0">
                <a:sym typeface="Wingdings"/>
              </a:rPr>
              <a:t>cm</a:t>
            </a:r>
            <a:r>
              <a:rPr lang="en-US" sz="1800" baseline="30000" dirty="0" smtClean="0">
                <a:sym typeface="Wingdings"/>
              </a:rPr>
              <a:t>2 </a:t>
            </a:r>
            <a:endParaRPr lang="en-US" sz="1800" baseline="30000" dirty="0">
              <a:sym typeface="Wingdings"/>
            </a:endParaRPr>
          </a:p>
          <a:p>
            <a:pPr algn="l"/>
            <a:endParaRPr lang="en-US" sz="1800" dirty="0"/>
          </a:p>
          <a:p>
            <a:pPr algn="l"/>
            <a:endParaRPr lang="en-US" sz="1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364088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err="1" smtClean="0"/>
              <a:t>Cinzia</a:t>
            </a:r>
            <a:r>
              <a:rPr lang="en-US" i="1" dirty="0" smtClean="0"/>
              <a:t> Da Via</a:t>
            </a:r>
            <a:r>
              <a:rPr lang="en-US" i="1" dirty="0" smtClean="0"/>
              <a:t>’</a:t>
            </a:r>
            <a:r>
              <a:rPr lang="en-US" i="1" dirty="0"/>
              <a:t> </a:t>
            </a:r>
            <a:r>
              <a:rPr lang="en-US" i="1" dirty="0" smtClean="0"/>
              <a:t>Hiroshima 2013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6755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54</a:t>
            </a:fld>
            <a:endParaRPr lang="de-DE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259632" y="188640"/>
            <a:ext cx="71993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defRPr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  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3D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diamond sensors</a:t>
            </a:r>
            <a:endParaRPr lang="en-US" sz="22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 Unicode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80728"/>
            <a:ext cx="4392487" cy="313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5143838"/>
            <a:ext cx="2338264" cy="1525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7" y="4945404"/>
            <a:ext cx="2955831" cy="19125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9087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/>
              <a:t>RD42 Collaboration</a:t>
            </a:r>
            <a:endParaRPr lang="en-US" sz="16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364088" y="1484784"/>
            <a:ext cx="3779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Holes drilled with 800 nm </a:t>
            </a:r>
            <a:r>
              <a:rPr lang="en-US" sz="1600" dirty="0" err="1" smtClean="0"/>
              <a:t>femto</a:t>
            </a:r>
            <a:r>
              <a:rPr lang="en-US" sz="1600" dirty="0" smtClean="0"/>
              <a:t>-second laser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93% efficiency for column etching</a:t>
            </a:r>
            <a:endParaRPr lang="en-US" sz="16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869160"/>
            <a:ext cx="2917156" cy="1800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6096" y="2564904"/>
            <a:ext cx="3600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Diamond sensor 500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thick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Cr-Au electrodes connecting a row of electrodes into a strip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Read-put by the VA2 chip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Columns are conductive ~1 </a:t>
            </a:r>
            <a:r>
              <a:rPr lang="en-US" sz="1600" dirty="0" smtClean="0">
                <a:latin typeface="Symbol" charset="2"/>
                <a:cs typeface="Symbol" charset="2"/>
              </a:rPr>
              <a:t>W </a:t>
            </a:r>
            <a:r>
              <a:rPr lang="en-US" sz="1600" dirty="0" smtClean="0"/>
              <a:t>cm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4365104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/>
              <a:t> S. </a:t>
            </a:r>
            <a:r>
              <a:rPr lang="en-US" sz="1600" i="1" dirty="0" err="1" smtClean="0"/>
              <a:t>Schnetzer</a:t>
            </a:r>
            <a:r>
              <a:rPr lang="en-US" sz="1600" i="1" dirty="0" smtClean="0"/>
              <a:t>, Vertex 2013</a:t>
            </a:r>
            <a:endParaRPr lang="en-US" sz="1600" i="1" dirty="0" smtClean="0"/>
          </a:p>
        </p:txBody>
      </p:sp>
    </p:spTree>
    <p:extLst>
      <p:ext uri="{BB962C8B-B14F-4D97-AF65-F5344CB8AC3E}">
        <p14:creationId xmlns:p14="http://schemas.microsoft.com/office/powerpoint/2010/main" val="277304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755576" y="116632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Summary and Outlooks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420888"/>
            <a:ext cx="7416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l">
              <a:buFont typeface="Wingdings" charset="2"/>
              <a:buChar char="§"/>
            </a:pPr>
            <a:endParaRPr lang="en-US" sz="1800" baseline="30000" dirty="0" smtClean="0"/>
          </a:p>
          <a:p>
            <a:pPr algn="l"/>
            <a:endParaRPr lang="en-US" sz="18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4653136"/>
            <a:ext cx="7776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endParaRPr lang="en-US" sz="18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907976" y="1268760"/>
            <a:ext cx="7776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endParaRPr lang="en-US" sz="18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005064"/>
            <a:ext cx="3924300" cy="2679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88024" y="4077072"/>
            <a:ext cx="417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b="1" dirty="0"/>
              <a:t>F</a:t>
            </a:r>
            <a:r>
              <a:rPr lang="en-US" sz="1600" b="1" dirty="0" smtClean="0"/>
              <a:t>or </a:t>
            </a:r>
            <a:r>
              <a:rPr lang="en-US" sz="1600" b="1" dirty="0"/>
              <a:t>outer pixel layers:</a:t>
            </a:r>
          </a:p>
          <a:p>
            <a:pPr algn="l"/>
            <a:r>
              <a:rPr lang="en-US" sz="1600" dirty="0" smtClean="0"/>
              <a:t> Standard hybrid </a:t>
            </a:r>
            <a:r>
              <a:rPr lang="en-US" sz="1600" dirty="0"/>
              <a:t>pixel detectors most likely </a:t>
            </a:r>
            <a:r>
              <a:rPr lang="en-US" sz="1600" dirty="0" err="1" smtClean="0"/>
              <a:t>planars</a:t>
            </a:r>
            <a:r>
              <a:rPr lang="en-US" sz="1600" dirty="0" smtClean="0"/>
              <a:t>,  with</a:t>
            </a:r>
            <a:endParaRPr lang="en-US" sz="1600" dirty="0"/>
          </a:p>
          <a:p>
            <a:pPr algn="l"/>
            <a:r>
              <a:rPr lang="en-US" sz="1600" dirty="0"/>
              <a:t>advanced concepts to save material (TSV, SLID, thin </a:t>
            </a:r>
            <a:r>
              <a:rPr lang="en-US" sz="1600" dirty="0" smtClean="0"/>
              <a:t>sensors, …)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30755" y="908720"/>
            <a:ext cx="838842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ATLAS pixel detector is essential for the experiment and will </a:t>
            </a:r>
            <a:r>
              <a:rPr lang="en-US" sz="1600" dirty="0" smtClean="0"/>
              <a:t>be upgraded </a:t>
            </a:r>
            <a:r>
              <a:rPr lang="en-US" sz="1600" dirty="0"/>
              <a:t>in the future:</a:t>
            </a:r>
          </a:p>
          <a:p>
            <a:pPr algn="l"/>
            <a:r>
              <a:rPr lang="en-US" sz="1600" dirty="0"/>
              <a:t>• A 4th pixel layer (IBL) is well under construction and will </a:t>
            </a:r>
            <a:r>
              <a:rPr lang="en-US" sz="1600" dirty="0" smtClean="0"/>
              <a:t>be installed </a:t>
            </a:r>
            <a:r>
              <a:rPr lang="en-US" sz="1600" dirty="0"/>
              <a:t>in spring 2014 during LS1 of LHC.</a:t>
            </a:r>
          </a:p>
          <a:p>
            <a:pPr algn="l"/>
            <a:r>
              <a:rPr lang="en-US" sz="1600" dirty="0"/>
              <a:t>• Upgrade to luminosities of 5x10</a:t>
            </a:r>
            <a:r>
              <a:rPr lang="en-US" sz="1600" baseline="30000" dirty="0"/>
              <a:t>34</a:t>
            </a:r>
            <a:r>
              <a:rPr lang="en-US" sz="1600" dirty="0"/>
              <a:t>cm</a:t>
            </a:r>
            <a:r>
              <a:rPr lang="en-US" sz="1600" baseline="30000" dirty="0"/>
              <a:t>-2</a:t>
            </a:r>
            <a:r>
              <a:rPr lang="en-US" sz="1600" dirty="0"/>
              <a:t>s</a:t>
            </a:r>
            <a:r>
              <a:rPr lang="en-US" sz="1600" baseline="30000" dirty="0"/>
              <a:t>-1 </a:t>
            </a:r>
            <a:r>
              <a:rPr lang="en-US" sz="1600" dirty="0"/>
              <a:t>and ~250 pile up </a:t>
            </a:r>
            <a:r>
              <a:rPr lang="en-US" sz="1600" dirty="0" smtClean="0"/>
              <a:t>events pushes </a:t>
            </a:r>
            <a:r>
              <a:rPr lang="en-US" sz="1600" dirty="0"/>
              <a:t>the challenges for pixel detectors in new directions.</a:t>
            </a:r>
          </a:p>
          <a:p>
            <a:pPr algn="l"/>
            <a:r>
              <a:rPr lang="en-US" sz="1600" dirty="0" smtClean="0"/>
              <a:t> </a:t>
            </a:r>
            <a:r>
              <a:rPr lang="en-US" sz="1600" dirty="0"/>
              <a:t>Looking to the phase 2 plans of the ATLAS pixel detector </a:t>
            </a:r>
            <a:r>
              <a:rPr lang="en-US" sz="1600" dirty="0" smtClean="0"/>
              <a:t>is difficult </a:t>
            </a:r>
            <a:r>
              <a:rPr lang="en-US" sz="1600" dirty="0"/>
              <a:t>now, </a:t>
            </a:r>
            <a:r>
              <a:rPr lang="en-US" sz="1600" dirty="0" smtClean="0"/>
              <a:t>but</a:t>
            </a:r>
            <a:endParaRPr lang="en-US" sz="16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600" b="1" dirty="0"/>
              <a:t>F</a:t>
            </a:r>
            <a:r>
              <a:rPr lang="en-US" sz="1600" b="1" dirty="0" smtClean="0"/>
              <a:t>or </a:t>
            </a:r>
            <a:r>
              <a:rPr lang="en-US" sz="1600" b="1" dirty="0"/>
              <a:t>inner pixel layers:</a:t>
            </a:r>
          </a:p>
          <a:p>
            <a:pPr algn="l"/>
            <a:r>
              <a:rPr lang="en-US" sz="1600" dirty="0"/>
              <a:t>• hybrid pixels either with FE electronics in 65nm or 3D </a:t>
            </a:r>
            <a:r>
              <a:rPr lang="en-US" sz="1600" dirty="0" smtClean="0"/>
              <a:t>integrated electronics</a:t>
            </a:r>
            <a:r>
              <a:rPr lang="en-US" sz="1600" dirty="0"/>
              <a:t>; sensors could be planar, 3D or </a:t>
            </a:r>
            <a:r>
              <a:rPr lang="en-US" sz="1600" dirty="0" smtClean="0"/>
              <a:t>diamond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148064" y="601199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A lot more R&amp;D is needed!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73068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56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971600" y="2780928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32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Additional material</a:t>
            </a:r>
            <a:endParaRPr lang="en-US" sz="32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986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57</a:t>
            </a:fld>
            <a:endParaRPr lang="de-DE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043608" y="188640"/>
            <a:ext cx="71993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defRPr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  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3D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 Unicode MS" charset="0"/>
              </a:rPr>
              <a:t> pixel sensors for IBL</a:t>
            </a:r>
            <a:endParaRPr lang="en-US" sz="22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 Unicode M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2736"/>
            <a:ext cx="5382934" cy="1944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140968"/>
            <a:ext cx="2376264" cy="174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3598"/>
          <a:stretch/>
        </p:blipFill>
        <p:spPr>
          <a:xfrm>
            <a:off x="3419872" y="3284984"/>
            <a:ext cx="2134261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5940152" y="3356992"/>
            <a:ext cx="32038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 smtClean="0"/>
              <a:t>FBK: </a:t>
            </a:r>
            <a:r>
              <a:rPr lang="en-US" dirty="0" smtClean="0"/>
              <a:t>temporary metal for testing</a:t>
            </a:r>
          </a:p>
          <a:p>
            <a:pPr algn="l"/>
            <a:r>
              <a:rPr lang="en-US" b="1" dirty="0" smtClean="0"/>
              <a:t>CNM:</a:t>
            </a:r>
            <a:r>
              <a:rPr lang="en-US" dirty="0" smtClean="0"/>
              <a:t> Guard Ring without connection to single pixels</a:t>
            </a:r>
          </a:p>
          <a:p>
            <a:pPr algn="l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71600" y="82742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FBK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07904" y="83671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CNM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5127099"/>
            <a:ext cx="4826868" cy="147025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68144" y="4797152"/>
            <a:ext cx="309634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Wafers are selected for UBM if at least 3 tiles out of </a:t>
            </a:r>
            <a:r>
              <a:rPr lang="en-US" dirty="0" smtClean="0"/>
              <a:t>8 are </a:t>
            </a:r>
            <a:r>
              <a:rPr lang="en-US" dirty="0"/>
              <a:t>good (</a:t>
            </a:r>
            <a:r>
              <a:rPr lang="en-US" dirty="0" err="1"/>
              <a:t>Vbk</a:t>
            </a:r>
            <a:r>
              <a:rPr lang="en-US" dirty="0"/>
              <a:t> &gt;25 V)</a:t>
            </a:r>
          </a:p>
          <a:p>
            <a:pPr algn="l"/>
            <a:r>
              <a:rPr lang="en-US" dirty="0"/>
              <a:t>CNM yield significantly higher than FBK but </a:t>
            </a:r>
            <a:r>
              <a:rPr lang="en-US" dirty="0" smtClean="0"/>
              <a:t>FBK measurement </a:t>
            </a:r>
            <a:r>
              <a:rPr lang="en-US" dirty="0"/>
              <a:t>on full device, CNM on Guard </a:t>
            </a:r>
            <a:r>
              <a:rPr lang="en-US" dirty="0" smtClean="0"/>
              <a:t>Ring </a:t>
            </a:r>
            <a:r>
              <a:rPr lang="en-US" dirty="0"/>
              <a:t>only.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84168" y="1412776"/>
            <a:ext cx="3059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§"/>
            </a:pPr>
            <a:r>
              <a:rPr lang="en-US" dirty="0" smtClean="0"/>
              <a:t>230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</a:t>
            </a:r>
            <a:r>
              <a:rPr lang="en-US" dirty="0"/>
              <a:t>thick 3D </a:t>
            </a:r>
            <a:r>
              <a:rPr lang="en-US" dirty="0" smtClean="0"/>
              <a:t>sensors</a:t>
            </a:r>
            <a:endParaRPr lang="en-US" dirty="0"/>
          </a:p>
          <a:p>
            <a:pPr marL="285750" indent="-285750" algn="l">
              <a:buFont typeface="Wingdings" charset="2"/>
              <a:buChar char="§"/>
            </a:pPr>
            <a:r>
              <a:rPr lang="en-US" dirty="0" smtClean="0"/>
              <a:t>Produced without handle wafer</a:t>
            </a:r>
            <a:endParaRPr lang="en-US" dirty="0"/>
          </a:p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52120" y="6550223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C. </a:t>
            </a:r>
            <a:r>
              <a:rPr lang="en-US" i="1" dirty="0" err="1" smtClean="0"/>
              <a:t>Gemme</a:t>
            </a:r>
            <a:r>
              <a:rPr lang="en-US" i="1" dirty="0" smtClean="0"/>
              <a:t>, Vertex 2013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82059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204" t="29280" r="16666" b="8953"/>
          <a:stretch/>
        </p:blipFill>
        <p:spPr>
          <a:xfrm>
            <a:off x="4706652" y="4104455"/>
            <a:ext cx="4185828" cy="2780929"/>
          </a:xfrm>
          <a:prstGeom prst="rect">
            <a:avLst/>
          </a:prstGeom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1043608" y="188640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Active edge: IV after irradiation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0520" y="908720"/>
            <a:ext cx="4355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600" dirty="0" smtClean="0"/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Active edge modules irradiated up to a </a:t>
            </a:r>
            <a:r>
              <a:rPr lang="en-US" sz="1600" dirty="0" err="1" smtClean="0"/>
              <a:t>fluence</a:t>
            </a:r>
            <a:r>
              <a:rPr lang="en-US" sz="1600" dirty="0" smtClean="0"/>
              <a:t> of 5x10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 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eq</a:t>
            </a:r>
            <a:r>
              <a:rPr lang="en-US" sz="1600" dirty="0" smtClean="0"/>
              <a:t>/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have a breakdown voltage above the saturation voltage of the charge collection 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Lower breakdown voltages with respect to thin pixel devices with standard GR structure irradiated at the same </a:t>
            </a:r>
            <a:r>
              <a:rPr lang="en-US" sz="1600" dirty="0" err="1" smtClean="0"/>
              <a:t>fluence</a:t>
            </a:r>
            <a:endParaRPr lang="en-US" sz="1600" dirty="0" smtClean="0"/>
          </a:p>
          <a:p>
            <a:pPr algn="l"/>
            <a:endParaRPr lang="en-US" sz="1600" dirty="0"/>
          </a:p>
        </p:txBody>
      </p:sp>
      <p:pic>
        <p:nvPicPr>
          <p:cNvPr id="9" name="Picture 8" descr="IV_VTT_irradiat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7804" y="420828"/>
            <a:ext cx="2782530" cy="40979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005064"/>
            <a:ext cx="4104456" cy="2775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7647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/>
              <a:t>100 and 200 </a:t>
            </a:r>
            <a:r>
              <a:rPr lang="en-US" sz="1600" b="1" dirty="0" smtClean="0">
                <a:latin typeface="Symbol" charset="2"/>
                <a:cs typeface="Symbol" charset="2"/>
              </a:rPr>
              <a:t>m</a:t>
            </a:r>
            <a:r>
              <a:rPr lang="en-US" sz="1600" b="1" dirty="0" smtClean="0"/>
              <a:t>m thickness, active edge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5616" y="3810526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/>
              <a:t>75 </a:t>
            </a:r>
            <a:r>
              <a:rPr lang="en-US" sz="1600" b="1" dirty="0" smtClean="0">
                <a:latin typeface="Symbol" charset="2"/>
                <a:cs typeface="Symbol" charset="2"/>
              </a:rPr>
              <a:t>m</a:t>
            </a:r>
            <a:r>
              <a:rPr lang="en-US" sz="1600" b="1" dirty="0" smtClean="0"/>
              <a:t>m thickness, standard guard 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6096" y="3564304"/>
            <a:ext cx="30963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/>
              <a:t>150 </a:t>
            </a:r>
            <a:r>
              <a:rPr lang="en-US" sz="1600" b="1" dirty="0">
                <a:latin typeface="Symbol" charset="2"/>
                <a:cs typeface="Symbol" charset="2"/>
              </a:rPr>
              <a:t>m</a:t>
            </a:r>
            <a:r>
              <a:rPr lang="en-US" sz="1600" b="1" dirty="0"/>
              <a:t>m </a:t>
            </a:r>
            <a:r>
              <a:rPr lang="en-US" sz="1600" b="1" dirty="0" smtClean="0"/>
              <a:t>thickness,                  GR with 450 </a:t>
            </a:r>
            <a:r>
              <a:rPr lang="en-US" sz="1600" b="1" dirty="0">
                <a:latin typeface="Symbol" charset="2"/>
                <a:cs typeface="Symbol" charset="2"/>
              </a:rPr>
              <a:t>m</a:t>
            </a:r>
            <a:r>
              <a:rPr lang="en-US" sz="1600" b="1" dirty="0"/>
              <a:t>m </a:t>
            </a:r>
            <a:r>
              <a:rPr lang="en-US" sz="1600" b="1" dirty="0" smtClean="0"/>
              <a:t>inactive edge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20272" y="6381750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58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0935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17816-031F-8048-A0F1-ABF736978AC4}" type="slidenum">
              <a:rPr lang="de-DE"/>
              <a:pPr/>
              <a:t>59</a:t>
            </a:fld>
            <a:endParaRPr lang="de-DE"/>
          </a:p>
        </p:txBody>
      </p:sp>
      <p:sp>
        <p:nvSpPr>
          <p:cNvPr id="1253396" name="AutoShape 20"/>
          <p:cNvSpPr>
            <a:spLocks noChangeArrowheads="1"/>
          </p:cNvSpPr>
          <p:nvPr/>
        </p:nvSpPr>
        <p:spPr bwMode="auto">
          <a:xfrm>
            <a:off x="7345363" y="3644900"/>
            <a:ext cx="1368425" cy="1368425"/>
          </a:xfrm>
          <a:prstGeom prst="flowChartAlternateProcess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  <a:buClrTx/>
              <a:buFontTx/>
              <a:buNone/>
            </a:pPr>
            <a:endParaRPr lang="en-US" sz="1800"/>
          </a:p>
        </p:txBody>
      </p:sp>
      <p:graphicFrame>
        <p:nvGraphicFramePr>
          <p:cNvPr id="1253389" name="Object 13"/>
          <p:cNvGraphicFramePr>
            <a:graphicFrameLocks noChangeAspect="1"/>
          </p:cNvGraphicFramePr>
          <p:nvPr/>
        </p:nvGraphicFramePr>
        <p:xfrm>
          <a:off x="4284663" y="908050"/>
          <a:ext cx="3529012" cy="235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3" name="Acrobat Document" r:id="rId3" imgW="5400624" imgH="3819457" progId="AcroExch.Document.7">
                  <p:embed/>
                </p:oleObj>
              </mc:Choice>
              <mc:Fallback>
                <p:oleObj name="Acrobat Document" r:id="rId3" imgW="5400624" imgH="3819457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243"/>
                      <a:stretch>
                        <a:fillRect/>
                      </a:stretch>
                    </p:blipFill>
                    <p:spPr bwMode="auto">
                      <a:xfrm>
                        <a:off x="4284663" y="908050"/>
                        <a:ext cx="3529012" cy="235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3395" name="AutoShape 19"/>
          <p:cNvSpPr>
            <a:spLocks noChangeArrowheads="1"/>
          </p:cNvSpPr>
          <p:nvPr/>
        </p:nvSpPr>
        <p:spPr bwMode="auto">
          <a:xfrm>
            <a:off x="7777163" y="1268413"/>
            <a:ext cx="1223962" cy="1368425"/>
          </a:xfrm>
          <a:prstGeom prst="flowChartAlternateProcess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  <a:buClrTx/>
              <a:buFontTx/>
              <a:buNone/>
            </a:pPr>
            <a:endParaRPr lang="en-US" sz="1800"/>
          </a:p>
        </p:txBody>
      </p:sp>
      <p:sp>
        <p:nvSpPr>
          <p:cNvPr id="1253385" name="Rectangle 9"/>
          <p:cNvSpPr>
            <a:spLocks noChangeArrowheads="1"/>
          </p:cNvSpPr>
          <p:nvPr/>
        </p:nvSpPr>
        <p:spPr bwMode="auto">
          <a:xfrm>
            <a:off x="1403350" y="188913"/>
            <a:ext cx="7199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Active edge: charge collection with a  </a:t>
            </a:r>
            <a:r>
              <a:rPr lang="en-US" sz="2400" b="1" baseline="300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90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Sr a source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graphicFrame>
        <p:nvGraphicFramePr>
          <p:cNvPr id="1253388" name="Object 12"/>
          <p:cNvGraphicFramePr>
            <a:graphicFrameLocks noChangeAspect="1"/>
          </p:cNvGraphicFramePr>
          <p:nvPr/>
        </p:nvGraphicFramePr>
        <p:xfrm>
          <a:off x="4500563" y="3213100"/>
          <a:ext cx="2570162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4" name="Acrobat Document" r:id="rId5" imgW="5400624" imgH="6381615" progId="AcroExch.Document.7">
                  <p:embed/>
                </p:oleObj>
              </mc:Choice>
              <mc:Fallback>
                <p:oleObj name="Acrobat Document" r:id="rId5" imgW="5400624" imgH="638161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288"/>
                      <a:stretch>
                        <a:fillRect/>
                      </a:stretch>
                    </p:blipFill>
                    <p:spPr bwMode="auto">
                      <a:xfrm>
                        <a:off x="4500563" y="3213100"/>
                        <a:ext cx="2570162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0" name="Object 14"/>
          <p:cNvGraphicFramePr>
            <a:graphicFrameLocks noChangeAspect="1"/>
          </p:cNvGraphicFramePr>
          <p:nvPr/>
        </p:nvGraphicFramePr>
        <p:xfrm>
          <a:off x="611188" y="3357563"/>
          <a:ext cx="3889375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5" name="Acrobat Document" r:id="rId7" imgW="5400624" imgH="3400357" progId="AcroExch.Document.7">
                  <p:embed/>
                </p:oleObj>
              </mc:Choice>
              <mc:Fallback>
                <p:oleObj name="Acrobat Document" r:id="rId7" imgW="5400624" imgH="3400357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349" r="6247"/>
                      <a:stretch>
                        <a:fillRect/>
                      </a:stretch>
                    </p:blipFill>
                    <p:spPr bwMode="auto">
                      <a:xfrm>
                        <a:off x="611188" y="3357563"/>
                        <a:ext cx="3889375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1" name="Object 15"/>
          <p:cNvGraphicFramePr>
            <a:graphicFrameLocks noChangeAspect="1"/>
          </p:cNvGraphicFramePr>
          <p:nvPr/>
        </p:nvGraphicFramePr>
        <p:xfrm>
          <a:off x="611188" y="908050"/>
          <a:ext cx="3889375" cy="245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6" name="Acrobat Document" r:id="rId9" imgW="5400624" imgH="3400357" progId="AcroExch.Document.7">
                  <p:embed/>
                </p:oleObj>
              </mc:Choice>
              <mc:Fallback>
                <p:oleObj name="Acrobat Document" r:id="rId9" imgW="5400624" imgH="3400357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349" r="6290"/>
                      <a:stretch>
                        <a:fillRect/>
                      </a:stretch>
                    </p:blipFill>
                    <p:spPr bwMode="auto">
                      <a:xfrm>
                        <a:off x="611188" y="908050"/>
                        <a:ext cx="3889375" cy="245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3392" name="Text Box 16"/>
          <p:cNvSpPr txBox="1">
            <a:spLocks noChangeArrowheads="1"/>
          </p:cNvSpPr>
          <p:nvPr/>
        </p:nvSpPr>
        <p:spPr bwMode="auto">
          <a:xfrm>
            <a:off x="7559675" y="1412875"/>
            <a:ext cx="15843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FE-I3</a:t>
            </a:r>
          </a:p>
          <a:p>
            <a:r>
              <a:rPr lang="en-US" sz="1600"/>
              <a:t>50 </a:t>
            </a:r>
            <a:r>
              <a:rPr lang="en-US" sz="1600">
                <a:latin typeface="Symbol" charset="0"/>
              </a:rPr>
              <a:t>m</a:t>
            </a:r>
            <a:r>
              <a:rPr lang="en-US" sz="1600"/>
              <a:t>m edge</a:t>
            </a:r>
          </a:p>
          <a:p>
            <a:r>
              <a:rPr lang="en-US" sz="1600"/>
              <a:t>V</a:t>
            </a:r>
            <a:r>
              <a:rPr lang="en-US" sz="1600" baseline="-25000"/>
              <a:t>bias</a:t>
            </a:r>
            <a:r>
              <a:rPr lang="en-US" sz="1600"/>
              <a:t>=15 V</a:t>
            </a:r>
          </a:p>
        </p:txBody>
      </p:sp>
      <p:sp>
        <p:nvSpPr>
          <p:cNvPr id="1253393" name="Text Box 17"/>
          <p:cNvSpPr txBox="1">
            <a:spLocks noChangeArrowheads="1"/>
          </p:cNvSpPr>
          <p:nvPr/>
        </p:nvSpPr>
        <p:spPr bwMode="auto">
          <a:xfrm>
            <a:off x="7164388" y="3716338"/>
            <a:ext cx="172878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FE-I4</a:t>
            </a:r>
          </a:p>
          <a:p>
            <a:r>
              <a:rPr lang="en-US" sz="1600"/>
              <a:t>125 </a:t>
            </a:r>
            <a:r>
              <a:rPr lang="en-US" sz="1600">
                <a:latin typeface="Symbol" charset="0"/>
              </a:rPr>
              <a:t>m</a:t>
            </a:r>
            <a:r>
              <a:rPr lang="en-US" sz="1600"/>
              <a:t>m edge</a:t>
            </a:r>
          </a:p>
          <a:p>
            <a:r>
              <a:rPr lang="en-US" sz="1600"/>
              <a:t>V</a:t>
            </a:r>
            <a:r>
              <a:rPr lang="en-US" sz="1600" baseline="-25000"/>
              <a:t>bias</a:t>
            </a:r>
            <a:r>
              <a:rPr lang="en-US" sz="1600"/>
              <a:t>=15 V</a:t>
            </a:r>
          </a:p>
        </p:txBody>
      </p:sp>
      <p:sp>
        <p:nvSpPr>
          <p:cNvPr id="1253394" name="Text Box 18"/>
          <p:cNvSpPr txBox="1">
            <a:spLocks noChangeArrowheads="1"/>
          </p:cNvSpPr>
          <p:nvPr/>
        </p:nvSpPr>
        <p:spPr bwMode="auto">
          <a:xfrm>
            <a:off x="971600" y="6021288"/>
            <a:ext cx="73453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Font typeface="Wingdings" charset="0"/>
              <a:buChar char="q"/>
            </a:pPr>
            <a:r>
              <a:rPr lang="en-US" sz="1600" dirty="0"/>
              <a:t> Edge pixels show the same charge collection properties as the central ones</a:t>
            </a:r>
          </a:p>
          <a:p>
            <a:pPr algn="l">
              <a:spcBef>
                <a:spcPct val="0"/>
              </a:spcBef>
            </a:pPr>
            <a:endParaRPr lang="en-US" sz="800" dirty="0"/>
          </a:p>
          <a:p>
            <a:pPr algn="l">
              <a:spcBef>
                <a:spcPct val="0"/>
              </a:spcBef>
            </a:pPr>
            <a:endParaRPr lang="en-US" sz="16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6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831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HL-LHC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Physics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Programm (I)</a:t>
            </a:r>
            <a:endParaRPr lang="en-US" sz="24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124744"/>
            <a:ext cx="7056784" cy="255454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With LHC 13/14 </a:t>
            </a:r>
            <a:r>
              <a:rPr lang="en-US" sz="1600" dirty="0" err="1" smtClean="0"/>
              <a:t>TeV</a:t>
            </a:r>
            <a:r>
              <a:rPr lang="en-US" sz="1600" dirty="0" smtClean="0"/>
              <a:t> data until 2022  (~300 fb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</a:t>
            </a:r>
          </a:p>
          <a:p>
            <a:pPr marL="742950" lvl="1" indent="-285750" algn="l">
              <a:buFont typeface="Wingdings" charset="2"/>
              <a:buChar char="q"/>
            </a:pPr>
            <a:r>
              <a:rPr lang="en-US" sz="1600" b="1" dirty="0" smtClean="0"/>
              <a:t> Measure the Standard Model scalar boson properties</a:t>
            </a:r>
          </a:p>
          <a:p>
            <a:pPr marL="1200150" lvl="2" indent="-285750" algn="l">
              <a:buFont typeface="Wingdings" charset="2"/>
              <a:buChar char="q"/>
            </a:pPr>
            <a:r>
              <a:rPr lang="en-US" sz="1600" dirty="0"/>
              <a:t> </a:t>
            </a:r>
            <a:r>
              <a:rPr lang="en-US" sz="1600" dirty="0" smtClean="0"/>
              <a:t>Mass, J</a:t>
            </a:r>
            <a:r>
              <a:rPr lang="en-US" sz="1600" baseline="30000" dirty="0" smtClean="0"/>
              <a:t>CP</a:t>
            </a:r>
          </a:p>
          <a:p>
            <a:pPr marL="1200150" lvl="2" indent="-285750" algn="l">
              <a:buFont typeface="Wingdings" charset="2"/>
              <a:buChar char="q"/>
            </a:pPr>
            <a:r>
              <a:rPr lang="en-US" sz="1600" baseline="30000" dirty="0"/>
              <a:t> </a:t>
            </a:r>
            <a:r>
              <a:rPr lang="en-US" sz="1600" dirty="0" smtClean="0"/>
              <a:t>Individual couplings with 5-15% precision </a:t>
            </a:r>
          </a:p>
          <a:p>
            <a:pPr marL="742950" lvl="1" indent="-285750" algn="l">
              <a:buFont typeface="Wingdings" charset="2"/>
              <a:buChar char="q"/>
            </a:pPr>
            <a:r>
              <a:rPr lang="en-US" sz="1600" dirty="0" smtClean="0"/>
              <a:t>Search for new physics at higher mass scale (new energy region)</a:t>
            </a:r>
          </a:p>
          <a:p>
            <a:pPr marL="1200150" lvl="2" indent="-285750" algn="l">
              <a:buFont typeface="Wingdings" charset="2"/>
              <a:buChar char="q"/>
            </a:pPr>
            <a:r>
              <a:rPr lang="en-US" sz="1600" dirty="0" smtClean="0"/>
              <a:t>SUSY, Exotics</a:t>
            </a:r>
          </a:p>
          <a:p>
            <a:pPr lvl="2" algn="l"/>
            <a:endParaRPr lang="en-US" sz="1600" dirty="0" smtClean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899592" y="997661"/>
            <a:ext cx="7344816" cy="273630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</a:extLst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99592" y="980728"/>
            <a:ext cx="7344816" cy="273630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</a:extLst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4149080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With HL-LHC 14 </a:t>
            </a:r>
            <a:r>
              <a:rPr lang="en-US" sz="1600" dirty="0" err="1" smtClean="0"/>
              <a:t>TeV</a:t>
            </a:r>
            <a:r>
              <a:rPr lang="en-US" sz="1600" dirty="0" smtClean="0"/>
              <a:t> data until 2032 (~3000 fb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</a:t>
            </a:r>
          </a:p>
          <a:p>
            <a:pPr marL="742950" lvl="1" indent="-285750" algn="l">
              <a:buFont typeface="Wingdings" charset="2"/>
              <a:buChar char="q"/>
            </a:pPr>
            <a:r>
              <a:rPr lang="en-US" sz="1600" b="1" dirty="0" smtClean="0"/>
              <a:t>High precision SM scalar boson  measurements</a:t>
            </a:r>
          </a:p>
          <a:p>
            <a:pPr marL="1200150" lvl="2" indent="-285750" algn="l">
              <a:buFont typeface="Wingdings" charset="2"/>
              <a:buChar char="q"/>
            </a:pPr>
            <a:r>
              <a:rPr lang="en-US" sz="1600" dirty="0" smtClean="0"/>
              <a:t>Couplings &lt;5%, study rare decays, self-coupling</a:t>
            </a:r>
          </a:p>
        </p:txBody>
      </p:sp>
      <p:pic>
        <p:nvPicPr>
          <p:cNvPr id="10" name="Picture 9" descr="strenght_higgs_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077155"/>
            <a:ext cx="1691680" cy="2756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5517232"/>
            <a:ext cx="5292080" cy="101071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 bwMode="auto">
          <a:xfrm>
            <a:off x="971600" y="4107632"/>
            <a:ext cx="5976664" cy="1193576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</a:extLst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724128" y="5877272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6453336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Higgs triple self coupling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7584" y="6525344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P. Wells, Lepton Photon 2013 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67426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975329" y="6369292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432048" y="188640"/>
            <a:ext cx="8748464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DESY test-beam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– 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ctive edge sensors  </a:t>
            </a:r>
            <a:r>
              <a:rPr lang="en-US" sz="28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" name="Picture 2" descr="VTT_eff_vs_voltage_vs_phi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86" y="476595"/>
            <a:ext cx="3096345" cy="3816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4008" y="1124744"/>
            <a:ext cx="432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pl-PL" sz="1800" dirty="0">
                <a:solidFill>
                  <a:srgbClr val="000000"/>
                </a:solidFill>
                <a:latin typeface=""/>
              </a:rPr>
              <a:t> </a:t>
            </a:r>
            <a:r>
              <a:rPr lang="pl-PL" sz="1600" dirty="0">
                <a:solidFill>
                  <a:srgbClr val="000000"/>
                </a:solidFill>
                <a:latin typeface=""/>
              </a:rPr>
              <a:t>VTT 100 </a:t>
            </a:r>
            <a:r>
              <a:rPr lang="pl-PL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pl-PL" sz="1600" dirty="0" smtClean="0">
                <a:solidFill>
                  <a:srgbClr val="000000"/>
                </a:solidFill>
                <a:latin typeface=""/>
              </a:rPr>
              <a:t>m  </a:t>
            </a:r>
            <a:r>
              <a:rPr lang="pl-PL" sz="1600" dirty="0" err="1" smtClean="0">
                <a:solidFill>
                  <a:srgbClr val="000000"/>
                </a:solidFill>
                <a:latin typeface=""/>
              </a:rPr>
              <a:t>MCz</a:t>
            </a:r>
            <a:endParaRPr lang="pl-PL" sz="1600" dirty="0" smtClean="0">
              <a:solidFill>
                <a:srgbClr val="000000"/>
              </a:solidFill>
              <a:latin typeface=""/>
            </a:endParaRPr>
          </a:p>
          <a:p>
            <a:pPr algn="l"/>
            <a:r>
              <a:rPr lang="pl-PL" sz="1600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"/>
              </a:rPr>
              <a:t>threshold</a:t>
            </a:r>
            <a:r>
              <a:rPr lang="en-US" sz="1600" dirty="0">
                <a:solidFill>
                  <a:srgbClr val="000000"/>
                </a:solidFill>
                <a:latin typeface=""/>
              </a:rPr>
              <a:t>: 1600 </a:t>
            </a:r>
            <a:r>
              <a:rPr lang="en-US" sz="1600" dirty="0" smtClean="0">
                <a:solidFill>
                  <a:srgbClr val="000000"/>
                </a:solidFill>
                <a:latin typeface=""/>
              </a:rPr>
              <a:t>e,</a:t>
            </a:r>
            <a:r>
              <a:rPr lang="en-US" sz="1600" dirty="0" smtClean="0">
                <a:solidFill>
                  <a:srgbClr val="217764"/>
                </a:solidFill>
                <a:latin typeface=""/>
              </a:rPr>
              <a:t>  </a:t>
            </a:r>
            <a:r>
              <a:rPr lang="en-US" sz="1600" b="1" dirty="0" smtClean="0">
                <a:solidFill>
                  <a:srgbClr val="226D80"/>
                </a:solidFill>
                <a:latin typeface="Symbol" charset="2"/>
                <a:cs typeface="Symbol" charset="2"/>
              </a:rPr>
              <a:t>F</a:t>
            </a:r>
            <a:r>
              <a:rPr lang="en-US" sz="1600" b="1" dirty="0" smtClean="0">
                <a:solidFill>
                  <a:srgbClr val="226D80"/>
                </a:solidFill>
                <a:latin typeface=""/>
              </a:rPr>
              <a:t>=2x10</a:t>
            </a:r>
            <a:r>
              <a:rPr lang="en-US" sz="1600" b="1" baseline="30000" dirty="0" smtClean="0">
                <a:solidFill>
                  <a:srgbClr val="226D80"/>
                </a:solidFill>
                <a:latin typeface=""/>
              </a:rPr>
              <a:t>15</a:t>
            </a:r>
            <a:r>
              <a:rPr lang="en-US" sz="1600" b="1" dirty="0" smtClean="0">
                <a:solidFill>
                  <a:srgbClr val="226D80"/>
                </a:solidFill>
                <a:latin typeface=""/>
              </a:rPr>
              <a:t>n</a:t>
            </a:r>
            <a:r>
              <a:rPr lang="en-US" sz="1600" b="1" baseline="-25000" dirty="0" smtClean="0">
                <a:solidFill>
                  <a:srgbClr val="226D80"/>
                </a:solidFill>
                <a:latin typeface=""/>
              </a:rPr>
              <a:t>eq</a:t>
            </a:r>
            <a:r>
              <a:rPr lang="en-US" sz="1600" b="1" dirty="0" smtClean="0">
                <a:solidFill>
                  <a:srgbClr val="226D80"/>
                </a:solidFill>
                <a:latin typeface=""/>
              </a:rPr>
              <a:t>/cm</a:t>
            </a:r>
            <a:r>
              <a:rPr lang="en-US" sz="1600" b="1" baseline="30000" dirty="0" smtClean="0">
                <a:solidFill>
                  <a:srgbClr val="226D80"/>
                </a:solidFill>
                <a:latin typeface=""/>
              </a:rPr>
              <a:t>2</a:t>
            </a:r>
            <a:endParaRPr lang="en-US" sz="1600" b="1" baseline="30000" dirty="0">
              <a:solidFill>
                <a:srgbClr val="226D80"/>
              </a:solidFill>
              <a:latin typeface=""/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  <a:latin typeface=""/>
              </a:rPr>
              <a:t>97.3</a:t>
            </a:r>
            <a:r>
              <a:rPr lang="en-US" sz="1600" dirty="0">
                <a:solidFill>
                  <a:srgbClr val="000000"/>
                </a:solidFill>
                <a:latin typeface=""/>
              </a:rPr>
              <a:t>% global efficiency at 350 V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>
                <a:solidFill>
                  <a:srgbClr val="000000"/>
                </a:solidFill>
                <a:latin typeface=""/>
              </a:rPr>
              <a:t>VTT </a:t>
            </a:r>
            <a:r>
              <a:rPr lang="en-US" sz="1600" dirty="0">
                <a:solidFill>
                  <a:srgbClr val="000000"/>
                </a:solidFill>
                <a:latin typeface=""/>
              </a:rPr>
              <a:t>200 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00"/>
                </a:solidFill>
                <a:latin typeface=""/>
              </a:rPr>
              <a:t>m  </a:t>
            </a:r>
            <a:r>
              <a:rPr lang="en-US" sz="1600" dirty="0">
                <a:solidFill>
                  <a:srgbClr val="000000"/>
                </a:solidFill>
                <a:latin typeface=""/>
              </a:rPr>
              <a:t>Float Zone (FZ)</a:t>
            </a:r>
          </a:p>
          <a:p>
            <a:pPr algn="l"/>
            <a:r>
              <a:rPr lang="en-US" sz="1600" dirty="0" smtClean="0">
                <a:solidFill>
                  <a:srgbClr val="217764"/>
                </a:solidFill>
                <a:latin typeface="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"/>
              </a:rPr>
              <a:t>threshold: 1100 </a:t>
            </a:r>
            <a:r>
              <a:rPr lang="en-US" sz="1600" dirty="0" smtClean="0">
                <a:solidFill>
                  <a:srgbClr val="000000"/>
                </a:solidFill>
                <a:latin typeface=""/>
              </a:rPr>
              <a:t>e, </a:t>
            </a:r>
            <a:r>
              <a:rPr lang="en-US" sz="1600" b="1" dirty="0">
                <a:solidFill>
                  <a:srgbClr val="226D80"/>
                </a:solidFill>
                <a:latin typeface="Symbol" charset="2"/>
                <a:cs typeface="Symbol" charset="2"/>
              </a:rPr>
              <a:t>F</a:t>
            </a:r>
            <a:r>
              <a:rPr lang="en-US" sz="1600" b="1" dirty="0">
                <a:solidFill>
                  <a:srgbClr val="226D80"/>
                </a:solidFill>
                <a:latin typeface=""/>
              </a:rPr>
              <a:t>=2x10</a:t>
            </a:r>
            <a:r>
              <a:rPr lang="en-US" sz="1600" b="1" baseline="30000" dirty="0">
                <a:solidFill>
                  <a:srgbClr val="226D80"/>
                </a:solidFill>
                <a:latin typeface=""/>
              </a:rPr>
              <a:t>15</a:t>
            </a:r>
            <a:r>
              <a:rPr lang="en-US" sz="1600" b="1" dirty="0">
                <a:solidFill>
                  <a:srgbClr val="226D80"/>
                </a:solidFill>
                <a:latin typeface=""/>
              </a:rPr>
              <a:t>n</a:t>
            </a:r>
            <a:r>
              <a:rPr lang="en-US" sz="1600" b="1" baseline="-25000" dirty="0">
                <a:solidFill>
                  <a:srgbClr val="226D80"/>
                </a:solidFill>
                <a:latin typeface=""/>
              </a:rPr>
              <a:t>eq</a:t>
            </a:r>
            <a:r>
              <a:rPr lang="en-US" sz="1600" b="1" dirty="0">
                <a:solidFill>
                  <a:srgbClr val="226D80"/>
                </a:solidFill>
                <a:latin typeface=""/>
              </a:rPr>
              <a:t>/</a:t>
            </a:r>
            <a:r>
              <a:rPr lang="en-US" sz="1600" b="1" dirty="0" smtClean="0">
                <a:solidFill>
                  <a:srgbClr val="226D80"/>
                </a:solidFill>
                <a:latin typeface=""/>
              </a:rPr>
              <a:t>cm</a:t>
            </a:r>
            <a:r>
              <a:rPr lang="en-US" sz="1600" b="1" baseline="30000" dirty="0" smtClean="0">
                <a:solidFill>
                  <a:srgbClr val="226D80"/>
                </a:solidFill>
                <a:latin typeface=""/>
              </a:rPr>
              <a:t>2</a:t>
            </a:r>
            <a:endParaRPr lang="en-US" sz="1600" b="1" dirty="0">
              <a:solidFill>
                <a:srgbClr val="226D80"/>
              </a:solidFill>
              <a:latin typeface=""/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  <a:latin typeface=""/>
              </a:rPr>
              <a:t>98.9</a:t>
            </a:r>
            <a:r>
              <a:rPr lang="en-US" sz="1600" dirty="0">
                <a:solidFill>
                  <a:srgbClr val="000000"/>
                </a:solidFill>
                <a:latin typeface=""/>
              </a:rPr>
              <a:t>% global efficiency at 350 V</a:t>
            </a:r>
            <a:endParaRPr lang="en-US" sz="16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0023"/>
          <a:stretch/>
        </p:blipFill>
        <p:spPr>
          <a:xfrm>
            <a:off x="611560" y="5589239"/>
            <a:ext cx="7920879" cy="11089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1600" y="4221088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/>
              <a:t> VTT 100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 </a:t>
            </a:r>
            <a:r>
              <a:rPr lang="en-US" sz="1600" dirty="0"/>
              <a:t>FE-I3 Float </a:t>
            </a:r>
            <a:r>
              <a:rPr lang="en-US" sz="1600" dirty="0" smtClean="0"/>
              <a:t>Zone</a:t>
            </a:r>
          </a:p>
          <a:p>
            <a:pPr algn="l"/>
            <a:r>
              <a:rPr lang="en-US" sz="1600" dirty="0" smtClean="0"/>
              <a:t> </a:t>
            </a:r>
            <a:r>
              <a:rPr lang="en-US" sz="1600" dirty="0"/>
              <a:t>1</a:t>
            </a:r>
            <a:r>
              <a:rPr lang="en-US" sz="1600" dirty="0" smtClean="0"/>
              <a:t>25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</a:t>
            </a:r>
            <a:r>
              <a:rPr lang="en-US" sz="1600" dirty="0"/>
              <a:t>slim </a:t>
            </a:r>
            <a:r>
              <a:rPr lang="en-US" sz="1600" dirty="0" smtClean="0"/>
              <a:t>edge, threshold</a:t>
            </a:r>
            <a:r>
              <a:rPr lang="en-US" sz="1600" dirty="0"/>
              <a:t>: 1500 </a:t>
            </a:r>
            <a:r>
              <a:rPr lang="en-US" sz="1600" dirty="0" smtClean="0"/>
              <a:t>e</a:t>
            </a:r>
            <a:endParaRPr lang="en-US" sz="1600" dirty="0"/>
          </a:p>
          <a:p>
            <a:pPr marL="285750" indent="-285750" algn="l">
              <a:buFont typeface="Symbol" charset="0"/>
              <a:buChar char=" "/>
            </a:pPr>
            <a:r>
              <a:rPr lang="en-US" sz="1600" b="1" dirty="0" smtClean="0">
                <a:solidFill>
                  <a:srgbClr val="226D80"/>
                </a:solidFill>
                <a:latin typeface="Symbol" charset="2"/>
                <a:cs typeface="Symbol" charset="2"/>
              </a:rPr>
              <a:t>F</a:t>
            </a:r>
            <a:r>
              <a:rPr lang="en-US" sz="1600" b="1" dirty="0" smtClean="0">
                <a:solidFill>
                  <a:srgbClr val="226D80"/>
                </a:solidFill>
                <a:latin typeface=""/>
              </a:rPr>
              <a:t>=5x10</a:t>
            </a:r>
            <a:r>
              <a:rPr lang="en-US" sz="1600" b="1" baseline="30000" dirty="0" smtClean="0">
                <a:solidFill>
                  <a:srgbClr val="226D80"/>
                </a:solidFill>
                <a:latin typeface=""/>
              </a:rPr>
              <a:t>15</a:t>
            </a:r>
            <a:r>
              <a:rPr lang="en-US" sz="1600" b="1" dirty="0" smtClean="0">
                <a:solidFill>
                  <a:srgbClr val="226D80"/>
                </a:solidFill>
                <a:latin typeface=""/>
              </a:rPr>
              <a:t>n</a:t>
            </a:r>
            <a:r>
              <a:rPr lang="en-US" sz="1600" b="1" baseline="-25000" dirty="0" smtClean="0">
                <a:solidFill>
                  <a:srgbClr val="226D80"/>
                </a:solidFill>
                <a:latin typeface=""/>
              </a:rPr>
              <a:t>eq</a:t>
            </a:r>
            <a:r>
              <a:rPr lang="en-US" sz="1600" b="1" dirty="0">
                <a:solidFill>
                  <a:srgbClr val="226D80"/>
                </a:solidFill>
                <a:latin typeface=""/>
              </a:rPr>
              <a:t>/</a:t>
            </a:r>
            <a:r>
              <a:rPr lang="en-US" sz="1600" b="1" dirty="0" smtClean="0">
                <a:solidFill>
                  <a:srgbClr val="226D80"/>
                </a:solidFill>
                <a:latin typeface=""/>
              </a:rPr>
              <a:t>cm</a:t>
            </a:r>
            <a:r>
              <a:rPr lang="en-US" sz="1600" b="1" baseline="30000" dirty="0" smtClean="0">
                <a:solidFill>
                  <a:srgbClr val="226D80"/>
                </a:solidFill>
                <a:latin typeface=""/>
              </a:rPr>
              <a:t>2</a:t>
            </a:r>
            <a:endParaRPr lang="en-US" sz="1600" b="1" baseline="30000" dirty="0">
              <a:solidFill>
                <a:srgbClr val="226D80"/>
              </a:solidFill>
              <a:latin typeface=""/>
            </a:endParaRPr>
          </a:p>
        </p:txBody>
      </p:sp>
      <p:sp>
        <p:nvSpPr>
          <p:cNvPr id="23" name="AutoShape 20"/>
          <p:cNvSpPr>
            <a:spLocks noChangeArrowheads="1"/>
          </p:cNvSpPr>
          <p:nvPr/>
        </p:nvSpPr>
        <p:spPr bwMode="auto">
          <a:xfrm>
            <a:off x="5364088" y="3789040"/>
            <a:ext cx="2448272" cy="1440160"/>
          </a:xfrm>
          <a:prstGeom prst="flowChartAlternateProcess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r>
              <a:rPr lang="en-US" sz="1600" b="1" dirty="0" err="1"/>
              <a:t>V</a:t>
            </a:r>
            <a:r>
              <a:rPr lang="en-US" sz="1600" b="1" baseline="-25000" dirty="0" err="1"/>
              <a:t>bias</a:t>
            </a:r>
            <a:r>
              <a:rPr lang="en-US" sz="1600" b="1" dirty="0"/>
              <a:t>=400V</a:t>
            </a:r>
          </a:p>
          <a:p>
            <a:r>
              <a:rPr lang="en-US" sz="1600" b="1" dirty="0"/>
              <a:t>global hit efficiency</a:t>
            </a:r>
          </a:p>
          <a:p>
            <a:r>
              <a:rPr lang="en-US" sz="1600" b="1" dirty="0"/>
              <a:t>97.5 ±0.3% </a:t>
            </a:r>
          </a:p>
        </p:txBody>
      </p:sp>
    </p:spTree>
    <p:extLst>
      <p:ext uri="{BB962C8B-B14F-4D97-AF65-F5344CB8AC3E}">
        <p14:creationId xmlns:p14="http://schemas.microsoft.com/office/powerpoint/2010/main" val="3659004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899592" y="188640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Smaller pitches for internal layers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1560" y="1052736"/>
            <a:ext cx="475252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1" dirty="0" smtClean="0">
                <a:solidFill>
                  <a:srgbClr val="226D80"/>
                </a:solidFill>
              </a:rPr>
              <a:t>                25 </a:t>
            </a:r>
            <a:r>
              <a:rPr lang="en-US" sz="1800" b="1" dirty="0">
                <a:solidFill>
                  <a:srgbClr val="226D80"/>
                </a:solidFill>
                <a:latin typeface="Symbol" charset="0"/>
              </a:rPr>
              <a:t>m</a:t>
            </a:r>
            <a:r>
              <a:rPr lang="en-US" sz="1800" b="1" dirty="0">
                <a:solidFill>
                  <a:srgbClr val="226D80"/>
                </a:solidFill>
              </a:rPr>
              <a:t>m x 500  </a:t>
            </a:r>
            <a:r>
              <a:rPr lang="en-US" sz="1800" b="1" dirty="0">
                <a:solidFill>
                  <a:srgbClr val="226D80"/>
                </a:solidFill>
                <a:latin typeface="Symbol" charset="0"/>
              </a:rPr>
              <a:t>m</a:t>
            </a:r>
            <a:r>
              <a:rPr lang="en-US" sz="1800" b="1" dirty="0">
                <a:solidFill>
                  <a:srgbClr val="226D80"/>
                </a:solidFill>
              </a:rPr>
              <a:t>m pitch</a:t>
            </a:r>
          </a:p>
          <a:p>
            <a:pPr algn="l">
              <a:spcBef>
                <a:spcPct val="0"/>
              </a:spcBef>
            </a:pPr>
            <a:endParaRPr lang="en-US" sz="1000" dirty="0"/>
          </a:p>
          <a:p>
            <a:pPr marL="285750" indent="-285750" algn="l">
              <a:spcBef>
                <a:spcPct val="0"/>
              </a:spcBef>
              <a:buFont typeface="Wingdings" charset="2"/>
              <a:buChar char="q"/>
            </a:pPr>
            <a:r>
              <a:rPr lang="en-US" sz="1600" dirty="0"/>
              <a:t> </a:t>
            </a:r>
            <a:r>
              <a:rPr lang="en-US" sz="1600" dirty="0" smtClean="0"/>
              <a:t>Test for </a:t>
            </a:r>
            <a:r>
              <a:rPr lang="en-US" sz="1600" dirty="0" err="1" smtClean="0"/>
              <a:t>R</a:t>
            </a:r>
            <a:r>
              <a:rPr lang="en-US" sz="1600" dirty="0" err="1" smtClean="0">
                <a:latin typeface="Symbol" charset="0"/>
              </a:rPr>
              <a:t>f</a:t>
            </a:r>
            <a:r>
              <a:rPr lang="en-US" sz="1600" dirty="0" smtClean="0"/>
              <a:t> pitch of 25 </a:t>
            </a:r>
            <a:r>
              <a:rPr lang="en-US" sz="1600" dirty="0" smtClean="0">
                <a:latin typeface="Symbol" charset="0"/>
              </a:rPr>
              <a:t>m</a:t>
            </a:r>
            <a:r>
              <a:rPr lang="en-US" sz="1600" dirty="0" smtClean="0"/>
              <a:t>m, as foreseen for inner layers of phase II upgrade in ATLAS</a:t>
            </a:r>
          </a:p>
          <a:p>
            <a:pPr marL="171450" indent="-171450" algn="l">
              <a:spcBef>
                <a:spcPct val="0"/>
              </a:spcBef>
              <a:buFont typeface="Wingdings" charset="2"/>
              <a:buChar char="q"/>
            </a:pPr>
            <a:endParaRPr lang="en-US" sz="800" dirty="0" smtClean="0"/>
          </a:p>
          <a:p>
            <a:pPr marL="285750" indent="-285750" algn="l">
              <a:spcBef>
                <a:spcPct val="0"/>
              </a:spcBef>
              <a:buFont typeface="Wingdings" charset="2"/>
              <a:buChar char="q"/>
            </a:pPr>
            <a:r>
              <a:rPr lang="en-US" sz="1600" dirty="0" smtClean="0"/>
              <a:t> Longer pixels in the z direction (500 </a:t>
            </a:r>
            <a:r>
              <a:rPr lang="en-US" sz="1600" dirty="0" smtClean="0">
                <a:latin typeface="Symbol" charset="0"/>
              </a:rPr>
              <a:t>m</a:t>
            </a:r>
            <a:r>
              <a:rPr lang="en-US" sz="1600" dirty="0" smtClean="0"/>
              <a:t>m) to restore compatibility with the FE-I4 chips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3302"/>
          <a:stretch/>
        </p:blipFill>
        <p:spPr>
          <a:xfrm>
            <a:off x="5076056" y="1484784"/>
            <a:ext cx="3949330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148064" y="1052736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/>
              <a:t>MICRON </a:t>
            </a:r>
            <a:r>
              <a:rPr lang="en-US" sz="1600" b="1" dirty="0" smtClean="0"/>
              <a:t>– Liverpool University</a:t>
            </a:r>
            <a:endParaRPr lang="en-US" sz="1600" b="1" dirty="0" smtClean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690" y="3435281"/>
            <a:ext cx="4618798" cy="330608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11560" y="2814027"/>
            <a:ext cx="41764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Values of the residual are approximately what is expected for pitch / √12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293096"/>
            <a:ext cx="3404724" cy="72008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55576" y="5661248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/>
              <a:t>H. Hayward, Liverpool</a:t>
            </a:r>
          </a:p>
          <a:p>
            <a:pPr algn="l"/>
            <a:r>
              <a:rPr lang="en-US" sz="1600" i="1" dirty="0" smtClean="0"/>
              <a:t>Hiroshima Symposium 2013</a:t>
            </a:r>
          </a:p>
        </p:txBody>
      </p:sp>
      <p:sp>
        <p:nvSpPr>
          <p:cNvPr id="3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20272" y="6381750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61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154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62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403350" y="188913"/>
            <a:ext cx="7199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High eta cluster analysis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Picture 3" descr="csize_vs_etaFEI4_av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4320480" cy="3314653"/>
          </a:xfrm>
          <a:prstGeom prst="rect">
            <a:avLst/>
          </a:prstGeom>
        </p:spPr>
      </p:pic>
      <p:pic>
        <p:nvPicPr>
          <p:cNvPr id="5" name="Picture 4" descr="cwidthX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9"/>
          <a:stretch/>
        </p:blipFill>
        <p:spPr>
          <a:xfrm>
            <a:off x="4798802" y="2564904"/>
            <a:ext cx="4320294" cy="3229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908720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FE</a:t>
            </a:r>
            <a:r>
              <a:rPr lang="en-US" sz="1600" dirty="0"/>
              <a:t>-I4 150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 </a:t>
            </a:r>
            <a:r>
              <a:rPr lang="en-US" sz="1600" dirty="0"/>
              <a:t>thick, irradiated to 4x10</a:t>
            </a:r>
            <a:r>
              <a:rPr lang="en-US" sz="1600" baseline="30000" dirty="0"/>
              <a:t>15</a:t>
            </a:r>
            <a:r>
              <a:rPr lang="en-US" sz="1600" dirty="0"/>
              <a:t> </a:t>
            </a:r>
            <a:r>
              <a:rPr lang="en-US" sz="1600" dirty="0" err="1"/>
              <a:t>n</a:t>
            </a:r>
            <a:r>
              <a:rPr lang="en-US" sz="1600" baseline="-25000" dirty="0" err="1"/>
              <a:t>eq</a:t>
            </a:r>
            <a:r>
              <a:rPr lang="en-US" sz="1600" dirty="0"/>
              <a:t>/cm</a:t>
            </a:r>
            <a:r>
              <a:rPr lang="en-US" sz="1600" baseline="30000" dirty="0"/>
              <a:t>2</a:t>
            </a:r>
            <a:r>
              <a:rPr lang="en-US" sz="1600" dirty="0"/>
              <a:t> in Los </a:t>
            </a:r>
            <a:r>
              <a:rPr lang="en-US" sz="1600" dirty="0" smtClean="0"/>
              <a:t>Alamos</a:t>
            </a:r>
            <a:endParaRPr lang="en-US" sz="1600" dirty="0"/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85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</a:t>
            </a:r>
            <a:r>
              <a:rPr lang="en-US" sz="1600" dirty="0"/>
              <a:t>track incidence ( </a:t>
            </a:r>
            <a:r>
              <a:rPr lang="en-US" sz="1600" dirty="0" smtClean="0">
                <a:latin typeface="Symbol" charset="2"/>
                <a:cs typeface="Symbol" charset="2"/>
              </a:rPr>
              <a:t>h</a:t>
            </a:r>
            <a:r>
              <a:rPr lang="en-US" sz="1600" dirty="0" smtClean="0"/>
              <a:t>=3.1</a:t>
            </a:r>
            <a:r>
              <a:rPr lang="en-US" sz="1600" dirty="0"/>
              <a:t>)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bias </a:t>
            </a:r>
            <a:r>
              <a:rPr lang="en-US" sz="1600" dirty="0"/>
              <a:t>voltage: 500 V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threshold</a:t>
            </a:r>
            <a:r>
              <a:rPr lang="en-US" sz="1600" dirty="0"/>
              <a:t>: 1.6 </a:t>
            </a:r>
            <a:r>
              <a:rPr lang="en-US" sz="1600" dirty="0" err="1"/>
              <a:t>ke</a:t>
            </a:r>
            <a:r>
              <a:rPr lang="en-US" sz="1600" dirty="0"/>
              <a:t> (</a:t>
            </a:r>
            <a:r>
              <a:rPr lang="en-US" sz="1600" dirty="0" smtClean="0"/>
              <a:t>MPV 9.5 </a:t>
            </a:r>
            <a:r>
              <a:rPr lang="en-US" sz="1600" dirty="0" err="1"/>
              <a:t>ke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299695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~ 7.8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5616" y="5805264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Mean cluster width </a:t>
            </a:r>
            <a:r>
              <a:rPr lang="en-US" sz="1600" dirty="0" smtClean="0"/>
              <a:t>expected along </a:t>
            </a:r>
            <a:r>
              <a:rPr lang="en-US" sz="1600" dirty="0"/>
              <a:t>the tilted direction </a:t>
            </a:r>
            <a:r>
              <a:rPr lang="en-US" sz="1600" dirty="0" smtClean="0"/>
              <a:t>for different </a:t>
            </a:r>
            <a:r>
              <a:rPr lang="en-US" sz="1600" dirty="0"/>
              <a:t>incidence angles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04048" y="5805264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Cluster distribution </a:t>
            </a:r>
            <a:r>
              <a:rPr lang="en-US" sz="1600" dirty="0" smtClean="0"/>
              <a:t>along the </a:t>
            </a:r>
            <a:r>
              <a:rPr lang="en-US" sz="1600" dirty="0"/>
              <a:t>tilted direction.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>
                <a:solidFill>
                  <a:srgbClr val="FF0000"/>
                </a:solidFill>
              </a:rPr>
              <a:t>Distribution mean = </a:t>
            </a:r>
            <a:r>
              <a:rPr lang="en-US" sz="1600" dirty="0" smtClean="0">
                <a:solidFill>
                  <a:srgbClr val="FF0000"/>
                </a:solidFill>
              </a:rPr>
              <a:t>6.7</a:t>
            </a:r>
          </a:p>
        </p:txBody>
      </p:sp>
    </p:spTree>
    <p:extLst>
      <p:ext uri="{BB962C8B-B14F-4D97-AF65-F5344CB8AC3E}">
        <p14:creationId xmlns:p14="http://schemas.microsoft.com/office/powerpoint/2010/main" val="4837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63</a:t>
            </a:fld>
            <a:endParaRPr lang="de-DE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15616" y="188640"/>
            <a:ext cx="770485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Power dissipation -3D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08720"/>
            <a:ext cx="3078812" cy="5544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908720"/>
            <a:ext cx="3770784" cy="3402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4509120"/>
            <a:ext cx="37444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At 2x10</a:t>
            </a:r>
            <a:r>
              <a:rPr lang="en-US" sz="1600" baseline="30000" dirty="0" smtClean="0"/>
              <a:t>16 </a:t>
            </a:r>
            <a:r>
              <a:rPr lang="en-US" sz="1600" dirty="0" smtClean="0"/>
              <a:t>and T=-10C </a:t>
            </a:r>
            <a:r>
              <a:rPr lang="en-US" sz="1600" dirty="0" smtClean="0">
                <a:sym typeface="Wingdings"/>
              </a:rPr>
              <a:t> p</a:t>
            </a:r>
            <a:r>
              <a:rPr lang="en-US" sz="1600" dirty="0" smtClean="0"/>
              <a:t>ower </a:t>
            </a:r>
            <a:r>
              <a:rPr lang="en-US" sz="1600" dirty="0" err="1" smtClean="0"/>
              <a:t>disspation</a:t>
            </a:r>
            <a:r>
              <a:rPr lang="en-US" sz="1600" dirty="0" smtClean="0"/>
              <a:t> =400 </a:t>
            </a:r>
            <a:r>
              <a:rPr lang="en-US" sz="1600" dirty="0" err="1" smtClean="0"/>
              <a:t>mW</a:t>
            </a:r>
            <a:r>
              <a:rPr lang="en-US" sz="1600" dirty="0" smtClean="0"/>
              <a:t>/cm2</a:t>
            </a:r>
          </a:p>
        </p:txBody>
      </p:sp>
    </p:spTree>
    <p:extLst>
      <p:ext uri="{BB962C8B-B14F-4D97-AF65-F5344CB8AC3E}">
        <p14:creationId xmlns:p14="http://schemas.microsoft.com/office/powerpoint/2010/main" val="422114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64</a:t>
            </a:fld>
            <a:endParaRPr lang="de-DE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15616" y="188640"/>
            <a:ext cx="770485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Power dissipation - Planar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1412776"/>
            <a:ext cx="3744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At 2x1016 current=1 mA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err="1" smtClean="0"/>
              <a:t>Vbias</a:t>
            </a:r>
            <a:r>
              <a:rPr lang="en-US" sz="1600" dirty="0" smtClean="0"/>
              <a:t>=1500 V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T=-15C on the sensor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Power dissipation 1.5 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3136980"/>
            <a:ext cx="5004048" cy="323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2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229EB-AF81-214B-B5D0-35E0752899C9}" type="slidenum">
              <a:rPr lang="de-DE"/>
              <a:pPr/>
              <a:t>65</a:t>
            </a:fld>
            <a:endParaRPr lang="de-DE"/>
          </a:p>
        </p:txBody>
      </p:sp>
      <p:pic>
        <p:nvPicPr>
          <p:cNvPr id="1270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7837487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0787" name="Text Box 3"/>
          <p:cNvSpPr txBox="1">
            <a:spLocks noChangeArrowheads="1"/>
          </p:cNvSpPr>
          <p:nvPr/>
        </p:nvSpPr>
        <p:spPr bwMode="auto">
          <a:xfrm>
            <a:off x="827088" y="5084763"/>
            <a:ext cx="7109639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6666"/>
              </a:buClr>
              <a:buFont typeface="Wingdings" charset="0"/>
              <a:buChar char="q"/>
            </a:pPr>
            <a:r>
              <a:rPr lang="en-US" sz="1600" dirty="0">
                <a:latin typeface="Arial Unicode MS" charset="0"/>
              </a:rPr>
              <a:t>Alternative to bump bonding (less process steps </a:t>
            </a:r>
            <a:r>
              <a:rPr lang="ja-JP" altLang="en-US" sz="1600" dirty="0">
                <a:latin typeface="Arial Unicode MS" charset="0"/>
              </a:rPr>
              <a:t>“</a:t>
            </a:r>
            <a:r>
              <a:rPr lang="en-US" sz="1600" dirty="0">
                <a:latin typeface="Arial Unicode MS" charset="0"/>
              </a:rPr>
              <a:t>lower cost</a:t>
            </a:r>
            <a:r>
              <a:rPr lang="ja-JP" altLang="en-US" sz="1600" dirty="0">
                <a:latin typeface="Arial Unicode MS" charset="0"/>
              </a:rPr>
              <a:t>”</a:t>
            </a:r>
            <a:r>
              <a:rPr lang="en-US" sz="1600" dirty="0">
                <a:latin typeface="Arial Unicode MS" charset="0"/>
              </a:rPr>
              <a:t> (EMFT)).</a:t>
            </a:r>
          </a:p>
          <a:p>
            <a:pPr>
              <a:buClr>
                <a:srgbClr val="006666"/>
              </a:buClr>
              <a:buFont typeface="Wingdings" charset="0"/>
              <a:buChar char="q"/>
            </a:pPr>
            <a:r>
              <a:rPr lang="en-US" sz="1600" dirty="0">
                <a:latin typeface="Arial Unicode MS" charset="0"/>
              </a:rPr>
              <a:t> Small pitch possible</a:t>
            </a:r>
            <a:r>
              <a:rPr lang="en-US" sz="1600" dirty="0"/>
              <a:t> (~ 20 </a:t>
            </a:r>
            <a:r>
              <a:rPr lang="en-US" sz="1600" dirty="0">
                <a:latin typeface="Symbol" charset="0"/>
              </a:rPr>
              <a:t>m</a:t>
            </a:r>
            <a:r>
              <a:rPr lang="en-US" sz="1600" dirty="0"/>
              <a:t>m, </a:t>
            </a:r>
            <a:r>
              <a:rPr lang="en-US" sz="1600" dirty="0">
                <a:latin typeface="Arial Unicode MS" charset="0"/>
              </a:rPr>
              <a:t>depending on pick &amp; place precision).</a:t>
            </a:r>
          </a:p>
          <a:p>
            <a:pPr>
              <a:buClr>
                <a:srgbClr val="006666"/>
              </a:buClr>
              <a:buFont typeface="Wingdings" charset="0"/>
              <a:buChar char="q"/>
            </a:pPr>
            <a:r>
              <a:rPr lang="en-US" sz="1600" dirty="0">
                <a:latin typeface="Arial Unicode MS" charset="0"/>
              </a:rPr>
              <a:t> Stacking possible (next bonding process does not affect previous bond).</a:t>
            </a:r>
          </a:p>
          <a:p>
            <a:pPr>
              <a:buClr>
                <a:srgbClr val="006666"/>
              </a:buClr>
              <a:buFont typeface="Wingdings" charset="0"/>
              <a:buChar char="q"/>
            </a:pPr>
            <a:r>
              <a:rPr lang="en-US" sz="1600" dirty="0">
                <a:latin typeface="Arial Unicode MS" charset="0"/>
              </a:rPr>
              <a:t> Wafer to wafer and chip to wafer possible</a:t>
            </a:r>
            <a:r>
              <a:rPr lang="en-US" sz="1600" dirty="0" smtClean="0">
                <a:latin typeface="Arial Unicode MS" charset="0"/>
              </a:rPr>
              <a:t>. </a:t>
            </a:r>
            <a:r>
              <a:rPr lang="en-US" dirty="0">
                <a:latin typeface="Arial Unicode MS" charset="0"/>
              </a:rPr>
              <a:t>	</a:t>
            </a:r>
          </a:p>
          <a:p>
            <a:pPr>
              <a:buClr>
                <a:srgbClr val="006666"/>
              </a:buClr>
            </a:pPr>
            <a:endParaRPr lang="en-US" sz="1800" dirty="0">
              <a:latin typeface="Arial Unicode MS" charset="0"/>
            </a:endParaRPr>
          </a:p>
        </p:txBody>
      </p:sp>
      <p:sp>
        <p:nvSpPr>
          <p:cNvPr id="1270788" name="Rectangle 4"/>
          <p:cNvSpPr>
            <a:spLocks noChangeArrowheads="1"/>
          </p:cNvSpPr>
          <p:nvPr/>
        </p:nvSpPr>
        <p:spPr bwMode="auto">
          <a:xfrm>
            <a:off x="3059113" y="260350"/>
            <a:ext cx="39703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 b="1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EMFT SLID Process</a:t>
            </a:r>
          </a:p>
        </p:txBody>
      </p:sp>
      <p:pic>
        <p:nvPicPr>
          <p:cNvPr id="1270789" name="Picture 5" descr="emftlogo_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908050"/>
            <a:ext cx="22320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0800" name="Group 16"/>
          <p:cNvGrpSpPr>
            <a:grpSpLocks/>
          </p:cNvGrpSpPr>
          <p:nvPr/>
        </p:nvGrpSpPr>
        <p:grpSpPr bwMode="auto">
          <a:xfrm>
            <a:off x="5254625" y="1755775"/>
            <a:ext cx="3709988" cy="2178050"/>
            <a:chOff x="3537" y="1071"/>
            <a:chExt cx="2337" cy="1372"/>
          </a:xfrm>
        </p:grpSpPr>
        <p:pic>
          <p:nvPicPr>
            <p:cNvPr id="1270801" name="Picture 17" descr="MPI_TSV-SLID_DummyHW_36"/>
            <p:cNvPicPr>
              <a:picLocks noChangeAspect="1" noChangeArrowheads="1"/>
            </p:cNvPicPr>
            <p:nvPr/>
          </p:nvPicPr>
          <p:blipFill>
            <a:blip r:embed="rId5">
              <a:lum bright="8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889" t="14740" r="5894" b="14526"/>
            <a:stretch>
              <a:fillRect/>
            </a:stretch>
          </p:blipFill>
          <p:spPr bwMode="auto">
            <a:xfrm>
              <a:off x="3537" y="1117"/>
              <a:ext cx="2223" cy="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0802" name="Text Box 18"/>
            <p:cNvSpPr txBox="1">
              <a:spLocks noChangeArrowheads="1"/>
            </p:cNvSpPr>
            <p:nvPr/>
          </p:nvSpPr>
          <p:spPr bwMode="auto">
            <a:xfrm>
              <a:off x="4694" y="1071"/>
              <a:ext cx="4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buClrTx/>
                <a:buFontTx/>
                <a:buNone/>
              </a:pPr>
              <a:r>
                <a:rPr lang="en-US" b="1">
                  <a:latin typeface="Arial" charset="0"/>
                </a:rPr>
                <a:t>FE-I3</a:t>
              </a:r>
              <a:endParaRPr lang="de-DE" b="1">
                <a:latin typeface="Arial" charset="0"/>
              </a:endParaRPr>
            </a:p>
          </p:txBody>
        </p:sp>
        <p:sp>
          <p:nvSpPr>
            <p:cNvPr id="1270803" name="Text Box 19"/>
            <p:cNvSpPr txBox="1">
              <a:spLocks noChangeArrowheads="1"/>
            </p:cNvSpPr>
            <p:nvPr/>
          </p:nvSpPr>
          <p:spPr bwMode="auto">
            <a:xfrm>
              <a:off x="4740" y="2251"/>
              <a:ext cx="7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buClrTx/>
                <a:buFontTx/>
                <a:buNone/>
              </a:pPr>
              <a:r>
                <a:rPr lang="en-US" b="1">
                  <a:latin typeface="Arial" charset="0"/>
                </a:rPr>
                <a:t>Sensor</a:t>
              </a:r>
              <a:endParaRPr lang="de-DE" b="1">
                <a:latin typeface="Arial" charset="0"/>
              </a:endParaRPr>
            </a:p>
          </p:txBody>
        </p:sp>
        <p:sp>
          <p:nvSpPr>
            <p:cNvPr id="1270804" name="Line 20"/>
            <p:cNvSpPr>
              <a:spLocks noChangeShapeType="1"/>
            </p:cNvSpPr>
            <p:nvPr/>
          </p:nvSpPr>
          <p:spPr bwMode="auto">
            <a:xfrm>
              <a:off x="5012" y="2160"/>
              <a:ext cx="5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805" name="Text Box 21"/>
            <p:cNvSpPr txBox="1">
              <a:spLocks noChangeArrowheads="1"/>
            </p:cNvSpPr>
            <p:nvPr/>
          </p:nvSpPr>
          <p:spPr bwMode="auto">
            <a:xfrm>
              <a:off x="5103" y="1979"/>
              <a:ext cx="7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buClrTx/>
                <a:buFontTx/>
                <a:buNone/>
              </a:pPr>
              <a:r>
                <a:rPr lang="en-US">
                  <a:latin typeface="Arial" charset="0"/>
                </a:rPr>
                <a:t>27 </a:t>
              </a:r>
              <a:r>
                <a:rPr lang="en-US">
                  <a:latin typeface="Symbol" charset="0"/>
                </a:rPr>
                <a:t>m</a:t>
              </a:r>
              <a:r>
                <a:rPr lang="en-US">
                  <a:latin typeface="Arial" charset="0"/>
                </a:rPr>
                <a:t>m</a:t>
              </a:r>
              <a:endParaRPr lang="de-DE">
                <a:latin typeface="Arial" charset="0"/>
              </a:endParaRPr>
            </a:p>
          </p:txBody>
        </p:sp>
        <p:sp>
          <p:nvSpPr>
            <p:cNvPr id="1270806" name="Text Box 22"/>
            <p:cNvSpPr txBox="1">
              <a:spLocks noChangeArrowheads="1"/>
            </p:cNvSpPr>
            <p:nvPr/>
          </p:nvSpPr>
          <p:spPr bwMode="auto">
            <a:xfrm>
              <a:off x="4876" y="1525"/>
              <a:ext cx="7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buClrTx/>
                <a:buFontTx/>
                <a:buNone/>
              </a:pPr>
              <a:r>
                <a:rPr lang="en-US">
                  <a:latin typeface="Arial" charset="0"/>
                </a:rPr>
                <a:t>Cu</a:t>
              </a:r>
              <a:r>
                <a:rPr lang="en-US" baseline="-25000">
                  <a:latin typeface="Arial" charset="0"/>
                </a:rPr>
                <a:t>3</a:t>
              </a:r>
              <a:r>
                <a:rPr lang="en-US">
                  <a:latin typeface="Arial" charset="0"/>
                </a:rPr>
                <a:t>Sn</a:t>
              </a:r>
              <a:endParaRPr lang="de-DE">
                <a:latin typeface="Arial" charset="0"/>
              </a:endParaRPr>
            </a:p>
          </p:txBody>
        </p:sp>
        <p:sp>
          <p:nvSpPr>
            <p:cNvPr id="1270807" name="Text Box 23"/>
            <p:cNvSpPr txBox="1">
              <a:spLocks noChangeArrowheads="1"/>
            </p:cNvSpPr>
            <p:nvPr/>
          </p:nvSpPr>
          <p:spPr bwMode="auto">
            <a:xfrm>
              <a:off x="4785" y="1661"/>
              <a:ext cx="7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buClrTx/>
                <a:buFontTx/>
                <a:buNone/>
              </a:pPr>
              <a:r>
                <a:rPr lang="en-US">
                  <a:latin typeface="Arial" charset="0"/>
                </a:rPr>
                <a:t>Cu</a:t>
              </a:r>
              <a:r>
                <a:rPr lang="en-US" baseline="-25000">
                  <a:latin typeface="Arial" charset="0"/>
                </a:rPr>
                <a:t>6</a:t>
              </a:r>
              <a:r>
                <a:rPr lang="en-US">
                  <a:latin typeface="Arial" charset="0"/>
                </a:rPr>
                <a:t>Sn</a:t>
              </a:r>
              <a:r>
                <a:rPr lang="en-US" baseline="-25000">
                  <a:latin typeface="Arial" charset="0"/>
                </a:rPr>
                <a:t>5</a:t>
              </a:r>
              <a:endParaRPr lang="de-DE" baseline="-25000">
                <a:latin typeface="Arial" charset="0"/>
              </a:endParaRPr>
            </a:p>
          </p:txBody>
        </p:sp>
        <p:sp>
          <p:nvSpPr>
            <p:cNvPr id="1270808" name="Line 24"/>
            <p:cNvSpPr>
              <a:spLocks noChangeShapeType="1"/>
            </p:cNvSpPr>
            <p:nvPr/>
          </p:nvSpPr>
          <p:spPr bwMode="auto">
            <a:xfrm>
              <a:off x="5284" y="1661"/>
              <a:ext cx="9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809" name="Line 25"/>
            <p:cNvSpPr>
              <a:spLocks noChangeShapeType="1"/>
            </p:cNvSpPr>
            <p:nvPr/>
          </p:nvSpPr>
          <p:spPr bwMode="auto">
            <a:xfrm>
              <a:off x="5239" y="1797"/>
              <a:ext cx="181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949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66</a:t>
            </a:fld>
            <a:endParaRPr lang="de-DE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71600" y="188640"/>
            <a:ext cx="770485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Chip-sensor interconnection technologies 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196752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Solder bump-bonding with different companies: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600" dirty="0" smtClean="0"/>
              <a:t>IZM Berlin,   HPK : </a:t>
            </a:r>
            <a:r>
              <a:rPr lang="en-US" sz="1600" dirty="0" err="1" smtClean="0"/>
              <a:t>SnAg</a:t>
            </a:r>
            <a:r>
              <a:rPr lang="en-US" sz="1600" dirty="0" smtClean="0"/>
              <a:t> bumps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600" dirty="0" smtClean="0"/>
              <a:t>VTT (ADVACAM),  </a:t>
            </a:r>
            <a:r>
              <a:rPr lang="en-US" sz="1600" dirty="0" err="1" smtClean="0"/>
              <a:t>SnPb</a:t>
            </a:r>
            <a:r>
              <a:rPr lang="en-US" sz="1600" dirty="0" smtClean="0"/>
              <a:t> bumps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2492896"/>
            <a:ext cx="81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l">
              <a:buFont typeface="Wingdings" charset="2"/>
              <a:buChar char="§"/>
            </a:pPr>
            <a:r>
              <a:rPr lang="en-US" sz="1600" dirty="0" smtClean="0"/>
              <a:t>IZM, HPK:  chip thickness down to 150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with the use of a glass substrate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600" dirty="0" smtClean="0"/>
              <a:t>VTT: chip thickness down </a:t>
            </a:r>
            <a:r>
              <a:rPr lang="en-US" sz="1600" dirty="0"/>
              <a:t>to </a:t>
            </a:r>
            <a:r>
              <a:rPr lang="en-US" sz="1600" dirty="0" smtClean="0"/>
              <a:t>200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 </a:t>
            </a:r>
            <a:endParaRPr 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27584" y="349171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226D80"/>
                </a:solidFill>
              </a:rPr>
              <a:t>Alternative interconnection technologies – Micro-Cu Pillars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149080"/>
            <a:ext cx="5472608" cy="20446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00192" y="4221088"/>
            <a:ext cx="2736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Cu post / </a:t>
            </a:r>
            <a:r>
              <a:rPr lang="en-US" sz="1600" dirty="0" err="1" smtClean="0"/>
              <a:t>SnAg</a:t>
            </a:r>
            <a:r>
              <a:rPr lang="en-US" sz="1600" dirty="0" smtClean="0"/>
              <a:t> solder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pitch 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25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diameter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8-12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thickness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8184" y="5877272"/>
            <a:ext cx="2915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/>
              <a:t>FE-I4B with micro-pillars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6381328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Glasgow-LETI-ADVACAM collaboration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4048" y="6381328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/>
              <a:t>C. Butter, Hiroshima Symposium 2013</a:t>
            </a:r>
          </a:p>
        </p:txBody>
      </p:sp>
    </p:spTree>
    <p:extLst>
      <p:ext uri="{BB962C8B-B14F-4D97-AF65-F5344CB8AC3E}">
        <p14:creationId xmlns:p14="http://schemas.microsoft.com/office/powerpoint/2010/main" val="51532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683568" y="5013176"/>
            <a:ext cx="4824536" cy="1728192"/>
          </a:xfrm>
          <a:prstGeom prst="flowChartAlternateProcess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  <a:buClrTx/>
              <a:buFontTx/>
              <a:buNone/>
            </a:pPr>
            <a:endParaRPr lang="en-US" sz="18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732240" y="6237312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899592" y="188640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Smaller pitches for internal layers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08720"/>
            <a:ext cx="2304256" cy="219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55576" y="5013176"/>
            <a:ext cx="475252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1" dirty="0" smtClean="0">
                <a:solidFill>
                  <a:srgbClr val="226D80"/>
                </a:solidFill>
              </a:rPr>
              <a:t>                25 </a:t>
            </a:r>
            <a:r>
              <a:rPr lang="en-US" sz="1800" b="1" dirty="0">
                <a:solidFill>
                  <a:srgbClr val="226D80"/>
                </a:solidFill>
                <a:latin typeface="Symbol" charset="0"/>
              </a:rPr>
              <a:t>m</a:t>
            </a:r>
            <a:r>
              <a:rPr lang="en-US" sz="1800" b="1" dirty="0">
                <a:solidFill>
                  <a:srgbClr val="226D80"/>
                </a:solidFill>
              </a:rPr>
              <a:t>m x 500  </a:t>
            </a:r>
            <a:r>
              <a:rPr lang="en-US" sz="1800" b="1" dirty="0">
                <a:solidFill>
                  <a:srgbClr val="226D80"/>
                </a:solidFill>
                <a:latin typeface="Symbol" charset="0"/>
              </a:rPr>
              <a:t>m</a:t>
            </a:r>
            <a:r>
              <a:rPr lang="en-US" sz="1800" b="1" dirty="0">
                <a:solidFill>
                  <a:srgbClr val="226D80"/>
                </a:solidFill>
              </a:rPr>
              <a:t>m pitch</a:t>
            </a:r>
          </a:p>
          <a:p>
            <a:pPr algn="l">
              <a:spcBef>
                <a:spcPct val="0"/>
              </a:spcBef>
            </a:pPr>
            <a:endParaRPr lang="en-US" sz="1000" dirty="0"/>
          </a:p>
          <a:p>
            <a:pPr algn="l">
              <a:spcBef>
                <a:spcPct val="0"/>
              </a:spcBef>
              <a:buFont typeface="Wingdings" charset="0"/>
              <a:buChar char="§"/>
            </a:pPr>
            <a:r>
              <a:rPr lang="en-US" sz="1600" dirty="0"/>
              <a:t> Test for </a:t>
            </a:r>
            <a:r>
              <a:rPr lang="en-US" sz="1600" dirty="0" err="1"/>
              <a:t>R</a:t>
            </a:r>
            <a:r>
              <a:rPr lang="en-US" sz="1600" dirty="0" err="1">
                <a:latin typeface="Symbol" charset="0"/>
              </a:rPr>
              <a:t>f</a:t>
            </a:r>
            <a:r>
              <a:rPr lang="en-US" sz="1600" dirty="0"/>
              <a:t> pitch of 25 </a:t>
            </a:r>
            <a:r>
              <a:rPr lang="en-US" sz="1600" dirty="0">
                <a:latin typeface="Symbol" charset="0"/>
              </a:rPr>
              <a:t>m</a:t>
            </a:r>
            <a:r>
              <a:rPr lang="en-US" sz="1600" dirty="0"/>
              <a:t>m, as foreseen for inner layers of phase II upgrade in ATLAS</a:t>
            </a:r>
          </a:p>
          <a:p>
            <a:pPr algn="l">
              <a:spcBef>
                <a:spcPct val="0"/>
              </a:spcBef>
            </a:pPr>
            <a:endParaRPr lang="en-US" sz="800" dirty="0"/>
          </a:p>
          <a:p>
            <a:pPr algn="l">
              <a:spcBef>
                <a:spcPct val="0"/>
              </a:spcBef>
              <a:buFont typeface="Wingdings" charset="0"/>
              <a:buChar char="§"/>
            </a:pPr>
            <a:r>
              <a:rPr lang="en-US" sz="1600" dirty="0"/>
              <a:t> Longer pixels </a:t>
            </a:r>
            <a:r>
              <a:rPr lang="en-US" sz="1600" dirty="0" smtClean="0"/>
              <a:t>in the </a:t>
            </a:r>
            <a:r>
              <a:rPr lang="en-US" sz="1600" dirty="0"/>
              <a:t>z direction </a:t>
            </a:r>
            <a:r>
              <a:rPr lang="en-US" sz="1600" dirty="0" smtClean="0"/>
              <a:t>(</a:t>
            </a:r>
            <a:r>
              <a:rPr lang="en-US" sz="1600" dirty="0"/>
              <a:t>500 </a:t>
            </a:r>
            <a:r>
              <a:rPr lang="en-US" sz="1600" dirty="0">
                <a:latin typeface="Symbol" charset="0"/>
              </a:rPr>
              <a:t>m</a:t>
            </a:r>
            <a:r>
              <a:rPr lang="en-US" sz="1600" dirty="0"/>
              <a:t>m) to restore compatibility with the FE-I4 chips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347864" y="1556792"/>
            <a:ext cx="2087563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/>
              <a:t>One bias dot every four pixels</a:t>
            </a:r>
          </a:p>
        </p:txBody>
      </p:sp>
      <p:grpSp>
        <p:nvGrpSpPr>
          <p:cNvPr id="9" name="Group 13"/>
          <p:cNvGrpSpPr>
            <a:grpSpLocks noChangeAspect="1"/>
          </p:cNvGrpSpPr>
          <p:nvPr/>
        </p:nvGrpSpPr>
        <p:grpSpPr bwMode="auto">
          <a:xfrm>
            <a:off x="684213" y="908720"/>
            <a:ext cx="2303611" cy="2176631"/>
            <a:chOff x="431" y="527"/>
            <a:chExt cx="1923" cy="1817"/>
          </a:xfrm>
        </p:grpSpPr>
        <p:sp>
          <p:nvSpPr>
            <p:cNvPr id="10" name="AutoShape 12"/>
            <p:cNvSpPr>
              <a:spLocks noChangeAspect="1" noChangeArrowheads="1" noTextEdit="1"/>
            </p:cNvSpPr>
            <p:nvPr/>
          </p:nvSpPr>
          <p:spPr bwMode="auto">
            <a:xfrm>
              <a:off x="431" y="527"/>
              <a:ext cx="1923" cy="1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3">
              <a:lum bright="6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527"/>
              <a:ext cx="1927" cy="1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3302"/>
          <a:stretch/>
        </p:blipFill>
        <p:spPr>
          <a:xfrm>
            <a:off x="639772" y="3429000"/>
            <a:ext cx="3605910" cy="15121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3787" y="3140968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/>
              <a:t>MICRON - Liverpool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7584" y="980728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/>
              <a:t>CIS - MPP</a:t>
            </a:r>
          </a:p>
        </p:txBody>
      </p:sp>
      <p:pic>
        <p:nvPicPr>
          <p:cNvPr id="19" name="図 5" descr="25umPolySiend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848" y="1877710"/>
            <a:ext cx="1298222" cy="1734053"/>
          </a:xfrm>
          <a:prstGeom prst="rect">
            <a:avLst/>
          </a:prstGeom>
        </p:spPr>
      </p:pic>
      <p:pic>
        <p:nvPicPr>
          <p:cNvPr id="20" name="図 6" descr="25umPolySiend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848" y="3687379"/>
            <a:ext cx="1260748" cy="1936649"/>
          </a:xfrm>
          <a:prstGeom prst="rect">
            <a:avLst/>
          </a:prstGeom>
        </p:spPr>
      </p:pic>
      <p:sp>
        <p:nvSpPr>
          <p:cNvPr id="17" name="テキスト ボックス 18"/>
          <p:cNvSpPr txBox="1"/>
          <p:nvPr/>
        </p:nvSpPr>
        <p:spPr>
          <a:xfrm>
            <a:off x="7792414" y="5599614"/>
            <a:ext cx="91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Type 21</a:t>
            </a:r>
          </a:p>
        </p:txBody>
      </p:sp>
      <p:grpSp>
        <p:nvGrpSpPr>
          <p:cNvPr id="23" name="図形グループ 26"/>
          <p:cNvGrpSpPr/>
          <p:nvPr/>
        </p:nvGrpSpPr>
        <p:grpSpPr>
          <a:xfrm>
            <a:off x="5891291" y="1772816"/>
            <a:ext cx="1491082" cy="4293894"/>
            <a:chOff x="4043200" y="2354229"/>
            <a:chExt cx="1491082" cy="4293894"/>
          </a:xfrm>
        </p:grpSpPr>
        <p:pic>
          <p:nvPicPr>
            <p:cNvPr id="24" name="図 7" descr="25umPTend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3200" y="2354229"/>
              <a:ext cx="1356634" cy="1844225"/>
            </a:xfrm>
            <a:prstGeom prst="rect">
              <a:avLst/>
            </a:prstGeom>
          </p:spPr>
        </p:pic>
        <p:pic>
          <p:nvPicPr>
            <p:cNvPr id="25" name="図 8" descr="25uPTend2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057802" y="4277892"/>
              <a:ext cx="1359308" cy="1906473"/>
            </a:xfrm>
            <a:prstGeom prst="rect">
              <a:avLst/>
            </a:prstGeom>
          </p:spPr>
        </p:pic>
        <p:sp>
          <p:nvSpPr>
            <p:cNvPr id="26" name="テキスト ボックス 20"/>
            <p:cNvSpPr txBox="1"/>
            <p:nvPr/>
          </p:nvSpPr>
          <p:spPr>
            <a:xfrm>
              <a:off x="4208278" y="6154142"/>
              <a:ext cx="1326004" cy="493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kumimoji="1" lang="en-US" altLang="ja-JP" dirty="0" smtClean="0"/>
                <a:t>Type20</a:t>
              </a:r>
            </a:p>
            <a:p>
              <a:pPr>
                <a:lnSpc>
                  <a:spcPct val="70000"/>
                </a:lnSpc>
              </a:pPr>
              <a:r>
                <a:rPr kumimoji="1" lang="en-US" altLang="ja-JP" dirty="0" smtClean="0"/>
                <a:t>PT </a:t>
              </a:r>
              <a:r>
                <a:rPr lang="en-US" altLang="ja-JP" dirty="0" smtClean="0"/>
                <a:t>No offset</a:t>
              </a:r>
              <a:endParaRPr kumimoji="1" lang="ja-JP" altLang="en-US" dirty="0"/>
            </a:p>
          </p:txBody>
        </p:sp>
      </p:grpSp>
      <p:sp>
        <p:nvSpPr>
          <p:cNvPr id="31" name="テキスト ボックス 18"/>
          <p:cNvSpPr txBox="1"/>
          <p:nvPr/>
        </p:nvSpPr>
        <p:spPr>
          <a:xfrm>
            <a:off x="6281116" y="1772816"/>
            <a:ext cx="663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END1</a:t>
            </a:r>
          </a:p>
        </p:txBody>
      </p:sp>
      <p:sp>
        <p:nvSpPr>
          <p:cNvPr id="32" name="テキスト ボックス 18"/>
          <p:cNvSpPr txBox="1"/>
          <p:nvPr/>
        </p:nvSpPr>
        <p:spPr>
          <a:xfrm>
            <a:off x="6356696" y="3717032"/>
            <a:ext cx="663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END2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68144" y="848906"/>
            <a:ext cx="349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/>
              <a:t>KEK – HPK</a:t>
            </a:r>
          </a:p>
          <a:p>
            <a:pPr algn="l"/>
            <a:r>
              <a:rPr lang="en-US" sz="1600" b="1" dirty="0" smtClean="0"/>
              <a:t>Confidential for ATLAS (and CMS)</a:t>
            </a:r>
          </a:p>
        </p:txBody>
      </p:sp>
    </p:spTree>
    <p:extLst>
      <p:ext uri="{BB962C8B-B14F-4D97-AF65-F5344CB8AC3E}">
        <p14:creationId xmlns:p14="http://schemas.microsoft.com/office/powerpoint/2010/main" val="1593054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42988" y="188913"/>
            <a:ext cx="73453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-in-p performance – FE-I4 modules</a:t>
            </a:r>
            <a:endParaRPr lang="en-US" sz="2000" dirty="0">
              <a:solidFill>
                <a:srgbClr val="00808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858198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KEK-HPK n-in-p FE-I4 sensors, 150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thickness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Bump-bonded at HPK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Irradiated at </a:t>
            </a:r>
            <a:r>
              <a:rPr lang="en-US" sz="1600" dirty="0" smtClean="0">
                <a:latin typeface="Symbol" charset="2"/>
                <a:cs typeface="Symbol" charset="2"/>
              </a:rPr>
              <a:t>F</a:t>
            </a:r>
            <a:r>
              <a:rPr lang="en-US" sz="1600" dirty="0" smtClean="0"/>
              <a:t>=1e16 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eq</a:t>
            </a:r>
            <a:r>
              <a:rPr lang="en-US" sz="1600" dirty="0" smtClean="0"/>
              <a:t>/cm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</a:t>
            </a:r>
            <a:r>
              <a:rPr lang="en-US" sz="1600" dirty="0" err="1" smtClean="0"/>
              <a:t>Vbias</a:t>
            </a:r>
            <a:r>
              <a:rPr lang="en-US" sz="1600" dirty="0" smtClean="0"/>
              <a:t>=1200 V</a:t>
            </a:r>
            <a:endParaRPr lang="en-US" sz="1600" baseline="30000" dirty="0" smtClean="0"/>
          </a:p>
          <a:p>
            <a:pPr algn="l"/>
            <a:endParaRPr lang="en-US" sz="1600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65" y="2285584"/>
            <a:ext cx="4287667" cy="1151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32040" y="227687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Poly-Si, p-stop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556" t="1" b="4000"/>
          <a:stretch/>
        </p:blipFill>
        <p:spPr>
          <a:xfrm>
            <a:off x="606778" y="3725743"/>
            <a:ext cx="4253254" cy="105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0032" y="501317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Poly-Si, p-spray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6" y="5085184"/>
            <a:ext cx="4176468" cy="1080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60032" y="36450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PT, p-spray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979712" y="5373216"/>
            <a:ext cx="1224136" cy="43204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0" y="6453336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&gt; 99.7 % already at 600V in the electrode region of each sample  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2483768" y="5877272"/>
            <a:ext cx="0" cy="64807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1052736"/>
            <a:ext cx="3419872" cy="11234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32040" y="26276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Overall hit efficiency = 96.3%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60032" y="400506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Overall hit efficiency = 97.1%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60032" y="537321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Overall hit efficiency = 97.6%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27788" y="5877272"/>
            <a:ext cx="265272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rgbClr val="226D80"/>
                </a:solidFill>
              </a:rPr>
              <a:t>Kazuki</a:t>
            </a:r>
            <a:r>
              <a:rPr lang="en-US" i="1" dirty="0">
                <a:solidFill>
                  <a:srgbClr val="226D80"/>
                </a:solidFill>
              </a:rPr>
              <a:t> </a:t>
            </a:r>
            <a:r>
              <a:rPr lang="en-US" i="1" dirty="0" smtClean="0">
                <a:solidFill>
                  <a:srgbClr val="226D80"/>
                </a:solidFill>
              </a:rPr>
              <a:t>MOTOHASHI</a:t>
            </a:r>
          </a:p>
          <a:p>
            <a:r>
              <a:rPr lang="en-US" i="1" dirty="0" smtClean="0">
                <a:solidFill>
                  <a:srgbClr val="226D80"/>
                </a:solidFill>
              </a:rPr>
              <a:t>Hiroshima Symposium 2013</a:t>
            </a:r>
            <a:endParaRPr lang="en-US" i="1" dirty="0">
              <a:solidFill>
                <a:srgbClr val="226D80"/>
              </a:solidFill>
            </a:endParaRPr>
          </a:p>
        </p:txBody>
      </p:sp>
      <p:sp>
        <p:nvSpPr>
          <p:cNvPr id="30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68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467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TT-NP1-4-E3_CC_ann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2692" y="192044"/>
            <a:ext cx="2772073" cy="406140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553150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69</a:t>
            </a:fld>
            <a:endParaRPr lang="de-DE"/>
          </a:p>
        </p:txBody>
      </p:sp>
      <p:sp>
        <p:nvSpPr>
          <p:cNvPr id="19" name="TextBox 18"/>
          <p:cNvSpPr txBox="1"/>
          <p:nvPr/>
        </p:nvSpPr>
        <p:spPr>
          <a:xfrm>
            <a:off x="6300192" y="10434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= (0 -1) e15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899592" y="260648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Charge collection efficiency after irradiation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4437112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 smtClean="0"/>
              <a:t>Landau distribution obtained at the DESY test-beam with 4 </a:t>
            </a:r>
            <a:r>
              <a:rPr lang="en-US" sz="1600" dirty="0" err="1" smtClean="0"/>
              <a:t>GeV</a:t>
            </a:r>
            <a:r>
              <a:rPr lang="en-US" sz="1600" dirty="0" smtClean="0"/>
              <a:t> electrons</a:t>
            </a:r>
            <a:endParaRPr lang="en-US" sz="1600" dirty="0"/>
          </a:p>
        </p:txBody>
      </p:sp>
      <p:pic>
        <p:nvPicPr>
          <p:cNvPr id="3" name="Picture 2" descr="VTT-NP1-4-E3_CC_all_ann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9525" y="200857"/>
            <a:ext cx="2801454" cy="41044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28184" y="10527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= (0 - 5) e15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9" name="Picture 8" descr="VTT-NP1-4-E3_400V_desy2013_landau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8580" y="3329690"/>
            <a:ext cx="2721730" cy="43348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560" y="1196752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/>
              <a:t>FE-I3 100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  thick sensor with 125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  slim edge, threshold </a:t>
            </a:r>
            <a:r>
              <a:rPr lang="en-US" sz="1600" dirty="0" smtClean="0"/>
              <a:t>1500 </a:t>
            </a:r>
            <a:r>
              <a:rPr lang="en-US" sz="1600" dirty="0"/>
              <a:t>e- </a:t>
            </a:r>
            <a:r>
              <a:rPr lang="en-US" sz="1600" dirty="0">
                <a:sym typeface="Wingdings"/>
              </a:rPr>
              <a:t></a:t>
            </a:r>
            <a:r>
              <a:rPr lang="en-US" sz="1600" dirty="0"/>
              <a:t> </a:t>
            </a:r>
            <a:r>
              <a:rPr lang="en-US" sz="1600" dirty="0" smtClean="0"/>
              <a:t>irradiated in Ljubljana at 5x10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 </a:t>
            </a:r>
            <a:r>
              <a:rPr lang="en-US" sz="1600" dirty="0" err="1"/>
              <a:t>n</a:t>
            </a:r>
            <a:r>
              <a:rPr lang="en-US" sz="1600" baseline="-25000" dirty="0" err="1"/>
              <a:t>eq</a:t>
            </a:r>
            <a:r>
              <a:rPr lang="en-US" sz="1600" dirty="0"/>
              <a:t>/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719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831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HL-LHC </a:t>
            </a:r>
            <a:r>
              <a:rPr lang="de-DE" sz="2400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Physics</a:t>
            </a:r>
            <a:r>
              <a:rPr lang="de-DE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Programm (II)</a:t>
            </a:r>
            <a:endParaRPr lang="en-US" sz="2400" b="0" u="sng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1124744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b="1" dirty="0" smtClean="0"/>
              <a:t>Study VV scattering</a:t>
            </a:r>
          </a:p>
          <a:p>
            <a:pPr marL="742950" lvl="1" indent="-285750" algn="l">
              <a:buFont typeface="Wingdings" charset="2"/>
              <a:buChar char="q"/>
            </a:pPr>
            <a:r>
              <a:rPr lang="en-US" sz="1600" dirty="0" smtClean="0"/>
              <a:t>Verification that Higgs boson cancel divergences in VBF 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827584" y="1083296"/>
            <a:ext cx="6192688" cy="1193576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</a:extLst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146" y="1988840"/>
            <a:ext cx="5328854" cy="199352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 bwMode="auto">
          <a:xfrm>
            <a:off x="827584" y="4683696"/>
            <a:ext cx="4320480" cy="1193576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</a:extLst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9592" y="4797152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b="1" dirty="0" smtClean="0"/>
              <a:t>Direct searches of BSM particles</a:t>
            </a:r>
          </a:p>
          <a:p>
            <a:pPr marL="742950" lvl="1" indent="-285750" algn="l">
              <a:buFont typeface="Wingdings" charset="2"/>
              <a:buChar char="q"/>
            </a:pPr>
            <a:r>
              <a:rPr lang="en-US" sz="1600" dirty="0" smtClean="0"/>
              <a:t>HL-LHC increases the discovery reach by ~400-500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pPr marL="742950" lvl="1" indent="-285750" algn="l">
              <a:buFont typeface="Wingdings" charset="2"/>
              <a:buChar char="q"/>
            </a:pPr>
            <a:endParaRPr lang="en-US" sz="16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1235"/>
          <a:stretch/>
        </p:blipFill>
        <p:spPr>
          <a:xfrm>
            <a:off x="5588794" y="4538133"/>
            <a:ext cx="3526771" cy="23209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71600" y="6237312"/>
            <a:ext cx="3816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ATLAS simplified model </a:t>
            </a:r>
            <a:r>
              <a:rPr lang="en-US" dirty="0" smtClean="0"/>
              <a:t>with zero </a:t>
            </a:r>
            <a:r>
              <a:rPr lang="en-US" dirty="0"/>
              <a:t>mass </a:t>
            </a:r>
            <a:r>
              <a:rPr lang="en-US" dirty="0" smtClean="0"/>
              <a:t>LSP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7584" y="4005064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P. Wells, Lepton Photon 2013 </a:t>
            </a:r>
            <a:endParaRPr lang="en-US" i="1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5436096" y="5517232"/>
            <a:ext cx="28803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7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453336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95536" y="188640"/>
            <a:ext cx="8748464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Test-beam results – 100 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 thick sensors  </a:t>
            </a:r>
            <a:r>
              <a:rPr lang="en-US" sz="28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175031"/>
            <a:ext cx="7740352" cy="1665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468052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VTT MCZ, 100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 thick, </a:t>
            </a:r>
            <a:r>
              <a:rPr lang="en-US" sz="1800" dirty="0" smtClean="0">
                <a:latin typeface="Symbol" charset="2"/>
                <a:cs typeface="Symbol" charset="2"/>
              </a:rPr>
              <a:t>F</a:t>
            </a:r>
            <a:r>
              <a:rPr lang="en-US" sz="1800" dirty="0" smtClean="0"/>
              <a:t>=2e15 </a:t>
            </a:r>
            <a:r>
              <a:rPr lang="en-US" sz="1800" dirty="0" smtClean="0">
                <a:sym typeface="Wingdings"/>
              </a:rPr>
              <a:t> total efficiency </a:t>
            </a:r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97.3%</a:t>
            </a:r>
            <a:r>
              <a:rPr lang="en-US" sz="1800" dirty="0" smtClean="0">
                <a:sym typeface="Wingdings"/>
              </a:rPr>
              <a:t> at 350 V</a:t>
            </a:r>
            <a:endParaRPr lang="en-US" sz="1800" dirty="0" smtClean="0"/>
          </a:p>
        </p:txBody>
      </p:sp>
      <p:sp>
        <p:nvSpPr>
          <p:cNvPr id="6" name="Rectangle 5"/>
          <p:cNvSpPr/>
          <p:nvPr/>
        </p:nvSpPr>
        <p:spPr bwMode="auto">
          <a:xfrm>
            <a:off x="1979712" y="5328592"/>
            <a:ext cx="4536504" cy="1152128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5679087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98.8 %</a:t>
            </a:r>
          </a:p>
        </p:txBody>
      </p:sp>
      <p:pic>
        <p:nvPicPr>
          <p:cNvPr id="8" name="Picture 7" descr="VTT7_40V_0deg_mar2013_pixeff99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037" y="7741"/>
            <a:ext cx="1656184" cy="76346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5576" y="256490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VTT FZ, 100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 thick, not irradiated </a:t>
            </a:r>
            <a:r>
              <a:rPr lang="en-US" sz="1800" dirty="0" smtClean="0">
                <a:sym typeface="Wingdings"/>
              </a:rPr>
              <a:t> total efficiency 99.7% at 40  V</a:t>
            </a:r>
            <a:endParaRPr lang="en-US" sz="18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20080" y="575970"/>
            <a:ext cx="83884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dirty="0" smtClean="0"/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Test-beam results from DESY test-beam 6 </a:t>
            </a:r>
            <a:r>
              <a:rPr lang="en-US" sz="1800" dirty="0" err="1" smtClean="0"/>
              <a:t>GeV</a:t>
            </a:r>
            <a:r>
              <a:rPr lang="en-US" sz="1800" dirty="0" smtClean="0"/>
              <a:t> electrons,  EUDET telescope </a:t>
            </a:r>
            <a:r>
              <a:rPr lang="en-US" sz="1800" dirty="0" smtClean="0">
                <a:sym typeface="Wingdings"/>
              </a:rPr>
              <a:t> due to multiple scattering the analysis of the edge efficiency is not possible</a:t>
            </a:r>
          </a:p>
          <a:p>
            <a:pPr algn="l"/>
            <a:endParaRPr lang="en-US" sz="800" dirty="0" smtClean="0"/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Tuning </a:t>
            </a:r>
            <a:r>
              <a:rPr lang="en-US" sz="1800" dirty="0"/>
              <a:t>Threshold=</a:t>
            </a:r>
            <a:r>
              <a:rPr lang="en-US" sz="1800" dirty="0" smtClean="0"/>
              <a:t>1600 e,  </a:t>
            </a:r>
            <a:r>
              <a:rPr lang="en-US" sz="1800" dirty="0"/>
              <a:t>6 ToT@</a:t>
            </a:r>
            <a:r>
              <a:rPr lang="en-US" sz="1800" dirty="0" smtClean="0"/>
              <a:t>6ke, beam at perpendicular incidence </a:t>
            </a:r>
            <a:endParaRPr lang="en-US" sz="1800" dirty="0"/>
          </a:p>
          <a:p>
            <a:pPr marL="285750" indent="-285750" algn="l">
              <a:buFont typeface="Wingdings" charset="2"/>
              <a:buChar char="q"/>
            </a:pPr>
            <a:endParaRPr lang="en-US" sz="1800" dirty="0"/>
          </a:p>
          <a:p>
            <a:pPr algn="l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53131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71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432048" y="188640"/>
            <a:ext cx="8748464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Edge efficiency after irradiation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692"/>
          <a:stretch/>
        </p:blipFill>
        <p:spPr>
          <a:xfrm>
            <a:off x="755576" y="1124744"/>
            <a:ext cx="3630696" cy="5589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27984" y="1916832"/>
            <a:ext cx="439248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226D80"/>
                </a:solidFill>
              </a:rPr>
              <a:t>not </a:t>
            </a:r>
            <a:r>
              <a:rPr lang="en-US" sz="1800" dirty="0">
                <a:solidFill>
                  <a:srgbClr val="226D80"/>
                </a:solidFill>
              </a:rPr>
              <a:t>irradiated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sz="1800" dirty="0" smtClean="0"/>
              <a:t>threshold</a:t>
            </a:r>
            <a:r>
              <a:rPr lang="en-US" sz="1800" dirty="0"/>
              <a:t>: 1500 </a:t>
            </a:r>
            <a:r>
              <a:rPr lang="en-US" sz="1800" dirty="0" smtClean="0"/>
              <a:t>e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sz="1800" dirty="0" smtClean="0"/>
              <a:t>PPS test-beam with 120 </a:t>
            </a:r>
            <a:r>
              <a:rPr lang="en-US" sz="1800" dirty="0" err="1" smtClean="0"/>
              <a:t>GeV</a:t>
            </a:r>
            <a:r>
              <a:rPr lang="en-US" sz="1800" dirty="0" smtClean="0"/>
              <a:t> </a:t>
            </a:r>
            <a:r>
              <a:rPr lang="en-US" sz="1800" dirty="0" err="1" smtClean="0"/>
              <a:t>pions</a:t>
            </a:r>
            <a:endParaRPr lang="en-US" sz="1800" dirty="0"/>
          </a:p>
          <a:p>
            <a:pPr marL="285750" indent="-285750" algn="l">
              <a:buFont typeface="Wingdings" charset="2"/>
              <a:buChar char="§"/>
            </a:pPr>
            <a:r>
              <a:rPr lang="en-US" sz="1800" dirty="0" smtClean="0"/>
              <a:t>68 </a:t>
            </a:r>
            <a:r>
              <a:rPr lang="en-US" sz="1800" dirty="0"/>
              <a:t>±</a:t>
            </a:r>
            <a:r>
              <a:rPr lang="en-US" sz="1800" dirty="0" smtClean="0"/>
              <a:t>1</a:t>
            </a:r>
            <a:r>
              <a:rPr lang="en-US" sz="1800" dirty="0"/>
              <a:t>% hit efficiency </a:t>
            </a:r>
            <a:r>
              <a:rPr lang="en-US" sz="1800" dirty="0" smtClean="0"/>
              <a:t>between the </a:t>
            </a:r>
            <a:r>
              <a:rPr lang="en-US" sz="1800" dirty="0"/>
              <a:t>last pixel implant and </a:t>
            </a:r>
            <a:r>
              <a:rPr lang="en-US" sz="1800" dirty="0" smtClean="0"/>
              <a:t>the Bias Ring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4139952" y="1268760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r-HR" sz="1800" dirty="0">
                <a:solidFill>
                  <a:srgbClr val="226D80"/>
                </a:solidFill>
              </a:rPr>
              <a:t>125 </a:t>
            </a:r>
            <a:r>
              <a:rPr lang="hr-HR" sz="1800" dirty="0">
                <a:solidFill>
                  <a:srgbClr val="226D80"/>
                </a:solidFill>
                <a:latin typeface="Symbol" charset="2"/>
                <a:cs typeface="Symbol" charset="2"/>
              </a:rPr>
              <a:t>m</a:t>
            </a:r>
            <a:r>
              <a:rPr lang="hr-HR" sz="1800" dirty="0">
                <a:solidFill>
                  <a:srgbClr val="226D80"/>
                </a:solidFill>
              </a:rPr>
              <a:t>m  slim edge FE-I3 module with Bias Ring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9992" y="3312279"/>
            <a:ext cx="4392488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sz="1600" dirty="0" smtClean="0"/>
          </a:p>
          <a:p>
            <a:pPr marL="285750" indent="-285750" algn="l">
              <a:buFont typeface="Wingdings" charset="2"/>
              <a:buChar char="§"/>
            </a:pPr>
            <a:r>
              <a:rPr lang="en-US" sz="1800" dirty="0">
                <a:solidFill>
                  <a:srgbClr val="226D8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>
                <a:solidFill>
                  <a:srgbClr val="226D80"/>
                </a:solidFill>
                <a:latin typeface=""/>
              </a:rPr>
              <a:t>=</a:t>
            </a:r>
            <a:r>
              <a:rPr lang="en-US" sz="1800" dirty="0" smtClean="0">
                <a:solidFill>
                  <a:srgbClr val="226D80"/>
                </a:solidFill>
                <a:latin typeface=""/>
              </a:rPr>
              <a:t>5x10</a:t>
            </a:r>
            <a:r>
              <a:rPr lang="en-US" sz="1800" baseline="30000" dirty="0" smtClean="0">
                <a:solidFill>
                  <a:srgbClr val="226D80"/>
                </a:solidFill>
                <a:latin typeface=""/>
              </a:rPr>
              <a:t>15 </a:t>
            </a:r>
            <a:r>
              <a:rPr lang="en-US" sz="1800" b="1" dirty="0" err="1" smtClean="0">
                <a:solidFill>
                  <a:srgbClr val="226D80"/>
                </a:solidFill>
                <a:latin typeface=""/>
              </a:rPr>
              <a:t>n</a:t>
            </a:r>
            <a:r>
              <a:rPr lang="en-US" sz="1800" baseline="-25000" dirty="0" err="1" smtClean="0">
                <a:solidFill>
                  <a:srgbClr val="226D80"/>
                </a:solidFill>
                <a:latin typeface=""/>
              </a:rPr>
              <a:t>eq</a:t>
            </a:r>
            <a:r>
              <a:rPr lang="en-US" sz="1800" b="1" dirty="0">
                <a:solidFill>
                  <a:srgbClr val="226D80"/>
                </a:solidFill>
                <a:latin typeface=""/>
              </a:rPr>
              <a:t>/</a:t>
            </a:r>
            <a:r>
              <a:rPr lang="en-US" sz="1800" b="1" dirty="0" smtClean="0">
                <a:solidFill>
                  <a:srgbClr val="226D80"/>
                </a:solidFill>
                <a:latin typeface=""/>
              </a:rPr>
              <a:t>cm</a:t>
            </a:r>
            <a:r>
              <a:rPr lang="en-US" sz="1800" baseline="30000" dirty="0" smtClean="0">
                <a:solidFill>
                  <a:srgbClr val="226D80"/>
                </a:solidFill>
                <a:latin typeface=""/>
              </a:rPr>
              <a:t>2</a:t>
            </a:r>
            <a:endParaRPr lang="en-US" sz="1800" dirty="0">
              <a:solidFill>
                <a:srgbClr val="226D80"/>
              </a:solidFill>
            </a:endParaRPr>
          </a:p>
          <a:p>
            <a:pPr marL="285750" indent="-285750" algn="l">
              <a:buFont typeface="Wingdings" charset="2"/>
              <a:buChar char="§"/>
            </a:pPr>
            <a:r>
              <a:rPr lang="en-US" sz="1800" dirty="0" smtClean="0"/>
              <a:t>400 </a:t>
            </a:r>
            <a:r>
              <a:rPr lang="en-US" sz="1800" dirty="0"/>
              <a:t>V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sz="1800" dirty="0" smtClean="0"/>
              <a:t>threshold</a:t>
            </a:r>
            <a:r>
              <a:rPr lang="en-US" sz="1800" dirty="0"/>
              <a:t>: 1500 </a:t>
            </a:r>
            <a:r>
              <a:rPr lang="en-US" sz="1800" dirty="0" smtClean="0"/>
              <a:t>e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sz="1800" dirty="0" smtClean="0"/>
              <a:t>DESY test-beam with 4 </a:t>
            </a:r>
            <a:r>
              <a:rPr lang="en-US" sz="1800" dirty="0" err="1" smtClean="0"/>
              <a:t>GeV</a:t>
            </a:r>
            <a:r>
              <a:rPr lang="en-US" sz="1800" dirty="0" smtClean="0"/>
              <a:t> e</a:t>
            </a:r>
            <a:r>
              <a:rPr lang="en-US" sz="1800" baseline="30000" dirty="0" smtClean="0"/>
              <a:t>-</a:t>
            </a:r>
            <a:endParaRPr lang="en-US" sz="1800" baseline="30000" dirty="0"/>
          </a:p>
          <a:p>
            <a:pPr marL="285750" indent="-285750" algn="l">
              <a:buFont typeface="Wingdings" charset="2"/>
              <a:buChar char="§"/>
            </a:pPr>
            <a:r>
              <a:rPr lang="en-US" sz="1800" dirty="0" smtClean="0"/>
              <a:t>56±4</a:t>
            </a:r>
            <a:r>
              <a:rPr lang="en-US" sz="1800" dirty="0"/>
              <a:t>% hit efficiency </a:t>
            </a:r>
            <a:r>
              <a:rPr lang="en-US" sz="1800" dirty="0" smtClean="0"/>
              <a:t>between the </a:t>
            </a:r>
            <a:r>
              <a:rPr lang="en-US" sz="1800" dirty="0"/>
              <a:t>last pixel implant and </a:t>
            </a:r>
            <a:r>
              <a:rPr lang="en-US" sz="1800" dirty="0" smtClean="0"/>
              <a:t>the Bias </a:t>
            </a:r>
            <a:r>
              <a:rPr lang="en-US" sz="1800" dirty="0"/>
              <a:t>Ring</a:t>
            </a:r>
          </a:p>
        </p:txBody>
      </p:sp>
    </p:spTree>
    <p:extLst>
      <p:ext uri="{BB962C8B-B14F-4D97-AF65-F5344CB8AC3E}">
        <p14:creationId xmlns:p14="http://schemas.microsoft.com/office/powerpoint/2010/main" val="283260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72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836712"/>
            <a:ext cx="7631832" cy="1862432"/>
          </a:xfrm>
          <a:prstGeom prst="rect">
            <a:avLst/>
          </a:prstGeom>
        </p:spPr>
      </p:pic>
      <p:sp>
        <p:nvSpPr>
          <p:cNvPr id="4" name="Text Box 207"/>
          <p:cNvSpPr txBox="1">
            <a:spLocks noChangeArrowheads="1"/>
          </p:cNvSpPr>
          <p:nvPr/>
        </p:nvSpPr>
        <p:spPr bwMode="auto">
          <a:xfrm>
            <a:off x="2887863" y="116632"/>
            <a:ext cx="466929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0" dirty="0">
                <a:solidFill>
                  <a:srgbClr val="008080"/>
                </a:solidFill>
                <a:latin typeface="Arial Unicode MS"/>
                <a:cs typeface="Arial Unicode MS"/>
              </a:rPr>
              <a:t>SCP: </a:t>
            </a:r>
            <a:r>
              <a:rPr lang="en-US" sz="2600" b="0" dirty="0" smtClean="0">
                <a:solidFill>
                  <a:srgbClr val="008080"/>
                </a:solidFill>
                <a:latin typeface="Arial Unicode MS"/>
                <a:cs typeface="Arial Unicode MS"/>
              </a:rPr>
              <a:t>Scribe Cleave </a:t>
            </a:r>
            <a:r>
              <a:rPr lang="en-US" sz="2600" b="0" dirty="0" err="1" smtClean="0">
                <a:solidFill>
                  <a:srgbClr val="008080"/>
                </a:solidFill>
                <a:latin typeface="Arial Unicode MS"/>
                <a:cs typeface="Arial Unicode MS"/>
              </a:rPr>
              <a:t>Passivate</a:t>
            </a:r>
            <a:endParaRPr lang="en-US" sz="2600" b="0" dirty="0">
              <a:solidFill>
                <a:srgbClr val="008080"/>
              </a:solidFill>
              <a:latin typeface="Arial Unicode MS"/>
              <a:cs typeface="Arial Unicode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2441501"/>
            <a:ext cx="2987824" cy="1923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 algn="l">
              <a:buFont typeface="Wingdings" charset="2"/>
              <a:buChar char="§"/>
            </a:pPr>
            <a:r>
              <a:rPr lang="en-US" dirty="0">
                <a:latin typeface="Arial Unicode MS"/>
                <a:cs typeface="Arial Unicode MS"/>
              </a:rPr>
              <a:t>Diamond stylus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s-ES_tradnl" dirty="0" smtClean="0">
                <a:latin typeface="Arial Unicode MS"/>
                <a:cs typeface="Arial Unicode MS"/>
              </a:rPr>
              <a:t>Laser </a:t>
            </a:r>
            <a:endParaRPr lang="es-ES_tradnl" dirty="0">
              <a:latin typeface="Arial Unicode MS"/>
              <a:cs typeface="Arial Unicode MS"/>
            </a:endParaRPr>
          </a:p>
          <a:p>
            <a:pPr marL="285750" indent="-285750" algn="l">
              <a:buFont typeface="Wingdings" charset="2"/>
              <a:buChar char="§"/>
            </a:pPr>
            <a:r>
              <a:rPr lang="fr-FR" dirty="0" smtClean="0">
                <a:latin typeface="Arial Unicode MS"/>
                <a:cs typeface="Arial Unicode MS"/>
              </a:rPr>
              <a:t>XeF</a:t>
            </a:r>
            <a:r>
              <a:rPr lang="fr-FR" baseline="-25000" dirty="0" smtClean="0">
                <a:latin typeface="Arial Unicode MS"/>
                <a:cs typeface="Arial Unicode MS"/>
              </a:rPr>
              <a:t>2</a:t>
            </a:r>
            <a:r>
              <a:rPr lang="fr-FR" dirty="0" smtClean="0">
                <a:latin typeface="Arial Unicode MS"/>
                <a:cs typeface="Arial Unicode MS"/>
              </a:rPr>
              <a:t> </a:t>
            </a:r>
            <a:r>
              <a:rPr lang="fr-FR" dirty="0" err="1">
                <a:latin typeface="Arial Unicode MS"/>
                <a:cs typeface="Arial Unicode MS"/>
              </a:rPr>
              <a:t>Etch</a:t>
            </a:r>
            <a:r>
              <a:rPr lang="fr-FR" dirty="0">
                <a:latin typeface="Arial Unicode MS"/>
                <a:cs typeface="Arial Unicode MS"/>
              </a:rPr>
              <a:t>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fr-FR" dirty="0" smtClean="0">
                <a:latin typeface="Arial Unicode MS"/>
                <a:cs typeface="Arial Unicode MS"/>
              </a:rPr>
              <a:t>DRIE </a:t>
            </a:r>
            <a:r>
              <a:rPr lang="fr-FR" dirty="0" err="1">
                <a:latin typeface="Arial Unicode MS"/>
                <a:cs typeface="Arial Unicode MS"/>
              </a:rPr>
              <a:t>Etch</a:t>
            </a:r>
            <a:r>
              <a:rPr lang="fr-FR" dirty="0">
                <a:latin typeface="Arial Unicode MS"/>
                <a:cs typeface="Arial Unicode MS"/>
              </a:rPr>
              <a:t>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fr-FR" dirty="0" err="1" smtClean="0">
                <a:latin typeface="Arial Unicode MS"/>
                <a:cs typeface="Arial Unicode MS"/>
              </a:rPr>
              <a:t>Saw</a:t>
            </a:r>
            <a:r>
              <a:rPr lang="fr-FR" dirty="0" smtClean="0">
                <a:latin typeface="Arial Unicode MS"/>
                <a:cs typeface="Arial Unicode MS"/>
              </a:rPr>
              <a:t> </a:t>
            </a:r>
            <a:r>
              <a:rPr lang="fr-FR" dirty="0" err="1">
                <a:latin typeface="Arial Unicode MS"/>
                <a:cs typeface="Arial Unicode MS"/>
              </a:rPr>
              <a:t>cut</a:t>
            </a:r>
            <a:r>
              <a:rPr lang="fr-FR" dirty="0">
                <a:latin typeface="Arial Unicode MS"/>
                <a:cs typeface="Arial Unicode MS"/>
              </a:rPr>
              <a:t> (</a:t>
            </a:r>
            <a:r>
              <a:rPr lang="fr-FR" dirty="0" err="1">
                <a:latin typeface="Arial Unicode MS"/>
                <a:cs typeface="Arial Unicode MS"/>
              </a:rPr>
              <a:t>with</a:t>
            </a:r>
            <a:r>
              <a:rPr lang="fr-FR" dirty="0">
                <a:latin typeface="Arial Unicode MS"/>
                <a:cs typeface="Arial Unicode MS"/>
              </a:rPr>
              <a:t> </a:t>
            </a:r>
            <a:r>
              <a:rPr lang="fr-FR" dirty="0" err="1">
                <a:latin typeface="Arial Unicode MS"/>
                <a:cs typeface="Arial Unicode MS"/>
              </a:rPr>
              <a:t>cleanup</a:t>
            </a:r>
            <a:r>
              <a:rPr lang="fr-FR" dirty="0">
                <a:latin typeface="Arial Unicode MS"/>
                <a:cs typeface="Arial Unicode MS"/>
              </a:rPr>
              <a:t> </a:t>
            </a:r>
            <a:r>
              <a:rPr lang="fr-FR" dirty="0" err="1">
                <a:latin typeface="Arial Unicode MS"/>
                <a:cs typeface="Arial Unicode MS"/>
              </a:rPr>
              <a:t>step</a:t>
            </a:r>
            <a:r>
              <a:rPr lang="fr-FR" dirty="0">
                <a:latin typeface="Arial Unicode MS"/>
                <a:cs typeface="Arial Unicode MS"/>
              </a:rPr>
              <a:t>)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5856" y="2492896"/>
            <a:ext cx="266429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 algn="l">
              <a:buFont typeface="Wingdings" charset="2"/>
              <a:buChar char="§"/>
            </a:pPr>
            <a:r>
              <a:rPr lang="en-US" dirty="0"/>
              <a:t>Tweezers (manual)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dirty="0"/>
              <a:t>Loomis Industries, LSD-100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dirty="0" err="1"/>
              <a:t>Dynatex</a:t>
            </a:r>
            <a:r>
              <a:rPr lang="en-US" dirty="0"/>
              <a:t>, GTS-150 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6096" y="3645024"/>
            <a:ext cx="23042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§"/>
            </a:pPr>
            <a:r>
              <a:rPr lang="en-US" dirty="0" smtClean="0"/>
              <a:t>Native </a:t>
            </a:r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 + UV light or high T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dirty="0" smtClean="0"/>
              <a:t>PECVD </a:t>
            </a:r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endParaRPr lang="en-US" dirty="0" smtClean="0"/>
          </a:p>
          <a:p>
            <a:pPr marL="285750" indent="-285750" algn="l">
              <a:buFont typeface="Wingdings" charset="2"/>
              <a:buChar char="§"/>
            </a:pPr>
            <a:r>
              <a:rPr lang="en-US" dirty="0" smtClean="0"/>
              <a:t>PECVD </a:t>
            </a:r>
            <a:r>
              <a:rPr lang="en-US" dirty="0"/>
              <a:t>Si</a:t>
            </a:r>
            <a:r>
              <a:rPr lang="en-US" baseline="-25000" dirty="0"/>
              <a:t>3</a:t>
            </a:r>
            <a:r>
              <a:rPr lang="en-US" dirty="0"/>
              <a:t>N</a:t>
            </a:r>
            <a:r>
              <a:rPr lang="en-US" baseline="-25000" dirty="0"/>
              <a:t>4</a:t>
            </a:r>
            <a:r>
              <a:rPr lang="en-US" dirty="0"/>
              <a:t>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dirty="0" smtClean="0"/>
              <a:t>ALD </a:t>
            </a:r>
            <a:r>
              <a:rPr lang="en-US" dirty="0"/>
              <a:t>“</a:t>
            </a:r>
            <a:r>
              <a:rPr lang="en-US" dirty="0" err="1"/>
              <a:t>nanostack</a:t>
            </a:r>
            <a:r>
              <a:rPr lang="en-US" dirty="0"/>
              <a:t>” of SiO</a:t>
            </a:r>
            <a:r>
              <a:rPr lang="en-US" baseline="-25000" dirty="0"/>
              <a:t>2</a:t>
            </a:r>
            <a:r>
              <a:rPr lang="en-US" dirty="0"/>
              <a:t> and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0840" y="3645024"/>
            <a:ext cx="1907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ALD of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6876256" y="2924944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</a:t>
            </a:r>
            <a:r>
              <a:rPr lang="en-US" dirty="0"/>
              <a:t>-type P-type (</a:t>
            </a:r>
            <a:r>
              <a:rPr lang="en-US" dirty="0" err="1"/>
              <a:t>Q</a:t>
            </a:r>
            <a:r>
              <a:rPr lang="en-US" baseline="-25000" dirty="0" err="1"/>
              <a:t>f</a:t>
            </a:r>
            <a:r>
              <a:rPr lang="en-US" baseline="-25000" dirty="0"/>
              <a:t> </a:t>
            </a:r>
            <a:r>
              <a:rPr lang="en-US" dirty="0"/>
              <a:t>&gt; 0) (</a:t>
            </a:r>
            <a:r>
              <a:rPr lang="en-US" dirty="0" err="1"/>
              <a:t>Q</a:t>
            </a:r>
            <a:r>
              <a:rPr lang="en-US" baseline="-25000" dirty="0" err="1"/>
              <a:t>f</a:t>
            </a:r>
            <a:r>
              <a:rPr lang="en-US" dirty="0"/>
              <a:t> &lt; 0)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3568" y="4725144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pPr marL="285750" indent="-285750" algn="l">
              <a:buFont typeface="Wingdings" charset="2"/>
              <a:buChar char="q"/>
            </a:pPr>
            <a:r>
              <a:rPr lang="en-US" dirty="0"/>
              <a:t>All Treatment is post-processing &amp; low-temp </a:t>
            </a:r>
            <a:r>
              <a:rPr lang="en-US" dirty="0" smtClean="0"/>
              <a:t>         (</a:t>
            </a:r>
            <a:r>
              <a:rPr lang="en-US" dirty="0"/>
              <a:t>Etch-scribing can be done during fabrication</a:t>
            </a:r>
            <a:r>
              <a:rPr lang="en-US" dirty="0" smtClean="0"/>
              <a:t>)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dirty="0"/>
              <a:t>Basic requirement: </a:t>
            </a:r>
            <a:r>
              <a:rPr lang="en-US" dirty="0" smtClean="0"/>
              <a:t>&lt;100&gt; </a:t>
            </a:r>
            <a:r>
              <a:rPr lang="en-US" dirty="0"/>
              <a:t>wafers (for rectangular side cleaving) with reasonably good alignment between sensor and lattice.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0600" y="5715253"/>
            <a:ext cx="3491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>
                <a:solidFill>
                  <a:srgbClr val="226D80"/>
                </a:solidFill>
              </a:rPr>
              <a:t>V. </a:t>
            </a:r>
            <a:r>
              <a:rPr lang="en-US" i="1" dirty="0" err="1" smtClean="0">
                <a:solidFill>
                  <a:srgbClr val="226D80"/>
                </a:solidFill>
              </a:rPr>
              <a:t>Fadeyev</a:t>
            </a:r>
            <a:endParaRPr lang="en-US" i="1" dirty="0" smtClean="0">
              <a:solidFill>
                <a:srgbClr val="226D80"/>
              </a:solidFill>
            </a:endParaRPr>
          </a:p>
          <a:p>
            <a:pPr algn="l"/>
            <a:r>
              <a:rPr lang="en-US" i="1" dirty="0">
                <a:solidFill>
                  <a:srgbClr val="226D80"/>
                </a:solidFill>
              </a:rPr>
              <a:t>Santa </a:t>
            </a:r>
            <a:r>
              <a:rPr lang="en-US" i="1" dirty="0" smtClean="0">
                <a:solidFill>
                  <a:srgbClr val="226D80"/>
                </a:solidFill>
              </a:rPr>
              <a:t> Cruz </a:t>
            </a:r>
            <a:r>
              <a:rPr lang="en-US" i="1" dirty="0">
                <a:solidFill>
                  <a:srgbClr val="226D80"/>
                </a:solidFill>
              </a:rPr>
              <a:t>Institute for Particle </a:t>
            </a:r>
            <a:r>
              <a:rPr lang="en-US" i="1" dirty="0" smtClean="0">
                <a:solidFill>
                  <a:srgbClr val="226D80"/>
                </a:solidFill>
              </a:rPr>
              <a:t>Physics</a:t>
            </a:r>
          </a:p>
          <a:p>
            <a:pPr algn="l"/>
            <a:r>
              <a:rPr lang="en-US" i="1" dirty="0" smtClean="0">
                <a:solidFill>
                  <a:srgbClr val="226D80"/>
                </a:solidFill>
              </a:rPr>
              <a:t>Hiroshima Symposium 201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484" y="46191"/>
            <a:ext cx="1350020" cy="13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4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73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836712"/>
            <a:ext cx="7631832" cy="1862432"/>
          </a:xfrm>
          <a:prstGeom prst="rect">
            <a:avLst/>
          </a:prstGeom>
        </p:spPr>
      </p:pic>
      <p:sp>
        <p:nvSpPr>
          <p:cNvPr id="4" name="Text Box 207"/>
          <p:cNvSpPr txBox="1">
            <a:spLocks noChangeArrowheads="1"/>
          </p:cNvSpPr>
          <p:nvPr/>
        </p:nvSpPr>
        <p:spPr bwMode="auto">
          <a:xfrm>
            <a:off x="2887863" y="116632"/>
            <a:ext cx="466929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0" dirty="0">
                <a:solidFill>
                  <a:srgbClr val="008080"/>
                </a:solidFill>
                <a:latin typeface="Arial Unicode MS"/>
                <a:cs typeface="Arial Unicode MS"/>
              </a:rPr>
              <a:t>SCP: </a:t>
            </a:r>
            <a:r>
              <a:rPr lang="en-US" sz="2600" b="0" dirty="0" smtClean="0">
                <a:solidFill>
                  <a:srgbClr val="008080"/>
                </a:solidFill>
                <a:latin typeface="Arial Unicode MS"/>
                <a:cs typeface="Arial Unicode MS"/>
              </a:rPr>
              <a:t>Scribe Cleave </a:t>
            </a:r>
            <a:r>
              <a:rPr lang="en-US" sz="2600" b="0" dirty="0" err="1" smtClean="0">
                <a:solidFill>
                  <a:srgbClr val="008080"/>
                </a:solidFill>
                <a:latin typeface="Arial Unicode MS"/>
                <a:cs typeface="Arial Unicode MS"/>
              </a:rPr>
              <a:t>Passivate</a:t>
            </a:r>
            <a:endParaRPr lang="en-US" sz="2600" b="0" dirty="0">
              <a:solidFill>
                <a:srgbClr val="008080"/>
              </a:solidFill>
              <a:latin typeface="Arial Unicode MS"/>
              <a:cs typeface="Arial Unicode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2441501"/>
            <a:ext cx="2987824" cy="1923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 algn="l">
              <a:buFont typeface="Wingdings" charset="2"/>
              <a:buChar char="§"/>
            </a:pPr>
            <a:r>
              <a:rPr lang="en-US" dirty="0">
                <a:latin typeface="Arial Unicode MS"/>
                <a:cs typeface="Arial Unicode MS"/>
              </a:rPr>
              <a:t>Diamond stylus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s-ES_tradnl" dirty="0" smtClean="0">
                <a:latin typeface="Arial Unicode MS"/>
                <a:cs typeface="Arial Unicode MS"/>
              </a:rPr>
              <a:t>Laser </a:t>
            </a:r>
            <a:endParaRPr lang="es-ES_tradnl" dirty="0">
              <a:latin typeface="Arial Unicode MS"/>
              <a:cs typeface="Arial Unicode MS"/>
            </a:endParaRPr>
          </a:p>
          <a:p>
            <a:pPr marL="285750" indent="-285750" algn="l">
              <a:buFont typeface="Wingdings" charset="2"/>
              <a:buChar char="§"/>
            </a:pPr>
            <a:r>
              <a:rPr lang="fr-FR" dirty="0" smtClean="0">
                <a:latin typeface="Arial Unicode MS"/>
                <a:cs typeface="Arial Unicode MS"/>
              </a:rPr>
              <a:t>XeF</a:t>
            </a:r>
            <a:r>
              <a:rPr lang="fr-FR" baseline="-25000" dirty="0" smtClean="0">
                <a:latin typeface="Arial Unicode MS"/>
                <a:cs typeface="Arial Unicode MS"/>
              </a:rPr>
              <a:t>2</a:t>
            </a:r>
            <a:r>
              <a:rPr lang="fr-FR" dirty="0" smtClean="0">
                <a:latin typeface="Arial Unicode MS"/>
                <a:cs typeface="Arial Unicode MS"/>
              </a:rPr>
              <a:t> </a:t>
            </a:r>
            <a:r>
              <a:rPr lang="fr-FR" dirty="0" err="1">
                <a:latin typeface="Arial Unicode MS"/>
                <a:cs typeface="Arial Unicode MS"/>
              </a:rPr>
              <a:t>Etch</a:t>
            </a:r>
            <a:r>
              <a:rPr lang="fr-FR" dirty="0">
                <a:latin typeface="Arial Unicode MS"/>
                <a:cs typeface="Arial Unicode MS"/>
              </a:rPr>
              <a:t>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fr-FR" dirty="0" smtClean="0">
                <a:latin typeface="Arial Unicode MS"/>
                <a:cs typeface="Arial Unicode MS"/>
              </a:rPr>
              <a:t>DRIE </a:t>
            </a:r>
            <a:r>
              <a:rPr lang="fr-FR" dirty="0" err="1">
                <a:latin typeface="Arial Unicode MS"/>
                <a:cs typeface="Arial Unicode MS"/>
              </a:rPr>
              <a:t>Etch</a:t>
            </a:r>
            <a:r>
              <a:rPr lang="fr-FR" dirty="0">
                <a:latin typeface="Arial Unicode MS"/>
                <a:cs typeface="Arial Unicode MS"/>
              </a:rPr>
              <a:t>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fr-FR" dirty="0" err="1" smtClean="0">
                <a:latin typeface="Arial Unicode MS"/>
                <a:cs typeface="Arial Unicode MS"/>
              </a:rPr>
              <a:t>Saw</a:t>
            </a:r>
            <a:r>
              <a:rPr lang="fr-FR" dirty="0" smtClean="0">
                <a:latin typeface="Arial Unicode MS"/>
                <a:cs typeface="Arial Unicode MS"/>
              </a:rPr>
              <a:t> </a:t>
            </a:r>
            <a:r>
              <a:rPr lang="fr-FR" dirty="0" err="1">
                <a:latin typeface="Arial Unicode MS"/>
                <a:cs typeface="Arial Unicode MS"/>
              </a:rPr>
              <a:t>cut</a:t>
            </a:r>
            <a:r>
              <a:rPr lang="fr-FR" dirty="0">
                <a:latin typeface="Arial Unicode MS"/>
                <a:cs typeface="Arial Unicode MS"/>
              </a:rPr>
              <a:t> (</a:t>
            </a:r>
            <a:r>
              <a:rPr lang="fr-FR" dirty="0" err="1">
                <a:latin typeface="Arial Unicode MS"/>
                <a:cs typeface="Arial Unicode MS"/>
              </a:rPr>
              <a:t>with</a:t>
            </a:r>
            <a:r>
              <a:rPr lang="fr-FR" dirty="0">
                <a:latin typeface="Arial Unicode MS"/>
                <a:cs typeface="Arial Unicode MS"/>
              </a:rPr>
              <a:t> </a:t>
            </a:r>
            <a:r>
              <a:rPr lang="fr-FR" dirty="0" err="1">
                <a:latin typeface="Arial Unicode MS"/>
                <a:cs typeface="Arial Unicode MS"/>
              </a:rPr>
              <a:t>cleanup</a:t>
            </a:r>
            <a:r>
              <a:rPr lang="fr-FR" dirty="0">
                <a:latin typeface="Arial Unicode MS"/>
                <a:cs typeface="Arial Unicode MS"/>
              </a:rPr>
              <a:t> </a:t>
            </a:r>
            <a:r>
              <a:rPr lang="fr-FR" dirty="0" err="1">
                <a:latin typeface="Arial Unicode MS"/>
                <a:cs typeface="Arial Unicode MS"/>
              </a:rPr>
              <a:t>step</a:t>
            </a:r>
            <a:r>
              <a:rPr lang="fr-FR" dirty="0">
                <a:latin typeface="Arial Unicode MS"/>
                <a:cs typeface="Arial Unicode MS"/>
              </a:rPr>
              <a:t>)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5856" y="2492896"/>
            <a:ext cx="266429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 algn="l">
              <a:buFont typeface="Wingdings" charset="2"/>
              <a:buChar char="§"/>
            </a:pPr>
            <a:r>
              <a:rPr lang="en-US" dirty="0"/>
              <a:t>Tweezers (manual)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dirty="0"/>
              <a:t>Loomis Industries, LSD-100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dirty="0" err="1"/>
              <a:t>Dynatex</a:t>
            </a:r>
            <a:r>
              <a:rPr lang="en-US" dirty="0"/>
              <a:t>, GTS-150 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6096" y="3645024"/>
            <a:ext cx="23042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charset="2"/>
              <a:buChar char="§"/>
            </a:pPr>
            <a:r>
              <a:rPr lang="en-US" dirty="0" smtClean="0"/>
              <a:t>Native </a:t>
            </a:r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 + UV light or high T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dirty="0" smtClean="0"/>
              <a:t>PECVD </a:t>
            </a:r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endParaRPr lang="en-US" dirty="0" smtClean="0"/>
          </a:p>
          <a:p>
            <a:pPr marL="285750" indent="-285750" algn="l">
              <a:buFont typeface="Wingdings" charset="2"/>
              <a:buChar char="§"/>
            </a:pPr>
            <a:r>
              <a:rPr lang="en-US" dirty="0" smtClean="0"/>
              <a:t>PECVD </a:t>
            </a:r>
            <a:r>
              <a:rPr lang="en-US" dirty="0"/>
              <a:t>Si</a:t>
            </a:r>
            <a:r>
              <a:rPr lang="en-US" baseline="-25000" dirty="0"/>
              <a:t>3</a:t>
            </a:r>
            <a:r>
              <a:rPr lang="en-US" dirty="0"/>
              <a:t>N</a:t>
            </a:r>
            <a:r>
              <a:rPr lang="en-US" baseline="-25000" dirty="0"/>
              <a:t>4</a:t>
            </a:r>
            <a:r>
              <a:rPr lang="en-US" dirty="0"/>
              <a:t> </a:t>
            </a:r>
          </a:p>
          <a:p>
            <a:pPr marL="285750" indent="-285750" algn="l">
              <a:buFont typeface="Wingdings" charset="2"/>
              <a:buChar char="§"/>
            </a:pPr>
            <a:r>
              <a:rPr lang="en-US" dirty="0" smtClean="0"/>
              <a:t>ALD </a:t>
            </a:r>
            <a:r>
              <a:rPr lang="en-US" dirty="0"/>
              <a:t>“</a:t>
            </a:r>
            <a:r>
              <a:rPr lang="en-US" dirty="0" err="1"/>
              <a:t>nanostack</a:t>
            </a:r>
            <a:r>
              <a:rPr lang="en-US" dirty="0"/>
              <a:t>” of SiO</a:t>
            </a:r>
            <a:r>
              <a:rPr lang="en-US" baseline="-25000" dirty="0"/>
              <a:t>2</a:t>
            </a:r>
            <a:r>
              <a:rPr lang="en-US" dirty="0"/>
              <a:t> and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0840" y="3645024"/>
            <a:ext cx="1907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ALD of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6876256" y="2924944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</a:t>
            </a:r>
            <a:r>
              <a:rPr lang="en-US" dirty="0"/>
              <a:t>-type P-type (</a:t>
            </a:r>
            <a:r>
              <a:rPr lang="en-US" dirty="0" err="1"/>
              <a:t>Qf</a:t>
            </a:r>
            <a:r>
              <a:rPr lang="en-US" dirty="0"/>
              <a:t> &gt; 0) (</a:t>
            </a:r>
            <a:r>
              <a:rPr lang="en-US" dirty="0" err="1"/>
              <a:t>Qf</a:t>
            </a:r>
            <a:r>
              <a:rPr lang="en-US" dirty="0"/>
              <a:t> &lt; 0) </a:t>
            </a:r>
          </a:p>
        </p:txBody>
      </p:sp>
      <p:pic>
        <p:nvPicPr>
          <p:cNvPr id="12" name="Picture 92" descr="C:\Users\Vitaliy\Desktop\Work\Pixel-2012\for_Pixel_2012\ATLAS07_1x1\ATLAS07_1x1\ATLAS07_1x1_scew_x100_45deg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04"/>
          <a:stretch>
            <a:fillRect/>
          </a:stretch>
        </p:blipFill>
        <p:spPr bwMode="auto">
          <a:xfrm>
            <a:off x="697111" y="5015408"/>
            <a:ext cx="16732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3" descr="C:\Users\Vitaliy\Desktop\Work\Pixel-2012\for_Pixel_2012\4 sides cut Baby GLAST 05326\4 sides cut Baby GLAST 05326\4cut baby GLAST top right cor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27"/>
          <a:stretch>
            <a:fillRect/>
          </a:stretch>
        </p:blipFill>
        <p:spPr bwMode="auto">
          <a:xfrm>
            <a:off x="3738488" y="4938985"/>
            <a:ext cx="16256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266"/>
          <p:cNvCxnSpPr>
            <a:cxnSpLocks noChangeShapeType="1"/>
          </p:cNvCxnSpPr>
          <p:nvPr/>
        </p:nvCxnSpPr>
        <p:spPr bwMode="auto">
          <a:xfrm>
            <a:off x="2442344" y="5587057"/>
            <a:ext cx="936104" cy="0"/>
          </a:xfrm>
          <a:prstGeom prst="straightConnector1">
            <a:avLst/>
          </a:prstGeom>
          <a:noFill/>
          <a:ln w="57150" algn="ctr">
            <a:solidFill>
              <a:schemeClr val="accent3">
                <a:lumMod val="50000"/>
              </a:schemeClr>
            </a:solidFill>
            <a:round/>
            <a:headEnd/>
            <a:tailEnd type="arrow" w="med" len="med"/>
          </a:ln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484" y="46191"/>
            <a:ext cx="1350020" cy="13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0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74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2199"/>
          <a:stretch/>
        </p:blipFill>
        <p:spPr>
          <a:xfrm>
            <a:off x="1907704" y="908720"/>
            <a:ext cx="5890254" cy="1759732"/>
          </a:xfrm>
          <a:prstGeom prst="rect">
            <a:avLst/>
          </a:prstGeom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403648" y="260648"/>
            <a:ext cx="71993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Reduction of the inactive region on the chip side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5013176"/>
            <a:ext cx="8388424" cy="193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600" dirty="0">
                <a:latin typeface=""/>
              </a:rPr>
              <a:t> </a:t>
            </a:r>
            <a:r>
              <a:rPr lang="en-US" sz="1600" dirty="0" smtClean="0">
                <a:latin typeface=""/>
              </a:rPr>
              <a:t>Project within AIDA WP3, in collaboration with </a:t>
            </a:r>
            <a:r>
              <a:rPr lang="en-US" sz="1600" dirty="0" err="1" smtClean="0">
                <a:latin typeface=""/>
              </a:rPr>
              <a:t>Fraunhofer</a:t>
            </a:r>
            <a:r>
              <a:rPr lang="en-US" sz="1600" dirty="0" smtClean="0">
                <a:latin typeface=""/>
              </a:rPr>
              <a:t> EMFT,  to develop Inter Chip </a:t>
            </a:r>
            <a:r>
              <a:rPr lang="en-US" sz="1600" dirty="0" err="1" smtClean="0">
                <a:latin typeface=""/>
              </a:rPr>
              <a:t>Vias</a:t>
            </a:r>
            <a:r>
              <a:rPr lang="en-US" sz="1600" dirty="0">
                <a:latin typeface=""/>
              </a:rPr>
              <a:t> </a:t>
            </a:r>
            <a:r>
              <a:rPr lang="en-US" sz="1600" dirty="0" smtClean="0">
                <a:latin typeface=""/>
              </a:rPr>
              <a:t>to show the feasibility to transport signals and services on the backside using the existing FE-I4 chip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>
                <a:latin typeface=""/>
              </a:rPr>
              <a:t>Inter-Chip-</a:t>
            </a:r>
            <a:r>
              <a:rPr lang="en-US" sz="1600" dirty="0" err="1" smtClean="0">
                <a:latin typeface=""/>
              </a:rPr>
              <a:t>Vias</a:t>
            </a:r>
            <a:r>
              <a:rPr lang="en-US" sz="1600" dirty="0" smtClean="0">
                <a:latin typeface=""/>
              </a:rPr>
              <a:t> to be etched on each wire bonding pad, cross section ~ 10x30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"/>
              </a:rPr>
              <a:t>m</a:t>
            </a:r>
            <a:r>
              <a:rPr lang="en-US" sz="1600" baseline="30000" dirty="0" smtClean="0">
                <a:latin typeface=""/>
              </a:rPr>
              <a:t>2</a:t>
            </a:r>
            <a:endParaRPr lang="en-US" sz="1600" baseline="30000" dirty="0">
              <a:latin typeface=""/>
            </a:endParaRP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 smtClean="0">
                <a:latin typeface=""/>
              </a:rPr>
              <a:t>Chip and sensor connected using SLID technology</a:t>
            </a:r>
            <a:endParaRPr lang="en-US" sz="1600" baseline="30000" dirty="0" smtClean="0">
              <a:latin typeface=""/>
            </a:endParaRPr>
          </a:p>
          <a:p>
            <a:pPr marL="285750" indent="-285750" algn="l">
              <a:buFont typeface="Wingdings" charset="2"/>
              <a:buChar char="q"/>
            </a:pPr>
            <a:endParaRPr lang="en-US" sz="1600" dirty="0" smtClean="0">
              <a:latin typeface=""/>
            </a:endParaRPr>
          </a:p>
        </p:txBody>
      </p:sp>
      <p:pic>
        <p:nvPicPr>
          <p:cNvPr id="10" name="Picture 9" descr="activeconcept_mirror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56" y="2780928"/>
            <a:ext cx="4556808" cy="1742729"/>
          </a:xfrm>
          <a:prstGeom prst="rect">
            <a:avLst/>
          </a:prstGeom>
        </p:spPr>
      </p:pic>
      <p:sp>
        <p:nvSpPr>
          <p:cNvPr id="11" name="Striped Right Arrow 10"/>
          <p:cNvSpPr/>
          <p:nvPr/>
        </p:nvSpPr>
        <p:spPr bwMode="auto">
          <a:xfrm rot="5400000">
            <a:off x="2195736" y="2276872"/>
            <a:ext cx="1152128" cy="288032"/>
          </a:xfrm>
          <a:prstGeom prst="stripedRightArrow">
            <a:avLst>
              <a:gd name="adj1" fmla="val 56532"/>
              <a:gd name="adj2" fmla="val 50000"/>
            </a:avLst>
          </a:prstGeom>
          <a:gradFill flip="none" rotWithShape="1">
            <a:gsLst>
              <a:gs pos="0">
                <a:srgbClr val="5C63C6"/>
              </a:gs>
              <a:gs pos="100000">
                <a:srgbClr val="FFFFFF"/>
              </a:gs>
            </a:gsLst>
            <a:lin ang="1062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12" name="Picture 5" descr="emftlogo_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40" y="3310756"/>
            <a:ext cx="1457204" cy="40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53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75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043608" y="188640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Inter Chip </a:t>
            </a:r>
            <a:r>
              <a:rPr lang="en-US" sz="2400" b="1" dirty="0" err="1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Vias</a:t>
            </a: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in the FE-I4 chip</a:t>
            </a:r>
            <a:r>
              <a:rPr lang="en-US" sz="28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3"/>
          <a:stretch/>
        </p:blipFill>
        <p:spPr bwMode="auto">
          <a:xfrm>
            <a:off x="1079624" y="1230523"/>
            <a:ext cx="7884864" cy="414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3568" y="5724544"/>
            <a:ext cx="846043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6666"/>
              </a:buClr>
              <a:buFont typeface="Wingdings" charset="0"/>
              <a:buChar char="q"/>
            </a:pPr>
            <a:r>
              <a:rPr lang="en-GB" sz="1600" dirty="0" smtClean="0">
                <a:latin typeface="Arial Unicode MS" charset="0"/>
              </a:rPr>
              <a:t>Most of the eight FE-I4 metal layers are present in the wire bonding pads </a:t>
            </a:r>
            <a:r>
              <a:rPr lang="en-GB" sz="1600" dirty="0" smtClean="0">
                <a:latin typeface="Arial Unicode MS" charset="0"/>
                <a:sym typeface="Wingdings"/>
              </a:rPr>
              <a:t> not possible to etch ICV from the front-side</a:t>
            </a:r>
            <a:endParaRPr lang="en-US" sz="1600" dirty="0">
              <a:latin typeface="Arial Unicode MS" charset="0"/>
            </a:endParaRPr>
          </a:p>
          <a:p>
            <a:pPr>
              <a:buClr>
                <a:srgbClr val="006666"/>
              </a:buClr>
              <a:buFont typeface="Wingdings" charset="0"/>
              <a:buChar char="q"/>
            </a:pPr>
            <a:r>
              <a:rPr lang="en-US" sz="1600" dirty="0" smtClean="0">
                <a:latin typeface="Arial Unicode MS" charset="0"/>
              </a:rPr>
              <a:t>Design and test of the ICV layout  on test-wafers in on-going: target cross-section  10x30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Arial Unicode MS" charset="0"/>
              </a:rPr>
              <a:t>m</a:t>
            </a:r>
            <a:r>
              <a:rPr lang="en-US" sz="1600" baseline="30000" dirty="0" smtClean="0">
                <a:latin typeface="Arial Unicode MS" charset="0"/>
              </a:rPr>
              <a:t>2</a:t>
            </a:r>
            <a:r>
              <a:rPr lang="en-US" sz="1600" dirty="0" smtClean="0">
                <a:latin typeface="Arial Unicode MS" charset="0"/>
              </a:rPr>
              <a:t> with a global chip thickness of 100-150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Arial Unicode MS" charset="0"/>
              </a:rPr>
              <a:t>m</a:t>
            </a:r>
            <a:endParaRPr lang="en-US" sz="1800" dirty="0">
              <a:latin typeface="Arial Unicode MS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85016" y="836712"/>
            <a:ext cx="46754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buClr>
                <a:srgbClr val="006666"/>
              </a:buClr>
            </a:pPr>
            <a:r>
              <a:rPr lang="en-GB" sz="1800" b="1" dirty="0" smtClean="0">
                <a:latin typeface="Arial Unicode MS" charset="0"/>
              </a:rPr>
              <a:t>SEM analysis of the FE-I4 wire bonding pad</a:t>
            </a:r>
            <a:endParaRPr lang="en-US" sz="1800" b="1" dirty="0">
              <a:latin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80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4ED69-991C-8C42-8930-4A3AA188160D}" type="slidenum">
              <a:rPr lang="de-DE" smtClean="0"/>
              <a:pPr/>
              <a:t>76</a:t>
            </a:fld>
            <a:endParaRPr lang="de-DE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899592" y="188640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Multi-chip modules  </a:t>
            </a:r>
            <a:r>
              <a:rPr lang="en-US" sz="28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1412776"/>
            <a:ext cx="2684279" cy="223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2648" y="1484784"/>
            <a:ext cx="334786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6” wafers from different producers –  CIS is also starting the transition from 4” to 6” line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800" dirty="0" smtClean="0"/>
              <a:t>Quad and HEX modules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9087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CIS n-in-n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90" y="4437112"/>
            <a:ext cx="2315542" cy="2232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386104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MICRON n-in-p</a:t>
            </a:r>
          </a:p>
        </p:txBody>
      </p:sp>
      <p:pic>
        <p:nvPicPr>
          <p:cNvPr id="14" name="図 6" descr="n-in-p_6in_KEK#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93096"/>
            <a:ext cx="2461808" cy="2404595"/>
          </a:xfrm>
          <a:prstGeom prst="rect">
            <a:avLst/>
          </a:prstGeom>
        </p:spPr>
      </p:pic>
      <p:grpSp>
        <p:nvGrpSpPr>
          <p:cNvPr id="15" name="図形グループ 7"/>
          <p:cNvGrpSpPr/>
          <p:nvPr/>
        </p:nvGrpSpPr>
        <p:grpSpPr>
          <a:xfrm>
            <a:off x="3563888" y="4365104"/>
            <a:ext cx="2520280" cy="2304256"/>
            <a:chOff x="4651353" y="1248087"/>
            <a:chExt cx="2044658" cy="2160337"/>
          </a:xfrm>
        </p:grpSpPr>
        <p:pic>
          <p:nvPicPr>
            <p:cNvPr id="16" name="図 45" descr="RDWafer2PhotoR2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53" y="1248087"/>
              <a:ext cx="2044658" cy="2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テキスト ボックス 47"/>
            <p:cNvSpPr txBox="1">
              <a:spLocks noChangeArrowheads="1"/>
            </p:cNvSpPr>
            <p:nvPr/>
          </p:nvSpPr>
          <p:spPr bwMode="auto">
            <a:xfrm>
              <a:off x="5163469" y="2067870"/>
              <a:ext cx="1287876" cy="259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200" dirty="0">
                  <a:solidFill>
                    <a:schemeClr val="bg1"/>
                  </a:solidFill>
                  <a:latin typeface="Calibri" charset="0"/>
                </a:rPr>
                <a:t>FE-I4 2-chip pixels</a:t>
              </a:r>
              <a:endParaRPr lang="ja-JP" altLang="en-US" sz="1200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8" name="テキスト ボックス 49"/>
            <p:cNvSpPr txBox="1">
              <a:spLocks noChangeArrowheads="1"/>
            </p:cNvSpPr>
            <p:nvPr/>
          </p:nvSpPr>
          <p:spPr bwMode="auto">
            <a:xfrm>
              <a:off x="5163469" y="2627830"/>
              <a:ext cx="1154854" cy="171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050" dirty="0">
                  <a:solidFill>
                    <a:schemeClr val="bg1"/>
                  </a:solidFill>
                  <a:latin typeface="Calibri" charset="0"/>
                </a:rPr>
                <a:t>FE-I4 1-chip pixels</a:t>
              </a:r>
              <a:endParaRPr lang="ja-JP" altLang="en-US" sz="1050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9" name="テキスト ボックス 51"/>
            <p:cNvSpPr txBox="1">
              <a:spLocks noChangeArrowheads="1"/>
            </p:cNvSpPr>
            <p:nvPr/>
          </p:nvSpPr>
          <p:spPr bwMode="auto">
            <a:xfrm>
              <a:off x="5282278" y="1561096"/>
              <a:ext cx="1156622" cy="14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900" dirty="0">
                  <a:solidFill>
                    <a:schemeClr val="bg1"/>
                  </a:solidFill>
                  <a:latin typeface="Calibri" charset="0"/>
                </a:rPr>
                <a:t>FE-I3 1-chip pixels</a:t>
              </a:r>
              <a:endParaRPr lang="ja-JP" altLang="en-US" sz="900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20" name="テキスト ボックス 56"/>
            <p:cNvSpPr txBox="1">
              <a:spLocks noChangeArrowheads="1"/>
            </p:cNvSpPr>
            <p:nvPr/>
          </p:nvSpPr>
          <p:spPr bwMode="auto">
            <a:xfrm>
              <a:off x="5038474" y="2902926"/>
              <a:ext cx="1184526" cy="2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900" dirty="0">
                  <a:solidFill>
                    <a:schemeClr val="bg1"/>
                  </a:solidFill>
                  <a:latin typeface="Calibri" charset="0"/>
                </a:rPr>
                <a:t>FE-I3 4-chip pixels</a:t>
              </a:r>
              <a:endParaRPr lang="ja-JP" altLang="en-US" sz="900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21" name="正方形/長方形 13"/>
            <p:cNvSpPr/>
            <p:nvPr/>
          </p:nvSpPr>
          <p:spPr bwMode="auto">
            <a:xfrm>
              <a:off x="4911628" y="1898713"/>
              <a:ext cx="529923" cy="6392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2" name="テキスト ボックス 14"/>
          <p:cNvSpPr txBox="1"/>
          <p:nvPr/>
        </p:nvSpPr>
        <p:spPr>
          <a:xfrm>
            <a:off x="5508104" y="3789040"/>
            <a:ext cx="131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1" dirty="0" smtClean="0"/>
              <a:t>HPK n-in-p</a:t>
            </a:r>
            <a:endParaRPr kumimoji="1" lang="ja-JP" altLang="en-US" sz="18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3" y="1340768"/>
            <a:ext cx="2562801" cy="230425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851920" y="9087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CIS n-in-p</a:t>
            </a:r>
          </a:p>
        </p:txBody>
      </p:sp>
    </p:spTree>
    <p:extLst>
      <p:ext uri="{BB962C8B-B14F-4D97-AF65-F5344CB8AC3E}">
        <p14:creationId xmlns:p14="http://schemas.microsoft.com/office/powerpoint/2010/main" val="295086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0"/>
          <p:cNvSpPr>
            <a:spLocks noChangeArrowheads="1"/>
          </p:cNvSpPr>
          <p:nvPr/>
        </p:nvSpPr>
        <p:spPr bwMode="auto">
          <a:xfrm>
            <a:off x="4283968" y="5589240"/>
            <a:ext cx="4320480" cy="1080120"/>
          </a:xfrm>
          <a:prstGeom prst="flowChartAlternateProcess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l">
              <a:spcBef>
                <a:spcPct val="0"/>
              </a:spcBef>
              <a:buClrTx/>
              <a:buFontTx/>
              <a:buNone/>
            </a:pPr>
            <a:endParaRPr lang="en-US" sz="1800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899592" y="188640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Multi-chip modules read-out systems  </a:t>
            </a:r>
            <a:r>
              <a:rPr lang="en-US" sz="28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2" name="図 6" descr="JPS_2013Sept_JJ_R02（ドラッグされました）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12140" r="1365" b="12140"/>
          <a:stretch/>
        </p:blipFill>
        <p:spPr>
          <a:xfrm>
            <a:off x="860778" y="836712"/>
            <a:ext cx="5658555" cy="34049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16016" y="507589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err="1" smtClean="0"/>
              <a:t>USBPix</a:t>
            </a:r>
            <a:r>
              <a:rPr lang="en-US" sz="1800" b="1" dirty="0" smtClean="0"/>
              <a:t> (Bonn)  + </a:t>
            </a:r>
            <a:r>
              <a:rPr lang="en-US" sz="1800" b="1" dirty="0" err="1" smtClean="0"/>
              <a:t>STControl</a:t>
            </a:r>
            <a:r>
              <a:rPr lang="en-US" sz="1800" b="1" dirty="0" smtClean="0"/>
              <a:t> (</a:t>
            </a:r>
            <a:r>
              <a:rPr lang="en-US" sz="1800" b="1" dirty="0" err="1" smtClean="0"/>
              <a:t>Gö</a:t>
            </a:r>
            <a:r>
              <a:rPr lang="en-US" sz="1800" b="1" dirty="0" smtClean="0"/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39752" y="692696"/>
            <a:ext cx="23042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SEABAS (KEK))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266" t="4700" r="7716"/>
          <a:stretch/>
        </p:blipFill>
        <p:spPr>
          <a:xfrm>
            <a:off x="683568" y="4293095"/>
            <a:ext cx="3456384" cy="244268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9552" y="63093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RCE (SLAC)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27984" y="5661248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3 different DAQ systems available in ATLAS for simultaneous  steering and reading of 4-chip modules  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95936" y="2564904"/>
            <a:ext cx="720080" cy="1800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Tx/>
              <a:buFont typeface="Wingdings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811" y="2564904"/>
            <a:ext cx="4828677" cy="2520280"/>
          </a:xfrm>
          <a:prstGeom prst="rect">
            <a:avLst/>
          </a:prstGeom>
        </p:spPr>
      </p:pic>
      <p:sp>
        <p:nvSpPr>
          <p:cNvPr id="2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20272" y="6381750"/>
            <a:ext cx="2133600" cy="476250"/>
          </a:xfrm>
        </p:spPr>
        <p:txBody>
          <a:bodyPr/>
          <a:lstStyle/>
          <a:p>
            <a:fld id="{2B24ED69-991C-8C42-8930-4A3AA188160D}" type="slidenum">
              <a:rPr lang="de-DE" smtClean="0"/>
              <a:pPr/>
              <a:t>77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2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L1Track Trigger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9552" y="980728"/>
            <a:ext cx="8492877" cy="5426075"/>
          </a:xfrm>
        </p:spPr>
        <p:txBody>
          <a:bodyPr/>
          <a:lstStyle/>
          <a:p>
            <a:pPr marL="179388" indent="-179388">
              <a:buFont typeface="Arial"/>
              <a:buChar char="•"/>
            </a:pPr>
            <a:r>
              <a:rPr lang="en-US" sz="2000" dirty="0"/>
              <a:t>Adding tracking information at Level-1 (L1</a:t>
            </a:r>
            <a:r>
              <a:rPr lang="en-US" dirty="0"/>
              <a:t>)</a:t>
            </a:r>
          </a:p>
          <a:p>
            <a:pPr marL="628650" lvl="1" indent="-171450">
              <a:buFont typeface="Arial"/>
              <a:buChar char="•"/>
            </a:pPr>
            <a:r>
              <a:rPr lang="en-US" sz="1800" dirty="0"/>
              <a:t>Move part of High Level Trigger (HLT) reconstruction into L1</a:t>
            </a:r>
          </a:p>
          <a:p>
            <a:pPr marL="628650" lvl="1" indent="-171450">
              <a:buFont typeface="Arial"/>
              <a:buChar char="•"/>
            </a:pPr>
            <a:r>
              <a:rPr lang="en-US" sz="1800" dirty="0"/>
              <a:t>Goal: keep thresholds on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 of triggering leptons and L1 trigger rates </a:t>
            </a:r>
            <a:r>
              <a:rPr lang="en-US" sz="1800" dirty="0" smtClean="0"/>
              <a:t>low</a:t>
            </a:r>
            <a:endParaRPr lang="en-US" sz="1800" dirty="0"/>
          </a:p>
          <a:p>
            <a:pPr marL="179388" indent="-179388">
              <a:buFont typeface="Arial"/>
              <a:buChar char="•"/>
            </a:pPr>
            <a:r>
              <a:rPr lang="en-US" sz="2000" dirty="0" smtClean="0"/>
              <a:t>Triggering sequence</a:t>
            </a:r>
          </a:p>
          <a:p>
            <a:pPr marL="628650" lvl="1" indent="-171450">
              <a:buFont typeface="Arial"/>
              <a:buChar char="•"/>
            </a:pPr>
            <a:r>
              <a:rPr lang="en-US" sz="1800" dirty="0" smtClean="0"/>
              <a:t>L0 </a:t>
            </a:r>
            <a:r>
              <a:rPr lang="en-US" sz="1800" dirty="0"/>
              <a:t>trigger </a:t>
            </a:r>
            <a:r>
              <a:rPr lang="en-US" sz="1800" dirty="0" smtClean="0"/>
              <a:t>(</a:t>
            </a:r>
            <a:r>
              <a:rPr lang="en-US" sz="1800" dirty="0" err="1" smtClean="0"/>
              <a:t>Calo</a:t>
            </a:r>
            <a:r>
              <a:rPr lang="en-US" sz="1800" dirty="0" smtClean="0"/>
              <a:t>/Muon) </a:t>
            </a:r>
            <a:br>
              <a:rPr lang="en-US" sz="1800" dirty="0" smtClean="0"/>
            </a:br>
            <a:r>
              <a:rPr lang="en-US" sz="1800" dirty="0" smtClean="0"/>
              <a:t>reduces rate within ~6 </a:t>
            </a:r>
            <a:r>
              <a:rPr lang="en-US" sz="1800" dirty="0" err="1" smtClean="0"/>
              <a:t>μs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to ≳ </a:t>
            </a:r>
            <a:r>
              <a:rPr lang="en-US" sz="1800" dirty="0" smtClean="0"/>
              <a:t>500 kHz and defines </a:t>
            </a:r>
            <a:br>
              <a:rPr lang="en-US" sz="1800" dirty="0" smtClean="0"/>
            </a:br>
            <a:r>
              <a:rPr lang="en-US" sz="1800" dirty="0" err="1" smtClean="0"/>
              <a:t>RoIs</a:t>
            </a:r>
            <a:endParaRPr lang="en-US" sz="1800" dirty="0" smtClean="0"/>
          </a:p>
          <a:p>
            <a:pPr marL="628650" lvl="1" indent="-171450">
              <a:buFont typeface="Arial"/>
              <a:buChar char="•"/>
            </a:pPr>
            <a:r>
              <a:rPr lang="en-US" sz="1800" dirty="0" smtClean="0"/>
              <a:t>L1 track trigger extracts</a:t>
            </a:r>
            <a:br>
              <a:rPr lang="en-US" sz="1800" dirty="0" smtClean="0"/>
            </a:br>
            <a:r>
              <a:rPr lang="en-US" sz="1800" dirty="0" smtClean="0"/>
              <a:t>tracking info inside </a:t>
            </a:r>
            <a:r>
              <a:rPr lang="en-US" dirty="0" err="1" smtClean="0"/>
              <a:t>RoIs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from detector </a:t>
            </a:r>
            <a:r>
              <a:rPr lang="en-US" sz="1800" dirty="0" smtClean="0"/>
              <a:t>FEs</a:t>
            </a:r>
            <a:endParaRPr lang="en-US" sz="1800" dirty="0" smtClean="0"/>
          </a:p>
          <a:p>
            <a:pPr marL="179388" indent="-179388">
              <a:buFont typeface="Arial"/>
              <a:buChar char="•"/>
            </a:pPr>
            <a:r>
              <a:rPr lang="en-US" sz="2000" dirty="0" smtClean="0"/>
              <a:t>Challenge</a:t>
            </a:r>
          </a:p>
          <a:p>
            <a:pPr marL="628650" lvl="1" indent="-171450">
              <a:buFont typeface="Arial"/>
              <a:buChar char="•"/>
            </a:pPr>
            <a:r>
              <a:rPr lang="en-US" sz="1800" dirty="0" smtClean="0"/>
              <a:t>Finish processing within </a:t>
            </a:r>
            <a:r>
              <a:rPr lang="en-US" sz="1800" dirty="0"/>
              <a:t> </a:t>
            </a:r>
            <a:r>
              <a:rPr lang="en-US" sz="1800" dirty="0" smtClean="0"/>
              <a:t>the </a:t>
            </a:r>
            <a:r>
              <a:rPr lang="en-US" sz="1800" dirty="0" smtClean="0"/>
              <a:t>latency constraints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8B14D-CABD-BA45-B278-3653598FE0D8}" type="slidenum">
              <a:rPr lang="en-GB" smtClean="0"/>
              <a:pPr>
                <a:defRPr/>
              </a:pPr>
              <a:t>78</a:t>
            </a:fld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809078" cy="3061016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75096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6A9AF-C156-A54A-908A-3DBB0A95811E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27584" y="2276872"/>
            <a:ext cx="784887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present ATLAS Pixel system</a:t>
            </a:r>
            <a:endParaRPr lang="en-US" sz="2800" b="1" dirty="0">
              <a:solidFill>
                <a:srgbClr val="00808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051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4C75-E3F0-2B47-A525-C8E844C09BE2}" type="slidenum">
              <a:rPr lang="de-DE"/>
              <a:pPr/>
              <a:t>9</a:t>
            </a:fld>
            <a:endParaRPr lang="de-DE"/>
          </a:p>
        </p:txBody>
      </p:sp>
      <p:sp>
        <p:nvSpPr>
          <p:cNvPr id="1183748" name="Rectangle 4"/>
          <p:cNvSpPr>
            <a:spLocks noChangeArrowheads="1"/>
          </p:cNvSpPr>
          <p:nvPr/>
        </p:nvSpPr>
        <p:spPr bwMode="auto">
          <a:xfrm>
            <a:off x="1331913" y="188913"/>
            <a:ext cx="70580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>
                <a:solidFill>
                  <a:srgbClr val="008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present ATLAS Pixel system </a:t>
            </a:r>
          </a:p>
        </p:txBody>
      </p:sp>
      <p:pic>
        <p:nvPicPr>
          <p:cNvPr id="11837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/>
          <a:stretch>
            <a:fillRect/>
          </a:stretch>
        </p:blipFill>
        <p:spPr bwMode="auto">
          <a:xfrm>
            <a:off x="5724525" y="981075"/>
            <a:ext cx="3243263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83752" name="Text Box 8"/>
          <p:cNvSpPr txBox="1">
            <a:spLocks noChangeArrowheads="1"/>
          </p:cNvSpPr>
          <p:nvPr/>
        </p:nvSpPr>
        <p:spPr bwMode="auto">
          <a:xfrm>
            <a:off x="1043608" y="1124744"/>
            <a:ext cx="4321175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Wingdings" charset="0"/>
              <a:buChar char="q"/>
            </a:pPr>
            <a:r>
              <a:rPr lang="en-US" sz="1800" b="0" dirty="0"/>
              <a:t> </a:t>
            </a:r>
            <a:r>
              <a:rPr lang="en-US" sz="1800" b="0" dirty="0" smtClean="0"/>
              <a:t>Sensors and modules:</a:t>
            </a:r>
            <a:endParaRPr lang="en-US" sz="1800" b="0" dirty="0"/>
          </a:p>
          <a:p>
            <a:pPr algn="l"/>
            <a:r>
              <a:rPr lang="en-US" sz="1600" b="0" dirty="0"/>
              <a:t>• 250 </a:t>
            </a:r>
            <a:r>
              <a:rPr lang="en-US" sz="1600" b="0" dirty="0" err="1"/>
              <a:t>μm</a:t>
            </a:r>
            <a:r>
              <a:rPr lang="en-US" sz="1600" b="0" dirty="0"/>
              <a:t> thick n-on-n type silicon, with typical pixel granularity of 50 </a:t>
            </a:r>
            <a:r>
              <a:rPr lang="en-US" sz="1600" b="0" dirty="0">
                <a:latin typeface="Symbol" charset="0"/>
              </a:rPr>
              <a:t>m</a:t>
            </a:r>
            <a:r>
              <a:rPr lang="en-US" sz="1600" b="0" dirty="0"/>
              <a:t>m x400 </a:t>
            </a:r>
            <a:r>
              <a:rPr lang="en-US" sz="1600" b="0" dirty="0" err="1"/>
              <a:t>μm</a:t>
            </a:r>
            <a:r>
              <a:rPr lang="en-US" sz="1600" b="0" dirty="0"/>
              <a:t>.</a:t>
            </a:r>
          </a:p>
          <a:p>
            <a:pPr algn="l"/>
            <a:r>
              <a:rPr lang="en-US" sz="1600" b="0" dirty="0"/>
              <a:t>• </a:t>
            </a:r>
            <a:r>
              <a:rPr lang="en-US" sz="1600" b="0" dirty="0" smtClean="0"/>
              <a:t>16 FE-I3 chips per module bump-bonded to a single sensor</a:t>
            </a:r>
          </a:p>
          <a:p>
            <a:pPr algn="l"/>
            <a:r>
              <a:rPr lang="en-US" sz="1600" dirty="0" smtClean="0"/>
              <a:t>1456 modules in the barrel region and 288 modules in the three end-cap discs per side</a:t>
            </a:r>
            <a:endParaRPr lang="en-US" sz="1600" b="0" dirty="0" smtClean="0"/>
          </a:p>
          <a:p>
            <a:pPr algn="l"/>
            <a:endParaRPr lang="en-US" sz="1600" dirty="0"/>
          </a:p>
          <a:p>
            <a:pPr algn="l"/>
            <a:endParaRPr lang="en-US" sz="1600" dirty="0"/>
          </a:p>
        </p:txBody>
      </p:sp>
      <p:pic>
        <p:nvPicPr>
          <p:cNvPr id="11837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/>
          <a:stretch>
            <a:fillRect/>
          </a:stretch>
        </p:blipFill>
        <p:spPr bwMode="auto">
          <a:xfrm>
            <a:off x="5724599" y="4233863"/>
            <a:ext cx="2663825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83755" name="Text Box 11"/>
          <p:cNvSpPr txBox="1">
            <a:spLocks noChangeArrowheads="1"/>
          </p:cNvSpPr>
          <p:nvPr/>
        </p:nvSpPr>
        <p:spPr bwMode="auto">
          <a:xfrm>
            <a:off x="7380288" y="4365625"/>
            <a:ext cx="1258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FE-I3 chip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1560" y="3933056"/>
            <a:ext cx="4896544" cy="2160240"/>
            <a:chOff x="611560" y="836712"/>
            <a:chExt cx="4896544" cy="21602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560" y="836712"/>
              <a:ext cx="4861488" cy="201622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644008" y="2276872"/>
              <a:ext cx="864096" cy="7200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8080"/>
                </a:buClr>
                <a:buSzTx/>
                <a:buFont typeface="Wingdings" charset="0"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charset="0"/>
                <a:ea typeface="ＭＳ Ｐゴシック" charset="0"/>
                <a:cs typeface="Arial Unicode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482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CC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8080"/>
          </a:buClr>
          <a:buSzTx/>
          <a:buFont typeface="Wingdings" charset="0"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CC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8080"/>
          </a:buClr>
          <a:buSzTx/>
          <a:buFont typeface="Wingdings" charset="0"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charset="0"/>
            <a:ea typeface="ＭＳ Ｐゴシック" charset="0"/>
            <a:cs typeface="Arial Unicode MS" charset="0"/>
          </a:defRPr>
        </a:defPPr>
      </a:lstStyle>
    </a:lnDef>
    <a:txDef>
      <a:spPr>
        <a:noFill/>
      </a:spPr>
      <a:bodyPr wrap="square" rtlCol="0">
        <a:spAutoFit/>
      </a:bodyPr>
      <a:lstStyle>
        <a:defPPr marL="285750" indent="-285750" algn="l">
          <a:buFont typeface="Wingdings" charset="2"/>
          <a:buChar char="q"/>
          <a:defRPr sz="1600" dirty="0" smtClean="0"/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115226</TotalTime>
  <Words>5326</Words>
  <Application>Microsoft Macintosh PowerPoint</Application>
  <PresentationFormat>On-screen Show (4:3)</PresentationFormat>
  <Paragraphs>734</Paragraphs>
  <Slides>78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Standarddesign</vt:lpstr>
      <vt:lpstr>Equation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L1Track Trigger</vt:lpstr>
    </vt:vector>
  </TitlesOfParts>
  <Company>MPP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Anna Macchiolo</dc:creator>
  <cp:lastModifiedBy>Anna Macchiolo</cp:lastModifiedBy>
  <cp:revision>6821</cp:revision>
  <dcterms:created xsi:type="dcterms:W3CDTF">2006-06-22T07:15:02Z</dcterms:created>
  <dcterms:modified xsi:type="dcterms:W3CDTF">2013-10-29T20:32:26Z</dcterms:modified>
</cp:coreProperties>
</file>