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9" r:id="rId4"/>
    <p:sldId id="273" r:id="rId5"/>
    <p:sldId id="274" r:id="rId6"/>
    <p:sldId id="275" r:id="rId7"/>
    <p:sldId id="270" r:id="rId8"/>
    <p:sldId id="271" r:id="rId9"/>
    <p:sldId id="272" r:id="rId10"/>
    <p:sldId id="276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03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58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87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14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9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82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7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71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71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5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7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7C5E-E16B-4717-BCC2-E1CB15E5AB2F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FA59-C4D0-4180-9B65-8C7178593A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50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25658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Management: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(1) Next GA and trainings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(2) Collaboration with </a:t>
            </a:r>
            <a:r>
              <a:rPr lang="en-US" sz="3600" dirty="0" err="1" smtClean="0">
                <a:solidFill>
                  <a:srgbClr val="FF0000"/>
                </a:solidFill>
              </a:rPr>
              <a:t>Infieri</a:t>
            </a:r>
            <a:r>
              <a:rPr lang="en-US" sz="3600" dirty="0" smtClean="0">
                <a:solidFill>
                  <a:srgbClr val="FF0000"/>
                </a:solidFill>
              </a:rPr>
              <a:t>  (ITN-People)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https</a:t>
            </a:r>
            <a:r>
              <a:rPr lang="en-US" sz="2000" dirty="0">
                <a:solidFill>
                  <a:srgbClr val="002060"/>
                </a:solidFill>
              </a:rPr>
              <a:t>://indico.cern.ch/conferenceDisplay.py?confId=278931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	PIN</a:t>
            </a:r>
            <a:r>
              <a:rPr lang="en-US" sz="2000" dirty="0">
                <a:solidFill>
                  <a:srgbClr val="002060"/>
                </a:solidFill>
              </a:rPr>
              <a:t>: 2013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(3) LPNHE recruitment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LPNHE recruitment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Do you agree with the GA decision? Who has to answer: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Dell’Orso</a:t>
            </a:r>
            <a:r>
              <a:rPr lang="en-GB" dirty="0" smtClean="0"/>
              <a:t> UNIPI,  Project </a:t>
            </a:r>
            <a:r>
              <a:rPr lang="en-GB" dirty="0"/>
              <a:t>Coordinator</a:t>
            </a:r>
            <a:r>
              <a:rPr lang="en-GB" dirty="0" smtClean="0"/>
              <a:t>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Kostas </a:t>
            </a:r>
            <a:r>
              <a:rPr lang="en-GB" dirty="0" err="1" smtClean="0"/>
              <a:t>Kordas</a:t>
            </a:r>
            <a:r>
              <a:rPr lang="en-GB" dirty="0" smtClean="0"/>
              <a:t>, AUTH, WP </a:t>
            </a:r>
            <a:r>
              <a:rPr lang="en-GB" dirty="0"/>
              <a:t>7</a:t>
            </a:r>
          </a:p>
          <a:p>
            <a:pPr marL="0" indent="0">
              <a:buNone/>
            </a:pPr>
            <a:r>
              <a:rPr lang="en-GB" dirty="0" err="1" smtClean="0"/>
              <a:t>Dimitrios</a:t>
            </a:r>
            <a:r>
              <a:rPr lang="en-GB" dirty="0" smtClean="0"/>
              <a:t> </a:t>
            </a:r>
            <a:r>
              <a:rPr lang="en-GB" dirty="0" err="1" smtClean="0"/>
              <a:t>Sampsonidis</a:t>
            </a:r>
            <a:r>
              <a:rPr lang="en-GB" dirty="0" smtClean="0"/>
              <a:t>,  AUTH, WP </a:t>
            </a:r>
            <a:r>
              <a:rPr lang="en-GB" dirty="0"/>
              <a:t>8</a:t>
            </a:r>
          </a:p>
          <a:p>
            <a:pPr marL="0" indent="0">
              <a:buNone/>
            </a:pPr>
            <a:r>
              <a:rPr lang="en-GB" dirty="0" smtClean="0"/>
              <a:t>Paola </a:t>
            </a:r>
            <a:r>
              <a:rPr lang="en-GB" dirty="0" err="1" smtClean="0"/>
              <a:t>Garosi</a:t>
            </a:r>
            <a:r>
              <a:rPr lang="en-GB" dirty="0" smtClean="0"/>
              <a:t>,  CAEN, WP </a:t>
            </a:r>
            <a:r>
              <a:rPr lang="en-GB" dirty="0"/>
              <a:t>2</a:t>
            </a:r>
          </a:p>
          <a:p>
            <a:pPr marL="0" indent="0">
              <a:buNone/>
            </a:pPr>
            <a:r>
              <a:rPr lang="en-GB" dirty="0" smtClean="0"/>
              <a:t>Francesco </a:t>
            </a:r>
            <a:r>
              <a:rPr lang="en-GB" dirty="0" err="1" smtClean="0"/>
              <a:t>Crescioli</a:t>
            </a:r>
            <a:r>
              <a:rPr lang="en-GB" dirty="0" smtClean="0"/>
              <a:t>,  CNRS, WP </a:t>
            </a:r>
            <a:r>
              <a:rPr lang="en-GB" dirty="0"/>
              <a:t>6</a:t>
            </a:r>
          </a:p>
          <a:p>
            <a:pPr marL="0" indent="0">
              <a:buNone/>
            </a:pPr>
            <a:r>
              <a:rPr lang="en-GB" dirty="0" smtClean="0"/>
              <a:t>Andreas </a:t>
            </a:r>
            <a:r>
              <a:rPr lang="en-GB" dirty="0" err="1" smtClean="0"/>
              <a:t>Sakellariou</a:t>
            </a:r>
            <a:r>
              <a:rPr lang="en-GB" dirty="0" smtClean="0"/>
              <a:t>,  PRIELE, WP </a:t>
            </a:r>
            <a:r>
              <a:rPr lang="en-GB" dirty="0"/>
              <a:t>1</a:t>
            </a:r>
          </a:p>
          <a:p>
            <a:pPr marL="0" indent="0">
              <a:buNone/>
            </a:pPr>
            <a:r>
              <a:rPr lang="en-GB" dirty="0" smtClean="0"/>
              <a:t>Marco </a:t>
            </a:r>
            <a:r>
              <a:rPr lang="en-GB" dirty="0" err="1" smtClean="0"/>
              <a:t>Piendibene</a:t>
            </a:r>
            <a:r>
              <a:rPr lang="en-GB" dirty="0" smtClean="0"/>
              <a:t> UNIPI</a:t>
            </a:r>
            <a:r>
              <a:rPr lang="en-GB" dirty="0"/>
              <a:t>, WP 5 Coordinator, Member</a:t>
            </a:r>
          </a:p>
          <a:p>
            <a:pPr marL="0" indent="0">
              <a:buNone/>
            </a:pPr>
            <a:r>
              <a:rPr lang="en-GB" dirty="0"/>
              <a:t>Chiara </a:t>
            </a:r>
            <a:r>
              <a:rPr lang="en-GB" dirty="0" err="1" smtClean="0"/>
              <a:t>Roda</a:t>
            </a:r>
            <a:r>
              <a:rPr lang="en-GB" dirty="0" smtClean="0"/>
              <a:t> UNIPI, WP </a:t>
            </a:r>
            <a:r>
              <a:rPr lang="en-GB" dirty="0"/>
              <a:t>4</a:t>
            </a:r>
          </a:p>
          <a:p>
            <a:pPr marL="0" indent="0">
              <a:buNone/>
            </a:pPr>
            <a:r>
              <a:rPr lang="en-GB" dirty="0" smtClean="0"/>
              <a:t>Betty </a:t>
            </a:r>
            <a:r>
              <a:rPr lang="en-GB" dirty="0" err="1" smtClean="0"/>
              <a:t>Magnin</a:t>
            </a:r>
            <a:r>
              <a:rPr lang="en-GB" dirty="0" smtClean="0"/>
              <a:t> CERN,  </a:t>
            </a:r>
            <a:r>
              <a:rPr lang="en-GB" dirty="0"/>
              <a:t>WP </a:t>
            </a:r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1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Interesting work developments </a:t>
            </a:r>
          </a:p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nteresting opportunities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Our recruitment – secondment plan is going ahead as expected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679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042"/>
            <a:ext cx="9144000" cy="119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949"/>
            <a:ext cx="9144000" cy="92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701" y="91750"/>
            <a:ext cx="775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OUTREACH - FTK workshops - Trainings     SCHEDULE</a:t>
            </a:r>
            <a:endParaRPr lang="it-IT" sz="28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851920" y="2763145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37" y="451617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http://electronics.physics.auth.gr/tomeas/en/jewel/jewel.html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63509"/>
            <a:ext cx="68808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Here you can find a description of the </a:t>
            </a:r>
          </a:p>
          <a:p>
            <a:pPr algn="ctr"/>
            <a:r>
              <a:rPr lang="en-US" sz="2000" b="1" dirty="0" smtClean="0"/>
              <a:t>2nd </a:t>
            </a:r>
            <a:r>
              <a:rPr lang="en-US" sz="2000" b="1" dirty="0"/>
              <a:t>Workshop on Modern Circuits and Systems </a:t>
            </a:r>
            <a:r>
              <a:rPr lang="en-US" sz="2000" b="1" dirty="0" smtClean="0"/>
              <a:t>Technologies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It will be associated with the </a:t>
            </a:r>
            <a:r>
              <a:rPr lang="en-US" sz="2000" b="1" dirty="0" smtClean="0">
                <a:solidFill>
                  <a:srgbClr val="0070C0"/>
                </a:solidFill>
              </a:rPr>
              <a:t>AUTH IAPP training 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Listen Calliope talk tomorrow!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Immediately before or after we will have the 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FTK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Workshop at </a:t>
            </a:r>
            <a:r>
              <a:rPr lang="en-US" sz="2000" b="1" dirty="0" err="1" smtClean="0">
                <a:solidFill>
                  <a:srgbClr val="0070C0"/>
                </a:solidFill>
              </a:rPr>
              <a:t>Alexandroupoulis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sym typeface="Wingdings" panose="05000000000000000000" pitchFamily="2" charset="2"/>
              </a:rPr>
              <a:t>greek</a:t>
            </a:r>
            <a:r>
              <a:rPr lang="en-US" sz="2000" b="1" dirty="0" smtClean="0">
                <a:sym typeface="Wingdings" panose="05000000000000000000" pitchFamily="2" charset="2"/>
              </a:rPr>
              <a:t> travel!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273723" y="2424213"/>
            <a:ext cx="209378" cy="5007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ounded Rectangle 1"/>
          <p:cNvSpPr/>
          <p:nvPr/>
        </p:nvSpPr>
        <p:spPr>
          <a:xfrm>
            <a:off x="971600" y="2501901"/>
            <a:ext cx="1250900" cy="172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ounded Rectangle 10"/>
          <p:cNvSpPr/>
          <p:nvPr/>
        </p:nvSpPr>
        <p:spPr>
          <a:xfrm>
            <a:off x="971600" y="2676806"/>
            <a:ext cx="1250900" cy="172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ounded Rectangle 6"/>
          <p:cNvSpPr/>
          <p:nvPr/>
        </p:nvSpPr>
        <p:spPr>
          <a:xfrm>
            <a:off x="2699792" y="1989939"/>
            <a:ext cx="1008112" cy="99249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34241" y="2980059"/>
            <a:ext cx="272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ALL DONE IN PISA first year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8009" y="884284"/>
            <a:ext cx="8345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YEAR 1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895450"/>
            <a:ext cx="8345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YEAR 2</a:t>
            </a:r>
            <a:endParaRPr lang="it-IT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483768" y="2924944"/>
            <a:ext cx="216024" cy="96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729129" y="1978603"/>
            <a:ext cx="618563" cy="99249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347693" y="2971103"/>
            <a:ext cx="1024507" cy="119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72200" y="2830971"/>
            <a:ext cx="1821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Where we do it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The second year?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CERN Training! 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0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SLP1 task – good occasion with  </a:t>
            </a:r>
            <a:r>
              <a:rPr lang="en-GB" b="1" dirty="0" smtClean="0">
                <a:solidFill>
                  <a:srgbClr val="FF0000"/>
                </a:solidFill>
              </a:rPr>
              <a:t>Thales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prepare new “Neurons” for Horizon 2020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236" y="1844824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 years for a  PHD </a:t>
            </a:r>
            <a:r>
              <a:rPr lang="en-GB" sz="2800" dirty="0" err="1" smtClean="0"/>
              <a:t>payed</a:t>
            </a:r>
            <a:r>
              <a:rPr lang="en-GB" sz="2800" dirty="0" smtClean="0"/>
              <a:t> by Marie Curie, </a:t>
            </a:r>
          </a:p>
          <a:p>
            <a:r>
              <a:rPr lang="en-GB" sz="2800" dirty="0" smtClean="0"/>
              <a:t>50% to be spent at  Paris at the company.</a:t>
            </a:r>
          </a:p>
          <a:p>
            <a:endParaRPr lang="en-GB" sz="2800" dirty="0"/>
          </a:p>
          <a:p>
            <a:r>
              <a:rPr lang="en-GB" sz="2800" dirty="0" smtClean="0"/>
              <a:t>Multi-packaging  for our SIP.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Let’s describe better what is </a:t>
            </a:r>
            <a:r>
              <a:rPr lang="en-GB" sz="2800" dirty="0" err="1" smtClean="0"/>
              <a:t>Infieri</a:t>
            </a:r>
            <a:r>
              <a:rPr lang="en-GB" sz="2800" dirty="0" smtClean="0"/>
              <a:t> and which are the SLP1 plans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5640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51" y="0"/>
            <a:ext cx="7351737" cy="52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522123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93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547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58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2487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54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803421" cy="792162"/>
          </a:xfrm>
        </p:spPr>
        <p:txBody>
          <a:bodyPr>
            <a:noAutofit/>
          </a:bodyPr>
          <a:lstStyle/>
          <a:p>
            <a:r>
              <a:rPr lang="en-GB" sz="2800" b="0" i="1" dirty="0" smtClean="0">
                <a:latin typeface="Arial Narrow" pitchFamily="34" charset="0"/>
              </a:rPr>
              <a:t>New Ideas for the future - FTK could become smaller and smaller  </a:t>
            </a:r>
            <a:br>
              <a:rPr lang="en-GB" sz="2800" b="0" i="1" dirty="0" smtClean="0">
                <a:latin typeface="Arial Narrow" pitchFamily="34" charset="0"/>
              </a:rPr>
            </a:br>
            <a:r>
              <a:rPr lang="en-GB" sz="2800" b="0" i="1" dirty="0" smtClean="0">
                <a:latin typeface="Arial Narrow" pitchFamily="34" charset="0"/>
              </a:rPr>
              <a:t> Multi-packaging FPGA &amp; </a:t>
            </a:r>
            <a:r>
              <a:rPr lang="en-GB" sz="2800" b="0" i="1" dirty="0" err="1" smtClean="0">
                <a:latin typeface="Arial Narrow" pitchFamily="34" charset="0"/>
              </a:rPr>
              <a:t>Amchip</a:t>
            </a:r>
            <a:r>
              <a:rPr lang="en-GB" sz="2800" b="0" i="1" dirty="0" smtClean="0">
                <a:latin typeface="Arial Narrow" pitchFamily="34" charset="0"/>
              </a:rPr>
              <a:t> –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mini</a:t>
            </a:r>
            <a:r>
              <a:rPr lang="en-GB" sz="2800" b="0" i="1" dirty="0" smtClean="0">
                <a:latin typeface="Arial Narrow" pitchFamily="34" charset="0"/>
              </a:rPr>
              <a:t>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FTK</a:t>
            </a:r>
            <a:endParaRPr lang="it-IT" sz="2800" b="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ED-FBA3-4F54-8C75-5FB86280F6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90" y="4846116"/>
            <a:ext cx="5257800" cy="20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09338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 smtClean="0"/>
              <a:t>We have a very interesting </a:t>
            </a:r>
            <a:r>
              <a:rPr lang="en-GB" b="1" dirty="0" smtClean="0">
                <a:solidFill>
                  <a:srgbClr val="FF0000"/>
                </a:solidFill>
              </a:rPr>
              <a:t>quotation</a:t>
            </a:r>
            <a:r>
              <a:rPr lang="en-GB" dirty="0" smtClean="0"/>
              <a:t> for </a:t>
            </a:r>
            <a:r>
              <a:rPr lang="en-GB" dirty="0" smtClean="0">
                <a:solidFill>
                  <a:srgbClr val="FF0000"/>
                </a:solidFill>
              </a:rPr>
              <a:t>FPGA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bare dies </a:t>
            </a:r>
            <a:r>
              <a:rPr lang="en-GB" dirty="0" smtClean="0"/>
              <a:t>to be packaged  with </a:t>
            </a:r>
            <a:r>
              <a:rPr lang="en-GB" dirty="0" err="1" smtClean="0"/>
              <a:t>AMchips</a:t>
            </a:r>
            <a:endParaRPr lang="en-GB" dirty="0" smtClean="0"/>
          </a:p>
          <a:p>
            <a:pPr marL="342900" indent="-342900">
              <a:buAutoNum type="arabicParenBoth"/>
            </a:pPr>
            <a:r>
              <a:rPr lang="en-GB" b="1" dirty="0">
                <a:solidFill>
                  <a:srgbClr val="FF0000"/>
                </a:solidFill>
              </a:rPr>
              <a:t>IMEC</a:t>
            </a:r>
            <a:r>
              <a:rPr lang="en-GB" dirty="0"/>
              <a:t> </a:t>
            </a:r>
            <a:r>
              <a:rPr lang="en-GB" dirty="0" smtClean="0"/>
              <a:t>  support for feasibility studies</a:t>
            </a:r>
          </a:p>
          <a:p>
            <a:pPr marL="342900" indent="-342900">
              <a:buAutoNum type="arabicParenBoth"/>
            </a:pPr>
            <a:r>
              <a:rPr lang="en-GB" b="1" dirty="0" smtClean="0">
                <a:solidFill>
                  <a:srgbClr val="FF0000"/>
                </a:solidFill>
              </a:rPr>
              <a:t>FTK SIP </a:t>
            </a:r>
            <a:r>
              <a:rPr lang="en-GB" dirty="0" smtClean="0"/>
              <a:t>(System </a:t>
            </a:r>
            <a:r>
              <a:rPr lang="en-GB" dirty="0"/>
              <a:t>In </a:t>
            </a:r>
            <a:r>
              <a:rPr lang="en-GB" dirty="0" smtClean="0"/>
              <a:t>Package) becomes a real possibility – </a:t>
            </a:r>
            <a:r>
              <a:rPr lang="en-GB" b="1" dirty="0" smtClean="0">
                <a:solidFill>
                  <a:srgbClr val="FF0000"/>
                </a:solidFill>
              </a:rPr>
              <a:t>large impact  on AM bank sizes 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39" y="990600"/>
            <a:ext cx="6535639" cy="239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" name="Rectangle 7167"/>
          <p:cNvSpPr/>
          <p:nvPr/>
        </p:nvSpPr>
        <p:spPr>
          <a:xfrm>
            <a:off x="1656190" y="1066800"/>
            <a:ext cx="4729537" cy="17409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74" name="TextBox 7173"/>
          <p:cNvSpPr txBox="1"/>
          <p:nvPr/>
        </p:nvSpPr>
        <p:spPr>
          <a:xfrm>
            <a:off x="6576759" y="838200"/>
            <a:ext cx="2531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Pattern matching</a:t>
            </a:r>
          </a:p>
          <a:p>
            <a:r>
              <a:rPr lang="en-GB" dirty="0" smtClean="0"/>
              <a:t>&amp; </a:t>
            </a:r>
            <a:r>
              <a:rPr lang="en-GB" b="1" dirty="0" smtClean="0">
                <a:solidFill>
                  <a:srgbClr val="0070C0"/>
                </a:solidFill>
              </a:rPr>
              <a:t>track fitting </a:t>
            </a:r>
            <a:r>
              <a:rPr lang="en-GB" dirty="0" smtClean="0"/>
              <a:t>(TF)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s</a:t>
            </a:r>
            <a:r>
              <a:rPr lang="en-GB" b="1" dirty="0" err="1" smtClean="0">
                <a:solidFill>
                  <a:srgbClr val="FF0000"/>
                </a:solidFill>
              </a:rPr>
              <a:t>qweezed</a:t>
            </a:r>
            <a:r>
              <a:rPr lang="en-GB" b="1" dirty="0" smtClean="0">
                <a:solidFill>
                  <a:srgbClr val="FF0000"/>
                </a:solidFill>
              </a:rPr>
              <a:t> in a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SIP </a:t>
            </a:r>
            <a:r>
              <a:rPr lang="en-GB" dirty="0" smtClean="0"/>
              <a:t>(BGA 23x23)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TF highly parallelized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7177" name="Straight Arrow Connector 7176"/>
          <p:cNvCxnSpPr/>
          <p:nvPr/>
        </p:nvCxnSpPr>
        <p:spPr>
          <a:xfrm>
            <a:off x="9906000" y="563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15000" y="1447800"/>
            <a:ext cx="114299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946"/>
            <a:ext cx="8686800" cy="1241053"/>
          </a:xfrm>
        </p:spPr>
        <p:txBody>
          <a:bodyPr>
            <a:noAutofit/>
          </a:bodyPr>
          <a:lstStyle/>
          <a:p>
            <a:r>
              <a:rPr lang="en-GB" sz="2800" b="0" i="1" dirty="0" smtClean="0">
                <a:latin typeface="Arial Narrow" pitchFamily="34" charset="0"/>
              </a:rPr>
              <a:t>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FTK miniaturization </a:t>
            </a:r>
            <a:r>
              <a:rPr lang="en-GB" sz="2800" b="0" i="1" dirty="0">
                <a:solidFill>
                  <a:schemeClr val="tx1"/>
                </a:solidFill>
                <a:latin typeface="Arial Narrow" pitchFamily="34" charset="0"/>
              </a:rPr>
              <a:t>for </a:t>
            </a:r>
            <a:r>
              <a:rPr lang="en-GB" sz="2800" b="0" i="1" dirty="0">
                <a:solidFill>
                  <a:srgbClr val="FF0000"/>
                </a:solidFill>
                <a:latin typeface="Arial Narrow" pitchFamily="34" charset="0"/>
              </a:rPr>
              <a:t>long latency applications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2800" b="0" i="1" dirty="0">
                <a:latin typeface="Arial Narrow" pitchFamily="34" charset="0"/>
              </a:rPr>
              <a:t>Few </a:t>
            </a:r>
            <a:r>
              <a:rPr lang="en-GB" sz="2800" b="0" i="1" dirty="0">
                <a:solidFill>
                  <a:srgbClr val="FF0000"/>
                </a:solidFill>
                <a:latin typeface="Arial Narrow" pitchFamily="34" charset="0"/>
              </a:rPr>
              <a:t>future</a:t>
            </a:r>
            <a:r>
              <a:rPr lang="en-GB" sz="2800" b="0" i="1" dirty="0">
                <a:latin typeface="Arial Narrow" pitchFamily="34" charset="0"/>
              </a:rPr>
              <a:t> </a:t>
            </a:r>
            <a:r>
              <a:rPr lang="en-GB" sz="2800" b="0" i="1" dirty="0">
                <a:solidFill>
                  <a:srgbClr val="FF0000"/>
                </a:solidFill>
                <a:latin typeface="Arial Narrow" pitchFamily="34" charset="0"/>
              </a:rPr>
              <a:t>LAMBs</a:t>
            </a:r>
            <a:r>
              <a:rPr lang="en-GB" sz="2800" b="0" i="1" dirty="0">
                <a:latin typeface="Arial Narrow" pitchFamily="34" charset="0"/>
              </a:rPr>
              <a:t> c</a:t>
            </a:r>
            <a:r>
              <a:rPr lang="en-GB" sz="2800" b="0" i="1" dirty="0" smtClean="0">
                <a:latin typeface="Arial Narrow" pitchFamily="34" charset="0"/>
              </a:rPr>
              <a:t>ould </a:t>
            </a:r>
            <a:r>
              <a:rPr lang="en-GB" sz="2800" b="0" i="1" dirty="0">
                <a:solidFill>
                  <a:srgbClr val="FF0000"/>
                </a:solidFill>
                <a:latin typeface="Arial Narrow" pitchFamily="34" charset="0"/>
              </a:rPr>
              <a:t>cover the whole 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detector </a:t>
            </a:r>
            <a:r>
              <a:rPr lang="en-GB" sz="2800" b="0" i="1" dirty="0" smtClean="0">
                <a:solidFill>
                  <a:schemeClr val="tx1"/>
                </a:solidFill>
                <a:latin typeface="Arial Narrow" pitchFamily="34" charset="0"/>
              </a:rPr>
              <a:t>if used for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long latency applications (simulation-offline)   </a:t>
            </a:r>
            <a:endParaRPr lang="it-IT" sz="2800" b="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ED-FBA3-4F54-8C75-5FB86280F6E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99" name="Picture 1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56994"/>
            <a:ext cx="2819461" cy="195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7177"/>
          <p:cNvSpPr txBox="1"/>
          <p:nvPr/>
        </p:nvSpPr>
        <p:spPr>
          <a:xfrm rot="540000">
            <a:off x="2008428" y="4158039"/>
            <a:ext cx="6206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FTK</a:t>
            </a:r>
            <a:endParaRPr lang="it-IT" dirty="0"/>
          </a:p>
        </p:txBody>
      </p:sp>
      <p:sp>
        <p:nvSpPr>
          <p:cNvPr id="7183" name="TextBox 7182"/>
          <p:cNvSpPr txBox="1"/>
          <p:nvPr/>
        </p:nvSpPr>
        <p:spPr>
          <a:xfrm>
            <a:off x="1763758" y="3214121"/>
            <a:ext cx="20521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 Narrow" pitchFamily="34" charset="0"/>
              </a:rPr>
              <a:t>What about this size ?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7186" name="TextBox 7185"/>
          <p:cNvSpPr txBox="1"/>
          <p:nvPr/>
        </p:nvSpPr>
        <p:spPr>
          <a:xfrm>
            <a:off x="397902" y="1752600"/>
            <a:ext cx="4859898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 Narrow" pitchFamily="34" charset="0"/>
              </a:rPr>
              <a:t>Goal</a:t>
            </a:r>
            <a:r>
              <a:rPr lang="en-GB" sz="2400" dirty="0" smtClean="0">
                <a:latin typeface="Arial Narrow" pitchFamily="34" charset="0"/>
              </a:rPr>
              <a:t>: build a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Lamb</a:t>
            </a:r>
            <a:r>
              <a:rPr lang="en-GB" sz="2400" dirty="0" smtClean="0">
                <a:latin typeface="Arial Narrow" pitchFamily="34" charset="0"/>
              </a:rPr>
              <a:t> that can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fit</a:t>
            </a:r>
            <a:r>
              <a:rPr lang="en-GB" sz="2400" dirty="0" smtClean="0">
                <a:latin typeface="Arial Narrow" pitchFamily="34" charset="0"/>
              </a:rPr>
              <a:t> in a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PC </a:t>
            </a:r>
            <a:r>
              <a:rPr lang="en-GB" sz="2400" dirty="0" smtClean="0">
                <a:latin typeface="Arial Narrow" pitchFamily="34" charset="0"/>
              </a:rPr>
              <a:t>or can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be accessed </a:t>
            </a:r>
            <a:r>
              <a:rPr lang="en-GB" sz="2400" dirty="0" smtClean="0">
                <a:latin typeface="Arial Narrow" pitchFamily="34" charset="0"/>
              </a:rPr>
              <a:t>by a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PC</a:t>
            </a:r>
            <a:r>
              <a:rPr lang="en-GB" sz="2400" dirty="0" smtClean="0">
                <a:latin typeface="Arial Narrow" pitchFamily="34" charset="0"/>
              </a:rPr>
              <a:t>. </a:t>
            </a:r>
            <a:endParaRPr lang="it-IT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214121"/>
            <a:ext cx="4283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Arial Narrow" pitchFamily="34" charset="0"/>
              </a:rPr>
              <a:t>FP7  </a:t>
            </a:r>
            <a:r>
              <a:rPr lang="en-GB" i="1" dirty="0" smtClean="0">
                <a:solidFill>
                  <a:srgbClr val="FF0000"/>
                </a:solidFill>
                <a:latin typeface="Arial Narrow" pitchFamily="34" charset="0"/>
              </a:rPr>
              <a:t>IAPP</a:t>
            </a:r>
            <a:r>
              <a:rPr lang="en-GB" i="1" dirty="0" smtClean="0">
                <a:latin typeface="Arial Narrow" pitchFamily="34" charset="0"/>
              </a:rPr>
              <a:t> - </a:t>
            </a:r>
            <a:r>
              <a:rPr lang="en-GB" i="1" dirty="0" smtClean="0">
                <a:solidFill>
                  <a:srgbClr val="0070C0"/>
                </a:solidFill>
                <a:latin typeface="Arial Narrow" pitchFamily="34" charset="0"/>
              </a:rPr>
              <a:t>STREP</a:t>
            </a:r>
            <a:r>
              <a:rPr lang="en-GB" i="1" dirty="0" smtClean="0">
                <a:latin typeface="Arial Narrow" pitchFamily="34" charset="0"/>
              </a:rPr>
              <a:t>  PROGRAM</a:t>
            </a:r>
          </a:p>
          <a:p>
            <a:r>
              <a:rPr lang="en-GB" i="1" dirty="0" smtClean="0">
                <a:latin typeface="Arial Narrow" pitchFamily="34" charset="0"/>
              </a:rPr>
              <a:t>Coordinated by </a:t>
            </a:r>
            <a:r>
              <a:rPr lang="en-GB" i="1" dirty="0" smtClean="0">
                <a:solidFill>
                  <a:srgbClr val="FF0000"/>
                </a:solidFill>
                <a:latin typeface="Arial Narrow" pitchFamily="34" charset="0"/>
              </a:rPr>
              <a:t>University of Pisa </a:t>
            </a:r>
            <a:r>
              <a:rPr lang="en-GB" i="1" dirty="0" smtClean="0">
                <a:latin typeface="Arial Narrow" pitchFamily="34" charset="0"/>
              </a:rPr>
              <a:t>and </a:t>
            </a:r>
            <a:r>
              <a:rPr lang="en-GB" i="1" dirty="0" smtClean="0">
                <a:solidFill>
                  <a:srgbClr val="0070C0"/>
                </a:solidFill>
                <a:latin typeface="Arial Narrow" pitchFamily="34" charset="0"/>
              </a:rPr>
              <a:t>INFN-Pisa</a:t>
            </a:r>
            <a:endParaRPr lang="it-IT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AGREEMENT FTK-THALES (proposed by </a:t>
            </a:r>
            <a:r>
              <a:rPr lang="en-GB" dirty="0" err="1" smtClean="0"/>
              <a:t>Palla</a:t>
            </a:r>
            <a:r>
              <a:rPr lang="en-GB" dirty="0" smtClean="0"/>
              <a:t>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Define that the firmware is FTK-IAPP background, cannot be available to </a:t>
            </a:r>
            <a:r>
              <a:rPr lang="en-GB" dirty="0" err="1" smtClean="0"/>
              <a:t>Infieri</a:t>
            </a:r>
            <a:endParaRPr lang="en-GB" dirty="0" smtClean="0"/>
          </a:p>
          <a:p>
            <a:r>
              <a:rPr lang="en-GB" dirty="0" smtClean="0"/>
              <a:t>Define the signatures of papers and results</a:t>
            </a:r>
          </a:p>
          <a:p>
            <a:r>
              <a:rPr lang="en-GB" dirty="0" smtClean="0"/>
              <a:t>Define the use of the results…..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0042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9855</TotalTime>
  <Words>366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Management:   (1) Next GA and trainings  (2) Collaboration with Infieri  (ITN-People)  https://indico.cern.ch/conferenceDisplay.py?confId=278931  PIN: 2013 (3) LPNHE recruitment</vt:lpstr>
      <vt:lpstr>PowerPoint Presentation</vt:lpstr>
      <vt:lpstr>SLP1 task – good occasion with  Thales prepare new “Neurons” for Horizon 2020</vt:lpstr>
      <vt:lpstr>PowerPoint Presentation</vt:lpstr>
      <vt:lpstr>PowerPoint Presentation</vt:lpstr>
      <vt:lpstr>PowerPoint Presentation</vt:lpstr>
      <vt:lpstr>New Ideas for the future - FTK could become smaller and smaller    Multi-packaging FPGA &amp; Amchip – mini FTK</vt:lpstr>
      <vt:lpstr> FTK miniaturization for long latency applications  Few future LAMBs could cover the whole  detector if used for long latency applications (simulation-offline)   </vt:lpstr>
      <vt:lpstr>AGREEMENT FTK-THALES (proposed by Palla)</vt:lpstr>
      <vt:lpstr>LPNHE recruitment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Giannetti</dc:creator>
  <cp:lastModifiedBy>Paola Giannetti</cp:lastModifiedBy>
  <cp:revision>46</cp:revision>
  <dcterms:created xsi:type="dcterms:W3CDTF">2013-06-26T13:42:48Z</dcterms:created>
  <dcterms:modified xsi:type="dcterms:W3CDTF">2013-11-04T21:00:49Z</dcterms:modified>
</cp:coreProperties>
</file>