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8" r:id="rId5"/>
    <p:sldId id="269" r:id="rId6"/>
    <p:sldId id="260" r:id="rId7"/>
    <p:sldId id="262" r:id="rId8"/>
    <p:sldId id="268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15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48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87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34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79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35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60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76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26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4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15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E7A4-2C73-47D8-BA18-5C959843551D}" type="datetimeFigureOut">
              <a:rPr lang="it-IT" smtClean="0"/>
              <a:t>03/12/2013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5E1B-5244-40AB-9C76-60EAB5A327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93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baseline="30000" dirty="0" smtClean="0"/>
              <a:t>10</a:t>
            </a:r>
            <a:r>
              <a:rPr lang="it-IT" dirty="0" smtClean="0"/>
              <a:t>B Cathode for thermal neutron </a:t>
            </a:r>
            <a:endParaRPr lang="it-IT" dirty="0"/>
          </a:p>
        </p:txBody>
      </p:sp>
      <p:sp>
        <p:nvSpPr>
          <p:cNvPr id="19459" name="Rectangle 89"/>
          <p:cNvSpPr>
            <a:spLocks noChangeArrowheads="1"/>
          </p:cNvSpPr>
          <p:nvPr/>
        </p:nvSpPr>
        <p:spPr bwMode="auto">
          <a:xfrm>
            <a:off x="179388" y="1373188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sz="2400" b="0">
                <a:solidFill>
                  <a:srgbClr val="FF0000"/>
                </a:solidFill>
              </a:rPr>
              <a:t>Thermal Neutrons </a:t>
            </a:r>
            <a:r>
              <a:rPr lang="en-GB" altLang="it-IT" sz="2400" b="0">
                <a:solidFill>
                  <a:srgbClr val="000066"/>
                </a:solidFill>
              </a:rPr>
              <a:t>interact with </a:t>
            </a:r>
            <a:r>
              <a:rPr lang="en-GB" altLang="it-IT" sz="2400" b="0" baseline="30000">
                <a:solidFill>
                  <a:srgbClr val="FF0000"/>
                </a:solidFill>
              </a:rPr>
              <a:t>10</a:t>
            </a:r>
            <a:r>
              <a:rPr lang="en-GB" altLang="it-IT" sz="2400" b="0">
                <a:solidFill>
                  <a:srgbClr val="FF0000"/>
                </a:solidFill>
              </a:rPr>
              <a:t>B</a:t>
            </a:r>
            <a:r>
              <a:rPr lang="en-GB" altLang="it-IT" sz="2400" b="0">
                <a:solidFill>
                  <a:srgbClr val="000066"/>
                </a:solidFill>
              </a:rPr>
              <a:t>, and </a:t>
            </a:r>
            <a:r>
              <a:rPr lang="en-GB" altLang="it-IT" sz="2400" b="0">
                <a:solidFill>
                  <a:srgbClr val="FF0000"/>
                </a:solidFill>
              </a:rPr>
              <a:t>alfas</a:t>
            </a:r>
            <a:r>
              <a:rPr lang="en-GB" altLang="it-IT" sz="2400" b="0">
                <a:solidFill>
                  <a:srgbClr val="000066"/>
                </a:solidFill>
              </a:rPr>
              <a:t> are emitted  entering in the gas volume generating a detectable signal.</a:t>
            </a:r>
          </a:p>
        </p:txBody>
      </p:sp>
      <p:sp>
        <p:nvSpPr>
          <p:cNvPr id="19460" name="Text Box 280"/>
          <p:cNvSpPr txBox="1">
            <a:spLocks noChangeArrowheads="1"/>
          </p:cNvSpPr>
          <p:nvPr/>
        </p:nvSpPr>
        <p:spPr bwMode="auto">
          <a:xfrm>
            <a:off x="250825" y="3090863"/>
            <a:ext cx="1728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it-IT">
                <a:solidFill>
                  <a:srgbClr val="000066"/>
                </a:solidFill>
              </a:rPr>
              <a:t>Al Support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052638" y="2492375"/>
            <a:ext cx="3887787" cy="649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IT">
              <a:cs typeface="Arial" charset="0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2052638" y="3141663"/>
            <a:ext cx="3887787" cy="215900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cxnSp>
        <p:nvCxnSpPr>
          <p:cNvPr id="19463" name="Straight Arrow Connector 12"/>
          <p:cNvCxnSpPr>
            <a:cxnSpLocks noChangeShapeType="1"/>
          </p:cNvCxnSpPr>
          <p:nvPr/>
        </p:nvCxnSpPr>
        <p:spPr bwMode="auto">
          <a:xfrm flipV="1">
            <a:off x="3779838" y="3141663"/>
            <a:ext cx="0" cy="719137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Connector 14"/>
          <p:cNvCxnSpPr>
            <a:cxnSpLocks noChangeShapeType="1"/>
          </p:cNvCxnSpPr>
          <p:nvPr/>
        </p:nvCxnSpPr>
        <p:spPr bwMode="auto">
          <a:xfrm>
            <a:off x="2052638" y="3141663"/>
            <a:ext cx="3887787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Text Box 280"/>
          <p:cNvSpPr txBox="1">
            <a:spLocks noChangeArrowheads="1"/>
          </p:cNvSpPr>
          <p:nvPr/>
        </p:nvSpPr>
        <p:spPr bwMode="auto">
          <a:xfrm>
            <a:off x="106363" y="2509838"/>
            <a:ext cx="2089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>
                <a:solidFill>
                  <a:srgbClr val="000066"/>
                </a:solidFill>
              </a:rPr>
              <a:t>Gas gap (Ar CO</a:t>
            </a:r>
            <a:r>
              <a:rPr lang="en-GB" altLang="it-IT" baseline="-25000">
                <a:solidFill>
                  <a:srgbClr val="000066"/>
                </a:solidFill>
              </a:rPr>
              <a:t>2</a:t>
            </a:r>
            <a:r>
              <a:rPr lang="en-GB" altLang="it-IT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19466" name="Text Box 280"/>
          <p:cNvSpPr txBox="1">
            <a:spLocks noChangeArrowheads="1"/>
          </p:cNvSpPr>
          <p:nvPr/>
        </p:nvSpPr>
        <p:spPr bwMode="auto">
          <a:xfrm>
            <a:off x="2198688" y="2873375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baseline="30000">
                <a:solidFill>
                  <a:srgbClr val="00B050"/>
                </a:solidFill>
              </a:rPr>
              <a:t>10</a:t>
            </a:r>
            <a:r>
              <a:rPr lang="en-GB" altLang="it-IT">
                <a:solidFill>
                  <a:srgbClr val="00B050"/>
                </a:solidFill>
              </a:rPr>
              <a:t>B</a:t>
            </a:r>
          </a:p>
        </p:txBody>
      </p:sp>
      <p:cxnSp>
        <p:nvCxnSpPr>
          <p:cNvPr id="19467" name="Straight Arrow Connector 19"/>
          <p:cNvCxnSpPr>
            <a:cxnSpLocks noChangeShapeType="1"/>
          </p:cNvCxnSpPr>
          <p:nvPr/>
        </p:nvCxnSpPr>
        <p:spPr bwMode="auto">
          <a:xfrm flipV="1">
            <a:off x="3779838" y="2708275"/>
            <a:ext cx="215900" cy="4333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 Box 280"/>
          <p:cNvSpPr txBox="1">
            <a:spLocks noChangeArrowheads="1"/>
          </p:cNvSpPr>
          <p:nvPr/>
        </p:nvSpPr>
        <p:spPr bwMode="auto">
          <a:xfrm>
            <a:off x="2844800" y="3522663"/>
            <a:ext cx="2735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>
                <a:solidFill>
                  <a:srgbClr val="0070C0"/>
                </a:solidFill>
              </a:rPr>
              <a:t>Thermal neutrons</a:t>
            </a:r>
          </a:p>
        </p:txBody>
      </p:sp>
      <p:sp>
        <p:nvSpPr>
          <p:cNvPr id="19469" name="Text Box 280"/>
          <p:cNvSpPr txBox="1">
            <a:spLocks noChangeArrowheads="1"/>
          </p:cNvSpPr>
          <p:nvPr/>
        </p:nvSpPr>
        <p:spPr bwMode="auto">
          <a:xfrm>
            <a:off x="4068763" y="2659063"/>
            <a:ext cx="1728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>
                <a:solidFill>
                  <a:srgbClr val="FF0000"/>
                </a:solidFill>
              </a:rPr>
              <a:t>Alfas</a:t>
            </a:r>
          </a:p>
        </p:txBody>
      </p:sp>
      <p:sp>
        <p:nvSpPr>
          <p:cNvPr id="35" name="Rectangle 89"/>
          <p:cNvSpPr>
            <a:spLocks noChangeArrowheads="1"/>
          </p:cNvSpPr>
          <p:nvPr/>
        </p:nvSpPr>
        <p:spPr bwMode="auto">
          <a:xfrm>
            <a:off x="107950" y="5703888"/>
            <a:ext cx="7488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sz="2400" b="0" dirty="0">
                <a:solidFill>
                  <a:srgbClr val="000066"/>
                </a:solidFill>
              </a:rPr>
              <a:t>Actually </a:t>
            </a:r>
            <a:r>
              <a:rPr lang="en-GB" altLang="it-IT" sz="2400" b="0" dirty="0">
                <a:solidFill>
                  <a:srgbClr val="FF0000"/>
                </a:solidFill>
              </a:rPr>
              <a:t>4% </a:t>
            </a:r>
            <a:r>
              <a:rPr lang="en-GB" altLang="it-IT" sz="2400" b="0" dirty="0">
                <a:solidFill>
                  <a:srgbClr val="000066"/>
                </a:solidFill>
              </a:rPr>
              <a:t>efficiency ... working to obtain </a:t>
            </a:r>
            <a:r>
              <a:rPr lang="en-GB" altLang="it-IT" sz="2400" b="0" dirty="0" smtClean="0">
                <a:solidFill>
                  <a:srgbClr val="FF0000"/>
                </a:solidFill>
              </a:rPr>
              <a:t>70</a:t>
            </a:r>
            <a:r>
              <a:rPr lang="en-GB" altLang="it-IT" sz="2400" b="0" dirty="0">
                <a:solidFill>
                  <a:srgbClr val="FF0000"/>
                </a:solidFill>
              </a:rPr>
              <a:t>%</a:t>
            </a:r>
            <a:r>
              <a:rPr lang="en-GB" altLang="it-IT" sz="2400" b="0" dirty="0">
                <a:solidFill>
                  <a:srgbClr val="000066"/>
                </a:solidFill>
              </a:rPr>
              <a:t>.</a:t>
            </a:r>
            <a:br>
              <a:rPr lang="en-GB" altLang="it-IT" sz="2400" b="0" dirty="0">
                <a:solidFill>
                  <a:srgbClr val="000066"/>
                </a:solidFill>
              </a:rPr>
            </a:br>
            <a:r>
              <a:rPr lang="en-GB" altLang="it-IT" sz="2400" b="0" dirty="0">
                <a:solidFill>
                  <a:srgbClr val="000066"/>
                </a:solidFill>
              </a:rPr>
              <a:t>Good candidate as </a:t>
            </a:r>
            <a:r>
              <a:rPr lang="en-GB" altLang="it-IT" sz="2400" b="0" baseline="30000" dirty="0">
                <a:solidFill>
                  <a:srgbClr val="000066"/>
                </a:solidFill>
              </a:rPr>
              <a:t>3</a:t>
            </a:r>
            <a:r>
              <a:rPr lang="en-GB" altLang="it-IT" sz="2400" b="0" dirty="0">
                <a:solidFill>
                  <a:srgbClr val="000066"/>
                </a:solidFill>
              </a:rPr>
              <a:t>He replacement detector</a:t>
            </a:r>
          </a:p>
        </p:txBody>
      </p:sp>
      <p:sp>
        <p:nvSpPr>
          <p:cNvPr id="19471" name="Text Box 280"/>
          <p:cNvSpPr txBox="1">
            <a:spLocks noChangeArrowheads="1"/>
          </p:cNvSpPr>
          <p:nvPr/>
        </p:nvSpPr>
        <p:spPr bwMode="auto">
          <a:xfrm>
            <a:off x="5940425" y="2468563"/>
            <a:ext cx="3384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>
                <a:solidFill>
                  <a:srgbClr val="FF0000"/>
                </a:solidFill>
              </a:rPr>
              <a:t>Low Efficiency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it-IT">
                <a:solidFill>
                  <a:srgbClr val="FF0000"/>
                </a:solidFill>
              </a:rPr>
              <a:t>Big active area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it-IT">
                <a:solidFill>
                  <a:srgbClr val="000066"/>
                </a:solidFill>
              </a:rPr>
              <a:t>Beam Monitor and transmission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4925" y="3925888"/>
            <a:ext cx="8281988" cy="1374775"/>
            <a:chOff x="34925" y="3926375"/>
            <a:chExt cx="8282409" cy="1374833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051152" y="4429633"/>
              <a:ext cx="3889573" cy="6477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>
                <a:cs typeface="Arial" charset="0"/>
              </a:endParaRPr>
            </a:p>
          </p:txBody>
        </p:sp>
        <p:sp>
          <p:nvSpPr>
            <p:cNvPr id="19474" name="Rectangle 23"/>
            <p:cNvSpPr>
              <a:spLocks noChangeArrowheads="1"/>
            </p:cNvSpPr>
            <p:nvPr/>
          </p:nvSpPr>
          <p:spPr bwMode="auto">
            <a:xfrm>
              <a:off x="2051050" y="5005875"/>
              <a:ext cx="3889375" cy="287338"/>
            </a:xfrm>
            <a:prstGeom prst="rect">
              <a:avLst/>
            </a:prstGeom>
            <a:solidFill>
              <a:srgbClr val="CCCC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it-IT" altLang="it-IT"/>
            </a:p>
          </p:txBody>
        </p:sp>
        <p:cxnSp>
          <p:nvCxnSpPr>
            <p:cNvPr id="19475" name="Straight Arrow Connector 24"/>
            <p:cNvCxnSpPr>
              <a:cxnSpLocks noChangeShapeType="1"/>
            </p:cNvCxnSpPr>
            <p:nvPr/>
          </p:nvCxnSpPr>
          <p:spPr bwMode="auto">
            <a:xfrm>
              <a:off x="1042988" y="5150338"/>
              <a:ext cx="1008062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6" name="Rectangle 89"/>
            <p:cNvSpPr>
              <a:spLocks noChangeArrowheads="1"/>
            </p:cNvSpPr>
            <p:nvPr/>
          </p:nvSpPr>
          <p:spPr bwMode="auto">
            <a:xfrm>
              <a:off x="2492375" y="3926375"/>
              <a:ext cx="32321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 sz="2400" b="0">
                  <a:solidFill>
                    <a:srgbClr val="FF0000"/>
                  </a:solidFill>
                </a:rPr>
                <a:t>Side-On detector</a:t>
              </a:r>
              <a:endParaRPr lang="en-GB" altLang="it-IT" sz="2400" b="0">
                <a:solidFill>
                  <a:srgbClr val="000066"/>
                </a:solidFill>
              </a:endParaRPr>
            </a:p>
          </p:txBody>
        </p:sp>
        <p:sp>
          <p:nvSpPr>
            <p:cNvPr id="19477" name="Text Box 280"/>
            <p:cNvSpPr txBox="1">
              <a:spLocks noChangeArrowheads="1"/>
            </p:cNvSpPr>
            <p:nvPr/>
          </p:nvSpPr>
          <p:spPr bwMode="auto">
            <a:xfrm>
              <a:off x="4661694" y="4963070"/>
              <a:ext cx="17287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>
                  <a:solidFill>
                    <a:srgbClr val="FF0000"/>
                  </a:solidFill>
                </a:rPr>
                <a:t>cathode</a:t>
              </a:r>
            </a:p>
          </p:txBody>
        </p:sp>
        <p:sp>
          <p:nvSpPr>
            <p:cNvPr id="19478" name="Text Box 280"/>
            <p:cNvSpPr txBox="1">
              <a:spLocks noChangeArrowheads="1"/>
            </p:cNvSpPr>
            <p:nvPr/>
          </p:nvSpPr>
          <p:spPr bwMode="auto">
            <a:xfrm>
              <a:off x="34925" y="4789975"/>
              <a:ext cx="20891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>
                  <a:solidFill>
                    <a:srgbClr val="0070C0"/>
                  </a:solidFill>
                </a:rPr>
                <a:t>Thermal neutrons</a:t>
              </a:r>
            </a:p>
          </p:txBody>
        </p:sp>
        <p:cxnSp>
          <p:nvCxnSpPr>
            <p:cNvPr id="19479" name="Straight Connector 3"/>
            <p:cNvCxnSpPr>
              <a:cxnSpLocks noChangeShapeType="1"/>
            </p:cNvCxnSpPr>
            <p:nvPr/>
          </p:nvCxnSpPr>
          <p:spPr bwMode="auto">
            <a:xfrm flipH="1">
              <a:off x="21956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0" name="Straight Connector 25"/>
            <p:cNvCxnSpPr>
              <a:cxnSpLocks noChangeShapeType="1"/>
            </p:cNvCxnSpPr>
            <p:nvPr/>
          </p:nvCxnSpPr>
          <p:spPr bwMode="auto">
            <a:xfrm flipH="1">
              <a:off x="23480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1" name="Straight Connector 26"/>
            <p:cNvCxnSpPr>
              <a:cxnSpLocks noChangeShapeType="1"/>
            </p:cNvCxnSpPr>
            <p:nvPr/>
          </p:nvCxnSpPr>
          <p:spPr bwMode="auto">
            <a:xfrm flipH="1">
              <a:off x="25004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2" name="Straight Connector 28"/>
            <p:cNvCxnSpPr>
              <a:cxnSpLocks noChangeShapeType="1"/>
            </p:cNvCxnSpPr>
            <p:nvPr/>
          </p:nvCxnSpPr>
          <p:spPr bwMode="auto">
            <a:xfrm flipH="1">
              <a:off x="26528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3" name="Straight Connector 29"/>
            <p:cNvCxnSpPr>
              <a:cxnSpLocks noChangeShapeType="1"/>
            </p:cNvCxnSpPr>
            <p:nvPr/>
          </p:nvCxnSpPr>
          <p:spPr bwMode="auto">
            <a:xfrm flipH="1">
              <a:off x="28052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4" name="Straight Connector 30"/>
            <p:cNvCxnSpPr>
              <a:cxnSpLocks noChangeShapeType="1"/>
            </p:cNvCxnSpPr>
            <p:nvPr/>
          </p:nvCxnSpPr>
          <p:spPr bwMode="auto">
            <a:xfrm flipH="1">
              <a:off x="29576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5" name="Straight Connector 31"/>
            <p:cNvCxnSpPr>
              <a:cxnSpLocks noChangeShapeType="1"/>
            </p:cNvCxnSpPr>
            <p:nvPr/>
          </p:nvCxnSpPr>
          <p:spPr bwMode="auto">
            <a:xfrm flipH="1">
              <a:off x="31100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6" name="Straight Connector 35"/>
            <p:cNvCxnSpPr>
              <a:cxnSpLocks noChangeShapeType="1"/>
            </p:cNvCxnSpPr>
            <p:nvPr/>
          </p:nvCxnSpPr>
          <p:spPr bwMode="auto">
            <a:xfrm flipH="1">
              <a:off x="32624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7" name="Straight Connector 36"/>
            <p:cNvCxnSpPr>
              <a:cxnSpLocks noChangeShapeType="1"/>
            </p:cNvCxnSpPr>
            <p:nvPr/>
          </p:nvCxnSpPr>
          <p:spPr bwMode="auto">
            <a:xfrm flipH="1">
              <a:off x="34148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8" name="Straight Connector 37"/>
            <p:cNvCxnSpPr>
              <a:cxnSpLocks noChangeShapeType="1"/>
            </p:cNvCxnSpPr>
            <p:nvPr/>
          </p:nvCxnSpPr>
          <p:spPr bwMode="auto">
            <a:xfrm flipH="1">
              <a:off x="35672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9" name="Straight Connector 38"/>
            <p:cNvCxnSpPr>
              <a:cxnSpLocks noChangeShapeType="1"/>
            </p:cNvCxnSpPr>
            <p:nvPr/>
          </p:nvCxnSpPr>
          <p:spPr bwMode="auto">
            <a:xfrm flipH="1">
              <a:off x="37196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0" name="Straight Connector 39"/>
            <p:cNvCxnSpPr>
              <a:cxnSpLocks noChangeShapeType="1"/>
            </p:cNvCxnSpPr>
            <p:nvPr/>
          </p:nvCxnSpPr>
          <p:spPr bwMode="auto">
            <a:xfrm flipH="1">
              <a:off x="38720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1" name="Straight Connector 40"/>
            <p:cNvCxnSpPr>
              <a:cxnSpLocks noChangeShapeType="1"/>
            </p:cNvCxnSpPr>
            <p:nvPr/>
          </p:nvCxnSpPr>
          <p:spPr bwMode="auto">
            <a:xfrm flipH="1">
              <a:off x="40244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2" name="Straight Connector 41"/>
            <p:cNvCxnSpPr>
              <a:cxnSpLocks noChangeShapeType="1"/>
            </p:cNvCxnSpPr>
            <p:nvPr/>
          </p:nvCxnSpPr>
          <p:spPr bwMode="auto">
            <a:xfrm flipH="1">
              <a:off x="41768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3" name="Straight Connector 42"/>
            <p:cNvCxnSpPr>
              <a:cxnSpLocks noChangeShapeType="1"/>
            </p:cNvCxnSpPr>
            <p:nvPr/>
          </p:nvCxnSpPr>
          <p:spPr bwMode="auto">
            <a:xfrm flipH="1">
              <a:off x="43292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4" name="Straight Connector 43"/>
            <p:cNvCxnSpPr>
              <a:cxnSpLocks noChangeShapeType="1"/>
            </p:cNvCxnSpPr>
            <p:nvPr/>
          </p:nvCxnSpPr>
          <p:spPr bwMode="auto">
            <a:xfrm flipH="1">
              <a:off x="44816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5" name="Straight Connector 44"/>
            <p:cNvCxnSpPr>
              <a:cxnSpLocks noChangeShapeType="1"/>
            </p:cNvCxnSpPr>
            <p:nvPr/>
          </p:nvCxnSpPr>
          <p:spPr bwMode="auto">
            <a:xfrm flipH="1">
              <a:off x="46340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6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2843808" y="4716354"/>
              <a:ext cx="215900" cy="4333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97" name="Text Box 280"/>
            <p:cNvSpPr txBox="1">
              <a:spLocks noChangeArrowheads="1"/>
            </p:cNvSpPr>
            <p:nvPr/>
          </p:nvSpPr>
          <p:spPr bwMode="auto">
            <a:xfrm>
              <a:off x="3132733" y="4667142"/>
              <a:ext cx="17287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>
                  <a:solidFill>
                    <a:srgbClr val="FF0000"/>
                  </a:solidFill>
                </a:rPr>
                <a:t>Alfas</a:t>
              </a:r>
            </a:p>
          </p:txBody>
        </p:sp>
        <p:sp>
          <p:nvSpPr>
            <p:cNvPr id="19498" name="Text Box 280"/>
            <p:cNvSpPr txBox="1">
              <a:spLocks noChangeArrowheads="1"/>
            </p:cNvSpPr>
            <p:nvPr/>
          </p:nvSpPr>
          <p:spPr bwMode="auto">
            <a:xfrm>
              <a:off x="6228184" y="4501670"/>
              <a:ext cx="20891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>
                  <a:solidFill>
                    <a:srgbClr val="FF0000"/>
                  </a:solidFill>
                </a:rPr>
                <a:t>High Efficiency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it-IT">
                  <a:solidFill>
                    <a:srgbClr val="FF0000"/>
                  </a:solidFill>
                </a:rPr>
                <a:t>Small active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4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292"/>
            <a:ext cx="8229600" cy="1143000"/>
          </a:xfrm>
        </p:spPr>
        <p:txBody>
          <a:bodyPr/>
          <a:lstStyle/>
          <a:p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Neutrons converters possibilities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i="1" u="sng" dirty="0" smtClean="0"/>
              <a:t>Thermal neutrons</a:t>
            </a:r>
          </a:p>
          <a:p>
            <a:pPr lvl="1"/>
            <a:r>
              <a:rPr lang="en-GB" b="1" i="1" dirty="0" smtClean="0"/>
              <a:t>B4C vacuum deposition : some experience on GEM at CERN </a:t>
            </a:r>
          </a:p>
          <a:p>
            <a:pPr lvl="1"/>
            <a:r>
              <a:rPr lang="en-GB" b="1" i="1" dirty="0" smtClean="0"/>
              <a:t>BN vacuum deposition : some  experience on metals</a:t>
            </a:r>
          </a:p>
          <a:p>
            <a:pPr lvl="1"/>
            <a:r>
              <a:rPr lang="en-GB" b="1" i="1" dirty="0" smtClean="0"/>
              <a:t>B10 to be studied</a:t>
            </a:r>
          </a:p>
          <a:p>
            <a:pPr lvl="1"/>
            <a:r>
              <a:rPr lang="en-GB" b="1" i="1" dirty="0" smtClean="0"/>
              <a:t>Large sizes up to 600mm width possible in theory.</a:t>
            </a:r>
          </a:p>
          <a:p>
            <a:r>
              <a:rPr lang="en-GB" b="1" i="1" u="sng" dirty="0" smtClean="0"/>
              <a:t>Fast neutrons </a:t>
            </a:r>
          </a:p>
          <a:p>
            <a:pPr lvl="1"/>
            <a:r>
              <a:rPr lang="en-GB" b="1" i="1" dirty="0" smtClean="0"/>
              <a:t>PET GEMs with aluminium electrodes (need laser)</a:t>
            </a:r>
          </a:p>
          <a:p>
            <a:pPr lvl="1"/>
            <a:r>
              <a:rPr lang="en-GB" b="1" i="1" dirty="0" smtClean="0"/>
              <a:t>PET THGEMs with aluminium electrodes feasible</a:t>
            </a:r>
          </a:p>
          <a:p>
            <a:pPr lvl="2"/>
            <a:r>
              <a:rPr lang="en-GB" b="1" i="1" dirty="0" smtClean="0"/>
              <a:t>Polycarbonate THGEMs have already been produced</a:t>
            </a:r>
          </a:p>
          <a:p>
            <a:pPr lvl="2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55BF-40D7-4223-A42E-9707DDB6638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0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Main issue for future developments 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Boron / converter depositions 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Mecchanical resistence, radiation hard</a:t>
            </a:r>
          </a:p>
          <a:p>
            <a:pPr lvl="1"/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type of suports and shapes  ... </a:t>
            </a:r>
            <a:r>
              <a:rPr lang="it-IT" dirty="0">
                <a:solidFill>
                  <a:srgbClr val="002060"/>
                </a:solidFill>
              </a:rPr>
              <a:t>l</a:t>
            </a:r>
            <a:r>
              <a:rPr lang="it-IT" dirty="0" smtClean="0">
                <a:solidFill>
                  <a:srgbClr val="002060"/>
                </a:solidFill>
              </a:rPr>
              <a:t>arge surface !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Fluxed or Sealed and/or pressurized detectors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Radiation Hard Front End Electronics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Channels high density for a better resolution 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Pixelated detector to match High Rate capability</a:t>
            </a:r>
          </a:p>
          <a:p>
            <a:pPr lvl="1"/>
            <a:r>
              <a:rPr lang="it-IT" smtClean="0">
                <a:solidFill>
                  <a:srgbClr val="002060"/>
                </a:solidFill>
              </a:rPr>
              <a:t>2D imaging and fast </a:t>
            </a:r>
            <a:r>
              <a:rPr lang="it-IT" dirty="0" smtClean="0">
                <a:solidFill>
                  <a:srgbClr val="002060"/>
                </a:solidFill>
              </a:rPr>
              <a:t>DAQ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Several neutron surces </a:t>
            </a:r>
            <a:r>
              <a:rPr lang="it-IT" dirty="0" smtClean="0">
                <a:solidFill>
                  <a:srgbClr val="002060"/>
                </a:solidFill>
              </a:rPr>
              <a:t>for detector characterization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Polyethilene for fast neutron </a:t>
            </a:r>
            <a:endParaRPr lang="it-IT" dirty="0"/>
          </a:p>
        </p:txBody>
      </p:sp>
      <p:sp>
        <p:nvSpPr>
          <p:cNvPr id="19459" name="Rectangle 89"/>
          <p:cNvSpPr>
            <a:spLocks noChangeArrowheads="1"/>
          </p:cNvSpPr>
          <p:nvPr/>
        </p:nvSpPr>
        <p:spPr bwMode="auto">
          <a:xfrm>
            <a:off x="179388" y="1373188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sz="2400" b="0" dirty="0" smtClean="0">
                <a:solidFill>
                  <a:srgbClr val="FF0000"/>
                </a:solidFill>
              </a:rPr>
              <a:t>Fast </a:t>
            </a:r>
            <a:r>
              <a:rPr lang="en-GB" altLang="it-IT" sz="2400" b="0" dirty="0">
                <a:solidFill>
                  <a:srgbClr val="FF0000"/>
                </a:solidFill>
              </a:rPr>
              <a:t>Neutrons </a:t>
            </a:r>
            <a:r>
              <a:rPr lang="en-GB" altLang="it-IT" sz="2400" b="0" dirty="0">
                <a:solidFill>
                  <a:srgbClr val="000066"/>
                </a:solidFill>
              </a:rPr>
              <a:t>interact with </a:t>
            </a:r>
            <a:r>
              <a:rPr lang="en-GB" altLang="it-IT" sz="2400" b="0" dirty="0">
                <a:solidFill>
                  <a:srgbClr val="FF0000"/>
                </a:solidFill>
              </a:rPr>
              <a:t>H</a:t>
            </a:r>
            <a:r>
              <a:rPr lang="en-GB" altLang="it-IT" sz="2400" b="0" dirty="0" smtClean="0">
                <a:solidFill>
                  <a:srgbClr val="000066"/>
                </a:solidFill>
              </a:rPr>
              <a:t>, </a:t>
            </a:r>
            <a:r>
              <a:rPr lang="en-GB" altLang="it-IT" sz="2400" b="0" dirty="0">
                <a:solidFill>
                  <a:srgbClr val="000066"/>
                </a:solidFill>
              </a:rPr>
              <a:t>and </a:t>
            </a:r>
            <a:r>
              <a:rPr lang="en-GB" altLang="it-IT" sz="2400" b="0" dirty="0" smtClean="0">
                <a:solidFill>
                  <a:srgbClr val="FF0000"/>
                </a:solidFill>
              </a:rPr>
              <a:t>protons</a:t>
            </a:r>
            <a:r>
              <a:rPr lang="en-GB" altLang="it-IT" sz="2400" b="0" dirty="0" smtClean="0">
                <a:solidFill>
                  <a:srgbClr val="000066"/>
                </a:solidFill>
              </a:rPr>
              <a:t> </a:t>
            </a:r>
            <a:r>
              <a:rPr lang="en-GB" altLang="it-IT" sz="2400" b="0" dirty="0">
                <a:solidFill>
                  <a:srgbClr val="000066"/>
                </a:solidFill>
              </a:rPr>
              <a:t>are emitted  entering in the gas volume generating a detectable signal.</a:t>
            </a:r>
          </a:p>
        </p:txBody>
      </p:sp>
      <p:sp>
        <p:nvSpPr>
          <p:cNvPr id="19460" name="Text Box 280"/>
          <p:cNvSpPr txBox="1">
            <a:spLocks noChangeArrowheads="1"/>
          </p:cNvSpPr>
          <p:nvPr/>
        </p:nvSpPr>
        <p:spPr bwMode="auto">
          <a:xfrm>
            <a:off x="250825" y="3090863"/>
            <a:ext cx="1728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it-IT" dirty="0" err="1">
                <a:solidFill>
                  <a:srgbClr val="000066"/>
                </a:solidFill>
              </a:rPr>
              <a:t>I</a:t>
            </a:r>
            <a:r>
              <a:rPr lang="en-GB" altLang="it-IT" dirty="0" err="1" smtClean="0">
                <a:solidFill>
                  <a:srgbClr val="000066"/>
                </a:solidFill>
              </a:rPr>
              <a:t>drogenate</a:t>
            </a:r>
            <a:r>
              <a:rPr lang="en-GB" altLang="it-IT" dirty="0" smtClean="0">
                <a:solidFill>
                  <a:srgbClr val="000066"/>
                </a:solidFill>
              </a:rPr>
              <a:t> </a:t>
            </a:r>
            <a:r>
              <a:rPr lang="en-GB" altLang="it-IT" dirty="0">
                <a:solidFill>
                  <a:srgbClr val="000066"/>
                </a:solidFill>
              </a:rPr>
              <a:t>Support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052638" y="2492375"/>
            <a:ext cx="3887787" cy="649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IT">
              <a:cs typeface="Arial" charset="0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2052638" y="3141663"/>
            <a:ext cx="3887787" cy="215900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cxnSp>
        <p:nvCxnSpPr>
          <p:cNvPr id="19463" name="Straight Arrow Connector 12"/>
          <p:cNvCxnSpPr>
            <a:cxnSpLocks noChangeShapeType="1"/>
          </p:cNvCxnSpPr>
          <p:nvPr/>
        </p:nvCxnSpPr>
        <p:spPr bwMode="auto">
          <a:xfrm flipV="1">
            <a:off x="3779838" y="3141663"/>
            <a:ext cx="0" cy="719137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Connector 14"/>
          <p:cNvCxnSpPr>
            <a:cxnSpLocks noChangeShapeType="1"/>
          </p:cNvCxnSpPr>
          <p:nvPr/>
        </p:nvCxnSpPr>
        <p:spPr bwMode="auto">
          <a:xfrm>
            <a:off x="2052638" y="3141663"/>
            <a:ext cx="3887787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Text Box 280"/>
          <p:cNvSpPr txBox="1">
            <a:spLocks noChangeArrowheads="1"/>
          </p:cNvSpPr>
          <p:nvPr/>
        </p:nvSpPr>
        <p:spPr bwMode="auto">
          <a:xfrm>
            <a:off x="106363" y="2509838"/>
            <a:ext cx="2089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>
                <a:solidFill>
                  <a:srgbClr val="000066"/>
                </a:solidFill>
              </a:rPr>
              <a:t>Gas gap (Ar CO</a:t>
            </a:r>
            <a:r>
              <a:rPr lang="en-GB" altLang="it-IT" baseline="-25000">
                <a:solidFill>
                  <a:srgbClr val="000066"/>
                </a:solidFill>
              </a:rPr>
              <a:t>2</a:t>
            </a:r>
            <a:r>
              <a:rPr lang="en-GB" altLang="it-IT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19466" name="Text Box 280"/>
          <p:cNvSpPr txBox="1">
            <a:spLocks noChangeArrowheads="1"/>
          </p:cNvSpPr>
          <p:nvPr/>
        </p:nvSpPr>
        <p:spPr bwMode="auto">
          <a:xfrm>
            <a:off x="2198688" y="2873375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dirty="0" smtClean="0">
                <a:solidFill>
                  <a:srgbClr val="00B050"/>
                </a:solidFill>
              </a:rPr>
              <a:t>Al</a:t>
            </a:r>
            <a:endParaRPr lang="en-GB" altLang="it-IT" dirty="0">
              <a:solidFill>
                <a:srgbClr val="00B050"/>
              </a:solidFill>
            </a:endParaRPr>
          </a:p>
        </p:txBody>
      </p:sp>
      <p:cxnSp>
        <p:nvCxnSpPr>
          <p:cNvPr id="19467" name="Straight Arrow Connector 19"/>
          <p:cNvCxnSpPr>
            <a:cxnSpLocks noChangeShapeType="1"/>
          </p:cNvCxnSpPr>
          <p:nvPr/>
        </p:nvCxnSpPr>
        <p:spPr bwMode="auto">
          <a:xfrm flipV="1">
            <a:off x="3779838" y="2708275"/>
            <a:ext cx="215900" cy="4333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 Box 280"/>
          <p:cNvSpPr txBox="1">
            <a:spLocks noChangeArrowheads="1"/>
          </p:cNvSpPr>
          <p:nvPr/>
        </p:nvSpPr>
        <p:spPr bwMode="auto">
          <a:xfrm>
            <a:off x="2844800" y="3522663"/>
            <a:ext cx="2735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>
                <a:solidFill>
                  <a:srgbClr val="0070C0"/>
                </a:solidFill>
              </a:rPr>
              <a:t>Thermal neutrons</a:t>
            </a:r>
          </a:p>
        </p:txBody>
      </p:sp>
      <p:sp>
        <p:nvSpPr>
          <p:cNvPr id="19469" name="Text Box 280"/>
          <p:cNvSpPr txBox="1">
            <a:spLocks noChangeArrowheads="1"/>
          </p:cNvSpPr>
          <p:nvPr/>
        </p:nvSpPr>
        <p:spPr bwMode="auto">
          <a:xfrm>
            <a:off x="4068763" y="2659063"/>
            <a:ext cx="1728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dirty="0" smtClean="0">
                <a:solidFill>
                  <a:srgbClr val="FF0000"/>
                </a:solidFill>
              </a:rPr>
              <a:t>Protons</a:t>
            </a:r>
            <a:endParaRPr lang="en-GB" altLang="it-IT" dirty="0">
              <a:solidFill>
                <a:srgbClr val="FF0000"/>
              </a:solidFill>
            </a:endParaRPr>
          </a:p>
        </p:txBody>
      </p:sp>
      <p:sp>
        <p:nvSpPr>
          <p:cNvPr id="35" name="Rectangle 89"/>
          <p:cNvSpPr>
            <a:spLocks noChangeArrowheads="1"/>
          </p:cNvSpPr>
          <p:nvPr/>
        </p:nvSpPr>
        <p:spPr bwMode="auto">
          <a:xfrm>
            <a:off x="107950" y="5703888"/>
            <a:ext cx="84964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sz="2400" b="0" dirty="0">
                <a:solidFill>
                  <a:srgbClr val="000066"/>
                </a:solidFill>
              </a:rPr>
              <a:t>Actually </a:t>
            </a:r>
            <a:r>
              <a:rPr lang="en-GB" altLang="it-IT" sz="2400" b="0" dirty="0" smtClean="0">
                <a:solidFill>
                  <a:srgbClr val="FF0000"/>
                </a:solidFill>
              </a:rPr>
              <a:t>0.1% </a:t>
            </a:r>
            <a:r>
              <a:rPr lang="en-GB" altLang="it-IT" sz="2400" b="0" dirty="0">
                <a:solidFill>
                  <a:srgbClr val="000066"/>
                </a:solidFill>
              </a:rPr>
              <a:t>efficiency ... working to obtain </a:t>
            </a:r>
            <a:r>
              <a:rPr lang="en-GB" altLang="it-IT" sz="2400" b="0" dirty="0" smtClean="0">
                <a:solidFill>
                  <a:srgbClr val="FF0000"/>
                </a:solidFill>
              </a:rPr>
              <a:t>few %</a:t>
            </a:r>
            <a:r>
              <a:rPr lang="en-GB" altLang="it-IT" sz="2400" b="0" dirty="0" smtClean="0">
                <a:solidFill>
                  <a:srgbClr val="000066"/>
                </a:solidFill>
              </a:rPr>
              <a:t>.</a:t>
            </a:r>
            <a:r>
              <a:rPr lang="en-GB" altLang="it-IT" sz="2400" b="0" dirty="0">
                <a:solidFill>
                  <a:srgbClr val="000066"/>
                </a:solidFill>
              </a:rPr>
              <a:t/>
            </a:r>
            <a:br>
              <a:rPr lang="en-GB" altLang="it-IT" sz="2400" b="0" dirty="0">
                <a:solidFill>
                  <a:srgbClr val="000066"/>
                </a:solidFill>
              </a:rPr>
            </a:br>
            <a:endParaRPr lang="en-GB" altLang="it-IT" sz="2400" b="0" dirty="0">
              <a:solidFill>
                <a:srgbClr val="000066"/>
              </a:solidFill>
            </a:endParaRPr>
          </a:p>
        </p:txBody>
      </p:sp>
      <p:sp>
        <p:nvSpPr>
          <p:cNvPr id="19471" name="Text Box 280"/>
          <p:cNvSpPr txBox="1">
            <a:spLocks noChangeArrowheads="1"/>
          </p:cNvSpPr>
          <p:nvPr/>
        </p:nvSpPr>
        <p:spPr bwMode="auto">
          <a:xfrm>
            <a:off x="5940425" y="2468563"/>
            <a:ext cx="3384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dirty="0">
                <a:solidFill>
                  <a:srgbClr val="FF0000"/>
                </a:solidFill>
              </a:rPr>
              <a:t>Low Efficiency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it-IT" dirty="0">
                <a:solidFill>
                  <a:srgbClr val="FF0000"/>
                </a:solidFill>
              </a:rPr>
              <a:t>Big active area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it-IT" dirty="0">
                <a:solidFill>
                  <a:srgbClr val="000066"/>
                </a:solidFill>
              </a:rPr>
              <a:t>Beam Monitor and transmission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4925" y="3925888"/>
            <a:ext cx="8281988" cy="1374775"/>
            <a:chOff x="34925" y="3926375"/>
            <a:chExt cx="8282409" cy="1374833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051152" y="4429633"/>
              <a:ext cx="3889573" cy="6477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>
                <a:cs typeface="Arial" charset="0"/>
              </a:endParaRPr>
            </a:p>
          </p:txBody>
        </p:sp>
        <p:sp>
          <p:nvSpPr>
            <p:cNvPr id="19474" name="Rectangle 23"/>
            <p:cNvSpPr>
              <a:spLocks noChangeArrowheads="1"/>
            </p:cNvSpPr>
            <p:nvPr/>
          </p:nvSpPr>
          <p:spPr bwMode="auto">
            <a:xfrm>
              <a:off x="2051050" y="5005875"/>
              <a:ext cx="3889375" cy="287338"/>
            </a:xfrm>
            <a:prstGeom prst="rect">
              <a:avLst/>
            </a:prstGeom>
            <a:solidFill>
              <a:srgbClr val="CCCC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it-IT" altLang="it-IT"/>
            </a:p>
          </p:txBody>
        </p:sp>
        <p:cxnSp>
          <p:nvCxnSpPr>
            <p:cNvPr id="19475" name="Straight Arrow Connector 24"/>
            <p:cNvCxnSpPr>
              <a:cxnSpLocks noChangeShapeType="1"/>
            </p:cNvCxnSpPr>
            <p:nvPr/>
          </p:nvCxnSpPr>
          <p:spPr bwMode="auto">
            <a:xfrm>
              <a:off x="1042988" y="5150338"/>
              <a:ext cx="1008062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6" name="Rectangle 89"/>
            <p:cNvSpPr>
              <a:spLocks noChangeArrowheads="1"/>
            </p:cNvSpPr>
            <p:nvPr/>
          </p:nvSpPr>
          <p:spPr bwMode="auto">
            <a:xfrm>
              <a:off x="2492375" y="3926375"/>
              <a:ext cx="32321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 sz="2400" b="0">
                  <a:solidFill>
                    <a:srgbClr val="FF0000"/>
                  </a:solidFill>
                </a:rPr>
                <a:t>Side-On detector</a:t>
              </a:r>
              <a:endParaRPr lang="en-GB" altLang="it-IT" sz="2400" b="0">
                <a:solidFill>
                  <a:srgbClr val="000066"/>
                </a:solidFill>
              </a:endParaRPr>
            </a:p>
          </p:txBody>
        </p:sp>
        <p:sp>
          <p:nvSpPr>
            <p:cNvPr id="19477" name="Text Box 280"/>
            <p:cNvSpPr txBox="1">
              <a:spLocks noChangeArrowheads="1"/>
            </p:cNvSpPr>
            <p:nvPr/>
          </p:nvSpPr>
          <p:spPr bwMode="auto">
            <a:xfrm>
              <a:off x="4661694" y="4963070"/>
              <a:ext cx="17287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>
                  <a:solidFill>
                    <a:srgbClr val="FF0000"/>
                  </a:solidFill>
                </a:rPr>
                <a:t>cathode</a:t>
              </a:r>
            </a:p>
          </p:txBody>
        </p:sp>
        <p:sp>
          <p:nvSpPr>
            <p:cNvPr id="19478" name="Text Box 280"/>
            <p:cNvSpPr txBox="1">
              <a:spLocks noChangeArrowheads="1"/>
            </p:cNvSpPr>
            <p:nvPr/>
          </p:nvSpPr>
          <p:spPr bwMode="auto">
            <a:xfrm>
              <a:off x="34925" y="4789975"/>
              <a:ext cx="20891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>
                  <a:solidFill>
                    <a:srgbClr val="0070C0"/>
                  </a:solidFill>
                </a:rPr>
                <a:t>Thermal neutrons</a:t>
              </a:r>
            </a:p>
          </p:txBody>
        </p:sp>
        <p:cxnSp>
          <p:nvCxnSpPr>
            <p:cNvPr id="19479" name="Straight Connector 3"/>
            <p:cNvCxnSpPr>
              <a:cxnSpLocks noChangeShapeType="1"/>
            </p:cNvCxnSpPr>
            <p:nvPr/>
          </p:nvCxnSpPr>
          <p:spPr bwMode="auto">
            <a:xfrm flipH="1">
              <a:off x="21956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0" name="Straight Connector 25"/>
            <p:cNvCxnSpPr>
              <a:cxnSpLocks noChangeShapeType="1"/>
            </p:cNvCxnSpPr>
            <p:nvPr/>
          </p:nvCxnSpPr>
          <p:spPr bwMode="auto">
            <a:xfrm flipH="1">
              <a:off x="23480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1" name="Straight Connector 26"/>
            <p:cNvCxnSpPr>
              <a:cxnSpLocks noChangeShapeType="1"/>
            </p:cNvCxnSpPr>
            <p:nvPr/>
          </p:nvCxnSpPr>
          <p:spPr bwMode="auto">
            <a:xfrm flipH="1">
              <a:off x="25004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2" name="Straight Connector 28"/>
            <p:cNvCxnSpPr>
              <a:cxnSpLocks noChangeShapeType="1"/>
            </p:cNvCxnSpPr>
            <p:nvPr/>
          </p:nvCxnSpPr>
          <p:spPr bwMode="auto">
            <a:xfrm flipH="1">
              <a:off x="26528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3" name="Straight Connector 29"/>
            <p:cNvCxnSpPr>
              <a:cxnSpLocks noChangeShapeType="1"/>
            </p:cNvCxnSpPr>
            <p:nvPr/>
          </p:nvCxnSpPr>
          <p:spPr bwMode="auto">
            <a:xfrm flipH="1">
              <a:off x="28052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4" name="Straight Connector 30"/>
            <p:cNvCxnSpPr>
              <a:cxnSpLocks noChangeShapeType="1"/>
            </p:cNvCxnSpPr>
            <p:nvPr/>
          </p:nvCxnSpPr>
          <p:spPr bwMode="auto">
            <a:xfrm flipH="1">
              <a:off x="29576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5" name="Straight Connector 31"/>
            <p:cNvCxnSpPr>
              <a:cxnSpLocks noChangeShapeType="1"/>
            </p:cNvCxnSpPr>
            <p:nvPr/>
          </p:nvCxnSpPr>
          <p:spPr bwMode="auto">
            <a:xfrm flipH="1">
              <a:off x="31100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6" name="Straight Connector 35"/>
            <p:cNvCxnSpPr>
              <a:cxnSpLocks noChangeShapeType="1"/>
            </p:cNvCxnSpPr>
            <p:nvPr/>
          </p:nvCxnSpPr>
          <p:spPr bwMode="auto">
            <a:xfrm flipH="1">
              <a:off x="32624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7" name="Straight Connector 36"/>
            <p:cNvCxnSpPr>
              <a:cxnSpLocks noChangeShapeType="1"/>
            </p:cNvCxnSpPr>
            <p:nvPr/>
          </p:nvCxnSpPr>
          <p:spPr bwMode="auto">
            <a:xfrm flipH="1">
              <a:off x="34148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8" name="Straight Connector 37"/>
            <p:cNvCxnSpPr>
              <a:cxnSpLocks noChangeShapeType="1"/>
            </p:cNvCxnSpPr>
            <p:nvPr/>
          </p:nvCxnSpPr>
          <p:spPr bwMode="auto">
            <a:xfrm flipH="1">
              <a:off x="35672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9" name="Straight Connector 38"/>
            <p:cNvCxnSpPr>
              <a:cxnSpLocks noChangeShapeType="1"/>
            </p:cNvCxnSpPr>
            <p:nvPr/>
          </p:nvCxnSpPr>
          <p:spPr bwMode="auto">
            <a:xfrm flipH="1">
              <a:off x="37196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0" name="Straight Connector 39"/>
            <p:cNvCxnSpPr>
              <a:cxnSpLocks noChangeShapeType="1"/>
            </p:cNvCxnSpPr>
            <p:nvPr/>
          </p:nvCxnSpPr>
          <p:spPr bwMode="auto">
            <a:xfrm flipH="1">
              <a:off x="38720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1" name="Straight Connector 40"/>
            <p:cNvCxnSpPr>
              <a:cxnSpLocks noChangeShapeType="1"/>
            </p:cNvCxnSpPr>
            <p:nvPr/>
          </p:nvCxnSpPr>
          <p:spPr bwMode="auto">
            <a:xfrm flipH="1">
              <a:off x="40244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2" name="Straight Connector 41"/>
            <p:cNvCxnSpPr>
              <a:cxnSpLocks noChangeShapeType="1"/>
            </p:cNvCxnSpPr>
            <p:nvPr/>
          </p:nvCxnSpPr>
          <p:spPr bwMode="auto">
            <a:xfrm flipH="1">
              <a:off x="41768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3" name="Straight Connector 42"/>
            <p:cNvCxnSpPr>
              <a:cxnSpLocks noChangeShapeType="1"/>
            </p:cNvCxnSpPr>
            <p:nvPr/>
          </p:nvCxnSpPr>
          <p:spPr bwMode="auto">
            <a:xfrm flipH="1">
              <a:off x="43292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4" name="Straight Connector 43"/>
            <p:cNvCxnSpPr>
              <a:cxnSpLocks noChangeShapeType="1"/>
            </p:cNvCxnSpPr>
            <p:nvPr/>
          </p:nvCxnSpPr>
          <p:spPr bwMode="auto">
            <a:xfrm flipH="1">
              <a:off x="44816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5" name="Straight Connector 44"/>
            <p:cNvCxnSpPr>
              <a:cxnSpLocks noChangeShapeType="1"/>
            </p:cNvCxnSpPr>
            <p:nvPr/>
          </p:nvCxnSpPr>
          <p:spPr bwMode="auto">
            <a:xfrm flipH="1">
              <a:off x="4634087" y="5006271"/>
              <a:ext cx="49" cy="287487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6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2843808" y="4716354"/>
              <a:ext cx="215900" cy="4333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97" name="Text Box 280"/>
            <p:cNvSpPr txBox="1">
              <a:spLocks noChangeArrowheads="1"/>
            </p:cNvSpPr>
            <p:nvPr/>
          </p:nvSpPr>
          <p:spPr bwMode="auto">
            <a:xfrm>
              <a:off x="3132733" y="4667142"/>
              <a:ext cx="17287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 dirty="0" smtClean="0">
                  <a:solidFill>
                    <a:srgbClr val="FF0000"/>
                  </a:solidFill>
                </a:rPr>
                <a:t>Protons</a:t>
              </a:r>
              <a:endParaRPr lang="en-GB" altLang="it-IT" dirty="0">
                <a:solidFill>
                  <a:srgbClr val="FF0000"/>
                </a:solidFill>
              </a:endParaRPr>
            </a:p>
          </p:txBody>
        </p:sp>
        <p:sp>
          <p:nvSpPr>
            <p:cNvPr id="19498" name="Text Box 280"/>
            <p:cNvSpPr txBox="1">
              <a:spLocks noChangeArrowheads="1"/>
            </p:cNvSpPr>
            <p:nvPr/>
          </p:nvSpPr>
          <p:spPr bwMode="auto">
            <a:xfrm>
              <a:off x="6228184" y="4501670"/>
              <a:ext cx="20891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it-IT">
                  <a:solidFill>
                    <a:srgbClr val="FF0000"/>
                  </a:solidFill>
                </a:rPr>
                <a:t>High Efficiency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it-IT">
                  <a:solidFill>
                    <a:srgbClr val="FF0000"/>
                  </a:solidFill>
                </a:rPr>
                <a:t>Small active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Why Micro Pattern </a:t>
            </a:r>
            <a:r>
              <a:rPr lang="it-IT" dirty="0"/>
              <a:t>G</a:t>
            </a:r>
            <a:r>
              <a:rPr lang="it-IT" dirty="0" smtClean="0"/>
              <a:t>as </a:t>
            </a:r>
            <a:r>
              <a:rPr lang="it-IT" dirty="0"/>
              <a:t>D</a:t>
            </a:r>
            <a:r>
              <a:rPr lang="it-IT" dirty="0" smtClean="0"/>
              <a:t>etector </a:t>
            </a:r>
            <a:endParaRPr lang="it-IT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052736"/>
            <a:ext cx="8496944" cy="554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 indent="0">
              <a:buFont typeface="Arial" panose="020B0604020202020204" pitchFamily="34" charset="0"/>
              <a:buNone/>
            </a:pPr>
            <a:endParaRPr lang="it-IT" sz="2400" dirty="0" smtClean="0"/>
          </a:p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MPGDs offer the following advantages</a:t>
            </a:r>
          </a:p>
          <a:p>
            <a:pPr lvl="1"/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high rate capability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(MHz/mm</a:t>
            </a:r>
            <a:r>
              <a:rPr lang="it-IT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suitable for high flux neutron beams like at ESS</a:t>
            </a:r>
          </a:p>
          <a:p>
            <a:pPr lvl="1"/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Submillimetric space resolution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(space resolution adapted to experimet requirements)</a:t>
            </a:r>
          </a:p>
          <a:p>
            <a:pPr lvl="1"/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 from 5 ns</a:t>
            </a:r>
          </a:p>
          <a:p>
            <a:pPr lvl="1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Possibility to be realized in 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areas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in different shapes</a:t>
            </a:r>
          </a:p>
          <a:p>
            <a:pPr lvl="1"/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hardness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very low neutron-induced discharge probability</a:t>
            </a:r>
          </a:p>
          <a:p>
            <a:pPr lvl="1"/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Insensitivity to gamma rays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(with appropriate gain)</a:t>
            </a:r>
          </a:p>
          <a:p>
            <a:pPr lvl="1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277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Working point</a:t>
            </a:r>
            <a:endParaRPr lang="it-IT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76362"/>
            <a:ext cx="4050382" cy="368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107950" y="858838"/>
            <a:ext cx="89498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400" b="0" dirty="0">
                <a:solidFill>
                  <a:srgbClr val="000066"/>
                </a:solidFill>
              </a:rPr>
              <a:t>The </a:t>
            </a:r>
            <a:r>
              <a:rPr lang="it-IT" altLang="it-IT" sz="2400" b="0" dirty="0">
                <a:solidFill>
                  <a:srgbClr val="FF0000"/>
                </a:solidFill>
              </a:rPr>
              <a:t>alfas</a:t>
            </a:r>
            <a:r>
              <a:rPr lang="it-IT" altLang="it-IT" sz="2400" b="0" dirty="0">
                <a:solidFill>
                  <a:srgbClr val="000066"/>
                </a:solidFill>
              </a:rPr>
              <a:t> </a:t>
            </a:r>
            <a:r>
              <a:rPr lang="it-IT" altLang="it-IT" sz="2400" b="0" dirty="0" smtClean="0">
                <a:solidFill>
                  <a:srgbClr val="000066"/>
                </a:solidFill>
              </a:rPr>
              <a:t>produce </a:t>
            </a:r>
            <a:r>
              <a:rPr lang="it-IT" altLang="it-IT" sz="2400" b="0" dirty="0">
                <a:solidFill>
                  <a:srgbClr val="000066"/>
                </a:solidFill>
              </a:rPr>
              <a:t>an higher ionization respect to</a:t>
            </a:r>
            <a:r>
              <a:rPr lang="it-IT" altLang="it-IT" sz="2400" b="0" dirty="0">
                <a:solidFill>
                  <a:srgbClr val="FF0000"/>
                </a:solidFill>
              </a:rPr>
              <a:t> protons</a:t>
            </a:r>
            <a:r>
              <a:rPr lang="it-IT" altLang="it-IT" sz="2400" b="0" dirty="0">
                <a:solidFill>
                  <a:srgbClr val="000066"/>
                </a:solidFill>
              </a:rPr>
              <a:t> </a:t>
            </a:r>
          </a:p>
          <a:p>
            <a:pPr eaLnBrk="1" hangingPunct="1"/>
            <a:r>
              <a:rPr lang="it-IT" altLang="it-IT" sz="2400" b="0" dirty="0">
                <a:solidFill>
                  <a:srgbClr val="000066"/>
                </a:solidFill>
              </a:rPr>
              <a:t>that allow a wider plateau before  the gamma background   </a:t>
            </a:r>
          </a:p>
        </p:txBody>
      </p:sp>
      <p:cxnSp>
        <p:nvCxnSpPr>
          <p:cNvPr id="20486" name="Straight Arrow Connector 4"/>
          <p:cNvCxnSpPr>
            <a:cxnSpLocks noChangeShapeType="1"/>
          </p:cNvCxnSpPr>
          <p:nvPr/>
        </p:nvCxnSpPr>
        <p:spPr bwMode="auto">
          <a:xfrm>
            <a:off x="1726530" y="3402302"/>
            <a:ext cx="757238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"/>
          <a:stretch>
            <a:fillRect/>
          </a:stretch>
        </p:blipFill>
        <p:spPr bwMode="auto">
          <a:xfrm>
            <a:off x="4283968" y="2048370"/>
            <a:ext cx="4805467" cy="354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6156176" y="3542741"/>
            <a:ext cx="0" cy="8223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23728" y="3695141"/>
            <a:ext cx="0" cy="8223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0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  <a:latin typeface="Castellar" pitchFamily="18" charset="0"/>
                <a:cs typeface="Arial" charset="0"/>
              </a:rPr>
              <a:t>Test @ </a:t>
            </a:r>
            <a:r>
              <a:rPr lang="it-IT" sz="2400" b="1" i="1" dirty="0" err="1">
                <a:solidFill>
                  <a:schemeClr val="accent6">
                    <a:lumMod val="50000"/>
                  </a:schemeClr>
                </a:solidFill>
                <a:latin typeface="Castellar" pitchFamily="18" charset="0"/>
                <a:cs typeface="Arial" charset="0"/>
              </a:rPr>
              <a:t>n-tof</a:t>
            </a:r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  <a:latin typeface="Castellar" pitchFamily="18" charset="0"/>
                <a:cs typeface="Arial" charset="0"/>
              </a:rPr>
              <a:t>: </a:t>
            </a:r>
            <a:r>
              <a:rPr lang="it-IT" sz="2400" b="1" i="1" dirty="0" err="1">
                <a:solidFill>
                  <a:schemeClr val="accent6">
                    <a:lumMod val="50000"/>
                  </a:schemeClr>
                </a:solidFill>
                <a:latin typeface="Castellar" pitchFamily="18" charset="0"/>
                <a:cs typeface="Arial" charset="0"/>
              </a:rPr>
              <a:t>measurements</a:t>
            </a:r>
            <a:endParaRPr lang="it-IT" sz="2400" b="1" i="1" dirty="0">
              <a:solidFill>
                <a:schemeClr val="accent6">
                  <a:lumMod val="50000"/>
                </a:schemeClr>
              </a:solidFill>
              <a:latin typeface="Castellar" pitchFamily="18" charset="0"/>
              <a:cs typeface="Arial" charset="0"/>
            </a:endParaRPr>
          </a:p>
        </p:txBody>
      </p:sp>
      <p:pic>
        <p:nvPicPr>
          <p:cNvPr id="5" name="Picture 6" descr="http://www.lnf.infn.it/conference/phipsi08/images/Logo_INFNLN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2988" cy="74771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2532" name="Picture 2" descr="C:\root\n_TOF\beam_energy_ranges\all_ranges\both_scans_final2_2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1341438"/>
            <a:ext cx="2982913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2" descr="C:\Users\Gerardo\Desktop\Immagin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19685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CasellaDiTesto 43"/>
          <p:cNvSpPr txBox="1">
            <a:spLocks noChangeArrowheads="1"/>
          </p:cNvSpPr>
          <p:nvPr/>
        </p:nvSpPr>
        <p:spPr bwMode="auto">
          <a:xfrm>
            <a:off x="312738" y="865188"/>
            <a:ext cx="8507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sz="1600">
                <a:latin typeface="Comic Sans MS" pitchFamily="66" charset="0"/>
              </a:rPr>
              <a:t>Neutron beam has been reconstructed making an horizzontal scan on the beam.</a:t>
            </a:r>
          </a:p>
        </p:txBody>
      </p:sp>
      <p:pic>
        <p:nvPicPr>
          <p:cNvPr id="22535" name="Picture 2" descr="C:\root\n_TOF\horizontal movement\new\hor_sc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2982912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TextBox 13"/>
          <p:cNvSpPr txBox="1">
            <a:spLocks noChangeArrowheads="1"/>
          </p:cNvSpPr>
          <p:nvPr/>
        </p:nvSpPr>
        <p:spPr bwMode="auto">
          <a:xfrm>
            <a:off x="611188" y="3429000"/>
            <a:ext cx="1670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it-IT" sz="1600">
                <a:latin typeface="Comic Sans MS" pitchFamily="66" charset="0"/>
              </a:rPr>
              <a:t>Horizontal scan</a:t>
            </a:r>
          </a:p>
        </p:txBody>
      </p:sp>
      <p:sp>
        <p:nvSpPr>
          <p:cNvPr id="22537" name="CasellaDiTesto 43"/>
          <p:cNvSpPr txBox="1">
            <a:spLocks noChangeArrowheads="1"/>
          </p:cNvSpPr>
          <p:nvPr/>
        </p:nvSpPr>
        <p:spPr bwMode="auto">
          <a:xfrm>
            <a:off x="323850" y="3849688"/>
            <a:ext cx="8507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>
                <a:latin typeface="Comic Sans MS" pitchFamily="66" charset="0"/>
              </a:rPr>
              <a:t>ToF measurements: thermal energy spectrum  </a:t>
            </a:r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09"/>
          <a:stretch>
            <a:fillRect/>
          </a:stretch>
        </p:blipFill>
        <p:spPr bwMode="auto">
          <a:xfrm>
            <a:off x="428625" y="4246563"/>
            <a:ext cx="3816350" cy="199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9" b="3587"/>
          <a:stretch>
            <a:fillRect/>
          </a:stretch>
        </p:blipFill>
        <p:spPr bwMode="auto">
          <a:xfrm>
            <a:off x="4500563" y="4249738"/>
            <a:ext cx="40370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0" name="Rectangle 89"/>
          <p:cNvSpPr>
            <a:spLocks noChangeArrowheads="1"/>
          </p:cNvSpPr>
          <p:nvPr/>
        </p:nvSpPr>
        <p:spPr bwMode="auto">
          <a:xfrm>
            <a:off x="2771775" y="435451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>
                <a:solidFill>
                  <a:schemeClr val="bg1"/>
                </a:solidFill>
                <a:latin typeface="Comic Sans MS" pitchFamily="66" charset="0"/>
              </a:rPr>
              <a:t>Single event</a:t>
            </a:r>
          </a:p>
        </p:txBody>
      </p:sp>
      <p:sp>
        <p:nvSpPr>
          <p:cNvPr id="22541" name="Rectangle 89"/>
          <p:cNvSpPr>
            <a:spLocks noChangeArrowheads="1"/>
          </p:cNvSpPr>
          <p:nvPr/>
        </p:nvSpPr>
        <p:spPr bwMode="auto">
          <a:xfrm>
            <a:off x="7092950" y="4292600"/>
            <a:ext cx="1449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>
                <a:solidFill>
                  <a:schemeClr val="bg1"/>
                </a:solidFill>
                <a:latin typeface="Comic Sans MS" pitchFamily="66" charset="0"/>
              </a:rPr>
              <a:t>100  events</a:t>
            </a:r>
          </a:p>
        </p:txBody>
      </p:sp>
      <p:sp>
        <p:nvSpPr>
          <p:cNvPr id="22542" name="Rectangle 89"/>
          <p:cNvSpPr>
            <a:spLocks noChangeArrowheads="1"/>
          </p:cNvSpPr>
          <p:nvPr/>
        </p:nvSpPr>
        <p:spPr bwMode="auto">
          <a:xfrm>
            <a:off x="373063" y="6319838"/>
            <a:ext cx="792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>
                <a:latin typeface="Comic Sans MS" pitchFamily="66" charset="0"/>
              </a:rPr>
              <a:t>Slices acquisition: Time spectrum (1ms/bin), 150ms total gate.</a:t>
            </a:r>
          </a:p>
        </p:txBody>
      </p:sp>
      <p:pic>
        <p:nvPicPr>
          <p:cNvPr id="22543" name="Picture 6" descr="G:\logo_ene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0"/>
            <a:ext cx="1704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55650" y="188689"/>
            <a:ext cx="7416800" cy="10080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3600" dirty="0" smtClean="0"/>
              <a:t>Imaging of Thermal Neutron beam</a:t>
            </a:r>
            <a:br>
              <a:rPr lang="it-IT" sz="3600" dirty="0" smtClean="0"/>
            </a:br>
            <a:r>
              <a:rPr lang="it-IT" sz="3600" dirty="0" smtClean="0"/>
              <a:t>through a cadmium grid (ISIS)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2438400"/>
            <a:ext cx="42735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griglia_termici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49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13"/>
          <p:cNvGrpSpPr>
            <a:grpSpLocks/>
          </p:cNvGrpSpPr>
          <p:nvPr/>
        </p:nvGrpSpPr>
        <p:grpSpPr bwMode="auto">
          <a:xfrm>
            <a:off x="1676400" y="5057775"/>
            <a:ext cx="990600" cy="1724025"/>
            <a:chOff x="1676400" y="5058229"/>
            <a:chExt cx="990600" cy="1723571"/>
          </a:xfrm>
        </p:grpSpPr>
        <p:sp>
          <p:nvSpPr>
            <p:cNvPr id="9" name="Isosceles Triangle 8"/>
            <p:cNvSpPr/>
            <p:nvPr/>
          </p:nvSpPr>
          <p:spPr>
            <a:xfrm>
              <a:off x="1676400" y="5058229"/>
              <a:ext cx="990600" cy="172357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  <a:p>
              <a:pPr algn="ctr">
                <a:defRPr/>
              </a:pPr>
              <a:endParaRPr lang="it-IT" dirty="0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676400" y="5105841"/>
              <a:ext cx="990600" cy="5872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1803400" y="6411913"/>
            <a:ext cx="78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/>
              <a:t>Beam</a:t>
            </a:r>
          </a:p>
        </p:txBody>
      </p:sp>
      <p:sp>
        <p:nvSpPr>
          <p:cNvPr id="25607" name="Rectangle 89"/>
          <p:cNvSpPr>
            <a:spLocks noChangeArrowheads="1"/>
          </p:cNvSpPr>
          <p:nvPr/>
        </p:nvSpPr>
        <p:spPr bwMode="auto">
          <a:xfrm>
            <a:off x="5795963" y="2420938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sz="1800">
                <a:solidFill>
                  <a:schemeClr val="bg1"/>
                </a:solidFill>
              </a:rPr>
              <a:t>Online plot</a:t>
            </a:r>
          </a:p>
        </p:txBody>
      </p:sp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4716463" y="1568450"/>
            <a:ext cx="3452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000" b="0">
                <a:solidFill>
                  <a:srgbClr val="000066"/>
                </a:solidFill>
              </a:rPr>
              <a:t>Image realized with a scan </a:t>
            </a:r>
          </a:p>
          <a:p>
            <a:pPr eaLnBrk="1" hangingPunct="1"/>
            <a:r>
              <a:rPr lang="it-IT" altLang="it-IT" sz="2000" b="0">
                <a:solidFill>
                  <a:srgbClr val="000066"/>
                </a:solidFill>
              </a:rPr>
              <a:t>through the beam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3758" y="5877272"/>
            <a:ext cx="4454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Real time image with</a:t>
            </a:r>
          </a:p>
          <a:p>
            <a:r>
              <a:rPr lang="it-IT" dirty="0" smtClean="0"/>
              <a:t>30 sec scan with pad dimension of  6 mm pad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25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Only limited by alfa/proton path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5208" r="13557" b="3958"/>
          <a:stretch>
            <a:fillRect/>
          </a:stretch>
        </p:blipFill>
        <p:spPr bwMode="auto">
          <a:xfrm>
            <a:off x="323850" y="908050"/>
            <a:ext cx="8377238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791923"/>
            <a:ext cx="4680198" cy="789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Image dimension 90x90 mm</a:t>
            </a:r>
            <a:r>
              <a:rPr lang="it-IT" sz="2400" b="1" baseline="30000" dirty="0" smtClean="0">
                <a:solidFill>
                  <a:srgbClr val="002060"/>
                </a:solidFill>
              </a:rPr>
              <a:t>2</a:t>
            </a:r>
          </a:p>
          <a:p>
            <a:endParaRPr lang="it-IT" sz="3200" b="1" baseline="30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611" y="5301208"/>
            <a:ext cx="4572000" cy="12413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3200" b="1" baseline="30000" dirty="0">
                <a:solidFill>
                  <a:srgbClr val="FF0000"/>
                </a:solidFill>
              </a:rPr>
              <a:t>Pressurized chamber ?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baseline="30000" dirty="0">
                <a:solidFill>
                  <a:srgbClr val="FF0000"/>
                </a:solidFill>
              </a:rPr>
              <a:t>CF4 ?</a:t>
            </a:r>
          </a:p>
          <a:p>
            <a:pPr lvl="0"/>
            <a:endParaRPr lang="it-IT" sz="3200" b="1" baseline="-25000" dirty="0">
              <a:solidFill>
                <a:srgbClr val="FF0000"/>
              </a:solidFill>
            </a:endParaRPr>
          </a:p>
          <a:p>
            <a:pPr lvl="0"/>
            <a:r>
              <a:rPr lang="it-IT" sz="3200" b="1" baseline="30000" dirty="0">
                <a:solidFill>
                  <a:srgbClr val="FF0000"/>
                </a:solidFill>
              </a:rPr>
              <a:t>Sealed detector ?</a:t>
            </a:r>
            <a:endParaRPr lang="it-IT" sz="2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8549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Two prototype  of GEMPIX for </a:t>
            </a:r>
            <a:r>
              <a:rPr lang="it-IT" baseline="30000" dirty="0" smtClean="0"/>
              <a:t>10</a:t>
            </a:r>
            <a:r>
              <a:rPr lang="it-IT" dirty="0" smtClean="0"/>
              <a:t>B studies</a:t>
            </a:r>
            <a:endParaRPr lang="it-IT" dirty="0"/>
          </a:p>
        </p:txBody>
      </p:sp>
      <p:pic>
        <p:nvPicPr>
          <p:cNvPr id="4710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51338"/>
            <a:ext cx="3116487" cy="233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" y="1385913"/>
            <a:ext cx="3429794" cy="257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350044" y="908720"/>
            <a:ext cx="3178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800" b="0" dirty="0"/>
              <a:t>Head-on detector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4716016" y="971748"/>
            <a:ext cx="306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800" b="0" dirty="0"/>
              <a:t>Side-on detector</a:t>
            </a:r>
          </a:p>
        </p:txBody>
      </p:sp>
      <p:sp>
        <p:nvSpPr>
          <p:cNvPr id="47111" name="TextBox 6"/>
          <p:cNvSpPr txBox="1">
            <a:spLocks noChangeArrowheads="1"/>
          </p:cNvSpPr>
          <p:nvPr/>
        </p:nvSpPr>
        <p:spPr bwMode="auto">
          <a:xfrm>
            <a:off x="971600" y="1581819"/>
            <a:ext cx="256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800" b="0" dirty="0"/>
              <a:t>HV Connector</a:t>
            </a:r>
          </a:p>
        </p:txBody>
      </p:sp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2002564" y="3251505"/>
            <a:ext cx="1295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000" b="0" dirty="0"/>
              <a:t>Medipix</a:t>
            </a:r>
          </a:p>
          <a:p>
            <a:pPr eaLnBrk="1" hangingPunct="1"/>
            <a:r>
              <a:rPr lang="it-IT" altLang="it-IT" sz="2000" b="0" dirty="0"/>
              <a:t>DAQ box</a:t>
            </a:r>
          </a:p>
        </p:txBody>
      </p:sp>
      <p:cxnSp>
        <p:nvCxnSpPr>
          <p:cNvPr id="47113" name="Straight Arrow Connector 9"/>
          <p:cNvCxnSpPr>
            <a:cxnSpLocks noChangeShapeType="1"/>
          </p:cNvCxnSpPr>
          <p:nvPr/>
        </p:nvCxnSpPr>
        <p:spPr bwMode="auto">
          <a:xfrm flipH="1">
            <a:off x="2411760" y="2105694"/>
            <a:ext cx="238504" cy="3143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14" name="Picture 13" descr="AR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64704"/>
            <a:ext cx="10763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3419" r="40790" b="29053"/>
          <a:stretch>
            <a:fillRect/>
          </a:stretch>
        </p:blipFill>
        <p:spPr bwMode="auto">
          <a:xfrm>
            <a:off x="98425" y="4183206"/>
            <a:ext cx="2247997" cy="24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13664" r="57123" b="30225"/>
          <a:stretch>
            <a:fillRect/>
          </a:stretch>
        </p:blipFill>
        <p:spPr bwMode="auto">
          <a:xfrm>
            <a:off x="2627784" y="4221087"/>
            <a:ext cx="2376264" cy="248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45" y="4221088"/>
            <a:ext cx="2171575" cy="22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15" y="1451338"/>
            <a:ext cx="9826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89" y="2323471"/>
            <a:ext cx="6969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8344" y="4509120"/>
            <a:ext cx="12598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3x3 cm2 </a:t>
            </a:r>
          </a:p>
          <a:p>
            <a:r>
              <a:rPr lang="it-IT" dirty="0" smtClean="0"/>
              <a:t>active area </a:t>
            </a:r>
          </a:p>
          <a:p>
            <a:endParaRPr lang="it-IT" dirty="0" smtClean="0"/>
          </a:p>
          <a:p>
            <a:r>
              <a:rPr lang="it-IT" dirty="0" smtClean="0"/>
              <a:t>Pixels of</a:t>
            </a:r>
          </a:p>
          <a:p>
            <a:r>
              <a:rPr lang="it-IT" dirty="0" smtClean="0"/>
              <a:t>50x50 µm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  <p:pic>
        <p:nvPicPr>
          <p:cNvPr id="1026" name="Picture 2" descr="[Medipix logo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89" y="3075802"/>
            <a:ext cx="8191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4653136"/>
            <a:ext cx="61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alfas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4221088"/>
            <a:ext cx="1937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Compton e lectron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from gamma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7028" y="4289846"/>
            <a:ext cx="14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Cluster detail</a:t>
            </a:r>
          </a:p>
        </p:txBody>
      </p:sp>
    </p:spTree>
    <p:extLst>
      <p:ext uri="{BB962C8B-B14F-4D97-AF65-F5344CB8AC3E}">
        <p14:creationId xmlns:p14="http://schemas.microsoft.com/office/powerpoint/2010/main" val="37001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MPGD possibilities at CERN</a:t>
            </a:r>
            <a:r>
              <a:rPr lang="en-GB" dirty="0" smtClean="0"/>
              <a:t/>
            </a:r>
            <a:br>
              <a:rPr lang="en-GB" dirty="0" smtClean="0"/>
            </a:br>
            <a:endParaRPr lang="fr-FR" dirty="0"/>
          </a:p>
        </p:txBody>
      </p:sp>
      <p:pic>
        <p:nvPicPr>
          <p:cNvPr id="4" name="Picture 3" descr="DSCN2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692098" y="1748866"/>
            <a:ext cx="1394139" cy="1045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04" y="1567124"/>
            <a:ext cx="1800201" cy="135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29" y="1567124"/>
            <a:ext cx="1800200" cy="135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" y="1567124"/>
            <a:ext cx="1840429" cy="138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9" y="1567124"/>
            <a:ext cx="1840428" cy="1380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995" y="898959"/>
            <a:ext cx="1719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 smtClean="0"/>
              <a:t>Large laminator</a:t>
            </a:r>
          </a:p>
          <a:p>
            <a:pPr algn="ctr"/>
            <a:r>
              <a:rPr lang="en-GB" b="1" i="1" dirty="0" smtClean="0"/>
              <a:t>1.4m</a:t>
            </a:r>
            <a:endParaRPr lang="fr-FR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9313" y="898502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Large Solvent strip</a:t>
            </a:r>
          </a:p>
          <a:p>
            <a:pPr algn="ctr"/>
            <a:r>
              <a:rPr lang="en-GB" b="1" i="1" dirty="0" smtClean="0"/>
              <a:t>2m x 0.8m </a:t>
            </a:r>
            <a:endParaRPr lang="fr-FR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02770" y="898503"/>
            <a:ext cx="16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Large exposure</a:t>
            </a:r>
          </a:p>
          <a:p>
            <a:pPr algn="ctr"/>
            <a:r>
              <a:rPr lang="en-GB" b="1" i="1" dirty="0" smtClean="0"/>
              <a:t>2.2m x 1.4m</a:t>
            </a:r>
            <a:endParaRPr lang="fr-FR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8859" y="898959"/>
            <a:ext cx="1127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PI etching</a:t>
            </a:r>
          </a:p>
          <a:p>
            <a:pPr algn="ctr"/>
            <a:r>
              <a:rPr lang="en-GB" b="1" i="1" dirty="0" smtClean="0"/>
              <a:t>0.6m</a:t>
            </a:r>
            <a:endParaRPr lang="fr-FR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04439" y="898731"/>
            <a:ext cx="1303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Large oven</a:t>
            </a:r>
          </a:p>
          <a:p>
            <a:r>
              <a:rPr lang="en-GB" b="1" i="1" dirty="0" smtClean="0"/>
              <a:t>1.4mx 2.3m</a:t>
            </a:r>
            <a:endParaRPr lang="fr-FR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58304" y="4941168"/>
            <a:ext cx="6904069" cy="16312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b="1" i="1" dirty="0" smtClean="0"/>
              <a:t>Thanks to 9 new equipment and  a team of 20 engineer &amp; technicians we have the capability to provide:</a:t>
            </a:r>
            <a:endParaRPr lang="en-GB" sz="1200" b="1" i="1" dirty="0"/>
          </a:p>
          <a:p>
            <a:pPr algn="ctr"/>
            <a:r>
              <a:rPr lang="en-GB" sz="1200" b="1" i="1" dirty="0" smtClean="0"/>
              <a:t>-GEM up to 2m x 0.5m</a:t>
            </a:r>
          </a:p>
          <a:p>
            <a:pPr algn="ctr"/>
            <a:r>
              <a:rPr lang="en-GB" sz="1200" b="1" i="1" dirty="0" smtClean="0"/>
              <a:t>-</a:t>
            </a:r>
            <a:r>
              <a:rPr lang="en-GB" sz="1200" b="1" i="1" dirty="0" err="1" smtClean="0"/>
              <a:t>Micromegas</a:t>
            </a:r>
            <a:r>
              <a:rPr lang="en-GB" sz="1200" b="1" i="1" dirty="0" smtClean="0"/>
              <a:t> detectors up to 2m x 1m</a:t>
            </a:r>
          </a:p>
          <a:p>
            <a:pPr algn="ctr"/>
            <a:r>
              <a:rPr lang="en-GB" sz="1200" b="1" i="1" dirty="0" smtClean="0"/>
              <a:t>-THGEMs up to 600mm x 600mm </a:t>
            </a:r>
          </a:p>
          <a:p>
            <a:pPr algn="ctr"/>
            <a:endParaRPr lang="en-GB" sz="1200" b="1" i="1" dirty="0"/>
          </a:p>
          <a:p>
            <a:pPr algn="ctr"/>
            <a:r>
              <a:rPr lang="en-GB" sz="1200" b="1" i="1" dirty="0" smtClean="0"/>
              <a:t>Equipment are essentially dedicated to prototype production.</a:t>
            </a:r>
          </a:p>
          <a:p>
            <a:pPr algn="ctr"/>
            <a:endParaRPr lang="en-GB" sz="1200" b="1" i="1" dirty="0" smtClean="0"/>
          </a:p>
          <a:p>
            <a:pPr algn="ctr"/>
            <a:r>
              <a:rPr lang="en-GB" sz="1200" b="1" i="1" dirty="0"/>
              <a:t>P</a:t>
            </a:r>
            <a:r>
              <a:rPr lang="en-GB" sz="1200" b="1" i="1" dirty="0" smtClean="0"/>
              <a:t>ossibilities for medium to high volume productions (but needs formal agreement).</a:t>
            </a:r>
            <a:endParaRPr lang="fr-FR" sz="12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55BF-40D7-4223-A42E-9707DDB66389}" type="slidenum">
              <a:rPr lang="fr-FR" smtClean="0"/>
              <a:t>9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073571" y="3344367"/>
            <a:ext cx="178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Large developer</a:t>
            </a:r>
            <a:endParaRPr lang="fr-FR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70112" y="3344367"/>
            <a:ext cx="152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Large stripper</a:t>
            </a:r>
            <a:endParaRPr lang="fr-FR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82736" y="3344367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Large etcher</a:t>
            </a:r>
            <a:endParaRPr lang="fr-FR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51414" y="3078932"/>
            <a:ext cx="1913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Large electro-etch</a:t>
            </a:r>
          </a:p>
          <a:p>
            <a:pPr algn="ctr"/>
            <a:r>
              <a:rPr lang="en-GB" b="1" i="1" dirty="0" smtClean="0"/>
              <a:t>2m x 0.8m</a:t>
            </a:r>
            <a:endParaRPr lang="fr-FR" b="1" i="1" dirty="0"/>
          </a:p>
        </p:txBody>
      </p:sp>
      <p:pic>
        <p:nvPicPr>
          <p:cNvPr id="20" name="Picture 19" descr="DSCN2704.JPG"/>
          <p:cNvPicPr>
            <a:picLocks noChangeAspect="1"/>
          </p:cNvPicPr>
          <p:nvPr/>
        </p:nvPicPr>
        <p:blipFill>
          <a:blip r:embed="rId7" cstate="print"/>
          <a:srcRect l="4097" r="16387"/>
          <a:stretch>
            <a:fillRect/>
          </a:stretch>
        </p:blipFill>
        <p:spPr>
          <a:xfrm>
            <a:off x="7038508" y="3713699"/>
            <a:ext cx="1139222" cy="1074511"/>
          </a:xfrm>
          <a:prstGeom prst="rect">
            <a:avLst/>
          </a:prstGeom>
        </p:spPr>
      </p:pic>
      <p:pic>
        <p:nvPicPr>
          <p:cNvPr id="21" name="Picture 20" descr="DSC004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40216" y="3718552"/>
            <a:ext cx="1438334" cy="1078750"/>
          </a:xfrm>
          <a:prstGeom prst="rect">
            <a:avLst/>
          </a:prstGeom>
        </p:spPr>
      </p:pic>
      <p:pic>
        <p:nvPicPr>
          <p:cNvPr id="22" name="Picture 21" descr="DSC004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0277" y="3725263"/>
            <a:ext cx="1475312" cy="11064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70112" y="3725263"/>
            <a:ext cx="1520481" cy="1072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3170018" y="3955339"/>
            <a:ext cx="1374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107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1m</a:t>
            </a:r>
          </a:p>
          <a:p>
            <a:r>
              <a:rPr lang="en-GB" dirty="0" smtClean="0"/>
              <a:t>Now </a:t>
            </a:r>
            <a:r>
              <a:rPr lang="en-GB" dirty="0" smtClean="0">
                <a:sym typeface="Wingdings" panose="05000000000000000000" pitchFamily="2" charset="2"/>
              </a:rPr>
              <a:t>0.6m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275303" y="4093839"/>
            <a:ext cx="7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107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0760" y="4084565"/>
            <a:ext cx="7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107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577</Words>
  <Application>Microsoft Office PowerPoint</Application>
  <PresentationFormat>On-screen Show (4:3)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10B Cathode for thermal neutron </vt:lpstr>
      <vt:lpstr>Polyethilene for fast neutron </vt:lpstr>
      <vt:lpstr>Why Micro Pattern Gas Detector </vt:lpstr>
      <vt:lpstr>Working point</vt:lpstr>
      <vt:lpstr>PowerPoint Presentation</vt:lpstr>
      <vt:lpstr>Imaging of Thermal Neutron beam through a cadmium grid (ISIS)</vt:lpstr>
      <vt:lpstr>Only limited by alfa/proton path</vt:lpstr>
      <vt:lpstr>Two prototype  of GEMPIX for 10B studies</vt:lpstr>
      <vt:lpstr>MPGD possibilities at CERN </vt:lpstr>
      <vt:lpstr>Neutrons converters possibilities</vt:lpstr>
      <vt:lpstr>Main issue for future developments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10B Cathode for thermal neutron</dc:title>
  <dc:creator>fabrizio</dc:creator>
  <cp:lastModifiedBy>fabrizio</cp:lastModifiedBy>
  <cp:revision>12</cp:revision>
  <dcterms:created xsi:type="dcterms:W3CDTF">2013-10-15T09:13:25Z</dcterms:created>
  <dcterms:modified xsi:type="dcterms:W3CDTF">2013-12-03T15:12:47Z</dcterms:modified>
</cp:coreProperties>
</file>