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tags/tag5.xml" ContentType="application/vnd.openxmlformats-officedocument.presentationml.tags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slideLayouts/slideLayout3.xml" ContentType="application/vnd.openxmlformats-officedocument.presentationml.slideLayout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ags/tag1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19"/>
  </p:notesMasterIdLst>
  <p:handoutMasterIdLst>
    <p:handoutMasterId r:id="rId20"/>
  </p:handoutMasterIdLst>
  <p:sldIdLst>
    <p:sldId id="305" r:id="rId2"/>
    <p:sldId id="330" r:id="rId3"/>
    <p:sldId id="368" r:id="rId4"/>
    <p:sldId id="369" r:id="rId5"/>
    <p:sldId id="370" r:id="rId6"/>
    <p:sldId id="374" r:id="rId7"/>
    <p:sldId id="375" r:id="rId8"/>
    <p:sldId id="376" r:id="rId9"/>
    <p:sldId id="378" r:id="rId10"/>
    <p:sldId id="377" r:id="rId11"/>
    <p:sldId id="382" r:id="rId12"/>
    <p:sldId id="372" r:id="rId13"/>
    <p:sldId id="381" r:id="rId14"/>
    <p:sldId id="379" r:id="rId15"/>
    <p:sldId id="380" r:id="rId16"/>
    <p:sldId id="324" r:id="rId17"/>
    <p:sldId id="38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</p:showPr>
  <p:clrMru>
    <a:srgbClr val="FF9594"/>
    <a:srgbClr val="FFEFEF"/>
    <a:srgbClr val="888888"/>
    <a:srgbClr val="2C2BFB"/>
    <a:srgbClr val="787878"/>
    <a:srgbClr val="FFFFFF"/>
    <a:srgbClr val="5A5A5A"/>
    <a:srgbClr val="FEFEFE"/>
    <a:srgbClr val="FAD5AC"/>
    <a:srgbClr val="9FD0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5887" autoAdjust="0"/>
    <p:restoredTop sz="78930" autoAdjust="0"/>
  </p:normalViewPr>
  <p:slideViewPr>
    <p:cSldViewPr snapToGrid="0">
      <p:cViewPr>
        <p:scale>
          <a:sx n="100" d="100"/>
          <a:sy n="100" d="100"/>
        </p:scale>
        <p:origin x="-952" y="-304"/>
      </p:cViewPr>
      <p:guideLst>
        <p:guide orient="horz" pos="2208"/>
        <p:guide pos="29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1DEE-6C44-425C-9559-B162AE3C58ED}" type="datetimeFigureOut">
              <a:rPr lang="it-IT" smtClean="0"/>
              <a:pPr/>
              <a:t>2-12-2013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2EDC-6D0E-48A3-AFCF-E3ABCA3E3272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947DD-6C04-4E54-B668-1943460AEC43}" type="datetimeFigureOut">
              <a:rPr lang="it-IT" smtClean="0"/>
              <a:pPr/>
              <a:t>2-12-2013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ACE9-AC24-4E6E-A669-9EF42E8BCBFF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1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mtClean="0">
              <a:solidFill>
                <a:prstClr val="white"/>
              </a:solidFill>
            </a:endParaRPr>
          </a:p>
        </p:txBody>
      </p:sp>
      <p:sp>
        <p:nvSpPr>
          <p:cNvPr id="61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final goal of this activity is the development of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-based buffer layer architecture obtained by combining physical and chemical deposition techniques. The architecture will be composed by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deposited by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-beam or sputtering at relatively low T and an oxide layer deposited by MOD for YBCO </a:t>
            </a:r>
            <a:r>
              <a:rPr lang="en-US" baseline="0" dirty="0" err="1" smtClean="0"/>
              <a:t>epitaxy</a:t>
            </a: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ACE9-AC24-4E6E-A669-9EF42E8BCBFF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798206-874F-4F80-A9AB-DBD627D6EC28}" type="slidenum">
              <a:rPr lang="fr-CA"/>
              <a:pPr/>
              <a:t>‹n.›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3F421B-F887-4C02-BE8D-AC802EAC4787}" type="slidenum">
              <a:rPr lang="fr-CA"/>
              <a:pPr/>
              <a:t>‹n.›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40" y="128174"/>
            <a:ext cx="2053440" cy="598526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480" y="128174"/>
            <a:ext cx="6023520" cy="598526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786CE4-B418-43D9-94C5-3916FB14ACBF}" type="slidenum">
              <a:rPr lang="fr-CA"/>
              <a:pPr/>
              <a:t>‹n.›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6AE5B1-0DA0-4D0F-917F-6498AADB093B}" type="slidenum">
              <a:rPr lang="fr-CA"/>
              <a:pPr/>
              <a:t>‹n.›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91E7F3-FF47-4741-BD77-2CDB9028ED78}" type="slidenum">
              <a:rPr lang="fr-CA"/>
              <a:pPr/>
              <a:t>‹n.›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6480" y="1600009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481" y="1600009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B2EEA7-C4F5-444B-A7FC-23E7224B7A94}" type="slidenum">
              <a:rPr lang="fr-CA"/>
              <a:pPr/>
              <a:t>‹n.›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5EFA93-A292-4B30-8934-D98492B6315A}" type="slidenum">
              <a:rPr lang="fr-CA"/>
              <a:pPr/>
              <a:t>‹n.›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C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079DCA-CD72-4687-B439-F10A955E64CC}" type="slidenum">
              <a:rPr lang="fr-CA"/>
              <a:pPr/>
              <a:t>‹n.›</a:t>
            </a:fld>
            <a:endParaRPr lang="fr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1200" b="1"/>
            </a:lvl1pPr>
          </a:lstStyle>
          <a:p>
            <a:r>
              <a:rPr lang="en-US" smtClean="0"/>
              <a:t>ICSM 2012 - Istanbul, 30 April 2012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F0061D-4CA3-4F57-9860-E9E561EFE9DC}" type="slidenum">
              <a:rPr lang="fr-CA"/>
              <a:pPr/>
              <a:t>‹n.›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461522-3A78-4721-B215-F9DF69034451}" type="slidenum">
              <a:rPr lang="fr-CA"/>
              <a:pPr/>
              <a:t>‹n.›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D05707-7706-4147-A0E0-73F6D1B0DC8F}" type="slidenum">
              <a:rPr lang="fr-CA"/>
              <a:pPr/>
              <a:t>‹n.›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128175"/>
            <a:ext cx="8215200" cy="1431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39" tIns="42452" rIns="81639" bIns="424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0009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55388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39" tIns="42452" rIns="81639" bIns="42452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100">
                <a:solidFill>
                  <a:srgbClr val="898989"/>
                </a:solidFill>
                <a:cs typeface="Tahoma" pitchFamily="34" charset="0"/>
              </a:defRPr>
            </a:lvl1pPr>
          </a:lstStyle>
          <a:p>
            <a:pPr defTabSz="4075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3360" y="6307862"/>
            <a:ext cx="2895840" cy="460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4075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5388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39" tIns="42452" rIns="81639" bIns="42452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100">
                <a:solidFill>
                  <a:srgbClr val="898989"/>
                </a:solidFill>
                <a:cs typeface="Tahoma" pitchFamily="34" charset="0"/>
              </a:defRPr>
            </a:lvl1pPr>
          </a:lstStyle>
          <a:p>
            <a:pPr defTabSz="4075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CB84C276-2353-4549-9FAF-B6E38EA7B5E3}" type="slidenum">
              <a:rPr lang="fr-CA" smtClean="0"/>
              <a:pPr defTabSz="407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‹n.›</a:t>
            </a:fld>
            <a:endParaRPr lang="fr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dt="0"/>
  <p:txStyles>
    <p:titleStyle>
      <a:lvl1pPr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4" charset="0"/>
          <a:ea typeface="MS Gothic"/>
          <a:cs typeface="MS Gothic"/>
        </a:defRPr>
      </a:lvl2pPr>
      <a:lvl3pPr marL="1036815" indent="-207363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4" charset="0"/>
          <a:ea typeface="MS Gothic"/>
          <a:cs typeface="MS Gothic"/>
        </a:defRPr>
      </a:lvl3pPr>
      <a:lvl4pPr marL="1451541" indent="-207363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4" charset="0"/>
          <a:ea typeface="MS Gothic"/>
          <a:cs typeface="MS Gothic"/>
        </a:defRPr>
      </a:lvl4pPr>
      <a:lvl5pPr marL="1866268" indent="-207363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4" charset="0"/>
          <a:ea typeface="MS Gothic"/>
          <a:cs typeface="MS Gothic"/>
        </a:defRPr>
      </a:lvl5pPr>
      <a:lvl6pPr marL="2280994" indent="-207363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4" charset="0"/>
          <a:ea typeface="MS Gothic"/>
          <a:cs typeface="MS Gothic"/>
        </a:defRPr>
      </a:lvl6pPr>
      <a:lvl7pPr marL="2695720" indent="-207363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4" charset="0"/>
          <a:ea typeface="MS Gothic"/>
          <a:cs typeface="MS Gothic"/>
        </a:defRPr>
      </a:lvl7pPr>
      <a:lvl8pPr marL="3110446" indent="-207363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4" charset="0"/>
          <a:ea typeface="MS Gothic"/>
          <a:cs typeface="MS Gothic"/>
        </a:defRPr>
      </a:lvl8pPr>
      <a:lvl9pPr marL="3525172" indent="-207363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4" charset="0"/>
          <a:ea typeface="MS Gothic"/>
          <a:cs typeface="MS Gothic"/>
        </a:defRPr>
      </a:lvl9pPr>
    </p:titleStyle>
    <p:bodyStyle>
      <a:lvl1pPr marL="311045" indent="-311045" algn="l" defTabSz="407526" rtl="0" fontAlgn="base"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2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2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3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3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4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5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1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304256" y="1092064"/>
            <a:ext cx="6732240" cy="727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936" tIns="41469" rIns="82936" bIns="41469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Boron film deposition by electron beam technique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8969" y="2146573"/>
            <a:ext cx="8208912" cy="670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1" tIns="42448" rIns="81631" bIns="42448">
            <a:spAutoFit/>
          </a:bodyPr>
          <a:lstStyle/>
          <a:p>
            <a:pPr algn="ctr" defTabSz="40748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sz="2000" b="1" dirty="0" smtClean="0">
                <a:solidFill>
                  <a:srgbClr val="1F497D"/>
                </a:solidFill>
                <a:latin typeface="Verdana" pitchFamily="34" charset="0"/>
              </a:rPr>
              <a:t>Giuseppe Celentano</a:t>
            </a:r>
            <a:r>
              <a:rPr lang="en-US" sz="2000" dirty="0" smtClean="0">
                <a:solidFill>
                  <a:srgbClr val="1F497D"/>
                </a:solidFill>
                <a:latin typeface="Verdana" pitchFamily="34" charset="0"/>
              </a:rPr>
              <a:t>, Fabio Fabbri, Angelo Vannozzi</a:t>
            </a:r>
          </a:p>
          <a:p>
            <a:pPr defTabSz="40748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dirty="0" smtClean="0">
                <a:solidFill>
                  <a:srgbClr val="1F497D"/>
                </a:solidFill>
                <a:latin typeface="Verdana" pitchFamily="34" charset="0"/>
              </a:rPr>
              <a:t>Superconductivity Laboratory – ENEA, </a:t>
            </a:r>
            <a:r>
              <a:rPr lang="en-US" dirty="0" err="1" smtClean="0">
                <a:solidFill>
                  <a:srgbClr val="1F497D"/>
                </a:solidFill>
                <a:latin typeface="Verdana" pitchFamily="34" charset="0"/>
              </a:rPr>
              <a:t>Frascati</a:t>
            </a:r>
            <a:r>
              <a:rPr lang="en-US" dirty="0" smtClean="0">
                <a:solidFill>
                  <a:srgbClr val="1F497D"/>
                </a:solidFill>
                <a:latin typeface="Verdana" pitchFamily="34" charset="0"/>
              </a:rPr>
              <a:t> Research Centre</a:t>
            </a:r>
          </a:p>
        </p:txBody>
      </p:sp>
      <p:sp>
        <p:nvSpPr>
          <p:cNvPr id="39" name="Segnaposto piè di pagina 1"/>
          <p:cNvSpPr txBox="1">
            <a:spLocks/>
          </p:cNvSpPr>
          <p:nvPr/>
        </p:nvSpPr>
        <p:spPr bwMode="auto">
          <a:xfrm>
            <a:off x="2867025" y="3019425"/>
            <a:ext cx="331476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39" tIns="42452" rIns="81639" bIns="42452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2577"/>
                </a:solidFill>
                <a:effectLst/>
                <a:uLnTx/>
                <a:uFillTx/>
                <a:latin typeface="Verdana" pitchFamily="34" charset="0"/>
                <a:cs typeface="Tahoma" pitchFamily="34" charset="0"/>
              </a:rPr>
              <a:t>Frascati, </a:t>
            </a:r>
            <a:r>
              <a:rPr lang="en-US" sz="1600" dirty="0" smtClean="0">
                <a:solidFill>
                  <a:srgbClr val="0C2577"/>
                </a:solidFill>
                <a:latin typeface="Verdana" pitchFamily="34" charset="0"/>
                <a:cs typeface="Tahoma" pitchFamily="34" charset="0"/>
              </a:rPr>
              <a:t>December 3</a:t>
            </a:r>
            <a:r>
              <a:rPr lang="en-US" sz="1600" baseline="30000" dirty="0" smtClean="0">
                <a:solidFill>
                  <a:srgbClr val="0C2577"/>
                </a:solidFill>
                <a:latin typeface="Verdana" pitchFamily="34" charset="0"/>
                <a:cs typeface="Tahoma" pitchFamily="34" charset="0"/>
              </a:rPr>
              <a:t>rd</a:t>
            </a:r>
            <a:r>
              <a:rPr lang="en-US" sz="1600" dirty="0" smtClean="0">
                <a:solidFill>
                  <a:srgbClr val="0C2577"/>
                </a:solidFill>
                <a:latin typeface="Verdana" pitchFamily="34" charset="0"/>
                <a:cs typeface="Tahoma" pitchFamily="34" charset="0"/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Verdana" pitchFamily="34" charset="0"/>
              <a:cs typeface="Tahoma" pitchFamily="34" charset="0"/>
            </a:endParaRPr>
          </a:p>
        </p:txBody>
      </p:sp>
      <p:sp>
        <p:nvSpPr>
          <p:cNvPr id="40" name="Segnaposto numero diapositiva 3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1F0061D-4CA3-4F57-9860-E9E561EFE9DC}" type="slidenum">
              <a:rPr lang="fr-CA" smtClean="0"/>
              <a:pPr/>
              <a:t>1</a:t>
            </a:fld>
            <a:endParaRPr lang="fr-CA"/>
          </a:p>
        </p:txBody>
      </p:sp>
      <p:pic>
        <p:nvPicPr>
          <p:cNvPr id="17" name="Immagine 16" descr="here-2013-header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3110" y="3486957"/>
            <a:ext cx="6863529" cy="1103285"/>
          </a:xfrm>
          <a:prstGeom prst="rect">
            <a:avLst/>
          </a:prstGeom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15169" y="4927873"/>
            <a:ext cx="8208912" cy="153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1" tIns="42448" rIns="81631" bIns="42448">
            <a:spAutoFit/>
          </a:bodyPr>
          <a:lstStyle/>
          <a:p>
            <a:pPr algn="just" defTabSz="40748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sz="2000" b="1" dirty="0" smtClean="0">
                <a:solidFill>
                  <a:srgbClr val="1F497D"/>
                </a:solidFill>
                <a:latin typeface="Verdana" pitchFamily="34" charset="0"/>
              </a:rPr>
              <a:t>Outline</a:t>
            </a:r>
          </a:p>
          <a:p>
            <a:pPr algn="just" defTabSz="40748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sz="2000" dirty="0" smtClean="0">
                <a:solidFill>
                  <a:srgbClr val="1F497D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Verdana" pitchFamily="34" charset="0"/>
              </a:rPr>
              <a:t>Intro: why B </a:t>
            </a:r>
            <a:r>
              <a:rPr lang="en-US" dirty="0" smtClean="0">
                <a:solidFill>
                  <a:srgbClr val="1F497D"/>
                </a:solidFill>
                <a:latin typeface="Verdana" pitchFamily="34" charset="0"/>
              </a:rPr>
              <a:t>films</a:t>
            </a:r>
          </a:p>
          <a:p>
            <a:pPr algn="just" defTabSz="40748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dirty="0" smtClean="0">
                <a:solidFill>
                  <a:srgbClr val="1F497D"/>
                </a:solidFill>
                <a:latin typeface="Verdana" pitchFamily="34" charset="0"/>
              </a:rPr>
              <a:t> B film by </a:t>
            </a:r>
            <a:r>
              <a:rPr lang="en-US" dirty="0" err="1" smtClean="0">
                <a:solidFill>
                  <a:srgbClr val="1F497D"/>
                </a:solidFill>
                <a:latin typeface="Verdana" pitchFamily="34" charset="0"/>
              </a:rPr>
              <a:t>e</a:t>
            </a:r>
            <a:r>
              <a:rPr lang="en-US" dirty="0" smtClean="0">
                <a:solidFill>
                  <a:srgbClr val="1F497D"/>
                </a:solidFill>
                <a:latin typeface="Verdana" pitchFamily="34" charset="0"/>
              </a:rPr>
              <a:t>-beam deposition </a:t>
            </a:r>
            <a:r>
              <a:rPr lang="en-US" dirty="0" smtClean="0">
                <a:solidFill>
                  <a:srgbClr val="1F497D"/>
                </a:solidFill>
                <a:latin typeface="Verdana" pitchFamily="34" charset="0"/>
              </a:rPr>
              <a:t>technique;</a:t>
            </a:r>
          </a:p>
          <a:p>
            <a:pPr algn="just" defTabSz="40748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dirty="0" smtClean="0">
                <a:solidFill>
                  <a:srgbClr val="1F497D"/>
                </a:solidFill>
                <a:latin typeface="Verdana" pitchFamily="34" charset="0"/>
              </a:rPr>
              <a:t> GEM detector;</a:t>
            </a:r>
            <a:endParaRPr lang="en-US" dirty="0" smtClean="0">
              <a:solidFill>
                <a:srgbClr val="1F497D"/>
              </a:solidFill>
              <a:latin typeface="Verdana" pitchFamily="34" charset="0"/>
            </a:endParaRPr>
          </a:p>
          <a:p>
            <a:pPr algn="just" defTabSz="40748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dirty="0" smtClean="0">
                <a:solidFill>
                  <a:srgbClr val="1F497D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Verdana" pitchFamily="34" charset="0"/>
              </a:rPr>
              <a:t>Conclusions</a:t>
            </a:r>
            <a:endParaRPr lang="en-US" dirty="0" smtClean="0">
              <a:solidFill>
                <a:srgbClr val="1F497D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65944" y="304800"/>
            <a:ext cx="6697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Improved GEM neutron detector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09549" y="2590800"/>
            <a:ext cx="24574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Test @ High Flux Isotope Reactor Oak Ridge NL (US)</a:t>
            </a:r>
          </a:p>
          <a:p>
            <a:r>
              <a:rPr lang="en-US" sz="2000" u="sng" dirty="0" smtClean="0">
                <a:solidFill>
                  <a:srgbClr val="1F497D"/>
                </a:solidFill>
              </a:rPr>
              <a:t>Efficiency</a:t>
            </a:r>
            <a:r>
              <a:rPr lang="en-US" sz="2000" dirty="0" smtClean="0">
                <a:solidFill>
                  <a:srgbClr val="1F497D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b="1" dirty="0" smtClean="0">
                <a:solidFill>
                  <a:srgbClr val="1F497D"/>
                </a:solidFill>
              </a:rPr>
              <a:t>31 % on 16 sheets region</a:t>
            </a:r>
            <a:r>
              <a:rPr lang="en-US" sz="2000" dirty="0" smtClean="0">
                <a:solidFill>
                  <a:srgbClr val="1F497D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b="1" dirty="0" smtClean="0">
                <a:solidFill>
                  <a:srgbClr val="1F497D"/>
                </a:solidFill>
              </a:rPr>
              <a:t>2.8 % on single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57175" y="1019175"/>
            <a:ext cx="8067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- </a:t>
            </a:r>
            <a:r>
              <a:rPr lang="en-US" sz="2000" u="sng" dirty="0" smtClean="0">
                <a:solidFill>
                  <a:srgbClr val="1F497D"/>
                </a:solidFill>
              </a:rPr>
              <a:t>16</a:t>
            </a:r>
            <a:r>
              <a:rPr lang="en-US" sz="2000" dirty="0" smtClean="0">
                <a:solidFill>
                  <a:srgbClr val="1F497D"/>
                </a:solidFill>
              </a:rPr>
              <a:t> sheet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b="1" dirty="0" smtClean="0">
                <a:solidFill>
                  <a:srgbClr val="1F497D"/>
                </a:solidFill>
              </a:rPr>
              <a:t>1 </a:t>
            </a:r>
            <a:r>
              <a:rPr lang="en-US" sz="2000" b="1" dirty="0" err="1" smtClean="0">
                <a:solidFill>
                  <a:srgbClr val="1F497D"/>
                </a:solidFill>
              </a:rPr>
              <a:t>μm</a:t>
            </a:r>
            <a:r>
              <a:rPr lang="en-US" sz="2000" b="1" dirty="0" smtClean="0">
                <a:solidFill>
                  <a:srgbClr val="1F497D"/>
                </a:solidFill>
              </a:rPr>
              <a:t> </a:t>
            </a:r>
            <a:r>
              <a:rPr lang="en-US" sz="2000" b="1" dirty="0" smtClean="0">
                <a:solidFill>
                  <a:srgbClr val="1F497D"/>
                </a:solidFill>
              </a:rPr>
              <a:t>× 2 </a:t>
            </a:r>
            <a:r>
              <a:rPr lang="en-US" sz="2000" baseline="30000" dirty="0" smtClean="0">
                <a:solidFill>
                  <a:srgbClr val="1F497D"/>
                </a:solidFill>
              </a:rPr>
              <a:t>10</a:t>
            </a:r>
            <a:r>
              <a:rPr lang="en-US" sz="2000" dirty="0" smtClean="0">
                <a:solidFill>
                  <a:srgbClr val="1F497D"/>
                </a:solidFill>
              </a:rPr>
              <a:t>B coated alumina lamellae (10 x 50 mm)</a:t>
            </a:r>
          </a:p>
          <a:p>
            <a:r>
              <a:rPr lang="en-US" sz="2000" dirty="0" smtClean="0">
                <a:solidFill>
                  <a:srgbClr val="1F497D"/>
                </a:solidFill>
              </a:rPr>
              <a:t>- </a:t>
            </a:r>
            <a:r>
              <a:rPr lang="en-US" sz="2000" u="sng" dirty="0" smtClean="0">
                <a:solidFill>
                  <a:srgbClr val="1F497D"/>
                </a:solidFill>
              </a:rPr>
              <a:t>1</a:t>
            </a:r>
            <a:r>
              <a:rPr lang="en-US" sz="2000" dirty="0" smtClean="0">
                <a:solidFill>
                  <a:srgbClr val="1F497D"/>
                </a:solidFill>
              </a:rPr>
              <a:t> sheet </a:t>
            </a:r>
            <a:r>
              <a:rPr lang="en-US" sz="2000" b="1" dirty="0" smtClean="0">
                <a:solidFill>
                  <a:srgbClr val="1F497D"/>
                </a:solidFill>
              </a:rPr>
              <a:t>300 nm on one </a:t>
            </a:r>
            <a:r>
              <a:rPr lang="en-US" sz="2000" b="1" dirty="0" smtClean="0">
                <a:solidFill>
                  <a:srgbClr val="1F497D"/>
                </a:solidFill>
              </a:rPr>
              <a:t>side </a:t>
            </a:r>
            <a:r>
              <a:rPr lang="en-US" sz="2000" dirty="0" smtClean="0">
                <a:solidFill>
                  <a:srgbClr val="1F497D"/>
                </a:solidFill>
              </a:rPr>
              <a:t>(deposited in the 3 kW system)</a:t>
            </a:r>
            <a:endParaRPr lang="en-US" sz="2000" b="1" dirty="0" smtClean="0">
              <a:solidFill>
                <a:srgbClr val="1F497D"/>
              </a:solidFill>
            </a:endParaRPr>
          </a:p>
        </p:txBody>
      </p:sp>
      <p:pic>
        <p:nvPicPr>
          <p:cNvPr id="2050" name="Immagin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7442" y="2952749"/>
            <a:ext cx="5769834" cy="2009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15050" y="5054600"/>
            <a:ext cx="240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1F497D"/>
                </a:solidFill>
                <a:cs typeface="Times New Roman" pitchFamily="18" charset="0"/>
              </a:rPr>
              <a:t>G. Claps</a:t>
            </a:r>
            <a:r>
              <a:rPr lang="en-US" sz="1600" i="1" dirty="0" smtClean="0">
                <a:solidFill>
                  <a:srgbClr val="1F497D"/>
                </a:solidFill>
                <a:cs typeface="Times New Roman" pitchFamily="18" charset="0"/>
              </a:rPr>
              <a:t>, </a:t>
            </a:r>
            <a:r>
              <a:rPr lang="en-US" sz="1600" i="1" dirty="0" smtClean="0">
                <a:solidFill>
                  <a:srgbClr val="1F497D"/>
                </a:solidFill>
                <a:cs typeface="Times New Roman" pitchFamily="18" charset="0"/>
              </a:rPr>
              <a:t>et al.</a:t>
            </a:r>
            <a:r>
              <a:rPr lang="en-US" sz="1600" dirty="0" smtClean="0">
                <a:solidFill>
                  <a:srgbClr val="1F497D"/>
                </a:solidFill>
                <a:cs typeface="Times New Roman" pitchFamily="18" charset="0"/>
              </a:rPr>
              <a:t>,</a:t>
            </a:r>
            <a:r>
              <a:rPr lang="en-US" sz="1600" dirty="0" smtClean="0">
                <a:solidFill>
                  <a:srgbClr val="1F497D"/>
                </a:solidFill>
                <a:cs typeface="Times New Roman" pitchFamily="18" charset="0"/>
              </a:rPr>
              <a:t> submitted</a:t>
            </a:r>
          </a:p>
          <a:p>
            <a:pPr>
              <a:spcAft>
                <a:spcPts val="600"/>
              </a:spcAft>
              <a:defRPr/>
            </a:pPr>
            <a:endParaRPr lang="en-US" sz="1600" dirty="0" smtClean="0">
              <a:solidFill>
                <a:srgbClr val="1F497D"/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65944" y="304800"/>
            <a:ext cx="6697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Improved GEM neutron detector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09549" y="2590800"/>
            <a:ext cx="24574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Test @ High Flux Isotope Reactor Oak Ridge NL (US)</a:t>
            </a:r>
          </a:p>
          <a:p>
            <a:r>
              <a:rPr lang="en-US" sz="2000" u="sng" dirty="0" smtClean="0">
                <a:solidFill>
                  <a:srgbClr val="1F497D"/>
                </a:solidFill>
              </a:rPr>
              <a:t>Efficiency</a:t>
            </a:r>
            <a:r>
              <a:rPr lang="en-US" sz="2000" dirty="0" smtClean="0">
                <a:solidFill>
                  <a:srgbClr val="1F497D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b="1" dirty="0" smtClean="0">
                <a:solidFill>
                  <a:srgbClr val="1F497D"/>
                </a:solidFill>
              </a:rPr>
              <a:t>31 % on 16 sheets region</a:t>
            </a:r>
            <a:r>
              <a:rPr lang="en-US" sz="2000" dirty="0" smtClean="0">
                <a:solidFill>
                  <a:srgbClr val="1F497D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b="1" dirty="0" smtClean="0">
                <a:solidFill>
                  <a:srgbClr val="1F497D"/>
                </a:solidFill>
              </a:rPr>
              <a:t>2.8 % on single 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1451" y="5251450"/>
            <a:ext cx="64008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</a:rPr>
              <a:t>Lamellae deposited in 3 runs: 7 + 9 + </a:t>
            </a:r>
            <a:r>
              <a:rPr lang="en-US" sz="2000" dirty="0" smtClean="0">
                <a:solidFill>
                  <a:srgbClr val="1F497D"/>
                </a:solidFill>
              </a:rPr>
              <a:t>1 (</a:t>
            </a:r>
            <a:r>
              <a:rPr lang="en-US" sz="2000" dirty="0" smtClean="0">
                <a:solidFill>
                  <a:srgbClr val="1F497D"/>
                </a:solidFill>
              </a:rPr>
              <a:t>single side) </a:t>
            </a:r>
            <a:endParaRPr lang="en-US" sz="2000" dirty="0" smtClean="0">
              <a:solidFill>
                <a:srgbClr val="1F497D"/>
              </a:solidFill>
              <a:cs typeface="Times New Roman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Lamellae from different runs have different appearance: from white (run 1) to dark brown (run 3)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57175" y="1019175"/>
            <a:ext cx="8067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- </a:t>
            </a:r>
            <a:r>
              <a:rPr lang="en-US" sz="2000" u="sng" dirty="0" smtClean="0">
                <a:solidFill>
                  <a:srgbClr val="1F497D"/>
                </a:solidFill>
              </a:rPr>
              <a:t>16</a:t>
            </a:r>
            <a:r>
              <a:rPr lang="en-US" sz="2000" dirty="0" smtClean="0">
                <a:solidFill>
                  <a:srgbClr val="1F497D"/>
                </a:solidFill>
              </a:rPr>
              <a:t> sheet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b="1" dirty="0" smtClean="0">
                <a:solidFill>
                  <a:srgbClr val="1F497D"/>
                </a:solidFill>
              </a:rPr>
              <a:t>1 </a:t>
            </a:r>
            <a:r>
              <a:rPr lang="en-US" sz="2000" b="1" dirty="0" err="1" smtClean="0">
                <a:solidFill>
                  <a:srgbClr val="1F497D"/>
                </a:solidFill>
              </a:rPr>
              <a:t>μm</a:t>
            </a:r>
            <a:r>
              <a:rPr lang="en-US" sz="2000" b="1" dirty="0" smtClean="0">
                <a:solidFill>
                  <a:srgbClr val="1F497D"/>
                </a:solidFill>
              </a:rPr>
              <a:t> </a:t>
            </a:r>
            <a:r>
              <a:rPr lang="en-US" sz="2000" b="1" dirty="0" smtClean="0">
                <a:solidFill>
                  <a:srgbClr val="1F497D"/>
                </a:solidFill>
              </a:rPr>
              <a:t>× 2 </a:t>
            </a:r>
            <a:r>
              <a:rPr lang="en-US" sz="2000" baseline="30000" dirty="0" smtClean="0">
                <a:solidFill>
                  <a:srgbClr val="1F497D"/>
                </a:solidFill>
              </a:rPr>
              <a:t>10</a:t>
            </a:r>
            <a:r>
              <a:rPr lang="en-US" sz="2000" dirty="0" smtClean="0">
                <a:solidFill>
                  <a:srgbClr val="1F497D"/>
                </a:solidFill>
              </a:rPr>
              <a:t>B coated alumina lamellae (10 x 50 mm)</a:t>
            </a:r>
          </a:p>
          <a:p>
            <a:r>
              <a:rPr lang="en-US" sz="2000" dirty="0" smtClean="0">
                <a:solidFill>
                  <a:srgbClr val="1F497D"/>
                </a:solidFill>
              </a:rPr>
              <a:t>- </a:t>
            </a:r>
            <a:r>
              <a:rPr lang="en-US" sz="2000" u="sng" dirty="0" smtClean="0">
                <a:solidFill>
                  <a:srgbClr val="1F497D"/>
                </a:solidFill>
              </a:rPr>
              <a:t>1</a:t>
            </a:r>
            <a:r>
              <a:rPr lang="en-US" sz="2000" dirty="0" smtClean="0">
                <a:solidFill>
                  <a:srgbClr val="1F497D"/>
                </a:solidFill>
              </a:rPr>
              <a:t> sheet </a:t>
            </a:r>
            <a:r>
              <a:rPr lang="en-US" sz="2000" b="1" dirty="0" smtClean="0">
                <a:solidFill>
                  <a:srgbClr val="1F497D"/>
                </a:solidFill>
              </a:rPr>
              <a:t>300 nm on one </a:t>
            </a:r>
            <a:r>
              <a:rPr lang="en-US" sz="2000" b="1" dirty="0" smtClean="0">
                <a:solidFill>
                  <a:srgbClr val="1F497D"/>
                </a:solidFill>
              </a:rPr>
              <a:t>side </a:t>
            </a:r>
            <a:r>
              <a:rPr lang="en-US" sz="2000" dirty="0" smtClean="0">
                <a:solidFill>
                  <a:srgbClr val="1F497D"/>
                </a:solidFill>
              </a:rPr>
              <a:t>(deposited in the 3 kW system)</a:t>
            </a:r>
            <a:endParaRPr lang="en-US" sz="2000" b="1" dirty="0" smtClean="0">
              <a:solidFill>
                <a:srgbClr val="1F497D"/>
              </a:solidFill>
            </a:endParaRPr>
          </a:p>
        </p:txBody>
      </p:sp>
      <p:pic>
        <p:nvPicPr>
          <p:cNvPr id="2050" name="Immagin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7442" y="2952749"/>
            <a:ext cx="5769834" cy="2009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Ovale 16"/>
          <p:cNvSpPr/>
          <p:nvPr/>
        </p:nvSpPr>
        <p:spPr bwMode="auto">
          <a:xfrm>
            <a:off x="4057650" y="3676650"/>
            <a:ext cx="1247775" cy="93345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S Gothic"/>
              <a:cs typeface="MS Gothic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4124325" y="3048000"/>
            <a:ext cx="923925" cy="647700"/>
          </a:xfrm>
          <a:prstGeom prst="ellips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S Gothic"/>
              <a:cs typeface="MS Gothic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000376" y="2060575"/>
            <a:ext cx="2409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1</a:t>
            </a:r>
            <a:r>
              <a:rPr lang="en-US" sz="2000" baseline="30000" dirty="0" smtClean="0">
                <a:solidFill>
                  <a:schemeClr val="accent2"/>
                </a:solidFill>
                <a:cs typeface="Times New Roman" pitchFamily="18" charset="0"/>
              </a:rPr>
              <a:t>st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run: B film is white on both sides</a:t>
            </a:r>
          </a:p>
        </p:txBody>
      </p:sp>
      <p:cxnSp>
        <p:nvCxnSpPr>
          <p:cNvPr id="24" name="Connettore 2 23"/>
          <p:cNvCxnSpPr>
            <a:stCxn id="20" idx="2"/>
            <a:endCxn id="19" idx="1"/>
          </p:cNvCxnSpPr>
          <p:nvPr/>
        </p:nvCxnSpPr>
        <p:spPr bwMode="auto">
          <a:xfrm>
            <a:off x="4205288" y="2768461"/>
            <a:ext cx="54343" cy="3743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724526" y="2165350"/>
            <a:ext cx="2905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nd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run: films become darker</a:t>
            </a:r>
          </a:p>
        </p:txBody>
      </p:sp>
      <p:cxnSp>
        <p:nvCxnSpPr>
          <p:cNvPr id="28" name="Connettore 2 27"/>
          <p:cNvCxnSpPr>
            <a:stCxn id="27" idx="2"/>
            <a:endCxn id="17" idx="7"/>
          </p:cNvCxnSpPr>
          <p:nvPr/>
        </p:nvCxnSpPr>
        <p:spPr bwMode="auto">
          <a:xfrm flipH="1">
            <a:off x="5122692" y="2873236"/>
            <a:ext cx="2054396" cy="9401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524126" y="3632200"/>
            <a:ext cx="15049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>
                <a:cs typeface="Times New Roman" pitchFamily="18" charset="0"/>
              </a:rPr>
              <a:t>3</a:t>
            </a:r>
            <a:r>
              <a:rPr lang="en-US" sz="2000" baseline="30000" dirty="0" smtClean="0">
                <a:cs typeface="Times New Roman" pitchFamily="18" charset="0"/>
              </a:rPr>
              <a:t>rd</a:t>
            </a:r>
            <a:r>
              <a:rPr lang="en-US" sz="2000" dirty="0" smtClean="0">
                <a:cs typeface="Times New Roman" pitchFamily="18" charset="0"/>
              </a:rPr>
              <a:t> run: dark brown</a:t>
            </a:r>
          </a:p>
        </p:txBody>
      </p:sp>
      <p:cxnSp>
        <p:nvCxnSpPr>
          <p:cNvPr id="33" name="Connettore 2 32"/>
          <p:cNvCxnSpPr>
            <a:stCxn id="32" idx="0"/>
          </p:cNvCxnSpPr>
          <p:nvPr/>
        </p:nvCxnSpPr>
        <p:spPr bwMode="auto">
          <a:xfrm flipV="1">
            <a:off x="3276601" y="3133726"/>
            <a:ext cx="419099" cy="4984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15050" y="5054600"/>
            <a:ext cx="240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1F497D"/>
                </a:solidFill>
                <a:cs typeface="Times New Roman" pitchFamily="18" charset="0"/>
              </a:rPr>
              <a:t>G. Claps</a:t>
            </a:r>
            <a:r>
              <a:rPr lang="en-US" sz="1600" i="1" dirty="0" smtClean="0">
                <a:solidFill>
                  <a:srgbClr val="1F497D"/>
                </a:solidFill>
                <a:cs typeface="Times New Roman" pitchFamily="18" charset="0"/>
              </a:rPr>
              <a:t>, </a:t>
            </a:r>
            <a:r>
              <a:rPr lang="en-US" sz="1600" i="1" dirty="0" smtClean="0">
                <a:solidFill>
                  <a:srgbClr val="1F497D"/>
                </a:solidFill>
                <a:cs typeface="Times New Roman" pitchFamily="18" charset="0"/>
              </a:rPr>
              <a:t>et al.</a:t>
            </a:r>
            <a:r>
              <a:rPr lang="en-US" sz="1600" dirty="0" smtClean="0">
                <a:solidFill>
                  <a:srgbClr val="1F497D"/>
                </a:solidFill>
                <a:cs typeface="Times New Roman" pitchFamily="18" charset="0"/>
              </a:rPr>
              <a:t>,</a:t>
            </a:r>
            <a:r>
              <a:rPr lang="en-US" sz="1600" dirty="0" smtClean="0">
                <a:solidFill>
                  <a:srgbClr val="1F497D"/>
                </a:solidFill>
                <a:cs typeface="Times New Roman" pitchFamily="18" charset="0"/>
              </a:rPr>
              <a:t> submitted</a:t>
            </a:r>
          </a:p>
          <a:p>
            <a:pPr>
              <a:spcAft>
                <a:spcPts val="600"/>
              </a:spcAft>
              <a:defRPr/>
            </a:pPr>
            <a:endParaRPr lang="en-US" sz="1600" dirty="0" smtClean="0">
              <a:solidFill>
                <a:srgbClr val="1F497D"/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XRD confronto filmBoro.jpg"/>
          <p:cNvPicPr>
            <a:picLocks noChangeAspect="1"/>
          </p:cNvPicPr>
          <p:nvPr/>
        </p:nvPicPr>
        <p:blipFill>
          <a:blip r:embed="rId4"/>
          <a:srcRect t="3884" r="21111" b="39906"/>
          <a:stretch>
            <a:fillRect/>
          </a:stretch>
        </p:blipFill>
        <p:spPr>
          <a:xfrm>
            <a:off x="609600" y="1841500"/>
            <a:ext cx="7213600" cy="36068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467544" y="304800"/>
            <a:ext cx="5273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baseline="30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10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 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film 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characterization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4950" y="958850"/>
            <a:ext cx="8578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B</a:t>
            </a:r>
            <a:r>
              <a:rPr lang="en-US" sz="2000" baseline="-25000" dirty="0" smtClean="0">
                <a:solidFill>
                  <a:srgbClr val="1F497D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rgbClr val="1F497D"/>
                </a:solidFill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is detected in white films while this component is not detectable in dark brown film</a:t>
            </a:r>
            <a:endParaRPr lang="en-US" sz="2000" baseline="30000" dirty="0" smtClean="0">
              <a:solidFill>
                <a:srgbClr val="1F497D"/>
              </a:solidFill>
              <a:cs typeface="Times New Roman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73100" y="5454134"/>
            <a:ext cx="6057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1F497D"/>
                </a:solidFill>
              </a:rPr>
              <a:t>From XPS analysis </a:t>
            </a:r>
            <a:r>
              <a:rPr lang="en-US" sz="2000" dirty="0" smtClean="0">
                <a:solidFill>
                  <a:srgbClr val="1F497D"/>
                </a:solidFill>
              </a:rPr>
              <a:t>(</a:t>
            </a:r>
            <a:r>
              <a:rPr lang="en-US" sz="2000" i="1" dirty="0" smtClean="0">
                <a:solidFill>
                  <a:srgbClr val="1F497D"/>
                </a:solidFill>
              </a:rPr>
              <a:t>A. </a:t>
            </a:r>
            <a:r>
              <a:rPr lang="en-US" sz="2000" i="1" dirty="0" err="1" smtClean="0">
                <a:solidFill>
                  <a:srgbClr val="1F497D"/>
                </a:solidFill>
              </a:rPr>
              <a:t>Santoni</a:t>
            </a:r>
            <a:r>
              <a:rPr lang="en-US" sz="2000" i="1" dirty="0" smtClean="0">
                <a:solidFill>
                  <a:srgbClr val="1F497D"/>
                </a:solidFill>
              </a:rPr>
              <a:t>, next presentation</a:t>
            </a:r>
            <a:r>
              <a:rPr lang="en-US" sz="2000" dirty="0" smtClean="0">
                <a:solidFill>
                  <a:srgbClr val="1F497D"/>
                </a:solidFill>
              </a:rPr>
              <a:t>):</a:t>
            </a:r>
            <a:endParaRPr lang="en-US" sz="2000" dirty="0" smtClean="0">
              <a:solidFill>
                <a:srgbClr val="1F497D"/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</a:rPr>
              <a:t> white : 55 % Boron, 30 % Oxygen</a:t>
            </a:r>
            <a:endParaRPr lang="en-US" sz="2000" u="sng" dirty="0" smtClean="0">
              <a:solidFill>
                <a:srgbClr val="1F497D"/>
              </a:solidFill>
              <a:sym typeface="Symbol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sym typeface="Symbol"/>
              </a:rPr>
              <a:t> dark brown: 80 % Boron</a:t>
            </a:r>
            <a:endParaRPr lang="en-US" sz="2000" dirty="0" smtClean="0">
              <a:solidFill>
                <a:srgbClr val="1F497D"/>
              </a:solidFill>
            </a:endParaRPr>
          </a:p>
        </p:txBody>
      </p:sp>
      <p:cxnSp>
        <p:nvCxnSpPr>
          <p:cNvPr id="14" name="Connettore 2 13"/>
          <p:cNvCxnSpPr>
            <a:stCxn id="25" idx="2"/>
          </p:cNvCxnSpPr>
          <p:nvPr/>
        </p:nvCxnSpPr>
        <p:spPr bwMode="auto">
          <a:xfrm rot="5400000">
            <a:off x="4861183" y="2244983"/>
            <a:ext cx="577334" cy="723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ttangolo 21"/>
          <p:cNvSpPr/>
          <p:nvPr/>
        </p:nvSpPr>
        <p:spPr>
          <a:xfrm>
            <a:off x="1625600" y="3828534"/>
            <a:ext cx="158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C2BFB"/>
                </a:solidFill>
              </a:rPr>
              <a:t>Alumina</a:t>
            </a:r>
            <a:endParaRPr lang="en-US" sz="2000" dirty="0" smtClean="0">
              <a:solidFill>
                <a:srgbClr val="2C2BFB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574800" y="1821934"/>
            <a:ext cx="3073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888888"/>
                </a:solidFill>
              </a:rPr>
              <a:t>1 </a:t>
            </a:r>
            <a:r>
              <a:rPr lang="en-US" sz="1600" dirty="0" err="1" smtClean="0">
                <a:solidFill>
                  <a:srgbClr val="888888"/>
                </a:solidFill>
              </a:rPr>
              <a:t>μm</a:t>
            </a:r>
            <a:r>
              <a:rPr lang="en-US" sz="1600" dirty="0" smtClean="0">
                <a:solidFill>
                  <a:srgbClr val="888888"/>
                </a:solidFill>
              </a:rPr>
              <a:t> B/alumina - white</a:t>
            </a:r>
          </a:p>
          <a:p>
            <a:r>
              <a:rPr lang="en-US" sz="1600" dirty="0" smtClean="0">
                <a:solidFill>
                  <a:srgbClr val="FF9594"/>
                </a:solidFill>
              </a:rPr>
              <a:t>300 nm B/Alumina-dark brown  </a:t>
            </a:r>
            <a:endParaRPr lang="en-US" sz="1600" dirty="0" smtClean="0">
              <a:solidFill>
                <a:srgbClr val="FF9594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201458" y="1948934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B</a:t>
            </a:r>
            <a:r>
              <a:rPr lang="en-US" baseline="-25000" dirty="0" smtClean="0">
                <a:solidFill>
                  <a:srgbClr val="1F497D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1F497D"/>
                </a:solidFill>
                <a:cs typeface="Times New Roman" pitchFamily="18" charset="0"/>
              </a:rPr>
              <a:t>3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XRD confronto filmBoro.jpg"/>
          <p:cNvPicPr>
            <a:picLocks noChangeAspect="1"/>
          </p:cNvPicPr>
          <p:nvPr/>
        </p:nvPicPr>
        <p:blipFill>
          <a:blip r:embed="rId4"/>
          <a:srcRect t="3884" r="21111" b="39906"/>
          <a:stretch>
            <a:fillRect/>
          </a:stretch>
        </p:blipFill>
        <p:spPr>
          <a:xfrm>
            <a:off x="609600" y="1841500"/>
            <a:ext cx="7213600" cy="36068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467544" y="304800"/>
            <a:ext cx="5273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baseline="30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10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 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film 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characterization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4950" y="958850"/>
            <a:ext cx="8578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B</a:t>
            </a:r>
            <a:r>
              <a:rPr lang="en-US" sz="2000" baseline="-25000" dirty="0" smtClean="0">
                <a:solidFill>
                  <a:srgbClr val="1F497D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rgbClr val="1F497D"/>
                </a:solidFill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is detected in white films while this component is not detectable in dark brown film</a:t>
            </a:r>
            <a:endParaRPr lang="en-US" sz="2000" baseline="30000" dirty="0" smtClean="0">
              <a:solidFill>
                <a:srgbClr val="1F497D"/>
              </a:solidFill>
              <a:cs typeface="Times New Roman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73100" y="5454134"/>
            <a:ext cx="6057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1F497D"/>
                </a:solidFill>
              </a:rPr>
              <a:t>From XPS analysis </a:t>
            </a:r>
            <a:r>
              <a:rPr lang="en-US" sz="2000" dirty="0" smtClean="0">
                <a:solidFill>
                  <a:srgbClr val="1F497D"/>
                </a:solidFill>
              </a:rPr>
              <a:t>(</a:t>
            </a:r>
            <a:r>
              <a:rPr lang="en-US" sz="2000" i="1" dirty="0" smtClean="0">
                <a:solidFill>
                  <a:srgbClr val="1F497D"/>
                </a:solidFill>
              </a:rPr>
              <a:t>A. </a:t>
            </a:r>
            <a:r>
              <a:rPr lang="en-US" sz="2000" i="1" dirty="0" err="1" smtClean="0">
                <a:solidFill>
                  <a:srgbClr val="1F497D"/>
                </a:solidFill>
              </a:rPr>
              <a:t>Santoni</a:t>
            </a:r>
            <a:r>
              <a:rPr lang="en-US" sz="2000" i="1" dirty="0" smtClean="0">
                <a:solidFill>
                  <a:srgbClr val="1F497D"/>
                </a:solidFill>
              </a:rPr>
              <a:t>, next presentation</a:t>
            </a:r>
            <a:r>
              <a:rPr lang="en-US" sz="2000" dirty="0" smtClean="0">
                <a:solidFill>
                  <a:srgbClr val="1F497D"/>
                </a:solidFill>
              </a:rPr>
              <a:t>):</a:t>
            </a:r>
            <a:endParaRPr lang="en-US" sz="2000" dirty="0" smtClean="0">
              <a:solidFill>
                <a:srgbClr val="1F497D"/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</a:rPr>
              <a:t> white : 55 % Boron, 30 % Oxygen</a:t>
            </a:r>
            <a:endParaRPr lang="en-US" sz="2000" u="sng" dirty="0" smtClean="0">
              <a:solidFill>
                <a:srgbClr val="1F497D"/>
              </a:solidFill>
              <a:sym typeface="Symbol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sym typeface="Symbol"/>
              </a:rPr>
              <a:t> dark brown: 80 % Boron</a:t>
            </a:r>
            <a:endParaRPr lang="en-US" sz="2000" dirty="0" smtClean="0">
              <a:solidFill>
                <a:srgbClr val="1F497D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625600" y="3828534"/>
            <a:ext cx="158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C2BFB"/>
                </a:solidFill>
              </a:rPr>
              <a:t>Alumina</a:t>
            </a:r>
            <a:endParaRPr lang="en-US" sz="2000" dirty="0" smtClean="0">
              <a:solidFill>
                <a:srgbClr val="2C2BFB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574800" y="1821934"/>
            <a:ext cx="3073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888888"/>
                </a:solidFill>
              </a:rPr>
              <a:t>1 </a:t>
            </a:r>
            <a:r>
              <a:rPr lang="en-US" sz="1600" dirty="0" err="1" smtClean="0">
                <a:solidFill>
                  <a:srgbClr val="888888"/>
                </a:solidFill>
              </a:rPr>
              <a:t>μm</a:t>
            </a:r>
            <a:r>
              <a:rPr lang="en-US" sz="1600" dirty="0" smtClean="0">
                <a:solidFill>
                  <a:srgbClr val="888888"/>
                </a:solidFill>
              </a:rPr>
              <a:t> B/alumina - white</a:t>
            </a:r>
          </a:p>
          <a:p>
            <a:r>
              <a:rPr lang="en-US" sz="1600" dirty="0" smtClean="0">
                <a:solidFill>
                  <a:srgbClr val="FF9594"/>
                </a:solidFill>
              </a:rPr>
              <a:t>300 nm B/Alumina-dark brown  </a:t>
            </a:r>
            <a:endParaRPr lang="en-US" sz="1600" dirty="0" smtClean="0">
              <a:solidFill>
                <a:srgbClr val="FF9594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35600" y="5809734"/>
            <a:ext cx="325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different sets of </a:t>
            </a:r>
            <a:r>
              <a:rPr lang="en-US" sz="2000" baseline="30000" dirty="0" smtClean="0">
                <a:solidFill>
                  <a:srgbClr val="FF0000"/>
                </a:solidFill>
              </a:rPr>
              <a:t>10</a:t>
            </a:r>
            <a:r>
              <a:rPr lang="en-US" sz="2000" dirty="0" smtClean="0">
                <a:solidFill>
                  <a:srgbClr val="FF0000"/>
                </a:solidFill>
              </a:rPr>
              <a:t>B target were used for the depositions</a:t>
            </a:r>
            <a:endParaRPr lang="en-US" sz="2000" u="sng" dirty="0" smtClean="0">
              <a:solidFill>
                <a:srgbClr val="FF0000"/>
              </a:solidFill>
              <a:sym typeface="Symbol"/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>
            <a:off x="4470400" y="6159500"/>
            <a:ext cx="812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ttore 2 25"/>
          <p:cNvCxnSpPr>
            <a:stCxn id="27" idx="2"/>
          </p:cNvCxnSpPr>
          <p:nvPr/>
        </p:nvCxnSpPr>
        <p:spPr bwMode="auto">
          <a:xfrm rot="5400000">
            <a:off x="4861183" y="2244983"/>
            <a:ext cx="577334" cy="723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ttangolo 26"/>
          <p:cNvSpPr/>
          <p:nvPr/>
        </p:nvSpPr>
        <p:spPr>
          <a:xfrm>
            <a:off x="5201458" y="1948934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B</a:t>
            </a:r>
            <a:r>
              <a:rPr lang="en-US" baseline="-25000" dirty="0" smtClean="0">
                <a:solidFill>
                  <a:srgbClr val="1F497D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1F497D"/>
                </a:solidFill>
                <a:cs typeface="Times New Roman" pitchFamily="18" charset="0"/>
              </a:rPr>
              <a:t>3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14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467544" y="304800"/>
            <a:ext cx="32643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Target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analysis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7650" y="933450"/>
            <a:ext cx="85788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Material: </a:t>
            </a:r>
            <a:r>
              <a:rPr lang="en-US" sz="2000" baseline="30000" dirty="0" smtClean="0">
                <a:solidFill>
                  <a:srgbClr val="1F497D"/>
                </a:solidFill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B enriched Boron powder, </a:t>
            </a:r>
            <a:r>
              <a:rPr lang="en-US" sz="2000" dirty="0" err="1" smtClean="0">
                <a:solidFill>
                  <a:srgbClr val="1F497D"/>
                </a:solidFill>
                <a:cs typeface="Times New Roman" pitchFamily="18" charset="0"/>
              </a:rPr>
              <a:t>EaglePitcher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Technologies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Target Size: diameter 1/2“ and 1”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Procedure: powder pressed under 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250 - 1000 </a:t>
            </a:r>
            <a:r>
              <a:rPr lang="en-US" sz="2000" dirty="0" err="1" smtClean="0">
                <a:solidFill>
                  <a:srgbClr val="1F497D"/>
                </a:solidFill>
                <a:cs typeface="Times New Roman" pitchFamily="18" charset="0"/>
              </a:rPr>
              <a:t>MPa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and </a:t>
            </a:r>
            <a:r>
              <a:rPr lang="en-US" sz="2000" dirty="0" err="1" smtClean="0">
                <a:solidFill>
                  <a:srgbClr val="1F497D"/>
                </a:solidFill>
                <a:cs typeface="Times New Roman" pitchFamily="18" charset="0"/>
              </a:rPr>
              <a:t>sinterized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at 1200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°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C</a:t>
            </a:r>
            <a:endParaRPr lang="en-US" sz="2000" baseline="30000" dirty="0" smtClean="0">
              <a:solidFill>
                <a:srgbClr val="1F497D"/>
              </a:solidFill>
              <a:cs typeface="Times New Roman" pitchFamily="18" charset="0"/>
            </a:endParaRPr>
          </a:p>
        </p:txBody>
      </p:sp>
      <p:pic>
        <p:nvPicPr>
          <p:cNvPr id="17" name="Immagine 16" descr="XRD Bpowder.jpg"/>
          <p:cNvPicPr>
            <a:picLocks noChangeAspect="1"/>
          </p:cNvPicPr>
          <p:nvPr/>
        </p:nvPicPr>
        <p:blipFill>
          <a:blip r:embed="rId4" cstate="print"/>
          <a:srcRect l="5833" t="9428" r="11389" b="1907"/>
          <a:stretch>
            <a:fillRect/>
          </a:stretch>
        </p:blipFill>
        <p:spPr>
          <a:xfrm>
            <a:off x="1562100" y="2091835"/>
            <a:ext cx="5969000" cy="4486765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3849195" y="2558534"/>
            <a:ext cx="2223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From XRD analysis: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</a:rPr>
              <a:t> Powder is </a:t>
            </a:r>
            <a:r>
              <a:rPr lang="en-US" sz="2000" i="1" u="sng" dirty="0" err="1" smtClean="0">
                <a:solidFill>
                  <a:srgbClr val="1F497D"/>
                </a:solidFill>
                <a:sym typeface="Symbol"/>
              </a:rPr>
              <a:t></a:t>
            </a:r>
            <a:r>
              <a:rPr lang="en-US" sz="2000" i="1" u="sng" dirty="0" smtClean="0">
                <a:solidFill>
                  <a:srgbClr val="1F497D"/>
                </a:solidFill>
                <a:sym typeface="Symbol"/>
              </a:rPr>
              <a:t>-</a:t>
            </a:r>
            <a:r>
              <a:rPr lang="en-US" sz="2000" u="sng" dirty="0" smtClean="0">
                <a:solidFill>
                  <a:srgbClr val="1F497D"/>
                </a:solidFill>
                <a:sym typeface="Symbol"/>
              </a:rPr>
              <a:t>Boron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sym typeface="Symbol"/>
              </a:rPr>
              <a:t> </a:t>
            </a:r>
            <a:r>
              <a:rPr lang="en-US" sz="2000" u="sng" dirty="0" smtClean="0">
                <a:solidFill>
                  <a:srgbClr val="1F497D"/>
                </a:solidFill>
                <a:sym typeface="Symbol"/>
              </a:rPr>
              <a:t>no oxide </a:t>
            </a:r>
            <a:r>
              <a:rPr lang="en-US" sz="2000" dirty="0" smtClean="0">
                <a:solidFill>
                  <a:srgbClr val="1F497D"/>
                </a:solidFill>
                <a:sym typeface="Symbol"/>
              </a:rPr>
              <a:t>detected</a:t>
            </a:r>
            <a:endParaRPr lang="en-US" sz="2000" dirty="0" smtClean="0">
              <a:solidFill>
                <a:srgbClr val="1F497D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467544" y="304800"/>
            <a:ext cx="32643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Target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analysis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849195" y="2558534"/>
            <a:ext cx="2223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From XRD analysis: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</a:rPr>
              <a:t> Powder is </a:t>
            </a:r>
            <a:r>
              <a:rPr lang="en-US" sz="2000" i="1" u="sng" dirty="0" err="1" smtClean="0">
                <a:solidFill>
                  <a:srgbClr val="1F497D"/>
                </a:solidFill>
                <a:sym typeface="Symbol"/>
              </a:rPr>
              <a:t></a:t>
            </a:r>
            <a:r>
              <a:rPr lang="en-US" sz="2000" i="1" u="sng" dirty="0" smtClean="0">
                <a:solidFill>
                  <a:srgbClr val="1F497D"/>
                </a:solidFill>
                <a:sym typeface="Symbol"/>
              </a:rPr>
              <a:t>-</a:t>
            </a:r>
            <a:r>
              <a:rPr lang="en-US" sz="2000" u="sng" dirty="0" smtClean="0">
                <a:solidFill>
                  <a:srgbClr val="1F497D"/>
                </a:solidFill>
                <a:sym typeface="Symbol"/>
              </a:rPr>
              <a:t>Boron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sym typeface="Symbol"/>
              </a:rPr>
              <a:t> </a:t>
            </a:r>
            <a:r>
              <a:rPr lang="en-US" sz="2000" u="sng" dirty="0" smtClean="0">
                <a:solidFill>
                  <a:srgbClr val="1F497D"/>
                </a:solidFill>
                <a:sym typeface="Symbol"/>
              </a:rPr>
              <a:t>no oxide </a:t>
            </a:r>
            <a:r>
              <a:rPr lang="en-US" sz="2000" dirty="0" smtClean="0">
                <a:solidFill>
                  <a:srgbClr val="1F497D"/>
                </a:solidFill>
                <a:sym typeface="Symbol"/>
              </a:rPr>
              <a:t>detected</a:t>
            </a:r>
            <a:endParaRPr lang="en-US" sz="2000" dirty="0" smtClean="0">
              <a:solidFill>
                <a:srgbClr val="1F497D"/>
              </a:solidFill>
            </a:endParaRPr>
          </a:p>
        </p:txBody>
      </p:sp>
      <p:pic>
        <p:nvPicPr>
          <p:cNvPr id="8" name="Immagine 7" descr="XRD confronto polveretrarget.jpg"/>
          <p:cNvPicPr>
            <a:picLocks noChangeAspect="1"/>
          </p:cNvPicPr>
          <p:nvPr/>
        </p:nvPicPr>
        <p:blipFill>
          <a:blip r:embed="rId4"/>
          <a:srcRect l="4077" t="6555" r="7945" b="1341"/>
          <a:stretch>
            <a:fillRect/>
          </a:stretch>
        </p:blipFill>
        <p:spPr>
          <a:xfrm>
            <a:off x="1441098" y="1951898"/>
            <a:ext cx="6362426" cy="4674064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7650" y="933450"/>
            <a:ext cx="85788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Material: </a:t>
            </a:r>
            <a:r>
              <a:rPr lang="en-US" sz="2000" baseline="30000" dirty="0" smtClean="0">
                <a:solidFill>
                  <a:srgbClr val="1F497D"/>
                </a:solidFill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B enriched Boron powder, </a:t>
            </a:r>
            <a:r>
              <a:rPr lang="en-US" sz="2000" dirty="0" err="1" smtClean="0">
                <a:solidFill>
                  <a:srgbClr val="1F497D"/>
                </a:solidFill>
                <a:cs typeface="Times New Roman" pitchFamily="18" charset="0"/>
              </a:rPr>
              <a:t>EaglePitcher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Technologies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Target Size: diameter 1/2“ and 1”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Procedure: powder pressed under 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250 - 1000 </a:t>
            </a:r>
            <a:r>
              <a:rPr lang="en-US" sz="2000" dirty="0" err="1" smtClean="0">
                <a:solidFill>
                  <a:srgbClr val="1F497D"/>
                </a:solidFill>
                <a:cs typeface="Times New Roman" pitchFamily="18" charset="0"/>
              </a:rPr>
              <a:t>MPa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and </a:t>
            </a:r>
            <a:r>
              <a:rPr lang="en-US" sz="2000" dirty="0" err="1" smtClean="0">
                <a:solidFill>
                  <a:srgbClr val="1F497D"/>
                </a:solidFill>
                <a:cs typeface="Times New Roman" pitchFamily="18" charset="0"/>
              </a:rPr>
              <a:t>sinterized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at 1200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°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C</a:t>
            </a:r>
            <a:endParaRPr lang="en-US" sz="2000" baseline="30000" dirty="0" smtClean="0">
              <a:solidFill>
                <a:srgbClr val="1F497D"/>
              </a:solidFill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801695" y="2317234"/>
            <a:ext cx="3631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From XRD analysis: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</a:rPr>
              <a:t> set of targets </a:t>
            </a:r>
            <a:r>
              <a:rPr lang="en-US" sz="2000" dirty="0" smtClean="0">
                <a:solidFill>
                  <a:srgbClr val="1F497D"/>
                </a:solidFill>
              </a:rPr>
              <a:t>used </a:t>
            </a:r>
            <a:r>
              <a:rPr lang="en-US" sz="2000" dirty="0" smtClean="0">
                <a:solidFill>
                  <a:srgbClr val="1F497D"/>
                </a:solidFill>
              </a:rPr>
              <a:t>for 1 </a:t>
            </a:r>
            <a:r>
              <a:rPr lang="en-US" sz="2000" dirty="0" err="1" smtClean="0">
                <a:solidFill>
                  <a:srgbClr val="1F497D"/>
                </a:solidFill>
              </a:rPr>
              <a:t>μm</a:t>
            </a:r>
            <a:r>
              <a:rPr lang="en-US" sz="2000" dirty="0" smtClean="0">
                <a:solidFill>
                  <a:srgbClr val="1F497D"/>
                </a:solidFill>
              </a:rPr>
              <a:t> B/Alumina shows B</a:t>
            </a:r>
            <a:r>
              <a:rPr lang="en-US" sz="2000" baseline="-25000" dirty="0" smtClean="0">
                <a:solidFill>
                  <a:srgbClr val="1F497D"/>
                </a:solidFill>
              </a:rPr>
              <a:t>2</a:t>
            </a:r>
            <a:r>
              <a:rPr lang="en-US" sz="2000" dirty="0" smtClean="0">
                <a:solidFill>
                  <a:srgbClr val="1F497D"/>
                </a:solidFill>
              </a:rPr>
              <a:t>O</a:t>
            </a:r>
            <a:r>
              <a:rPr lang="en-US" sz="2000" baseline="-25000" dirty="0" smtClean="0">
                <a:solidFill>
                  <a:srgbClr val="1F497D"/>
                </a:solidFill>
              </a:rPr>
              <a:t>3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endParaRPr lang="en-US" sz="2000" dirty="0" smtClean="0">
              <a:solidFill>
                <a:srgbClr val="1F497D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332656"/>
            <a:ext cx="6225480" cy="60196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Conclusions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&amp;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Perspectives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5969" y="1424720"/>
            <a:ext cx="816033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D5D8E"/>
                </a:solidFill>
              </a:rPr>
              <a:t> B film suitable for GEM neutron detector have been deposited on technical substrates (glass, Alumina) by </a:t>
            </a:r>
            <a:r>
              <a:rPr lang="en-US" sz="2000" b="1" dirty="0" err="1" smtClean="0">
                <a:solidFill>
                  <a:srgbClr val="2D5D8E"/>
                </a:solidFill>
              </a:rPr>
              <a:t>e</a:t>
            </a:r>
            <a:r>
              <a:rPr lang="en-US" sz="2000" b="1" dirty="0" smtClean="0">
                <a:solidFill>
                  <a:srgbClr val="2D5D8E"/>
                </a:solidFill>
              </a:rPr>
              <a:t>-beam technique</a:t>
            </a:r>
            <a:r>
              <a:rPr lang="en-US" sz="2000" dirty="0" smtClean="0">
                <a:solidFill>
                  <a:schemeClr val="accent2"/>
                </a:solidFill>
              </a:rPr>
              <a:t>;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D5D8E"/>
                </a:solidFill>
              </a:rPr>
              <a:t> due to target contamination Boron content in the film was remarkably lower than </a:t>
            </a:r>
            <a:r>
              <a:rPr lang="en-US" sz="2000" b="1" dirty="0" smtClean="0">
                <a:solidFill>
                  <a:srgbClr val="2D5D8E"/>
                </a:solidFill>
              </a:rPr>
              <a:t>expected;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D5D8E"/>
                </a:solidFill>
              </a:rPr>
              <a:t> as soon as target preparation will be optimized, neutron detection efficiency higher than 30 % (current detector) can be reasonably achieved (70 %?) </a:t>
            </a:r>
          </a:p>
          <a:p>
            <a:pPr lvl="1">
              <a:spcAft>
                <a:spcPts val="1200"/>
              </a:spcAft>
            </a:pPr>
            <a:endParaRPr lang="en-US" sz="2000" b="1" dirty="0" smtClean="0">
              <a:solidFill>
                <a:srgbClr val="2D5D8E"/>
              </a:solidFill>
            </a:endParaRPr>
          </a:p>
        </p:txBody>
      </p:sp>
      <p:sp>
        <p:nvSpPr>
          <p:cNvPr id="11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332656"/>
            <a:ext cx="6225480" cy="60196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Conclusions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&amp;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Perspectives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5969" y="1424720"/>
            <a:ext cx="816033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D5D8E"/>
                </a:solidFill>
              </a:rPr>
              <a:t> B film suitable for GEM neutron detector have been deposited on technical substrates (glass, Alumina) by </a:t>
            </a:r>
            <a:r>
              <a:rPr lang="en-US" sz="2000" b="1" dirty="0" err="1" smtClean="0">
                <a:solidFill>
                  <a:srgbClr val="2D5D8E"/>
                </a:solidFill>
              </a:rPr>
              <a:t>e</a:t>
            </a:r>
            <a:r>
              <a:rPr lang="en-US" sz="2000" b="1" dirty="0" smtClean="0">
                <a:solidFill>
                  <a:srgbClr val="2D5D8E"/>
                </a:solidFill>
              </a:rPr>
              <a:t>-beam technique</a:t>
            </a:r>
            <a:r>
              <a:rPr lang="en-US" sz="2000" dirty="0" smtClean="0">
                <a:solidFill>
                  <a:schemeClr val="accent2"/>
                </a:solidFill>
              </a:rPr>
              <a:t>;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D5D8E"/>
                </a:solidFill>
              </a:rPr>
              <a:t> due to target contamination Boron content in the film was remarkably lower than </a:t>
            </a:r>
            <a:r>
              <a:rPr lang="en-US" sz="2000" b="1" dirty="0" smtClean="0">
                <a:solidFill>
                  <a:srgbClr val="2D5D8E"/>
                </a:solidFill>
              </a:rPr>
              <a:t>expected;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D5D8E"/>
                </a:solidFill>
              </a:rPr>
              <a:t> as soon as target preparation will be optimized, neutron detection efficiency higher than 30 % (current detector) can be reasonably achieved (70 %?) </a:t>
            </a:r>
          </a:p>
          <a:p>
            <a:pPr lvl="1">
              <a:spcAft>
                <a:spcPts val="1200"/>
              </a:spcAft>
            </a:pPr>
            <a:endParaRPr lang="en-US" sz="2000" b="1" dirty="0" smtClean="0">
              <a:solidFill>
                <a:srgbClr val="2D5D8E"/>
              </a:solidFill>
            </a:endParaRPr>
          </a:p>
        </p:txBody>
      </p:sp>
      <p:sp>
        <p:nvSpPr>
          <p:cNvPr id="11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359917" y="4336534"/>
            <a:ext cx="61482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Thank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you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for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your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attention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endParaRPr lang="it-IT" sz="2400" b="1" dirty="0" smtClean="0">
              <a:solidFill>
                <a:schemeClr val="accent2"/>
              </a:solidFill>
            </a:endParaRPr>
          </a:p>
          <a:p>
            <a:r>
              <a:rPr lang="it-IT" sz="2400" b="1" dirty="0" err="1" smtClean="0">
                <a:solidFill>
                  <a:schemeClr val="accent2"/>
                </a:solidFill>
              </a:rPr>
              <a:t>Special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thanks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to</a:t>
            </a:r>
            <a:r>
              <a:rPr lang="it-IT" sz="2400" b="1" dirty="0" smtClean="0">
                <a:solidFill>
                  <a:schemeClr val="accent2"/>
                </a:solidFill>
              </a:rPr>
              <a:t> A. </a:t>
            </a:r>
            <a:r>
              <a:rPr lang="it-IT" sz="2400" b="1" dirty="0" err="1" smtClean="0">
                <a:solidFill>
                  <a:schemeClr val="accent2"/>
                </a:solidFill>
              </a:rPr>
              <a:t>Pietropaolo</a:t>
            </a:r>
            <a:r>
              <a:rPr lang="it-IT" sz="2400" b="1" dirty="0" smtClean="0">
                <a:solidFill>
                  <a:schemeClr val="accent2"/>
                </a:solidFill>
              </a:rPr>
              <a:t> and F. </a:t>
            </a:r>
            <a:r>
              <a:rPr lang="it-IT" sz="2400" b="1" dirty="0" err="1" smtClean="0">
                <a:solidFill>
                  <a:schemeClr val="accent2"/>
                </a:solidFill>
              </a:rPr>
              <a:t>Murtas</a:t>
            </a:r>
            <a:r>
              <a:rPr lang="it-IT" sz="2400" b="1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it-IT" sz="2400" b="1" dirty="0" smtClean="0">
                <a:solidFill>
                  <a:schemeClr val="accent2"/>
                </a:solidFill>
              </a:rPr>
              <a:t>the </a:t>
            </a:r>
            <a:r>
              <a:rPr lang="it-IT" sz="2400" b="1" dirty="0" err="1" smtClean="0">
                <a:solidFill>
                  <a:schemeClr val="accent2"/>
                </a:solidFill>
              </a:rPr>
              <a:t>whole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activity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is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inspired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by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them</a:t>
            </a:r>
            <a:endParaRPr lang="it-IT" sz="24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38125" y="1047750"/>
            <a:ext cx="8486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 smtClean="0">
                <a:solidFill>
                  <a:srgbClr val="1F497D"/>
                </a:solidFill>
                <a:cs typeface="Times New Roman" pitchFamily="18" charset="0"/>
              </a:rPr>
              <a:t>Thermal Neutron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detection through absorption reaction by emission of high energy ionized particles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467544" y="304800"/>
            <a:ext cx="6981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Introduction: why Boron detector 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7" name="Immagine 16" descr="593px-Common_light_element_moderators,_reflectors_and_absorbers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1025" y="1703619"/>
            <a:ext cx="4457699" cy="387647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23825" y="2534588"/>
            <a:ext cx="45339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Current technology based on</a:t>
            </a:r>
            <a:r>
              <a:rPr lang="en-US" sz="2000" b="1" dirty="0" smtClean="0">
                <a:solidFill>
                  <a:srgbClr val="1F497D"/>
                </a:solidFill>
                <a:cs typeface="Times New Roman" pitchFamily="18" charset="0"/>
              </a:rPr>
              <a:t> Helium-3 gas detectors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is affected by </a:t>
            </a:r>
            <a:r>
              <a:rPr lang="en-US" sz="2000" b="1" dirty="0" smtClean="0">
                <a:solidFill>
                  <a:srgbClr val="1F497D"/>
                </a:solidFill>
                <a:cs typeface="Times New Roman" pitchFamily="18" charset="0"/>
              </a:rPr>
              <a:t>He shortage 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issue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Alternative (high cross section) elements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Boron-10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:  stable isotopes composition </a:t>
            </a:r>
            <a:r>
              <a:rPr lang="en-US" sz="2000" baseline="30000" dirty="0" smtClean="0">
                <a:solidFill>
                  <a:srgbClr val="1F497D"/>
                </a:solidFill>
                <a:cs typeface="Times New Roman" pitchFamily="18" charset="0"/>
              </a:rPr>
              <a:t>11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B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80.1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% and </a:t>
            </a:r>
            <a:r>
              <a:rPr lang="en-US" sz="2000" baseline="30000" dirty="0" smtClean="0">
                <a:solidFill>
                  <a:srgbClr val="1F497D"/>
                </a:solidFill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B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19.9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% 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1F497D"/>
                </a:solidFill>
                <a:cs typeface="Times New Roman" pitchFamily="18" charset="0"/>
              </a:rPr>
              <a:t>Applications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: nuclear and medical (neutron capture therapy)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7466873" y="5503718"/>
            <a:ext cx="12206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Source: Wikipedia</a:t>
            </a:r>
            <a:endParaRPr lang="it-IT" sz="1000" dirty="0"/>
          </a:p>
        </p:txBody>
      </p:sp>
      <p:sp>
        <p:nvSpPr>
          <p:cNvPr id="19" name="Rettangolo 18"/>
          <p:cNvSpPr/>
          <p:nvPr/>
        </p:nvSpPr>
        <p:spPr>
          <a:xfrm>
            <a:off x="5715000" y="1967210"/>
            <a:ext cx="18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Absorber: dotted line</a:t>
            </a:r>
            <a:endParaRPr lang="it-IT" sz="1400" dirty="0">
              <a:solidFill>
                <a:srgbClr val="1F497D"/>
              </a:solidFill>
            </a:endParaRPr>
          </a:p>
        </p:txBody>
      </p:sp>
      <p:cxnSp>
        <p:nvCxnSpPr>
          <p:cNvPr id="21" name="Connettore 7 20"/>
          <p:cNvCxnSpPr>
            <a:endCxn id="15" idx="1"/>
          </p:cNvCxnSpPr>
          <p:nvPr/>
        </p:nvCxnSpPr>
        <p:spPr bwMode="auto">
          <a:xfrm flipV="1">
            <a:off x="6438900" y="2503389"/>
            <a:ext cx="365125" cy="325537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0801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nettore 7 21"/>
          <p:cNvCxnSpPr>
            <a:endCxn id="16" idx="3"/>
          </p:cNvCxnSpPr>
          <p:nvPr/>
        </p:nvCxnSpPr>
        <p:spPr bwMode="auto">
          <a:xfrm rot="10800000">
            <a:off x="5537200" y="2566890"/>
            <a:ext cx="355600" cy="87411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5DAD5D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/>
          <a:srcRect t="16667"/>
          <a:stretch>
            <a:fillRect/>
          </a:stretch>
        </p:blipFill>
        <p:spPr>
          <a:xfrm>
            <a:off x="266700" y="5562600"/>
            <a:ext cx="5408900" cy="61595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6804025" y="2349500"/>
            <a:ext cx="587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FAD5AC"/>
                </a:solidFill>
                <a:cs typeface="Times New Roman" pitchFamily="18" charset="0"/>
              </a:rPr>
              <a:t>He-3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949825" y="2413000"/>
            <a:ext cx="587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9FD0A3"/>
                </a:solidFill>
                <a:cs typeface="Times New Roman" pitchFamily="18" charset="0"/>
              </a:rPr>
              <a:t>B-10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467544" y="304800"/>
            <a:ext cx="4199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Introduction: Boron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7650" y="933450"/>
            <a:ext cx="84867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u="sng" dirty="0" smtClean="0">
                <a:solidFill>
                  <a:srgbClr val="1F497D"/>
                </a:solidFill>
                <a:cs typeface="Times New Roman" pitchFamily="18" charset="0"/>
              </a:rPr>
              <a:t>Boron 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can be prepared in several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crystalline 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and 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amorphous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 forms. 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819901" y="3563288"/>
            <a:ext cx="163830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 smtClean="0">
                <a:solidFill>
                  <a:srgbClr val="1F497D"/>
                </a:solidFill>
                <a:cs typeface="Times New Roman" pitchFamily="18" charset="0"/>
              </a:rPr>
              <a:t>Amorphous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06424" y="4856460"/>
            <a:ext cx="3933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Melting point: </a:t>
            </a:r>
            <a:r>
              <a:rPr lang="en-US" sz="2000" dirty="0" smtClean="0">
                <a:solidFill>
                  <a:srgbClr val="FF0000"/>
                </a:solidFill>
              </a:rPr>
              <a:t>2076 °C</a:t>
            </a:r>
          </a:p>
          <a:p>
            <a:r>
              <a:rPr lang="en-US" sz="2000" dirty="0" smtClean="0">
                <a:solidFill>
                  <a:srgbClr val="1F497D"/>
                </a:solidFill>
              </a:rPr>
              <a:t>Low density: </a:t>
            </a:r>
            <a:r>
              <a:rPr lang="en-US" sz="2000" dirty="0" smtClean="0">
                <a:solidFill>
                  <a:srgbClr val="FF0000"/>
                </a:solidFill>
              </a:rPr>
              <a:t>2.4 g/cm</a:t>
            </a:r>
            <a:r>
              <a:rPr lang="en-US" sz="2000" baseline="30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sz="2000" dirty="0" smtClean="0">
                <a:solidFill>
                  <a:srgbClr val="1F497D"/>
                </a:solidFill>
              </a:rPr>
              <a:t>Hardness (</a:t>
            </a:r>
            <a:r>
              <a:rPr lang="en-US" sz="2000" dirty="0" err="1" smtClean="0">
                <a:solidFill>
                  <a:srgbClr val="1F497D"/>
                </a:solidFill>
              </a:rPr>
              <a:t>Mohs</a:t>
            </a:r>
            <a:r>
              <a:rPr lang="en-US" sz="2000" dirty="0" smtClean="0">
                <a:solidFill>
                  <a:srgbClr val="1F497D"/>
                </a:solidFill>
              </a:rPr>
              <a:t> scale):</a:t>
            </a:r>
            <a:r>
              <a:rPr lang="en-US" sz="2000" dirty="0" smtClean="0">
                <a:solidFill>
                  <a:srgbClr val="FF0000"/>
                </a:solidFill>
              </a:rPr>
              <a:t> 9.5</a:t>
            </a:r>
          </a:p>
          <a:p>
            <a:r>
              <a:rPr lang="en-US" sz="2000" dirty="0" smtClean="0">
                <a:solidFill>
                  <a:srgbClr val="1F497D"/>
                </a:solidFill>
              </a:rPr>
              <a:t>Most stable at RT: </a:t>
            </a:r>
            <a:r>
              <a:rPr lang="en-US" sz="2000" dirty="0" err="1" smtClean="0">
                <a:solidFill>
                  <a:srgbClr val="FF0000"/>
                </a:solidFill>
              </a:rPr>
              <a:t>rhombohedral-</a:t>
            </a:r>
            <a:r>
              <a:rPr lang="en-US" sz="2000" i="1" dirty="0" err="1" smtClean="0">
                <a:solidFill>
                  <a:srgbClr val="FF0000"/>
                </a:solidFill>
                <a:sym typeface="Symbol"/>
              </a:rPr>
              <a:t>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819650" y="4405610"/>
            <a:ext cx="39052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Elemental boron does not exist in nature but in minerals, borates…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Rather rare </a:t>
            </a:r>
            <a:r>
              <a:rPr lang="en-US" sz="1600" dirty="0" smtClean="0">
                <a:solidFill>
                  <a:srgbClr val="1F497D"/>
                </a:solidFill>
              </a:rPr>
              <a:t>(0.001% earth’s crust), </a:t>
            </a:r>
            <a:r>
              <a:rPr lang="en-US" sz="1600" dirty="0" smtClean="0">
                <a:solidFill>
                  <a:srgbClr val="FF0000"/>
                </a:solidFill>
              </a:rPr>
              <a:t>Extremely hard </a:t>
            </a:r>
            <a:r>
              <a:rPr lang="en-US" sz="1600" dirty="0" smtClean="0">
                <a:solidFill>
                  <a:srgbClr val="1F497D"/>
                </a:solidFill>
              </a:rPr>
              <a:t>(9.5 on the </a:t>
            </a:r>
            <a:r>
              <a:rPr lang="en-US" sz="1600" dirty="0" err="1" smtClean="0">
                <a:solidFill>
                  <a:srgbClr val="1F497D"/>
                </a:solidFill>
              </a:rPr>
              <a:t>Mohs</a:t>
            </a:r>
            <a:r>
              <a:rPr lang="en-US" sz="1600" dirty="0" smtClean="0">
                <a:solidFill>
                  <a:srgbClr val="1F497D"/>
                </a:solidFill>
              </a:rPr>
              <a:t> scale similar to Si and W carbide), </a:t>
            </a:r>
            <a:r>
              <a:rPr lang="en-US" sz="1600" dirty="0" smtClean="0">
                <a:solidFill>
                  <a:srgbClr val="FF0000"/>
                </a:solidFill>
              </a:rPr>
              <a:t>metalloid </a:t>
            </a:r>
            <a:r>
              <a:rPr lang="en-US" sz="1600" dirty="0" smtClean="0">
                <a:solidFill>
                  <a:srgbClr val="1F497D"/>
                </a:solidFill>
              </a:rPr>
              <a:t>(10</a:t>
            </a:r>
            <a:r>
              <a:rPr lang="en-US" sz="1600" baseline="30000" dirty="0" smtClean="0">
                <a:solidFill>
                  <a:srgbClr val="1F497D"/>
                </a:solidFill>
              </a:rPr>
              <a:t>6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  <a:sym typeface="Symbol"/>
              </a:rPr>
              <a:t></a:t>
            </a:r>
            <a:r>
              <a:rPr lang="en-US" sz="1600" dirty="0" smtClean="0">
                <a:solidFill>
                  <a:srgbClr val="1F497D"/>
                </a:solidFill>
                <a:sym typeface="Symbol"/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  <a:sym typeface="Symbol"/>
              </a:rPr>
              <a:t>m</a:t>
            </a:r>
            <a:r>
              <a:rPr lang="en-US" sz="1600" dirty="0" smtClean="0">
                <a:solidFill>
                  <a:srgbClr val="1F497D"/>
                </a:solidFill>
                <a:sym typeface="Symbol"/>
              </a:rPr>
              <a:t>)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stable in air at room temperature, but at </a:t>
            </a:r>
            <a:r>
              <a:rPr lang="en-US" sz="1600" i="1" dirty="0" smtClean="0">
                <a:solidFill>
                  <a:srgbClr val="1F497D"/>
                </a:solidFill>
              </a:rPr>
              <a:t>higher temperatures </a:t>
            </a:r>
            <a:r>
              <a:rPr lang="en-US" sz="1600" dirty="0" smtClean="0">
                <a:solidFill>
                  <a:srgbClr val="1F497D"/>
                </a:solidFill>
              </a:rPr>
              <a:t>it burns to form </a:t>
            </a:r>
            <a:r>
              <a:rPr lang="en-US" sz="1600" dirty="0" smtClean="0">
                <a:solidFill>
                  <a:srgbClr val="FF0000"/>
                </a:solidFill>
              </a:rPr>
              <a:t>B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O</a:t>
            </a:r>
            <a:r>
              <a:rPr lang="en-US" sz="1600" baseline="-25000" dirty="0" smtClean="0">
                <a:solidFill>
                  <a:srgbClr val="FF0000"/>
                </a:solidFill>
              </a:rPr>
              <a:t>3</a:t>
            </a:r>
            <a:endParaRPr lang="it-IT" sz="1600" dirty="0" smtClean="0">
              <a:solidFill>
                <a:srgbClr val="1F497D"/>
              </a:solidFill>
            </a:endParaRPr>
          </a:p>
        </p:txBody>
      </p:sp>
      <p:pic>
        <p:nvPicPr>
          <p:cNvPr id="16" name="Immagine 15" descr="Brown-bo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6051" y="1752600"/>
            <a:ext cx="1908000" cy="1908000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5410201" y="3563288"/>
            <a:ext cx="163830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 smtClean="0">
                <a:solidFill>
                  <a:srgbClr val="1F497D"/>
                </a:solidFill>
                <a:cs typeface="Times New Roman" pitchFamily="18" charset="0"/>
              </a:rPr>
              <a:t>Crystalline </a:t>
            </a:r>
          </a:p>
        </p:txBody>
      </p:sp>
      <p:pic>
        <p:nvPicPr>
          <p:cNvPr id="26" name="Immagine 25" descr="Borpha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223" y="1633537"/>
            <a:ext cx="4570578" cy="3062287"/>
          </a:xfrm>
          <a:prstGeom prst="rect">
            <a:avLst/>
          </a:prstGeom>
        </p:spPr>
      </p:pic>
      <p:pic>
        <p:nvPicPr>
          <p:cNvPr id="27" name="Immagine 26" descr="Boron_pieces crystalline.jpg"/>
          <p:cNvPicPr>
            <a:picLocks noChangeAspect="1"/>
          </p:cNvPicPr>
          <p:nvPr/>
        </p:nvPicPr>
        <p:blipFill>
          <a:blip r:embed="rId6" cstate="print"/>
          <a:srcRect l="20485" r="13654" b="13242"/>
          <a:stretch>
            <a:fillRect/>
          </a:stretch>
        </p:blipFill>
        <p:spPr>
          <a:xfrm>
            <a:off x="5343525" y="1752599"/>
            <a:ext cx="1089500" cy="19145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467544" y="304800"/>
            <a:ext cx="72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Introduction: detector with B films</a:t>
            </a:r>
          </a:p>
          <a:p>
            <a:pPr>
              <a:buClrTx/>
              <a:buSzTx/>
              <a:buFontTx/>
              <a:buNone/>
            </a:pP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7650" y="933450"/>
            <a:ext cx="7000875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For Boron neutron detector </a:t>
            </a:r>
            <a:r>
              <a:rPr lang="en-US" sz="2000" b="1" u="sng" dirty="0" smtClean="0">
                <a:solidFill>
                  <a:srgbClr val="1F497D"/>
                </a:solidFill>
                <a:cs typeface="Times New Roman" pitchFamily="18" charset="0"/>
              </a:rPr>
              <a:t>film technology</a:t>
            </a:r>
            <a:r>
              <a:rPr lang="en-US" sz="2000" b="1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can be used:</a:t>
            </a:r>
          </a:p>
          <a:p>
            <a:pPr>
              <a:buFontTx/>
              <a:buChar char="-"/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Gas (like He-3) corrosive compounds such as </a:t>
            </a:r>
            <a:r>
              <a:rPr lang="en-US" sz="2000" u="sng" dirty="0" smtClean="0">
                <a:solidFill>
                  <a:srgbClr val="1F497D"/>
                </a:solidFill>
                <a:cs typeface="Times New Roman" pitchFamily="18" charset="0"/>
              </a:rPr>
              <a:t>BF</a:t>
            </a:r>
            <a:r>
              <a:rPr lang="en-US" sz="2000" u="sng" baseline="-25000" dirty="0" smtClean="0">
                <a:solidFill>
                  <a:srgbClr val="1F497D"/>
                </a:solidFill>
                <a:cs typeface="Times New Roman" pitchFamily="18" charset="0"/>
              </a:rPr>
              <a:t>3</a:t>
            </a:r>
            <a:r>
              <a:rPr lang="en-US" sz="2000" u="sng" dirty="0" smtClean="0">
                <a:solidFill>
                  <a:srgbClr val="1F497D"/>
                </a:solidFill>
                <a:cs typeface="Times New Roman" pitchFamily="18" charset="0"/>
              </a:rPr>
              <a:t> not desirable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Maximum efficiency is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expected for </a:t>
            </a:r>
            <a:r>
              <a:rPr lang="en-US" sz="2000" u="sng" dirty="0" smtClean="0">
                <a:solidFill>
                  <a:srgbClr val="1F497D"/>
                </a:solidFill>
                <a:cs typeface="Times New Roman" pitchFamily="18" charset="0"/>
              </a:rPr>
              <a:t>about 1 </a:t>
            </a:r>
            <a:r>
              <a:rPr lang="en-US" sz="2000" u="sng" dirty="0" err="1" smtClean="0">
                <a:solidFill>
                  <a:srgbClr val="1F497D"/>
                </a:solidFill>
                <a:cs typeface="Times New Roman" pitchFamily="18" charset="0"/>
              </a:rPr>
              <a:t>μm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;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584700" y="2240260"/>
            <a:ext cx="407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1F497D"/>
                </a:solidFill>
              </a:rPr>
              <a:t>Boron-Carbon </a:t>
            </a:r>
            <a:r>
              <a:rPr lang="en-US" sz="2000" dirty="0" smtClean="0">
                <a:solidFill>
                  <a:srgbClr val="1F497D"/>
                </a:solidFill>
              </a:rPr>
              <a:t>was mainly proposed and studied as neutron detector</a:t>
            </a:r>
            <a:r>
              <a:rPr lang="en-US" sz="2000" baseline="30000" dirty="0" smtClean="0">
                <a:solidFill>
                  <a:srgbClr val="1F497D"/>
                </a:solidFill>
              </a:rPr>
              <a:t>(*)</a:t>
            </a:r>
            <a:endParaRPr lang="en-US" sz="2000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705350" y="3046710"/>
            <a:ext cx="3905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CVD, HWCVD, MOCVD techniques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Variety of precursors and substrates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Deposition temperature: 200 °C – 600 °C  </a:t>
            </a:r>
            <a:endParaRPr lang="it-IT" sz="1600" dirty="0" smtClean="0">
              <a:solidFill>
                <a:srgbClr val="1F497D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425450" y="2603500"/>
            <a:ext cx="3448050" cy="3086826"/>
            <a:chOff x="463550" y="2286000"/>
            <a:chExt cx="3448050" cy="3086826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550" y="2286000"/>
              <a:ext cx="3448050" cy="3086826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1009651" y="2349500"/>
              <a:ext cx="1073149" cy="1002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000" dirty="0" smtClean="0">
                  <a:cs typeface="Times New Roman" pitchFamily="18" charset="0"/>
                </a:rPr>
                <a:t>1: 1.47 </a:t>
              </a:r>
              <a:r>
                <a:rPr lang="en-US" sz="1000" dirty="0" err="1" smtClean="0">
                  <a:cs typeface="Times New Roman" pitchFamily="18" charset="0"/>
                </a:rPr>
                <a:t>MeV</a:t>
              </a:r>
              <a:r>
                <a:rPr lang="en-US" sz="1000" dirty="0" smtClean="0">
                  <a:cs typeface="Times New Roman" pitchFamily="18" charset="0"/>
                </a:rPr>
                <a:t> </a:t>
              </a:r>
              <a:r>
                <a:rPr lang="en-US" sz="1000" dirty="0" err="1" smtClean="0">
                  <a:cs typeface="Times New Roman" pitchFamily="18" charset="0"/>
                </a:rPr>
                <a:t>α</a:t>
              </a:r>
              <a:r>
                <a:rPr lang="en-US" sz="1000" dirty="0" smtClean="0">
                  <a:cs typeface="Times New Roman" pitchFamily="18" charset="0"/>
                </a:rPr>
                <a:t>;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 smtClean="0">
                  <a:cs typeface="Times New Roman" pitchFamily="18" charset="0"/>
                </a:rPr>
                <a:t>2: 1.78 </a:t>
              </a:r>
              <a:r>
                <a:rPr lang="en-US" sz="1000" dirty="0" err="1" smtClean="0">
                  <a:cs typeface="Times New Roman" pitchFamily="18" charset="0"/>
                </a:rPr>
                <a:t>MeV</a:t>
              </a:r>
              <a:r>
                <a:rPr lang="en-US" sz="1000" dirty="0" smtClean="0">
                  <a:cs typeface="Times New Roman" pitchFamily="18" charset="0"/>
                </a:rPr>
                <a:t> </a:t>
              </a:r>
              <a:r>
                <a:rPr lang="en-US" sz="1000" dirty="0" err="1" smtClean="0">
                  <a:cs typeface="Times New Roman" pitchFamily="18" charset="0"/>
                </a:rPr>
                <a:t>α</a:t>
              </a:r>
              <a:r>
                <a:rPr lang="en-US" sz="1000" dirty="0" smtClean="0">
                  <a:cs typeface="Times New Roman" pitchFamily="18" charset="0"/>
                </a:rPr>
                <a:t>;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 smtClean="0">
                  <a:cs typeface="Times New Roman" pitchFamily="18" charset="0"/>
                </a:rPr>
                <a:t>3: 0.84 </a:t>
              </a:r>
              <a:r>
                <a:rPr lang="en-US" sz="1000" dirty="0" err="1" smtClean="0">
                  <a:cs typeface="Times New Roman" pitchFamily="18" charset="0"/>
                </a:rPr>
                <a:t>MeV</a:t>
              </a:r>
              <a:r>
                <a:rPr lang="en-US" sz="1000" dirty="0" smtClean="0">
                  <a:cs typeface="Times New Roman" pitchFamily="18" charset="0"/>
                </a:rPr>
                <a:t> </a:t>
              </a:r>
              <a:r>
                <a:rPr lang="en-US" sz="1000" baseline="30000" dirty="0" smtClean="0">
                  <a:cs typeface="Times New Roman" pitchFamily="18" charset="0"/>
                </a:rPr>
                <a:t>7</a:t>
              </a:r>
              <a:r>
                <a:rPr lang="en-US" sz="1000" dirty="0" smtClean="0">
                  <a:cs typeface="Times New Roman" pitchFamily="18" charset="0"/>
                </a:rPr>
                <a:t>Li;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 smtClean="0">
                  <a:cs typeface="Times New Roman" pitchFamily="18" charset="0"/>
                </a:rPr>
                <a:t>4: 1.02 </a:t>
              </a:r>
              <a:r>
                <a:rPr lang="en-US" sz="1000" dirty="0" err="1" smtClean="0">
                  <a:cs typeface="Times New Roman" pitchFamily="18" charset="0"/>
                </a:rPr>
                <a:t>MeV</a:t>
              </a:r>
              <a:r>
                <a:rPr lang="en-US" sz="1000" dirty="0" smtClean="0">
                  <a:cs typeface="Times New Roman" pitchFamily="18" charset="0"/>
                </a:rPr>
                <a:t> </a:t>
              </a:r>
              <a:r>
                <a:rPr lang="en-US" sz="1000" baseline="30000" dirty="0" smtClean="0">
                  <a:cs typeface="Times New Roman" pitchFamily="18" charset="0"/>
                </a:rPr>
                <a:t>7</a:t>
              </a:r>
              <a:r>
                <a:rPr lang="en-US" sz="1000" dirty="0" smtClean="0">
                  <a:cs typeface="Times New Roman" pitchFamily="18" charset="0"/>
                </a:rPr>
                <a:t>Li  </a:t>
              </a: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101851" y="2933700"/>
              <a:ext cx="273049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000" dirty="0" smtClean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2381251" y="3352800"/>
              <a:ext cx="273049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000" dirty="0" smtClean="0">
                  <a:cs typeface="Times New Roman" pitchFamily="18" charset="0"/>
                </a:rPr>
                <a:t>2</a:t>
              </a: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546351" y="3848100"/>
              <a:ext cx="273049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000" dirty="0" smtClean="0">
                  <a:cs typeface="Times New Roman" pitchFamily="18" charset="0"/>
                </a:rPr>
                <a:t>3</a:t>
              </a: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647951" y="4254500"/>
              <a:ext cx="273049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000" dirty="0" smtClean="0"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/>
          <a:srcRect l="7117"/>
          <a:stretch>
            <a:fillRect/>
          </a:stretch>
        </p:blipFill>
        <p:spPr>
          <a:xfrm>
            <a:off x="2984500" y="2754202"/>
            <a:ext cx="1460500" cy="115921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5" name="Rettangolo 24"/>
          <p:cNvSpPr/>
          <p:nvPr/>
        </p:nvSpPr>
        <p:spPr>
          <a:xfrm>
            <a:off x="4584700" y="4145260"/>
            <a:ext cx="407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1F497D"/>
                </a:solidFill>
              </a:rPr>
              <a:t>Requirements</a:t>
            </a:r>
            <a:r>
              <a:rPr lang="en-US" sz="2000" dirty="0" smtClean="0">
                <a:solidFill>
                  <a:srgbClr val="1F497D"/>
                </a:solidFill>
              </a:rPr>
              <a:t>: thickness &gt; 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1 </a:t>
            </a:r>
            <a:r>
              <a:rPr lang="en-US" sz="2000" dirty="0" err="1" smtClean="0">
                <a:solidFill>
                  <a:srgbClr val="1F497D"/>
                </a:solidFill>
                <a:cs typeface="Times New Roman" pitchFamily="18" charset="0"/>
              </a:rPr>
              <a:t>μm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, adhesion, </a:t>
            </a:r>
            <a:r>
              <a:rPr lang="en-US" sz="2000" dirty="0" smtClean="0">
                <a:solidFill>
                  <a:srgbClr val="1F497D"/>
                </a:solidFill>
              </a:rPr>
              <a:t>no contaminations (maximize </a:t>
            </a:r>
            <a:r>
              <a:rPr lang="en-US" sz="2000" baseline="30000" dirty="0" smtClean="0">
                <a:solidFill>
                  <a:srgbClr val="1F497D"/>
                </a:solidFill>
              </a:rPr>
              <a:t>10</a:t>
            </a:r>
            <a:r>
              <a:rPr lang="en-US" sz="2000" dirty="0" smtClean="0">
                <a:solidFill>
                  <a:srgbClr val="1F497D"/>
                </a:solidFill>
              </a:rPr>
              <a:t>B content)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349750" y="5624810"/>
            <a:ext cx="4718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H. Pedersen, </a:t>
            </a:r>
            <a:r>
              <a:rPr lang="en-US" sz="1000" i="1" dirty="0" smtClean="0"/>
              <a:t>et al.</a:t>
            </a:r>
            <a:r>
              <a:rPr lang="en-US" sz="1000" dirty="0" smtClean="0"/>
              <a:t>, 2012, Chemical Vapor Deposition, (18), 221</a:t>
            </a:r>
          </a:p>
          <a:p>
            <a:pPr marL="285750" indent="-285750"/>
            <a:r>
              <a:rPr lang="it-IT" sz="1000" dirty="0" smtClean="0"/>
              <a:t>I. </a:t>
            </a:r>
            <a:r>
              <a:rPr lang="it-IT" sz="1000" dirty="0" err="1" smtClean="0"/>
              <a:t>Rehana</a:t>
            </a:r>
            <a:r>
              <a:rPr lang="it-IT" sz="1000" dirty="0" smtClean="0"/>
              <a:t>, </a:t>
            </a:r>
            <a:r>
              <a:rPr lang="it-IT" sz="1000" i="1" dirty="0" err="1" smtClean="0"/>
              <a:t>et</a:t>
            </a:r>
            <a:r>
              <a:rPr lang="it-IT" sz="1000" i="1" dirty="0" smtClean="0"/>
              <a:t> al.</a:t>
            </a:r>
            <a:r>
              <a:rPr lang="it-IT" sz="1000" dirty="0" smtClean="0"/>
              <a:t>, J. Mater. Sci. </a:t>
            </a:r>
            <a:r>
              <a:rPr lang="it-IT" sz="1000" dirty="0" err="1" smtClean="0"/>
              <a:t>Technol</a:t>
            </a:r>
            <a:r>
              <a:rPr lang="it-IT" sz="1000" dirty="0" smtClean="0"/>
              <a:t>., Vol.23 No.</a:t>
            </a:r>
            <a:r>
              <a:rPr lang="it-IT" sz="1000" dirty="0" err="1" smtClean="0"/>
              <a:t>4</a:t>
            </a:r>
            <a:r>
              <a:rPr lang="it-IT" sz="1000" dirty="0" smtClean="0"/>
              <a:t>, 2007</a:t>
            </a:r>
          </a:p>
          <a:p>
            <a:pPr marL="285750" indent="-285750"/>
            <a:r>
              <a:rPr lang="it-IT" sz="1000" dirty="0" smtClean="0"/>
              <a:t>P. </a:t>
            </a:r>
            <a:r>
              <a:rPr lang="it-IT" sz="1000" dirty="0" err="1" smtClean="0"/>
              <a:t>Chaudhari</a:t>
            </a:r>
            <a:r>
              <a:rPr lang="it-IT" sz="1000" dirty="0" smtClean="0"/>
              <a:t>, </a:t>
            </a:r>
            <a:r>
              <a:rPr lang="it-IT" sz="1000" i="1" dirty="0" err="1" smtClean="0"/>
              <a:t>et</a:t>
            </a:r>
            <a:r>
              <a:rPr lang="it-IT" sz="1000" i="1" dirty="0" smtClean="0"/>
              <a:t> al.</a:t>
            </a:r>
            <a:r>
              <a:rPr lang="it-IT" sz="1000" dirty="0" smtClean="0"/>
              <a:t>, </a:t>
            </a:r>
            <a:r>
              <a:rPr lang="it-IT" sz="1000" dirty="0" err="1" smtClean="0"/>
              <a:t>Thin</a:t>
            </a:r>
            <a:r>
              <a:rPr lang="it-IT" sz="1000" dirty="0" smtClean="0"/>
              <a:t> </a:t>
            </a:r>
            <a:r>
              <a:rPr lang="it-IT" sz="1000" dirty="0" err="1" smtClean="0"/>
              <a:t>Solid</a:t>
            </a:r>
            <a:r>
              <a:rPr lang="it-IT" sz="1000" dirty="0" smtClean="0"/>
              <a:t> </a:t>
            </a:r>
            <a:r>
              <a:rPr lang="it-IT" sz="1000" dirty="0" err="1" smtClean="0"/>
              <a:t>Films</a:t>
            </a:r>
            <a:r>
              <a:rPr lang="it-IT" sz="1000" dirty="0" smtClean="0"/>
              <a:t> 519 (2011) 4561</a:t>
            </a:r>
          </a:p>
          <a:p>
            <a:pPr marL="285750" indent="-285750"/>
            <a:r>
              <a:rPr lang="it-IT" sz="1000" dirty="0" err="1" smtClean="0"/>
              <a:t>Z</a:t>
            </a:r>
            <a:r>
              <a:rPr lang="it-IT" sz="1000" dirty="0" smtClean="0"/>
              <a:t>. </a:t>
            </a:r>
            <a:r>
              <a:rPr lang="it-IT" sz="1000" dirty="0" err="1" smtClean="0"/>
              <a:t>Wang</a:t>
            </a:r>
            <a:r>
              <a:rPr lang="it-IT" sz="1000" dirty="0" smtClean="0"/>
              <a:t>, </a:t>
            </a:r>
            <a:r>
              <a:rPr lang="it-IT" sz="1000" i="1" dirty="0" err="1" smtClean="0"/>
              <a:t>et</a:t>
            </a:r>
            <a:r>
              <a:rPr lang="it-IT" sz="1000" i="1" dirty="0" smtClean="0"/>
              <a:t> al.</a:t>
            </a:r>
            <a:r>
              <a:rPr lang="it-IT" sz="1000" dirty="0" smtClean="0"/>
              <a:t>, </a:t>
            </a:r>
            <a:r>
              <a:rPr lang="it-IT" sz="1000" dirty="0" err="1" smtClean="0"/>
              <a:t>Nuclear</a:t>
            </a:r>
            <a:r>
              <a:rPr lang="it-IT" sz="1000" dirty="0" smtClean="0"/>
              <a:t> </a:t>
            </a:r>
            <a:r>
              <a:rPr lang="it-IT" sz="1000" dirty="0" err="1" smtClean="0"/>
              <a:t>Instruments</a:t>
            </a:r>
            <a:r>
              <a:rPr lang="it-IT" sz="1000" dirty="0" smtClean="0"/>
              <a:t> and </a:t>
            </a:r>
            <a:r>
              <a:rPr lang="it-IT" sz="1000" dirty="0" err="1" smtClean="0"/>
              <a:t>Methods</a:t>
            </a:r>
            <a:r>
              <a:rPr lang="it-IT" sz="1000" dirty="0" smtClean="0"/>
              <a:t> in </a:t>
            </a:r>
            <a:r>
              <a:rPr lang="it-IT" sz="1000" dirty="0" err="1" smtClean="0"/>
              <a:t>Physics</a:t>
            </a:r>
            <a:r>
              <a:rPr lang="it-IT" sz="1000" dirty="0" smtClean="0"/>
              <a:t> </a:t>
            </a:r>
            <a:r>
              <a:rPr lang="it-IT" sz="1000" dirty="0" err="1" smtClean="0"/>
              <a:t>Research</a:t>
            </a:r>
            <a:r>
              <a:rPr lang="it-IT" sz="1000" dirty="0" smtClean="0"/>
              <a:t> A (2011) 322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888999" y="2425700"/>
            <a:ext cx="30829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/>
              <a:t>P. </a:t>
            </a:r>
            <a:r>
              <a:rPr lang="it-IT" sz="1000" dirty="0" err="1" smtClean="0"/>
              <a:t>Chaudhari</a:t>
            </a:r>
            <a:r>
              <a:rPr lang="it-IT" sz="1000" dirty="0" smtClean="0"/>
              <a:t>, </a:t>
            </a:r>
            <a:r>
              <a:rPr lang="it-IT" sz="1000" dirty="0" err="1" smtClean="0"/>
              <a:t>et</a:t>
            </a:r>
            <a:r>
              <a:rPr lang="it-IT" sz="1000" dirty="0" smtClean="0"/>
              <a:t> al., </a:t>
            </a:r>
            <a:r>
              <a:rPr lang="it-IT" sz="1000" dirty="0" err="1" smtClean="0"/>
              <a:t>Thin</a:t>
            </a:r>
            <a:r>
              <a:rPr lang="it-IT" sz="1000" dirty="0" smtClean="0"/>
              <a:t> </a:t>
            </a:r>
            <a:r>
              <a:rPr lang="it-IT" sz="1000" dirty="0" err="1" smtClean="0"/>
              <a:t>Solid</a:t>
            </a:r>
            <a:r>
              <a:rPr lang="it-IT" sz="1000" dirty="0" smtClean="0"/>
              <a:t> </a:t>
            </a:r>
            <a:r>
              <a:rPr lang="it-IT" sz="1000" dirty="0" err="1" smtClean="0"/>
              <a:t>Films</a:t>
            </a:r>
            <a:r>
              <a:rPr lang="it-IT" sz="1000" dirty="0" smtClean="0"/>
              <a:t> 519 (2011) 4561</a:t>
            </a:r>
            <a:endParaRPr lang="it-IT" sz="1000" dirty="0"/>
          </a:p>
        </p:txBody>
      </p:sp>
      <p:sp>
        <p:nvSpPr>
          <p:cNvPr id="28" name="Rettangolo 27"/>
          <p:cNvSpPr/>
          <p:nvPr/>
        </p:nvSpPr>
        <p:spPr>
          <a:xfrm>
            <a:off x="4089883" y="5678101"/>
            <a:ext cx="354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1F497D"/>
                </a:solidFill>
              </a:rPr>
              <a:t>(*)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65944" y="304800"/>
            <a:ext cx="6250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Boron film 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deposition at ENEA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7650" y="933450"/>
            <a:ext cx="70008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Boron film can be deposited at </a:t>
            </a:r>
            <a:r>
              <a:rPr lang="en-US" sz="2000" u="sng" dirty="0" smtClean="0">
                <a:solidFill>
                  <a:srgbClr val="1F497D"/>
                </a:solidFill>
                <a:cs typeface="Times New Roman" pitchFamily="18" charset="0"/>
              </a:rPr>
              <a:t>RT by </a:t>
            </a:r>
            <a:r>
              <a:rPr lang="en-US" sz="2000" u="sng" dirty="0" err="1" smtClean="0">
                <a:solidFill>
                  <a:srgbClr val="1F497D"/>
                </a:solidFill>
                <a:cs typeface="Times New Roman" pitchFamily="18" charset="0"/>
              </a:rPr>
              <a:t>e</a:t>
            </a:r>
            <a:r>
              <a:rPr lang="en-US" sz="2000" u="sng" dirty="0" smtClean="0">
                <a:solidFill>
                  <a:srgbClr val="1F497D"/>
                </a:solidFill>
                <a:cs typeface="Times New Roman" pitchFamily="18" charset="0"/>
              </a:rPr>
              <a:t>-beam technique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Previous work on superconducting MgB</a:t>
            </a:r>
            <a:r>
              <a:rPr lang="en-US" sz="2000" baseline="-25000" dirty="0" smtClean="0">
                <a:solidFill>
                  <a:srgbClr val="1F497D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 deposition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00075" y="1773535"/>
            <a:ext cx="6924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1F497D"/>
                </a:solidFill>
              </a:rPr>
              <a:t>Superconducting MgB</a:t>
            </a:r>
            <a:r>
              <a:rPr lang="en-US" sz="2000" b="1" u="sng" baseline="-25000" dirty="0" smtClean="0">
                <a:solidFill>
                  <a:srgbClr val="1F497D"/>
                </a:solidFill>
              </a:rPr>
              <a:t>2</a:t>
            </a:r>
            <a:r>
              <a:rPr lang="en-US" sz="2000" b="1" u="sng" dirty="0" smtClean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was obtained by multilayer Mg/B or simultaneous deposition of Mg and B   </a:t>
            </a:r>
            <a:endParaRPr lang="en-US" sz="2000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85775" y="2402185"/>
            <a:ext cx="2482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Mg: thermal evaporation</a:t>
            </a:r>
            <a:endParaRPr lang="it-IT" sz="1600" dirty="0" smtClean="0">
              <a:solidFill>
                <a:srgbClr val="1F497D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711700" y="2281535"/>
            <a:ext cx="34512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A. Mancini, </a:t>
            </a:r>
            <a:r>
              <a:rPr lang="en-US" sz="1000" i="1" dirty="0" smtClean="0"/>
              <a:t>et al.</a:t>
            </a:r>
            <a:r>
              <a:rPr lang="en-US" sz="1000" dirty="0" smtClean="0"/>
              <a:t>, IEEE Trans. Appl. </a:t>
            </a:r>
            <a:r>
              <a:rPr lang="en-US" sz="1000" dirty="0" err="1" smtClean="0"/>
              <a:t>Supercond</a:t>
            </a:r>
            <a:r>
              <a:rPr lang="en-US" sz="1000" dirty="0" smtClean="0"/>
              <a:t>. 13 (2003), 3305 </a:t>
            </a:r>
          </a:p>
          <a:p>
            <a:r>
              <a:rPr lang="en-US" sz="1000" dirty="0" smtClean="0"/>
              <a:t>G. </a:t>
            </a:r>
            <a:r>
              <a:rPr lang="en-US" sz="1000" dirty="0" err="1" smtClean="0"/>
              <a:t>Grassano</a:t>
            </a:r>
            <a:r>
              <a:rPr lang="en-US" sz="1000" dirty="0" smtClean="0"/>
              <a:t>, </a:t>
            </a:r>
            <a:r>
              <a:rPr lang="en-US" sz="1000" i="1" dirty="0" smtClean="0"/>
              <a:t>et al.</a:t>
            </a:r>
            <a:r>
              <a:rPr lang="en-US" sz="1000" dirty="0" smtClean="0"/>
              <a:t>, J. Phys. Conf. Ser. 181 (2004), 1367</a:t>
            </a:r>
          </a:p>
          <a:p>
            <a:r>
              <a:rPr lang="en-US" sz="1000" dirty="0" smtClean="0"/>
              <a:t>A. Santoni, </a:t>
            </a:r>
            <a:r>
              <a:rPr lang="en-US" sz="1000" i="1" dirty="0" smtClean="0"/>
              <a:t>et al.</a:t>
            </a:r>
            <a:r>
              <a:rPr lang="en-US" sz="1000" dirty="0" smtClean="0"/>
              <a:t>,  Appl. Phys. A (2006),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536575" y="2757785"/>
            <a:ext cx="2482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B: </a:t>
            </a:r>
            <a:r>
              <a:rPr lang="en-US" sz="1600" dirty="0" err="1" smtClean="0">
                <a:solidFill>
                  <a:srgbClr val="FF0000"/>
                </a:solidFill>
              </a:rPr>
              <a:t>e</a:t>
            </a:r>
            <a:r>
              <a:rPr lang="en-US" sz="1600" dirty="0" smtClean="0">
                <a:solidFill>
                  <a:srgbClr val="FF0000"/>
                </a:solidFill>
              </a:rPr>
              <a:t>-beam evaporation</a:t>
            </a:r>
            <a:endParaRPr lang="it-IT" sz="1600" dirty="0" smtClean="0">
              <a:solidFill>
                <a:srgbClr val="1F49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3" y="3067050"/>
            <a:ext cx="203948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6688" y="3060247"/>
            <a:ext cx="3900487" cy="294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688" y="4752975"/>
            <a:ext cx="3095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65944" y="304800"/>
            <a:ext cx="7315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Boron film deposition: optimization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7650" y="946150"/>
            <a:ext cx="847725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u="sng" dirty="0" smtClean="0">
                <a:solidFill>
                  <a:srgbClr val="1F497D"/>
                </a:solidFill>
                <a:cs typeface="Times New Roman" pitchFamily="18" charset="0"/>
              </a:rPr>
              <a:t>Evaporation system: </a:t>
            </a:r>
            <a:r>
              <a:rPr lang="en-US" dirty="0" err="1" smtClean="0">
                <a:solidFill>
                  <a:srgbClr val="1F497D"/>
                </a:solidFill>
                <a:cs typeface="Times New Roman" pitchFamily="18" charset="0"/>
              </a:rPr>
              <a:t>Thermionics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 3 kW (4 kV, 750 </a:t>
            </a:r>
            <a:r>
              <a:rPr lang="en-US" dirty="0" err="1" smtClean="0">
                <a:solidFill>
                  <a:srgbClr val="1F497D"/>
                </a:solidFill>
                <a:cs typeface="Times New Roman" pitchFamily="18" charset="0"/>
              </a:rPr>
              <a:t>mA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), 3 crucibles (2.5 cc) </a:t>
            </a:r>
          </a:p>
          <a:p>
            <a:pPr>
              <a:spcAft>
                <a:spcPts val="600"/>
              </a:spcAft>
              <a:defRPr/>
            </a:pPr>
            <a:r>
              <a:rPr lang="en-US" u="sng" dirty="0" smtClean="0">
                <a:solidFill>
                  <a:srgbClr val="1F497D"/>
                </a:solidFill>
                <a:cs typeface="Times New Roman" pitchFamily="18" charset="0"/>
              </a:rPr>
              <a:t>Source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: natural Boron pieces, Alfa </a:t>
            </a:r>
            <a:r>
              <a:rPr lang="en-US" dirty="0" err="1" smtClean="0">
                <a:solidFill>
                  <a:srgbClr val="1F497D"/>
                </a:solidFill>
                <a:cs typeface="Times New Roman" pitchFamily="18" charset="0"/>
              </a:rPr>
              <a:t>Aesar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 (99.5%)</a:t>
            </a:r>
          </a:p>
          <a:p>
            <a:pPr>
              <a:spcAft>
                <a:spcPts val="600"/>
              </a:spcAft>
              <a:defRPr/>
            </a:pPr>
            <a:r>
              <a:rPr lang="en-US" u="sng" dirty="0" smtClean="0">
                <a:solidFill>
                  <a:srgbClr val="1F497D"/>
                </a:solidFill>
                <a:cs typeface="Times New Roman" pitchFamily="18" charset="0"/>
              </a:rPr>
              <a:t>Substrate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: Corning glass 21 × 26 mm, </a:t>
            </a:r>
            <a:r>
              <a:rPr lang="en-US" i="1" dirty="0" err="1" smtClean="0">
                <a:solidFill>
                  <a:srgbClr val="1F497D"/>
                </a:solidFill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-cut Al</a:t>
            </a:r>
            <a:r>
              <a:rPr lang="en-US" baseline="-25000" dirty="0" smtClean="0">
                <a:solidFill>
                  <a:srgbClr val="1F497D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1F497D"/>
                </a:solidFill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 10 × 10 mm</a:t>
            </a:r>
            <a:r>
              <a:rPr lang="en-US" u="sng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u="sng" dirty="0" smtClean="0">
                <a:solidFill>
                  <a:srgbClr val="1F497D"/>
                </a:solidFill>
                <a:cs typeface="Times New Roman" pitchFamily="18" charset="0"/>
              </a:rPr>
              <a:t>Substrate Temperature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: RT</a:t>
            </a:r>
          </a:p>
          <a:p>
            <a:pPr>
              <a:spcAft>
                <a:spcPts val="600"/>
              </a:spcAft>
              <a:defRPr/>
            </a:pPr>
            <a:r>
              <a:rPr lang="en-US" u="sng" dirty="0" err="1" smtClean="0">
                <a:solidFill>
                  <a:srgbClr val="1F497D"/>
                </a:solidFill>
                <a:cs typeface="Times New Roman" pitchFamily="18" charset="0"/>
              </a:rPr>
              <a:t>d</a:t>
            </a:r>
            <a:r>
              <a:rPr lang="en-US" u="sng" baseline="-25000" dirty="0" err="1" smtClean="0">
                <a:solidFill>
                  <a:srgbClr val="1F497D"/>
                </a:solidFill>
                <a:cs typeface="Times New Roman" pitchFamily="18" charset="0"/>
              </a:rPr>
              <a:t>T</a:t>
            </a:r>
            <a:r>
              <a:rPr lang="en-US" u="sng" baseline="-25000" dirty="0" smtClean="0">
                <a:solidFill>
                  <a:srgbClr val="1F497D"/>
                </a:solidFill>
                <a:cs typeface="Times New Roman" pitchFamily="18" charset="0"/>
              </a:rPr>
              <a:t>-S</a:t>
            </a:r>
            <a:r>
              <a:rPr lang="en-US" dirty="0" smtClean="0">
                <a:solidFill>
                  <a:srgbClr val="1F497D"/>
                </a:solidFill>
                <a:cs typeface="Times New Roman" pitchFamily="18" charset="0"/>
              </a:rPr>
              <a:t> = 12.5 cm</a:t>
            </a:r>
          </a:p>
          <a:p>
            <a:pPr>
              <a:spcAft>
                <a:spcPts val="600"/>
              </a:spcAft>
              <a:defRPr/>
            </a:pPr>
            <a:endParaRPr lang="en-US" dirty="0" smtClean="0">
              <a:solidFill>
                <a:srgbClr val="1F497D"/>
              </a:solidFill>
              <a:cs typeface="Times New Roman" pitchFamily="18" charset="0"/>
            </a:endParaRPr>
          </a:p>
        </p:txBody>
      </p:sp>
      <p:grpSp>
        <p:nvGrpSpPr>
          <p:cNvPr id="35" name="Gruppo 34"/>
          <p:cNvGrpSpPr/>
          <p:nvPr/>
        </p:nvGrpSpPr>
        <p:grpSpPr>
          <a:xfrm>
            <a:off x="330200" y="2844800"/>
            <a:ext cx="2946400" cy="2146300"/>
            <a:chOff x="139700" y="2857500"/>
            <a:chExt cx="3454400" cy="2565400"/>
          </a:xfrm>
        </p:grpSpPr>
        <p:pic>
          <p:nvPicPr>
            <p:cNvPr id="16" name="Immagine 15" descr="E-Beam_Evaporatio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700" y="2857500"/>
              <a:ext cx="3454400" cy="2565400"/>
            </a:xfrm>
            <a:prstGeom prst="rect">
              <a:avLst/>
            </a:prstGeom>
          </p:spPr>
        </p:pic>
        <p:cxnSp>
          <p:nvCxnSpPr>
            <p:cNvPr id="18" name="Connettore 2 17"/>
            <p:cNvCxnSpPr/>
            <p:nvPr/>
          </p:nvCxnSpPr>
          <p:spPr bwMode="auto">
            <a:xfrm rot="5400000" flipH="1" flipV="1">
              <a:off x="844550" y="3829050"/>
              <a:ext cx="14605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>
                  <a:alpha val="6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6" name="Rettangolo 25"/>
            <p:cNvSpPr/>
            <p:nvPr/>
          </p:nvSpPr>
          <p:spPr>
            <a:xfrm rot="16200000">
              <a:off x="1089028" y="3486994"/>
              <a:ext cx="6015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solidFill>
                    <a:srgbClr val="5A5A5A"/>
                  </a:solidFill>
                  <a:latin typeface="Arial"/>
                  <a:cs typeface="Arial"/>
                </a:rPr>
                <a:t>d</a:t>
              </a:r>
              <a:r>
                <a:rPr lang="en-US" sz="1400" baseline="-25000" dirty="0" err="1" smtClean="0">
                  <a:solidFill>
                    <a:srgbClr val="5A5A5A"/>
                  </a:solidFill>
                  <a:latin typeface="Arial"/>
                  <a:cs typeface="Arial"/>
                </a:rPr>
                <a:t>T</a:t>
              </a:r>
              <a:r>
                <a:rPr lang="en-US" sz="1400" baseline="-25000" dirty="0" smtClean="0">
                  <a:solidFill>
                    <a:srgbClr val="5A5A5A"/>
                  </a:solidFill>
                  <a:latin typeface="Arial"/>
                  <a:cs typeface="Arial"/>
                </a:rPr>
                <a:t>-S</a:t>
              </a: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3911600" y="2298700"/>
            <a:ext cx="4749800" cy="3187700"/>
            <a:chOff x="3644900" y="2400300"/>
            <a:chExt cx="5067300" cy="3467100"/>
          </a:xfrm>
        </p:grpSpPr>
        <p:pic>
          <p:nvPicPr>
            <p:cNvPr id="19" name="Immagine 18" descr="XRD B_ALO_2011.jpg"/>
            <p:cNvPicPr>
              <a:picLocks noChangeAspect="1"/>
            </p:cNvPicPr>
            <p:nvPr/>
          </p:nvPicPr>
          <p:blipFill>
            <a:blip r:embed="rId5" cstate="print"/>
            <a:srcRect t="2854" r="44583" b="42839"/>
            <a:stretch>
              <a:fillRect/>
            </a:stretch>
          </p:blipFill>
          <p:spPr>
            <a:xfrm>
              <a:off x="3644900" y="2400300"/>
              <a:ext cx="5067300" cy="3467100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5195395" y="2406134"/>
              <a:ext cx="968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u="sng" dirty="0" smtClean="0">
                  <a:solidFill>
                    <a:srgbClr val="1F497D"/>
                  </a:solidFill>
                  <a:sym typeface="Symbol"/>
                </a:rPr>
                <a:t>-</a:t>
              </a:r>
              <a:r>
                <a:rPr lang="en-US" u="sng" dirty="0" smtClean="0">
                  <a:solidFill>
                    <a:srgbClr val="1F497D"/>
                  </a:solidFill>
                  <a:sym typeface="Symbol"/>
                </a:rPr>
                <a:t>Boron</a:t>
              </a:r>
            </a:p>
          </p:txBody>
        </p:sp>
        <p:cxnSp>
          <p:nvCxnSpPr>
            <p:cNvPr id="24" name="Connettore 2 23"/>
            <p:cNvCxnSpPr>
              <a:stCxn id="20" idx="2"/>
            </p:cNvCxnSpPr>
            <p:nvPr/>
          </p:nvCxnSpPr>
          <p:spPr bwMode="auto">
            <a:xfrm rot="5400000">
              <a:off x="5211761" y="2453213"/>
              <a:ext cx="145537" cy="79004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Connettore 2 30"/>
            <p:cNvCxnSpPr>
              <a:stCxn id="20" idx="2"/>
            </p:cNvCxnSpPr>
            <p:nvPr/>
          </p:nvCxnSpPr>
          <p:spPr bwMode="auto">
            <a:xfrm rot="5400000">
              <a:off x="4551361" y="3608911"/>
              <a:ext cx="1961635" cy="29474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Rettangolo 33"/>
            <p:cNvSpPr/>
            <p:nvPr/>
          </p:nvSpPr>
          <p:spPr>
            <a:xfrm>
              <a:off x="6325695" y="2876034"/>
              <a:ext cx="2108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dirty="0" smtClean="0">
                  <a:solidFill>
                    <a:srgbClr val="1F497D"/>
                  </a:solidFill>
                  <a:sym typeface="Symbol"/>
                </a:rPr>
                <a:t>200 nm-Boron/Al</a:t>
              </a:r>
              <a:r>
                <a:rPr lang="en-US" u="sng" baseline="-25000" dirty="0" smtClean="0">
                  <a:solidFill>
                    <a:srgbClr val="1F497D"/>
                  </a:solidFill>
                  <a:sym typeface="Symbol"/>
                </a:rPr>
                <a:t>2</a:t>
              </a:r>
              <a:r>
                <a:rPr lang="en-US" u="sng" dirty="0" smtClean="0">
                  <a:solidFill>
                    <a:srgbClr val="1F497D"/>
                  </a:solidFill>
                  <a:sym typeface="Symbol"/>
                </a:rPr>
                <a:t>O</a:t>
              </a:r>
              <a:r>
                <a:rPr lang="en-US" u="sng" baseline="-25000" dirty="0" smtClean="0">
                  <a:solidFill>
                    <a:srgbClr val="1F497D"/>
                  </a:solidFill>
                  <a:sym typeface="Symbol"/>
                </a:rPr>
                <a:t>3</a:t>
              </a: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292100" y="5262860"/>
            <a:ext cx="67691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1F497D"/>
                </a:solidFill>
              </a:rPr>
              <a:t>Maximum growth rate</a:t>
            </a:r>
            <a:r>
              <a:rPr lang="en-US" sz="2000" dirty="0" smtClean="0">
                <a:solidFill>
                  <a:srgbClr val="1F497D"/>
                </a:solidFill>
              </a:rPr>
              <a:t>: 0.35 nm/s</a:t>
            </a:r>
          </a:p>
          <a:p>
            <a:r>
              <a:rPr lang="en-US" sz="2000" b="1" u="sng" dirty="0" smtClean="0">
                <a:solidFill>
                  <a:srgbClr val="1F497D"/>
                </a:solidFill>
              </a:rPr>
              <a:t>Maximum film thickness</a:t>
            </a:r>
            <a:r>
              <a:rPr lang="en-US" sz="2000" dirty="0" smtClean="0">
                <a:solidFill>
                  <a:srgbClr val="1F497D"/>
                </a:solidFill>
              </a:rPr>
              <a:t>: 630 nm limited by crucible volume</a:t>
            </a:r>
          </a:p>
          <a:p>
            <a:r>
              <a:rPr lang="en-US" sz="2000" b="1" u="sng" dirty="0" smtClean="0">
                <a:solidFill>
                  <a:srgbClr val="1F497D"/>
                </a:solidFill>
              </a:rPr>
              <a:t>Thickness uniformity</a:t>
            </a:r>
            <a:r>
              <a:rPr lang="en-US" sz="2000" dirty="0" smtClean="0">
                <a:solidFill>
                  <a:srgbClr val="1F497D"/>
                </a:solidFill>
              </a:rPr>
              <a:t>: &gt; 90% on 50 × 50 mm</a:t>
            </a:r>
            <a:r>
              <a:rPr lang="en-US" sz="2000" baseline="30000" dirty="0" smtClean="0">
                <a:solidFill>
                  <a:srgbClr val="1F497D"/>
                </a:solidFill>
              </a:rPr>
              <a:t>2</a:t>
            </a:r>
            <a:r>
              <a:rPr lang="en-US" sz="2000" dirty="0" smtClean="0">
                <a:solidFill>
                  <a:srgbClr val="1F497D"/>
                </a:solidFill>
              </a:rPr>
              <a:t> area </a:t>
            </a:r>
            <a:endParaRPr lang="en-US" sz="2000" b="1" u="sng" dirty="0" smtClean="0">
              <a:solidFill>
                <a:srgbClr val="1F497D"/>
              </a:solidFill>
            </a:endParaRPr>
          </a:p>
          <a:p>
            <a:r>
              <a:rPr lang="en-US" sz="2000" b="1" u="sng" dirty="0" smtClean="0">
                <a:solidFill>
                  <a:srgbClr val="1F497D"/>
                </a:solidFill>
              </a:rPr>
              <a:t>Film adhesion</a:t>
            </a:r>
            <a:r>
              <a:rPr lang="en-US" sz="2000" dirty="0" smtClean="0">
                <a:solidFill>
                  <a:srgbClr val="1F497D"/>
                </a:solidFill>
              </a:rPr>
              <a:t>: good</a:t>
            </a:r>
          </a:p>
          <a:p>
            <a:endParaRPr lang="en-US" sz="2000" i="1" baseline="300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65944" y="304800"/>
            <a:ext cx="6622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Boron for GEM neutron detector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6550" y="996950"/>
            <a:ext cx="847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u="sng" dirty="0" smtClean="0">
                <a:solidFill>
                  <a:srgbClr val="1F497D"/>
                </a:solidFill>
                <a:cs typeface="Times New Roman" pitchFamily="18" charset="0"/>
              </a:rPr>
              <a:t>Concept</a:t>
            </a:r>
            <a:r>
              <a:rPr lang="en-US" sz="2000" dirty="0" smtClean="0">
                <a:solidFill>
                  <a:srgbClr val="1F497D"/>
                </a:solidFill>
                <a:cs typeface="Times New Roman" pitchFamily="18" charset="0"/>
              </a:rPr>
              <a:t>: multiple boron-coated lamellae placed in sequence along the neutron path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511425" y="4752975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</a:rPr>
              <a:t>B coating on both sides</a:t>
            </a:r>
            <a:r>
              <a:rPr lang="en-US" sz="2000" dirty="0" smtClean="0">
                <a:solidFill>
                  <a:srgbClr val="1F497D"/>
                </a:solidFill>
              </a:rPr>
              <a:t>: 300 nm × 2 deposited in the same run by using a rotating sample-holder</a:t>
            </a:r>
          </a:p>
          <a:p>
            <a:endParaRPr lang="en-US" sz="2000" i="1" baseline="30000" dirty="0" smtClean="0">
              <a:solidFill>
                <a:srgbClr val="FF0000"/>
              </a:solidFill>
            </a:endParaRPr>
          </a:p>
        </p:txBody>
      </p:sp>
      <p:pic>
        <p:nvPicPr>
          <p:cNvPr id="21" name="Immagine 20" descr="GEM cross section.png"/>
          <p:cNvPicPr>
            <a:picLocks noChangeAspect="1"/>
          </p:cNvPicPr>
          <p:nvPr/>
        </p:nvPicPr>
        <p:blipFill>
          <a:blip r:embed="rId4" cstate="print"/>
          <a:srcRect b="13243"/>
          <a:stretch>
            <a:fillRect/>
          </a:stretch>
        </p:blipFill>
        <p:spPr>
          <a:xfrm>
            <a:off x="2035174" y="2145151"/>
            <a:ext cx="6369051" cy="2125224"/>
          </a:xfrm>
          <a:prstGeom prst="rect">
            <a:avLst/>
          </a:prstGeom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327275" y="1549400"/>
            <a:ext cx="5822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1F497D"/>
                </a:solidFill>
                <a:cs typeface="Times New Roman" pitchFamily="18" charset="0"/>
              </a:rPr>
              <a:t>A. </a:t>
            </a:r>
            <a:r>
              <a:rPr lang="en-US" sz="1600" dirty="0" err="1" smtClean="0">
                <a:solidFill>
                  <a:srgbClr val="1F497D"/>
                </a:solidFill>
                <a:cs typeface="Times New Roman" pitchFamily="18" charset="0"/>
              </a:rPr>
              <a:t>Pietropaolo</a:t>
            </a:r>
            <a:r>
              <a:rPr lang="en-US" sz="1600" dirty="0" smtClean="0">
                <a:solidFill>
                  <a:srgbClr val="1F497D"/>
                </a:solidFill>
                <a:cs typeface="Times New Roman" pitchFamily="18" charset="0"/>
              </a:rPr>
              <a:t>, et al., Nuclear Instr. and Methods A 729 (2013) 117</a:t>
            </a:r>
          </a:p>
          <a:p>
            <a:pPr>
              <a:spcAft>
                <a:spcPts val="600"/>
              </a:spcAft>
              <a:defRPr/>
            </a:pPr>
            <a:endParaRPr lang="en-US" sz="1600" dirty="0" smtClean="0">
              <a:solidFill>
                <a:srgbClr val="1F497D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" y="3338513"/>
            <a:ext cx="1981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9"/>
          <p:cNvSpPr/>
          <p:nvPr/>
        </p:nvSpPr>
        <p:spPr bwMode="auto">
          <a:xfrm>
            <a:off x="2686050" y="2514600"/>
            <a:ext cx="285750" cy="42862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S Gothic"/>
              <a:cs typeface="MS Gothic"/>
            </a:endParaRPr>
          </a:p>
        </p:txBody>
      </p:sp>
      <p:cxnSp>
        <p:nvCxnSpPr>
          <p:cNvPr id="13" name="Connettore 2 12"/>
          <p:cNvCxnSpPr>
            <a:endCxn id="21" idx="1"/>
          </p:cNvCxnSpPr>
          <p:nvPr/>
        </p:nvCxnSpPr>
        <p:spPr bwMode="auto">
          <a:xfrm flipH="1">
            <a:off x="2035174" y="2743200"/>
            <a:ext cx="622301" cy="4645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65944" y="304800"/>
            <a:ext cx="6622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Boron for GEM neutron detector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57175" y="4419600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300 nm × 2 </a:t>
            </a:r>
            <a:r>
              <a:rPr lang="en-US" sz="2000" baseline="30000" dirty="0" smtClean="0">
                <a:solidFill>
                  <a:srgbClr val="1F497D"/>
                </a:solidFill>
              </a:rPr>
              <a:t>10</a:t>
            </a:r>
            <a:r>
              <a:rPr lang="en-US" sz="2000" dirty="0" smtClean="0">
                <a:solidFill>
                  <a:srgbClr val="1F497D"/>
                </a:solidFill>
              </a:rPr>
              <a:t>B coated glass sheet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568450" y="1079500"/>
            <a:ext cx="5822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1F497D"/>
                </a:solidFill>
                <a:cs typeface="Times New Roman" pitchFamily="18" charset="0"/>
              </a:rPr>
              <a:t>A. </a:t>
            </a:r>
            <a:r>
              <a:rPr lang="en-US" sz="1600" dirty="0" err="1" smtClean="0">
                <a:solidFill>
                  <a:srgbClr val="1F497D"/>
                </a:solidFill>
                <a:cs typeface="Times New Roman" pitchFamily="18" charset="0"/>
              </a:rPr>
              <a:t>Pietropaolo</a:t>
            </a:r>
            <a:r>
              <a:rPr lang="en-US" sz="1600" dirty="0" smtClean="0">
                <a:solidFill>
                  <a:srgbClr val="1F497D"/>
                </a:solidFill>
                <a:cs typeface="Times New Roman" pitchFamily="18" charset="0"/>
              </a:rPr>
              <a:t>, et al., Nuclear Instr. and Methods A 729 (2013) 117</a:t>
            </a:r>
          </a:p>
          <a:p>
            <a:pPr>
              <a:spcAft>
                <a:spcPts val="600"/>
              </a:spcAft>
              <a:defRPr/>
            </a:pPr>
            <a:endParaRPr lang="en-US" sz="1600" dirty="0" smtClean="0">
              <a:solidFill>
                <a:srgbClr val="1F497D"/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368" t="1321"/>
          <a:stretch>
            <a:fillRect/>
          </a:stretch>
        </p:blipFill>
        <p:spPr bwMode="auto">
          <a:xfrm>
            <a:off x="904875" y="1743075"/>
            <a:ext cx="309086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8125" y="1685925"/>
            <a:ext cx="4095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1975" y="4495800"/>
            <a:ext cx="4133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2 10"/>
          <p:cNvCxnSpPr>
            <a:stCxn id="14" idx="0"/>
          </p:cNvCxnSpPr>
          <p:nvPr/>
        </p:nvCxnSpPr>
        <p:spPr bwMode="auto">
          <a:xfrm flipH="1" flipV="1">
            <a:off x="1819275" y="3076575"/>
            <a:ext cx="381000" cy="13430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ttangolo 17"/>
          <p:cNvSpPr/>
          <p:nvPr/>
        </p:nvSpPr>
        <p:spPr>
          <a:xfrm>
            <a:off x="2695575" y="5124450"/>
            <a:ext cx="544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Tested @ TRIGA reactor ENEA-</a:t>
            </a:r>
            <a:r>
              <a:rPr lang="en-US" sz="2000" dirty="0" err="1" smtClean="0">
                <a:solidFill>
                  <a:srgbClr val="1F497D"/>
                </a:solidFill>
              </a:rPr>
              <a:t>Casaccia</a:t>
            </a:r>
            <a:r>
              <a:rPr lang="en-US" sz="2000" dirty="0" smtClean="0">
                <a:solidFill>
                  <a:srgbClr val="1F497D"/>
                </a:solidFill>
              </a:rPr>
              <a:t>: measured detector efficiency 4.8 (7.6 % estimated)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079DCA-CD72-4687-B439-F10A955E64CC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24200" y="6475966"/>
            <a:ext cx="2895600" cy="365125"/>
          </a:xfrm>
        </p:spPr>
        <p:txBody>
          <a:bodyPr/>
          <a:lstStyle/>
          <a:p>
            <a:r>
              <a:rPr lang="en-US" dirty="0" err="1" smtClean="0"/>
              <a:t>HeRe</a:t>
            </a:r>
            <a:r>
              <a:rPr lang="en-US" dirty="0" smtClean="0"/>
              <a:t>- Frascati, December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it-IT" dirty="0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65944" y="304800"/>
            <a:ext cx="5804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Towards 1 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Symbol"/>
              </a:rPr>
              <a:t></a:t>
            </a:r>
            <a:r>
              <a:rPr lang="en-U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 thick B films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15949" y="1041400"/>
            <a:ext cx="7680325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u="sng" dirty="0" smtClean="0">
                <a:solidFill>
                  <a:srgbClr val="1F497D"/>
                </a:solidFill>
              </a:rPr>
              <a:t>Evaporation system</a:t>
            </a:r>
            <a:r>
              <a:rPr lang="en-US" sz="2000" dirty="0" smtClean="0">
                <a:solidFill>
                  <a:srgbClr val="1F497D"/>
                </a:solidFill>
              </a:rPr>
              <a:t>: </a:t>
            </a:r>
            <a:r>
              <a:rPr lang="en-US" sz="2000" dirty="0" err="1" smtClean="0">
                <a:solidFill>
                  <a:srgbClr val="1F497D"/>
                </a:solidFill>
              </a:rPr>
              <a:t>Thermionics</a:t>
            </a:r>
            <a:r>
              <a:rPr lang="en-US" sz="2000" dirty="0" smtClean="0">
                <a:solidFill>
                  <a:srgbClr val="1F497D"/>
                </a:solidFill>
              </a:rPr>
              <a:t> 10 kW (10 kV, 1 A), 4 crucibles (25 cc)</a:t>
            </a:r>
          </a:p>
          <a:p>
            <a:pPr>
              <a:spcAft>
                <a:spcPts val="600"/>
              </a:spcAft>
              <a:defRPr/>
            </a:pPr>
            <a:r>
              <a:rPr lang="en-US" sz="2000" b="1" u="sng" dirty="0" err="1" smtClean="0">
                <a:solidFill>
                  <a:srgbClr val="1F497D"/>
                </a:solidFill>
              </a:rPr>
              <a:t>d</a:t>
            </a:r>
            <a:r>
              <a:rPr lang="en-US" sz="2000" b="1" u="sng" baseline="-25000" dirty="0" err="1" smtClean="0">
                <a:solidFill>
                  <a:srgbClr val="1F497D"/>
                </a:solidFill>
              </a:rPr>
              <a:t>T</a:t>
            </a:r>
            <a:r>
              <a:rPr lang="en-US" sz="2000" b="1" u="sng" baseline="-25000" dirty="0" smtClean="0">
                <a:solidFill>
                  <a:srgbClr val="1F497D"/>
                </a:solidFill>
              </a:rPr>
              <a:t>-S</a:t>
            </a:r>
            <a:r>
              <a:rPr lang="en-US" sz="2000" dirty="0" smtClean="0">
                <a:solidFill>
                  <a:srgbClr val="1F497D"/>
                </a:solidFill>
              </a:rPr>
              <a:t> = 30 cm</a:t>
            </a:r>
          </a:p>
          <a:p>
            <a:pPr>
              <a:spcAft>
                <a:spcPts val="600"/>
              </a:spcAft>
              <a:defRPr/>
            </a:pPr>
            <a:r>
              <a:rPr lang="en-US" sz="2000" b="1" u="sng" dirty="0" smtClean="0">
                <a:solidFill>
                  <a:srgbClr val="1F497D"/>
                </a:solidFill>
              </a:rPr>
              <a:t>Maximum growth rate</a:t>
            </a:r>
            <a:r>
              <a:rPr lang="en-US" sz="2000" dirty="0" smtClean="0">
                <a:solidFill>
                  <a:srgbClr val="1F497D"/>
                </a:solidFill>
              </a:rPr>
              <a:t>: 0.75 nm/s</a:t>
            </a:r>
          </a:p>
          <a:p>
            <a:pPr>
              <a:spcAft>
                <a:spcPts val="600"/>
              </a:spcAft>
              <a:defRPr/>
            </a:pPr>
            <a:r>
              <a:rPr lang="en-US" sz="2000" b="1" u="sng" dirty="0" smtClean="0">
                <a:solidFill>
                  <a:srgbClr val="1F497D"/>
                </a:solidFill>
              </a:rPr>
              <a:t>Thickness uniformity</a:t>
            </a:r>
            <a:r>
              <a:rPr lang="en-US" sz="2000" dirty="0" smtClean="0">
                <a:solidFill>
                  <a:srgbClr val="1F497D"/>
                </a:solidFill>
              </a:rPr>
              <a:t>: &gt; 90% on 90</a:t>
            </a:r>
            <a:r>
              <a:rPr lang="en-US" sz="2000" dirty="0" smtClean="0">
                <a:solidFill>
                  <a:srgbClr val="1F497D"/>
                </a:solidFill>
              </a:rPr>
              <a:t> × </a:t>
            </a:r>
            <a:r>
              <a:rPr lang="en-US" sz="2000" dirty="0" smtClean="0">
                <a:solidFill>
                  <a:srgbClr val="1F497D"/>
                </a:solidFill>
              </a:rPr>
              <a:t>50 mm</a:t>
            </a:r>
            <a:r>
              <a:rPr lang="en-US" sz="2000" baseline="30000" dirty="0" smtClean="0">
                <a:solidFill>
                  <a:srgbClr val="1F497D"/>
                </a:solidFill>
              </a:rPr>
              <a:t>2</a:t>
            </a:r>
            <a:r>
              <a:rPr lang="en-US" sz="2000" dirty="0" smtClean="0">
                <a:solidFill>
                  <a:srgbClr val="1F497D"/>
                </a:solidFill>
              </a:rPr>
              <a:t> area </a:t>
            </a:r>
            <a:endParaRPr lang="en-US" sz="2000" dirty="0" smtClean="0">
              <a:solidFill>
                <a:srgbClr val="1F497D"/>
              </a:solidFill>
              <a:cs typeface="Times New Roman" pitchFamily="18" charset="0"/>
            </a:endParaRPr>
          </a:p>
        </p:txBody>
      </p:sp>
      <p:pic>
        <p:nvPicPr>
          <p:cNvPr id="7" name="Immagine 6" descr="2013-03-27 13.25.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2882899"/>
            <a:ext cx="4940301" cy="3705225"/>
          </a:xfrm>
          <a:prstGeom prst="rect">
            <a:avLst/>
          </a:prstGeom>
        </p:spPr>
      </p:pic>
      <p:cxnSp>
        <p:nvCxnSpPr>
          <p:cNvPr id="9" name="Connettore 2 8"/>
          <p:cNvCxnSpPr>
            <a:stCxn id="18" idx="1"/>
          </p:cNvCxnSpPr>
          <p:nvPr/>
        </p:nvCxnSpPr>
        <p:spPr bwMode="auto">
          <a:xfrm rot="10800000">
            <a:off x="4343407" y="5156200"/>
            <a:ext cx="498469" cy="2682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5730875" y="2911475"/>
            <a:ext cx="2828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9 lamellae can be simultaneously deposited on both sides</a:t>
            </a:r>
            <a:endParaRPr lang="en-US" sz="2000" dirty="0" smtClean="0">
              <a:solidFill>
                <a:srgbClr val="1F497D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841875" y="5070475"/>
            <a:ext cx="2117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Alumina lamella</a:t>
            </a:r>
          </a:p>
          <a:p>
            <a:r>
              <a:rPr lang="en-US" sz="2000" dirty="0" smtClean="0">
                <a:solidFill>
                  <a:srgbClr val="1F497D"/>
                </a:solidFill>
              </a:rPr>
              <a:t>10 </a:t>
            </a:r>
            <a:r>
              <a:rPr lang="en-US" sz="2000" dirty="0" smtClean="0">
                <a:solidFill>
                  <a:srgbClr val="1F497D"/>
                </a:solidFill>
              </a:rPr>
              <a:t>× 50 × </a:t>
            </a:r>
            <a:r>
              <a:rPr lang="en-US" sz="2000" dirty="0" smtClean="0">
                <a:solidFill>
                  <a:srgbClr val="1F497D"/>
                </a:solidFill>
              </a:rPr>
              <a:t>0.5 mm</a:t>
            </a:r>
            <a:endParaRPr lang="en-US" sz="2000" dirty="0" smtClean="0">
              <a:solidFill>
                <a:srgbClr val="1F497D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heme/theme1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S Gothic"/>
            <a:cs typeface="MS 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S Gothic"/>
            <a:cs typeface="MS Gothic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23259</TotalTime>
  <Words>2379</Words>
  <Application>Microsoft Office PowerPoint</Application>
  <PresentationFormat>Presentazione su schermo (4:3)</PresentationFormat>
  <Paragraphs>222</Paragraphs>
  <Slides>17</Slides>
  <Notes>15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1_Tema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ENEA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Augieri</dc:creator>
  <cp:lastModifiedBy>Giuseppe Celentano</cp:lastModifiedBy>
  <cp:revision>1900</cp:revision>
  <dcterms:created xsi:type="dcterms:W3CDTF">2013-12-02T21:07:48Z</dcterms:created>
  <dcterms:modified xsi:type="dcterms:W3CDTF">2013-12-03T00:31:59Z</dcterms:modified>
</cp:coreProperties>
</file>