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9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315" r:id="rId11"/>
    <p:sldId id="312" r:id="rId12"/>
    <p:sldId id="269" r:id="rId13"/>
    <p:sldId id="270" r:id="rId14"/>
    <p:sldId id="271" r:id="rId15"/>
    <p:sldId id="272" r:id="rId16"/>
    <p:sldId id="273" r:id="rId17"/>
    <p:sldId id="301" r:id="rId18"/>
    <p:sldId id="300" r:id="rId19"/>
    <p:sldId id="302" r:id="rId20"/>
    <p:sldId id="298" r:id="rId21"/>
    <p:sldId id="321" r:id="rId22"/>
    <p:sldId id="322" r:id="rId23"/>
    <p:sldId id="318" r:id="rId24"/>
    <p:sldId id="303" r:id="rId25"/>
    <p:sldId id="304" r:id="rId26"/>
    <p:sldId id="320" r:id="rId27"/>
    <p:sldId id="299" r:id="rId28"/>
    <p:sldId id="310" r:id="rId29"/>
    <p:sldId id="319" r:id="rId30"/>
    <p:sldId id="323" r:id="rId31"/>
    <p:sldId id="324" r:id="rId32"/>
    <p:sldId id="325" r:id="rId33"/>
    <p:sldId id="275" r:id="rId34"/>
    <p:sldId id="274" r:id="rId35"/>
    <p:sldId id="287" r:id="rId36"/>
    <p:sldId id="288" r:id="rId37"/>
    <p:sldId id="258" r:id="rId38"/>
    <p:sldId id="306" r:id="rId39"/>
    <p:sldId id="307" r:id="rId40"/>
    <p:sldId id="316" r:id="rId41"/>
    <p:sldId id="308" r:id="rId42"/>
    <p:sldId id="31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554"/>
    <a:srgbClr val="CEC4A4"/>
    <a:srgbClr val="465466"/>
    <a:srgbClr val="FFFFFF"/>
    <a:srgbClr val="239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729" autoAdjust="0"/>
  </p:normalViewPr>
  <p:slideViewPr>
    <p:cSldViewPr snapToGrid="0" snapToObjects="1">
      <p:cViewPr varScale="1">
        <p:scale>
          <a:sx n="84" d="100"/>
          <a:sy n="84" d="100"/>
        </p:scale>
        <p:origin x="-11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16D54-D647-404E-AA9C-1F344C8B6726}" type="datetimeFigureOut">
              <a:rPr lang="en-US" smtClean="0"/>
              <a:t>03/12/13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4ADD5-5930-3D48-A750-7E1124CF3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97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7C72E-830C-5949-BE15-0F32638DB85C}" type="datetimeFigureOut">
              <a:rPr lang="en-US" smtClean="0"/>
              <a:t>03/12/13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B05C9-9668-3548-8511-830FBC0E9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2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M.Cagnazzo - IMS at LENA TRIGA RR - University of Pavia, Italy</a:t>
            </a:r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0176" cy="12479338"/>
          </a:xfrm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0176" cy="12479338"/>
          </a:xfrm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5939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D39FE-BC2B-4D7E-862C-3EE75AF9D203}" type="slidenum">
              <a:rPr lang="it-IT" smtClean="0">
                <a:latin typeface="Arial" charset="0"/>
              </a:rPr>
              <a:pPr/>
              <a:t>36</a:t>
            </a:fld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6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ogoinfn-picco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6858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179388"/>
            <a:ext cx="1570037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703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2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>
          <a:xfrm>
            <a:off x="1940833" y="6092829"/>
            <a:ext cx="4490972" cy="765171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pic>
        <p:nvPicPr>
          <p:cNvPr id="7" name="Picture 20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A2554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023412" y="5767445"/>
            <a:ext cx="1051666" cy="102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514" y="6342084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wmf"/><Relationship Id="rId5" Type="http://schemas.openxmlformats.org/officeDocument/2006/relationships/image" Target="../media/image42.w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6" Type="http://schemas.openxmlformats.org/officeDocument/2006/relationships/image" Target="../media/image29.png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9" Type="http://schemas.openxmlformats.org/officeDocument/2006/relationships/image" Target="../media/image80.jpeg"/><Relationship Id="rId10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tiff"/><Relationship Id="rId3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nipv-lena.it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9903" y="834826"/>
            <a:ext cx="6516975" cy="1927225"/>
          </a:xfrm>
        </p:spPr>
        <p:txBody>
          <a:bodyPr/>
          <a:lstStyle/>
          <a:p>
            <a:r>
              <a:rPr lang="en-US" sz="3600" b="1" dirty="0"/>
              <a:t>The </a:t>
            </a:r>
            <a:r>
              <a:rPr lang="en-US" sz="3600" b="1" dirty="0" err="1"/>
              <a:t>italian</a:t>
            </a:r>
            <a:r>
              <a:rPr lang="en-US" sz="3600" b="1" dirty="0"/>
              <a:t> neutron sources suite and a close look to the </a:t>
            </a:r>
            <a:r>
              <a:rPr lang="en-US" sz="3600" b="1" dirty="0" smtClean="0"/>
              <a:t>BTF at LNF</a:t>
            </a:r>
            <a:r>
              <a:rPr lang="en-US" sz="3600" dirty="0" smtClean="0"/>
              <a:t> </a:t>
            </a:r>
            <a:endParaRPr lang="en-US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614799"/>
            <a:ext cx="8228013" cy="133820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Paolo Valente – INFN Roma &amp; LNF</a:t>
            </a:r>
          </a:p>
        </p:txBody>
      </p:sp>
      <p:sp>
        <p:nvSpPr>
          <p:cNvPr id="7" name="Date Placeholder 2"/>
          <p:cNvSpPr txBox="1">
            <a:spLocks/>
          </p:cNvSpPr>
          <p:nvPr/>
        </p:nvSpPr>
        <p:spPr>
          <a:xfrm>
            <a:off x="0" y="6092829"/>
            <a:ext cx="9144000" cy="7651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 err="1" smtClean="0"/>
              <a:t>Helium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Replacement</a:t>
            </a:r>
            <a:r>
              <a:rPr lang="it-IT" sz="2000" b="1" dirty="0" smtClean="0"/>
              <a:t> in </a:t>
            </a:r>
            <a:r>
              <a:rPr lang="it-IT" sz="2000" b="1" dirty="0" err="1" smtClean="0"/>
              <a:t>Italy</a:t>
            </a:r>
            <a:r>
              <a:rPr lang="it-IT" sz="2000" b="1" dirty="0" smtClean="0"/>
              <a:t> - </a:t>
            </a:r>
            <a:r>
              <a:rPr lang="it-IT" sz="2000" b="1" dirty="0" err="1" smtClean="0"/>
              <a:t>HeRe</a:t>
            </a:r>
            <a:r>
              <a:rPr lang="it-IT" sz="2000" b="1" dirty="0" smtClean="0"/>
              <a:t> in </a:t>
            </a:r>
            <a:r>
              <a:rPr lang="it-IT" sz="2000" b="1" dirty="0" err="1" smtClean="0"/>
              <a:t>Italy</a:t>
            </a:r>
            <a:r>
              <a:rPr lang="it-IT" sz="2000" b="1" dirty="0" smtClean="0"/>
              <a:t> </a:t>
            </a:r>
          </a:p>
          <a:p>
            <a:pPr algn="ctr"/>
            <a:r>
              <a:rPr lang="it-IT" dirty="0" smtClean="0"/>
              <a:t>ENEA Frascati, </a:t>
            </a:r>
            <a:r>
              <a:rPr lang="it-IT" dirty="0" err="1" smtClean="0"/>
              <a:t>December</a:t>
            </a:r>
            <a:r>
              <a:rPr lang="it-IT" dirty="0" smtClean="0"/>
              <a:t> 2nd–3rd,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0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8682"/>
          <a:stretch/>
        </p:blipFill>
        <p:spPr>
          <a:xfrm>
            <a:off x="2583178" y="4631241"/>
            <a:ext cx="6546375" cy="1188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263" y="1478229"/>
            <a:ext cx="3846675" cy="31530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51747" y="1293563"/>
            <a:ext cx="33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95830" y="4028987"/>
            <a:ext cx="35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25817" y="126130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6" y="548349"/>
            <a:ext cx="5299046" cy="39509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26789" y="823598"/>
            <a:ext cx="17499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Thermal Column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10</a:t>
            </a:r>
            <a:r>
              <a:rPr lang="en-US" sz="1600" baseline="30000" dirty="0" smtClean="0">
                <a:solidFill>
                  <a:schemeClr val="accent1"/>
                </a:solidFill>
              </a:rPr>
              <a:t>9</a:t>
            </a:r>
            <a:r>
              <a:rPr lang="en-US" sz="1600" dirty="0" smtClean="0">
                <a:solidFill>
                  <a:schemeClr val="accent1"/>
                </a:solidFill>
              </a:rPr>
              <a:t> – 10</a:t>
            </a:r>
            <a:r>
              <a:rPr lang="en-US" sz="1600" baseline="30000" dirty="0" smtClean="0">
                <a:solidFill>
                  <a:schemeClr val="accent1"/>
                </a:solidFill>
              </a:rPr>
              <a:t>10</a:t>
            </a:r>
            <a:r>
              <a:rPr lang="en-US" sz="1600" dirty="0" smtClean="0">
                <a:solidFill>
                  <a:schemeClr val="accent1"/>
                </a:solidFill>
              </a:rPr>
              <a:t> n/s</a:t>
            </a:r>
            <a:endParaRPr lang="en-US" sz="1600" dirty="0">
              <a:solidFill>
                <a:schemeClr val="accent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8240243" y="1478229"/>
            <a:ext cx="375213" cy="1537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4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462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465466"/>
                </a:solidFill>
              </a:rPr>
              <a:t>Radioactive sources</a:t>
            </a:r>
            <a:endParaRPr lang="en-US" b="1" dirty="0">
              <a:solidFill>
                <a:srgbClr val="4654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Valente</a:t>
            </a:r>
            <a:endParaRPr lang="en-US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2" y="128175"/>
            <a:ext cx="8212320" cy="753199"/>
          </a:xfrm>
        </p:spPr>
        <p:txBody>
          <a:bodyPr/>
          <a:lstStyle/>
          <a:p>
            <a:pPr algn="l" eaLnBrk="1" hangingPunct="1"/>
            <a:r>
              <a:rPr lang="it-IT" altLang="it-IT" sz="2000" b="1" dirty="0">
                <a:latin typeface="Tahoma" pitchFamily="34" charset="0"/>
              </a:rPr>
              <a:t/>
            </a:r>
            <a:br>
              <a:rPr lang="it-IT" altLang="it-IT" sz="2000" b="1" dirty="0">
                <a:latin typeface="Tahoma" pitchFamily="34" charset="0"/>
              </a:rPr>
            </a:br>
            <a:r>
              <a:rPr lang="it-IT" altLang="it-IT" sz="2000" b="1" dirty="0" smtClean="0">
                <a:latin typeface="Tahoma" pitchFamily="34" charset="0"/>
              </a:rPr>
              <a:t>IRP: </a:t>
            </a:r>
            <a:r>
              <a:rPr lang="it-IT" altLang="it-IT" sz="2000" b="1" dirty="0" err="1">
                <a:latin typeface="Tahoma" pitchFamily="34" charset="0"/>
              </a:rPr>
              <a:t>Radiation</a:t>
            </a:r>
            <a:r>
              <a:rPr lang="it-IT" altLang="it-IT" sz="2000" b="1" dirty="0">
                <a:latin typeface="Tahoma" pitchFamily="34" charset="0"/>
              </a:rPr>
              <a:t> </a:t>
            </a:r>
            <a:r>
              <a:rPr lang="it-IT" altLang="it-IT" sz="2000" b="1" dirty="0" err="1">
                <a:latin typeface="Tahoma" pitchFamily="34" charset="0"/>
              </a:rPr>
              <a:t>Protection</a:t>
            </a:r>
            <a:r>
              <a:rPr lang="it-IT" altLang="it-IT" sz="2000" b="1" dirty="0">
                <a:latin typeface="Tahoma" pitchFamily="34" charset="0"/>
              </a:rPr>
              <a:t> </a:t>
            </a:r>
            <a:r>
              <a:rPr lang="it-IT" altLang="it-IT" sz="2000" b="1" dirty="0" err="1">
                <a:latin typeface="Tahoma" pitchFamily="34" charset="0"/>
              </a:rPr>
              <a:t>Institute</a:t>
            </a:r>
            <a:r>
              <a:rPr lang="it-IT" altLang="it-IT" sz="2000" b="1" dirty="0">
                <a:latin typeface="Tahoma" pitchFamily="34" charset="0"/>
              </a:rPr>
              <a:t/>
            </a:r>
            <a:br>
              <a:rPr lang="it-IT" altLang="it-IT" sz="2000" b="1" dirty="0">
                <a:latin typeface="Tahoma" pitchFamily="34" charset="0"/>
              </a:rPr>
            </a:br>
            <a:r>
              <a:rPr lang="it-IT" altLang="it-IT" sz="2000" b="1" dirty="0">
                <a:latin typeface="Tahoma" pitchFamily="34" charset="0"/>
              </a:rPr>
              <a:t>IRP-DOS: </a:t>
            </a:r>
            <a:r>
              <a:rPr lang="it-IT" altLang="it-IT" sz="2000" b="1" dirty="0" err="1">
                <a:latin typeface="Tahoma" pitchFamily="34" charset="0"/>
              </a:rPr>
              <a:t>Neutron</a:t>
            </a:r>
            <a:r>
              <a:rPr lang="it-IT" altLang="it-IT" sz="2000" b="1" dirty="0">
                <a:latin typeface="Tahoma" pitchFamily="34" charset="0"/>
              </a:rPr>
              <a:t> </a:t>
            </a:r>
            <a:r>
              <a:rPr lang="it-IT" altLang="it-IT" sz="2000" b="1" dirty="0" err="1">
                <a:latin typeface="Tahoma" pitchFamily="34" charset="0"/>
              </a:rPr>
              <a:t>irradiation</a:t>
            </a:r>
            <a:r>
              <a:rPr lang="it-IT" altLang="it-IT" sz="2000" b="1" dirty="0">
                <a:latin typeface="Tahoma" pitchFamily="34" charset="0"/>
              </a:rPr>
              <a:t> hall</a:t>
            </a:r>
            <a:br>
              <a:rPr lang="it-IT" altLang="it-IT" sz="2000" b="1" dirty="0">
                <a:latin typeface="Tahoma" pitchFamily="34" charset="0"/>
              </a:rPr>
            </a:br>
            <a:endParaRPr lang="it-IT" altLang="it-IT" sz="2000" b="1" dirty="0">
              <a:latin typeface="Tahoma" pitchFamily="34" charset="0"/>
            </a:endParaRPr>
          </a:p>
        </p:txBody>
      </p:sp>
      <p:pic>
        <p:nvPicPr>
          <p:cNvPr id="2051" name="Picture 5" descr="sala_neutronica                                                00001B33IRPGLD                         B42A0A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0" y="1012427"/>
            <a:ext cx="3375360" cy="2531786"/>
          </a:xfrm>
          <a:prstGeom prst="rect">
            <a:avLst/>
          </a:prstGeom>
          <a:noFill/>
          <a:ln w="28575">
            <a:solidFill>
              <a:srgbClr val="80B60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2" name="Connettore 2 12"/>
          <p:cNvCxnSpPr>
            <a:cxnSpLocks noChangeShapeType="1"/>
          </p:cNvCxnSpPr>
          <p:nvPr/>
        </p:nvCxnSpPr>
        <p:spPr bwMode="auto">
          <a:xfrm flipH="1">
            <a:off x="2416322" y="1273095"/>
            <a:ext cx="1501920" cy="653829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3" name="Connettore 2 17"/>
          <p:cNvCxnSpPr>
            <a:cxnSpLocks noChangeShapeType="1"/>
          </p:cNvCxnSpPr>
          <p:nvPr/>
        </p:nvCxnSpPr>
        <p:spPr bwMode="auto">
          <a:xfrm flipV="1">
            <a:off x="1764000" y="2056537"/>
            <a:ext cx="0" cy="1633131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4" name="CasellaDiTesto 19"/>
          <p:cNvSpPr txBox="1">
            <a:spLocks noChangeArrowheads="1"/>
          </p:cNvSpPr>
          <p:nvPr/>
        </p:nvSpPr>
        <p:spPr bwMode="auto">
          <a:xfrm>
            <a:off x="3984480" y="1731063"/>
            <a:ext cx="4963680" cy="23394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36" tIns="41469" rIns="82936" bIns="41469">
            <a:spAutoFit/>
          </a:bodyPr>
          <a:lstStyle/>
          <a:p>
            <a:pPr algn="just" defTabSz="407484" fontAlgn="base">
              <a:lnSpc>
                <a:spcPct val="110000"/>
              </a:lnSpc>
              <a:spcBef>
                <a:spcPts val="726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600" dirty="0">
                <a:solidFill>
                  <a:srgbClr val="BBD7F8"/>
                </a:solidFill>
              </a:rPr>
              <a:t>“thermal neutron” facility.</a:t>
            </a:r>
          </a:p>
          <a:p>
            <a:pPr algn="just" defTabSz="407484" fontAlgn="base">
              <a:lnSpc>
                <a:spcPct val="110000"/>
              </a:lnSpc>
              <a:spcBef>
                <a:spcPts val="726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600" dirty="0">
                <a:solidFill>
                  <a:srgbClr val="1772AD"/>
                </a:solidFill>
              </a:rPr>
              <a:t>A polyethylene moderating cube, 1 m side, with 3 inserted </a:t>
            </a:r>
            <a:r>
              <a:rPr lang="en-US" sz="1600" dirty="0" err="1">
                <a:solidFill>
                  <a:srgbClr val="1772AD"/>
                </a:solidFill>
              </a:rPr>
              <a:t>AmBe</a:t>
            </a:r>
            <a:r>
              <a:rPr lang="en-US" sz="1600" dirty="0">
                <a:solidFill>
                  <a:srgbClr val="1772AD"/>
                </a:solidFill>
              </a:rPr>
              <a:t> sources. Characterized and optimized through Monte Carlo calculations, it provides, at the measuring point (the upper face of the cube), a total neutron flux of about 3.10</a:t>
            </a:r>
            <a:r>
              <a:rPr lang="en-US" sz="1600" baseline="30000" dirty="0">
                <a:solidFill>
                  <a:srgbClr val="1772AD"/>
                </a:solidFill>
              </a:rPr>
              <a:t>4</a:t>
            </a:r>
            <a:r>
              <a:rPr lang="en-US" sz="1600" dirty="0">
                <a:solidFill>
                  <a:srgbClr val="1772AD"/>
                </a:solidFill>
              </a:rPr>
              <a:t> cm</a:t>
            </a:r>
            <a:r>
              <a:rPr lang="en-US" sz="1600" baseline="30000" dirty="0">
                <a:solidFill>
                  <a:srgbClr val="1772AD"/>
                </a:solidFill>
              </a:rPr>
              <a:t>-2</a:t>
            </a:r>
            <a:r>
              <a:rPr lang="en-US" sz="1600" dirty="0">
                <a:solidFill>
                  <a:srgbClr val="1772AD"/>
                </a:solidFill>
              </a:rPr>
              <a:t> s</a:t>
            </a:r>
            <a:r>
              <a:rPr lang="en-US" sz="1600" baseline="30000" dirty="0">
                <a:solidFill>
                  <a:srgbClr val="1772AD"/>
                </a:solidFill>
              </a:rPr>
              <a:t>-1</a:t>
            </a:r>
            <a:r>
              <a:rPr lang="en-US" sz="1600" dirty="0">
                <a:solidFill>
                  <a:srgbClr val="1772AD"/>
                </a:solidFill>
              </a:rPr>
              <a:t> : 60% neutrons of energy &lt; 0.4 </a:t>
            </a:r>
            <a:r>
              <a:rPr lang="en-US" sz="1600" dirty="0" err="1">
                <a:solidFill>
                  <a:srgbClr val="1772AD"/>
                </a:solidFill>
              </a:rPr>
              <a:t>eV</a:t>
            </a:r>
            <a:r>
              <a:rPr lang="en-US" sz="1600" dirty="0">
                <a:solidFill>
                  <a:srgbClr val="1772AD"/>
                </a:solidFill>
              </a:rPr>
              <a:t>; 13% in the range 0.4 </a:t>
            </a:r>
            <a:r>
              <a:rPr lang="en-US" sz="1600" dirty="0" err="1">
                <a:solidFill>
                  <a:srgbClr val="1772AD"/>
                </a:solidFill>
              </a:rPr>
              <a:t>eV</a:t>
            </a:r>
            <a:r>
              <a:rPr lang="en-US" sz="1600" dirty="0">
                <a:solidFill>
                  <a:srgbClr val="1772AD"/>
                </a:solidFill>
              </a:rPr>
              <a:t> 100 </a:t>
            </a:r>
            <a:r>
              <a:rPr lang="en-US" sz="1600" dirty="0" err="1">
                <a:solidFill>
                  <a:srgbClr val="1772AD"/>
                </a:solidFill>
              </a:rPr>
              <a:t>keV</a:t>
            </a:r>
            <a:r>
              <a:rPr lang="en-US" sz="1600" dirty="0">
                <a:solidFill>
                  <a:srgbClr val="1772AD"/>
                </a:solidFill>
              </a:rPr>
              <a:t>; 27% for energies &gt; 100 </a:t>
            </a:r>
            <a:r>
              <a:rPr lang="en-US" sz="1600" dirty="0" err="1">
                <a:solidFill>
                  <a:srgbClr val="1772AD"/>
                </a:solidFill>
              </a:rPr>
              <a:t>keV</a:t>
            </a:r>
            <a:r>
              <a:rPr lang="en-US" sz="1600" dirty="0">
                <a:solidFill>
                  <a:srgbClr val="1772AD"/>
                </a:solidFill>
              </a:rPr>
              <a:t>.</a:t>
            </a:r>
          </a:p>
        </p:txBody>
      </p:sp>
      <p:sp>
        <p:nvSpPr>
          <p:cNvPr id="2055" name="CasellaDiTesto 20"/>
          <p:cNvSpPr txBox="1">
            <a:spLocks noChangeArrowheads="1"/>
          </p:cNvSpPr>
          <p:nvPr/>
        </p:nvSpPr>
        <p:spPr bwMode="auto">
          <a:xfrm>
            <a:off x="3984480" y="946180"/>
            <a:ext cx="4963680" cy="621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36" tIns="41469" rIns="82936" bIns="41469">
            <a:spAutoFit/>
          </a:bodyPr>
          <a:lstStyle/>
          <a:p>
            <a:pPr algn="just" defTabSz="407484" fontAlgn="base">
              <a:lnSpc>
                <a:spcPct val="110000"/>
              </a:lnSpc>
              <a:spcBef>
                <a:spcPts val="726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600">
                <a:solidFill>
                  <a:schemeClr val="bg2"/>
                </a:solidFill>
              </a:rPr>
              <a:t>Shadow cone for the scattered contribution to be determined during instrumentation calibration.</a:t>
            </a:r>
          </a:p>
        </p:txBody>
      </p:sp>
      <p:sp>
        <p:nvSpPr>
          <p:cNvPr id="2056" name="CasellaDiTesto 21"/>
          <p:cNvSpPr txBox="1">
            <a:spLocks noChangeArrowheads="1"/>
          </p:cNvSpPr>
          <p:nvPr/>
        </p:nvSpPr>
        <p:spPr bwMode="auto">
          <a:xfrm>
            <a:off x="195840" y="3689669"/>
            <a:ext cx="2939040" cy="2068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36" tIns="41469" rIns="82936" bIns="41469">
            <a:spAutoFit/>
          </a:bodyPr>
          <a:lstStyle/>
          <a:p>
            <a:pPr algn="just" defTabSz="407484" fontAlgn="base">
              <a:lnSpc>
                <a:spcPct val="110000"/>
              </a:lnSpc>
              <a:spcBef>
                <a:spcPts val="726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“fast neutron” facility</a:t>
            </a:r>
          </a:p>
          <a:p>
            <a:pPr algn="just" defTabSz="407484" fontAlgn="base">
              <a:lnSpc>
                <a:spcPct val="110000"/>
              </a:lnSpc>
              <a:spcBef>
                <a:spcPts val="726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The bank can host 5 sources. Now it contains a </a:t>
            </a:r>
            <a:r>
              <a:rPr lang="en-US" sz="1600" baseline="30000" dirty="0">
                <a:solidFill>
                  <a:schemeClr val="accent3">
                    <a:lumMod val="75000"/>
                  </a:schemeClr>
                </a:solidFill>
              </a:rPr>
              <a:t>252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Cf source providing a total neutron flux of about 10</a:t>
            </a:r>
            <a:r>
              <a:rPr lang="en-US" sz="1600" baseline="30000" dirty="0">
                <a:solidFill>
                  <a:schemeClr val="accent3">
                    <a:lumMod val="75000"/>
                  </a:schemeClr>
                </a:solidFill>
              </a:rPr>
              <a:t>5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cm</a:t>
            </a:r>
            <a:r>
              <a:rPr lang="en-US" sz="1600" baseline="30000" dirty="0">
                <a:solidFill>
                  <a:schemeClr val="accent3">
                    <a:lumMod val="75000"/>
                  </a:schemeClr>
                </a:solidFill>
              </a:rPr>
              <a:t>-2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s</a:t>
            </a:r>
            <a:r>
              <a:rPr lang="en-US" sz="1600" baseline="30000" dirty="0">
                <a:solidFill>
                  <a:schemeClr val="accent3">
                    <a:lumMod val="75000"/>
                  </a:schemeClr>
                </a:solidFill>
              </a:rPr>
              <a:t>-1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corresponding to a maximum H*(10) dose equivalent rate of 360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sym typeface="Symbol" pitchFamily="18" charset="2"/>
              </a:rPr>
              <a:t>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Sv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/h. </a:t>
            </a:r>
          </a:p>
        </p:txBody>
      </p:sp>
      <p:pic>
        <p:nvPicPr>
          <p:cNvPr id="205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162" y="3886970"/>
            <a:ext cx="2544480" cy="27622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8" name="Connettore 2 35"/>
          <p:cNvCxnSpPr>
            <a:cxnSpLocks noChangeShapeType="1"/>
          </p:cNvCxnSpPr>
          <p:nvPr/>
        </p:nvCxnSpPr>
        <p:spPr bwMode="auto">
          <a:xfrm flipH="1">
            <a:off x="3265920" y="2318643"/>
            <a:ext cx="652320" cy="0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4" name="Immagine 43" descr="P102028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80" y="4343497"/>
            <a:ext cx="2874240" cy="2155907"/>
          </a:xfrm>
          <a:prstGeom prst="rect">
            <a:avLst/>
          </a:prstGeom>
          <a:noFill/>
          <a:ln w="9525">
            <a:solidFill>
              <a:srgbClr val="80B60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14" y="309462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465466"/>
                </a:solidFill>
              </a:rPr>
              <a:t>Accelerator driven</a:t>
            </a:r>
            <a:endParaRPr lang="en-US" b="1" dirty="0">
              <a:solidFill>
                <a:srgbClr val="4654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5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7930"/>
            <a:ext cx="9144000" cy="753200"/>
          </a:xfrm>
        </p:spPr>
        <p:txBody>
          <a:bodyPr/>
          <a:lstStyle/>
          <a:p>
            <a:r>
              <a:rPr lang="it-IT" sz="3200" b="1" dirty="0"/>
              <a:t>The 14 </a:t>
            </a:r>
            <a:r>
              <a:rPr lang="it-IT" sz="3200" b="1" dirty="0" err="1"/>
              <a:t>MeV</a:t>
            </a:r>
            <a:r>
              <a:rPr lang="it-IT" sz="3200" b="1" dirty="0"/>
              <a:t> Frascati </a:t>
            </a:r>
            <a:r>
              <a:rPr lang="it-IT" sz="3200" b="1" dirty="0" err="1"/>
              <a:t>Neutron</a:t>
            </a:r>
            <a:r>
              <a:rPr lang="it-IT" sz="3200" b="1" dirty="0"/>
              <a:t> </a:t>
            </a:r>
            <a:r>
              <a:rPr lang="it-IT" sz="3200" b="1" dirty="0" smtClean="0"/>
              <a:t>Generator - ENEA</a:t>
            </a:r>
            <a:endParaRPr lang="it-IT" sz="3200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13525"/>
            <a:ext cx="9144000" cy="5292555"/>
          </a:xfrm>
          <a:noFill/>
          <a:ln>
            <a:noFill/>
            <a:round/>
            <a:headEnd/>
            <a:tailEnd/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en-GB" sz="1800" dirty="0">
                <a:solidFill>
                  <a:schemeClr val="bg2"/>
                </a:solidFill>
                <a:latin typeface="Calisto MT"/>
                <a:cs typeface="Calisto MT"/>
              </a:rPr>
              <a:t>The </a:t>
            </a:r>
            <a:r>
              <a:rPr lang="en-GB" sz="1800" dirty="0" err="1">
                <a:solidFill>
                  <a:schemeClr val="bg2"/>
                </a:solidFill>
                <a:latin typeface="Calisto MT"/>
                <a:cs typeface="Calisto MT"/>
              </a:rPr>
              <a:t>Frascati</a:t>
            </a:r>
            <a:r>
              <a:rPr lang="en-GB" sz="1800" dirty="0">
                <a:solidFill>
                  <a:schemeClr val="bg2"/>
                </a:solidFill>
                <a:latin typeface="Calisto MT"/>
                <a:cs typeface="Calisto MT"/>
              </a:rPr>
              <a:t> Neutron Generator (FNG) started operations in Nov. 1992  making available 14 MeV neutrons  at a medium intensity (10</a:t>
            </a:r>
            <a:r>
              <a:rPr lang="en-GB" sz="1800" baseline="30000" dirty="0">
                <a:solidFill>
                  <a:schemeClr val="bg2"/>
                </a:solidFill>
                <a:latin typeface="Calisto MT"/>
                <a:cs typeface="Calisto MT"/>
              </a:rPr>
              <a:t>11</a:t>
            </a:r>
            <a:r>
              <a:rPr lang="en-GB" sz="1800" dirty="0">
                <a:solidFill>
                  <a:schemeClr val="bg2"/>
                </a:solidFill>
                <a:latin typeface="Calisto MT"/>
                <a:cs typeface="Calisto MT"/>
              </a:rPr>
              <a:t>n/s) to EU Fusion Community.</a:t>
            </a:r>
          </a:p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en-GB" sz="1800" dirty="0">
                <a:solidFill>
                  <a:schemeClr val="tx2"/>
                </a:solidFill>
                <a:latin typeface="Calisto MT"/>
                <a:cs typeface="Calisto MT"/>
              </a:rPr>
              <a:t>It was designed and built by ENEA </a:t>
            </a:r>
            <a:r>
              <a:rPr lang="en-GB" sz="1800" dirty="0" err="1">
                <a:solidFill>
                  <a:schemeClr val="tx2"/>
                </a:solidFill>
                <a:latin typeface="Calisto MT"/>
                <a:cs typeface="Calisto MT"/>
              </a:rPr>
              <a:t>Frascati</a:t>
            </a:r>
            <a:r>
              <a:rPr lang="en-GB" sz="1800" dirty="0">
                <a:solidFill>
                  <a:schemeClr val="tx2"/>
                </a:solidFill>
                <a:latin typeface="Calisto MT"/>
                <a:cs typeface="Calisto MT"/>
              </a:rPr>
              <a:t> for conducting </a:t>
            </a:r>
            <a:r>
              <a:rPr lang="en-GB" sz="1800" dirty="0" err="1">
                <a:solidFill>
                  <a:schemeClr val="tx2"/>
                </a:solidFill>
                <a:latin typeface="Calisto MT"/>
                <a:cs typeface="Calisto MT"/>
              </a:rPr>
              <a:t>neutronics</a:t>
            </a:r>
            <a:r>
              <a:rPr lang="en-GB" sz="1800" dirty="0">
                <a:solidFill>
                  <a:schemeClr val="tx2"/>
                </a:solidFill>
                <a:latin typeface="Calisto MT"/>
                <a:cs typeface="Calisto MT"/>
              </a:rPr>
              <a:t> experiments and to validate nuclear data in the field of thermonuclear controlled fusion.</a:t>
            </a:r>
          </a:p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FNG is a linear accelerator which accelerates a </a:t>
            </a:r>
            <a:r>
              <a:rPr lang="en-GB" altLang="ja-JP" sz="1800" b="1" i="1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deuterium</a:t>
            </a: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 beam (300 kV and up to </a:t>
            </a:r>
            <a:r>
              <a:rPr lang="en-GB" altLang="ja-JP" sz="1800" i="1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1 mA</a:t>
            </a: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) onto a </a:t>
            </a:r>
            <a:r>
              <a:rPr lang="en-GB" altLang="ja-JP" sz="1800" dirty="0" err="1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tritiated</a:t>
            </a: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 target to produce 14 MeV neutrons via the </a:t>
            </a:r>
            <a:r>
              <a:rPr lang="en-GB" altLang="ja-JP" sz="1800" i="1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D+T fusion reaction</a:t>
            </a: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 </a:t>
            </a:r>
          </a:p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The maximum neutron yield is </a:t>
            </a:r>
            <a:r>
              <a:rPr lang="en-GB" altLang="ja-JP" sz="1800" b="1" i="1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1.0*</a:t>
            </a:r>
            <a:r>
              <a:rPr lang="en-GB" altLang="ja-JP" sz="1800" b="1" i="1" dirty="0" smtClean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10</a:t>
            </a:r>
            <a:r>
              <a:rPr lang="en-GB" altLang="ja-JP" sz="1800" b="1" i="1" baseline="30000" dirty="0" smtClean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11</a:t>
            </a:r>
            <a:r>
              <a:rPr lang="en-GB" altLang="ja-JP" sz="1800" b="1" i="1" dirty="0" smtClean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 </a:t>
            </a:r>
            <a:r>
              <a:rPr lang="en-GB" altLang="ja-JP" sz="1800" b="1" i="1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n/s.</a:t>
            </a: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 Neutron yield is measured by the associated Alfa particle method with 3 % accuracy. The neutron emission is almost isotropic due to the low acceleration potential (300 </a:t>
            </a:r>
            <a:r>
              <a:rPr lang="en-GB" altLang="ja-JP" sz="1800" dirty="0" err="1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KeV</a:t>
            </a: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 maximum) but is characterized by the typical beam-target energy-angle distribution.</a:t>
            </a:r>
          </a:p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During its life FNG has been extensively used for performing a large number of </a:t>
            </a:r>
            <a:r>
              <a:rPr lang="en-GB" altLang="ja-JP" sz="1800" dirty="0" err="1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neutronics</a:t>
            </a: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 </a:t>
            </a:r>
            <a:r>
              <a:rPr lang="en-GB" altLang="ja-JP" sz="1800" b="1" i="1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benchmark</a:t>
            </a: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 and </a:t>
            </a:r>
            <a:r>
              <a:rPr lang="en-GB" altLang="ja-JP" sz="1800" b="1" i="1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mock-up experiments</a:t>
            </a: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 which covered almost all the most important </a:t>
            </a:r>
            <a:r>
              <a:rPr lang="en-GB" altLang="ja-JP" sz="1800" dirty="0" err="1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neutronics</a:t>
            </a: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 aspects related to ITER &amp; Fusion </a:t>
            </a:r>
            <a:r>
              <a:rPr lang="en-GB" altLang="ja-JP" sz="1800" dirty="0" err="1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Neutronics</a:t>
            </a:r>
            <a:r>
              <a:rPr lang="en-GB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.</a:t>
            </a:r>
            <a:r>
              <a:rPr lang="it-IT" altLang="ja-JP" sz="1800" dirty="0">
                <a:solidFill>
                  <a:schemeClr val="tx2"/>
                </a:solidFill>
                <a:latin typeface="Calisto MT"/>
                <a:ea typeface="ＭＳ Ｐゴシック" charset="-128"/>
                <a:cs typeface="Calisto MT"/>
              </a:rPr>
              <a:t> </a:t>
            </a:r>
          </a:p>
          <a:p>
            <a:pPr>
              <a:lnSpc>
                <a:spcPct val="80000"/>
              </a:lnSpc>
              <a:buFont typeface="Wingdings" charset="2"/>
              <a:buChar char="v"/>
            </a:pPr>
            <a:r>
              <a:rPr lang="en-GB" sz="1800" dirty="0">
                <a:solidFill>
                  <a:schemeClr val="tx2"/>
                </a:solidFill>
                <a:latin typeface="Calisto MT"/>
                <a:cs typeface="Calisto MT"/>
              </a:rPr>
              <a:t>The FNG facility is also used for qualification, calibration, and radiation damage resistance tests of nuclear detectors and components, and for studies on new neutron (and gamma) detectors.</a:t>
            </a:r>
          </a:p>
          <a:p>
            <a:pPr>
              <a:lnSpc>
                <a:spcPct val="80000"/>
              </a:lnSpc>
              <a:buFont typeface="Wingdings" charset="2"/>
              <a:buChar char="v"/>
            </a:pPr>
            <a:endParaRPr lang="it-IT" sz="1800" dirty="0">
              <a:solidFill>
                <a:schemeClr val="tx2"/>
              </a:solidFill>
              <a:latin typeface="Calisto MT"/>
              <a:ea typeface="ＭＳ Ｐゴシック" charset="-128"/>
              <a:cs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Valente</a:t>
            </a:r>
            <a:endParaRPr lang="en-US" dirty="0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95842" y="1339340"/>
            <a:ext cx="378864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36" tIns="41469" rIns="82936" bIns="41469">
            <a:spAutoFit/>
          </a:bodyPr>
          <a:lstStyle/>
          <a:p>
            <a:pPr>
              <a:spcBef>
                <a:spcPct val="50000"/>
              </a:spcBef>
            </a:pPr>
            <a:endParaRPr lang="it-IT" sz="2200"/>
          </a:p>
        </p:txBody>
      </p:sp>
      <p:pic>
        <p:nvPicPr>
          <p:cNvPr id="11271" name="Picture 7" descr="F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" y="18256"/>
            <a:ext cx="8655430" cy="683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NG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256"/>
            <a:ext cx="8712968" cy="683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NG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6008265" cy="667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Valente</a:t>
            </a:r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82" y="3771758"/>
            <a:ext cx="3723840" cy="29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" y="946180"/>
            <a:ext cx="3461760" cy="26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21" y="1273094"/>
            <a:ext cx="3330720" cy="245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20" y="3560055"/>
            <a:ext cx="3396960" cy="250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2155681" y="227545"/>
            <a:ext cx="5515110" cy="59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36" tIns="41469" rIns="82936" bIns="41469">
            <a:sp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DT &amp; DD Target Simulation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608585" y="1314965"/>
            <a:ext cx="1349871" cy="63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36" tIns="41469" rIns="82936" bIns="4146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>
                <a:solidFill>
                  <a:srgbClr val="1772AD"/>
                </a:solidFill>
              </a:rPr>
              <a:t>Neutron Energy </a:t>
            </a:r>
            <a:r>
              <a:rPr lang="en-GB" sz="1200" dirty="0" err="1">
                <a:solidFill>
                  <a:srgbClr val="1772AD"/>
                </a:solidFill>
              </a:rPr>
              <a:t>vs</a:t>
            </a:r>
            <a:r>
              <a:rPr lang="en-GB" sz="1200" dirty="0">
                <a:solidFill>
                  <a:srgbClr val="1772AD"/>
                </a:solidFill>
              </a:rPr>
              <a:t> emission angle    (DT target)          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5747042" y="4206683"/>
            <a:ext cx="1632960" cy="59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36" tIns="41469" rIns="82936" bIns="41469">
            <a:spAutoFit/>
          </a:bodyPr>
          <a:lstStyle/>
          <a:p>
            <a:r>
              <a:rPr lang="en-GB" sz="1100" dirty="0">
                <a:solidFill>
                  <a:schemeClr val="accent3">
                    <a:lumMod val="75000"/>
                  </a:schemeClr>
                </a:solidFill>
              </a:rPr>
              <a:t>DT Spectrum</a:t>
            </a:r>
          </a:p>
          <a:p>
            <a:r>
              <a:rPr lang="en-GB" sz="1100" dirty="0">
                <a:solidFill>
                  <a:schemeClr val="accent3">
                    <a:lumMod val="75000"/>
                  </a:schemeClr>
                </a:solidFill>
              </a:rPr>
              <a:t>classic-relativistic</a:t>
            </a:r>
          </a:p>
          <a:p>
            <a:r>
              <a:rPr lang="en-GB" sz="1100" dirty="0">
                <a:solidFill>
                  <a:schemeClr val="accent3">
                    <a:lumMod val="75000"/>
                  </a:schemeClr>
                </a:solidFill>
              </a:rPr>
              <a:t>comparison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5486400" y="1591030"/>
            <a:ext cx="1764000" cy="51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36" tIns="41469" rIns="82936" bIns="4146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465466"/>
                </a:solidFill>
              </a:rPr>
              <a:t>DD neutron flux around FNG target</a:t>
            </a: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849600" y="6107682"/>
            <a:ext cx="3199680" cy="29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lIns="82936" tIns="41469" rIns="82936" bIns="4146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1772AD"/>
                </a:solidFill>
              </a:rPr>
              <a:t>DT neutron flux around FNG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1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Spallation vs. photo-nuclear production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88"/>
          <a:stretch/>
        </p:blipFill>
        <p:spPr>
          <a:xfrm>
            <a:off x="-1" y="2498258"/>
            <a:ext cx="4643827" cy="3516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0642" y="2142884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Spallation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190" y="2478025"/>
            <a:ext cx="4537728" cy="3534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8571" y="2160587"/>
            <a:ext cx="232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Photo-nuclear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0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Neutron photo-nuclear production</a:t>
            </a:r>
            <a:endParaRPr lang="en-US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293596"/>
            <a:ext cx="8554497" cy="974138"/>
          </a:xfrm>
        </p:spPr>
        <p:txBody>
          <a:bodyPr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-US" sz="2000" dirty="0" smtClean="0">
                <a:solidFill>
                  <a:srgbClr val="BBD7F8"/>
                </a:solidFill>
              </a:rPr>
              <a:t>Why photo-nuclear production from electron beam?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		- </a:t>
            </a:r>
            <a:r>
              <a:rPr lang="en-US" sz="2000" dirty="0">
                <a:solidFill>
                  <a:schemeClr val="bg2"/>
                </a:solidFill>
              </a:rPr>
              <a:t>Competitive </a:t>
            </a:r>
            <a:r>
              <a:rPr lang="en-US" sz="2000" dirty="0" smtClean="0">
                <a:solidFill>
                  <a:schemeClr val="bg2"/>
                </a:solidFill>
              </a:rPr>
              <a:t>costs up </a:t>
            </a:r>
            <a:r>
              <a:rPr lang="en-US" sz="2000" dirty="0">
                <a:solidFill>
                  <a:schemeClr val="bg2"/>
                </a:solidFill>
              </a:rPr>
              <a:t>to 10</a:t>
            </a:r>
            <a:r>
              <a:rPr lang="en-US" sz="2000" baseline="30000" dirty="0">
                <a:solidFill>
                  <a:schemeClr val="bg2"/>
                </a:solidFill>
              </a:rPr>
              <a:t>16</a:t>
            </a:r>
            <a:r>
              <a:rPr lang="en-US" sz="2000" dirty="0">
                <a:solidFill>
                  <a:schemeClr val="bg2"/>
                </a:solidFill>
              </a:rPr>
              <a:t> n/s (at the target)</a:t>
            </a:r>
          </a:p>
          <a:p>
            <a:pPr marL="0" indent="0">
              <a:spcBef>
                <a:spcPts val="800"/>
              </a:spcBef>
              <a:buNone/>
            </a:pPr>
            <a:endParaRPr lang="en-US" sz="2000" dirty="0">
              <a:solidFill>
                <a:srgbClr val="BBD7F8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128"/>
            <a:ext cx="6626924" cy="3816221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9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Accelerator driven pro and cons</a:t>
            </a:r>
            <a:endParaRPr lang="en-US" sz="36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3" r="1943"/>
          <a:stretch>
            <a:fillRect/>
          </a:stretch>
        </p:blipFill>
        <p:spPr>
          <a:xfrm>
            <a:off x="5435" y="2029300"/>
            <a:ext cx="9142426" cy="389800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9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Outlook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0" y="2484371"/>
            <a:ext cx="8029056" cy="265171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v"/>
            </a:pPr>
            <a:r>
              <a:rPr lang="en-GB" sz="2800" dirty="0" smtClean="0">
                <a:solidFill>
                  <a:srgbClr val="0F4C73"/>
                </a:solidFill>
              </a:rPr>
              <a:t>The Italian neutron facilities:</a:t>
            </a:r>
          </a:p>
          <a:p>
            <a:pPr lvl="1">
              <a:buClr>
                <a:schemeClr val="accent1"/>
              </a:buClr>
              <a:buFont typeface="Wingdings" charset="2"/>
              <a:buChar char="v"/>
            </a:pP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[Research] </a:t>
            </a:r>
            <a:r>
              <a:rPr lang="en-GB" sz="2400" b="1" dirty="0" smtClean="0">
                <a:solidFill>
                  <a:schemeClr val="accent3">
                    <a:lumMod val="75000"/>
                  </a:schemeClr>
                </a:solidFill>
              </a:rPr>
              <a:t>reactors</a:t>
            </a: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 and </a:t>
            </a:r>
            <a:r>
              <a:rPr lang="en-GB" sz="2400" b="1" dirty="0" smtClean="0">
                <a:solidFill>
                  <a:schemeClr val="accent3">
                    <a:lumMod val="75000"/>
                  </a:schemeClr>
                </a:solidFill>
              </a:rPr>
              <a:t>radio-sources</a:t>
            </a:r>
          </a:p>
          <a:p>
            <a:pPr lvl="1">
              <a:buClr>
                <a:schemeClr val="accent1"/>
              </a:buClr>
              <a:buFont typeface="Wingdings" charset="2"/>
              <a:buChar char="v"/>
            </a:pPr>
            <a:r>
              <a:rPr lang="en-GB" sz="2400" b="1" dirty="0" smtClean="0">
                <a:solidFill>
                  <a:schemeClr val="accent3">
                    <a:lumMod val="75000"/>
                  </a:schemeClr>
                </a:solidFill>
              </a:rPr>
              <a:t>Accelerator driven </a:t>
            </a:r>
          </a:p>
          <a:p>
            <a:pPr>
              <a:buFont typeface="Wingdings" charset="2"/>
              <a:buChar char="v"/>
            </a:pPr>
            <a:r>
              <a:rPr lang="en-GB" sz="3000" dirty="0" smtClean="0">
                <a:solidFill>
                  <a:schemeClr val="accent3">
                    <a:lumMod val="50000"/>
                  </a:schemeClr>
                </a:solidFill>
              </a:rPr>
              <a:t>A closer look to </a:t>
            </a:r>
            <a:r>
              <a:rPr lang="en-GB" sz="3000" b="1" dirty="0" smtClean="0">
                <a:solidFill>
                  <a:schemeClr val="accent3">
                    <a:lumMod val="50000"/>
                  </a:schemeClr>
                </a:solidFill>
              </a:rPr>
              <a:t>BTF</a:t>
            </a:r>
            <a:r>
              <a:rPr lang="en-GB" sz="3000" dirty="0" smtClean="0">
                <a:solidFill>
                  <a:schemeClr val="accent3">
                    <a:lumMod val="50000"/>
                  </a:schemeClr>
                </a:solidFill>
              </a:rPr>
              <a:t> at LNF </a:t>
            </a:r>
          </a:p>
          <a:p>
            <a:pPr>
              <a:buFont typeface="Wingdings" charset="2"/>
              <a:buChar char="v"/>
            </a:pPr>
            <a:r>
              <a:rPr lang="en-GB" sz="3000" dirty="0" smtClean="0">
                <a:solidFill>
                  <a:schemeClr val="accent3">
                    <a:lumMod val="50000"/>
                  </a:schemeClr>
                </a:solidFill>
              </a:rPr>
              <a:t>Future perspectives: </a:t>
            </a:r>
            <a:r>
              <a:rPr lang="en-GB" sz="3000" b="1" dirty="0" err="1" smtClean="0">
                <a:solidFill>
                  <a:schemeClr val="accent3">
                    <a:lumMod val="50000"/>
                  </a:schemeClr>
                </a:solidFill>
              </a:rPr>
              <a:t>IRIDE</a:t>
            </a:r>
            <a:r>
              <a:rPr lang="en-GB" sz="3000" b="1" baseline="-25000" dirty="0" err="1" smtClean="0">
                <a:solidFill>
                  <a:schemeClr val="accent3">
                    <a:lumMod val="50000"/>
                  </a:schemeClr>
                </a:solidFill>
              </a:rPr>
              <a:t>n</a:t>
            </a:r>
            <a:endParaRPr lang="en-GB" sz="3000" b="1" baseline="-25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Valente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087"/>
            <a:ext cx="8229600" cy="1143000"/>
          </a:xfrm>
        </p:spPr>
        <p:txBody>
          <a:bodyPr/>
          <a:lstStyle/>
          <a:p>
            <a:r>
              <a:rPr lang="en-US" b="1" dirty="0" smtClean="0"/>
              <a:t>BTF at LNF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32" y="3736269"/>
            <a:ext cx="5544111" cy="298185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1548732" y="2101436"/>
            <a:ext cx="7595268" cy="1783945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spcBef>
                <a:spcPts val="1800"/>
              </a:spcBef>
              <a:buFont typeface="Wingdings" charset="2"/>
              <a:buChar char="v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50-500 MeV electrons or positrons (irrespective from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linac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primaries)</a:t>
            </a:r>
          </a:p>
          <a:p>
            <a:pPr lvl="1">
              <a:lnSpc>
                <a:spcPct val="80000"/>
              </a:lnSpc>
              <a:buFont typeface="Wingdings" charset="2"/>
              <a:buChar char="v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Poisson statistics at low intensity</a:t>
            </a:r>
          </a:p>
          <a:p>
            <a:pPr lvl="1">
              <a:lnSpc>
                <a:spcPct val="80000"/>
              </a:lnSpc>
              <a:buFont typeface="Wingdings" charset="2"/>
              <a:buChar char="v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Few % intensity fluctuations at intermediate intensity (thousands of particles) </a:t>
            </a:r>
          </a:p>
          <a:p>
            <a:pPr lvl="1">
              <a:lnSpc>
                <a:spcPct val="80000"/>
              </a:lnSpc>
              <a:buFont typeface="Wingdings" charset="2"/>
              <a:buChar char="v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&lt;1% momentum spread</a:t>
            </a:r>
          </a:p>
          <a:p>
            <a:pPr lvl="1">
              <a:lnSpc>
                <a:spcPct val="80000"/>
              </a:lnSpc>
              <a:buFont typeface="Wingdings" charset="2"/>
              <a:buChar char="v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Few mm beam spot </a:t>
            </a:r>
          </a:p>
          <a:p>
            <a:pPr lvl="1">
              <a:lnSpc>
                <a:spcPct val="80000"/>
              </a:lnSpc>
              <a:buFont typeface="Wingdings" charset="2"/>
              <a:buChar char="v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Up to 50 Hz [minus 1 bunch/s, used for energy measurement]</a:t>
            </a:r>
          </a:p>
        </p:txBody>
      </p:sp>
      <p:sp>
        <p:nvSpPr>
          <p:cNvPr id="9" name="Rectangle 8"/>
          <p:cNvSpPr/>
          <p:nvPr/>
        </p:nvSpPr>
        <p:spPr>
          <a:xfrm>
            <a:off x="28754" y="979796"/>
            <a:ext cx="9115246" cy="69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80000"/>
              </a:lnSpc>
              <a:spcAft>
                <a:spcPts val="1200"/>
              </a:spcAft>
              <a:buClr>
                <a:schemeClr val="accent1"/>
              </a:buClr>
              <a:buFont typeface="Wingdings" charset="2"/>
              <a:buChar char="v"/>
            </a:pPr>
            <a:r>
              <a:rPr lang="en-US" dirty="0" smtClean="0">
                <a:solidFill>
                  <a:schemeClr val="bg2"/>
                </a:solidFill>
              </a:rPr>
              <a:t> From </a:t>
            </a:r>
            <a:r>
              <a:rPr lang="en-US" dirty="0">
                <a:solidFill>
                  <a:schemeClr val="bg2"/>
                </a:solidFill>
              </a:rPr>
              <a:t>10</a:t>
            </a:r>
            <a:r>
              <a:rPr lang="en-US" baseline="30000" dirty="0">
                <a:solidFill>
                  <a:schemeClr val="bg2"/>
                </a:solidFill>
              </a:rPr>
              <a:t>7</a:t>
            </a:r>
            <a:r>
              <a:rPr lang="en-US" dirty="0">
                <a:solidFill>
                  <a:schemeClr val="bg2"/>
                </a:solidFill>
              </a:rPr>
              <a:t>-10</a:t>
            </a:r>
            <a:r>
              <a:rPr lang="en-US" baseline="30000" dirty="0">
                <a:solidFill>
                  <a:schemeClr val="bg2"/>
                </a:solidFill>
              </a:rPr>
              <a:t>9</a:t>
            </a:r>
            <a:r>
              <a:rPr lang="en-US" dirty="0">
                <a:solidFill>
                  <a:schemeClr val="bg2"/>
                </a:solidFill>
              </a:rPr>
              <a:t> positrons or electrons/pulse at 510 MeV from the DAFNE </a:t>
            </a:r>
            <a:r>
              <a:rPr lang="en-US" dirty="0" err="1">
                <a:solidFill>
                  <a:schemeClr val="bg2"/>
                </a:solidFill>
              </a:rPr>
              <a:t>linac</a:t>
            </a:r>
            <a:r>
              <a:rPr lang="en-US" dirty="0">
                <a:solidFill>
                  <a:schemeClr val="bg2"/>
                </a:solidFill>
              </a:rPr>
              <a:t>…</a:t>
            </a:r>
          </a:p>
          <a:p>
            <a:pPr marL="1828800" lvl="3">
              <a:lnSpc>
                <a:spcPct val="80000"/>
              </a:lnSpc>
              <a:spcAft>
                <a:spcPts val="1200"/>
              </a:spcAft>
              <a:buClr>
                <a:schemeClr val="accent1"/>
              </a:buClr>
              <a:buFont typeface="Wingdings" charset="2"/>
              <a:buChar char="v"/>
            </a:pPr>
            <a:r>
              <a:rPr lang="en-US" dirty="0" smtClean="0">
                <a:solidFill>
                  <a:schemeClr val="bg2"/>
                </a:solidFill>
              </a:rPr>
              <a:t> …</a:t>
            </a:r>
            <a:r>
              <a:rPr lang="en-US" dirty="0">
                <a:solidFill>
                  <a:schemeClr val="bg2"/>
                </a:solidFill>
              </a:rPr>
              <a:t>To a finely tuned “single-particle” beam:</a:t>
            </a:r>
          </a:p>
        </p:txBody>
      </p:sp>
    </p:spTree>
    <p:extLst>
      <p:ext uri="{BB962C8B-B14F-4D97-AF65-F5344CB8AC3E}">
        <p14:creationId xmlns:p14="http://schemas.microsoft.com/office/powerpoint/2010/main" val="16821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38" y="2083243"/>
            <a:ext cx="4244975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987999"/>
              </p:ext>
            </p:extLst>
          </p:nvPr>
        </p:nvGraphicFramePr>
        <p:xfrm>
          <a:off x="4143858" y="940922"/>
          <a:ext cx="4873411" cy="57826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1672"/>
                <a:gridCol w="1421117"/>
                <a:gridCol w="1380622"/>
              </a:tblGrid>
              <a:tr h="220296">
                <a:tc>
                  <a:txBody>
                    <a:bodyPr/>
                    <a:lstStyle/>
                    <a:p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Design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Operational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Electron beam final energy 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800 MeV 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510 MeV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Positron beam final energy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550 MeV 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510 MeV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RF frequency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2856 MHz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Positron conversion energy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250 MeV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220 MeV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Beam pulse rep. rate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 to 50 Hz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 to 50 Hz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Beam </a:t>
                      </a:r>
                      <a:r>
                        <a:rPr lang="en-US" sz="1200" dirty="0" err="1" smtClean="0"/>
                        <a:t>macropulse</a:t>
                      </a:r>
                      <a:r>
                        <a:rPr lang="en-US" sz="1200" dirty="0" smtClean="0"/>
                        <a:t> length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 </a:t>
                      </a:r>
                      <a:r>
                        <a:rPr lang="en-US" sz="1200" dirty="0" err="1" smtClean="0"/>
                        <a:t>nsec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 to 10 </a:t>
                      </a:r>
                      <a:r>
                        <a:rPr lang="en-US" sz="1200" dirty="0" err="1" smtClean="0"/>
                        <a:t>nsec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Gun current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8 A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8 A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Beam spot on positron</a:t>
                      </a:r>
                      <a:r>
                        <a:rPr lang="en-US" sz="1200" baseline="0" dirty="0" smtClean="0"/>
                        <a:t> converter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 mm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 mm</a:t>
                      </a:r>
                    </a:p>
                    <a:p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norm. </a:t>
                      </a:r>
                      <a:r>
                        <a:rPr lang="en-US" sz="1200" dirty="0" err="1" smtClean="0"/>
                        <a:t>Emittance</a:t>
                      </a:r>
                      <a:r>
                        <a:rPr lang="en-US" sz="1200" dirty="0" smtClean="0"/>
                        <a:t> (mm. </a:t>
                      </a:r>
                      <a:r>
                        <a:rPr lang="en-US" sz="1200" dirty="0" err="1" smtClean="0"/>
                        <a:t>mrad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(electron</a:t>
                      </a:r>
                      <a:r>
                        <a:rPr lang="en-US" sz="1200" baseline="0" dirty="0" smtClean="0"/>
                        <a:t>) </a:t>
                      </a:r>
                    </a:p>
                    <a:p>
                      <a:r>
                        <a:rPr lang="en-US" sz="1200" baseline="0" dirty="0" smtClean="0"/>
                        <a:t>10 (positron)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&lt;</a:t>
                      </a:r>
                      <a:r>
                        <a:rPr lang="en-US" sz="1200" baseline="0" dirty="0" smtClean="0"/>
                        <a:t> 1.5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rms</a:t>
                      </a:r>
                      <a:r>
                        <a:rPr lang="en-US" sz="1200" dirty="0" smtClean="0"/>
                        <a:t> Energy spread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0.5% (electron) </a:t>
                      </a:r>
                    </a:p>
                    <a:p>
                      <a:r>
                        <a:rPr lang="en-US" sz="1200" dirty="0" smtClean="0"/>
                        <a:t>1.0% (positron)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0.5% (electron)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1.0% (positron)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electron current on positron</a:t>
                      </a:r>
                      <a:r>
                        <a:rPr lang="en-US" sz="1200" baseline="0" dirty="0" smtClean="0"/>
                        <a:t> converter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A 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5.2 A</a:t>
                      </a:r>
                    </a:p>
                    <a:p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Max output electron current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&gt;150 mA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350 mA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Max output positron current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 mA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100 mA max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20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Trasport</a:t>
                      </a:r>
                      <a:r>
                        <a:rPr lang="en-US" sz="1200" dirty="0" smtClean="0"/>
                        <a:t> efficiency from capture section to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linac</a:t>
                      </a:r>
                      <a:r>
                        <a:rPr lang="en-US" sz="1200" baseline="0" dirty="0" smtClean="0"/>
                        <a:t> end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90% </a:t>
                      </a:r>
                      <a:endParaRPr lang="en-US" sz="12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90%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962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Accelerating structure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SLAC-type, CG, 2π/3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62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RF source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4 x 45 </a:t>
                      </a:r>
                      <a:r>
                        <a:rPr lang="en-US" sz="1200" dirty="0" err="1" smtClean="0"/>
                        <a:t>MWp</a:t>
                      </a:r>
                      <a:r>
                        <a:rPr lang="en-US" sz="1200" dirty="0" smtClean="0"/>
                        <a:t> sledded klystrons TH2128C</a:t>
                      </a:r>
                      <a:endParaRPr lang="en-US" sz="1200" b="0" dirty="0" smtClean="0">
                        <a:latin typeface="Impact"/>
                        <a:cs typeface="Impac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62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DAFNE </a:t>
            </a:r>
            <a:r>
              <a:rPr lang="en-US" sz="3600" b="1" dirty="0" err="1" smtClean="0"/>
              <a:t>Linac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3738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477"/>
            <a:ext cx="9144000" cy="5142481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8439"/>
            <a:ext cx="8229600" cy="897914"/>
          </a:xfrm>
        </p:spPr>
        <p:txBody>
          <a:bodyPr/>
          <a:lstStyle/>
          <a:p>
            <a:r>
              <a:rPr lang="en-US" sz="3600" b="1" dirty="0" smtClean="0"/>
              <a:t>BTF complex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0240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BTF electron beam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2414605"/>
            <a:ext cx="1104900" cy="2159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38380" y="2600269"/>
            <a:ext cx="70056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2000" b="1" dirty="0" smtClean="0">
                <a:solidFill>
                  <a:srgbClr val="465466"/>
                </a:solidFill>
              </a:rPr>
              <a:t>P = N f E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endParaRPr lang="en-US" sz="2000" dirty="0" smtClean="0">
              <a:solidFill>
                <a:srgbClr val="465466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2000" dirty="0" smtClean="0">
                <a:solidFill>
                  <a:srgbClr val="465466"/>
                </a:solidFill>
              </a:rPr>
              <a:t>N = number of particles [Up to 10</a:t>
            </a:r>
            <a:r>
              <a:rPr lang="en-US" sz="2000" baseline="30000" dirty="0" smtClean="0">
                <a:solidFill>
                  <a:srgbClr val="465466"/>
                </a:solidFill>
              </a:rPr>
              <a:t>10</a:t>
            </a:r>
            <a:r>
              <a:rPr lang="en-US" sz="2000" dirty="0" smtClean="0">
                <a:solidFill>
                  <a:srgbClr val="465466"/>
                </a:solidFill>
              </a:rPr>
              <a:t> e</a:t>
            </a:r>
            <a:r>
              <a:rPr lang="en-US" sz="2000" baseline="30000" dirty="0" smtClean="0">
                <a:solidFill>
                  <a:srgbClr val="465466"/>
                </a:solidFill>
                <a:latin typeface="Symbol" charset="2"/>
                <a:cs typeface="Symbol" charset="2"/>
              </a:rPr>
              <a:t>-</a:t>
            </a:r>
            <a:r>
              <a:rPr lang="en-US" sz="2000" dirty="0" smtClean="0">
                <a:solidFill>
                  <a:srgbClr val="465466"/>
                </a:solidFill>
              </a:rPr>
              <a:t>/bunch] 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2000" dirty="0" smtClean="0">
                <a:solidFill>
                  <a:srgbClr val="465466"/>
                </a:solidFill>
              </a:rPr>
              <a:t>f = repetition rate [Up to 49 bunch/s]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2000" dirty="0" smtClean="0">
                <a:solidFill>
                  <a:srgbClr val="465466"/>
                </a:solidFill>
              </a:rPr>
              <a:t>E = beam energy [Nominal: 510 MeV] 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endParaRPr lang="en-US" sz="2000" dirty="0">
              <a:solidFill>
                <a:srgbClr val="465466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2000" dirty="0" smtClean="0">
                <a:solidFill>
                  <a:srgbClr val="465466"/>
                </a:solidFill>
              </a:rPr>
              <a:t>Maximum rate = N f = 49 Hz × 10</a:t>
            </a:r>
            <a:r>
              <a:rPr lang="en-US" sz="2000" baseline="30000" dirty="0" smtClean="0">
                <a:solidFill>
                  <a:srgbClr val="465466"/>
                </a:solidFill>
              </a:rPr>
              <a:t>10</a:t>
            </a:r>
            <a:r>
              <a:rPr lang="en-US" sz="2000" dirty="0" smtClean="0">
                <a:solidFill>
                  <a:srgbClr val="465466"/>
                </a:solidFill>
              </a:rPr>
              <a:t> </a:t>
            </a:r>
            <a:r>
              <a:rPr lang="en-US" sz="2000" dirty="0">
                <a:solidFill>
                  <a:srgbClr val="465466"/>
                </a:solidFill>
              </a:rPr>
              <a:t>e</a:t>
            </a:r>
            <a:r>
              <a:rPr lang="en-US" sz="2000" baseline="30000" dirty="0">
                <a:solidFill>
                  <a:srgbClr val="465466"/>
                </a:solidFill>
                <a:latin typeface="Symbol" charset="2"/>
                <a:cs typeface="Symbol" charset="2"/>
              </a:rPr>
              <a:t>-</a:t>
            </a:r>
            <a:r>
              <a:rPr lang="en-US" sz="2000" dirty="0">
                <a:solidFill>
                  <a:srgbClr val="465466"/>
                </a:solidFill>
              </a:rPr>
              <a:t>/</a:t>
            </a:r>
            <a:r>
              <a:rPr lang="en-US" sz="2000" dirty="0" smtClean="0">
                <a:solidFill>
                  <a:srgbClr val="465466"/>
                </a:solidFill>
              </a:rPr>
              <a:t>s = 4.9×10</a:t>
            </a:r>
            <a:r>
              <a:rPr lang="en-US" sz="2000" baseline="30000" dirty="0" smtClean="0">
                <a:solidFill>
                  <a:srgbClr val="465466"/>
                </a:solidFill>
              </a:rPr>
              <a:t>11</a:t>
            </a:r>
            <a:r>
              <a:rPr lang="en-US" sz="2000" dirty="0" smtClean="0">
                <a:solidFill>
                  <a:srgbClr val="465466"/>
                </a:solidFill>
              </a:rPr>
              <a:t> e</a:t>
            </a:r>
            <a:r>
              <a:rPr lang="en-US" sz="2000" baseline="30000" dirty="0" smtClean="0">
                <a:solidFill>
                  <a:srgbClr val="465466"/>
                </a:solidFill>
                <a:latin typeface="Symbol" charset="2"/>
                <a:cs typeface="Symbol" charset="2"/>
              </a:rPr>
              <a:t>-</a:t>
            </a:r>
            <a:r>
              <a:rPr lang="en-US" sz="2000" dirty="0" smtClean="0">
                <a:solidFill>
                  <a:srgbClr val="465466"/>
                </a:solidFill>
              </a:rPr>
              <a:t>/s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endParaRPr lang="en-US" sz="2000" dirty="0">
              <a:solidFill>
                <a:srgbClr val="465466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2000" b="1" dirty="0" err="1" smtClean="0">
                <a:solidFill>
                  <a:srgbClr val="465466"/>
                </a:solidFill>
              </a:rPr>
              <a:t>P</a:t>
            </a:r>
            <a:r>
              <a:rPr lang="en-US" sz="2000" b="1" baseline="-25000" dirty="0" err="1" smtClean="0">
                <a:solidFill>
                  <a:srgbClr val="465466"/>
                </a:solidFill>
              </a:rPr>
              <a:t>max</a:t>
            </a:r>
            <a:r>
              <a:rPr lang="en-US" sz="2000" b="1" dirty="0" smtClean="0">
                <a:solidFill>
                  <a:srgbClr val="465466"/>
                </a:solidFill>
              </a:rPr>
              <a:t> = 0.04 kW</a:t>
            </a:r>
            <a:endParaRPr lang="en-US" sz="2000" b="1" dirty="0">
              <a:solidFill>
                <a:srgbClr val="465466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2423914"/>
            <a:ext cx="2100280" cy="39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0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99"/>
            <a:ext cx="9144000" cy="207309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47" y="2768"/>
            <a:ext cx="7996202" cy="609006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0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Photon and neutron </a:t>
            </a:r>
            <a:r>
              <a:rPr lang="en-US" sz="4000" b="1" dirty="0" err="1" smtClean="0"/>
              <a:t>fluence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607" y="5873750"/>
            <a:ext cx="651979" cy="184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14" y="2721279"/>
            <a:ext cx="3273637" cy="2968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235" y="2736396"/>
            <a:ext cx="3300839" cy="28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5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BTF target and shielding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Valente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803" y="1956141"/>
            <a:ext cx="4064000" cy="355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23202"/>
          <a:stretch/>
        </p:blipFill>
        <p:spPr>
          <a:xfrm>
            <a:off x="4474263" y="1956141"/>
            <a:ext cx="4486116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4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10122"/>
            <a:ext cx="9144000" cy="4678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679410"/>
          </a:xfrm>
        </p:spPr>
        <p:txBody>
          <a:bodyPr/>
          <a:lstStyle/>
          <a:p>
            <a:r>
              <a:rPr lang="en-US" sz="4000" b="1" dirty="0" smtClean="0"/>
              <a:t>BTF neutron spectrum</a:t>
            </a:r>
            <a:endParaRPr lang="en-US" sz="4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53" y="1324552"/>
            <a:ext cx="7359190" cy="46873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BTF photon background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7724"/>
          <a:stretch/>
        </p:blipFill>
        <p:spPr>
          <a:xfrm>
            <a:off x="55549" y="2279325"/>
            <a:ext cx="5671899" cy="3833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6033" y="3517104"/>
            <a:ext cx="3403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2000" dirty="0" smtClean="0">
                <a:solidFill>
                  <a:srgbClr val="1772AD"/>
                </a:solidFill>
              </a:rPr>
              <a:t>1.5 m distance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2000" dirty="0" smtClean="0">
                <a:solidFill>
                  <a:srgbClr val="1772AD"/>
                </a:solidFill>
              </a:rPr>
              <a:t>10</a:t>
            </a:r>
            <a:r>
              <a:rPr lang="en-US" sz="2000" baseline="30000" dirty="0" smtClean="0">
                <a:solidFill>
                  <a:srgbClr val="1772AD"/>
                </a:solidFill>
                <a:latin typeface="Symbol" charset="2"/>
                <a:cs typeface="Symbol" charset="2"/>
              </a:rPr>
              <a:t>-</a:t>
            </a:r>
            <a:r>
              <a:rPr lang="en-US" sz="2000" baseline="30000" dirty="0" smtClean="0">
                <a:solidFill>
                  <a:srgbClr val="1772AD"/>
                </a:solidFill>
              </a:rPr>
              <a:t>5</a:t>
            </a:r>
            <a:r>
              <a:rPr lang="en-US" sz="2000" dirty="0" smtClean="0">
                <a:solidFill>
                  <a:srgbClr val="1772AD"/>
                </a:solidFill>
              </a:rPr>
              <a:t> photons/cm</a:t>
            </a:r>
            <a:r>
              <a:rPr lang="en-US" sz="2000" baseline="30000" dirty="0" smtClean="0">
                <a:solidFill>
                  <a:srgbClr val="1772AD"/>
                </a:solidFill>
              </a:rPr>
              <a:t>2</a:t>
            </a:r>
            <a:r>
              <a:rPr lang="en-US" sz="2000" dirty="0" smtClean="0">
                <a:solidFill>
                  <a:srgbClr val="1772AD"/>
                </a:solidFill>
              </a:rPr>
              <a:t>/primary</a:t>
            </a:r>
            <a:endParaRPr lang="en-US" sz="2000" dirty="0">
              <a:solidFill>
                <a:srgbClr val="1772AD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0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3008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4" y="514021"/>
            <a:ext cx="7882517" cy="5208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5416" t="1179" b="3596"/>
          <a:stretch/>
        </p:blipFill>
        <p:spPr>
          <a:xfrm>
            <a:off x="0" y="-1"/>
            <a:ext cx="909914" cy="5722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4513" t="1179" b="3596"/>
          <a:stretch/>
        </p:blipFill>
        <p:spPr>
          <a:xfrm flipH="1">
            <a:off x="8536155" y="-1"/>
            <a:ext cx="607846" cy="57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9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4621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Reactors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948" y="3959049"/>
            <a:ext cx="3724938" cy="238303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0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613"/>
            <a:ext cx="8229600" cy="778270"/>
          </a:xfrm>
        </p:spPr>
        <p:txBody>
          <a:bodyPr/>
          <a:lstStyle/>
          <a:p>
            <a:r>
              <a:rPr lang="en-US" sz="3600" b="1" dirty="0" smtClean="0"/>
              <a:t>Neutron source summary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12" y="1123411"/>
            <a:ext cx="2938406" cy="31408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2448" y="2269655"/>
            <a:ext cx="44086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F8DE2"/>
                </a:solidFill>
                <a:latin typeface="Impact"/>
                <a:cs typeface="Impact"/>
              </a:rPr>
              <a:t>At 1.5 m distance:</a:t>
            </a:r>
          </a:p>
          <a:p>
            <a:r>
              <a:rPr lang="en-US" u="sng" dirty="0" smtClean="0">
                <a:solidFill>
                  <a:schemeClr val="tx2"/>
                </a:solidFill>
                <a:latin typeface="Impact"/>
                <a:cs typeface="Impact"/>
              </a:rPr>
              <a:t>Total</a:t>
            </a: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 neutron flux: 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8×10</a:t>
            </a:r>
            <a:r>
              <a:rPr lang="en-US" baseline="30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Impact"/>
                <a:cs typeface="Impact"/>
              </a:rPr>
              <a:t>-7 </a:t>
            </a: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n/cm</a:t>
            </a:r>
            <a:r>
              <a:rPr lang="en-US" baseline="30000" dirty="0" smtClean="0">
                <a:solidFill>
                  <a:schemeClr val="tx2"/>
                </a:solidFill>
                <a:latin typeface="Impact"/>
                <a:cs typeface="Impact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/</a:t>
            </a:r>
            <a:r>
              <a:rPr lang="en-US" dirty="0" err="1" smtClean="0">
                <a:solidFill>
                  <a:schemeClr val="tx2"/>
                </a:solidFill>
                <a:latin typeface="Impact"/>
                <a:cs typeface="Impact"/>
              </a:rPr>
              <a:t>pr</a:t>
            </a:r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 ±3% </a:t>
            </a:r>
          </a:p>
          <a:p>
            <a:endParaRPr lang="en-US" dirty="0">
              <a:solidFill>
                <a:schemeClr val="tx2"/>
              </a:solidFill>
              <a:latin typeface="Impact"/>
              <a:cs typeface="Impac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Impact"/>
                <a:cs typeface="Impact"/>
              </a:rPr>
              <a:t>Flux = 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4.5×10</a:t>
            </a:r>
            <a:r>
              <a:rPr lang="en-US" baseline="30000" dirty="0" smtClean="0">
                <a:solidFill>
                  <a:srgbClr val="3F8DE2"/>
                </a:solidFill>
                <a:latin typeface="Impact"/>
                <a:cs typeface="Impact"/>
              </a:rPr>
              <a:t>5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 n/cm</a:t>
            </a:r>
            <a:r>
              <a:rPr lang="en-US" baseline="30000" dirty="0" smtClean="0">
                <a:solidFill>
                  <a:srgbClr val="3F8DE2"/>
                </a:solidFill>
                <a:latin typeface="Impact"/>
                <a:cs typeface="Impact"/>
              </a:rPr>
              <a:t>2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/s</a:t>
            </a:r>
          </a:p>
          <a:p>
            <a:r>
              <a:rPr lang="en-US" dirty="0" err="1" smtClean="0">
                <a:solidFill>
                  <a:srgbClr val="09213B"/>
                </a:solidFill>
                <a:latin typeface="Impact"/>
                <a:cs typeface="Impact"/>
              </a:rPr>
              <a:t>Equivalente</a:t>
            </a:r>
            <a:r>
              <a:rPr lang="en-US" dirty="0" smtClean="0">
                <a:solidFill>
                  <a:srgbClr val="09213B"/>
                </a:solidFill>
                <a:latin typeface="Impact"/>
                <a:cs typeface="Impact"/>
              </a:rPr>
              <a:t> dose = 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45 </a:t>
            </a:r>
            <a:r>
              <a:rPr lang="en-US" dirty="0" err="1" smtClean="0">
                <a:solidFill>
                  <a:srgbClr val="3F8DE2"/>
                </a:solidFill>
                <a:latin typeface="Impact"/>
                <a:cs typeface="Impact"/>
              </a:rPr>
              <a:t>mSv</a:t>
            </a:r>
            <a:r>
              <a:rPr lang="en-US" dirty="0" smtClean="0">
                <a:solidFill>
                  <a:srgbClr val="3F8DE2"/>
                </a:solidFill>
                <a:latin typeface="Impact"/>
                <a:cs typeface="Impact"/>
              </a:rPr>
              <a:t>/h</a:t>
            </a:r>
          </a:p>
          <a:p>
            <a:endParaRPr lang="en-US" dirty="0" smtClean="0">
              <a:solidFill>
                <a:srgbClr val="3F8DE2"/>
              </a:solidFill>
              <a:latin typeface="Impact"/>
              <a:cs typeface="Impact"/>
            </a:endParaRPr>
          </a:p>
          <a:p>
            <a:endParaRPr lang="en-US" dirty="0">
              <a:solidFill>
                <a:srgbClr val="3F8DE2"/>
              </a:solidFill>
              <a:latin typeface="Impact"/>
              <a:cs typeface="Impact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377016"/>
              </p:ext>
            </p:extLst>
          </p:nvPr>
        </p:nvGraphicFramePr>
        <p:xfrm>
          <a:off x="7280179" y="2269655"/>
          <a:ext cx="1607731" cy="152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92977"/>
                <a:gridCol w="1014754"/>
              </a:tblGrid>
              <a:tr h="3761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 </a:t>
                      </a:r>
                    </a:p>
                    <a:p>
                      <a:r>
                        <a:rPr lang="en-US" sz="1400" dirty="0" smtClean="0"/>
                        <a:t>(m)</a:t>
                      </a:r>
                      <a:endParaRPr lang="en-US" sz="14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×10</a:t>
                      </a:r>
                      <a:r>
                        <a:rPr lang="en-US" sz="1400" baseline="30000" dirty="0" smtClean="0"/>
                        <a:t>-7 </a:t>
                      </a:r>
                    </a:p>
                    <a:p>
                      <a:r>
                        <a:rPr lang="en-US" sz="1400" baseline="0" dirty="0" smtClean="0"/>
                        <a:t>n/cm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/</a:t>
                      </a:r>
                      <a:r>
                        <a:rPr lang="en-US" sz="1400" baseline="0" dirty="0" err="1" smtClean="0"/>
                        <a:t>pr</a:t>
                      </a:r>
                      <a:endParaRPr lang="en-US" sz="1400" b="0" baseline="0" dirty="0">
                        <a:solidFill>
                          <a:schemeClr val="bg1"/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0.5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58</a:t>
                      </a:r>
                      <a:r>
                        <a:rPr lang="en-US" sz="1600" baseline="30000" dirty="0" smtClean="0"/>
                        <a:t> 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691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1.5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105192"/>
              </p:ext>
            </p:extLst>
          </p:nvPr>
        </p:nvGraphicFramePr>
        <p:xfrm>
          <a:off x="7277499" y="4157367"/>
          <a:ext cx="1607731" cy="1524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2977"/>
                <a:gridCol w="1014754"/>
              </a:tblGrid>
              <a:tr h="37613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 </a:t>
                      </a:r>
                    </a:p>
                    <a:p>
                      <a:r>
                        <a:rPr lang="en-US" sz="1400" dirty="0" smtClean="0"/>
                        <a:t>(m)</a:t>
                      </a:r>
                      <a:endParaRPr lang="en-US" sz="1400" b="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×10</a:t>
                      </a:r>
                      <a:r>
                        <a:rPr lang="en-US" sz="1400" baseline="30000" dirty="0" smtClean="0"/>
                        <a:t>-5</a:t>
                      </a:r>
                    </a:p>
                    <a:p>
                      <a:r>
                        <a:rPr lang="en-US" sz="1400" baseline="0" dirty="0" smtClean="0"/>
                        <a:t>n/cm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/</a:t>
                      </a:r>
                      <a:r>
                        <a:rPr lang="en-US" sz="1400" baseline="0" dirty="0" err="1" smtClean="0"/>
                        <a:t>pr</a:t>
                      </a:r>
                      <a:endParaRPr lang="en-US" sz="1400" b="0" baseline="0" dirty="0">
                        <a:solidFill>
                          <a:schemeClr val="bg1"/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0.5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63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5.7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  <a:tr h="2691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1.5 </a:t>
                      </a:r>
                      <a:endParaRPr lang="en-US" sz="1600" dirty="0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Impact"/>
                        <a:cs typeface="Impac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>
                        <a:latin typeface="Impact"/>
                        <a:cs typeface="Impac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3282448" y="4153365"/>
            <a:ext cx="3439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Impact"/>
                <a:cs typeface="Impact"/>
              </a:rPr>
              <a:t>Total</a:t>
            </a:r>
            <a:r>
              <a:rPr lang="en-US" dirty="0">
                <a:latin typeface="Impact"/>
                <a:cs typeface="Impact"/>
              </a:rPr>
              <a:t> photon flux </a:t>
            </a:r>
            <a:r>
              <a:rPr lang="en-US" dirty="0">
                <a:solidFill>
                  <a:schemeClr val="tx2"/>
                </a:solidFill>
                <a:latin typeface="Impact"/>
                <a:cs typeface="Impact"/>
              </a:rPr>
              <a:t>= </a:t>
            </a:r>
            <a:r>
              <a:rPr lang="en-US" dirty="0">
                <a:solidFill>
                  <a:schemeClr val="accent3"/>
                </a:solidFill>
                <a:latin typeface="Impact"/>
                <a:cs typeface="Impact"/>
              </a:rPr>
              <a:t>5×10</a:t>
            </a:r>
            <a:r>
              <a:rPr lang="en-US" baseline="30000" dirty="0">
                <a:solidFill>
                  <a:schemeClr val="accent3"/>
                </a:solidFill>
                <a:latin typeface="Impact"/>
                <a:cs typeface="Impact"/>
              </a:rPr>
              <a:t>-5</a:t>
            </a:r>
            <a:r>
              <a:rPr lang="en-US" dirty="0">
                <a:solidFill>
                  <a:schemeClr val="accent3"/>
                </a:solidFill>
                <a:latin typeface="Impact"/>
                <a:cs typeface="Impact"/>
              </a:rPr>
              <a:t> </a:t>
            </a:r>
            <a:r>
              <a:rPr lang="en-US" dirty="0">
                <a:solidFill>
                  <a:schemeClr val="accent3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chemeClr val="accent3"/>
                </a:solidFill>
                <a:latin typeface="Impact"/>
                <a:cs typeface="Impact"/>
              </a:rPr>
              <a:t>/cm</a:t>
            </a:r>
            <a:r>
              <a:rPr lang="en-US" baseline="30000" dirty="0">
                <a:solidFill>
                  <a:schemeClr val="accent3"/>
                </a:solidFill>
                <a:latin typeface="Impact"/>
                <a:cs typeface="Impact"/>
              </a:rPr>
              <a:t>2</a:t>
            </a:r>
            <a:r>
              <a:rPr lang="en-US" dirty="0">
                <a:solidFill>
                  <a:schemeClr val="accent3"/>
                </a:solidFill>
                <a:latin typeface="Impact"/>
                <a:cs typeface="Impact"/>
              </a:rPr>
              <a:t>/</a:t>
            </a:r>
            <a:r>
              <a:rPr lang="en-US" dirty="0" err="1">
                <a:solidFill>
                  <a:schemeClr val="accent3"/>
                </a:solidFill>
                <a:latin typeface="Impact"/>
                <a:cs typeface="Impact"/>
              </a:rPr>
              <a:t>pr</a:t>
            </a:r>
            <a:endParaRPr lang="en-US" dirty="0">
              <a:solidFill>
                <a:schemeClr val="accent3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87312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083" y="3641725"/>
            <a:ext cx="4752000" cy="3220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759"/>
          <a:stretch/>
        </p:blipFill>
        <p:spPr>
          <a:xfrm>
            <a:off x="1525068" y="1197715"/>
            <a:ext cx="4688840" cy="2805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1608" r="38568" b="1"/>
          <a:stretch/>
        </p:blipFill>
        <p:spPr>
          <a:xfrm>
            <a:off x="5547732" y="1197715"/>
            <a:ext cx="3610699" cy="28243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791" y="3652520"/>
            <a:ext cx="5882640" cy="320548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169464"/>
          </a:xfrm>
        </p:spPr>
        <p:txBody>
          <a:bodyPr/>
          <a:lstStyle/>
          <a:p>
            <a:r>
              <a:rPr lang="en-US" sz="3600" b="1" dirty="0" smtClean="0"/>
              <a:t>New BTF  lines?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" y="1154524"/>
            <a:ext cx="4512234" cy="267765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342900" lvl="1" indent="-342900"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Keep using 0</a:t>
            </a:r>
            <a:r>
              <a:rPr lang="en-US" b="1" dirty="0">
                <a:solidFill>
                  <a:schemeClr val="bg1"/>
                </a:solidFill>
                <a:latin typeface="Calisto MT"/>
                <a:cs typeface="Calisto MT"/>
              </a:rPr>
              <a:t>° </a:t>
            </a:r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line for ‘standard’ testing</a:t>
            </a:r>
          </a:p>
          <a:p>
            <a:pPr marL="342900" lvl="1" indent="-342900"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Use 45° line to drive beam to a new “target area”</a:t>
            </a:r>
          </a:p>
          <a:p>
            <a:pPr marL="800100" lvl="2" indent="-342900">
              <a:buFontTx/>
              <a:buChar char="-"/>
            </a:pPr>
            <a:r>
              <a:rPr lang="en-US" sz="1600" b="1" dirty="0" smtClean="0">
                <a:solidFill>
                  <a:schemeClr val="bg1"/>
                </a:solidFill>
                <a:latin typeface="Calisto MT"/>
                <a:cs typeface="Calisto MT"/>
              </a:rPr>
              <a:t>This allows to have a target station dedicated to neutron production and</a:t>
            </a:r>
          </a:p>
          <a:p>
            <a:pPr marL="800100" lvl="2" indent="-342900">
              <a:buFontTx/>
              <a:buChar char="-"/>
            </a:pPr>
            <a:r>
              <a:rPr lang="en-US" sz="1600" b="1" dirty="0" smtClean="0">
                <a:solidFill>
                  <a:schemeClr val="bg1"/>
                </a:solidFill>
                <a:latin typeface="Calisto MT"/>
                <a:cs typeface="Calisto MT"/>
              </a:rPr>
              <a:t>A space for neutron experiments</a:t>
            </a:r>
          </a:p>
          <a:p>
            <a:pPr marL="342900" lvl="1" indent="-342900"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  <a:latin typeface="Calisto MT"/>
                <a:cs typeface="Calisto MT"/>
              </a:rPr>
              <a:t>Add 90° to build a “low energy” line</a:t>
            </a:r>
          </a:p>
          <a:p>
            <a:pPr marL="800100" lvl="2" indent="-342900">
              <a:buFontTx/>
              <a:buChar char="-"/>
            </a:pPr>
            <a:r>
              <a:rPr lang="en-US" sz="1600" b="1" dirty="0" smtClean="0">
                <a:solidFill>
                  <a:schemeClr val="bg1"/>
                </a:solidFill>
                <a:latin typeface="Calisto MT"/>
                <a:cs typeface="Calisto MT"/>
              </a:rPr>
              <a:t>This allows to use the </a:t>
            </a:r>
            <a:r>
              <a:rPr lang="en-US" sz="1600" b="1" dirty="0" err="1" smtClean="0">
                <a:solidFill>
                  <a:schemeClr val="bg1"/>
                </a:solidFill>
                <a:latin typeface="Calisto MT"/>
                <a:cs typeface="Calisto MT"/>
              </a:rPr>
              <a:t>Linac</a:t>
            </a:r>
            <a:r>
              <a:rPr lang="en-US" sz="1600" b="1" dirty="0" smtClean="0">
                <a:solidFill>
                  <a:schemeClr val="bg1"/>
                </a:solidFill>
                <a:latin typeface="Calisto MT"/>
                <a:cs typeface="Calisto MT"/>
              </a:rPr>
              <a:t> groundwork and tunnel as additional shielding</a:t>
            </a:r>
          </a:p>
        </p:txBody>
      </p:sp>
    </p:spTree>
    <p:extLst>
      <p:ext uri="{BB962C8B-B14F-4D97-AF65-F5344CB8AC3E}">
        <p14:creationId xmlns:p14="http://schemas.microsoft.com/office/powerpoint/2010/main" val="71846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34" y="0"/>
            <a:ext cx="511775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4926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571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INFN - </a:t>
            </a:r>
            <a:r>
              <a:rPr lang="en-US" sz="28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Laboratori</a:t>
            </a:r>
            <a:r>
              <a:rPr lang="en-U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Nazionali</a:t>
            </a:r>
            <a:r>
              <a:rPr lang="en-U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28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Legnaro</a:t>
            </a:r>
            <a:r>
              <a:rPr lang="en-U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(LNL)</a:t>
            </a:r>
            <a:endParaRPr lang="en-US" sz="28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81825" y="612457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2664C9-6888-8A43-9DE4-8AA623200D87}" type="slidenum">
              <a:rPr lang="en-US" sz="1400"/>
              <a:pPr eaLnBrk="1" hangingPunct="1"/>
              <a:t>33</a:t>
            </a:fld>
            <a:endParaRPr lang="en-US" sz="1400"/>
          </a:p>
        </p:txBody>
      </p:sp>
      <p:sp>
        <p:nvSpPr>
          <p:cNvPr id="7174" name="TextBox 31"/>
          <p:cNvSpPr txBox="1">
            <a:spLocks noChangeArrowheads="1"/>
          </p:cNvSpPr>
          <p:nvPr/>
        </p:nvSpPr>
        <p:spPr bwMode="auto">
          <a:xfrm>
            <a:off x="381000" y="45720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362200" y="5867400"/>
            <a:ext cx="67437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Swis721 Ex BT" charset="0"/>
              </a:rPr>
              <a:t>SPES</a:t>
            </a:r>
            <a:r>
              <a:rPr lang="en-US" sz="1400">
                <a:solidFill>
                  <a:srgbClr val="FF0000"/>
                </a:solidFill>
                <a:latin typeface="Swis721 Ex BT" charset="0"/>
              </a:rPr>
              <a:t> (</a:t>
            </a:r>
            <a:r>
              <a:rPr lang="en-US" sz="1200" b="1">
                <a:solidFill>
                  <a:srgbClr val="FF0000"/>
                </a:solidFill>
                <a:latin typeface="Swis721 Ex BT" charset="0"/>
              </a:rPr>
              <a:t>S</a:t>
            </a:r>
            <a:r>
              <a:rPr lang="en-US" sz="1000">
                <a:solidFill>
                  <a:srgbClr val="FF0000"/>
                </a:solidFill>
                <a:latin typeface="Swis721 Ex BT" charset="0"/>
              </a:rPr>
              <a:t>ELECTIVE</a:t>
            </a:r>
            <a:r>
              <a:rPr lang="en-US" sz="1400">
                <a:solidFill>
                  <a:srgbClr val="FF0000"/>
                </a:solidFill>
                <a:latin typeface="Swis721 Ex BT" charset="0"/>
              </a:rPr>
              <a:t> </a:t>
            </a:r>
            <a:r>
              <a:rPr lang="en-US" sz="1200" b="1">
                <a:solidFill>
                  <a:srgbClr val="FF0000"/>
                </a:solidFill>
                <a:latin typeface="Swis721 Ex BT" charset="0"/>
              </a:rPr>
              <a:t>P</a:t>
            </a:r>
            <a:r>
              <a:rPr lang="en-US" sz="1000">
                <a:solidFill>
                  <a:srgbClr val="FF0000"/>
                </a:solidFill>
                <a:latin typeface="Swis721 Ex BT" charset="0"/>
              </a:rPr>
              <a:t>RODUCTION</a:t>
            </a:r>
            <a:r>
              <a:rPr lang="en-US" sz="1400">
                <a:solidFill>
                  <a:srgbClr val="FF0000"/>
                </a:solidFill>
                <a:latin typeface="Swis721 Ex BT" charset="0"/>
              </a:rPr>
              <a:t> </a:t>
            </a:r>
            <a:r>
              <a:rPr lang="en-US" sz="1000">
                <a:solidFill>
                  <a:srgbClr val="FF0000"/>
                </a:solidFill>
                <a:latin typeface="Swis721 Ex BT" charset="0"/>
              </a:rPr>
              <a:t>OF</a:t>
            </a:r>
            <a:r>
              <a:rPr lang="en-US" sz="1400">
                <a:solidFill>
                  <a:srgbClr val="FF0000"/>
                </a:solidFill>
                <a:latin typeface="Swis721 Ex BT" charset="0"/>
              </a:rPr>
              <a:t> </a:t>
            </a:r>
            <a:r>
              <a:rPr lang="en-US" sz="1200" b="1">
                <a:solidFill>
                  <a:srgbClr val="FF0000"/>
                </a:solidFill>
                <a:latin typeface="Swis721 Ex BT" charset="0"/>
              </a:rPr>
              <a:t>E</a:t>
            </a:r>
            <a:r>
              <a:rPr lang="en-US" sz="1000">
                <a:solidFill>
                  <a:srgbClr val="FF0000"/>
                </a:solidFill>
                <a:latin typeface="Swis721 Ex BT" charset="0"/>
              </a:rPr>
              <a:t>XOTIC</a:t>
            </a:r>
            <a:r>
              <a:rPr lang="en-US" sz="1000" b="1">
                <a:solidFill>
                  <a:srgbClr val="FF0000"/>
                </a:solidFill>
                <a:latin typeface="Swis721 Ex BT" charset="0"/>
              </a:rPr>
              <a:t> </a:t>
            </a:r>
            <a:r>
              <a:rPr lang="en-US" sz="1000">
                <a:solidFill>
                  <a:srgbClr val="FF0000"/>
                </a:solidFill>
                <a:latin typeface="Swis721 Ex BT" charset="0"/>
              </a:rPr>
              <a:t>NUCLEAR</a:t>
            </a:r>
            <a:r>
              <a:rPr lang="en-US" sz="1400">
                <a:solidFill>
                  <a:srgbClr val="FF0000"/>
                </a:solidFill>
                <a:latin typeface="Swis721 Ex BT" charset="0"/>
              </a:rPr>
              <a:t> </a:t>
            </a:r>
            <a:r>
              <a:rPr lang="en-US" sz="1200" b="1">
                <a:solidFill>
                  <a:srgbClr val="FF0000"/>
                </a:solidFill>
                <a:latin typeface="Swis721 Ex BT" charset="0"/>
              </a:rPr>
              <a:t>S</a:t>
            </a:r>
            <a:r>
              <a:rPr lang="en-US" sz="1000">
                <a:solidFill>
                  <a:srgbClr val="FF0000"/>
                </a:solidFill>
                <a:latin typeface="Swis721 Ex BT" charset="0"/>
              </a:rPr>
              <a:t>PECIES</a:t>
            </a:r>
            <a:r>
              <a:rPr lang="en-US" sz="1400">
                <a:solidFill>
                  <a:srgbClr val="FF0000"/>
                </a:solidFill>
                <a:latin typeface="Swis721 Ex BT" charset="0"/>
              </a:rPr>
              <a:t>) </a:t>
            </a:r>
            <a:r>
              <a:rPr lang="en-US" sz="1000">
                <a:solidFill>
                  <a:srgbClr val="FF0000"/>
                </a:solidFill>
                <a:latin typeface="Swis721 Ex BT" charset="0"/>
              </a:rPr>
              <a:t>PROJECT</a:t>
            </a:r>
            <a:r>
              <a:rPr lang="en-US" sz="1400">
                <a:solidFill>
                  <a:srgbClr val="FF0000"/>
                </a:solidFill>
                <a:latin typeface="Swis721 Ex BT" charset="0"/>
              </a:rPr>
              <a:t>  </a:t>
            </a:r>
          </a:p>
          <a:p>
            <a:r>
              <a:rPr lang="en-US" sz="1200">
                <a:solidFill>
                  <a:srgbClr val="FF0000"/>
                </a:solidFill>
                <a:latin typeface="Swis721 Ex BT" charset="0"/>
              </a:rPr>
              <a:t>FACILITY GENERAL LAYOUT</a:t>
            </a:r>
            <a:endParaRPr lang="en-US" sz="1200">
              <a:solidFill>
                <a:srgbClr val="FF0000"/>
              </a:solidFill>
            </a:endParaRPr>
          </a:p>
        </p:txBody>
      </p:sp>
      <p:grpSp>
        <p:nvGrpSpPr>
          <p:cNvPr id="7185" name="Group 44"/>
          <p:cNvGrpSpPr>
            <a:grpSpLocks/>
          </p:cNvGrpSpPr>
          <p:nvPr/>
        </p:nvGrpSpPr>
        <p:grpSpPr bwMode="auto">
          <a:xfrm>
            <a:off x="990600" y="617093"/>
            <a:ext cx="7162799" cy="5758574"/>
            <a:chOff x="558371" y="8948"/>
            <a:chExt cx="8048329" cy="6876000"/>
          </a:xfrm>
        </p:grpSpPr>
        <p:pic>
          <p:nvPicPr>
            <p:cNvPr id="7200" name="Picture 45" descr="juan1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71" y="8948"/>
              <a:ext cx="8048329" cy="68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ctangle 64"/>
            <p:cNvSpPr/>
            <p:nvPr/>
          </p:nvSpPr>
          <p:spPr>
            <a:xfrm rot="609276">
              <a:off x="4074621" y="2595755"/>
              <a:ext cx="142876" cy="214314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scene3d>
              <a:camera prst="isometricOffAxis2Top">
                <a:rot lat="20493395" lon="2945145" rev="17713246"/>
              </a:camera>
              <a:lightRig rig="twoPt" dir="t"/>
            </a:scene3d>
            <a:sp3d extrusionH="44450" prstMaterial="powder">
              <a:bevelT w="0"/>
              <a:bevelB h="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6" name="Straight Connector 65"/>
            <p:cNvCxnSpPr>
              <a:cxnSpLocks noChangeShapeType="1"/>
            </p:cNvCxnSpPr>
            <p:nvPr/>
          </p:nvCxnSpPr>
          <p:spPr bwMode="auto">
            <a:xfrm flipV="1">
              <a:off x="3621089" y="2775082"/>
              <a:ext cx="431670" cy="108047"/>
            </a:xfrm>
            <a:prstGeom prst="line">
              <a:avLst/>
            </a:prstGeom>
            <a:noFill/>
            <a:ln w="38100">
              <a:solidFill>
                <a:srgbClr val="D9D9D9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traight Connector 66"/>
            <p:cNvCxnSpPr>
              <a:cxnSpLocks noChangeShapeType="1"/>
            </p:cNvCxnSpPr>
            <p:nvPr/>
          </p:nvCxnSpPr>
          <p:spPr bwMode="auto">
            <a:xfrm>
              <a:off x="4266811" y="2714425"/>
              <a:ext cx="576154" cy="204719"/>
            </a:xfrm>
            <a:prstGeom prst="line">
              <a:avLst/>
            </a:prstGeom>
            <a:noFill/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8" name="Rectangle 67"/>
            <p:cNvSpPr/>
            <p:nvPr/>
          </p:nvSpPr>
          <p:spPr>
            <a:xfrm rot="609276">
              <a:off x="4956468" y="2900433"/>
              <a:ext cx="72000" cy="10800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scene3d>
              <a:camera prst="isometricOffAxis2Top">
                <a:rot lat="1250210" lon="1919556" rev="15096465"/>
              </a:camera>
              <a:lightRig rig="twoPt" dir="t"/>
            </a:scene3d>
            <a:sp3d prstMaterial="powder">
              <a:bevelT w="0" h="0"/>
              <a:bevelB w="0" h="1270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9" name="Straight Connector 68"/>
            <p:cNvCxnSpPr>
              <a:cxnSpLocks noChangeShapeType="1"/>
            </p:cNvCxnSpPr>
            <p:nvPr/>
          </p:nvCxnSpPr>
          <p:spPr bwMode="auto">
            <a:xfrm rot="420000" flipV="1">
              <a:off x="5073071" y="2947578"/>
              <a:ext cx="180159" cy="72031"/>
            </a:xfrm>
            <a:prstGeom prst="line">
              <a:avLst/>
            </a:prstGeom>
            <a:noFill/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Connector 69"/>
            <p:cNvCxnSpPr/>
            <p:nvPr/>
          </p:nvCxnSpPr>
          <p:spPr>
            <a:xfrm rot="6600000" flipV="1">
              <a:off x="5031987" y="3013477"/>
              <a:ext cx="72000" cy="3600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  <a:scene3d>
              <a:camera prst="isometricRightUp"/>
              <a:lightRig rig="threePt" dir="t"/>
            </a:scene3d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cxnSpLocks noChangeShapeType="1"/>
            </p:cNvCxnSpPr>
            <p:nvPr/>
          </p:nvCxnSpPr>
          <p:spPr bwMode="auto">
            <a:xfrm rot="180000" flipV="1">
              <a:off x="5356688" y="2801620"/>
              <a:ext cx="431670" cy="144062"/>
            </a:xfrm>
            <a:prstGeom prst="line">
              <a:avLst/>
            </a:prstGeom>
            <a:noFill/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Straight Connector 71"/>
            <p:cNvCxnSpPr>
              <a:cxnSpLocks noChangeShapeType="1"/>
            </p:cNvCxnSpPr>
            <p:nvPr/>
          </p:nvCxnSpPr>
          <p:spPr bwMode="auto">
            <a:xfrm rot="15900000" flipH="1">
              <a:off x="5084366" y="3247585"/>
              <a:ext cx="252107" cy="107026"/>
            </a:xfrm>
            <a:prstGeom prst="line">
              <a:avLst/>
            </a:prstGeom>
            <a:noFill/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Rectangle 72"/>
            <p:cNvSpPr/>
            <p:nvPr/>
          </p:nvSpPr>
          <p:spPr>
            <a:xfrm rot="600000">
              <a:off x="5954310" y="2576392"/>
              <a:ext cx="216000" cy="21600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scene3d>
              <a:camera prst="isometricOffAxis2Top">
                <a:rot lat="20921866" lon="2883660" rev="17676957"/>
              </a:camera>
              <a:lightRig rig="twoPt" dir="t"/>
            </a:scene3d>
            <a:sp3d extrusionH="44450" prstMaterial="powder">
              <a:bevelT w="0"/>
              <a:bevelB h="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 rot="540000">
              <a:off x="5301955" y="3545855"/>
              <a:ext cx="216000" cy="252000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scene3d>
              <a:camera prst="isometricOffAxis2Top">
                <a:rot lat="2385169" lon="1574085" rev="13341354"/>
              </a:camera>
              <a:lightRig rig="twoPt" dir="t"/>
            </a:scene3d>
            <a:sp3d extrusionH="44450" prstMaterial="powder">
              <a:bevelT w="0"/>
              <a:bevelB h="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75" name="Straight Connector 74"/>
            <p:cNvCxnSpPr>
              <a:cxnSpLocks noChangeShapeType="1"/>
            </p:cNvCxnSpPr>
            <p:nvPr/>
          </p:nvCxnSpPr>
          <p:spPr bwMode="auto">
            <a:xfrm rot="16200000" flipH="1">
              <a:off x="3684543" y="3276527"/>
              <a:ext cx="1870905" cy="909718"/>
            </a:xfrm>
            <a:prstGeom prst="line">
              <a:avLst/>
            </a:prstGeom>
            <a:noFill/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Rectangle 75"/>
            <p:cNvSpPr/>
            <p:nvPr/>
          </p:nvSpPr>
          <p:spPr>
            <a:xfrm rot="609276">
              <a:off x="4950139" y="4486086"/>
              <a:ext cx="142876" cy="214314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scene3d>
              <a:camera prst="isometricOffAxis2Top">
                <a:rot lat="20493395" lon="2945145" rev="17713246"/>
              </a:camera>
              <a:lightRig rig="twoPt" dir="t"/>
            </a:scene3d>
            <a:sp3d extrusionH="44450" prstMaterial="powder">
              <a:bevelT w="0"/>
              <a:bevelB h="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77" name="Straight Connector 76"/>
            <p:cNvCxnSpPr>
              <a:cxnSpLocks noChangeShapeType="1"/>
            </p:cNvCxnSpPr>
            <p:nvPr/>
          </p:nvCxnSpPr>
          <p:spPr bwMode="auto">
            <a:xfrm flipV="1">
              <a:off x="858043" y="4668735"/>
              <a:ext cx="4066975" cy="1118373"/>
            </a:xfrm>
            <a:prstGeom prst="line">
              <a:avLst/>
            </a:prstGeom>
            <a:noFill/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77"/>
            <p:cNvCxnSpPr>
              <a:cxnSpLocks noChangeShapeType="1"/>
              <a:stCxn id="76" idx="2"/>
            </p:cNvCxnSpPr>
            <p:nvPr/>
          </p:nvCxnSpPr>
          <p:spPr bwMode="auto">
            <a:xfrm rot="5400000">
              <a:off x="4787035" y="4746076"/>
              <a:ext cx="263480" cy="169457"/>
            </a:xfrm>
            <a:prstGeom prst="line">
              <a:avLst/>
            </a:prstGeom>
            <a:noFill/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Connector 78"/>
            <p:cNvCxnSpPr>
              <a:cxnSpLocks noChangeShapeType="1"/>
            </p:cNvCxnSpPr>
            <p:nvPr/>
          </p:nvCxnSpPr>
          <p:spPr bwMode="auto">
            <a:xfrm rot="5400000">
              <a:off x="4486471" y="5268243"/>
              <a:ext cx="263482" cy="167674"/>
            </a:xfrm>
            <a:prstGeom prst="line">
              <a:avLst/>
            </a:prstGeom>
            <a:noFill/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86" name="Line 8"/>
          <p:cNvSpPr>
            <a:spLocks noChangeShapeType="1"/>
          </p:cNvSpPr>
          <p:nvPr/>
        </p:nvSpPr>
        <p:spPr bwMode="auto">
          <a:xfrm flipH="1">
            <a:off x="5965421" y="2285999"/>
            <a:ext cx="663979" cy="584406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Text Box 11"/>
          <p:cNvSpPr txBox="1">
            <a:spLocks noChangeArrowheads="1"/>
          </p:cNvSpPr>
          <p:nvPr/>
        </p:nvSpPr>
        <p:spPr bwMode="auto">
          <a:xfrm>
            <a:off x="5795079" y="3523892"/>
            <a:ext cx="183991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it-IT" sz="1000">
                <a:solidFill>
                  <a:srgbClr val="1772AD"/>
                </a:solidFill>
              </a:rPr>
              <a:t>Neutron facility 1</a:t>
            </a:r>
          </a:p>
          <a:p>
            <a:pPr algn="l" eaLnBrk="1" hangingPunct="1"/>
            <a:r>
              <a:rPr lang="it-IT" sz="1000">
                <a:solidFill>
                  <a:srgbClr val="1772AD"/>
                </a:solidFill>
              </a:rPr>
              <a:t>thermal neutrons for BNCT </a:t>
            </a:r>
          </a:p>
        </p:txBody>
      </p:sp>
      <p:sp>
        <p:nvSpPr>
          <p:cNvPr id="7188" name="Line 8"/>
          <p:cNvSpPr>
            <a:spLocks noChangeShapeType="1"/>
          </p:cNvSpPr>
          <p:nvPr/>
        </p:nvSpPr>
        <p:spPr bwMode="auto">
          <a:xfrm flipH="1" flipV="1">
            <a:off x="5375188" y="3798961"/>
            <a:ext cx="421595" cy="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Text Box 9"/>
          <p:cNvSpPr txBox="1">
            <a:spLocks noChangeArrowheads="1"/>
          </p:cNvSpPr>
          <p:nvPr/>
        </p:nvSpPr>
        <p:spPr bwMode="auto">
          <a:xfrm>
            <a:off x="2845618" y="3347136"/>
            <a:ext cx="118046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>
                <a:solidFill>
                  <a:srgbClr val="1772AD"/>
                </a:solidFill>
              </a:rPr>
              <a:t>TRASCO-RFQ accelerator </a:t>
            </a: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 flipH="1" flipV="1">
            <a:off x="3190875" y="3170238"/>
            <a:ext cx="244475" cy="1857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sz="1050">
              <a:latin typeface="Arial" pitchFamily="34" charset="0"/>
              <a:ea typeface="+mn-ea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1136650" y="2589213"/>
            <a:ext cx="1117600" cy="415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050" dirty="0">
                <a:solidFill>
                  <a:srgbClr val="1772AD"/>
                </a:solidFill>
                <a:latin typeface="Arial" pitchFamily="34" charset="0"/>
                <a:ea typeface="+mn-ea"/>
              </a:rPr>
              <a:t>TRIPS proton source</a:t>
            </a:r>
          </a:p>
        </p:txBody>
      </p:sp>
      <p:sp>
        <p:nvSpPr>
          <p:cNvPr id="7192" name="Line 8"/>
          <p:cNvSpPr>
            <a:spLocks noChangeShapeType="1"/>
          </p:cNvSpPr>
          <p:nvPr/>
        </p:nvSpPr>
        <p:spPr bwMode="auto">
          <a:xfrm>
            <a:off x="1833790" y="3001622"/>
            <a:ext cx="421595" cy="26578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3505200" y="1439863"/>
            <a:ext cx="844550" cy="415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>
              <a:defRPr/>
            </a:pPr>
            <a:r>
              <a:rPr lang="it-IT" sz="1050" dirty="0">
                <a:solidFill>
                  <a:srgbClr val="1772AD"/>
                </a:solidFill>
                <a:latin typeface="Arial" pitchFamily="34" charset="0"/>
                <a:ea typeface="+mn-ea"/>
              </a:rPr>
              <a:t>RF wave guides</a:t>
            </a:r>
          </a:p>
        </p:txBody>
      </p:sp>
      <p:sp>
        <p:nvSpPr>
          <p:cNvPr id="7194" name="Line 8"/>
          <p:cNvSpPr>
            <a:spLocks noChangeShapeType="1"/>
          </p:cNvSpPr>
          <p:nvPr/>
        </p:nvSpPr>
        <p:spPr bwMode="auto">
          <a:xfrm flipH="1">
            <a:off x="3098575" y="1849907"/>
            <a:ext cx="843190" cy="53156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2085975" y="2027238"/>
            <a:ext cx="844550" cy="2587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>
              <a:defRPr/>
            </a:pPr>
            <a:r>
              <a:rPr lang="it-IT" sz="1050" dirty="0">
                <a:solidFill>
                  <a:srgbClr val="1772AD"/>
                </a:solidFill>
                <a:latin typeface="Arial" pitchFamily="34" charset="0"/>
                <a:ea typeface="+mn-ea"/>
              </a:rPr>
              <a:t>Klystron</a:t>
            </a: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1327150" y="4618038"/>
            <a:ext cx="1181100" cy="415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050" dirty="0">
                <a:solidFill>
                  <a:srgbClr val="1772AD"/>
                </a:solidFill>
                <a:latin typeface="Arial" pitchFamily="34" charset="0"/>
                <a:ea typeface="+mn-ea"/>
              </a:rPr>
              <a:t>Beam line </a:t>
            </a:r>
            <a:r>
              <a:rPr lang="it-IT" sz="1050" dirty="0" err="1">
                <a:solidFill>
                  <a:srgbClr val="1772AD"/>
                </a:solidFill>
                <a:latin typeface="Arial" pitchFamily="34" charset="0"/>
                <a:ea typeface="+mn-ea"/>
              </a:rPr>
              <a:t>to</a:t>
            </a:r>
            <a:r>
              <a:rPr lang="it-IT" sz="1050" dirty="0">
                <a:solidFill>
                  <a:srgbClr val="1772AD"/>
                </a:solidFill>
                <a:latin typeface="Arial" pitchFamily="34" charset="0"/>
                <a:ea typeface="+mn-ea"/>
              </a:rPr>
              <a:t> LENOS </a:t>
            </a:r>
            <a:r>
              <a:rPr lang="it-IT" sz="1050" dirty="0" err="1">
                <a:solidFill>
                  <a:srgbClr val="1772AD"/>
                </a:solidFill>
                <a:latin typeface="Arial" pitchFamily="34" charset="0"/>
                <a:ea typeface="+mn-ea"/>
              </a:rPr>
              <a:t>facility</a:t>
            </a:r>
            <a:r>
              <a:rPr lang="it-IT" sz="1050" dirty="0">
                <a:solidFill>
                  <a:srgbClr val="1772AD"/>
                </a:solidFill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auto">
          <a:xfrm>
            <a:off x="4784725" y="5572124"/>
            <a:ext cx="1235075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050" dirty="0">
                <a:solidFill>
                  <a:srgbClr val="1772AD"/>
                </a:solidFill>
                <a:latin typeface="Arial" pitchFamily="34" charset="0"/>
                <a:ea typeface="+mn-ea"/>
              </a:rPr>
              <a:t>Radiation damage facility </a:t>
            </a:r>
          </a:p>
        </p:txBody>
      </p:sp>
      <p:sp>
        <p:nvSpPr>
          <p:cNvPr id="7198" name="Line 8"/>
          <p:cNvSpPr>
            <a:spLocks noChangeShapeType="1"/>
          </p:cNvSpPr>
          <p:nvPr/>
        </p:nvSpPr>
        <p:spPr bwMode="auto">
          <a:xfrm flipH="1" flipV="1">
            <a:off x="4531998" y="5305050"/>
            <a:ext cx="337276" cy="26578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9" name="Text Box 7"/>
          <p:cNvSpPr txBox="1">
            <a:spLocks noChangeArrowheads="1"/>
          </p:cNvSpPr>
          <p:nvPr/>
        </p:nvSpPr>
        <p:spPr bwMode="auto">
          <a:xfrm>
            <a:off x="6113462" y="1838190"/>
            <a:ext cx="203993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1000">
                <a:solidFill>
                  <a:srgbClr val="1772AD"/>
                </a:solidFill>
              </a:rPr>
              <a:t>Neutron facility 2 (Optional) epithermal neutrons for BNCT</a:t>
            </a:r>
          </a:p>
        </p:txBody>
      </p:sp>
      <p:sp>
        <p:nvSpPr>
          <p:cNvPr id="7181" name="Rectangle 80"/>
          <p:cNvSpPr>
            <a:spLocks noChangeArrowheads="1"/>
          </p:cNvSpPr>
          <p:nvPr/>
        </p:nvSpPr>
        <p:spPr bwMode="auto">
          <a:xfrm>
            <a:off x="1066800" y="685800"/>
            <a:ext cx="63033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Current layout of neutron source facilities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9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9462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772AD"/>
                </a:solidFill>
              </a:rPr>
              <a:t>Future facilities</a:t>
            </a:r>
            <a:endParaRPr lang="en-US" b="1" dirty="0">
              <a:solidFill>
                <a:srgbClr val="1772AD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7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88913"/>
            <a:ext cx="6223000" cy="3894137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 bwMode="auto">
          <a:xfrm>
            <a:off x="395288" y="4253108"/>
            <a:ext cx="8424862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355600" algn="l"/>
              </a:tabLst>
              <a:defRPr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At the INFN National Labs of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Legnaro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(LNL), a variable energy (35-70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MeV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) high current proton cyclotron (I</a:t>
            </a:r>
            <a:r>
              <a:rPr lang="en-US" sz="2000" baseline="-25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max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=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j-lt"/>
                <a:sym typeface="Symbol"/>
              </a:rPr>
              <a:t>750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µA)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will soon come into operation (2015). </a:t>
            </a:r>
          </a:p>
          <a:p>
            <a:pPr algn="just">
              <a:tabLst>
                <a:tab pos="355600" algn="l"/>
              </a:tabLst>
              <a:defRPr/>
            </a:pPr>
            <a:endParaRPr lang="en-US" sz="20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tabLst>
                <a:tab pos="355600" algn="l"/>
              </a:tabLst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It will open up the prospect of high flux neutron facilities in Italy that could perform various research activities. 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3348038" y="3141663"/>
            <a:ext cx="43688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The SPES p Cyclotron at LNL</a:t>
            </a:r>
          </a:p>
        </p:txBody>
      </p:sp>
      <p:pic>
        <p:nvPicPr>
          <p:cNvPr id="5" name="Immagine 4" descr="logoSPES2008_med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9" y="433228"/>
            <a:ext cx="2665476" cy="7635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7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D:\121120_spes_napp2\Task2_EdiliziaServizi\layout\MarcoRigato\2011\Immagine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975" y="1268413"/>
            <a:ext cx="9234488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7950" y="2349500"/>
            <a:ext cx="1584325" cy="584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</a:rPr>
              <a:t>ISOL FACILITY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sym typeface="Symbol"/>
              </a:rPr>
              <a:t>-phase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7524750" y="3141663"/>
            <a:ext cx="1511300" cy="954087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Expansion for ADS to study GEN4 reactor (</a:t>
            </a:r>
            <a:r>
              <a:rPr lang="en-US" sz="1400" dirty="0">
                <a:solidFill>
                  <a:schemeClr val="tx1"/>
                </a:solidFill>
                <a:sym typeface="Symbol"/>
              </a:rPr>
              <a:t>-phase)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8372" name="TextBox 11"/>
          <p:cNvSpPr txBox="1">
            <a:spLocks noChangeArrowheads="1"/>
          </p:cNvSpPr>
          <p:nvPr/>
        </p:nvSpPr>
        <p:spPr bwMode="auto">
          <a:xfrm rot="-2312011">
            <a:off x="585788" y="5765800"/>
            <a:ext cx="1595437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To ALPI Linac</a:t>
            </a:r>
          </a:p>
        </p:txBody>
      </p:sp>
      <p:sp>
        <p:nvSpPr>
          <p:cNvPr id="58373" name="CasellaDiTesto 1"/>
          <p:cNvSpPr txBox="1">
            <a:spLocks noChangeArrowheads="1"/>
          </p:cNvSpPr>
          <p:nvPr/>
        </p:nvSpPr>
        <p:spPr bwMode="auto">
          <a:xfrm rot="-2184201">
            <a:off x="406400" y="3224213"/>
            <a:ext cx="1954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Arial" charset="0"/>
              </a:rPr>
              <a:t>Experimental hall</a:t>
            </a:r>
            <a:endParaRPr lang="en-US">
              <a:latin typeface="Arial" charset="0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3214688" y="838200"/>
            <a:ext cx="2305050" cy="522288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tx1"/>
                </a:solidFill>
              </a:rPr>
              <a:t>Proton and </a:t>
            </a:r>
            <a:r>
              <a:rPr lang="it-IT" sz="1400" dirty="0" err="1">
                <a:solidFill>
                  <a:schemeClr val="tx1"/>
                </a:solidFill>
              </a:rPr>
              <a:t>neutron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irradiation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areas</a:t>
            </a:r>
            <a:r>
              <a:rPr lang="it-IT" sz="1400" dirty="0">
                <a:solidFill>
                  <a:schemeClr val="tx1"/>
                </a:solidFill>
              </a:rPr>
              <a:t> (</a:t>
            </a:r>
            <a:r>
              <a:rPr lang="it-IT" sz="1400" dirty="0">
                <a:solidFill>
                  <a:schemeClr val="tx1"/>
                </a:solidFill>
                <a:sym typeface="Symbol"/>
              </a:rPr>
              <a:t></a:t>
            </a:r>
            <a:r>
              <a:rPr lang="it-IT" sz="1400" dirty="0" err="1">
                <a:solidFill>
                  <a:schemeClr val="tx1"/>
                </a:solidFill>
                <a:sym typeface="Symbol"/>
              </a:rPr>
              <a:t>-</a:t>
            </a:r>
            <a:r>
              <a:rPr lang="it-IT" sz="1400" dirty="0" err="1">
                <a:solidFill>
                  <a:schemeClr val="tx1"/>
                </a:solidFill>
              </a:rPr>
              <a:t>phase</a:t>
            </a:r>
            <a:r>
              <a:rPr lang="it-IT" sz="1400" dirty="0">
                <a:solidFill>
                  <a:schemeClr val="tx1"/>
                </a:solidFill>
              </a:rPr>
              <a:t>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 rot="19275020">
            <a:off x="1768900" y="3377802"/>
            <a:ext cx="3589976" cy="1095598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684213" y="5391150"/>
            <a:ext cx="896937" cy="701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817563" y="4506913"/>
            <a:ext cx="1131887" cy="873125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80" name="TextBox 11"/>
          <p:cNvSpPr txBox="1">
            <a:spLocks noChangeArrowheads="1"/>
          </p:cNvSpPr>
          <p:nvPr/>
        </p:nvSpPr>
        <p:spPr bwMode="auto">
          <a:xfrm rot="-2241779">
            <a:off x="-71438" y="4640263"/>
            <a:ext cx="1778001" cy="3079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Arial" charset="0"/>
              </a:rPr>
              <a:t>Reaccelerated RIBs</a:t>
            </a:r>
            <a:endParaRPr lang="en-US" sz="1400">
              <a:latin typeface="Arial" charset="0"/>
            </a:endParaRPr>
          </a:p>
        </p:txBody>
      </p:sp>
      <p:sp>
        <p:nvSpPr>
          <p:cNvPr id="58381" name="TextBox 10"/>
          <p:cNvSpPr txBox="1">
            <a:spLocks noChangeArrowheads="1"/>
          </p:cNvSpPr>
          <p:nvPr/>
        </p:nvSpPr>
        <p:spPr bwMode="auto">
          <a:xfrm>
            <a:off x="1790700" y="5951538"/>
            <a:ext cx="7353300" cy="9223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Radioactive Ion Beams are reaccelerated by the superconductive linac ALPI. A normal conductive RFQ placed before ALPI will match the input acceptance beam parameters.</a:t>
            </a:r>
          </a:p>
        </p:txBody>
      </p:sp>
      <p:sp>
        <p:nvSpPr>
          <p:cNvPr id="58382" name="TextBox 1"/>
          <p:cNvSpPr txBox="1">
            <a:spLocks noChangeArrowheads="1"/>
          </p:cNvSpPr>
          <p:nvPr/>
        </p:nvSpPr>
        <p:spPr bwMode="auto">
          <a:xfrm rot="-2314805">
            <a:off x="4745038" y="1438275"/>
            <a:ext cx="3937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900"/>
              <a:t>10m</a:t>
            </a:r>
          </a:p>
        </p:txBody>
      </p:sp>
      <p:sp>
        <p:nvSpPr>
          <p:cNvPr id="58384" name="CasellaDiTesto 7"/>
          <p:cNvSpPr txBox="1">
            <a:spLocks noChangeArrowheads="1"/>
          </p:cNvSpPr>
          <p:nvPr/>
        </p:nvSpPr>
        <p:spPr bwMode="auto">
          <a:xfrm>
            <a:off x="5543550" y="3978275"/>
            <a:ext cx="33639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Two ISOL targets</a:t>
            </a:r>
          </a:p>
          <a:p>
            <a:r>
              <a:rPr lang="it-IT">
                <a:solidFill>
                  <a:srgbClr val="FFFF00"/>
                </a:solidFill>
              </a:rPr>
              <a:t>High Resolution Mass Separator</a:t>
            </a:r>
          </a:p>
          <a:p>
            <a:r>
              <a:rPr lang="it-IT">
                <a:solidFill>
                  <a:srgbClr val="FFFF00"/>
                </a:solidFill>
              </a:rPr>
              <a:t>DM/M= 1/40000 (physics design)</a:t>
            </a:r>
          </a:p>
          <a:p>
            <a:r>
              <a:rPr lang="it-IT">
                <a:solidFill>
                  <a:srgbClr val="FFFF00"/>
                </a:solidFill>
              </a:rPr>
              <a:t>ECR-Charge Breeder &amp; Medium Resolution Mass Separator DM/M=1/1000</a:t>
            </a:r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4716463" y="3068638"/>
            <a:ext cx="841375" cy="12541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 flipV="1">
            <a:off x="5467350" y="3497263"/>
            <a:ext cx="76200" cy="8255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 flipV="1">
            <a:off x="4067175" y="3408363"/>
            <a:ext cx="1490663" cy="13858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H="1" flipV="1">
            <a:off x="2555875" y="4506913"/>
            <a:ext cx="3001963" cy="8016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4067175" y="1341438"/>
            <a:ext cx="433388" cy="7921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 flipH="1">
            <a:off x="5435600" y="1196975"/>
            <a:ext cx="504825" cy="1295400"/>
          </a:xfrm>
          <a:prstGeom prst="straightConnector1">
            <a:avLst/>
          </a:prstGeom>
          <a:ln w="381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92" name="TextBox 10"/>
          <p:cNvSpPr txBox="1">
            <a:spLocks noChangeArrowheads="1"/>
          </p:cNvSpPr>
          <p:nvPr/>
        </p:nvSpPr>
        <p:spPr bwMode="auto">
          <a:xfrm>
            <a:off x="5746750" y="836613"/>
            <a:ext cx="1633538" cy="368300"/>
          </a:xfrm>
          <a:prstGeom prst="rect">
            <a:avLst/>
          </a:prstGeom>
          <a:solidFill>
            <a:srgbClr val="FFCCFF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33CC"/>
                </a:solidFill>
                <a:latin typeface="Arial" charset="0"/>
              </a:rPr>
              <a:t>CYCLOTRON</a:t>
            </a:r>
          </a:p>
        </p:txBody>
      </p:sp>
      <p:pic>
        <p:nvPicPr>
          <p:cNvPr id="583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1363663"/>
            <a:ext cx="10795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Connettore 2 30"/>
          <p:cNvCxnSpPr/>
          <p:nvPr/>
        </p:nvCxnSpPr>
        <p:spPr>
          <a:xfrm flipH="1">
            <a:off x="6011863" y="1916113"/>
            <a:ext cx="1008062" cy="4333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"/>
          <p:cNvSpPr txBox="1"/>
          <p:nvPr/>
        </p:nvSpPr>
        <p:spPr>
          <a:xfrm>
            <a:off x="6611938" y="1377950"/>
            <a:ext cx="2341562" cy="522288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Radioisotopes for medical applications (</a:t>
            </a:r>
            <a:r>
              <a:rPr lang="en-US" sz="1400" dirty="0">
                <a:solidFill>
                  <a:schemeClr val="tx1"/>
                </a:solidFill>
                <a:sym typeface="Symbol"/>
              </a:rPr>
              <a:t>-</a:t>
            </a:r>
            <a:r>
              <a:rPr lang="en-US" sz="1400" dirty="0">
                <a:solidFill>
                  <a:schemeClr val="tx1"/>
                </a:solidFill>
              </a:rPr>
              <a:t>phase)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919" y="5861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73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Valente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2" descr="http://www.comuni-italia.it/img/italia/italiapolitic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24136"/>
            <a:ext cx="653228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62" y="2640451"/>
            <a:ext cx="2268944" cy="14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" y="4208648"/>
            <a:ext cx="2510514" cy="177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552" y="104431"/>
            <a:ext cx="1861244" cy="244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sala_neutronica                                                00001B33IRPGLD                         B42A0A95: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55" y="65398"/>
            <a:ext cx="2210386" cy="1657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2 10"/>
          <p:cNvCxnSpPr>
            <a:stCxn id="9" idx="3"/>
          </p:cNvCxnSpPr>
          <p:nvPr/>
        </p:nvCxnSpPr>
        <p:spPr>
          <a:xfrm>
            <a:off x="1932796" y="1327013"/>
            <a:ext cx="1919124" cy="87785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3"/>
          <p:cNvCxnSpPr>
            <a:stCxn id="10" idx="2"/>
          </p:cNvCxnSpPr>
          <p:nvPr/>
        </p:nvCxnSpPr>
        <p:spPr>
          <a:xfrm>
            <a:off x="3826848" y="1723361"/>
            <a:ext cx="1105192" cy="985559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5"/>
          <p:cNvCxnSpPr>
            <a:stCxn id="8" idx="3"/>
          </p:cNvCxnSpPr>
          <p:nvPr/>
        </p:nvCxnSpPr>
        <p:spPr>
          <a:xfrm flipV="1">
            <a:off x="2556275" y="4018759"/>
            <a:ext cx="2735805" cy="1078972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8"/>
          <p:cNvCxnSpPr>
            <a:stCxn id="7" idx="3"/>
          </p:cNvCxnSpPr>
          <p:nvPr/>
        </p:nvCxnSpPr>
        <p:spPr>
          <a:xfrm>
            <a:off x="2313406" y="3379491"/>
            <a:ext cx="2978674" cy="63926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21"/>
          <p:cNvCxnSpPr>
            <a:stCxn id="26" idx="2"/>
          </p:cNvCxnSpPr>
          <p:nvPr/>
        </p:nvCxnSpPr>
        <p:spPr>
          <a:xfrm flipH="1">
            <a:off x="5492985" y="2998916"/>
            <a:ext cx="1977341" cy="111961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6" descr="FNG_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506" y="4994863"/>
            <a:ext cx="2199486" cy="172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ttore 2 23"/>
          <p:cNvCxnSpPr/>
          <p:nvPr/>
        </p:nvCxnSpPr>
        <p:spPr>
          <a:xfrm flipV="1">
            <a:off x="4596570" y="4118531"/>
            <a:ext cx="911534" cy="86206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 descr="http://www.lnf.infn.it/acceleratori/btf/picture/Stitched_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71" y="2100273"/>
            <a:ext cx="3317109" cy="8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ttore 2 13"/>
          <p:cNvCxnSpPr>
            <a:stCxn id="49" idx="2"/>
          </p:cNvCxnSpPr>
          <p:nvPr/>
        </p:nvCxnSpPr>
        <p:spPr>
          <a:xfrm flipH="1">
            <a:off x="5214621" y="1608611"/>
            <a:ext cx="1500950" cy="596253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DSCN0778"/>
          <p:cNvPicPr>
            <a:picLocks noChangeAspect="1" noChangeArrowheads="1"/>
          </p:cNvPicPr>
          <p:nvPr/>
        </p:nvPicPr>
        <p:blipFill>
          <a:blip r:embed="rId10">
            <a:lum bright="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49154"/>
            <a:ext cx="2414932" cy="155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04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IRIDE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" y="2088292"/>
            <a:ext cx="49155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dirty="0" smtClean="0">
                <a:solidFill>
                  <a:srgbClr val="1772AD"/>
                </a:solidFill>
              </a:rPr>
              <a:t>Proposal for a </a:t>
            </a:r>
            <a:r>
              <a:rPr lang="en-US" dirty="0">
                <a:solidFill>
                  <a:srgbClr val="1772AD"/>
                </a:solidFill>
              </a:rPr>
              <a:t>new large infrastructure for fundamental and applied physics research. </a:t>
            </a:r>
            <a:endParaRPr lang="en-US" dirty="0" smtClean="0">
              <a:solidFill>
                <a:srgbClr val="1772AD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dirty="0" smtClean="0">
                <a:solidFill>
                  <a:srgbClr val="1772AD"/>
                </a:solidFill>
              </a:rPr>
              <a:t>Conceived </a:t>
            </a:r>
            <a:r>
              <a:rPr lang="en-US" dirty="0">
                <a:solidFill>
                  <a:srgbClr val="1772AD"/>
                </a:solidFill>
              </a:rPr>
              <a:t>as an innovative and evolutionary tool also for multi-disciplinary investigations in a wide field of scientific, technological and industrial </a:t>
            </a:r>
            <a:r>
              <a:rPr lang="en-US" dirty="0" smtClean="0">
                <a:solidFill>
                  <a:srgbClr val="1772AD"/>
                </a:solidFill>
              </a:rPr>
              <a:t>applications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dirty="0" smtClean="0">
                <a:solidFill>
                  <a:srgbClr val="1772AD"/>
                </a:solidFill>
              </a:rPr>
              <a:t>A </a:t>
            </a:r>
            <a:r>
              <a:rPr lang="en-US" dirty="0">
                <a:solidFill>
                  <a:srgbClr val="1772AD"/>
                </a:solidFill>
              </a:rPr>
              <a:t>high intensity “particle beams factory</a:t>
            </a:r>
            <a:r>
              <a:rPr lang="en-US" dirty="0" smtClean="0">
                <a:solidFill>
                  <a:srgbClr val="1772AD"/>
                </a:solidFill>
              </a:rPr>
              <a:t>”</a:t>
            </a:r>
            <a:endParaRPr lang="en-US" dirty="0">
              <a:solidFill>
                <a:srgbClr val="1772A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411" y="1691964"/>
            <a:ext cx="4225634" cy="24276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41" y="41033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dirty="0">
                <a:solidFill>
                  <a:srgbClr val="1772AD"/>
                </a:solidFill>
              </a:rPr>
              <a:t>Based on a combination of </a:t>
            </a:r>
          </a:p>
          <a:p>
            <a:pPr marL="742950" lvl="1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dirty="0">
                <a:solidFill>
                  <a:srgbClr val="1772AD"/>
                </a:solidFill>
              </a:rPr>
              <a:t>a high duty cycle radio-frequency superconducting electron </a:t>
            </a:r>
            <a:r>
              <a:rPr lang="en-US" dirty="0" err="1">
                <a:solidFill>
                  <a:srgbClr val="1772AD"/>
                </a:solidFill>
              </a:rPr>
              <a:t>linac</a:t>
            </a:r>
            <a:r>
              <a:rPr lang="en-US" dirty="0">
                <a:solidFill>
                  <a:srgbClr val="1772AD"/>
                </a:solidFill>
              </a:rPr>
              <a:t> (SC RF LINAC)</a:t>
            </a:r>
          </a:p>
          <a:p>
            <a:pPr marL="742950" lvl="1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dirty="0">
                <a:solidFill>
                  <a:srgbClr val="1772AD"/>
                </a:solidFill>
              </a:rPr>
              <a:t>high energy lasers. 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dirty="0">
                <a:solidFill>
                  <a:srgbClr val="1772AD"/>
                </a:solidFill>
              </a:rPr>
              <a:t>It will be able to produce a high flux of electrons, photons (from infrared to gamma band), </a:t>
            </a:r>
            <a:r>
              <a:rPr lang="en-US" b="1" dirty="0">
                <a:solidFill>
                  <a:srgbClr val="1772AD"/>
                </a:solidFill>
              </a:rPr>
              <a:t>neutrons</a:t>
            </a:r>
            <a:r>
              <a:rPr lang="en-US" dirty="0">
                <a:solidFill>
                  <a:srgbClr val="1772AD"/>
                </a:solidFill>
              </a:rPr>
              <a:t>, protons and possibly positrons, that will be available for a wide national and international scientific community interested to take profit of the most worldwide advanced particle and radiation sources.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IRIDE</a:t>
            </a:r>
            <a:r>
              <a:rPr lang="en-US" b="1" baseline="-25000" dirty="0" err="1" smtClean="0"/>
              <a:t>n</a:t>
            </a:r>
            <a:r>
              <a:rPr lang="en-US" b="1" dirty="0" smtClean="0"/>
              <a:t>: neutrons at IRIDE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" y="1788482"/>
            <a:ext cx="4995882" cy="420907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368" t="2170" r="1707" b="1294"/>
          <a:stretch/>
        </p:blipFill>
        <p:spPr>
          <a:xfrm>
            <a:off x="5236513" y="2738992"/>
            <a:ext cx="3450287" cy="203096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Valente</a:t>
            </a:r>
            <a:endParaRPr lang="en-US" dirty="0"/>
          </a:p>
        </p:txBody>
      </p:sp>
      <p:sp>
        <p:nvSpPr>
          <p:cNvPr id="3" name="Rettangolo 2"/>
          <p:cNvSpPr/>
          <p:nvPr/>
        </p:nvSpPr>
        <p:spPr>
          <a:xfrm>
            <a:off x="0" y="188641"/>
            <a:ext cx="91440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sz="3200" b="1" dirty="0" smtClean="0">
                <a:solidFill>
                  <a:schemeClr val="bg1"/>
                </a:solidFill>
              </a:rPr>
              <a:t>ENEA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b="1" dirty="0" smtClean="0">
                <a:solidFill>
                  <a:schemeClr val="bg1"/>
                </a:solidFill>
              </a:rPr>
              <a:t>TAPIRO </a:t>
            </a:r>
            <a:r>
              <a:rPr lang="it-IT" sz="3200" dirty="0" err="1" smtClean="0">
                <a:solidFill>
                  <a:schemeClr val="bg1"/>
                </a:solidFill>
              </a:rPr>
              <a:t>research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reactor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6629" t="32955" r="9672" b="4977"/>
          <a:stretch/>
        </p:blipFill>
        <p:spPr bwMode="auto">
          <a:xfrm>
            <a:off x="2929543" y="891955"/>
            <a:ext cx="32226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1956" y="3059717"/>
            <a:ext cx="3992043" cy="3798284"/>
          </a:xfrm>
          <a:prstGeom prst="rect">
            <a:avLst/>
          </a:prstGeom>
          <a:solidFill>
            <a:srgbClr val="CEC4A4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560" y="738206"/>
            <a:ext cx="287698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400" dirty="0" smtClean="0">
                <a:solidFill>
                  <a:srgbClr val="465466"/>
                </a:solidFill>
              </a:rPr>
              <a:t>Fast source reactor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400" dirty="0" smtClean="0">
                <a:solidFill>
                  <a:srgbClr val="465466"/>
                </a:solidFill>
              </a:rPr>
              <a:t>Based on the concept of AFSR (Argonne Fast Source Reactor – Idaho Falls)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400" dirty="0" smtClean="0">
                <a:solidFill>
                  <a:srgbClr val="465466"/>
                </a:solidFill>
              </a:rPr>
              <a:t>Designed by ENEA staff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400" dirty="0" smtClean="0">
                <a:solidFill>
                  <a:srgbClr val="465466"/>
                </a:solidFill>
              </a:rPr>
              <a:t>Start-up in 1971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400" dirty="0" smtClean="0">
                <a:solidFill>
                  <a:srgbClr val="465466"/>
                </a:solidFill>
              </a:rPr>
              <a:t>Fuel:</a:t>
            </a:r>
          </a:p>
          <a:p>
            <a:pPr marL="742950" lvl="1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200" dirty="0" smtClean="0">
                <a:solidFill>
                  <a:srgbClr val="465466"/>
                </a:solidFill>
              </a:rPr>
              <a:t>98.5% U – 1.5% Mo</a:t>
            </a:r>
          </a:p>
          <a:p>
            <a:pPr marL="742950" lvl="1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200" dirty="0" smtClean="0">
                <a:solidFill>
                  <a:srgbClr val="465466"/>
                </a:solidFill>
              </a:rPr>
              <a:t>18.5 g/cm3 density</a:t>
            </a:r>
          </a:p>
          <a:p>
            <a:pPr marL="742950" lvl="1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200" dirty="0" smtClean="0">
                <a:solidFill>
                  <a:srgbClr val="465466"/>
                </a:solidFill>
              </a:rPr>
              <a:t>93.5% U</a:t>
            </a:r>
            <a:r>
              <a:rPr lang="en-US" sz="1200" baseline="30000" dirty="0" smtClean="0">
                <a:solidFill>
                  <a:srgbClr val="465466"/>
                </a:solidFill>
              </a:rPr>
              <a:t>235</a:t>
            </a:r>
            <a:r>
              <a:rPr lang="en-US" sz="1200" dirty="0" smtClean="0">
                <a:solidFill>
                  <a:srgbClr val="465466"/>
                </a:solidFill>
              </a:rPr>
              <a:t> enrichment</a:t>
            </a:r>
          </a:p>
          <a:p>
            <a:pPr marL="742950" lvl="1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200" dirty="0" smtClean="0">
                <a:solidFill>
                  <a:srgbClr val="465466"/>
                </a:solidFill>
              </a:rPr>
              <a:t>22107.42 g/U</a:t>
            </a:r>
            <a:r>
              <a:rPr lang="en-US" sz="1200" baseline="30000" dirty="0" smtClean="0">
                <a:solidFill>
                  <a:srgbClr val="465466"/>
                </a:solidFill>
              </a:rPr>
              <a:t>235</a:t>
            </a:r>
            <a:r>
              <a:rPr lang="en-US" sz="1200" dirty="0" smtClean="0">
                <a:solidFill>
                  <a:srgbClr val="465466"/>
                </a:solidFill>
              </a:rPr>
              <a:t> operative mass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400" dirty="0" smtClean="0">
                <a:solidFill>
                  <a:srgbClr val="465466"/>
                </a:solidFill>
              </a:rPr>
              <a:t>Cladding: 0.5 mm stainless steel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489" t="4798"/>
          <a:stretch/>
        </p:blipFill>
        <p:spPr bwMode="auto">
          <a:xfrm>
            <a:off x="52560" y="3776251"/>
            <a:ext cx="5272571" cy="308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6152168" y="1154432"/>
            <a:ext cx="29918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400" dirty="0">
                <a:solidFill>
                  <a:srgbClr val="465466"/>
                </a:solidFill>
              </a:rPr>
              <a:t>Reflector: </a:t>
            </a:r>
          </a:p>
          <a:p>
            <a:pPr marL="742950" lvl="1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200" dirty="0" smtClean="0">
                <a:solidFill>
                  <a:srgbClr val="465466"/>
                </a:solidFill>
              </a:rPr>
              <a:t>Material: </a:t>
            </a:r>
            <a:r>
              <a:rPr lang="en-US" sz="1200" b="1" dirty="0" smtClean="0">
                <a:solidFill>
                  <a:srgbClr val="465466"/>
                </a:solidFill>
              </a:rPr>
              <a:t>Copper</a:t>
            </a:r>
          </a:p>
          <a:p>
            <a:pPr marL="742950" lvl="1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200" dirty="0" smtClean="0">
                <a:solidFill>
                  <a:srgbClr val="465466"/>
                </a:solidFill>
              </a:rPr>
              <a:t>Cylindrical </a:t>
            </a:r>
            <a:r>
              <a:rPr lang="en-US" sz="1200" dirty="0">
                <a:solidFill>
                  <a:srgbClr val="465466"/>
                </a:solidFill>
              </a:rPr>
              <a:t>Inner </a:t>
            </a:r>
            <a:r>
              <a:rPr lang="en-US" sz="1200" dirty="0" smtClean="0">
                <a:solidFill>
                  <a:srgbClr val="465466"/>
                </a:solidFill>
              </a:rPr>
              <a:t>Reflector: 348 </a:t>
            </a:r>
            <a:r>
              <a:rPr lang="en-US" sz="1200" dirty="0">
                <a:solidFill>
                  <a:srgbClr val="465466"/>
                </a:solidFill>
              </a:rPr>
              <a:t>mm diameter</a:t>
            </a:r>
          </a:p>
          <a:p>
            <a:pPr marL="742950" lvl="1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200" dirty="0" smtClean="0">
                <a:solidFill>
                  <a:srgbClr val="465466"/>
                </a:solidFill>
              </a:rPr>
              <a:t> Outer reflector: 800 mm diameter</a:t>
            </a:r>
          </a:p>
          <a:p>
            <a:pPr marL="742950" lvl="1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200" dirty="0" smtClean="0">
                <a:solidFill>
                  <a:srgbClr val="465466"/>
                </a:solidFill>
              </a:rPr>
              <a:t>Overall height: 700 mm</a:t>
            </a:r>
          </a:p>
          <a:p>
            <a:pPr marL="742950" lvl="1" indent="-285750">
              <a:buClr>
                <a:schemeClr val="accent1"/>
              </a:buClr>
              <a:buFont typeface="Wingdings" charset="2"/>
              <a:buChar char="v"/>
            </a:pPr>
            <a:r>
              <a:rPr lang="en-US" sz="1200" dirty="0" smtClean="0">
                <a:solidFill>
                  <a:srgbClr val="465466"/>
                </a:solidFill>
              </a:rPr>
              <a:t>Weight: 2600 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0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947"/>
          <a:stretch/>
        </p:blipFill>
        <p:spPr>
          <a:xfrm>
            <a:off x="866621" y="690506"/>
            <a:ext cx="6617213" cy="2594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1" y="3270266"/>
            <a:ext cx="6309312" cy="2828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225" y="3131471"/>
            <a:ext cx="1943100" cy="32407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32426"/>
            <a:ext cx="9144000" cy="571500"/>
          </a:xfrm>
        </p:spPr>
        <p:txBody>
          <a:bodyPr/>
          <a:lstStyle/>
          <a:p>
            <a:r>
              <a:rPr lang="en-US" sz="3200" b="1" dirty="0" smtClean="0"/>
              <a:t>1 </a:t>
            </a:r>
            <a:r>
              <a:rPr lang="en-US" sz="3200" b="1" dirty="0" err="1" smtClean="0"/>
              <a:t>GeV</a:t>
            </a:r>
            <a:r>
              <a:rPr lang="en-US" sz="3200" b="1" dirty="0" smtClean="0"/>
              <a:t> electrons</a:t>
            </a:r>
            <a:endParaRPr lang="en-US" sz="32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12" descr="sour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3" y="575065"/>
            <a:ext cx="73596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011838" y="2321315"/>
            <a:ext cx="635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41213" y="1860940"/>
            <a:ext cx="1706562" cy="5318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794" tIns="50397" rIns="100794" bIns="50397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IRIDE(expected)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Continuous mode</a:t>
            </a:r>
          </a:p>
        </p:txBody>
      </p:sp>
      <p:sp>
        <p:nvSpPr>
          <p:cNvPr id="9" name="Rectangle 8"/>
          <p:cNvSpPr/>
          <p:nvPr/>
        </p:nvSpPr>
        <p:spPr>
          <a:xfrm>
            <a:off x="910238" y="1210065"/>
            <a:ext cx="2698750" cy="3810000"/>
          </a:xfrm>
          <a:prstGeom prst="rect">
            <a:avLst/>
          </a:prstGeom>
          <a:solidFill>
            <a:schemeClr val="bg2">
              <a:lumMod val="90000"/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586513" y="1267215"/>
            <a:ext cx="1096962" cy="3794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Be(p/d,n)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94700" y="1224352"/>
            <a:ext cx="1111250" cy="3810000"/>
          </a:xfrm>
          <a:prstGeom prst="rect">
            <a:avLst/>
          </a:prstGeom>
          <a:solidFill>
            <a:schemeClr val="accent2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3818538" y="1262452"/>
            <a:ext cx="649287" cy="3778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(</a:t>
            </a:r>
            <a:r>
              <a:rPr lang="en-US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en-US">
                <a:solidFill>
                  <a:schemeClr val="accent2"/>
                </a:solidFill>
              </a:rPr>
              <a:t>,n)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3088" y="1238640"/>
            <a:ext cx="2698750" cy="3810000"/>
          </a:xfrm>
          <a:prstGeom prst="rect">
            <a:avLst/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5240938" y="1267215"/>
            <a:ext cx="1139825" cy="3794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b="1"/>
              <a:t>spallation</a:t>
            </a:r>
          </a:p>
        </p:txBody>
      </p:sp>
      <p:cxnSp>
        <p:nvCxnSpPr>
          <p:cNvPr id="15" name="Connettore 1 2"/>
          <p:cNvCxnSpPr>
            <a:cxnSpLocks noChangeShapeType="1"/>
          </p:cNvCxnSpPr>
          <p:nvPr/>
        </p:nvCxnSpPr>
        <p:spPr bwMode="auto">
          <a:xfrm>
            <a:off x="1083275" y="2869002"/>
            <a:ext cx="6264275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CasellaDiTesto 3"/>
          <p:cNvSpPr txBox="1">
            <a:spLocks noChangeArrowheads="1"/>
          </p:cNvSpPr>
          <p:nvPr/>
        </p:nvSpPr>
        <p:spPr bwMode="auto">
          <a:xfrm>
            <a:off x="7441213" y="2634052"/>
            <a:ext cx="1706562" cy="522288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400" b="1">
                <a:solidFill>
                  <a:srgbClr val="C00000"/>
                </a:solidFill>
                <a:latin typeface="Arial" charset="0"/>
                <a:cs typeface="Arial" charset="0"/>
              </a:rPr>
              <a:t>IRIDE (expected)</a:t>
            </a:r>
          </a:p>
          <a:p>
            <a:pPr algn="ctr"/>
            <a:r>
              <a:rPr lang="it-IT" sz="1400" b="1">
                <a:solidFill>
                  <a:srgbClr val="C00000"/>
                </a:solidFill>
                <a:latin typeface="Arial" charset="0"/>
                <a:cs typeface="Arial" charset="0"/>
              </a:rPr>
              <a:t>Short pulse mode</a:t>
            </a:r>
          </a:p>
        </p:txBody>
      </p:sp>
      <p:sp>
        <p:nvSpPr>
          <p:cNvPr id="17" name="CasellaDiTesto 7"/>
          <p:cNvSpPr txBox="1">
            <a:spLocks noChangeArrowheads="1"/>
          </p:cNvSpPr>
          <p:nvPr/>
        </p:nvSpPr>
        <p:spPr bwMode="auto">
          <a:xfrm>
            <a:off x="7615838" y="3661165"/>
            <a:ext cx="1168400" cy="3079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rgbClr val="C00000"/>
                </a:solidFill>
                <a:latin typeface="Arial" charset="0"/>
                <a:cs typeface="Arial" charset="0"/>
              </a:rPr>
              <a:t>Short pulse</a:t>
            </a:r>
          </a:p>
        </p:txBody>
      </p:sp>
      <p:cxnSp>
        <p:nvCxnSpPr>
          <p:cNvPr id="18" name="Connettore 2 9"/>
          <p:cNvCxnSpPr>
            <a:cxnSpLocks noChangeShapeType="1"/>
            <a:stCxn id="17" idx="1"/>
          </p:cNvCxnSpPr>
          <p:nvPr/>
        </p:nvCxnSpPr>
        <p:spPr bwMode="auto">
          <a:xfrm flipH="1" flipV="1">
            <a:off x="4880575" y="2262577"/>
            <a:ext cx="2735263" cy="15525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ttore 2 13"/>
          <p:cNvCxnSpPr>
            <a:cxnSpLocks noChangeShapeType="1"/>
            <a:stCxn id="17" idx="1"/>
          </p:cNvCxnSpPr>
          <p:nvPr/>
        </p:nvCxnSpPr>
        <p:spPr bwMode="auto">
          <a:xfrm flipH="1" flipV="1">
            <a:off x="5383813" y="2148277"/>
            <a:ext cx="2232025" cy="16668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nettore 2 17"/>
          <p:cNvCxnSpPr>
            <a:cxnSpLocks noChangeShapeType="1"/>
            <a:stCxn id="17" idx="1"/>
          </p:cNvCxnSpPr>
          <p:nvPr/>
        </p:nvCxnSpPr>
        <p:spPr bwMode="auto">
          <a:xfrm flipH="1" flipV="1">
            <a:off x="6499825" y="1860940"/>
            <a:ext cx="1116013" cy="19542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CasellaDiTesto 23"/>
          <p:cNvSpPr txBox="1">
            <a:spLocks noChangeArrowheads="1"/>
          </p:cNvSpPr>
          <p:nvPr/>
        </p:nvSpPr>
        <p:spPr bwMode="auto">
          <a:xfrm>
            <a:off x="7636475" y="4072327"/>
            <a:ext cx="1136650" cy="3079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rgbClr val="C00000"/>
                </a:solidFill>
                <a:latin typeface="Arial" charset="0"/>
                <a:cs typeface="Arial" charset="0"/>
              </a:rPr>
              <a:t>Long pulse</a:t>
            </a:r>
          </a:p>
        </p:txBody>
      </p:sp>
      <p:cxnSp>
        <p:nvCxnSpPr>
          <p:cNvPr id="22" name="Connettore 2 20"/>
          <p:cNvCxnSpPr>
            <a:cxnSpLocks noChangeShapeType="1"/>
            <a:stCxn id="21" idx="1"/>
          </p:cNvCxnSpPr>
          <p:nvPr/>
        </p:nvCxnSpPr>
        <p:spPr bwMode="auto">
          <a:xfrm flipH="1" flipV="1">
            <a:off x="7006238" y="3969140"/>
            <a:ext cx="630237" cy="257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CasellaDiTesto 27"/>
          <p:cNvSpPr txBox="1">
            <a:spLocks noChangeArrowheads="1"/>
          </p:cNvSpPr>
          <p:nvPr/>
        </p:nvSpPr>
        <p:spPr bwMode="auto">
          <a:xfrm>
            <a:off x="7707913" y="4577152"/>
            <a:ext cx="1146175" cy="3079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Arial" charset="0"/>
                <a:cs typeface="Arial" charset="0"/>
              </a:rPr>
              <a:t>continuous</a:t>
            </a:r>
          </a:p>
        </p:txBody>
      </p:sp>
      <p:cxnSp>
        <p:nvCxnSpPr>
          <p:cNvPr id="24" name="Connettore 2 24"/>
          <p:cNvCxnSpPr>
            <a:cxnSpLocks noChangeShapeType="1"/>
            <a:stCxn id="23" idx="1"/>
          </p:cNvCxnSpPr>
          <p:nvPr/>
        </p:nvCxnSpPr>
        <p:spPr bwMode="auto">
          <a:xfrm flipH="1" flipV="1">
            <a:off x="6012463" y="4097727"/>
            <a:ext cx="1695450" cy="6334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8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48" y="2193133"/>
            <a:ext cx="9068052" cy="3885272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v"/>
            </a:pPr>
            <a:r>
              <a:rPr lang="en-US" sz="2000" dirty="0" smtClean="0">
                <a:solidFill>
                  <a:srgbClr val="1466C5"/>
                </a:solidFill>
              </a:rPr>
              <a:t>Italy </a:t>
            </a:r>
            <a:r>
              <a:rPr lang="en-US" sz="2000" dirty="0">
                <a:solidFill>
                  <a:srgbClr val="1466C5"/>
                </a:solidFill>
              </a:rPr>
              <a:t>has discontinued nuclear power generation since 25 </a:t>
            </a:r>
            <a:r>
              <a:rPr lang="en-US" sz="2000" dirty="0" smtClean="0">
                <a:solidFill>
                  <a:srgbClr val="1466C5"/>
                </a:solidFill>
              </a:rPr>
              <a:t>years, still, there are a number of small neutron sources</a:t>
            </a:r>
          </a:p>
          <a:p>
            <a:pPr lvl="1">
              <a:buFont typeface="Wingdings" charset="2"/>
              <a:buChar char="v"/>
            </a:pPr>
            <a:r>
              <a:rPr lang="en-US" sz="1800" dirty="0">
                <a:solidFill>
                  <a:srgbClr val="1466C5"/>
                </a:solidFill>
              </a:rPr>
              <a:t>R</a:t>
            </a:r>
            <a:r>
              <a:rPr lang="en-US" sz="1800" dirty="0" smtClean="0">
                <a:solidFill>
                  <a:srgbClr val="1466C5"/>
                </a:solidFill>
              </a:rPr>
              <a:t>esearch </a:t>
            </a:r>
            <a:r>
              <a:rPr lang="en-US" sz="1800" dirty="0">
                <a:solidFill>
                  <a:srgbClr val="1466C5"/>
                </a:solidFill>
              </a:rPr>
              <a:t>reactors exist </a:t>
            </a:r>
            <a:r>
              <a:rPr lang="en-US" sz="1800" dirty="0" smtClean="0">
                <a:solidFill>
                  <a:srgbClr val="1466C5"/>
                </a:solidFill>
              </a:rPr>
              <a:t>and </a:t>
            </a:r>
            <a:r>
              <a:rPr lang="en-US" sz="1800" dirty="0">
                <a:solidFill>
                  <a:srgbClr val="1466C5"/>
                </a:solidFill>
              </a:rPr>
              <a:t>are routinely </a:t>
            </a:r>
            <a:r>
              <a:rPr lang="en-US" sz="1800" dirty="0" smtClean="0">
                <a:solidFill>
                  <a:srgbClr val="1466C5"/>
                </a:solidFill>
              </a:rPr>
              <a:t>used</a:t>
            </a:r>
          </a:p>
          <a:p>
            <a:pPr lvl="1">
              <a:buFont typeface="Wingdings" charset="2"/>
              <a:buChar char="v"/>
            </a:pPr>
            <a:r>
              <a:rPr lang="en-US" sz="1800" dirty="0" smtClean="0">
                <a:solidFill>
                  <a:srgbClr val="1466C5"/>
                </a:solidFill>
              </a:rPr>
              <a:t>Accelerator driven:</a:t>
            </a:r>
          </a:p>
          <a:p>
            <a:pPr lvl="2">
              <a:buFont typeface="Wingdings" charset="2"/>
              <a:buChar char="v"/>
            </a:pPr>
            <a:r>
              <a:rPr lang="en-US" sz="1600" dirty="0" smtClean="0">
                <a:solidFill>
                  <a:srgbClr val="1466C5"/>
                </a:solidFill>
              </a:rPr>
              <a:t>Be/Li/Tritium bombardment with protons/deuterons </a:t>
            </a:r>
          </a:p>
          <a:p>
            <a:pPr lvl="2">
              <a:buFont typeface="Wingdings" charset="2"/>
              <a:buChar char="v"/>
            </a:pPr>
            <a:r>
              <a:rPr lang="en-US" sz="1600" dirty="0" smtClean="0">
                <a:solidFill>
                  <a:srgbClr val="1466C5"/>
                </a:solidFill>
              </a:rPr>
              <a:t>Photo-nuclear production (electron beam) </a:t>
            </a:r>
          </a:p>
          <a:p>
            <a:pPr>
              <a:buFont typeface="Wingdings" charset="2"/>
              <a:buChar char="v"/>
            </a:pPr>
            <a:r>
              <a:rPr lang="en-US" sz="2000" dirty="0" smtClean="0">
                <a:solidFill>
                  <a:srgbClr val="1466C5"/>
                </a:solidFill>
              </a:rPr>
              <a:t>A growing interest and new impulse to the development of new facilities or upgrade of existing ones</a:t>
            </a:r>
          </a:p>
          <a:p>
            <a:pPr lvl="1">
              <a:buFont typeface="Wingdings" charset="2"/>
              <a:buChar char="v"/>
            </a:pPr>
            <a:r>
              <a:rPr lang="en-US" sz="1800" dirty="0" smtClean="0">
                <a:solidFill>
                  <a:srgbClr val="1466C5"/>
                </a:solidFill>
              </a:rPr>
              <a:t>Complementary to the main European (mainly spallation) sources</a:t>
            </a:r>
          </a:p>
          <a:p>
            <a:pPr lvl="1">
              <a:buFont typeface="Wingdings" charset="2"/>
              <a:buChar char="v"/>
            </a:pPr>
            <a:r>
              <a:rPr lang="en-US" sz="1800" dirty="0" smtClean="0">
                <a:solidFill>
                  <a:srgbClr val="1466C5"/>
                </a:solidFill>
              </a:rPr>
              <a:t>Useful for neutron </a:t>
            </a:r>
            <a:r>
              <a:rPr lang="en-US" sz="1800" b="1" dirty="0" smtClean="0">
                <a:solidFill>
                  <a:srgbClr val="1466C5"/>
                </a:solidFill>
              </a:rPr>
              <a:t>detectors R&amp;D </a:t>
            </a:r>
            <a:r>
              <a:rPr lang="en-US" sz="1800" dirty="0" smtClean="0">
                <a:solidFill>
                  <a:srgbClr val="1466C5"/>
                </a:solidFill>
              </a:rPr>
              <a:t>and </a:t>
            </a:r>
            <a:r>
              <a:rPr lang="en-US" sz="1800" b="1" dirty="0" smtClean="0">
                <a:solidFill>
                  <a:srgbClr val="1466C5"/>
                </a:solidFill>
              </a:rPr>
              <a:t>industry</a:t>
            </a:r>
            <a:endParaRPr lang="en-US" sz="1800" b="1" dirty="0">
              <a:solidFill>
                <a:srgbClr val="1466C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08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1547664" y="116632"/>
            <a:ext cx="5976664" cy="7920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915816" y="184111"/>
            <a:ext cx="386516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3200" b="1" dirty="0" smtClean="0">
                <a:solidFill>
                  <a:srgbClr val="FFFFFF"/>
                </a:solidFill>
              </a:rPr>
              <a:t>TAPIRO irradiation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2529" name="Picture 1" descr="D:\DCIM\Camera\IMG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6692"/>
            <a:ext cx="2771800" cy="207885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988840"/>
            <a:ext cx="3977640" cy="291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uppo 2"/>
          <p:cNvGrpSpPr>
            <a:grpSpLocks/>
          </p:cNvGrpSpPr>
          <p:nvPr/>
        </p:nvGrpSpPr>
        <p:grpSpPr bwMode="auto">
          <a:xfrm>
            <a:off x="0" y="881373"/>
            <a:ext cx="9146880" cy="5296876"/>
            <a:chOff x="0" y="971550"/>
            <a:chExt cx="10083497" cy="5838825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904380"/>
              <a:ext cx="4276422" cy="187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80391" y="971550"/>
              <a:ext cx="4276422" cy="187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53836" y="4933795"/>
              <a:ext cx="4276422" cy="187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5" name="Connettore 2 2"/>
            <p:cNvCxnSpPr>
              <a:cxnSpLocks noChangeShapeType="1"/>
            </p:cNvCxnSpPr>
            <p:nvPr/>
          </p:nvCxnSpPr>
          <p:spPr bwMode="auto">
            <a:xfrm flipH="1" flipV="1">
              <a:off x="4679940" y="3672048"/>
              <a:ext cx="973896" cy="1261747"/>
            </a:xfrm>
            <a:prstGeom prst="straightConnector1">
              <a:avLst/>
            </a:prstGeom>
            <a:noFill/>
            <a:ln w="25400" algn="ctr">
              <a:solidFill>
                <a:srgbClr val="80B606"/>
              </a:solidFill>
              <a:round/>
              <a:headEnd/>
              <a:tailEnd type="triangle" w="med" len="med"/>
            </a:ln>
          </p:spPr>
        </p:cxnSp>
        <p:cxnSp>
          <p:nvCxnSpPr>
            <p:cNvPr id="16" name="Connettore 2 12"/>
            <p:cNvCxnSpPr>
              <a:cxnSpLocks noChangeShapeType="1"/>
            </p:cNvCxnSpPr>
            <p:nvPr/>
          </p:nvCxnSpPr>
          <p:spPr bwMode="auto">
            <a:xfrm flipV="1">
              <a:off x="2857403" y="3722953"/>
              <a:ext cx="1663887" cy="1088302"/>
            </a:xfrm>
            <a:prstGeom prst="straightConnector1">
              <a:avLst/>
            </a:prstGeom>
            <a:noFill/>
            <a:ln w="25400" algn="ctr">
              <a:solidFill>
                <a:srgbClr val="80B606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Connettore 2 15"/>
            <p:cNvCxnSpPr>
              <a:cxnSpLocks noChangeShapeType="1"/>
            </p:cNvCxnSpPr>
            <p:nvPr/>
          </p:nvCxnSpPr>
          <p:spPr bwMode="auto">
            <a:xfrm flipH="1">
              <a:off x="4722635" y="1907614"/>
              <a:ext cx="1083592" cy="1475346"/>
            </a:xfrm>
            <a:prstGeom prst="straightConnector1">
              <a:avLst/>
            </a:prstGeom>
            <a:noFill/>
            <a:ln w="25400" algn="ctr">
              <a:solidFill>
                <a:srgbClr val="80B606"/>
              </a:solidFill>
              <a:round/>
              <a:headEnd/>
              <a:tailEnd type="triangle" w="med" len="med"/>
            </a:ln>
          </p:spPr>
        </p:cxn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6786553" y="4611688"/>
              <a:ext cx="3042952" cy="407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l-GR" i="1" dirty="0">
                  <a:solidFill>
                    <a:schemeClr val="accent1"/>
                  </a:solidFill>
                  <a:cs typeface="Times New Roman"/>
                </a:rPr>
                <a:t>Φ</a:t>
              </a:r>
              <a:r>
                <a:rPr lang="it-IT" i="1" dirty="0">
                  <a:solidFill>
                    <a:schemeClr val="accent1"/>
                  </a:solidFill>
                  <a:cs typeface="Times New Roman"/>
                </a:rPr>
                <a:t> ≈ 3∙10</a:t>
              </a:r>
              <a:r>
                <a:rPr lang="it-IT" i="1" baseline="30000" dirty="0">
                  <a:solidFill>
                    <a:schemeClr val="accent1"/>
                  </a:solidFill>
                  <a:cs typeface="Times New Roman"/>
                </a:rPr>
                <a:t>12</a:t>
              </a:r>
              <a:r>
                <a:rPr lang="it-IT" i="1" dirty="0">
                  <a:solidFill>
                    <a:schemeClr val="accent1"/>
                  </a:solidFill>
                  <a:cs typeface="Times New Roman"/>
                </a:rPr>
                <a:t> n/cm</a:t>
              </a:r>
              <a:r>
                <a:rPr lang="it-IT" i="1" baseline="30000" dirty="0">
                  <a:solidFill>
                    <a:schemeClr val="accent1"/>
                  </a:solidFill>
                  <a:cs typeface="Times New Roman"/>
                </a:rPr>
                <a:t>2</a:t>
              </a:r>
              <a:r>
                <a:rPr lang="it-IT" i="1" dirty="0">
                  <a:solidFill>
                    <a:schemeClr val="accent1"/>
                  </a:solidFill>
                  <a:cs typeface="Times New Roman"/>
                </a:rPr>
                <a:t>∙s @ 5 kW</a:t>
              </a:r>
              <a:endParaRPr lang="it-IT" dirty="0">
                <a:solidFill>
                  <a:schemeClr val="accent1"/>
                </a:solidFill>
              </a:endParaRP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0" y="4535488"/>
              <a:ext cx="3055625" cy="407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l-GR" i="1" dirty="0">
                  <a:solidFill>
                    <a:schemeClr val="accent1"/>
                  </a:solidFill>
                  <a:cs typeface="Times New Roman"/>
                </a:rPr>
                <a:t>Φ</a:t>
              </a:r>
              <a:r>
                <a:rPr lang="it-IT" i="1" dirty="0">
                  <a:solidFill>
                    <a:schemeClr val="accent1"/>
                  </a:solidFill>
                  <a:cs typeface="Times New Roman"/>
                </a:rPr>
                <a:t> ≈ 5∙10</a:t>
              </a:r>
              <a:r>
                <a:rPr lang="it-IT" i="1" baseline="30000" dirty="0">
                  <a:solidFill>
                    <a:schemeClr val="accent1"/>
                  </a:solidFill>
                  <a:cs typeface="Times New Roman"/>
                </a:rPr>
                <a:t>11</a:t>
              </a:r>
              <a:r>
                <a:rPr lang="it-IT" i="1" dirty="0">
                  <a:solidFill>
                    <a:schemeClr val="accent1"/>
                  </a:solidFill>
                  <a:cs typeface="Times New Roman"/>
                </a:rPr>
                <a:t> n/cm</a:t>
              </a:r>
              <a:r>
                <a:rPr lang="it-IT" i="1" baseline="30000" dirty="0">
                  <a:solidFill>
                    <a:schemeClr val="accent1"/>
                  </a:solidFill>
                  <a:cs typeface="Times New Roman"/>
                </a:rPr>
                <a:t>2</a:t>
              </a:r>
              <a:r>
                <a:rPr lang="it-IT" i="1" dirty="0">
                  <a:solidFill>
                    <a:schemeClr val="accent1"/>
                  </a:solidFill>
                  <a:cs typeface="Times New Roman"/>
                </a:rPr>
                <a:t>∙s @ 5 kW</a:t>
              </a:r>
              <a:endParaRPr lang="it-IT" dirty="0">
                <a:solidFill>
                  <a:schemeClr val="accent1"/>
                </a:solidFill>
              </a:endParaRPr>
            </a:p>
          </p:txBody>
        </p:sp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7024697" y="2798763"/>
              <a:ext cx="3058800" cy="407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l-GR" i="1" dirty="0">
                  <a:solidFill>
                    <a:schemeClr val="accent1"/>
                  </a:solidFill>
                  <a:cs typeface="Times New Roman"/>
                </a:rPr>
                <a:t>Φ</a:t>
              </a:r>
              <a:r>
                <a:rPr lang="it-IT" i="1" dirty="0">
                  <a:solidFill>
                    <a:schemeClr val="accent1"/>
                  </a:solidFill>
                  <a:cs typeface="Times New Roman"/>
                </a:rPr>
                <a:t> ≈ 2∙10</a:t>
              </a:r>
              <a:r>
                <a:rPr lang="it-IT" i="1" baseline="30000" dirty="0">
                  <a:solidFill>
                    <a:schemeClr val="accent1"/>
                  </a:solidFill>
                  <a:cs typeface="Times New Roman"/>
                </a:rPr>
                <a:t>10</a:t>
              </a:r>
              <a:r>
                <a:rPr lang="it-IT" i="1" dirty="0">
                  <a:solidFill>
                    <a:schemeClr val="accent1"/>
                  </a:solidFill>
                  <a:cs typeface="Times New Roman"/>
                </a:rPr>
                <a:t> n/cm</a:t>
              </a:r>
              <a:r>
                <a:rPr lang="it-IT" i="1" baseline="30000" dirty="0">
                  <a:solidFill>
                    <a:schemeClr val="accent1"/>
                  </a:solidFill>
                  <a:cs typeface="Times New Roman"/>
                </a:rPr>
                <a:t>2</a:t>
              </a:r>
              <a:r>
                <a:rPr lang="it-IT" i="1" dirty="0">
                  <a:solidFill>
                    <a:schemeClr val="accent1"/>
                  </a:solidFill>
                  <a:cs typeface="Times New Roman"/>
                </a:rPr>
                <a:t>∙s @ 5 kW</a:t>
              </a:r>
              <a:endParaRPr lang="it-IT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0" y="2708920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400" dirty="0" smtClean="0">
                <a:solidFill>
                  <a:srgbClr val="1772AD"/>
                </a:solidFill>
              </a:rPr>
              <a:t>Samples ready for irradiation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400" dirty="0" smtClean="0">
                <a:solidFill>
                  <a:srgbClr val="1772AD"/>
                </a:solidFill>
              </a:rPr>
              <a:t> in the central radial channel</a:t>
            </a:r>
            <a:endParaRPr lang="en-US" sz="1400" dirty="0">
              <a:solidFill>
                <a:srgbClr val="1772A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0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35496" y="29910"/>
            <a:ext cx="9108504" cy="6480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3200" b="1" dirty="0" smtClean="0">
                <a:solidFill>
                  <a:srgbClr val="FFFFFF"/>
                </a:solidFill>
              </a:rPr>
              <a:t>TRIGA RC-1 </a:t>
            </a:r>
            <a:r>
              <a:rPr lang="it-IT" sz="2800" b="1" dirty="0" smtClean="0">
                <a:solidFill>
                  <a:srgbClr val="FFFFFF"/>
                </a:solidFill>
                <a:cs typeface="Times New Roman" pitchFamily="18" charset="0"/>
              </a:rPr>
              <a:t>Mark II, </a:t>
            </a:r>
            <a:r>
              <a:rPr lang="it-IT" sz="2800" b="1" dirty="0" err="1" smtClean="0">
                <a:solidFill>
                  <a:srgbClr val="FFFFFF"/>
                </a:solidFill>
                <a:cs typeface="Times New Roman" pitchFamily="18" charset="0"/>
              </a:rPr>
              <a:t>power</a:t>
            </a:r>
            <a:r>
              <a:rPr lang="it-IT" sz="2800" b="1" dirty="0" smtClean="0">
                <a:solidFill>
                  <a:srgbClr val="FFFFFF"/>
                </a:solidFill>
                <a:cs typeface="Times New Roman" pitchFamily="18" charset="0"/>
              </a:rPr>
              <a:t> 1 MW, </a:t>
            </a:r>
            <a:r>
              <a:rPr lang="en-US" sz="2800" b="1" dirty="0" smtClean="0">
                <a:solidFill>
                  <a:srgbClr val="FFFFFF"/>
                </a:solidFill>
              </a:rPr>
              <a:t>thermal reactor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496" y="745481"/>
            <a:ext cx="2296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200" dirty="0" smtClean="0">
                <a:solidFill>
                  <a:srgbClr val="1772AD"/>
                </a:solidFill>
              </a:rPr>
              <a:t>Info: Marco Ciotti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200" dirty="0" smtClean="0">
                <a:solidFill>
                  <a:srgbClr val="1772AD"/>
                </a:solidFill>
              </a:rPr>
              <a:t>marco.ciotti@enea.it</a:t>
            </a:r>
            <a:endParaRPr lang="en-US" sz="1200" dirty="0">
              <a:solidFill>
                <a:srgbClr val="1772A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3" name="Picture 6" descr="SezOrr"/>
          <p:cNvPicPr>
            <a:picLocks noChangeAspect="1" noChangeArrowheads="1"/>
          </p:cNvPicPr>
          <p:nvPr/>
        </p:nvPicPr>
        <p:blipFill rotWithShape="1">
          <a:blip r:embed="rId2" cstate="print"/>
          <a:srcRect t="3614" b="-1"/>
          <a:stretch/>
        </p:blipFill>
        <p:spPr bwMode="auto">
          <a:xfrm>
            <a:off x="3578950" y="981254"/>
            <a:ext cx="5565198" cy="418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425803"/>
              </p:ext>
            </p:extLst>
          </p:nvPr>
        </p:nvGraphicFramePr>
        <p:xfrm>
          <a:off x="106404" y="4854092"/>
          <a:ext cx="4237402" cy="1788272"/>
        </p:xfrm>
        <a:graphic>
          <a:graphicData uri="http://schemas.openxmlformats.org/drawingml/2006/table">
            <a:tbl>
              <a:tblPr/>
              <a:tblGrid>
                <a:gridCol w="2736552"/>
                <a:gridCol w="1500850"/>
              </a:tblGrid>
              <a:tr h="4166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72AD"/>
                          </a:solidFill>
                          <a:effectLst/>
                          <a:latin typeface="Arial" charset="0"/>
                        </a:rPr>
                        <a:t>Position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Flux (n/cm</a:t>
                      </a:r>
                      <a:r>
                        <a:rPr kumimoji="0" lang="en-US" sz="11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/s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72AD"/>
                          </a:solidFill>
                          <a:effectLst/>
                          <a:latin typeface="Arial" charset="0"/>
                        </a:rPr>
                        <a:t>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60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Rotary Specimen Rack (40 positions)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2.00·10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12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412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Pneumatic Transfer System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1.25·10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13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Central Thimble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2.68·10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13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5466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7F8"/>
                    </a:solidFill>
                  </a:tcPr>
                </a:tc>
              </a:tr>
              <a:tr h="2412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Thermal column collimator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~1.00·10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412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Tangential channel collimator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~1.00·10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CasellaDiTesto 9"/>
          <p:cNvSpPr txBox="1"/>
          <p:nvPr/>
        </p:nvSpPr>
        <p:spPr>
          <a:xfrm>
            <a:off x="4791465" y="5040010"/>
            <a:ext cx="417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200" dirty="0" smtClean="0">
                <a:solidFill>
                  <a:srgbClr val="1772AD"/>
                </a:solidFill>
              </a:rPr>
              <a:t>Reflector: </a:t>
            </a:r>
            <a:r>
              <a:rPr lang="en-US" sz="1200" b="1" dirty="0" smtClean="0">
                <a:solidFill>
                  <a:srgbClr val="1772AD"/>
                </a:solidFill>
              </a:rPr>
              <a:t>graphite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200" dirty="0" smtClean="0">
                <a:solidFill>
                  <a:srgbClr val="1772AD"/>
                </a:solidFill>
              </a:rPr>
              <a:t>Control rods: 3 B</a:t>
            </a:r>
            <a:r>
              <a:rPr lang="en-US" sz="1200" baseline="-25000" dirty="0" smtClean="0">
                <a:solidFill>
                  <a:srgbClr val="1772AD"/>
                </a:solidFill>
              </a:rPr>
              <a:t>4</a:t>
            </a:r>
            <a:r>
              <a:rPr lang="en-US" sz="1200" dirty="0" smtClean="0">
                <a:solidFill>
                  <a:srgbClr val="1772AD"/>
                </a:solidFill>
              </a:rPr>
              <a:t>C fuel follower + 1 B</a:t>
            </a:r>
            <a:r>
              <a:rPr lang="en-US" sz="1200" baseline="-25000" dirty="0" smtClean="0">
                <a:solidFill>
                  <a:srgbClr val="1772AD"/>
                </a:solidFill>
              </a:rPr>
              <a:t>4</a:t>
            </a:r>
            <a:r>
              <a:rPr lang="en-US" sz="1200" dirty="0" smtClean="0">
                <a:solidFill>
                  <a:srgbClr val="1772AD"/>
                </a:solidFill>
              </a:rPr>
              <a:t>C regulation rod</a:t>
            </a:r>
            <a:endParaRPr lang="en-US" sz="1200" dirty="0">
              <a:solidFill>
                <a:srgbClr val="1772AD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0929" r="19681"/>
          <a:stretch/>
        </p:blipFill>
        <p:spPr>
          <a:xfrm>
            <a:off x="81896" y="1226517"/>
            <a:ext cx="3573564" cy="333078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Valente</a:t>
            </a:r>
            <a:endParaRPr lang="en-US" dirty="0"/>
          </a:p>
        </p:txBody>
      </p:sp>
      <p:sp>
        <p:nvSpPr>
          <p:cNvPr id="19461" name="Rectangle 5"/>
          <p:cNvSpPr>
            <a:spLocks/>
          </p:cNvSpPr>
          <p:nvPr/>
        </p:nvSpPr>
        <p:spPr bwMode="auto">
          <a:xfrm>
            <a:off x="4116324" y="5865426"/>
            <a:ext cx="6366867" cy="348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chemeClr val="bg2">
                <a:alpha val="74997"/>
              </a:schemeClr>
            </a:outerShdw>
          </a:effectLst>
        </p:spPr>
        <p:txBody>
          <a:bodyPr lIns="0" tIns="0" rIns="0" bIns="0"/>
          <a:lstStyle/>
          <a:p>
            <a:endParaRPr lang="en-US" sz="1300" dirty="0">
              <a:solidFill>
                <a:srgbClr val="F2F2F2"/>
              </a:solidFill>
              <a:latin typeface="Copperplate" pitchFamily="-110" charset="0"/>
              <a:sym typeface="Copperplate" pitchFamily="-110" charset="0"/>
            </a:endParaRP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title"/>
          </p:nvPr>
        </p:nvSpPr>
        <p:spPr>
          <a:xfrm>
            <a:off x="875964" y="565899"/>
            <a:ext cx="8268036" cy="1758045"/>
          </a:xfrm>
          <a:effectLst/>
        </p:spPr>
        <p:txBody>
          <a:bodyPr lIns="0" tIns="0" rIns="0" bIns="0">
            <a:normAutofit fontScale="90000"/>
          </a:bodyPr>
          <a:lstStyle/>
          <a:p>
            <a:pPr lvl="0">
              <a:defRPr/>
            </a:pPr>
            <a:r>
              <a:rPr lang="it-IT" sz="3100" b="1" dirty="0" err="1">
                <a:solidFill>
                  <a:srgbClr val="FFFFFF"/>
                </a:solidFill>
                <a:latin typeface="Calibri"/>
                <a:cs typeface="Calibri"/>
              </a:rPr>
              <a:t>Laboratory</a:t>
            </a:r>
            <a:r>
              <a:rPr lang="it-IT" sz="31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100" b="1" dirty="0" err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it-IT" sz="31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100" b="1" dirty="0" err="1">
                <a:solidFill>
                  <a:srgbClr val="FFFFFF"/>
                </a:solidFill>
                <a:latin typeface="Calibri"/>
                <a:cs typeface="Calibri"/>
              </a:rPr>
              <a:t>Applied</a:t>
            </a:r>
            <a:r>
              <a:rPr lang="it-IT" sz="31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100" b="1" dirty="0" err="1">
                <a:solidFill>
                  <a:srgbClr val="FFFFFF"/>
                </a:solidFill>
                <a:latin typeface="Calibri"/>
                <a:cs typeface="Calibri"/>
              </a:rPr>
              <a:t>Nuclear</a:t>
            </a:r>
            <a:r>
              <a:rPr lang="it-IT" sz="3100" b="1" dirty="0">
                <a:solidFill>
                  <a:srgbClr val="FFFFFF"/>
                </a:solidFill>
                <a:latin typeface="Calibri"/>
                <a:cs typeface="Calibri"/>
              </a:rPr>
              <a:t> Energy (LENA)</a:t>
            </a:r>
            <a:br>
              <a:rPr lang="it-IT" sz="3100" b="1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it-IT" sz="3100" b="1" dirty="0" err="1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r>
              <a:rPr lang="it-IT" sz="31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3100" b="1" dirty="0" err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it-IT" sz="3100" b="1" dirty="0">
                <a:solidFill>
                  <a:srgbClr val="FFFFFF"/>
                </a:solidFill>
                <a:latin typeface="Calibri"/>
                <a:cs typeface="Calibri"/>
              </a:rPr>
              <a:t> Pavia, Italy</a:t>
            </a:r>
            <a:r>
              <a:rPr lang="it-IT" sz="3400" b="1" dirty="0">
                <a:solidFill>
                  <a:srgbClr val="FFFFFF"/>
                </a:solidFill>
                <a:latin typeface="Calibri"/>
                <a:cs typeface="Calibri"/>
              </a:rPr>
              <a:t/>
            </a:r>
            <a:br>
              <a:rPr lang="it-IT" sz="3400" b="1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it-IT" sz="3400" dirty="0">
                <a:solidFill>
                  <a:srgbClr val="FFFFFF"/>
                </a:solidFill>
                <a:latin typeface="Calibri"/>
                <a:cs typeface="Calibri"/>
              </a:rPr>
              <a:t/>
            </a:r>
            <a:br>
              <a:rPr lang="it-IT" sz="3400" dirty="0">
                <a:solidFill>
                  <a:srgbClr val="FFFFFF"/>
                </a:solidFill>
                <a:latin typeface="Calibri"/>
                <a:cs typeface="Calibri"/>
              </a:rPr>
            </a:br>
            <a:endParaRPr lang="it-IT" sz="31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Picture 1030" descr="LEN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2861" y="1598711"/>
            <a:ext cx="4154364" cy="22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6815" y="3814580"/>
            <a:ext cx="4213390" cy="304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e 3"/>
          <p:cNvSpPr/>
          <p:nvPr/>
        </p:nvSpPr>
        <p:spPr bwMode="auto">
          <a:xfrm>
            <a:off x="6597225" y="5330886"/>
            <a:ext cx="506306" cy="530570"/>
          </a:xfrm>
          <a:prstGeom prst="ellipse">
            <a:avLst/>
          </a:prstGeom>
          <a:noFill/>
          <a:ln w="28575" cap="flat" cmpd="sng" algn="ctr">
            <a:solidFill>
              <a:srgbClr val="80B6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spcCol="0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it-IT" sz="2800">
              <a:solidFill>
                <a:srgbClr val="3F3F3F"/>
              </a:solidFill>
              <a:latin typeface="Palatino" pitchFamily="-110" charset="0"/>
              <a:ea typeface="ヒラギノ明朝 ProN W3" pitchFamily="-110" charset="-128"/>
              <a:cs typeface="ヒラギノ明朝 ProN W3" pitchFamily="-110" charset="-128"/>
              <a:sym typeface="Palatino" pitchFamily="-110" charset="0"/>
            </a:endParaRPr>
          </a:p>
        </p:txBody>
      </p:sp>
      <p:cxnSp>
        <p:nvCxnSpPr>
          <p:cNvPr id="15" name="Connettore 1 14"/>
          <p:cNvCxnSpPr>
            <a:stCxn id="4" idx="0"/>
          </p:cNvCxnSpPr>
          <p:nvPr/>
        </p:nvCxnSpPr>
        <p:spPr bwMode="auto">
          <a:xfrm flipH="1" flipV="1">
            <a:off x="4015063" y="3935307"/>
            <a:ext cx="2835315" cy="139558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80B60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ttore 1 16"/>
          <p:cNvCxnSpPr>
            <a:stCxn id="4" idx="4"/>
          </p:cNvCxnSpPr>
          <p:nvPr/>
        </p:nvCxnSpPr>
        <p:spPr bwMode="auto">
          <a:xfrm flipH="1">
            <a:off x="4015063" y="5861456"/>
            <a:ext cx="2835315" cy="993677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8575" cap="flat" cmpd="sng" algn="ctr">
            <a:solidFill>
              <a:srgbClr val="80B60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6" name="Picture 16" descr="2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129117" y="3912030"/>
            <a:ext cx="2909222" cy="290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11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Valente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69257" y="138010"/>
            <a:ext cx="4067010" cy="495807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LENA</a:t>
            </a:r>
            <a:r>
              <a:rPr lang="en-US" sz="2800" b="1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Research Center</a:t>
            </a:r>
            <a:endParaRPr lang="it-IT" sz="2800" dirty="0">
              <a:solidFill>
                <a:srgbClr val="FFFFFF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16335" y="745577"/>
            <a:ext cx="5827738" cy="4066015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r>
              <a:rPr lang="en-GB" sz="1600" dirty="0" smtClean="0">
                <a:solidFill>
                  <a:srgbClr val="BBD7F8"/>
                </a:solidFill>
                <a:latin typeface="Helvetica"/>
                <a:cs typeface="Helvetica"/>
              </a:rPr>
              <a:t>Interdepartmental </a:t>
            </a:r>
            <a:r>
              <a:rPr lang="en-GB" sz="1600" dirty="0">
                <a:solidFill>
                  <a:srgbClr val="BBD7F8"/>
                </a:solidFill>
                <a:latin typeface="Helvetica"/>
                <a:cs typeface="Helvetica"/>
              </a:rPr>
              <a:t>Research Centre of the University of Pavia</a:t>
            </a:r>
          </a:p>
          <a:p>
            <a:pPr algn="ctr"/>
            <a:r>
              <a:rPr lang="en-US" sz="1400" dirty="0">
                <a:solidFill>
                  <a:srgbClr val="000099"/>
                </a:solidFill>
                <a:latin typeface="Helvetica"/>
                <a:cs typeface="Helvetica"/>
                <a:hlinkClick r:id="rId2"/>
              </a:rPr>
              <a:t>(</a:t>
            </a:r>
            <a:r>
              <a:rPr lang="en-US" sz="1400" u="sng" dirty="0">
                <a:solidFill>
                  <a:srgbClr val="000099"/>
                </a:solidFill>
                <a:latin typeface="Helvetica"/>
                <a:cs typeface="Helvetica"/>
                <a:hlinkClick r:id="rId2"/>
              </a:rPr>
              <a:t>http://www.unipv-lena.it</a:t>
            </a:r>
            <a:r>
              <a:rPr lang="en-US" sz="1400" dirty="0">
                <a:solidFill>
                  <a:srgbClr val="000099"/>
                </a:solidFill>
                <a:latin typeface="Helvetica"/>
                <a:cs typeface="Helvetica"/>
                <a:hlinkClick r:id="rId2"/>
              </a:rPr>
              <a:t>/</a:t>
            </a:r>
            <a:r>
              <a:rPr lang="it-IT" sz="1400" dirty="0">
                <a:solidFill>
                  <a:srgbClr val="000099"/>
                </a:solidFill>
                <a:latin typeface="Helvetica"/>
                <a:cs typeface="Helvetica"/>
                <a:hlinkClick r:id="rId2"/>
              </a:rPr>
              <a:t> </a:t>
            </a:r>
            <a:r>
              <a:rPr lang="en-US" sz="1400" dirty="0">
                <a:solidFill>
                  <a:srgbClr val="000099"/>
                </a:solidFill>
                <a:latin typeface="Helvetica"/>
                <a:cs typeface="Helvetica"/>
                <a:hlinkClick r:id="rId2"/>
              </a:rPr>
              <a:t>)</a:t>
            </a:r>
            <a:endParaRPr lang="en-GB" sz="2000" dirty="0">
              <a:solidFill>
                <a:srgbClr val="000099"/>
              </a:solidFill>
              <a:latin typeface="Helvetica"/>
              <a:cs typeface="Helvetica"/>
            </a:endParaRPr>
          </a:p>
          <a:p>
            <a:pPr algn="ctr"/>
            <a:endParaRPr lang="en-GB" sz="2000" dirty="0">
              <a:solidFill>
                <a:srgbClr val="000099"/>
              </a:solidFill>
              <a:latin typeface="Helvetica"/>
              <a:cs typeface="Helvetica"/>
            </a:endParaRP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charset="2"/>
              <a:buChar char="v"/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250 </a:t>
            </a:r>
            <a:r>
              <a:rPr lang="en-US" sz="2000" dirty="0">
                <a:solidFill>
                  <a:schemeClr val="bg2"/>
                </a:solidFill>
                <a:latin typeface="Helvetica"/>
                <a:cs typeface="Helvetica"/>
              </a:rPr>
              <a:t>kW TRIGA Mk II Research </a:t>
            </a: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Reactor</a:t>
            </a:r>
            <a:endParaRPr lang="en-US" sz="2000" dirty="0">
              <a:solidFill>
                <a:schemeClr val="bg2"/>
              </a:solidFill>
              <a:latin typeface="Helvetica"/>
              <a:cs typeface="Helvetica"/>
            </a:endParaRP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charset="2"/>
              <a:buChar char="v"/>
            </a:pPr>
            <a:r>
              <a:rPr lang="en-GB" sz="2000" dirty="0" smtClean="0">
                <a:solidFill>
                  <a:srgbClr val="1772AD"/>
                </a:solidFill>
                <a:latin typeface="Helvetica"/>
                <a:cs typeface="Helvetica"/>
              </a:rPr>
              <a:t>X </a:t>
            </a:r>
            <a:r>
              <a:rPr lang="en-GB" sz="2000" dirty="0">
                <a:solidFill>
                  <a:srgbClr val="1772AD"/>
                </a:solidFill>
                <a:latin typeface="Helvetica"/>
                <a:cs typeface="Helvetica"/>
              </a:rPr>
              <a:t>ray industrial generator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v"/>
            </a:pPr>
            <a:r>
              <a:rPr lang="it-IT" sz="1400" dirty="0">
                <a:solidFill>
                  <a:srgbClr val="1772AD"/>
                </a:solidFill>
                <a:latin typeface="Helvetica"/>
                <a:cs typeface="Helvetica"/>
              </a:rPr>
              <a:t> </a:t>
            </a:r>
            <a:r>
              <a:rPr lang="it-IT" sz="1600" dirty="0">
                <a:solidFill>
                  <a:srgbClr val="1772AD"/>
                </a:solidFill>
                <a:latin typeface="Helvetica"/>
                <a:cs typeface="Helvetica"/>
              </a:rPr>
              <a:t>250kV, 12mA dose 15,6 </a:t>
            </a:r>
            <a:r>
              <a:rPr lang="it-IT" sz="1600" dirty="0" err="1">
                <a:solidFill>
                  <a:srgbClr val="1772AD"/>
                </a:solidFill>
                <a:latin typeface="Helvetica"/>
                <a:cs typeface="Helvetica"/>
              </a:rPr>
              <a:t>Gy</a:t>
            </a:r>
            <a:r>
              <a:rPr lang="it-IT" sz="1600" dirty="0">
                <a:solidFill>
                  <a:srgbClr val="1772AD"/>
                </a:solidFill>
                <a:latin typeface="Helvetica"/>
                <a:cs typeface="Helvetica"/>
              </a:rPr>
              <a:t>/min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v"/>
            </a:pPr>
            <a:r>
              <a:rPr lang="it-IT" sz="1600" dirty="0">
                <a:solidFill>
                  <a:srgbClr val="1772AD"/>
                </a:solidFill>
                <a:latin typeface="Helvetica"/>
                <a:cs typeface="Helvetica"/>
              </a:rPr>
              <a:t> 350kV, 6mA dose 17,5 </a:t>
            </a:r>
            <a:r>
              <a:rPr lang="it-IT" sz="1600" dirty="0" err="1">
                <a:solidFill>
                  <a:srgbClr val="1772AD"/>
                </a:solidFill>
                <a:latin typeface="Helvetica"/>
                <a:cs typeface="Helvetica"/>
              </a:rPr>
              <a:t>Gy</a:t>
            </a:r>
            <a:r>
              <a:rPr lang="it-IT" sz="1600" dirty="0">
                <a:solidFill>
                  <a:srgbClr val="1772AD"/>
                </a:solidFill>
                <a:latin typeface="Helvetica"/>
                <a:cs typeface="Helvetica"/>
              </a:rPr>
              <a:t>/</a:t>
            </a:r>
            <a:r>
              <a:rPr lang="it-IT" sz="1600" dirty="0" err="1" smtClean="0">
                <a:solidFill>
                  <a:srgbClr val="1772AD"/>
                </a:solidFill>
                <a:latin typeface="Helvetica"/>
                <a:cs typeface="Helvetica"/>
              </a:rPr>
              <a:t>min</a:t>
            </a:r>
            <a:endParaRPr lang="it-IT" sz="1600" dirty="0">
              <a:solidFill>
                <a:srgbClr val="1772AD"/>
              </a:solidFill>
              <a:latin typeface="Helvetica"/>
              <a:cs typeface="Helvetica"/>
            </a:endParaRP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charset="2"/>
              <a:buChar char="v"/>
            </a:pPr>
            <a:r>
              <a:rPr lang="it-IT" sz="2000" dirty="0">
                <a:solidFill>
                  <a:srgbClr val="1772AD"/>
                </a:solidFill>
                <a:latin typeface="Helvetica"/>
                <a:cs typeface="Helvetica"/>
              </a:rPr>
              <a:t>Gamma source  of  Co-60 (0.86KGy/h</a:t>
            </a:r>
            <a:r>
              <a:rPr lang="it-IT" sz="2000" dirty="0" smtClean="0">
                <a:solidFill>
                  <a:srgbClr val="1772AD"/>
                </a:solidFill>
                <a:latin typeface="Helvetica"/>
                <a:cs typeface="Helvetica"/>
              </a:rPr>
              <a:t>)</a:t>
            </a:r>
            <a:endParaRPr lang="en-GB" sz="2000" dirty="0">
              <a:solidFill>
                <a:srgbClr val="1772AD"/>
              </a:solidFill>
              <a:latin typeface="Helvetica"/>
              <a:cs typeface="Helvetica"/>
            </a:endParaRP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charset="2"/>
              <a:buChar char="v"/>
            </a:pPr>
            <a:r>
              <a:rPr lang="en-GB" sz="2000" dirty="0" smtClean="0">
                <a:solidFill>
                  <a:srgbClr val="1772AD"/>
                </a:solidFill>
                <a:latin typeface="Helvetica"/>
                <a:cs typeface="Helvetica"/>
              </a:rPr>
              <a:t>Radiochemistry Laboratory</a:t>
            </a:r>
            <a:endParaRPr lang="en-US" sz="2000" dirty="0">
              <a:solidFill>
                <a:srgbClr val="1772AD"/>
              </a:solidFill>
              <a:latin typeface="Helvetica"/>
              <a:cs typeface="Helvetica"/>
            </a:endParaRP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Wingdings" charset="2"/>
              <a:buChar char="v"/>
            </a:pPr>
            <a:r>
              <a:rPr lang="en-US" sz="2000" dirty="0">
                <a:solidFill>
                  <a:srgbClr val="1772AD"/>
                </a:solidFill>
                <a:latin typeface="Helvetica"/>
                <a:cs typeface="Helvetica"/>
              </a:rPr>
              <a:t>Cyclotron</a:t>
            </a:r>
            <a:r>
              <a:rPr lang="it-IT" sz="2000" dirty="0">
                <a:solidFill>
                  <a:srgbClr val="1772AD"/>
                </a:solidFill>
                <a:latin typeface="Helvetica"/>
                <a:cs typeface="Helvetica"/>
              </a:rPr>
              <a:t> IBA 18/9</a:t>
            </a:r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Wingdings" charset="2"/>
              <a:buChar char="v"/>
            </a:pPr>
            <a:r>
              <a:rPr lang="it-IT" sz="1600" dirty="0" smtClean="0">
                <a:solidFill>
                  <a:srgbClr val="1772AD"/>
                </a:solidFill>
                <a:latin typeface="Helvetica"/>
                <a:cs typeface="Helvetica"/>
              </a:rPr>
              <a:t>18 </a:t>
            </a:r>
            <a:r>
              <a:rPr lang="it-IT" sz="1600" dirty="0" err="1">
                <a:solidFill>
                  <a:srgbClr val="1772AD"/>
                </a:solidFill>
                <a:latin typeface="Helvetica"/>
                <a:cs typeface="Helvetica"/>
              </a:rPr>
              <a:t>MeV</a:t>
            </a:r>
            <a:r>
              <a:rPr lang="it-IT" sz="1600" dirty="0">
                <a:solidFill>
                  <a:srgbClr val="1772AD"/>
                </a:solidFill>
                <a:latin typeface="Helvetica"/>
                <a:cs typeface="Helvetica"/>
              </a:rPr>
              <a:t> </a:t>
            </a:r>
            <a:r>
              <a:rPr lang="it-IT" sz="1600" dirty="0" err="1">
                <a:solidFill>
                  <a:srgbClr val="1772AD"/>
                </a:solidFill>
                <a:latin typeface="Helvetica"/>
                <a:cs typeface="Helvetica"/>
              </a:rPr>
              <a:t>protons</a:t>
            </a:r>
            <a:r>
              <a:rPr lang="it-IT" sz="1600" dirty="0">
                <a:solidFill>
                  <a:srgbClr val="1772AD"/>
                </a:solidFill>
                <a:latin typeface="Helvetica"/>
                <a:cs typeface="Helvetica"/>
              </a:rPr>
              <a:t> (</a:t>
            </a:r>
            <a:r>
              <a:rPr lang="it-IT" sz="1600" dirty="0" err="1">
                <a:solidFill>
                  <a:srgbClr val="1772AD"/>
                </a:solidFill>
                <a:latin typeface="Helvetica"/>
                <a:cs typeface="Helvetica"/>
              </a:rPr>
              <a:t>I</a:t>
            </a:r>
            <a:r>
              <a:rPr lang="it-IT" sz="1600" baseline="-25000" dirty="0" err="1">
                <a:solidFill>
                  <a:srgbClr val="1772AD"/>
                </a:solidFill>
                <a:latin typeface="Helvetica"/>
                <a:cs typeface="Helvetica"/>
              </a:rPr>
              <a:t>max</a:t>
            </a:r>
            <a:r>
              <a:rPr lang="it-IT" sz="1600" dirty="0">
                <a:solidFill>
                  <a:srgbClr val="1772AD"/>
                </a:solidFill>
                <a:latin typeface="Helvetica"/>
                <a:cs typeface="Helvetica"/>
              </a:rPr>
              <a:t> = 80 µA)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v"/>
            </a:pPr>
            <a:r>
              <a:rPr lang="it-IT" sz="1600" dirty="0">
                <a:solidFill>
                  <a:srgbClr val="1772AD"/>
                </a:solidFill>
                <a:latin typeface="Helvetica"/>
                <a:cs typeface="Helvetica"/>
              </a:rPr>
              <a:t> </a:t>
            </a:r>
            <a:r>
              <a:rPr lang="it-IT" sz="1600" dirty="0" smtClean="0">
                <a:solidFill>
                  <a:srgbClr val="1772AD"/>
                </a:solidFill>
                <a:latin typeface="Helvetica"/>
                <a:cs typeface="Helvetica"/>
              </a:rPr>
              <a:t>9 </a:t>
            </a:r>
            <a:r>
              <a:rPr lang="it-IT" sz="1600" dirty="0" err="1">
                <a:solidFill>
                  <a:srgbClr val="1772AD"/>
                </a:solidFill>
                <a:latin typeface="Helvetica"/>
                <a:cs typeface="Helvetica"/>
              </a:rPr>
              <a:t>MeV</a:t>
            </a:r>
            <a:r>
              <a:rPr lang="it-IT" sz="1600" dirty="0">
                <a:solidFill>
                  <a:srgbClr val="1772AD"/>
                </a:solidFill>
                <a:latin typeface="Helvetica"/>
                <a:cs typeface="Helvetica"/>
              </a:rPr>
              <a:t> </a:t>
            </a:r>
            <a:r>
              <a:rPr lang="it-IT" sz="1600" dirty="0" err="1">
                <a:solidFill>
                  <a:srgbClr val="1772AD"/>
                </a:solidFill>
                <a:latin typeface="Helvetica"/>
                <a:cs typeface="Helvetica"/>
              </a:rPr>
              <a:t>deuterons</a:t>
            </a:r>
            <a:r>
              <a:rPr lang="it-IT" sz="1600" dirty="0">
                <a:solidFill>
                  <a:srgbClr val="1772AD"/>
                </a:solidFill>
                <a:latin typeface="Helvetica"/>
                <a:cs typeface="Helvetica"/>
              </a:rPr>
              <a:t> (</a:t>
            </a:r>
            <a:r>
              <a:rPr lang="it-IT" sz="1600" dirty="0" err="1">
                <a:solidFill>
                  <a:srgbClr val="1772AD"/>
                </a:solidFill>
                <a:latin typeface="Helvetica"/>
                <a:cs typeface="Helvetica"/>
              </a:rPr>
              <a:t>I</a:t>
            </a:r>
            <a:r>
              <a:rPr lang="it-IT" sz="1600" baseline="-25000" dirty="0" err="1">
                <a:solidFill>
                  <a:srgbClr val="1772AD"/>
                </a:solidFill>
                <a:latin typeface="Helvetica"/>
                <a:cs typeface="Helvetica"/>
              </a:rPr>
              <a:t>max</a:t>
            </a:r>
            <a:r>
              <a:rPr lang="it-IT" sz="1600" dirty="0">
                <a:solidFill>
                  <a:srgbClr val="1772AD"/>
                </a:solidFill>
                <a:latin typeface="Helvetica"/>
                <a:cs typeface="Helvetica"/>
              </a:rPr>
              <a:t> = 40 µA</a:t>
            </a:r>
            <a:r>
              <a:rPr lang="it-IT" sz="1600" dirty="0" smtClean="0">
                <a:solidFill>
                  <a:srgbClr val="1772AD"/>
                </a:solidFill>
                <a:latin typeface="Helvetica"/>
                <a:cs typeface="Helvetica"/>
              </a:rPr>
              <a:t>)</a:t>
            </a:r>
            <a:endParaRPr lang="it-IT" sz="1600" dirty="0">
              <a:solidFill>
                <a:srgbClr val="1772AD"/>
              </a:solidFill>
              <a:latin typeface="Helvetica"/>
              <a:cs typeface="Helvetica"/>
            </a:endParaRPr>
          </a:p>
        </p:txBody>
      </p:sp>
      <p:pic>
        <p:nvPicPr>
          <p:cNvPr id="15" name="Picture 5" descr="cyclo_c18_C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0288" y="4934227"/>
            <a:ext cx="4987207" cy="1735133"/>
          </a:xfrm>
          <a:prstGeom prst="rect">
            <a:avLst/>
          </a:prstGeom>
          <a:noFill/>
        </p:spPr>
      </p:pic>
      <p:pic>
        <p:nvPicPr>
          <p:cNvPr id="1026" name="Picture 2" descr="D:\Documenti EHD\40° Anniversario LENA\Presentazione Borio\Immagin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5964" y="2973324"/>
            <a:ext cx="2430270" cy="1822703"/>
          </a:xfrm>
          <a:prstGeom prst="rect">
            <a:avLst/>
          </a:prstGeom>
          <a:noFill/>
        </p:spPr>
      </p:pic>
      <p:pic>
        <p:nvPicPr>
          <p:cNvPr id="1027" name="Picture 3" descr="D:\Documenti EHD\REATTORE\Foto\rx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4703" y="745577"/>
            <a:ext cx="2571750" cy="1928813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69257" y="138010"/>
            <a:ext cx="7136676" cy="495807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TRIGA Mark II Nuclear Research Reactor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0405" y="1969470"/>
            <a:ext cx="5676730" cy="435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77266" indent="-310296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>
                <a:solidFill>
                  <a:srgbClr val="1772AD"/>
                </a:solidFill>
                <a:latin typeface="Arial" charset="0"/>
                <a:cs typeface="Arial" charset="0"/>
              </a:rPr>
              <a:t>250-kW </a:t>
            </a:r>
            <a:r>
              <a:rPr lang="en-US" dirty="0">
                <a:solidFill>
                  <a:srgbClr val="1772AD"/>
                </a:solidFill>
                <a:latin typeface="Arial" charset="0"/>
                <a:cs typeface="Arial" charset="0"/>
              </a:rPr>
              <a:t>light-water </a:t>
            </a:r>
            <a:r>
              <a:rPr lang="en-US" b="1" dirty="0">
                <a:solidFill>
                  <a:srgbClr val="1772AD"/>
                </a:solidFill>
                <a:latin typeface="Arial" charset="0"/>
                <a:cs typeface="Arial" charset="0"/>
              </a:rPr>
              <a:t>Thermal Reactor </a:t>
            </a:r>
            <a:r>
              <a:rPr lang="en-US" dirty="0">
                <a:solidFill>
                  <a:srgbClr val="1772AD"/>
                </a:solidFill>
                <a:latin typeface="Arial" charset="0"/>
                <a:cs typeface="Arial" charset="0"/>
              </a:rPr>
              <a:t>with an annular graphite reflector cooled by natural convection</a:t>
            </a:r>
            <a:endParaRPr lang="it-IT" dirty="0">
              <a:solidFill>
                <a:srgbClr val="1772AD"/>
              </a:solidFill>
              <a:latin typeface="Arial" charset="0"/>
              <a:cs typeface="Arial" charset="0"/>
            </a:endParaRPr>
          </a:p>
          <a:p>
            <a:pPr marL="377266" indent="-310296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>
                <a:solidFill>
                  <a:srgbClr val="1772AD"/>
                </a:solidFill>
                <a:latin typeface="Arial" charset="0"/>
                <a:cs typeface="Arial" charset="0"/>
              </a:rPr>
              <a:t>offers many positions of irradiation (facilities) with "in-core" neutrons flux from 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10</a:t>
            </a:r>
            <a:r>
              <a:rPr lang="it-IT" b="1" baseline="30000" dirty="0">
                <a:solidFill>
                  <a:srgbClr val="1772AD"/>
                </a:solidFill>
                <a:latin typeface="Arial" charset="0"/>
                <a:cs typeface="Arial" charset="0"/>
              </a:rPr>
              <a:t>12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rgbClr val="1772AD"/>
                </a:solidFill>
                <a:latin typeface="Arial" charset="0"/>
                <a:cs typeface="Arial" charset="0"/>
              </a:rPr>
              <a:t>to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 10</a:t>
            </a:r>
            <a:r>
              <a:rPr lang="it-IT" b="1" baseline="30000" dirty="0">
                <a:solidFill>
                  <a:srgbClr val="1772AD"/>
                </a:solidFill>
                <a:latin typeface="Arial" charset="0"/>
                <a:cs typeface="Arial" charset="0"/>
              </a:rPr>
              <a:t>13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 n cm</a:t>
            </a:r>
            <a:r>
              <a:rPr lang="it-IT" b="1" baseline="30000" dirty="0">
                <a:solidFill>
                  <a:srgbClr val="1772AD"/>
                </a:solidFill>
                <a:latin typeface="Arial" charset="0"/>
                <a:cs typeface="Arial" charset="0"/>
              </a:rPr>
              <a:t>-2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 s</a:t>
            </a:r>
            <a:r>
              <a:rPr lang="it-IT" b="1" baseline="30000" dirty="0">
                <a:solidFill>
                  <a:srgbClr val="1772AD"/>
                </a:solidFill>
                <a:latin typeface="Arial" charset="0"/>
                <a:cs typeface="Arial" charset="0"/>
              </a:rPr>
              <a:t>-1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 </a:t>
            </a:r>
          </a:p>
          <a:p>
            <a:pPr marL="377266" indent="-310296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v"/>
            </a:pP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6 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“</a:t>
            </a:r>
            <a:r>
              <a:rPr lang="it-IT" b="1" dirty="0" err="1">
                <a:solidFill>
                  <a:srgbClr val="1772AD"/>
                </a:solidFill>
                <a:latin typeface="Arial" charset="0"/>
                <a:cs typeface="Arial" charset="0"/>
              </a:rPr>
              <a:t>out-core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” </a:t>
            </a:r>
            <a:r>
              <a:rPr lang="it-IT" b="1" dirty="0" err="1">
                <a:solidFill>
                  <a:srgbClr val="1772AD"/>
                </a:solidFill>
                <a:latin typeface="Arial" charset="0"/>
                <a:cs typeface="Arial" charset="0"/>
              </a:rPr>
              <a:t>irradiation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rgbClr val="1772AD"/>
                </a:solidFill>
                <a:latin typeface="Arial" charset="0"/>
                <a:cs typeface="Arial" charset="0"/>
              </a:rPr>
              <a:t>facilities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 </a:t>
            </a:r>
            <a:r>
              <a:rPr lang="it-IT" dirty="0" err="1">
                <a:solidFill>
                  <a:srgbClr val="1772AD"/>
                </a:solidFill>
                <a:latin typeface="Arial" charset="0"/>
                <a:cs typeface="Arial" charset="0"/>
              </a:rPr>
              <a:t>with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 </a:t>
            </a:r>
            <a:r>
              <a:rPr lang="it-IT" dirty="0" err="1">
                <a:solidFill>
                  <a:srgbClr val="1772AD"/>
                </a:solidFill>
                <a:latin typeface="Arial" charset="0"/>
                <a:cs typeface="Arial" charset="0"/>
              </a:rPr>
              <a:t>typical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 </a:t>
            </a:r>
            <a:r>
              <a:rPr lang="it-IT" dirty="0" err="1">
                <a:solidFill>
                  <a:srgbClr val="1772AD"/>
                </a:solidFill>
                <a:latin typeface="Arial" charset="0"/>
                <a:cs typeface="Arial" charset="0"/>
              </a:rPr>
              <a:t>neutron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 </a:t>
            </a:r>
            <a:r>
              <a:rPr lang="it-IT" dirty="0" err="1">
                <a:solidFill>
                  <a:srgbClr val="1772AD"/>
                </a:solidFill>
                <a:latin typeface="Arial" charset="0"/>
                <a:cs typeface="Arial" charset="0"/>
              </a:rPr>
              <a:t>flux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 </a:t>
            </a:r>
            <a:r>
              <a:rPr lang="it-IT" dirty="0" err="1">
                <a:solidFill>
                  <a:srgbClr val="1772AD"/>
                </a:solidFill>
                <a:latin typeface="Arial" charset="0"/>
                <a:cs typeface="Arial" charset="0"/>
              </a:rPr>
              <a:t>from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 10</a:t>
            </a:r>
            <a:r>
              <a:rPr lang="it-IT" baseline="30000" dirty="0">
                <a:solidFill>
                  <a:srgbClr val="1772AD"/>
                </a:solidFill>
                <a:latin typeface="Arial" charset="0"/>
                <a:cs typeface="Arial" charset="0"/>
              </a:rPr>
              <a:t>6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 </a:t>
            </a:r>
            <a:r>
              <a:rPr lang="it-IT" dirty="0" err="1">
                <a:solidFill>
                  <a:srgbClr val="1772AD"/>
                </a:solidFill>
                <a:latin typeface="Arial" charset="0"/>
                <a:cs typeface="Arial" charset="0"/>
              </a:rPr>
              <a:t>to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 10</a:t>
            </a:r>
            <a:r>
              <a:rPr lang="it-IT" baseline="30000" dirty="0">
                <a:solidFill>
                  <a:srgbClr val="1772AD"/>
                </a:solidFill>
                <a:latin typeface="Arial" charset="0"/>
                <a:cs typeface="Arial" charset="0"/>
              </a:rPr>
              <a:t>10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 n cm</a:t>
            </a:r>
            <a:r>
              <a:rPr lang="it-IT" baseline="30000" dirty="0">
                <a:solidFill>
                  <a:srgbClr val="1772AD"/>
                </a:solidFill>
                <a:latin typeface="Arial" charset="0"/>
                <a:cs typeface="Arial" charset="0"/>
              </a:rPr>
              <a:t>-2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 s</a:t>
            </a:r>
            <a:r>
              <a:rPr lang="it-IT" baseline="30000" dirty="0">
                <a:solidFill>
                  <a:srgbClr val="1772AD"/>
                </a:solidFill>
                <a:latin typeface="Arial" charset="0"/>
                <a:cs typeface="Arial" charset="0"/>
              </a:rPr>
              <a:t>-1</a:t>
            </a:r>
            <a:endParaRPr lang="it-IT" dirty="0">
              <a:solidFill>
                <a:srgbClr val="1772AD"/>
              </a:solidFill>
              <a:latin typeface="Arial" charset="0"/>
              <a:cs typeface="Arial" charset="0"/>
            </a:endParaRPr>
          </a:p>
          <a:p>
            <a:pPr marL="377266" indent="-310296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v"/>
            </a:pPr>
            <a:r>
              <a:rPr lang="it-IT" b="1" dirty="0" err="1">
                <a:solidFill>
                  <a:srgbClr val="1772AD"/>
                </a:solidFill>
                <a:latin typeface="Arial" charset="0"/>
                <a:cs typeface="Arial" charset="0"/>
              </a:rPr>
              <a:t>Fuel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: 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20% </a:t>
            </a:r>
            <a:r>
              <a:rPr lang="it-IT" dirty="0" err="1">
                <a:solidFill>
                  <a:srgbClr val="1772AD"/>
                </a:solidFill>
                <a:latin typeface="Arial" charset="0"/>
                <a:cs typeface="Arial" charset="0"/>
              </a:rPr>
              <a:t>enriched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 </a:t>
            </a:r>
            <a:r>
              <a:rPr lang="it-IT" dirty="0" err="1">
                <a:solidFill>
                  <a:srgbClr val="1772AD"/>
                </a:solidFill>
                <a:latin typeface="Arial" charset="0"/>
                <a:cs typeface="Arial" charset="0"/>
              </a:rPr>
              <a:t>Uranium</a:t>
            </a:r>
            <a:endParaRPr lang="it-IT" dirty="0">
              <a:solidFill>
                <a:srgbClr val="1772AD"/>
              </a:solidFill>
              <a:latin typeface="Arial" charset="0"/>
              <a:cs typeface="Arial" charset="0"/>
            </a:endParaRPr>
          </a:p>
          <a:p>
            <a:pPr marL="377266" indent="-310296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v"/>
            </a:pP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Moderator/</a:t>
            </a:r>
            <a:r>
              <a:rPr lang="it-IT" b="1" dirty="0" err="1">
                <a:solidFill>
                  <a:srgbClr val="1772AD"/>
                </a:solidFill>
                <a:latin typeface="Arial" charset="0"/>
                <a:cs typeface="Arial" charset="0"/>
              </a:rPr>
              <a:t>Cooling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: 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light water</a:t>
            </a:r>
          </a:p>
          <a:p>
            <a:pPr marL="377266" indent="-310296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v"/>
            </a:pPr>
            <a:r>
              <a:rPr lang="it-IT" b="1" dirty="0" err="1">
                <a:solidFill>
                  <a:srgbClr val="1772AD"/>
                </a:solidFill>
                <a:latin typeface="Arial" charset="0"/>
                <a:cs typeface="Arial" charset="0"/>
              </a:rPr>
              <a:t>Reflector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: 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grafite</a:t>
            </a:r>
          </a:p>
          <a:p>
            <a:pPr marL="377266" indent="-310296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v"/>
            </a:pP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3 </a:t>
            </a:r>
            <a:r>
              <a:rPr lang="it-IT" b="1" dirty="0" err="1">
                <a:solidFill>
                  <a:srgbClr val="1772AD"/>
                </a:solidFill>
                <a:latin typeface="Arial" charset="0"/>
                <a:cs typeface="Arial" charset="0"/>
              </a:rPr>
              <a:t>control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rgbClr val="1772AD"/>
                </a:solidFill>
                <a:latin typeface="Arial" charset="0"/>
                <a:cs typeface="Arial" charset="0"/>
              </a:rPr>
              <a:t>rod</a:t>
            </a:r>
            <a:endParaRPr lang="it-IT" dirty="0">
              <a:solidFill>
                <a:srgbClr val="1772AD"/>
              </a:solidFill>
              <a:latin typeface="Arial" charset="0"/>
              <a:cs typeface="Arial" charset="0"/>
            </a:endParaRPr>
          </a:p>
          <a:p>
            <a:pPr marL="377266" indent="-310296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v"/>
            </a:pPr>
            <a:r>
              <a:rPr lang="it-IT" b="1" dirty="0" err="1">
                <a:solidFill>
                  <a:srgbClr val="1772AD"/>
                </a:solidFill>
                <a:latin typeface="Arial" charset="0"/>
                <a:cs typeface="Arial" charset="0"/>
              </a:rPr>
              <a:t>Irradiation</a:t>
            </a:r>
            <a:r>
              <a:rPr lang="it-IT" b="1" dirty="0">
                <a:solidFill>
                  <a:srgbClr val="1772AD"/>
                </a:solidFill>
                <a:latin typeface="Arial" charset="0"/>
                <a:cs typeface="Arial" charset="0"/>
              </a:rPr>
              <a:t>: 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400 </a:t>
            </a:r>
            <a:r>
              <a:rPr lang="it-IT" dirty="0" err="1">
                <a:solidFill>
                  <a:srgbClr val="1772AD"/>
                </a:solidFill>
                <a:latin typeface="Arial" charset="0"/>
                <a:cs typeface="Arial" charset="0"/>
              </a:rPr>
              <a:t>hours</a:t>
            </a:r>
            <a:r>
              <a:rPr lang="it-IT" dirty="0">
                <a:solidFill>
                  <a:srgbClr val="1772AD"/>
                </a:solidFill>
                <a:latin typeface="Arial" charset="0"/>
                <a:cs typeface="Arial" charset="0"/>
              </a:rPr>
              <a:t>/</a:t>
            </a:r>
            <a:r>
              <a:rPr lang="it-IT" dirty="0" err="1">
                <a:solidFill>
                  <a:srgbClr val="1772AD"/>
                </a:solidFill>
                <a:latin typeface="Arial" charset="0"/>
                <a:cs typeface="Arial" charset="0"/>
              </a:rPr>
              <a:t>year</a:t>
            </a:r>
            <a:endParaRPr lang="it-IT" dirty="0">
              <a:solidFill>
                <a:srgbClr val="1772AD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7135" y="1758189"/>
            <a:ext cx="2966749" cy="389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784320" y="1251883"/>
            <a:ext cx="7981852" cy="372696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Arial" charset="0"/>
                <a:cs typeface="Arial" charset="0"/>
              </a:rPr>
              <a:t>TRIGA </a:t>
            </a:r>
            <a:r>
              <a:rPr lang="en-US" sz="2000" dirty="0">
                <a:solidFill>
                  <a:schemeClr val="bg2"/>
                </a:solidFill>
                <a:latin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chemeClr val="bg2"/>
                </a:solidFill>
                <a:latin typeface="Arial" charset="0"/>
                <a:cs typeface="Arial" charset="0"/>
              </a:rPr>
              <a:t>T</a:t>
            </a:r>
            <a:r>
              <a:rPr lang="en-US" sz="2000" dirty="0">
                <a:solidFill>
                  <a:schemeClr val="bg2"/>
                </a:solidFill>
                <a:latin typeface="Arial" charset="0"/>
                <a:cs typeface="Arial" charset="0"/>
              </a:rPr>
              <a:t>raining, </a:t>
            </a:r>
            <a:r>
              <a:rPr lang="en-US" sz="2000" b="1" dirty="0">
                <a:solidFill>
                  <a:schemeClr val="bg2"/>
                </a:solidFill>
                <a:latin typeface="Arial" charset="0"/>
                <a:cs typeface="Arial" charset="0"/>
              </a:rPr>
              <a:t>R</a:t>
            </a:r>
            <a:r>
              <a:rPr lang="en-US" sz="2000" dirty="0">
                <a:solidFill>
                  <a:schemeClr val="bg2"/>
                </a:solidFill>
                <a:latin typeface="Arial" charset="0"/>
                <a:cs typeface="Arial" charset="0"/>
              </a:rPr>
              <a:t>esearch, </a:t>
            </a:r>
            <a:r>
              <a:rPr lang="en-US" sz="2000" b="1" dirty="0">
                <a:solidFill>
                  <a:schemeClr val="bg2"/>
                </a:solidFill>
                <a:latin typeface="Arial" charset="0"/>
                <a:cs typeface="Arial" charset="0"/>
              </a:rPr>
              <a:t>I</a:t>
            </a:r>
            <a:r>
              <a:rPr lang="en-US" sz="2000" dirty="0">
                <a:solidFill>
                  <a:schemeClr val="bg2"/>
                </a:solidFill>
                <a:latin typeface="Arial" charset="0"/>
                <a:cs typeface="Arial" charset="0"/>
              </a:rPr>
              <a:t>sotopes production, </a:t>
            </a:r>
            <a:r>
              <a:rPr lang="en-US" sz="2000" b="1" dirty="0">
                <a:solidFill>
                  <a:schemeClr val="bg2"/>
                </a:solidFill>
                <a:latin typeface="Arial" charset="0"/>
                <a:cs typeface="Arial" charset="0"/>
              </a:rPr>
              <a:t>G</a:t>
            </a:r>
            <a:r>
              <a:rPr lang="en-US" sz="2000" dirty="0">
                <a:solidFill>
                  <a:schemeClr val="bg2"/>
                </a:solidFill>
                <a:latin typeface="Arial" charset="0"/>
                <a:cs typeface="Arial" charset="0"/>
              </a:rPr>
              <a:t>eneral </a:t>
            </a:r>
            <a:r>
              <a:rPr lang="en-US" sz="2000" b="1" dirty="0">
                <a:solidFill>
                  <a:schemeClr val="bg2"/>
                </a:solidFill>
                <a:latin typeface="Arial" charset="0"/>
                <a:cs typeface="Arial" charset="0"/>
              </a:rPr>
              <a:t>A</a:t>
            </a:r>
            <a:r>
              <a:rPr lang="en-US" sz="2000" dirty="0">
                <a:solidFill>
                  <a:schemeClr val="bg2"/>
                </a:solidFill>
                <a:latin typeface="Arial" charset="0"/>
                <a:cs typeface="Arial" charset="0"/>
              </a:rPr>
              <a:t>tomics)</a:t>
            </a:r>
            <a:endParaRPr lang="it-IT" sz="2000" dirty="0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7413</TotalTime>
  <Words>2106</Words>
  <Application>Microsoft Macintosh PowerPoint</Application>
  <PresentationFormat>On-screen Show (4:3)</PresentationFormat>
  <Paragraphs>356</Paragraphs>
  <Slides>42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Genesis</vt:lpstr>
      <vt:lpstr>The italian neutron sources suite and a close look to the BTF at LNF </vt:lpstr>
      <vt:lpstr>Outlook</vt:lpstr>
      <vt:lpstr>Reactors</vt:lpstr>
      <vt:lpstr>PowerPoint Presentation</vt:lpstr>
      <vt:lpstr>PowerPoint Presentation</vt:lpstr>
      <vt:lpstr>PowerPoint Presentation</vt:lpstr>
      <vt:lpstr>Laboratory of Applied Nuclear Energy (LENA) University of Pavia, Italy  </vt:lpstr>
      <vt:lpstr>PowerPoint Presentation</vt:lpstr>
      <vt:lpstr>PowerPoint Presentation</vt:lpstr>
      <vt:lpstr>PowerPoint Presentation</vt:lpstr>
      <vt:lpstr>Radioactive sources</vt:lpstr>
      <vt:lpstr> IRP: Radiation Protection Institute IRP-DOS: Neutron irradiation hall </vt:lpstr>
      <vt:lpstr>Accelerator driven</vt:lpstr>
      <vt:lpstr>The 14 MeV Frascati Neutron Generator - ENEA</vt:lpstr>
      <vt:lpstr>PowerPoint Presentation</vt:lpstr>
      <vt:lpstr>PowerPoint Presentation</vt:lpstr>
      <vt:lpstr>Spallation vs. photo-nuclear production</vt:lpstr>
      <vt:lpstr>Neutron photo-nuclear production</vt:lpstr>
      <vt:lpstr>Accelerator driven pro and cons</vt:lpstr>
      <vt:lpstr>BTF at LNF</vt:lpstr>
      <vt:lpstr>DAFNE Linac</vt:lpstr>
      <vt:lpstr>BTF complex</vt:lpstr>
      <vt:lpstr>BTF electron beam</vt:lpstr>
      <vt:lpstr>PowerPoint Presentation</vt:lpstr>
      <vt:lpstr>Photon and neutron fluence</vt:lpstr>
      <vt:lpstr>BTF target and shielding</vt:lpstr>
      <vt:lpstr>BTF neutron spectrum</vt:lpstr>
      <vt:lpstr>BTF photon background</vt:lpstr>
      <vt:lpstr>PowerPoint Presentation</vt:lpstr>
      <vt:lpstr>Neutron source summary</vt:lpstr>
      <vt:lpstr>New BTF  lines?</vt:lpstr>
      <vt:lpstr>PowerPoint Presentation</vt:lpstr>
      <vt:lpstr>PowerPoint Presentation</vt:lpstr>
      <vt:lpstr>Future facilities</vt:lpstr>
      <vt:lpstr>PowerPoint Presentation</vt:lpstr>
      <vt:lpstr>PowerPoint Presentation</vt:lpstr>
      <vt:lpstr>PowerPoint Presentation</vt:lpstr>
      <vt:lpstr>IRIDE</vt:lpstr>
      <vt:lpstr>IRIDEn: neutrons at IRIDE</vt:lpstr>
      <vt:lpstr>1 GeV electrons</vt:lpstr>
      <vt:lpstr>PowerPoint Presentation</vt:lpstr>
      <vt:lpstr>Conclusions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overview on the Italian neutron beam tests facilities</dc:title>
  <dc:creator>Paolo Valente</dc:creator>
  <cp:lastModifiedBy>Paolo Valente</cp:lastModifiedBy>
  <cp:revision>87</cp:revision>
  <dcterms:created xsi:type="dcterms:W3CDTF">2013-10-03T09:02:24Z</dcterms:created>
  <dcterms:modified xsi:type="dcterms:W3CDTF">2013-12-03T09:37:17Z</dcterms:modified>
</cp:coreProperties>
</file>