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9" r:id="rId4"/>
    <p:sldId id="287" r:id="rId5"/>
    <p:sldId id="288" r:id="rId6"/>
    <p:sldId id="263" r:id="rId7"/>
    <p:sldId id="289" r:id="rId8"/>
    <p:sldId id="290" r:id="rId9"/>
    <p:sldId id="294" r:id="rId10"/>
    <p:sldId id="265" r:id="rId11"/>
    <p:sldId id="291" r:id="rId12"/>
    <p:sldId id="335" r:id="rId13"/>
    <p:sldId id="269" r:id="rId14"/>
    <p:sldId id="270" r:id="rId15"/>
    <p:sldId id="271" r:id="rId16"/>
    <p:sldId id="292" r:id="rId17"/>
    <p:sldId id="295" r:id="rId18"/>
    <p:sldId id="296" r:id="rId19"/>
    <p:sldId id="300" r:id="rId20"/>
    <p:sldId id="272" r:id="rId21"/>
    <p:sldId id="273" r:id="rId22"/>
    <p:sldId id="302" r:id="rId23"/>
    <p:sldId id="299" r:id="rId24"/>
    <p:sldId id="281" r:id="rId25"/>
    <p:sldId id="282" r:id="rId26"/>
    <p:sldId id="283" r:id="rId27"/>
    <p:sldId id="284" r:id="rId28"/>
    <p:sldId id="350" r:id="rId29"/>
    <p:sldId id="351" r:id="rId30"/>
    <p:sldId id="353" r:id="rId31"/>
    <p:sldId id="352" r:id="rId32"/>
    <p:sldId id="346" r:id="rId33"/>
    <p:sldId id="344" r:id="rId34"/>
    <p:sldId id="345" r:id="rId35"/>
    <p:sldId id="347" r:id="rId36"/>
    <p:sldId id="348" r:id="rId37"/>
    <p:sldId id="349" r:id="rId38"/>
    <p:sldId id="336" r:id="rId39"/>
    <p:sldId id="339" r:id="rId40"/>
    <p:sldId id="340" r:id="rId41"/>
    <p:sldId id="331" r:id="rId42"/>
    <p:sldId id="332" r:id="rId43"/>
    <p:sldId id="358" r:id="rId44"/>
    <p:sldId id="354" r:id="rId45"/>
    <p:sldId id="355" r:id="rId46"/>
    <p:sldId id="356" r:id="rId47"/>
    <p:sldId id="357" r:id="rId48"/>
    <p:sldId id="359" r:id="rId49"/>
    <p:sldId id="360" r:id="rId50"/>
    <p:sldId id="361" r:id="rId51"/>
    <p:sldId id="362" r:id="rId52"/>
    <p:sldId id="363" r:id="rId5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francesca\Documents\Lavoro\ECAL\upgrade\ann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28575">
              <a:noFill/>
            </a:ln>
          </c:spPr>
          <c:xVal>
            <c:numRef>
              <c:f>Sheet1!$A$2:$A$20</c:f>
              <c:numCache>
                <c:formatCode>General</c:formatCode>
                <c:ptCount val="1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</c:numCache>
            </c:numRef>
          </c:xVal>
          <c:yVal>
            <c:numRef>
              <c:f>Sheet1!$B$2:$B$20</c:f>
              <c:numCache>
                <c:formatCode>General</c:formatCode>
                <c:ptCount val="19"/>
                <c:pt idx="0">
                  <c:v>-1</c:v>
                </c:pt>
                <c:pt idx="1">
                  <c:v>-1</c:v>
                </c:pt>
                <c:pt idx="2">
                  <c:v>-1</c:v>
                </c:pt>
                <c:pt idx="3">
                  <c:v>-1</c:v>
                </c:pt>
                <c:pt idx="4">
                  <c:v>-1</c:v>
                </c:pt>
                <c:pt idx="5">
                  <c:v>-1</c:v>
                </c:pt>
                <c:pt idx="6">
                  <c:v>-1</c:v>
                </c:pt>
                <c:pt idx="7">
                  <c:v>-1</c:v>
                </c:pt>
                <c:pt idx="8">
                  <c:v>-1</c:v>
                </c:pt>
                <c:pt idx="9">
                  <c:v>-1</c:v>
                </c:pt>
                <c:pt idx="10">
                  <c:v>-1</c:v>
                </c:pt>
                <c:pt idx="11">
                  <c:v>-1</c:v>
                </c:pt>
                <c:pt idx="12">
                  <c:v>-1</c:v>
                </c:pt>
                <c:pt idx="13">
                  <c:v>-1</c:v>
                </c:pt>
                <c:pt idx="14">
                  <c:v>-1</c:v>
                </c:pt>
                <c:pt idx="15">
                  <c:v>-1</c:v>
                </c:pt>
                <c:pt idx="16">
                  <c:v>-1</c:v>
                </c:pt>
                <c:pt idx="17">
                  <c:v>-1</c:v>
                </c:pt>
                <c:pt idx="18">
                  <c:v>-1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355840"/>
        <c:axId val="139356416"/>
      </c:scatterChart>
      <c:valAx>
        <c:axId val="139355840"/>
        <c:scaling>
          <c:orientation val="minMax"/>
          <c:max val="2033"/>
          <c:min val="2010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38100">
            <a:solidFill>
              <a:schemeClr val="tx2">
                <a:lumMod val="75000"/>
              </a:schemeClr>
            </a:solidFill>
            <a:headEnd w="lg" len="med"/>
            <a:tailEnd type="triangle" w="lg" len="med"/>
          </a:ln>
        </c:spPr>
        <c:crossAx val="139356416"/>
        <c:crosses val="autoZero"/>
        <c:crossBetween val="midCat"/>
        <c:majorUnit val="1"/>
      </c:valAx>
      <c:valAx>
        <c:axId val="139356416"/>
        <c:scaling>
          <c:orientation val="minMax"/>
          <c:max val="1"/>
          <c:min val="0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39355840"/>
        <c:crosses val="autoZero"/>
        <c:crossBetween val="midCat"/>
        <c:majorUnit val="1"/>
      </c:valAx>
      <c:spPr>
        <a:noFill/>
        <a:ln>
          <a:noFill/>
        </a:ln>
      </c:spPr>
    </c:plotArea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C37F5-1AE8-4D6B-ACF3-6D9D80398DDD}" type="datetimeFigureOut">
              <a:rPr lang="it-IT" smtClean="0"/>
              <a:t>28/11/2013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9856C-1872-4BD6-9BCC-8145A5E4F20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98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A2E5F-7C08-4D65-9845-85038E5C9894}" type="slidenum">
              <a:rPr lang="en-GB" altLang="it-IT"/>
              <a:pPr/>
              <a:t>7</a:t>
            </a:fld>
            <a:endParaRPr lang="en-GB" altLang="it-IT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Sampling lead-LAr calorimeter</a:t>
            </a:r>
          </a:p>
          <a:p>
            <a:r>
              <a:rPr lang="it-IT" altLang="it-IT">
                <a:solidFill>
                  <a:schemeClr val="hlink"/>
                </a:solidFill>
              </a:rPr>
              <a:t>The signal is given by the electrons collection (high signal)</a:t>
            </a:r>
            <a:r>
              <a:rPr lang="it-IT" altLang="it-IT"/>
              <a:t> </a:t>
            </a:r>
          </a:p>
          <a:p>
            <a:r>
              <a:rPr lang="it-IT" altLang="it-IT">
                <a:solidFill>
                  <a:schemeClr val="hlink"/>
                </a:solidFill>
              </a:rPr>
              <a:t>Linear and uniform response</a:t>
            </a:r>
          </a:p>
          <a:p>
            <a:r>
              <a:rPr lang="it-IT" altLang="it-IT">
                <a:solidFill>
                  <a:schemeClr val="hlink"/>
                </a:solidFill>
              </a:rPr>
              <a:t>Stability with time</a:t>
            </a:r>
          </a:p>
          <a:p>
            <a:r>
              <a:rPr lang="it-IT" altLang="it-IT">
                <a:solidFill>
                  <a:schemeClr val="hlink"/>
                </a:solidFill>
              </a:rPr>
              <a:t>Radiation hard</a:t>
            </a:r>
          </a:p>
          <a:p>
            <a:endParaRPr lang="it-IT" altLang="it-IT"/>
          </a:p>
          <a:p>
            <a:endParaRPr lang="it-IT" altLang="it-IT"/>
          </a:p>
          <a:p>
            <a:endParaRPr lang="it-IT" altLang="it-IT"/>
          </a:p>
          <a:p>
            <a:r>
              <a:rPr lang="it-IT" altLang="it-IT"/>
              <a:t>LAr EM Calorimeter 170 k 98.5% </a:t>
            </a:r>
          </a:p>
          <a:p>
            <a:r>
              <a:rPr lang="it-IT" altLang="it-IT"/>
              <a:t>Tile calorimeter 9800 97.3% </a:t>
            </a:r>
          </a:p>
          <a:p>
            <a:r>
              <a:rPr lang="it-IT" altLang="it-IT"/>
              <a:t>Hadronic endcap LAr calorimeter 5600 99.9% </a:t>
            </a:r>
          </a:p>
          <a:p>
            <a:r>
              <a:rPr lang="it-IT" altLang="it-IT"/>
              <a:t>Forward LAr calorimeter 3500 100% </a:t>
            </a:r>
          </a:p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495800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GB" sz="1200" dirty="0" smtClean="0">
              <a:latin typeface="Calibri" pitchFamily="34" charset="0"/>
              <a:cs typeface="Arial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F3719-8506-0548-A970-EF2649F9562C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12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F3719-8506-0548-A970-EF2649F9562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66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13F5F-444F-4E4C-8ABB-1024979BEBE2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13F5F-444F-4E4C-8ABB-1024979BEBE2}" type="slidenum">
              <a:rPr lang="en-GB" smtClean="0"/>
              <a:pPr>
                <a:defRPr/>
              </a:pPr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170AF-04E4-4D07-B94E-93E11E0D450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82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170AF-04E4-4D07-B94E-93E11E0D45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82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170AF-04E4-4D07-B94E-93E11E0D45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82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A2E5F-7C08-4D65-9845-85038E5C9894}" type="slidenum">
              <a:rPr lang="en-GB" altLang="it-IT"/>
              <a:pPr/>
              <a:t>8</a:t>
            </a:fld>
            <a:endParaRPr lang="en-GB" altLang="it-IT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Sampling lead-LAr calorimeter</a:t>
            </a:r>
          </a:p>
          <a:p>
            <a:r>
              <a:rPr lang="it-IT" altLang="it-IT">
                <a:solidFill>
                  <a:schemeClr val="hlink"/>
                </a:solidFill>
              </a:rPr>
              <a:t>The signal is given by the electrons collection (high signal)</a:t>
            </a:r>
            <a:r>
              <a:rPr lang="it-IT" altLang="it-IT"/>
              <a:t> </a:t>
            </a:r>
          </a:p>
          <a:p>
            <a:r>
              <a:rPr lang="it-IT" altLang="it-IT">
                <a:solidFill>
                  <a:schemeClr val="hlink"/>
                </a:solidFill>
              </a:rPr>
              <a:t>Linear and uniform response</a:t>
            </a:r>
          </a:p>
          <a:p>
            <a:r>
              <a:rPr lang="it-IT" altLang="it-IT">
                <a:solidFill>
                  <a:schemeClr val="hlink"/>
                </a:solidFill>
              </a:rPr>
              <a:t>Stability with time</a:t>
            </a:r>
          </a:p>
          <a:p>
            <a:r>
              <a:rPr lang="it-IT" altLang="it-IT">
                <a:solidFill>
                  <a:schemeClr val="hlink"/>
                </a:solidFill>
              </a:rPr>
              <a:t>Radiation hard</a:t>
            </a:r>
          </a:p>
          <a:p>
            <a:endParaRPr lang="it-IT" altLang="it-IT"/>
          </a:p>
          <a:p>
            <a:endParaRPr lang="it-IT" altLang="it-IT"/>
          </a:p>
          <a:p>
            <a:endParaRPr lang="it-IT" altLang="it-IT"/>
          </a:p>
          <a:p>
            <a:r>
              <a:rPr lang="it-IT" altLang="it-IT"/>
              <a:t>LAr EM Calorimeter 170 k 98.5% </a:t>
            </a:r>
          </a:p>
          <a:p>
            <a:r>
              <a:rPr lang="it-IT" altLang="it-IT"/>
              <a:t>Tile calorimeter 9800 97.3% </a:t>
            </a:r>
          </a:p>
          <a:p>
            <a:r>
              <a:rPr lang="it-IT" altLang="it-IT"/>
              <a:t>Hadronic endcap LAr calorimeter 5600 99.9% </a:t>
            </a:r>
          </a:p>
          <a:p>
            <a:r>
              <a:rPr lang="it-IT" altLang="it-IT"/>
              <a:t>Forward LAr calorimeter 3500 100% </a:t>
            </a:r>
          </a:p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B669CB-5246-4A14-9AAF-E97A2CFF2543}" type="slidenum">
              <a:rPr lang="en-GB" altLang="it-IT"/>
              <a:pPr/>
              <a:t>10</a:t>
            </a:fld>
            <a:endParaRPr lang="en-GB" altLang="it-IT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altLang="it-IT"/>
              <a:t>EB 98.7%</a:t>
            </a:r>
          </a:p>
          <a:p>
            <a:r>
              <a:rPr lang="it-IT" altLang="it-IT"/>
              <a:t>EE 99.3%</a:t>
            </a:r>
          </a:p>
          <a:p>
            <a:r>
              <a:rPr lang="it-IT" altLang="it-IT"/>
              <a:t>ES 99.84%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F3719-8506-0548-A970-EF2649F9562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96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F3719-8506-0548-A970-EF2649F9562C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8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F3719-8506-0548-A970-EF2649F9562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604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13F5F-444F-4E4C-8ABB-1024979BEBE2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13F5F-444F-4E4C-8ABB-1024979BEBE2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13F5F-444F-4E4C-8ABB-1024979BEBE2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6D5E0-C79B-45EF-B11C-E75AF24B38A8}" type="datetime1">
              <a:rPr lang="it-IT" smtClean="0"/>
              <a:t>28/11/2013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1041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CDE04-C07F-4A0B-8908-DB179DAE1A64}" type="datetime1">
              <a:rPr lang="it-IT" smtClean="0"/>
              <a:t>28/11/2013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52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8DE21-C575-42D5-B595-7FC46A8B44D3}" type="datetime1">
              <a:rPr lang="it-IT" smtClean="0"/>
              <a:t>28/11/2013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81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172" y="100588"/>
            <a:ext cx="8231049" cy="65088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11354" y="854348"/>
            <a:ext cx="4365663" cy="189713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95479" y="854348"/>
            <a:ext cx="4365663" cy="189713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95479" y="2931758"/>
            <a:ext cx="4365663" cy="189713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111354" y="2931758"/>
            <a:ext cx="4365663" cy="1897135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7156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F3CD-E941-4A5C-B7CB-1D0AE1FD3F21}" type="datetime1">
              <a:rPr lang="it-IT" smtClean="0"/>
              <a:t>28/11/2013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319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0E8C-E3BD-43EA-88AD-7F3C76500040}" type="datetime1">
              <a:rPr lang="it-IT" smtClean="0"/>
              <a:t>28/11/2013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43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151EE-EDA7-4FE5-8A35-093B88696A26}" type="datetime1">
              <a:rPr lang="it-IT" smtClean="0"/>
              <a:t>28/11/2013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79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6D7A1-623E-488A-971F-8D3389BE005A}" type="datetime1">
              <a:rPr lang="it-IT" smtClean="0"/>
              <a:t>28/11/2013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08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BAB7-2D8B-4BFB-93D9-BB1E71E8BD9A}" type="datetime1">
              <a:rPr lang="it-IT" smtClean="0"/>
              <a:t>28/11/2013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08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3637A-9CAF-46B5-9B62-D8DEA948BBD7}" type="datetime1">
              <a:rPr lang="it-IT" smtClean="0"/>
              <a:t>28/11/2013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0244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062F-81EB-40D7-B64C-A341FBC0AA11}" type="datetime1">
              <a:rPr lang="it-IT" smtClean="0"/>
              <a:t>28/11/2013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04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E838C-7A8D-4258-A092-316AC38EAFE9}" type="datetime1">
              <a:rPr lang="it-IT" smtClean="0"/>
              <a:t>28/11/2013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06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17E54-3E40-43B4-A4FC-D8EAD2CD6983}" type="datetime1">
              <a:rPr lang="it-IT" smtClean="0"/>
              <a:t>28/11/2013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1BA20-99A0-49EB-A712-DAE0129DAD8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62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wm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wm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6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wm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gif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6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6.jpeg"/><Relationship Id="rId4" Type="http://schemas.openxmlformats.org/officeDocument/2006/relationships/image" Target="../media/image4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4.wmf"/><Relationship Id="rId4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7.jpeg"/><Relationship Id="rId7" Type="http://schemas.openxmlformats.org/officeDocument/2006/relationships/image" Target="../media/image81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6.jpeg"/><Relationship Id="rId4" Type="http://schemas.openxmlformats.org/officeDocument/2006/relationships/image" Target="../media/image4.wmf"/><Relationship Id="rId9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hyperlink" Target="http://arxiv.org/abs/1308.2585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14.w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6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217" y="3826447"/>
            <a:ext cx="7772400" cy="1470025"/>
          </a:xfrm>
        </p:spPr>
        <p:txBody>
          <a:bodyPr/>
          <a:lstStyle/>
          <a:p>
            <a:r>
              <a:rPr lang="en-US" dirty="0" err="1" smtClean="0">
                <a:solidFill>
                  <a:srgbClr val="008080"/>
                </a:solidFill>
              </a:rPr>
              <a:t>Calorimetry</a:t>
            </a:r>
            <a:r>
              <a:rPr lang="en-US" dirty="0" smtClean="0">
                <a:solidFill>
                  <a:srgbClr val="008080"/>
                </a:solidFill>
              </a:rPr>
              <a:t> challenges in view of LHC upgrades</a:t>
            </a:r>
            <a:endParaRPr lang="it-IT" dirty="0">
              <a:solidFill>
                <a:srgbClr val="00808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9921" y="5373216"/>
            <a:ext cx="6428991" cy="820254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Francesca Cavallari </a:t>
            </a:r>
          </a:p>
          <a:p>
            <a:r>
              <a:rPr lang="it-IT" dirty="0" smtClean="0"/>
              <a:t>(INFN Roma)</a:t>
            </a:r>
            <a:endParaRPr lang="it-IT" dirty="0"/>
          </a:p>
        </p:txBody>
      </p:sp>
      <p:pic>
        <p:nvPicPr>
          <p:cNvPr id="1026" name="Picture 2" descr="http://www.lnf.infn.it/lnfadmin/travel/arcobale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5705475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30185" y="6481502"/>
            <a:ext cx="702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LNF Mini-workshop series: Detectors for the LHC Upgrade</a:t>
            </a:r>
            <a:r>
              <a:rPr lang="it-IT" dirty="0" smtClean="0"/>
              <a:t>, 28/11/2013</a:t>
            </a:r>
            <a:endParaRPr lang="it-IT" dirty="0"/>
          </a:p>
        </p:txBody>
      </p:sp>
      <p:pic>
        <p:nvPicPr>
          <p:cNvPr id="6" name="Picture 10" descr="it_titolo_1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054" r="80023" b="17563"/>
          <a:stretch>
            <a:fillRect/>
          </a:stretch>
        </p:blipFill>
        <p:spPr bwMode="auto">
          <a:xfrm>
            <a:off x="-28446" y="-75194"/>
            <a:ext cx="1727200" cy="10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ea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563" y="5204402"/>
            <a:ext cx="1109663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MS-Color-w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301208"/>
            <a:ext cx="1066800" cy="106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lhcb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5423495"/>
            <a:ext cx="12858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TLASXP_White_Thu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7" y="5035290"/>
            <a:ext cx="879475" cy="144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85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892479" cy="83661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it-IT" dirty="0" smtClean="0"/>
              <a:t>CMS ECAL</a:t>
            </a:r>
            <a:endParaRPr lang="it-IT" dirty="0"/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0DC7F0-D177-4BEA-AEFC-2F590BCB9C8A}" type="slidenum">
              <a:rPr lang="en-GB" altLang="it-IT"/>
              <a:pPr/>
              <a:t>10</a:t>
            </a:fld>
            <a:endParaRPr lang="en-GB" altLang="it-IT"/>
          </a:p>
        </p:txBody>
      </p:sp>
      <p:sp>
        <p:nvSpPr>
          <p:cNvPr id="140293" name="Rectangle 5"/>
          <p:cNvSpPr>
            <a:spLocks noChangeArrowheads="1"/>
          </p:cNvSpPr>
          <p:nvPr/>
        </p:nvSpPr>
        <p:spPr bwMode="auto">
          <a:xfrm>
            <a:off x="6692900" y="4564063"/>
            <a:ext cx="1695450" cy="2206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40295" name="Picture 7" descr="t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36613"/>
            <a:ext cx="6081712" cy="423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305" name="Text Box 17"/>
          <p:cNvSpPr txBox="1">
            <a:spLocks noChangeArrowheads="1"/>
          </p:cNvSpPr>
          <p:nvPr/>
        </p:nvSpPr>
        <p:spPr bwMode="auto">
          <a:xfrm>
            <a:off x="168275" y="3789363"/>
            <a:ext cx="2171700" cy="641350"/>
          </a:xfrm>
          <a:prstGeom prst="rect">
            <a:avLst/>
          </a:prstGeom>
          <a:solidFill>
            <a:srgbClr val="FEB0F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it-IT">
                <a:effectLst>
                  <a:outerShdw blurRad="38100" dist="38100" dir="2700000" algn="tl">
                    <a:srgbClr val="FFFFFF"/>
                  </a:outerShdw>
                </a:effectLst>
              </a:rPr>
              <a:t>Pb/Si preshower</a:t>
            </a:r>
          </a:p>
          <a:p>
            <a:pPr eaLnBrk="0" hangingPunct="0"/>
            <a:r>
              <a:rPr lang="en-US" altLang="it-IT">
                <a:effectLst>
                  <a:outerShdw blurRad="38100" dist="38100" dir="2700000" algn="tl">
                    <a:srgbClr val="FFFFFF"/>
                  </a:outerShdw>
                </a:effectLst>
              </a:rPr>
              <a:t>1.65 &lt; | </a:t>
            </a:r>
            <a:r>
              <a:rPr lang="en-US" altLang="it-IT">
                <a:effectLst>
                  <a:outerShdw blurRad="38100" dist="38100" dir="2700000" algn="tl">
                    <a:srgbClr val="FFFFFF"/>
                  </a:outerShdw>
                </a:effectLst>
                <a:sym typeface="Symbol" pitchFamily="18" charset="2"/>
              </a:rPr>
              <a:t></a:t>
            </a:r>
            <a:r>
              <a:rPr lang="en-US" altLang="it-IT"/>
              <a:t> </a:t>
            </a:r>
            <a:r>
              <a:rPr lang="en-US" altLang="it-IT">
                <a:effectLst>
                  <a:outerShdw blurRad="38100" dist="38100" dir="2700000" algn="tl">
                    <a:srgbClr val="FFFFFF"/>
                  </a:outerShdw>
                </a:effectLst>
              </a:rPr>
              <a:t>| &lt; 3.0</a:t>
            </a:r>
          </a:p>
        </p:txBody>
      </p:sp>
      <p:sp>
        <p:nvSpPr>
          <p:cNvPr id="140306" name="Line 18"/>
          <p:cNvSpPr>
            <a:spLocks noChangeShapeType="1"/>
          </p:cNvSpPr>
          <p:nvPr/>
        </p:nvSpPr>
        <p:spPr bwMode="auto">
          <a:xfrm flipV="1">
            <a:off x="1403350" y="3500438"/>
            <a:ext cx="10080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40311" name="Text Box 23"/>
          <p:cNvSpPr txBox="1">
            <a:spLocks noChangeArrowheads="1"/>
          </p:cNvSpPr>
          <p:nvPr/>
        </p:nvSpPr>
        <p:spPr bwMode="auto">
          <a:xfrm>
            <a:off x="1042988" y="4724400"/>
            <a:ext cx="2522537" cy="8318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eaLnBrk="0" hangingPunct="0"/>
            <a:r>
              <a:rPr lang="en-US" altLang="it-IT" sz="2400" b="0" dirty="0">
                <a:solidFill>
                  <a:srgbClr val="0000CC"/>
                </a:solidFill>
              </a:rPr>
              <a:t>Barrel: </a:t>
            </a:r>
            <a:r>
              <a:rPr lang="en-US" altLang="it-IT" sz="2000" b="0" dirty="0">
                <a:solidFill>
                  <a:srgbClr val="0000CC"/>
                </a:solidFill>
              </a:rPr>
              <a:t>|</a:t>
            </a:r>
            <a:r>
              <a:rPr lang="en-US" altLang="it-IT" sz="2000" b="0" dirty="0">
                <a:solidFill>
                  <a:srgbClr val="0000CC"/>
                </a:solidFill>
                <a:sym typeface="Symbol" pitchFamily="18" charset="2"/>
              </a:rPr>
              <a:t>| &lt; 1.48</a:t>
            </a:r>
            <a:endParaRPr lang="en-US" altLang="it-IT" sz="2400" b="0" dirty="0">
              <a:solidFill>
                <a:srgbClr val="0000CC"/>
              </a:solidFill>
            </a:endParaRPr>
          </a:p>
          <a:p>
            <a:pPr eaLnBrk="0" hangingPunct="0"/>
            <a:r>
              <a:rPr lang="en-US" altLang="it-IT" sz="2400" b="0" dirty="0" smtClean="0">
                <a:solidFill>
                  <a:srgbClr val="0000CC"/>
                </a:solidFill>
              </a:rPr>
              <a:t>crystals </a:t>
            </a:r>
            <a:r>
              <a:rPr lang="en-US" altLang="it-IT" sz="2400" b="0" dirty="0">
                <a:solidFill>
                  <a:srgbClr val="0000CC"/>
                </a:solidFill>
              </a:rPr>
              <a:t>(</a:t>
            </a:r>
            <a:r>
              <a:rPr lang="en-US" altLang="it-IT" b="0" dirty="0">
                <a:solidFill>
                  <a:srgbClr val="0000CC"/>
                </a:solidFill>
              </a:rPr>
              <a:t>2x2x23cm</a:t>
            </a:r>
            <a:r>
              <a:rPr lang="en-US" altLang="it-IT" b="0" baseline="24000" dirty="0">
                <a:solidFill>
                  <a:srgbClr val="0000CC"/>
                </a:solidFill>
              </a:rPr>
              <a:t>3</a:t>
            </a:r>
            <a:r>
              <a:rPr lang="en-US" altLang="it-IT" b="0" dirty="0">
                <a:solidFill>
                  <a:srgbClr val="0000CC"/>
                </a:solidFill>
              </a:rPr>
              <a:t>)</a:t>
            </a:r>
          </a:p>
        </p:txBody>
      </p:sp>
      <p:sp>
        <p:nvSpPr>
          <p:cNvPr id="140312" name="Text Box 24"/>
          <p:cNvSpPr txBox="1">
            <a:spLocks noChangeArrowheads="1"/>
          </p:cNvSpPr>
          <p:nvPr/>
        </p:nvSpPr>
        <p:spPr bwMode="auto">
          <a:xfrm>
            <a:off x="5884540" y="3141663"/>
            <a:ext cx="3367980" cy="830997"/>
          </a:xfrm>
          <a:prstGeom prst="rect">
            <a:avLst/>
          </a:prstGeom>
          <a:solidFill>
            <a:srgbClr val="99FF66"/>
          </a:solidFill>
          <a:ln w="9525">
            <a:solidFill>
              <a:srgbClr val="99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it-IT" sz="2400" b="0" dirty="0" err="1" smtClean="0">
                <a:latin typeface="Arial" charset="0"/>
              </a:rPr>
              <a:t>Endcaps</a:t>
            </a:r>
            <a:r>
              <a:rPr lang="en-US" altLang="it-IT" sz="2400" b="0" dirty="0">
                <a:latin typeface="Arial" charset="0"/>
              </a:rPr>
              <a:t>: </a:t>
            </a:r>
            <a:r>
              <a:rPr lang="en-US" altLang="it-IT" b="0" dirty="0">
                <a:latin typeface="Arial" charset="0"/>
              </a:rPr>
              <a:t>1.48 &lt; |</a:t>
            </a:r>
            <a:r>
              <a:rPr lang="en-US" altLang="it-IT" sz="2000" b="0" dirty="0">
                <a:latin typeface="Symbol" pitchFamily="18" charset="2"/>
              </a:rPr>
              <a:t></a:t>
            </a:r>
            <a:r>
              <a:rPr lang="en-US" altLang="it-IT" sz="2000" b="0" dirty="0">
                <a:latin typeface="Arial" charset="0"/>
              </a:rPr>
              <a:t>| &lt; 3.0</a:t>
            </a:r>
          </a:p>
          <a:p>
            <a:pPr eaLnBrk="0" hangingPunct="0"/>
            <a:r>
              <a:rPr lang="en-US" altLang="it-IT" sz="2400" b="0" dirty="0" smtClean="0">
                <a:latin typeface="Arial" charset="0"/>
              </a:rPr>
              <a:t>crystals </a:t>
            </a:r>
            <a:r>
              <a:rPr lang="en-US" altLang="it-IT" b="0" dirty="0">
                <a:latin typeface="Arial" charset="0"/>
              </a:rPr>
              <a:t>(3x3x22cm</a:t>
            </a:r>
            <a:r>
              <a:rPr lang="en-US" altLang="it-IT" b="0" baseline="22000" dirty="0">
                <a:latin typeface="Arial" charset="0"/>
              </a:rPr>
              <a:t>3</a:t>
            </a:r>
            <a:r>
              <a:rPr lang="en-US" altLang="it-IT" b="0" dirty="0">
                <a:latin typeface="Arial" charset="0"/>
              </a:rPr>
              <a:t>)</a:t>
            </a:r>
            <a:endParaRPr lang="en-US" altLang="it-IT" sz="2400" b="0" dirty="0">
              <a:latin typeface="Arial" charset="0"/>
            </a:endParaRPr>
          </a:p>
        </p:txBody>
      </p:sp>
      <p:sp>
        <p:nvSpPr>
          <p:cNvPr id="140313" name="Text Box 25"/>
          <p:cNvSpPr txBox="1">
            <a:spLocks noChangeArrowheads="1"/>
          </p:cNvSpPr>
          <p:nvPr/>
        </p:nvSpPr>
        <p:spPr bwMode="auto">
          <a:xfrm>
            <a:off x="6156325" y="4005263"/>
            <a:ext cx="2987675" cy="132343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r>
              <a:rPr lang="en-US" altLang="it-IT" sz="2000" b="0" dirty="0">
                <a:solidFill>
                  <a:srgbClr val="0033CC"/>
                </a:solidFill>
                <a:latin typeface="Arial" charset="0"/>
              </a:rPr>
              <a:t>PbWO</a:t>
            </a:r>
            <a:r>
              <a:rPr lang="en-US" altLang="it-IT" sz="2000" b="0" baseline="-20000" dirty="0">
                <a:solidFill>
                  <a:srgbClr val="0033CC"/>
                </a:solidFill>
                <a:latin typeface="Arial" charset="0"/>
              </a:rPr>
              <a:t>4 </a:t>
            </a:r>
          </a:p>
          <a:p>
            <a:r>
              <a:rPr lang="en-US" altLang="it-IT" sz="2000" b="0" dirty="0">
                <a:solidFill>
                  <a:srgbClr val="0033CC"/>
                </a:solidFill>
                <a:latin typeface="Arial" charset="0"/>
              </a:rPr>
              <a:t>75468 crystals</a:t>
            </a:r>
          </a:p>
          <a:p>
            <a:r>
              <a:rPr lang="en-US" altLang="it-IT" sz="2000" b="0" dirty="0" smtClean="0">
                <a:solidFill>
                  <a:srgbClr val="0033CC"/>
                </a:solidFill>
              </a:rPr>
              <a:t>X</a:t>
            </a:r>
            <a:r>
              <a:rPr lang="en-US" altLang="it-IT" sz="2000" b="0" baseline="-25000" dirty="0" smtClean="0">
                <a:solidFill>
                  <a:srgbClr val="0033CC"/>
                </a:solidFill>
              </a:rPr>
              <a:t>0</a:t>
            </a:r>
            <a:r>
              <a:rPr lang="en-US" altLang="it-IT" sz="2000" b="0" dirty="0" smtClean="0">
                <a:solidFill>
                  <a:srgbClr val="0033CC"/>
                </a:solidFill>
              </a:rPr>
              <a:t> </a:t>
            </a:r>
            <a:r>
              <a:rPr lang="en-US" altLang="it-IT" sz="2000" b="0" dirty="0">
                <a:solidFill>
                  <a:srgbClr val="0033CC"/>
                </a:solidFill>
              </a:rPr>
              <a:t>0.89 cm</a:t>
            </a:r>
          </a:p>
          <a:p>
            <a:r>
              <a:rPr lang="it-IT" altLang="it-IT" sz="2000" b="0" dirty="0">
                <a:solidFill>
                  <a:srgbClr val="0033CC"/>
                </a:solidFill>
                <a:latin typeface="Arial" charset="0"/>
              </a:rPr>
              <a:t>LY~100 photons/MeV </a:t>
            </a:r>
          </a:p>
        </p:txBody>
      </p:sp>
      <p:pic>
        <p:nvPicPr>
          <p:cNvPr id="140315" name="Picture 27" descr="CMS-Color-w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355" y="0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324" name="Text Box 36"/>
          <p:cNvSpPr txBox="1">
            <a:spLocks noChangeArrowheads="1"/>
          </p:cNvSpPr>
          <p:nvPr/>
        </p:nvSpPr>
        <p:spPr bwMode="auto">
          <a:xfrm>
            <a:off x="323850" y="64912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it-IT" altLang="it-IT" b="0">
              <a:latin typeface="Arial" charset="0"/>
            </a:endParaRPr>
          </a:p>
        </p:txBody>
      </p:sp>
      <p:graphicFrame>
        <p:nvGraphicFramePr>
          <p:cNvPr id="140328" name="Object 40"/>
          <p:cNvGraphicFramePr>
            <a:graphicFrameLocks noChangeAspect="1"/>
          </p:cNvGraphicFramePr>
          <p:nvPr/>
        </p:nvGraphicFramePr>
        <p:xfrm>
          <a:off x="250825" y="5949950"/>
          <a:ext cx="3960813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1" name="Equation" r:id="rId6" imgW="2158920" imgH="419040" progId="Equation.3">
                  <p:embed/>
                </p:oleObj>
              </mc:Choice>
              <mc:Fallback>
                <p:oleObj name="Equation" r:id="rId6" imgW="2158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5949950"/>
                        <a:ext cx="3960813" cy="76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29" name="Text Box 41"/>
          <p:cNvSpPr txBox="1">
            <a:spLocks noChangeArrowheads="1"/>
          </p:cNvSpPr>
          <p:nvPr/>
        </p:nvSpPr>
        <p:spPr bwMode="auto">
          <a:xfrm>
            <a:off x="323850" y="5589588"/>
            <a:ext cx="3752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1400" b="0">
                <a:latin typeface="Arial" charset="0"/>
              </a:rPr>
              <a:t>DESIGN ENERGY RESOLUTION (BARREL)</a:t>
            </a:r>
          </a:p>
        </p:txBody>
      </p:sp>
      <p:pic>
        <p:nvPicPr>
          <p:cNvPr id="140334" name="Picture 46" descr="capsule9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33825"/>
            <a:ext cx="1081087" cy="81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335" name="Picture 47" descr="VPT_RI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96975"/>
            <a:ext cx="1008063" cy="91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0336" name="Line 48"/>
          <p:cNvSpPr>
            <a:spLocks noChangeShapeType="1"/>
          </p:cNvSpPr>
          <p:nvPr/>
        </p:nvSpPr>
        <p:spPr bwMode="auto">
          <a:xfrm flipH="1" flipV="1">
            <a:off x="6300788" y="1989138"/>
            <a:ext cx="7191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40338" name="Picture 5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492375"/>
            <a:ext cx="1582738" cy="7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339" name="Text Box 51"/>
          <p:cNvSpPr txBox="1">
            <a:spLocks noChangeArrowheads="1"/>
          </p:cNvSpPr>
          <p:nvPr/>
        </p:nvSpPr>
        <p:spPr bwMode="auto">
          <a:xfrm>
            <a:off x="4767263" y="6115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 altLang="it-IT" b="0"/>
          </a:p>
        </p:txBody>
      </p:sp>
      <p:sp>
        <p:nvSpPr>
          <p:cNvPr id="140340" name="Text Box 52"/>
          <p:cNvSpPr txBox="1">
            <a:spLocks noChangeArrowheads="1"/>
          </p:cNvSpPr>
          <p:nvPr/>
        </p:nvSpPr>
        <p:spPr bwMode="auto">
          <a:xfrm>
            <a:off x="4787900" y="6021388"/>
            <a:ext cx="25225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altLang="it-IT" b="0"/>
              <a:t>Granularity Barrel</a:t>
            </a:r>
          </a:p>
          <a:p>
            <a:r>
              <a:rPr lang="el-GR" altLang="it-IT" b="0"/>
              <a:t>Δη</a:t>
            </a:r>
            <a:r>
              <a:rPr lang="fr-CH" altLang="it-IT" b="0"/>
              <a:t>x</a:t>
            </a:r>
            <a:r>
              <a:rPr lang="el-GR" altLang="it-IT" b="0"/>
              <a:t>Δφ</a:t>
            </a:r>
            <a:r>
              <a:rPr lang="fr-CH" altLang="it-IT" b="0"/>
              <a:t>=0.0174x0.0174</a:t>
            </a:r>
            <a:endParaRPr lang="el-GR" altLang="it-IT" b="0"/>
          </a:p>
        </p:txBody>
      </p:sp>
      <p:sp>
        <p:nvSpPr>
          <p:cNvPr id="140341" name="Text Box 53"/>
          <p:cNvSpPr txBox="1">
            <a:spLocks noChangeArrowheads="1"/>
          </p:cNvSpPr>
          <p:nvPr/>
        </p:nvSpPr>
        <p:spPr bwMode="auto">
          <a:xfrm>
            <a:off x="7786688" y="1362075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0"/>
              <a:t>VPT</a:t>
            </a:r>
          </a:p>
        </p:txBody>
      </p:sp>
      <p:sp>
        <p:nvSpPr>
          <p:cNvPr id="140342" name="Text Box 54"/>
          <p:cNvSpPr txBox="1">
            <a:spLocks noChangeArrowheads="1"/>
          </p:cNvSpPr>
          <p:nvPr/>
        </p:nvSpPr>
        <p:spPr bwMode="auto">
          <a:xfrm>
            <a:off x="3708400" y="4292600"/>
            <a:ext cx="654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0"/>
              <a:t>APD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989" y="1082457"/>
            <a:ext cx="186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nner diam. 2.6 m</a:t>
            </a:r>
          </a:p>
          <a:p>
            <a:r>
              <a:rPr lang="it-IT" dirty="0"/>
              <a:t>o</a:t>
            </a:r>
            <a:r>
              <a:rPr lang="it-IT" dirty="0" smtClean="0"/>
              <a:t>uter diam. 3.6 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090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4B580A-DC3E-4B27-97C3-B6EE62A97983}" type="slidenum">
              <a:rPr lang="en-GB" altLang="it-IT"/>
              <a:pPr/>
              <a:t>11</a:t>
            </a:fld>
            <a:endParaRPr lang="en-GB" altLang="it-IT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27384"/>
            <a:ext cx="8353425" cy="98107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altLang="it-IT" sz="4000" dirty="0"/>
              <a:t>The </a:t>
            </a:r>
            <a:r>
              <a:rPr lang="it-IT" altLang="it-IT" sz="4000" b="1" dirty="0"/>
              <a:t>CMS</a:t>
            </a:r>
            <a:r>
              <a:rPr lang="it-IT" altLang="it-IT" sz="4000" dirty="0"/>
              <a:t> HCAL</a:t>
            </a:r>
          </a:p>
        </p:txBody>
      </p:sp>
      <p:pic>
        <p:nvPicPr>
          <p:cNvPr id="73735" name="Picture 7" descr="CMS-Color-w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79" y="0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9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20462" r="4964" b="9254"/>
          <a:stretch>
            <a:fillRect/>
          </a:stretch>
        </p:blipFill>
        <p:spPr bwMode="auto">
          <a:xfrm>
            <a:off x="2555875" y="1554163"/>
            <a:ext cx="6192838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51" name="Text Box 23"/>
          <p:cNvSpPr txBox="1">
            <a:spLocks noChangeArrowheads="1"/>
          </p:cNvSpPr>
          <p:nvPr/>
        </p:nvSpPr>
        <p:spPr bwMode="auto">
          <a:xfrm>
            <a:off x="6948488" y="3500438"/>
            <a:ext cx="15843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0"/>
              <a:t>HB |</a:t>
            </a:r>
            <a:r>
              <a:rPr lang="el-GR" altLang="it-IT" b="0"/>
              <a:t>η</a:t>
            </a:r>
            <a:r>
              <a:rPr lang="fr-CH" altLang="it-IT" b="0"/>
              <a:t>|&lt;1.2</a:t>
            </a:r>
            <a:endParaRPr lang="el-GR" altLang="it-IT" b="0"/>
          </a:p>
        </p:txBody>
      </p: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5508625" y="1411288"/>
            <a:ext cx="1403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0"/>
              <a:t>HO |</a:t>
            </a:r>
            <a:r>
              <a:rPr lang="el-GR" altLang="it-IT" b="0"/>
              <a:t>η</a:t>
            </a:r>
            <a:r>
              <a:rPr lang="fr-CH" altLang="it-IT" b="0"/>
              <a:t>|&lt;1.4</a:t>
            </a:r>
            <a:endParaRPr lang="el-GR" altLang="it-IT" b="0"/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3276600" y="292258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0">
                <a:latin typeface="Arial" charset="0"/>
              </a:rPr>
              <a:t>HE 1.3&lt;|</a:t>
            </a:r>
            <a:r>
              <a:rPr lang="el-GR" altLang="it-IT" b="0">
                <a:latin typeface="Arial" charset="0"/>
              </a:rPr>
              <a:t>η</a:t>
            </a:r>
            <a:r>
              <a:rPr lang="fr-CH" altLang="it-IT" b="0">
                <a:latin typeface="Arial" charset="0"/>
              </a:rPr>
              <a:t>|&lt;3</a:t>
            </a:r>
            <a:endParaRPr lang="el-GR" altLang="it-IT" b="0">
              <a:latin typeface="Arial" charset="0"/>
            </a:endParaRPr>
          </a:p>
        </p:txBody>
      </p:sp>
      <p:pic>
        <p:nvPicPr>
          <p:cNvPr id="73754" name="Picture 26" descr="insrt_HB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2892425" cy="345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0" y="1196975"/>
            <a:ext cx="1466850" cy="366713"/>
          </a:xfrm>
          <a:prstGeom prst="rect">
            <a:avLst/>
          </a:prstGeom>
          <a:solidFill>
            <a:srgbClr val="F0F0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it-IT" b="0">
                <a:solidFill>
                  <a:schemeClr val="accent2"/>
                </a:solidFill>
                <a:latin typeface="Arial" charset="0"/>
              </a:rPr>
              <a:t>HCAL Barrel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68313" y="5300663"/>
            <a:ext cx="8280400" cy="11906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l"/>
            <a:r>
              <a:rPr lang="it-IT" altLang="it-IT" dirty="0"/>
              <a:t>Hadronic Barrel and Endcap calorimeters are sampling brass/scintillator tiles calorimeters. </a:t>
            </a:r>
          </a:p>
          <a:p>
            <a:pPr algn="l"/>
            <a:r>
              <a:rPr lang="it-IT" altLang="it-IT" dirty="0"/>
              <a:t>An additional scintillator layer is located outside the solenoid cryostat: HO</a:t>
            </a:r>
          </a:p>
          <a:p>
            <a:pPr algn="l"/>
            <a:r>
              <a:rPr lang="it-IT" altLang="it-IT" dirty="0"/>
              <a:t>A forward calorimeter made of steel and quartz fiber covers up to |</a:t>
            </a:r>
            <a:r>
              <a:rPr lang="el-GR" altLang="it-IT" dirty="0"/>
              <a:t>η</a:t>
            </a:r>
            <a:r>
              <a:rPr lang="fr-CH" altLang="it-IT" dirty="0"/>
              <a:t>|&lt;5.2</a:t>
            </a:r>
            <a:endParaRPr lang="el-GR" altLang="it-IT" dirty="0"/>
          </a:p>
        </p:txBody>
      </p:sp>
      <p:pic>
        <p:nvPicPr>
          <p:cNvPr id="73766" name="Picture 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96975"/>
            <a:ext cx="10636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600000">
            <a:off x="7235825" y="3933825"/>
            <a:ext cx="966788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2987675" y="4357688"/>
            <a:ext cx="19081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it-IT" altLang="it-IT" b="0"/>
              <a:t>HF 3&lt;|</a:t>
            </a:r>
            <a:r>
              <a:rPr lang="el-GR" altLang="it-IT" b="0"/>
              <a:t>η</a:t>
            </a:r>
            <a:r>
              <a:rPr lang="fr-CH" altLang="it-IT" b="0"/>
              <a:t>|&lt;5.2</a:t>
            </a:r>
            <a:endParaRPr lang="el-GR" altLang="it-IT" b="0"/>
          </a:p>
        </p:txBody>
      </p:sp>
      <p:sp>
        <p:nvSpPr>
          <p:cNvPr id="73768" name="Text Box 40"/>
          <p:cNvSpPr txBox="1">
            <a:spLocks noChangeArrowheads="1"/>
          </p:cNvSpPr>
          <p:nvPr/>
        </p:nvSpPr>
        <p:spPr bwMode="auto">
          <a:xfrm>
            <a:off x="4094163" y="1146175"/>
            <a:ext cx="666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0"/>
              <a:t>HPD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40620" y="1146175"/>
            <a:ext cx="1860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nner diam. 3.6 m</a:t>
            </a:r>
          </a:p>
          <a:p>
            <a:r>
              <a:rPr lang="it-IT" dirty="0"/>
              <a:t>o</a:t>
            </a:r>
            <a:r>
              <a:rPr lang="it-IT" dirty="0" smtClean="0"/>
              <a:t>uter diam. </a:t>
            </a:r>
            <a:r>
              <a:rPr lang="it-IT" dirty="0"/>
              <a:t>6</a:t>
            </a:r>
            <a:r>
              <a:rPr lang="it-IT" dirty="0" smtClean="0"/>
              <a:t> 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79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A3F6BF-8284-4AB7-BE43-4BB93C36AA5A}" type="slidenum">
              <a:rPr lang="en-GB" altLang="it-IT"/>
              <a:pPr/>
              <a:t>12</a:t>
            </a:fld>
            <a:endParaRPr lang="en-GB" altLang="it-IT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6248" r="12115"/>
          <a:stretch>
            <a:fillRect/>
          </a:stretch>
        </p:blipFill>
        <p:spPr bwMode="auto">
          <a:xfrm>
            <a:off x="5435600" y="3716338"/>
            <a:ext cx="320516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336" name="Text Box 8"/>
          <p:cNvSpPr txBox="1">
            <a:spLocks noChangeArrowheads="1"/>
          </p:cNvSpPr>
          <p:nvPr/>
        </p:nvSpPr>
        <p:spPr bwMode="auto">
          <a:xfrm>
            <a:off x="8540750" y="6540500"/>
            <a:ext cx="357188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45" tIns="41473" rIns="82945" bIns="41473">
            <a:spAutoFit/>
          </a:bodyPr>
          <a:lstStyle>
            <a:lvl1pPr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14338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28675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44600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58938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hangingPunct="0">
              <a:lnSpc>
                <a:spcPct val="98000"/>
              </a:lnSpc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altLang="it-IT" sz="1600">
                <a:latin typeface="Arial Narrow" pitchFamily="34" charset="0"/>
              </a:rPr>
              <a:t>10</a:t>
            </a:r>
          </a:p>
        </p:txBody>
      </p:sp>
      <p:sp>
        <p:nvSpPr>
          <p:cNvPr id="99337" name="Rectangle 9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64613" cy="9810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altLang="it-IT"/>
              <a:t>The </a:t>
            </a:r>
            <a:r>
              <a:rPr lang="en-GB" altLang="it-IT" b="1"/>
              <a:t>CMS</a:t>
            </a:r>
            <a:r>
              <a:rPr lang="en-GB" altLang="it-IT"/>
              <a:t> Forward Calorimeter</a:t>
            </a:r>
          </a:p>
        </p:txBody>
      </p:sp>
      <p:grpSp>
        <p:nvGrpSpPr>
          <p:cNvPr id="99338" name="Group 10"/>
          <p:cNvGrpSpPr>
            <a:grpSpLocks/>
          </p:cNvGrpSpPr>
          <p:nvPr/>
        </p:nvGrpSpPr>
        <p:grpSpPr bwMode="auto">
          <a:xfrm>
            <a:off x="2195513" y="1341438"/>
            <a:ext cx="2879725" cy="1843087"/>
            <a:chOff x="144" y="1248"/>
            <a:chExt cx="2880" cy="1644"/>
          </a:xfrm>
        </p:grpSpPr>
        <p:grpSp>
          <p:nvGrpSpPr>
            <p:cNvPr id="99339" name="Group 11"/>
            <p:cNvGrpSpPr>
              <a:grpSpLocks/>
            </p:cNvGrpSpPr>
            <p:nvPr/>
          </p:nvGrpSpPr>
          <p:grpSpPr bwMode="auto">
            <a:xfrm>
              <a:off x="144" y="1302"/>
              <a:ext cx="2161" cy="1590"/>
              <a:chOff x="144" y="1248"/>
              <a:chExt cx="2161" cy="1590"/>
            </a:xfrm>
          </p:grpSpPr>
          <p:pic>
            <p:nvPicPr>
              <p:cNvPr id="99340" name="Picture 12" descr="new-fiber-gri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1176"/>
              <a:stretch>
                <a:fillRect/>
              </a:stretch>
            </p:blipFill>
            <p:spPr bwMode="auto">
              <a:xfrm>
                <a:off x="144" y="1248"/>
                <a:ext cx="2161" cy="14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9341" name="Rectangle 13"/>
              <p:cNvSpPr>
                <a:spLocks noChangeArrowheads="1"/>
              </p:cNvSpPr>
              <p:nvPr/>
            </p:nvSpPr>
            <p:spPr bwMode="auto">
              <a:xfrm>
                <a:off x="266" y="1392"/>
                <a:ext cx="1486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082" tIns="40321" rIns="82082" bIns="40321">
                <a:spAutoFit/>
              </a:bodyPr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altLang="it-IT" sz="1600">
                    <a:solidFill>
                      <a:srgbClr val="009900"/>
                    </a:solidFill>
                  </a:rPr>
                  <a:t>HAD (143 cm)</a:t>
                </a:r>
              </a:p>
            </p:txBody>
          </p:sp>
          <p:sp>
            <p:nvSpPr>
              <p:cNvPr id="99342" name="Rectangle 14"/>
              <p:cNvSpPr>
                <a:spLocks noChangeArrowheads="1"/>
              </p:cNvSpPr>
              <p:nvPr/>
            </p:nvSpPr>
            <p:spPr bwMode="auto">
              <a:xfrm>
                <a:off x="697" y="2549"/>
                <a:ext cx="1352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81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082" tIns="40321" rIns="82082" bIns="40321">
                <a:spAutoFit/>
              </a:bodyPr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0" hangingPunct="0"/>
                <a:r>
                  <a:rPr lang="en-US" altLang="it-IT" sz="1600">
                    <a:solidFill>
                      <a:srgbClr val="FF0000"/>
                    </a:solidFill>
                  </a:rPr>
                  <a:t>EM (165 cm)</a:t>
                </a:r>
              </a:p>
            </p:txBody>
          </p:sp>
          <p:sp>
            <p:nvSpPr>
              <p:cNvPr id="99343" name="Line 15"/>
              <p:cNvSpPr>
                <a:spLocks noChangeShapeType="1"/>
              </p:cNvSpPr>
              <p:nvPr/>
            </p:nvSpPr>
            <p:spPr bwMode="auto">
              <a:xfrm>
                <a:off x="769" y="1600"/>
                <a:ext cx="211" cy="325"/>
              </a:xfrm>
              <a:prstGeom prst="line">
                <a:avLst/>
              </a:prstGeom>
              <a:noFill/>
              <a:ln w="28575">
                <a:solidFill>
                  <a:srgbClr val="0099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344" name="Line 16"/>
              <p:cNvSpPr>
                <a:spLocks noChangeShapeType="1"/>
              </p:cNvSpPr>
              <p:nvPr/>
            </p:nvSpPr>
            <p:spPr bwMode="auto">
              <a:xfrm flipH="1" flipV="1">
                <a:off x="874" y="2224"/>
                <a:ext cx="54" cy="325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99345" name="Freeform 17"/>
              <p:cNvSpPr>
                <a:spLocks/>
              </p:cNvSpPr>
              <p:nvPr/>
            </p:nvSpPr>
            <p:spPr bwMode="auto">
              <a:xfrm>
                <a:off x="1632" y="1440"/>
                <a:ext cx="480" cy="288"/>
              </a:xfrm>
              <a:custGeom>
                <a:avLst/>
                <a:gdLst>
                  <a:gd name="T0" fmla="*/ 0 w 480"/>
                  <a:gd name="T1" fmla="*/ 192 h 288"/>
                  <a:gd name="T2" fmla="*/ 96 w 480"/>
                  <a:gd name="T3" fmla="*/ 288 h 288"/>
                  <a:gd name="T4" fmla="*/ 480 w 480"/>
                  <a:gd name="T5" fmla="*/ 48 h 288"/>
                  <a:gd name="T6" fmla="*/ 384 w 480"/>
                  <a:gd name="T7" fmla="*/ 0 h 288"/>
                  <a:gd name="T8" fmla="*/ 0 w 480"/>
                  <a:gd name="T9" fmla="*/ 192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0" h="288">
                    <a:moveTo>
                      <a:pt x="0" y="192"/>
                    </a:moveTo>
                    <a:lnTo>
                      <a:pt x="96" y="288"/>
                    </a:lnTo>
                    <a:lnTo>
                      <a:pt x="480" y="48"/>
                    </a:lnTo>
                    <a:lnTo>
                      <a:pt x="384" y="0"/>
                    </a:lnTo>
                    <a:lnTo>
                      <a:pt x="0" y="1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99346" name="Line 18"/>
            <p:cNvSpPr>
              <a:spLocks noChangeShapeType="1"/>
            </p:cNvSpPr>
            <p:nvPr/>
          </p:nvSpPr>
          <p:spPr bwMode="auto">
            <a:xfrm>
              <a:off x="2208" y="1296"/>
              <a:ext cx="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99347" name="Text Box 19"/>
            <p:cNvSpPr txBox="1">
              <a:spLocks noChangeArrowheads="1"/>
            </p:cNvSpPr>
            <p:nvPr/>
          </p:nvSpPr>
          <p:spPr bwMode="auto">
            <a:xfrm>
              <a:off x="2305" y="1248"/>
              <a:ext cx="719" cy="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82945" tIns="41473" rIns="82945" bIns="41473">
              <a:spAutoFit/>
            </a:bodyPr>
            <a:lstStyle>
              <a:lvl1pPr algn="l" defTabSz="82867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414338" algn="l" defTabSz="82867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828675" algn="l" defTabSz="82867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244600" algn="l" defTabSz="82867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658938" algn="l" defTabSz="828675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1161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5733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0305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487738" defTabSz="8286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it-IT" sz="1600">
                  <a:solidFill>
                    <a:srgbClr val="FF3300"/>
                  </a:solidFill>
                  <a:latin typeface="Book Antiqua" pitchFamily="18" charset="0"/>
                </a:rPr>
                <a:t>5mm</a:t>
              </a:r>
            </a:p>
          </p:txBody>
        </p:sp>
      </p:grpSp>
      <p:sp>
        <p:nvSpPr>
          <p:cNvPr id="99349" name="Rectangle 21"/>
          <p:cNvSpPr>
            <a:spLocks noChangeArrowheads="1"/>
          </p:cNvSpPr>
          <p:nvPr/>
        </p:nvSpPr>
        <p:spPr bwMode="auto">
          <a:xfrm>
            <a:off x="0" y="3860800"/>
            <a:ext cx="5292725" cy="1967349"/>
          </a:xfrm>
          <a:prstGeom prst="rect">
            <a:avLst/>
          </a:prstGeom>
          <a:solidFill>
            <a:srgbClr val="F0F0A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414338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28675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244600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658938" algn="l" defTabSz="828675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1" eaLnBrk="0" hangingPunct="0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altLang="it-IT" dirty="0">
                <a:solidFill>
                  <a:srgbClr val="114FFB"/>
                </a:solidFill>
              </a:rPr>
              <a:t>Iron/Quartz fiber (Cerenkov light)</a:t>
            </a:r>
          </a:p>
          <a:p>
            <a:pPr lvl="1" eaLnBrk="0" hangingPunct="0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altLang="it-IT" dirty="0">
                <a:solidFill>
                  <a:srgbClr val="114FFB"/>
                </a:solidFill>
              </a:rPr>
              <a:t>Covers 3&lt;|</a:t>
            </a:r>
            <a:r>
              <a:rPr lang="el-GR" altLang="it-IT" dirty="0">
                <a:solidFill>
                  <a:srgbClr val="114FFB"/>
                </a:solidFill>
              </a:rPr>
              <a:t>η</a:t>
            </a:r>
            <a:r>
              <a:rPr lang="fr-CH" altLang="it-IT" dirty="0">
                <a:solidFill>
                  <a:srgbClr val="114FFB"/>
                </a:solidFill>
              </a:rPr>
              <a:t>|</a:t>
            </a:r>
            <a:r>
              <a:rPr lang="en-US" altLang="it-IT" dirty="0">
                <a:solidFill>
                  <a:srgbClr val="114FFB"/>
                </a:solidFill>
              </a:rPr>
              <a:t>&lt;5</a:t>
            </a:r>
          </a:p>
          <a:p>
            <a:pPr lvl="1" eaLnBrk="0" hangingPunct="0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altLang="it-IT" dirty="0">
                <a:solidFill>
                  <a:srgbClr val="114FFB"/>
                </a:solidFill>
              </a:rPr>
              <a:t>Total of 1728 towers, 2 x 432 towers for EM and HAD </a:t>
            </a:r>
          </a:p>
          <a:p>
            <a:pPr lvl="1" eaLnBrk="0" hangingPunct="0">
              <a:lnSpc>
                <a:spcPct val="80000"/>
              </a:lnSpc>
              <a:spcBef>
                <a:spcPct val="30000"/>
              </a:spcBef>
              <a:buSzPct val="100000"/>
            </a:pPr>
            <a:r>
              <a:rPr lang="en-US" altLang="it-IT" dirty="0" smtClean="0">
                <a:solidFill>
                  <a:srgbClr val="114FFB"/>
                </a:solidFill>
              </a:rPr>
              <a:t>segmentation </a:t>
            </a:r>
            <a:r>
              <a:rPr lang="en-US" altLang="it-IT" dirty="0">
                <a:solidFill>
                  <a:srgbClr val="114FFB"/>
                </a:solidFill>
              </a:rPr>
              <a:t>(0.175 x 0.175)</a:t>
            </a:r>
          </a:p>
          <a:p>
            <a:pPr lvl="1" eaLnBrk="0" hangingPunct="0">
              <a:lnSpc>
                <a:spcPct val="80000"/>
              </a:lnSpc>
              <a:spcBef>
                <a:spcPct val="30000"/>
              </a:spcBef>
              <a:buSzPct val="100000"/>
              <a:buFont typeface="Symbol" pitchFamily="18" charset="2"/>
              <a:buNone/>
            </a:pPr>
            <a:r>
              <a:rPr lang="en-US" altLang="it-IT" dirty="0"/>
              <a:t>High dose expected (&gt;1 Grad accumulated in 10 years)</a:t>
            </a:r>
          </a:p>
        </p:txBody>
      </p:sp>
      <p:grpSp>
        <p:nvGrpSpPr>
          <p:cNvPr id="99350" name="Group 22"/>
          <p:cNvGrpSpPr>
            <a:grpSpLocks/>
          </p:cNvGrpSpPr>
          <p:nvPr/>
        </p:nvGrpSpPr>
        <p:grpSpPr bwMode="auto">
          <a:xfrm>
            <a:off x="468313" y="1412875"/>
            <a:ext cx="1590675" cy="1411288"/>
            <a:chOff x="1632" y="1920"/>
            <a:chExt cx="1104" cy="980"/>
          </a:xfrm>
        </p:grpSpPr>
        <p:pic>
          <p:nvPicPr>
            <p:cNvPr id="99351" name="Picture 2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920"/>
              <a:ext cx="1104" cy="9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9352" name="Group 24"/>
            <p:cNvGrpSpPr>
              <a:grpSpLocks/>
            </p:cNvGrpSpPr>
            <p:nvPr/>
          </p:nvGrpSpPr>
          <p:grpSpPr bwMode="auto">
            <a:xfrm>
              <a:off x="1872" y="2160"/>
              <a:ext cx="720" cy="240"/>
              <a:chOff x="1872" y="2160"/>
              <a:chExt cx="720" cy="240"/>
            </a:xfrm>
          </p:grpSpPr>
          <p:sp>
            <p:nvSpPr>
              <p:cNvPr id="99353" name="Oval 25"/>
              <p:cNvSpPr>
                <a:spLocks noChangeArrowheads="1"/>
              </p:cNvSpPr>
              <p:nvPr/>
            </p:nvSpPr>
            <p:spPr bwMode="auto">
              <a:xfrm>
                <a:off x="1872" y="2160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54" name="Oval 26"/>
              <p:cNvSpPr>
                <a:spLocks noChangeArrowheads="1"/>
              </p:cNvSpPr>
              <p:nvPr/>
            </p:nvSpPr>
            <p:spPr bwMode="auto">
              <a:xfrm>
                <a:off x="1968" y="216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55" name="Oval 27"/>
              <p:cNvSpPr>
                <a:spLocks noChangeArrowheads="1"/>
              </p:cNvSpPr>
              <p:nvPr/>
            </p:nvSpPr>
            <p:spPr bwMode="auto">
              <a:xfrm>
                <a:off x="2064" y="2160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56" name="Oval 28"/>
              <p:cNvSpPr>
                <a:spLocks noChangeArrowheads="1"/>
              </p:cNvSpPr>
              <p:nvPr/>
            </p:nvSpPr>
            <p:spPr bwMode="auto">
              <a:xfrm>
                <a:off x="2160" y="216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57" name="Oval 29"/>
              <p:cNvSpPr>
                <a:spLocks noChangeArrowheads="1"/>
              </p:cNvSpPr>
              <p:nvPr/>
            </p:nvSpPr>
            <p:spPr bwMode="auto">
              <a:xfrm>
                <a:off x="2256" y="2160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58" name="Oval 30"/>
              <p:cNvSpPr>
                <a:spLocks noChangeArrowheads="1"/>
              </p:cNvSpPr>
              <p:nvPr/>
            </p:nvSpPr>
            <p:spPr bwMode="auto">
              <a:xfrm>
                <a:off x="2352" y="2160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59" name="Oval 31"/>
              <p:cNvSpPr>
                <a:spLocks noChangeArrowheads="1"/>
              </p:cNvSpPr>
              <p:nvPr/>
            </p:nvSpPr>
            <p:spPr bwMode="auto">
              <a:xfrm>
                <a:off x="2448" y="2160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0" name="Oval 32"/>
              <p:cNvSpPr>
                <a:spLocks noChangeArrowheads="1"/>
              </p:cNvSpPr>
              <p:nvPr/>
            </p:nvSpPr>
            <p:spPr bwMode="auto">
              <a:xfrm>
                <a:off x="1968" y="2256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1" name="Oval 33"/>
              <p:cNvSpPr>
                <a:spLocks noChangeArrowheads="1"/>
              </p:cNvSpPr>
              <p:nvPr/>
            </p:nvSpPr>
            <p:spPr bwMode="auto">
              <a:xfrm>
                <a:off x="2064" y="225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2" name="Oval 34"/>
              <p:cNvSpPr>
                <a:spLocks noChangeArrowheads="1"/>
              </p:cNvSpPr>
              <p:nvPr/>
            </p:nvSpPr>
            <p:spPr bwMode="auto">
              <a:xfrm>
                <a:off x="2160" y="2256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3" name="Oval 35"/>
              <p:cNvSpPr>
                <a:spLocks noChangeArrowheads="1"/>
              </p:cNvSpPr>
              <p:nvPr/>
            </p:nvSpPr>
            <p:spPr bwMode="auto">
              <a:xfrm>
                <a:off x="2256" y="225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4" name="Oval 36"/>
              <p:cNvSpPr>
                <a:spLocks noChangeArrowheads="1"/>
              </p:cNvSpPr>
              <p:nvPr/>
            </p:nvSpPr>
            <p:spPr bwMode="auto">
              <a:xfrm>
                <a:off x="2352" y="2256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5" name="Oval 37"/>
              <p:cNvSpPr>
                <a:spLocks noChangeArrowheads="1"/>
              </p:cNvSpPr>
              <p:nvPr/>
            </p:nvSpPr>
            <p:spPr bwMode="auto">
              <a:xfrm>
                <a:off x="2448" y="2256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6" name="Oval 38"/>
              <p:cNvSpPr>
                <a:spLocks noChangeArrowheads="1"/>
              </p:cNvSpPr>
              <p:nvPr/>
            </p:nvSpPr>
            <p:spPr bwMode="auto">
              <a:xfrm>
                <a:off x="2544" y="2256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7" name="Oval 39"/>
              <p:cNvSpPr>
                <a:spLocks noChangeArrowheads="1"/>
              </p:cNvSpPr>
              <p:nvPr/>
            </p:nvSpPr>
            <p:spPr bwMode="auto">
              <a:xfrm>
                <a:off x="1872" y="2352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8" name="Oval 40"/>
              <p:cNvSpPr>
                <a:spLocks noChangeArrowheads="1"/>
              </p:cNvSpPr>
              <p:nvPr/>
            </p:nvSpPr>
            <p:spPr bwMode="auto">
              <a:xfrm>
                <a:off x="1968" y="235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69" name="Oval 41"/>
              <p:cNvSpPr>
                <a:spLocks noChangeArrowheads="1"/>
              </p:cNvSpPr>
              <p:nvPr/>
            </p:nvSpPr>
            <p:spPr bwMode="auto">
              <a:xfrm>
                <a:off x="2064" y="2352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70" name="Oval 42"/>
              <p:cNvSpPr>
                <a:spLocks noChangeArrowheads="1"/>
              </p:cNvSpPr>
              <p:nvPr/>
            </p:nvSpPr>
            <p:spPr bwMode="auto">
              <a:xfrm>
                <a:off x="2160" y="235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71" name="Oval 43"/>
              <p:cNvSpPr>
                <a:spLocks noChangeArrowheads="1"/>
              </p:cNvSpPr>
              <p:nvPr/>
            </p:nvSpPr>
            <p:spPr bwMode="auto">
              <a:xfrm>
                <a:off x="2256" y="2352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72" name="Oval 44"/>
              <p:cNvSpPr>
                <a:spLocks noChangeArrowheads="1"/>
              </p:cNvSpPr>
              <p:nvPr/>
            </p:nvSpPr>
            <p:spPr bwMode="auto">
              <a:xfrm>
                <a:off x="2352" y="2352"/>
                <a:ext cx="48" cy="48"/>
              </a:xfrm>
              <a:prstGeom prst="ellipse">
                <a:avLst/>
              </a:prstGeom>
              <a:solidFill>
                <a:srgbClr val="FF3300"/>
              </a:solidFill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  <p:sp>
            <p:nvSpPr>
              <p:cNvPr id="99373" name="Oval 45"/>
              <p:cNvSpPr>
                <a:spLocks noChangeArrowheads="1"/>
              </p:cNvSpPr>
              <p:nvPr/>
            </p:nvSpPr>
            <p:spPr bwMode="auto">
              <a:xfrm>
                <a:off x="2448" y="2352"/>
                <a:ext cx="48" cy="48"/>
              </a:xfrm>
              <a:prstGeom prst="ellipse">
                <a:avLst/>
              </a:prstGeom>
              <a:solidFill>
                <a:srgbClr val="33CC33"/>
              </a:solidFill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2945" tIns="41473" rIns="82945" bIns="41473" anchor="ctr"/>
              <a:lstStyle>
                <a:lvl1pPr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4143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828675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244600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1658938" algn="l" defTabSz="828675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1161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5733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0305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487738" defTabSz="828675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0" hangingPunct="0"/>
                <a:endParaRPr lang="it-IT" altLang="it-IT" sz="1600" b="0">
                  <a:latin typeface="Symbol" pitchFamily="18" charset="2"/>
                </a:endParaRPr>
              </a:p>
            </p:txBody>
          </p:sp>
        </p:grpSp>
      </p:grpSp>
      <p:pic>
        <p:nvPicPr>
          <p:cNvPr id="99374" name="Picture 4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196975"/>
            <a:ext cx="295116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76" name="Picture 48" descr="CMS-Color-w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569" y="0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4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88"/>
            <a:ext cx="8229600" cy="778991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10800000" scaled="1"/>
            <a:tileRect/>
          </a:gradFill>
        </p:spPr>
        <p:txBody>
          <a:bodyPr>
            <a:normAutofit/>
          </a:bodyPr>
          <a:lstStyle/>
          <a:p>
            <a:r>
              <a:rPr lang="it-IT" dirty="0" smtClean="0"/>
              <a:t>Performance for photons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13</a:t>
            </a:fld>
            <a:endParaRPr lang="it-IT"/>
          </a:p>
        </p:txBody>
      </p:sp>
      <p:pic>
        <p:nvPicPr>
          <p:cNvPr id="13314" name="Picture 2" descr="https://twiki.cern.ch/twiki/pub/CMSPublic/Hig12028TWiki/fig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73" y="764704"/>
            <a:ext cx="4032448" cy="41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atlas.web.cern.ch/Atlas/GROUPS/PHYSICS/CONFNOTES/ATLAS-CONF-2013-012/fig_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5" y="1037373"/>
            <a:ext cx="4499992" cy="368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s://atlas.web.cern.ch/Atlas/GROUPS/PHYSICS/EGAMMA/PublicPlots/20110512/CalibratedZee/ATL-COM-PHYS-2011-1637/zee_mass_b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73" y="4726485"/>
            <a:ext cx="3755854" cy="21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89129" y="4506437"/>
            <a:ext cx="2883271" cy="2450955"/>
            <a:chOff x="5073105" y="4594220"/>
            <a:chExt cx="2523231" cy="2293847"/>
          </a:xfrm>
        </p:grpSpPr>
        <p:pic>
          <p:nvPicPr>
            <p:cNvPr id="13319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16" t="34119" r="24925" b="7273"/>
            <a:stretch/>
          </p:blipFill>
          <p:spPr bwMode="auto">
            <a:xfrm>
              <a:off x="5073105" y="4594220"/>
              <a:ext cx="2523231" cy="2293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508104" y="5085184"/>
              <a:ext cx="826616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491879" y="5602014"/>
            <a:ext cx="2276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Mass resolution for the Z</a:t>
            </a:r>
            <a:r>
              <a:rPr lang="it-IT" dirty="0" smtClean="0">
                <a:sym typeface="Wingdings" panose="05000000000000000000" pitchFamily="2" charset="2"/>
              </a:rPr>
              <a:t>ee decay in Barrel</a:t>
            </a:r>
            <a:endParaRPr lang="it-IT" dirty="0"/>
          </a:p>
        </p:txBody>
      </p:sp>
      <p:pic>
        <p:nvPicPr>
          <p:cNvPr id="11" name="Picture 48" descr="CMS-Color-wi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44" y="53903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ATLASXP_White_Thum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4288"/>
            <a:ext cx="693738" cy="11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410895" y="-27384"/>
            <a:ext cx="8229600" cy="77899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rgbClr val="FFFF99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/>
              <a:t>Performance </a:t>
            </a:r>
            <a:r>
              <a:rPr lang="it-IT" dirty="0"/>
              <a:t>for E</a:t>
            </a:r>
            <a:r>
              <a:rPr lang="it-IT" baseline="-25000" dirty="0"/>
              <a:t>T</a:t>
            </a:r>
            <a:endParaRPr lang="it-IT" dirty="0"/>
          </a:p>
        </p:txBody>
      </p:sp>
      <p:pic>
        <p:nvPicPr>
          <p:cNvPr id="11272" name="Picture 8" descr="https://atlas.web.cern.ch/Atlas/GROUPS/PHYSICS/PAPERS/PERF-2011-07/fig_15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668" y="727608"/>
            <a:ext cx="4160828" cy="298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-36512" y="908721"/>
            <a:ext cx="5112568" cy="4376074"/>
          </a:xfrm>
        </p:spPr>
        <p:txBody>
          <a:bodyPr>
            <a:normAutofit/>
          </a:bodyPr>
          <a:lstStyle/>
          <a:p>
            <a:r>
              <a:rPr lang="it-IT" sz="2400" dirty="0" smtClean="0"/>
              <a:t>Jets/E</a:t>
            </a:r>
            <a:r>
              <a:rPr lang="it-IT" sz="2400" baseline="-25000" dirty="0" smtClean="0"/>
              <a:t>T</a:t>
            </a:r>
            <a:r>
              <a:rPr lang="it-IT" sz="2400" dirty="0" smtClean="0"/>
              <a:t> resolution with calorimeters limited by energy containment (10 </a:t>
            </a:r>
            <a:r>
              <a:rPr lang="el-GR" sz="2400" dirty="0" smtClean="0"/>
              <a:t>λ</a:t>
            </a:r>
            <a:r>
              <a:rPr lang="it-IT" sz="2400" baseline="-25000" dirty="0" smtClean="0"/>
              <a:t>I</a:t>
            </a:r>
            <a:r>
              <a:rPr lang="it-IT" sz="2400" dirty="0" smtClean="0"/>
              <a:t>) and by non compensation of </a:t>
            </a:r>
            <a:r>
              <a:rPr lang="it-IT" sz="2400" i="1" dirty="0" smtClean="0"/>
              <a:t>e/h.</a:t>
            </a:r>
          </a:p>
          <a:p>
            <a:endParaRPr lang="it-IT" sz="2400" dirty="0"/>
          </a:p>
          <a:p>
            <a:r>
              <a:rPr lang="it-IT" sz="2400" dirty="0" smtClean="0"/>
              <a:t>Energy flow/particle flow algorithms make use of the track-calo match for charged particles and particle id to improve the missing energy reconstruction.</a:t>
            </a:r>
            <a:endParaRPr lang="it-IT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86872" y="6356531"/>
            <a:ext cx="2133600" cy="365125"/>
          </a:xfrm>
        </p:spPr>
        <p:txBody>
          <a:bodyPr/>
          <a:lstStyle/>
          <a:p>
            <a:fld id="{58C1BA20-99A0-49EB-A712-DAE0129DAD82}" type="slidenum">
              <a:rPr lang="it-IT" smtClean="0"/>
              <a:t>14</a:t>
            </a:fld>
            <a:endParaRPr lang="it-IT"/>
          </a:p>
        </p:txBody>
      </p:sp>
      <p:pic>
        <p:nvPicPr>
          <p:cNvPr id="11270" name="Picture 6" descr="Fig10PFresoSEtW_para_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56031"/>
            <a:ext cx="285750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7257741" y="4251955"/>
            <a:ext cx="1886259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el-GR" altLang="it-IT" sz="2000" dirty="0" smtClean="0"/>
              <a:t>σ</a:t>
            </a:r>
            <a:r>
              <a:rPr lang="en-US" altLang="it-IT" sz="2000" dirty="0" smtClean="0"/>
              <a:t>(E</a:t>
            </a:r>
            <a:r>
              <a:rPr lang="en-US" altLang="it-IT" sz="2000" baseline="-25000" dirty="0" smtClean="0"/>
              <a:t>x</a:t>
            </a:r>
            <a:r>
              <a:rPr lang="en-US" altLang="it-IT" sz="2000" dirty="0" smtClean="0"/>
              <a:t>)=0.6</a:t>
            </a:r>
            <a:r>
              <a:rPr lang="en-US" altLang="it-IT" sz="2000" b="0" dirty="0" smtClean="0"/>
              <a:t>√ΣE</a:t>
            </a:r>
            <a:r>
              <a:rPr lang="en-US" altLang="it-IT" sz="2000" b="0" baseline="-25000" dirty="0" smtClean="0"/>
              <a:t>T</a:t>
            </a:r>
            <a:endParaRPr lang="en-US" altLang="it-IT" sz="2000" b="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636151" y="4251955"/>
            <a:ext cx="144016" cy="3990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082793" y="116632"/>
            <a:ext cx="289407" cy="47248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043608" y="980728"/>
            <a:ext cx="216024" cy="28803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8" descr="CMS-Color-w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106" y="3891374"/>
            <a:ext cx="362357" cy="36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2" descr="ATLASXP_White_Thum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868" y="589115"/>
            <a:ext cx="346869" cy="56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7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it-IT" dirty="0" smtClean="0"/>
              <a:t>Detector challenges at the HL-LHC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079" y="1628800"/>
            <a:ext cx="4249897" cy="44830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u="sng" dirty="0" smtClean="0">
              <a:solidFill>
                <a:schemeClr val="tx1"/>
              </a:solidFill>
              <a:sym typeface="Wingding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Number of events per bunch crossing 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(pile-up) ~ 140</a:t>
            </a:r>
          </a:p>
          <a:p>
            <a:endParaRPr lang="en-US" sz="2400" dirty="0" smtClean="0">
              <a:solidFill>
                <a:schemeClr val="tx1"/>
              </a:solidFill>
              <a:sym typeface="Wingdings"/>
            </a:endParaRPr>
          </a:p>
          <a:p>
            <a:endParaRPr lang="en-US" sz="2400" dirty="0" smtClean="0">
              <a:solidFill>
                <a:schemeClr val="tx1"/>
              </a:solidFill>
              <a:sym typeface="Wingdings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sym typeface="Wingdings"/>
              </a:rPr>
              <a:t>Radiation levels 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will be </a:t>
            </a:r>
            <a:r>
              <a:rPr lang="en-US" sz="2400" dirty="0">
                <a:solidFill>
                  <a:schemeClr val="tx1"/>
                </a:solidFill>
                <a:sym typeface="Wingdings"/>
              </a:rPr>
              <a:t>6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 times higher than for the nominal LHC design, and there is a s</a:t>
            </a:r>
            <a:r>
              <a:rPr lang="en-US" sz="2400" dirty="0" smtClean="0">
                <a:solidFill>
                  <a:schemeClr val="tx1"/>
                </a:solidFill>
              </a:rPr>
              <a:t>trong </a:t>
            </a:r>
            <a:r>
              <a:rPr lang="el-GR" sz="2400" dirty="0" smtClean="0">
                <a:solidFill>
                  <a:schemeClr val="tx1"/>
                </a:solidFill>
              </a:rPr>
              <a:t>η</a:t>
            </a:r>
            <a:r>
              <a:rPr lang="it-IT" sz="2400" dirty="0" smtClean="0">
                <a:solidFill>
                  <a:schemeClr val="tx1"/>
                </a:solidFill>
              </a:rPr>
              <a:t> dependence in the endcaps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it-IT" sz="2400" dirty="0" smtClean="0">
              <a:solidFill>
                <a:schemeClr val="tx1"/>
              </a:solidFill>
            </a:endParaRPr>
          </a:p>
          <a:p>
            <a:pPr algn="ctr"/>
            <a:endParaRPr lang="it-IT" sz="2400" baseline="30000" dirty="0">
              <a:solidFill>
                <a:schemeClr val="tx1"/>
              </a:solidFill>
            </a:endParaRPr>
          </a:p>
          <a:p>
            <a:pPr algn="ctr"/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4561" r="19608" b="14561"/>
          <a:stretch>
            <a:fillRect/>
          </a:stretch>
        </p:blipFill>
        <p:spPr bwMode="auto">
          <a:xfrm>
            <a:off x="4596488" y="1196752"/>
            <a:ext cx="3808604" cy="170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554" y="3087282"/>
            <a:ext cx="4248472" cy="35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290156"/>
            <a:ext cx="8570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Rate effects? Radiation hardness? Longevity? Granularity?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679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78098"/>
          </a:xfrm>
          <a:solidFill>
            <a:srgbClr val="FFFF99"/>
          </a:solidFill>
        </p:spPr>
        <p:txBody>
          <a:bodyPr/>
          <a:lstStyle/>
          <a:p>
            <a:r>
              <a:rPr lang="it-IT" dirty="0" smtClean="0"/>
              <a:t>Atlas Calorimeter longevity 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Longevity of Atlas LAr</a:t>
            </a:r>
          </a:p>
          <a:p>
            <a:pPr lvl="1"/>
            <a:r>
              <a:rPr lang="it-IT" dirty="0" smtClean="0"/>
              <a:t>Intrinsically </a:t>
            </a:r>
            <a:r>
              <a:rPr lang="it-IT" dirty="0" smtClean="0">
                <a:solidFill>
                  <a:srgbClr val="7030A0"/>
                </a:solidFill>
              </a:rPr>
              <a:t>radiation tolerant</a:t>
            </a:r>
          </a:p>
          <a:p>
            <a:pPr lvl="1"/>
            <a:r>
              <a:rPr lang="it-IT" dirty="0" smtClean="0"/>
              <a:t>Challenge for operation is the high </a:t>
            </a:r>
            <a:r>
              <a:rPr lang="it-IT" dirty="0" smtClean="0">
                <a:solidFill>
                  <a:srgbClr val="7030A0"/>
                </a:solidFill>
              </a:rPr>
              <a:t>instantaneous luminosity </a:t>
            </a:r>
            <a:r>
              <a:rPr lang="it-IT" dirty="0" smtClean="0"/>
              <a:t>leading to high flux of particles crossing the LAr gaps (particularly in the forward region </a:t>
            </a:r>
            <a:r>
              <a:rPr lang="fr-FR" altLang="it-IT" dirty="0" smtClean="0"/>
              <a:t>3&lt;</a:t>
            </a:r>
            <a:r>
              <a:rPr lang="en-US" altLang="it-IT" dirty="0"/>
              <a:t>|</a:t>
            </a:r>
            <a:r>
              <a:rPr lang="en-US" altLang="it-IT" dirty="0">
                <a:sym typeface="Symbol" pitchFamily="18" charset="2"/>
              </a:rPr>
              <a:t></a:t>
            </a:r>
            <a:r>
              <a:rPr lang="en-US" altLang="it-IT" dirty="0" smtClean="0">
                <a:sym typeface="Symbol" pitchFamily="18" charset="2"/>
              </a:rPr>
              <a:t>|&lt;5, flux of particles up to 5x10</a:t>
            </a:r>
            <a:r>
              <a:rPr lang="en-US" altLang="it-IT" baseline="30000" dirty="0" smtClean="0">
                <a:sym typeface="Symbol" pitchFamily="18" charset="2"/>
              </a:rPr>
              <a:t>5</a:t>
            </a:r>
            <a:r>
              <a:rPr lang="it-IT" dirty="0" smtClean="0"/>
              <a:t> kHz/cm</a:t>
            </a:r>
            <a:r>
              <a:rPr lang="it-IT" baseline="30000" dirty="0" smtClean="0"/>
              <a:t>2</a:t>
            </a:r>
            <a:r>
              <a:rPr lang="it-IT" dirty="0" smtClean="0"/>
              <a:t> )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Longevity of Atlas TileCal</a:t>
            </a:r>
          </a:p>
          <a:p>
            <a:pPr lvl="1"/>
            <a:r>
              <a:rPr lang="it-IT" dirty="0" smtClean="0"/>
              <a:t>Maximum integrated dose will be 0.2-0.3 Mrad</a:t>
            </a:r>
          </a:p>
          <a:p>
            <a:pPr lvl="1"/>
            <a:r>
              <a:rPr lang="it-IT" dirty="0" smtClean="0"/>
              <a:t>Expected signal loss of ~30% for 3000/fb  </a:t>
            </a:r>
            <a:r>
              <a:rPr lang="it-IT" dirty="0" smtClean="0">
                <a:solidFill>
                  <a:srgbClr val="7030A0"/>
                </a:solidFill>
              </a:rPr>
              <a:t>OK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16</a:t>
            </a:fld>
            <a:endParaRPr lang="it-IT"/>
          </a:p>
        </p:txBody>
      </p:sp>
      <p:pic>
        <p:nvPicPr>
          <p:cNvPr id="5" name="Picture 74" descr="ATLASXP_White_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3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6686" cy="936625"/>
          </a:xfrm>
          <a:solidFill>
            <a:srgbClr val="FFFF99"/>
          </a:solidFill>
        </p:spPr>
        <p:txBody>
          <a:bodyPr/>
          <a:lstStyle/>
          <a:p>
            <a:r>
              <a:rPr lang="it-IT" dirty="0" smtClean="0"/>
              <a:t>Atlas FCal Calorimeter longevity </a:t>
            </a:r>
            <a:endParaRPr lang="it-I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223" y="1988840"/>
            <a:ext cx="4281289" cy="394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17</a:t>
            </a:fld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00200"/>
            <a:ext cx="5122912" cy="4637112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Longevity of Atlas FCal </a:t>
            </a:r>
          </a:p>
          <a:p>
            <a:pPr lvl="1"/>
            <a:r>
              <a:rPr lang="it-IT" dirty="0" smtClean="0">
                <a:solidFill>
                  <a:srgbClr val="FF0000"/>
                </a:solidFill>
              </a:rPr>
              <a:t>Space charge effect</a:t>
            </a:r>
            <a:r>
              <a:rPr lang="it-IT" dirty="0" smtClean="0"/>
              <a:t>: buildup of Ar</a:t>
            </a:r>
            <a:r>
              <a:rPr lang="it-IT" baseline="30000" dirty="0" smtClean="0"/>
              <a:t>+ </a:t>
            </a:r>
            <a:r>
              <a:rPr lang="it-IT" dirty="0" smtClean="0"/>
              <a:t> ions could lead to field distortion</a:t>
            </a:r>
            <a:r>
              <a:rPr lang="it-IT" dirty="0" smtClean="0">
                <a:sym typeface="Wingdings" panose="05000000000000000000" pitchFamily="2" charset="2"/>
              </a:rPr>
              <a:t> signal distortion</a:t>
            </a:r>
          </a:p>
          <a:p>
            <a:pPr lvl="1"/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large currents </a:t>
            </a:r>
            <a:r>
              <a:rPr lang="it-IT" dirty="0" smtClean="0">
                <a:sym typeface="Wingdings" panose="05000000000000000000" pitchFamily="2" charset="2"/>
              </a:rPr>
              <a:t>through the protection resistor (1M</a:t>
            </a:r>
            <a:r>
              <a:rPr lang="el-GR" dirty="0" smtClean="0">
                <a:sym typeface="Wingdings" panose="05000000000000000000" pitchFamily="2" charset="2"/>
              </a:rPr>
              <a:t>Ω</a:t>
            </a:r>
            <a:r>
              <a:rPr lang="it-IT" dirty="0" smtClean="0">
                <a:sym typeface="Wingdings" panose="05000000000000000000" pitchFamily="2" charset="2"/>
              </a:rPr>
              <a:t>) could lead to HV drop and to a stronger signal degradation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Energy deposition producing </a:t>
            </a:r>
            <a:r>
              <a:rPr lang="it-IT" dirty="0" smtClean="0">
                <a:solidFill>
                  <a:srgbClr val="FF0000"/>
                </a:solidFill>
                <a:sym typeface="Wingdings" panose="05000000000000000000" pitchFamily="2" charset="2"/>
              </a:rPr>
              <a:t>excessive heat </a:t>
            </a:r>
            <a:r>
              <a:rPr lang="it-IT" dirty="0" smtClean="0">
                <a:sym typeface="Wingdings" panose="05000000000000000000" pitchFamily="2" charset="2"/>
              </a:rPr>
              <a:t>could lead to bubble formation in Lar (same cryostat as the endcap).</a:t>
            </a:r>
            <a:endParaRPr lang="it-IT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652120" y="1804174"/>
            <a:ext cx="317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Atlas simulation , FCal1 at </a:t>
            </a:r>
            <a:r>
              <a:rPr lang="el-GR" dirty="0" smtClean="0"/>
              <a:t>η</a:t>
            </a:r>
            <a:r>
              <a:rPr lang="it-IT" dirty="0" smtClean="0"/>
              <a:t>=4.7</a:t>
            </a:r>
            <a:endParaRPr lang="it-IT" dirty="0"/>
          </a:p>
        </p:txBody>
      </p:sp>
      <p:pic>
        <p:nvPicPr>
          <p:cNvPr id="7" name="Picture 74" descr="ATLASXP_White_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9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4" descr="ATLASXP_White_Thu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662" y="116632"/>
            <a:ext cx="8163817" cy="864096"/>
          </a:xfrm>
          <a:solidFill>
            <a:srgbClr val="FFFF99"/>
          </a:solidFill>
        </p:spPr>
        <p:txBody>
          <a:bodyPr/>
          <a:lstStyle/>
          <a:p>
            <a:r>
              <a:rPr lang="it-IT" dirty="0" smtClean="0"/>
              <a:t>Atlas FCal mitigation options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7"/>
            <a:ext cx="8507288" cy="283977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3300" dirty="0" smtClean="0"/>
              <a:t>Studies ongoing to quantify the effect, several options under consideration: </a:t>
            </a:r>
          </a:p>
          <a:p>
            <a:pPr marL="0" indent="0">
              <a:buNone/>
            </a:pPr>
            <a:r>
              <a:rPr lang="it-IT" sz="3300" dirty="0" smtClean="0">
                <a:solidFill>
                  <a:srgbClr val="00B050"/>
                </a:solidFill>
              </a:rPr>
              <a:t>1) If rate effect is small in FCal </a:t>
            </a:r>
            <a:r>
              <a:rPr lang="it-IT" sz="33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do not replace FCal</a:t>
            </a:r>
          </a:p>
          <a:p>
            <a:pPr marL="0" indent="0">
              <a:buNone/>
            </a:pPr>
            <a:r>
              <a:rPr lang="it-IT" sz="33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2) Replace FCal with new one sFCal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Smaller gaps (100</a:t>
            </a:r>
            <a:r>
              <a:rPr lang="el-GR" dirty="0" smtClean="0">
                <a:sym typeface="Wingdings" panose="05000000000000000000" pitchFamily="2" charset="2"/>
              </a:rPr>
              <a:t>μ</a:t>
            </a:r>
            <a:r>
              <a:rPr lang="it-IT" dirty="0" smtClean="0">
                <a:sym typeface="Wingdings" panose="05000000000000000000" pitchFamily="2" charset="2"/>
              </a:rPr>
              <a:t>m), smaller resistor (100K</a:t>
            </a:r>
            <a:r>
              <a:rPr lang="el-GR" dirty="0" smtClean="0">
                <a:sym typeface="Wingdings" panose="05000000000000000000" pitchFamily="2" charset="2"/>
              </a:rPr>
              <a:t>Ω</a:t>
            </a:r>
            <a:r>
              <a:rPr lang="it-IT" dirty="0" smtClean="0">
                <a:sym typeface="Wingdings" panose="05000000000000000000" pitchFamily="2" charset="2"/>
              </a:rPr>
              <a:t>), cooling loops</a:t>
            </a:r>
          </a:p>
          <a:p>
            <a:pPr lvl="1"/>
            <a:r>
              <a:rPr lang="it-IT" dirty="0" smtClean="0">
                <a:sym typeface="Wingdings" panose="05000000000000000000" pitchFamily="2" charset="2"/>
              </a:rPr>
              <a:t>This requires opening of the LAr endcap cryostat, to be pursued only if cryostat has to be opened for other reasons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18</a:t>
            </a:fld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92508"/>
            <a:ext cx="3766766" cy="269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6" y="3789040"/>
            <a:ext cx="482453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3) Install </a:t>
            </a:r>
            <a:r>
              <a:rPr lang="it-IT" sz="2800" dirty="0">
                <a:solidFill>
                  <a:srgbClr val="FF0000"/>
                </a:solidFill>
                <a:sym typeface="Wingdings" panose="05000000000000000000" pitchFamily="2" charset="2"/>
              </a:rPr>
              <a:t>additional calorimeter in front , miniFCal, to decrease flux of particles.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anose="05000000000000000000" pitchFamily="2" charset="2"/>
              </a:rPr>
              <a:t>Various technologies under consideration (LAr, Xe, diamond sensors) 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906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E_EB_HE_HB_Dose_300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117846"/>
            <a:ext cx="8597900" cy="46027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98" y="-53022"/>
            <a:ext cx="8677302" cy="741362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CMS: Radiation dose map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9676D24-1C10-7F46-81DA-8C959901AACB}" type="slidenum">
              <a:rPr lang="en-GB" smtClean="0"/>
              <a:t>19</a:t>
            </a:fld>
            <a:endParaRPr lang="en-GB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450080" y="1281331"/>
            <a:ext cx="1569720" cy="1360269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946650" y="4389120"/>
            <a:ext cx="412751" cy="1216144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368800" y="4531360"/>
            <a:ext cx="155548" cy="1100572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736850" y="1339145"/>
            <a:ext cx="128657" cy="2298135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46040" y="635000"/>
            <a:ext cx="2679700" cy="646331"/>
          </a:xfrm>
          <a:prstGeom prst="rect">
            <a:avLst/>
          </a:prstGeom>
          <a:solidFill>
            <a:srgbClr val="FFFCC3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HCAL Barrel</a:t>
            </a:r>
          </a:p>
          <a:p>
            <a:r>
              <a:rPr lang="en-US" b="1" dirty="0">
                <a:solidFill>
                  <a:srgbClr val="0000FF"/>
                </a:solidFill>
              </a:rPr>
              <a:t>b</a:t>
            </a:r>
            <a:r>
              <a:rPr lang="en-US" b="1" dirty="0" smtClean="0">
                <a:solidFill>
                  <a:srgbClr val="0000FF"/>
                </a:solidFill>
              </a:rPr>
              <a:t>elow 10</a:t>
            </a:r>
            <a:r>
              <a:rPr lang="en-US" b="1" baseline="30000" dirty="0" smtClean="0">
                <a:solidFill>
                  <a:srgbClr val="0000FF"/>
                </a:solidFill>
              </a:rPr>
              <a:t>3</a:t>
            </a:r>
            <a:r>
              <a:rPr lang="en-US" b="1" dirty="0" smtClean="0">
                <a:solidFill>
                  <a:srgbClr val="0000FF"/>
                </a:solidFill>
              </a:rPr>
              <a:t>Gy (0.1 </a:t>
            </a:r>
            <a:r>
              <a:rPr lang="en-US" b="1" dirty="0" err="1" smtClean="0">
                <a:solidFill>
                  <a:srgbClr val="0000FF"/>
                </a:solidFill>
              </a:rPr>
              <a:t>Mrad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98" y="5631932"/>
            <a:ext cx="4542182" cy="646331"/>
          </a:xfrm>
          <a:prstGeom prst="rect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ECAL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n-lt"/>
              </a:rPr>
              <a:t>Endcap</a:t>
            </a:r>
            <a:endParaRPr lang="en-US" sz="18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At </a:t>
            </a:r>
            <a:r>
              <a:rPr lang="en-US" b="1" dirty="0">
                <a:solidFill>
                  <a:srgbClr val="0000FF"/>
                </a:solidFill>
              </a:rPr>
              <a:t>η</a:t>
            </a:r>
            <a:r>
              <a:rPr lang="en-US" b="1" dirty="0" smtClean="0">
                <a:solidFill>
                  <a:srgbClr val="0000FF"/>
                </a:solidFill>
              </a:rPr>
              <a:t>=2.6: 3*10</a:t>
            </a:r>
            <a:r>
              <a:rPr lang="en-US" b="1" baseline="30000" dirty="0" smtClean="0">
                <a:solidFill>
                  <a:srgbClr val="0000FF"/>
                </a:solidFill>
              </a:rPr>
              <a:t>5</a:t>
            </a:r>
            <a:r>
              <a:rPr lang="en-US" b="1" dirty="0" smtClean="0">
                <a:solidFill>
                  <a:srgbClr val="0000FF"/>
                </a:solidFill>
              </a:rPr>
              <a:t>Gy (30 </a:t>
            </a:r>
            <a:r>
              <a:rPr lang="en-US" b="1" dirty="0" err="1" smtClean="0">
                <a:solidFill>
                  <a:srgbClr val="0000FF"/>
                </a:solidFill>
              </a:rPr>
              <a:t>Mrad</a:t>
            </a:r>
            <a:r>
              <a:rPr lang="en-US" b="1" dirty="0" smtClean="0">
                <a:solidFill>
                  <a:srgbClr val="0000FF"/>
                </a:solidFill>
              </a:rPr>
              <a:t>), 2*10 </a:t>
            </a:r>
            <a:r>
              <a:rPr lang="en-US" b="1" baseline="30000" dirty="0" smtClean="0">
                <a:solidFill>
                  <a:srgbClr val="0000FF"/>
                </a:solidFill>
              </a:rPr>
              <a:t>14  </a:t>
            </a:r>
            <a:r>
              <a:rPr lang="en-US" b="1" dirty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/cm 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946650" y="5622524"/>
            <a:ext cx="2546350" cy="646331"/>
          </a:xfrm>
          <a:prstGeom prst="rect">
            <a:avLst/>
          </a:prstGeom>
          <a:solidFill>
            <a:srgbClr val="FFFCC3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CAL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n-lt"/>
              </a:rPr>
              <a:t>Endcap</a:t>
            </a:r>
            <a:endParaRPr lang="en-US" sz="18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b="1" dirty="0">
                <a:solidFill>
                  <a:srgbClr val="0000FF"/>
                </a:solidFill>
              </a:rPr>
              <a:t>u</a:t>
            </a:r>
            <a:r>
              <a:rPr lang="en-US" b="1" dirty="0" smtClean="0">
                <a:solidFill>
                  <a:srgbClr val="0000FF"/>
                </a:solidFill>
              </a:rPr>
              <a:t>p to 10</a:t>
            </a:r>
            <a:r>
              <a:rPr lang="en-US" b="1" baseline="30000" dirty="0" smtClean="0">
                <a:solidFill>
                  <a:srgbClr val="0000FF"/>
                </a:solidFill>
              </a:rPr>
              <a:t>5</a:t>
            </a:r>
            <a:r>
              <a:rPr lang="en-US" b="1" dirty="0" smtClean="0">
                <a:solidFill>
                  <a:srgbClr val="0000FF"/>
                </a:solidFill>
              </a:rPr>
              <a:t>Gy (10 </a:t>
            </a:r>
            <a:r>
              <a:rPr lang="en-US" b="1" dirty="0" err="1" smtClean="0">
                <a:solidFill>
                  <a:srgbClr val="0000FF"/>
                </a:solidFill>
              </a:rPr>
              <a:t>Mrad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50" y="692814"/>
            <a:ext cx="2679700" cy="646331"/>
          </a:xfrm>
          <a:prstGeom prst="rect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</a:t>
            </a:r>
            <a:r>
              <a:rPr lang="en-US" b="1" dirty="0" smtClean="0">
                <a:solidFill>
                  <a:srgbClr val="0000FF"/>
                </a:solidFill>
              </a:rPr>
              <a:t>CAL Barrel</a:t>
            </a:r>
          </a:p>
          <a:p>
            <a:r>
              <a:rPr lang="en-US" b="1" dirty="0">
                <a:solidFill>
                  <a:srgbClr val="0000FF"/>
                </a:solidFill>
              </a:rPr>
              <a:t>b</a:t>
            </a:r>
            <a:r>
              <a:rPr lang="en-US" b="1" dirty="0" smtClean="0">
                <a:solidFill>
                  <a:srgbClr val="0000FF"/>
                </a:solidFill>
              </a:rPr>
              <a:t>elow 10</a:t>
            </a:r>
            <a:r>
              <a:rPr lang="en-US" b="1" baseline="30000" dirty="0">
                <a:solidFill>
                  <a:srgbClr val="0000FF"/>
                </a:solidFill>
              </a:rPr>
              <a:t>4</a:t>
            </a:r>
            <a:r>
              <a:rPr lang="en-US" b="1" dirty="0" smtClean="0">
                <a:solidFill>
                  <a:srgbClr val="0000FF"/>
                </a:solidFill>
              </a:rPr>
              <a:t>Gy (1 </a:t>
            </a:r>
            <a:r>
              <a:rPr lang="en-US" b="1" dirty="0" err="1" smtClean="0">
                <a:solidFill>
                  <a:srgbClr val="0000FF"/>
                </a:solidFill>
              </a:rPr>
              <a:t>Mrad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82320" y="1818640"/>
            <a:ext cx="5019040" cy="1016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4785360" y="1828800"/>
            <a:ext cx="1016000" cy="128016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782320" y="3108960"/>
            <a:ext cx="4003040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960531" y="2153920"/>
            <a:ext cx="1448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HCAL Barrel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82320" y="3383280"/>
            <a:ext cx="1574800" cy="6096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36800" y="3444240"/>
            <a:ext cx="1706880" cy="7112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82320" y="3637280"/>
            <a:ext cx="17272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509520" y="3637280"/>
            <a:ext cx="1239520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1680" y="3376265"/>
            <a:ext cx="1646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</a:t>
            </a:r>
            <a:r>
              <a:rPr lang="en-US" sz="1400" b="1" dirty="0" smtClean="0">
                <a:solidFill>
                  <a:srgbClr val="FF0000"/>
                </a:solidFill>
              </a:rPr>
              <a:t>CAL Barrel crystals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3749040" y="3515360"/>
            <a:ext cx="294640" cy="12192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801360" y="2062480"/>
            <a:ext cx="1188720" cy="2032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5295900" y="4460240"/>
            <a:ext cx="1681480" cy="19304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28260" y="2070100"/>
            <a:ext cx="655320" cy="87376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5449618" y="2644745"/>
            <a:ext cx="1576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HCAL </a:t>
            </a:r>
            <a:r>
              <a:rPr lang="en-US" sz="2000" b="1" dirty="0" err="1" smtClean="0">
                <a:solidFill>
                  <a:schemeClr val="bg1"/>
                </a:solidFill>
              </a:rPr>
              <a:t>Endcap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5115560" y="2956560"/>
            <a:ext cx="0" cy="22352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990080" y="2082800"/>
            <a:ext cx="0" cy="237744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229860" y="3180080"/>
            <a:ext cx="0" cy="14732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5115560" y="3180080"/>
            <a:ext cx="114300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4378960" y="3167380"/>
            <a:ext cx="304800" cy="1778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4683760" y="3180080"/>
            <a:ext cx="0" cy="147320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368800" y="3376265"/>
            <a:ext cx="0" cy="1277015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4368800" y="4709160"/>
            <a:ext cx="304800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 rot="16200000">
            <a:off x="3980989" y="382177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EE  </a:t>
            </a:r>
            <a:r>
              <a:rPr lang="en-US" b="1" dirty="0" err="1" smtClean="0">
                <a:solidFill>
                  <a:srgbClr val="FF0000"/>
                </a:solidFill>
              </a:rPr>
              <a:t>xtals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3" name="Picture 42" descr="cm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Content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HL-LHC landscape</a:t>
            </a:r>
          </a:p>
          <a:p>
            <a:r>
              <a:rPr lang="it-IT" dirty="0" smtClean="0"/>
              <a:t>Atlas and CMS Calorimeters</a:t>
            </a:r>
          </a:p>
          <a:p>
            <a:r>
              <a:rPr lang="it-IT" dirty="0" smtClean="0"/>
              <a:t>Upgrades of the calorimeter components</a:t>
            </a:r>
          </a:p>
          <a:p>
            <a:r>
              <a:rPr lang="it-IT" dirty="0" smtClean="0"/>
              <a:t>Electronics upgrade</a:t>
            </a:r>
          </a:p>
          <a:p>
            <a:r>
              <a:rPr lang="it-IT" dirty="0" smtClean="0"/>
              <a:t>LHCb calorimeters and upgrade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2</a:t>
            </a:fld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175288" y="4983559"/>
            <a:ext cx="8846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Both Alice and </a:t>
            </a:r>
            <a:r>
              <a:rPr lang="en-US" dirty="0" err="1"/>
              <a:t>LHCb</a:t>
            </a:r>
            <a:r>
              <a:rPr lang="en-US" dirty="0"/>
              <a:t> are planning major upgrades in </a:t>
            </a:r>
            <a:r>
              <a:rPr lang="en-US" dirty="0" smtClean="0"/>
              <a:t>middle of LHC phase1, </a:t>
            </a:r>
            <a:r>
              <a:rPr lang="en-US" dirty="0"/>
              <a:t>and their physics program is not directly impacted by the luminosity upgrade of the </a:t>
            </a:r>
            <a:r>
              <a:rPr lang="en-US" dirty="0" smtClean="0"/>
              <a:t>HL-LHC.</a:t>
            </a:r>
            <a:endParaRPr lang="en-US" sz="1600" dirty="0"/>
          </a:p>
          <a:p>
            <a:pPr algn="just"/>
            <a:r>
              <a:rPr lang="en-US" dirty="0"/>
              <a:t>Limited scope of upgrades and/or consolidation foreseen for </a:t>
            </a:r>
            <a:r>
              <a:rPr lang="en-US" dirty="0" smtClean="0"/>
              <a:t>phase2.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6269320"/>
            <a:ext cx="5801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Apologies if I use too many examples from my experiment !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712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005" y="1878682"/>
            <a:ext cx="50863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686800" cy="89698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/>
              <a:t>CMS ECAL crystal longevity</a:t>
            </a:r>
            <a:endParaRPr lang="it-IT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35316" y="6295390"/>
            <a:ext cx="2133600" cy="365125"/>
          </a:xfrm>
        </p:spPr>
        <p:txBody>
          <a:bodyPr/>
          <a:lstStyle/>
          <a:p>
            <a:fld id="{32E9956B-7FEE-4934-890E-EDC307BCD820}" type="slidenum">
              <a:rPr lang="it-IT" smtClean="0"/>
              <a:t>20</a:t>
            </a:fld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114003" y="3877897"/>
            <a:ext cx="3278503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Hadron</a:t>
            </a:r>
            <a:r>
              <a:rPr lang="it-IT" dirty="0"/>
              <a:t> damage creates clusters of defects which cause light transmission loss. The damage is permanent and cumulative at room </a:t>
            </a:r>
            <a:r>
              <a:rPr lang="it-IT" dirty="0" smtClean="0"/>
              <a:t>temperature.</a:t>
            </a:r>
          </a:p>
        </p:txBody>
      </p:sp>
      <p:sp>
        <p:nvSpPr>
          <p:cNvPr id="6" name="AutoShape 2" descr="https://mail.google.com/mail/u/0/?ui=2&amp;ik=4793270839&amp;view=att&amp;th=13fd1cb822acf5d8&amp;attid=0.1&amp;disp=emb&amp;zw&amp;atsh=1"/>
          <p:cNvSpPr>
            <a:spLocks noChangeAspect="1" noChangeArrowheads="1"/>
          </p:cNvSpPr>
          <p:nvPr/>
        </p:nvSpPr>
        <p:spPr bwMode="auto">
          <a:xfrm>
            <a:off x="155575" y="-1744663"/>
            <a:ext cx="50863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622608" y="3881759"/>
            <a:ext cx="1909832" cy="36004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 smtClean="0">
                <a:solidFill>
                  <a:schemeClr val="tx1"/>
                </a:solidFill>
              </a:rPr>
              <a:t>- - - </a:t>
            </a:r>
            <a:r>
              <a:rPr lang="en-US" sz="1050" dirty="0" smtClean="0">
                <a:solidFill>
                  <a:schemeClr val="tx1"/>
                </a:solidFill>
              </a:rPr>
              <a:t>PbWO</a:t>
            </a:r>
            <a:r>
              <a:rPr lang="en-US" sz="1050" baseline="-25000" dirty="0" smtClean="0">
                <a:solidFill>
                  <a:schemeClr val="tx1"/>
                </a:solidFill>
              </a:rPr>
              <a:t>4</a:t>
            </a:r>
            <a:r>
              <a:rPr lang="en-US" sz="1050" dirty="0" smtClean="0">
                <a:solidFill>
                  <a:schemeClr val="tx1"/>
                </a:solidFill>
              </a:rPr>
              <a:t> emission spectrum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55859" y="3702858"/>
            <a:ext cx="2493818" cy="1395430"/>
          </a:xfrm>
          <a:custGeom>
            <a:avLst/>
            <a:gdLst>
              <a:gd name="connsiteX0" fmla="*/ 0 w 2493818"/>
              <a:gd name="connsiteY0" fmla="*/ 2009712 h 2009712"/>
              <a:gd name="connsiteX1" fmla="*/ 166255 w 2493818"/>
              <a:gd name="connsiteY1" fmla="*/ 1829603 h 2009712"/>
              <a:gd name="connsiteX2" fmla="*/ 290945 w 2493818"/>
              <a:gd name="connsiteY2" fmla="*/ 1538657 h 2009712"/>
              <a:gd name="connsiteX3" fmla="*/ 429491 w 2493818"/>
              <a:gd name="connsiteY3" fmla="*/ 1136875 h 2009712"/>
              <a:gd name="connsiteX4" fmla="*/ 568036 w 2493818"/>
              <a:gd name="connsiteY4" fmla="*/ 541130 h 2009712"/>
              <a:gd name="connsiteX5" fmla="*/ 748145 w 2493818"/>
              <a:gd name="connsiteY5" fmla="*/ 83930 h 2009712"/>
              <a:gd name="connsiteX6" fmla="*/ 928255 w 2493818"/>
              <a:gd name="connsiteY6" fmla="*/ 803 h 2009712"/>
              <a:gd name="connsiteX7" fmla="*/ 1052945 w 2493818"/>
              <a:gd name="connsiteY7" fmla="*/ 70075 h 2009712"/>
              <a:gd name="connsiteX8" fmla="*/ 1260764 w 2493818"/>
              <a:gd name="connsiteY8" fmla="*/ 444148 h 2009712"/>
              <a:gd name="connsiteX9" fmla="*/ 1468582 w 2493818"/>
              <a:gd name="connsiteY9" fmla="*/ 1067603 h 2009712"/>
              <a:gd name="connsiteX10" fmla="*/ 1717964 w 2493818"/>
              <a:gd name="connsiteY10" fmla="*/ 1455530 h 2009712"/>
              <a:gd name="connsiteX11" fmla="*/ 2022764 w 2493818"/>
              <a:gd name="connsiteY11" fmla="*/ 1788039 h 2009712"/>
              <a:gd name="connsiteX12" fmla="*/ 2286000 w 2493818"/>
              <a:gd name="connsiteY12" fmla="*/ 1926585 h 2009712"/>
              <a:gd name="connsiteX13" fmla="*/ 2493818 w 2493818"/>
              <a:gd name="connsiteY13" fmla="*/ 1968148 h 2009712"/>
              <a:gd name="connsiteX14" fmla="*/ 2493818 w 2493818"/>
              <a:gd name="connsiteY14" fmla="*/ 1968148 h 200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93818" h="2009712">
                <a:moveTo>
                  <a:pt x="0" y="2009712"/>
                </a:moveTo>
                <a:cubicBezTo>
                  <a:pt x="58882" y="1958912"/>
                  <a:pt x="117764" y="1908112"/>
                  <a:pt x="166255" y="1829603"/>
                </a:cubicBezTo>
                <a:cubicBezTo>
                  <a:pt x="214746" y="1751094"/>
                  <a:pt x="247072" y="1654112"/>
                  <a:pt x="290945" y="1538657"/>
                </a:cubicBezTo>
                <a:cubicBezTo>
                  <a:pt x="334818" y="1423202"/>
                  <a:pt x="383309" y="1303129"/>
                  <a:pt x="429491" y="1136875"/>
                </a:cubicBezTo>
                <a:cubicBezTo>
                  <a:pt x="475673" y="970621"/>
                  <a:pt x="514927" y="716621"/>
                  <a:pt x="568036" y="541130"/>
                </a:cubicBezTo>
                <a:cubicBezTo>
                  <a:pt x="621145" y="365639"/>
                  <a:pt x="688109" y="173984"/>
                  <a:pt x="748145" y="83930"/>
                </a:cubicBezTo>
                <a:cubicBezTo>
                  <a:pt x="808182" y="-6125"/>
                  <a:pt x="877455" y="3112"/>
                  <a:pt x="928255" y="803"/>
                </a:cubicBezTo>
                <a:cubicBezTo>
                  <a:pt x="979055" y="-1506"/>
                  <a:pt x="997527" y="-3816"/>
                  <a:pt x="1052945" y="70075"/>
                </a:cubicBezTo>
                <a:cubicBezTo>
                  <a:pt x="1108363" y="143966"/>
                  <a:pt x="1191491" y="277893"/>
                  <a:pt x="1260764" y="444148"/>
                </a:cubicBezTo>
                <a:cubicBezTo>
                  <a:pt x="1330037" y="610403"/>
                  <a:pt x="1392382" y="899039"/>
                  <a:pt x="1468582" y="1067603"/>
                </a:cubicBezTo>
                <a:cubicBezTo>
                  <a:pt x="1544782" y="1236167"/>
                  <a:pt x="1625600" y="1335457"/>
                  <a:pt x="1717964" y="1455530"/>
                </a:cubicBezTo>
                <a:cubicBezTo>
                  <a:pt x="1810328" y="1575603"/>
                  <a:pt x="1928091" y="1709530"/>
                  <a:pt x="2022764" y="1788039"/>
                </a:cubicBezTo>
                <a:cubicBezTo>
                  <a:pt x="2117437" y="1866548"/>
                  <a:pt x="2207491" y="1896567"/>
                  <a:pt x="2286000" y="1926585"/>
                </a:cubicBezTo>
                <a:cubicBezTo>
                  <a:pt x="2364509" y="1956603"/>
                  <a:pt x="2493818" y="1968148"/>
                  <a:pt x="2493818" y="1968148"/>
                </a:cubicBezTo>
                <a:lnTo>
                  <a:pt x="2493818" y="1968148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utoShape 1028"/>
          <p:cNvSpPr>
            <a:spLocks noChangeArrowheads="1"/>
          </p:cNvSpPr>
          <p:nvPr/>
        </p:nvSpPr>
        <p:spPr bwMode="auto">
          <a:xfrm rot="5400000">
            <a:off x="6101033" y="132114"/>
            <a:ext cx="382123" cy="2611248"/>
          </a:xfrm>
          <a:custGeom>
            <a:avLst/>
            <a:gdLst>
              <a:gd name="G0" fmla="+- 2193 0 0"/>
              <a:gd name="G1" fmla="+- 21600 0 2193"/>
              <a:gd name="G2" fmla="*/ 2193 1 2"/>
              <a:gd name="G3" fmla="+- 21600 0 G2"/>
              <a:gd name="G4" fmla="+/ 2193 21600 2"/>
              <a:gd name="G5" fmla="+/ G1 0 2"/>
              <a:gd name="G6" fmla="*/ 21600 21600 2193"/>
              <a:gd name="G7" fmla="*/ G6 1 2"/>
              <a:gd name="G8" fmla="+- 21600 0 G7"/>
              <a:gd name="G9" fmla="*/ 21600 1 2"/>
              <a:gd name="G10" fmla="+- 2193 0 G9"/>
              <a:gd name="G11" fmla="?: G10 G8 0"/>
              <a:gd name="G12" fmla="?: G10 G7 21600"/>
              <a:gd name="T0" fmla="*/ 20503 w 21600"/>
              <a:gd name="T1" fmla="*/ 10800 h 21600"/>
              <a:gd name="T2" fmla="*/ 10800 w 21600"/>
              <a:gd name="T3" fmla="*/ 21600 h 21600"/>
              <a:gd name="T4" fmla="*/ 1097 w 21600"/>
              <a:gd name="T5" fmla="*/ 10800 h 21600"/>
              <a:gd name="T6" fmla="*/ 10800 w 21600"/>
              <a:gd name="T7" fmla="*/ 0 h 21600"/>
              <a:gd name="T8" fmla="*/ 2897 w 21600"/>
              <a:gd name="T9" fmla="*/ 2897 h 21600"/>
              <a:gd name="T10" fmla="*/ 18703 w 21600"/>
              <a:gd name="T11" fmla="*/ 1870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2193" y="21600"/>
                </a:lnTo>
                <a:lnTo>
                  <a:pt x="19407" y="21600"/>
                </a:lnTo>
                <a:lnTo>
                  <a:pt x="2160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4" name="Straight Arrow Connector 3"/>
          <p:cNvCxnSpPr>
            <a:stCxn id="34" idx="3"/>
          </p:cNvCxnSpPr>
          <p:nvPr/>
        </p:nvCxnSpPr>
        <p:spPr>
          <a:xfrm flipV="1">
            <a:off x="7597719" y="1437738"/>
            <a:ext cx="578831" cy="1"/>
          </a:xfrm>
          <a:prstGeom prst="straightConnector1">
            <a:avLst/>
          </a:prstGeom>
          <a:ln w="381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34" idx="1"/>
          </p:cNvCxnSpPr>
          <p:nvPr/>
        </p:nvCxnSpPr>
        <p:spPr>
          <a:xfrm>
            <a:off x="4357359" y="1437739"/>
            <a:ext cx="629112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34" idx="1"/>
            <a:endCxn id="34" idx="3"/>
          </p:cNvCxnSpPr>
          <p:nvPr/>
        </p:nvCxnSpPr>
        <p:spPr>
          <a:xfrm>
            <a:off x="4986471" y="1437739"/>
            <a:ext cx="2611248" cy="0"/>
          </a:xfrm>
          <a:prstGeom prst="line">
            <a:avLst/>
          </a:prstGeom>
          <a:ln w="38100">
            <a:solidFill>
              <a:schemeClr val="accent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796136" y="3347700"/>
            <a:ext cx="1639680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150/fb at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η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=2.6</a:t>
            </a:r>
            <a:endParaRPr lang="it-IT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6816" y="3501008"/>
            <a:ext cx="1639680" cy="369332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600/fb </a:t>
            </a:r>
            <a:r>
              <a:rPr lang="it-IT" dirty="0">
                <a:solidFill>
                  <a:srgbClr val="FF0000"/>
                </a:solidFill>
              </a:rPr>
              <a:t>at </a:t>
            </a:r>
            <a:r>
              <a:rPr lang="el-GR" dirty="0">
                <a:solidFill>
                  <a:srgbClr val="FF0000"/>
                </a:solidFill>
              </a:rPr>
              <a:t>η</a:t>
            </a:r>
            <a:r>
              <a:rPr lang="it-IT" dirty="0" smtClean="0">
                <a:solidFill>
                  <a:srgbClr val="FF0000"/>
                </a:solidFill>
              </a:rPr>
              <a:t>=2.6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5575" y="2204783"/>
            <a:ext cx="3504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Gamma irradiation </a:t>
            </a:r>
            <a:r>
              <a:rPr lang="it-IT" dirty="0" smtClean="0"/>
              <a:t>damage </a:t>
            </a:r>
            <a:r>
              <a:rPr lang="it-IT" dirty="0"/>
              <a:t>is spontaneously </a:t>
            </a:r>
            <a:r>
              <a:rPr lang="it-IT" dirty="0" smtClean="0"/>
              <a:t>recovered at room temperature.</a:t>
            </a:r>
            <a:endParaRPr lang="it-IT" dirty="0"/>
          </a:p>
        </p:txBody>
      </p:sp>
      <p:sp>
        <p:nvSpPr>
          <p:cNvPr id="18" name="TextBox 17"/>
          <p:cNvSpPr txBox="1"/>
          <p:nvPr/>
        </p:nvSpPr>
        <p:spPr>
          <a:xfrm>
            <a:off x="179512" y="1052736"/>
            <a:ext cx="350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PbWO</a:t>
            </a:r>
            <a:r>
              <a:rPr lang="it-IT" b="1" baseline="-25000" dirty="0" smtClean="0"/>
              <a:t>4</a:t>
            </a:r>
            <a:r>
              <a:rPr lang="it-IT" b="1" dirty="0" smtClean="0"/>
              <a:t> crystals are subject to 2 types of radiation damage:</a:t>
            </a:r>
            <a:endParaRPr lang="it-IT" dirty="0"/>
          </a:p>
        </p:txBody>
      </p:sp>
      <p:pic>
        <p:nvPicPr>
          <p:cNvPr id="19" name="Picture 48" descr="CMS-Color-w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44" y="53903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312548" y="6021288"/>
            <a:ext cx="5635716" cy="646331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ECAL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800" b="1" dirty="0" err="1" smtClean="0">
                <a:solidFill>
                  <a:srgbClr val="0000FF"/>
                </a:solidFill>
                <a:latin typeface="+mn-lt"/>
              </a:rPr>
              <a:t>Endcap</a:t>
            </a:r>
            <a:endParaRPr lang="en-US" sz="1800" b="1" dirty="0" smtClean="0">
              <a:solidFill>
                <a:srgbClr val="0000FF"/>
              </a:solidFill>
              <a:latin typeface="+mn-lt"/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At L=3000/fb  </a:t>
            </a:r>
            <a:r>
              <a:rPr lang="en-US" b="1" dirty="0">
                <a:solidFill>
                  <a:srgbClr val="0000FF"/>
                </a:solidFill>
              </a:rPr>
              <a:t>η</a:t>
            </a:r>
            <a:r>
              <a:rPr lang="en-US" b="1" dirty="0" smtClean="0">
                <a:solidFill>
                  <a:srgbClr val="0000FF"/>
                </a:solidFill>
              </a:rPr>
              <a:t>=2.6: 3*10</a:t>
            </a:r>
            <a:r>
              <a:rPr lang="en-US" b="1" baseline="30000" dirty="0" smtClean="0">
                <a:solidFill>
                  <a:srgbClr val="0000FF"/>
                </a:solidFill>
              </a:rPr>
              <a:t>5</a:t>
            </a:r>
            <a:r>
              <a:rPr lang="en-US" b="1" dirty="0" smtClean="0">
                <a:solidFill>
                  <a:srgbClr val="0000FF"/>
                </a:solidFill>
              </a:rPr>
              <a:t>Gy (30 </a:t>
            </a:r>
            <a:r>
              <a:rPr lang="en-US" b="1" dirty="0" err="1" smtClean="0">
                <a:solidFill>
                  <a:srgbClr val="0000FF"/>
                </a:solidFill>
              </a:rPr>
              <a:t>Mrad</a:t>
            </a:r>
            <a:r>
              <a:rPr lang="en-US" b="1" dirty="0" smtClean="0">
                <a:solidFill>
                  <a:srgbClr val="0000FF"/>
                </a:solidFill>
              </a:rPr>
              <a:t>), 2*10 </a:t>
            </a:r>
            <a:r>
              <a:rPr lang="en-US" b="1" baseline="30000" dirty="0" smtClean="0">
                <a:solidFill>
                  <a:srgbClr val="0000FF"/>
                </a:solidFill>
              </a:rPr>
              <a:t>14  </a:t>
            </a:r>
            <a:r>
              <a:rPr lang="en-US" b="1" dirty="0">
                <a:solidFill>
                  <a:srgbClr val="0000FF"/>
                </a:solidFill>
              </a:rPr>
              <a:t>h</a:t>
            </a:r>
            <a:r>
              <a:rPr lang="en-US" b="1" dirty="0" smtClean="0">
                <a:solidFill>
                  <a:srgbClr val="0000FF"/>
                </a:solidFill>
              </a:rPr>
              <a:t>/cm </a:t>
            </a:r>
            <a:r>
              <a:rPr lang="en-US" b="1" baseline="30000" dirty="0" smtClean="0">
                <a:solidFill>
                  <a:srgbClr val="0000FF"/>
                </a:solidFill>
              </a:rPr>
              <a:t>2</a:t>
            </a:r>
            <a:endParaRPr lang="en-US" b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edovskoy_Loloss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006" y="1196752"/>
            <a:ext cx="4718799" cy="47187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7598" y="6441861"/>
            <a:ext cx="2133600" cy="365125"/>
          </a:xfrm>
        </p:spPr>
        <p:txBody>
          <a:bodyPr/>
          <a:lstStyle/>
          <a:p>
            <a:fld id="{E49D3A8A-5832-2842-AD99-4352A3AFC316}" type="slidenum">
              <a:rPr lang="en-US" smtClean="0"/>
              <a:t>21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514603" y="1786363"/>
            <a:ext cx="11845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Simulation</a:t>
            </a:r>
          </a:p>
          <a:p>
            <a:r>
              <a:rPr lang="en-US" dirty="0" smtClean="0"/>
              <a:t>50 GeV e-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5410" y="1142920"/>
            <a:ext cx="4662858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ym typeface="Wingdings" pitchFamily="2" charset="2"/>
              </a:rPr>
              <a:t>e</a:t>
            </a:r>
            <a:r>
              <a:rPr lang="it-IT" sz="2400" dirty="0" smtClean="0"/>
              <a:t>xtensive test-beam studies with proton-irradiated crystals</a:t>
            </a:r>
          </a:p>
          <a:p>
            <a:endParaRPr lang="it-IT" sz="2400" dirty="0"/>
          </a:p>
          <a:p>
            <a:r>
              <a:rPr lang="it-IT" sz="2400" dirty="0" smtClean="0"/>
              <a:t>Reduction of light output causes: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/>
              <a:t>Worsening of </a:t>
            </a:r>
            <a:r>
              <a:rPr lang="it-IT" sz="2400" dirty="0" smtClean="0">
                <a:solidFill>
                  <a:srgbClr val="0070C0"/>
                </a:solidFill>
              </a:rPr>
              <a:t>stochastic term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/>
              <a:t>Amplification of the </a:t>
            </a:r>
            <a:r>
              <a:rPr lang="it-IT" sz="2400" dirty="0" smtClean="0">
                <a:solidFill>
                  <a:srgbClr val="FF0000"/>
                </a:solidFill>
              </a:rPr>
              <a:t>noise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/>
              <a:t>light collection non-uniformity (impact on the </a:t>
            </a:r>
            <a:r>
              <a:rPr lang="it-IT" sz="2400" dirty="0" smtClean="0">
                <a:solidFill>
                  <a:srgbClr val="00B050"/>
                </a:solidFill>
              </a:rPr>
              <a:t>constant term</a:t>
            </a:r>
            <a:r>
              <a:rPr lang="it-IT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it-IT" sz="2400" dirty="0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3855"/>
            <a:ext cx="8144144" cy="94848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sz="3600" dirty="0" smtClean="0"/>
              <a:t>CMS ECAL Endcaps response evolution </a:t>
            </a:r>
            <a:endParaRPr lang="it-IT" sz="36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654676" y="3035746"/>
            <a:ext cx="2783419" cy="0"/>
          </a:xfrm>
          <a:prstGeom prst="line">
            <a:avLst/>
          </a:prstGeom>
          <a:ln w="3810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7570265" y="2924944"/>
            <a:ext cx="190500" cy="211667"/>
          </a:xfrm>
          <a:prstGeom prst="ellipse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575" y="4293096"/>
                <a:ext cx="3995936" cy="1251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36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sz="3600" i="1" smtClean="0">
                              <a:latin typeface="Cambria Math"/>
                              <a:ea typeface="Cambria Math"/>
                            </a:rPr>
                            <m:t>𝜎</m:t>
                          </m:r>
                          <m:r>
                            <a:rPr lang="it-IT" sz="3600" b="0" i="1" smtClean="0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it-IT" sz="36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  <m:r>
                            <a:rPr lang="it-IT" sz="3600" b="0" i="1" smtClean="0">
                              <a:latin typeface="Cambria Math"/>
                              <a:ea typeface="Cambria Math"/>
                            </a:rPr>
                            <m:t>)</m:t>
                          </m:r>
                        </m:num>
                        <m:den>
                          <m:r>
                            <a:rPr lang="it-IT" sz="3600" b="0" i="1" smtClean="0">
                              <a:latin typeface="Cambria Math"/>
                            </a:rPr>
                            <m:t>𝐸</m:t>
                          </m:r>
                        </m:den>
                      </m:f>
                      <m:r>
                        <a:rPr lang="it-IT" sz="36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it-IT" sz="3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it-IT" sz="3600" b="0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it-IT" sz="3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it-IT" sz="3600" b="0" i="1" smtClean="0">
                                  <a:solidFill>
                                    <a:srgbClr val="0070C0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e>
                          </m:rad>
                        </m:den>
                      </m:f>
                      <m:r>
                        <a:rPr lang="it-IT" sz="3600" b="0" i="1" smtClean="0">
                          <a:latin typeface="Cambria Math"/>
                          <a:ea typeface="Cambria Math"/>
                        </a:rPr>
                        <m:t>⨁</m:t>
                      </m:r>
                      <m:f>
                        <m:fPr>
                          <m:ctrlPr>
                            <a:rPr lang="it-IT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it-IT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𝑏</m:t>
                          </m:r>
                        </m:num>
                        <m:den>
                          <m:r>
                            <a:rPr lang="it-IT" sz="3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𝐸</m:t>
                          </m:r>
                        </m:den>
                      </m:f>
                      <m:r>
                        <a:rPr lang="it-IT" sz="3600" b="0" i="1" smtClean="0">
                          <a:latin typeface="Cambria Math"/>
                          <a:ea typeface="Cambria Math"/>
                        </a:rPr>
                        <m:t>⨁</m:t>
                      </m:r>
                      <m:r>
                        <a:rPr lang="it-IT" sz="3600" b="0" i="1" smtClean="0">
                          <a:solidFill>
                            <a:srgbClr val="00B050"/>
                          </a:solidFill>
                          <a:latin typeface="Cambria Math"/>
                          <a:ea typeface="Cambria Math"/>
                        </a:rPr>
                        <m:t>𝑐</m:t>
                      </m:r>
                    </m:oMath>
                  </m:oMathPara>
                </a14:m>
                <a:endParaRPr lang="it-IT" sz="36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75" y="4293096"/>
                <a:ext cx="3995936" cy="125111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0" y="5661248"/>
            <a:ext cx="939653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dirty="0"/>
              <a:t>Progressive deterioration </a:t>
            </a:r>
            <a:r>
              <a:rPr lang="en-US" dirty="0" smtClean="0"/>
              <a:t>of </a:t>
            </a:r>
            <a:r>
              <a:rPr lang="en-US" dirty="0"/>
              <a:t>energy resolution and trigger </a:t>
            </a:r>
            <a:r>
              <a:rPr lang="en-US" dirty="0" smtClean="0"/>
              <a:t>efficiency, with strong </a:t>
            </a:r>
            <a:r>
              <a:rPr lang="el-GR" dirty="0"/>
              <a:t>η</a:t>
            </a:r>
            <a:r>
              <a:rPr lang="it-IT" dirty="0"/>
              <a:t> dependence</a:t>
            </a:r>
            <a:endParaRPr lang="en-US" dirty="0"/>
          </a:p>
          <a:p>
            <a:pPr>
              <a:spcBef>
                <a:spcPts val="300"/>
              </a:spcBef>
            </a:pPr>
            <a:r>
              <a:rPr lang="en-US" dirty="0"/>
              <a:t>Performance for e/y is acceptable up to 500 fb-1</a:t>
            </a:r>
          </a:p>
          <a:p>
            <a:pPr>
              <a:spcBef>
                <a:spcPts val="300"/>
              </a:spcBef>
            </a:pPr>
            <a:r>
              <a:rPr lang="en-US" sz="2400" b="1" dirty="0" smtClean="0">
                <a:solidFill>
                  <a:srgbClr val="BF0000"/>
                </a:solidFill>
              </a:rPr>
              <a:t>CMS ECAL </a:t>
            </a:r>
            <a:r>
              <a:rPr lang="en-US" sz="2400" b="1" dirty="0" err="1">
                <a:solidFill>
                  <a:srgbClr val="BF0000"/>
                </a:solidFill>
              </a:rPr>
              <a:t>endcaps</a:t>
            </a:r>
            <a:r>
              <a:rPr lang="en-US" sz="2400" b="1" dirty="0">
                <a:solidFill>
                  <a:srgbClr val="BF0000"/>
                </a:solidFill>
              </a:rPr>
              <a:t> </a:t>
            </a:r>
            <a:r>
              <a:rPr lang="en-US" sz="2400" b="1" dirty="0" smtClean="0">
                <a:solidFill>
                  <a:srgbClr val="BF0000"/>
                </a:solidFill>
              </a:rPr>
              <a:t>should be </a:t>
            </a:r>
            <a:r>
              <a:rPr lang="en-US" sz="2400" b="1" dirty="0">
                <a:solidFill>
                  <a:srgbClr val="BF0000"/>
                </a:solidFill>
              </a:rPr>
              <a:t>replaced after 500fb</a:t>
            </a:r>
            <a:r>
              <a:rPr lang="en-US" sz="2400" b="1" baseline="30000" dirty="0">
                <a:solidFill>
                  <a:srgbClr val="BF0000"/>
                </a:solidFill>
              </a:rPr>
              <a:t>-1 </a:t>
            </a:r>
            <a:r>
              <a:rPr lang="en-US" sz="2400" b="1" dirty="0">
                <a:solidFill>
                  <a:srgbClr val="BF0000"/>
                </a:solidFill>
              </a:rPr>
              <a:t>(during </a:t>
            </a:r>
            <a:r>
              <a:rPr lang="en-US" sz="2400" b="1" dirty="0" smtClean="0">
                <a:solidFill>
                  <a:srgbClr val="BF0000"/>
                </a:solidFill>
              </a:rPr>
              <a:t>LS3)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2666679" y="3302026"/>
            <a:ext cx="349299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Fraction of ECAL response </a:t>
            </a:r>
            <a:endParaRPr lang="en-US" sz="2400" baseline="30000" dirty="0"/>
          </a:p>
        </p:txBody>
      </p:sp>
      <p:pic>
        <p:nvPicPr>
          <p:cNvPr id="14" name="Picture 48" descr="CMS-Color-w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44" y="53903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35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A4074-DDC8-D34E-9D32-1837BDF9C979}" type="datetime1">
              <a:rPr lang="en-US" smtClean="0"/>
              <a:t>11/28/2013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6D24-1C10-7F46-81DA-8C959901AACB}" type="slidenum">
              <a:rPr lang="en-GB" smtClean="0"/>
              <a:t>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Pawel de Barbaro, University of Rochester:  Calorimetry/Detectors for HL-LHC</a:t>
            </a:r>
            <a:endParaRPr lang="en-US" dirty="0"/>
          </a:p>
        </p:txBody>
      </p:sp>
      <p:pic>
        <p:nvPicPr>
          <p:cNvPr id="17" name="Picture 16" descr="cms-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528" y="0"/>
            <a:ext cx="896471" cy="896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97412" y="478117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871976" y="1427480"/>
            <a:ext cx="1953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undamaged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82392" y="3757734"/>
            <a:ext cx="117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damaged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92100" y="5744168"/>
            <a:ext cx="8470900" cy="5664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7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CMS HCAL </a:t>
            </a:r>
            <a:r>
              <a:rPr lang="en-US" sz="2800" b="1" dirty="0" err="1" smtClean="0">
                <a:solidFill>
                  <a:srgbClr val="FF0000"/>
                </a:solidFill>
              </a:rPr>
              <a:t>Endcap</a:t>
            </a:r>
            <a:r>
              <a:rPr lang="en-US" sz="2800" b="1" dirty="0" smtClean="0">
                <a:solidFill>
                  <a:srgbClr val="FF0000"/>
                </a:solidFill>
              </a:rPr>
              <a:t> calorimeter will be replaced during LS3.</a:t>
            </a:r>
            <a:endParaRPr lang="en-US" sz="2800" b="1" baseline="30000" dirty="0">
              <a:solidFill>
                <a:srgbClr val="FF0000"/>
              </a:solidFill>
            </a:endParaRPr>
          </a:p>
        </p:txBody>
      </p:sp>
      <p:pic>
        <p:nvPicPr>
          <p:cNvPr id="23" name="Picture 22" descr="HE_RespDeg_v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04" y="984174"/>
            <a:ext cx="5105400" cy="365722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0845" y="4403288"/>
            <a:ext cx="867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CMS will upgrade Front End Electronics of HE (and HB) in LS2</a:t>
            </a:r>
            <a:r>
              <a:rPr lang="en-US" sz="2000" b="1" dirty="0">
                <a:solidFill>
                  <a:srgbClr val="008000"/>
                </a:solidFill>
              </a:rPr>
              <a:t>: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>
                <a:solidFill>
                  <a:srgbClr val="008000"/>
                </a:solidFill>
              </a:rPr>
              <a:t>Photon </a:t>
            </a:r>
            <a:r>
              <a:rPr lang="en-US" sz="1600" b="1" dirty="0">
                <a:solidFill>
                  <a:srgbClr val="008000"/>
                </a:solidFill>
              </a:rPr>
              <a:t>Detection Efficiency (PDE)  of </a:t>
            </a:r>
            <a:r>
              <a:rPr lang="en-US" sz="1600" b="1" dirty="0" err="1">
                <a:solidFill>
                  <a:srgbClr val="008000"/>
                </a:solidFill>
              </a:rPr>
              <a:t>SiPMs</a:t>
            </a:r>
            <a:r>
              <a:rPr lang="en-US" sz="1600" b="1" dirty="0">
                <a:solidFill>
                  <a:srgbClr val="008000"/>
                </a:solidFill>
              </a:rPr>
              <a:t> will be </a:t>
            </a:r>
            <a:r>
              <a:rPr lang="en-US" sz="1600" b="1" dirty="0" smtClean="0">
                <a:solidFill>
                  <a:srgbClr val="008000"/>
                </a:solidFill>
              </a:rPr>
              <a:t>x3 higher </a:t>
            </a:r>
            <a:r>
              <a:rPr lang="en-US" sz="1600" b="1" dirty="0">
                <a:solidFill>
                  <a:srgbClr val="008000"/>
                </a:solidFill>
              </a:rPr>
              <a:t>than in present </a:t>
            </a:r>
            <a:r>
              <a:rPr lang="en-US" sz="1600" b="1" dirty="0" err="1" smtClean="0">
                <a:solidFill>
                  <a:srgbClr val="008000"/>
                </a:solidFill>
              </a:rPr>
              <a:t>photodetectors</a:t>
            </a:r>
            <a:r>
              <a:rPr lang="en-US" sz="1600" b="1" dirty="0" smtClean="0">
                <a:solidFill>
                  <a:srgbClr val="008000"/>
                </a:solidFill>
              </a:rPr>
              <a:t>. </a:t>
            </a:r>
          </a:p>
          <a:p>
            <a:pPr marL="285750" indent="-285750">
              <a:buFont typeface="Wingdings" charset="2"/>
              <a:buChar char="ü"/>
            </a:pPr>
            <a:r>
              <a:rPr lang="en-US" sz="1600" b="1" dirty="0" smtClean="0">
                <a:solidFill>
                  <a:srgbClr val="008000"/>
                </a:solidFill>
              </a:rPr>
              <a:t>Depth segmentation will allow for re-weighing of radiation damage degradation. </a:t>
            </a:r>
            <a:endParaRPr lang="en-US" sz="1600" b="1" dirty="0">
              <a:solidFill>
                <a:srgbClr val="008000"/>
              </a:solidFill>
            </a:endParaRPr>
          </a:p>
          <a:p>
            <a:r>
              <a:rPr lang="en-US" sz="2800" b="1" dirty="0" smtClean="0">
                <a:solidFill>
                  <a:srgbClr val="008000"/>
                </a:solidFill>
              </a:rPr>
              <a:t>This upgrade will ensure performance of HE up to LS3.</a:t>
            </a:r>
            <a:endParaRPr lang="en-US" sz="2000" b="1" dirty="0" smtClean="0">
              <a:solidFill>
                <a:srgbClr val="008000"/>
              </a:solidFill>
            </a:endParaRPr>
          </a:p>
          <a:p>
            <a:endParaRPr lang="en-US" sz="1600" b="1" dirty="0" smtClean="0">
              <a:solidFill>
                <a:srgbClr val="008000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864504" y="2764010"/>
            <a:ext cx="3169911" cy="1387341"/>
          </a:xfrm>
          <a:custGeom>
            <a:avLst/>
            <a:gdLst>
              <a:gd name="connsiteX0" fmla="*/ 0 w 3169911"/>
              <a:gd name="connsiteY0" fmla="*/ 0 h 1387341"/>
              <a:gd name="connsiteX1" fmla="*/ 53365 w 3169911"/>
              <a:gd name="connsiteY1" fmla="*/ 32016 h 1387341"/>
              <a:gd name="connsiteX2" fmla="*/ 106729 w 3169911"/>
              <a:gd name="connsiteY2" fmla="*/ 74703 h 1387341"/>
              <a:gd name="connsiteX3" fmla="*/ 128075 w 3169911"/>
              <a:gd name="connsiteY3" fmla="*/ 106719 h 1387341"/>
              <a:gd name="connsiteX4" fmla="*/ 202785 w 3169911"/>
              <a:gd name="connsiteY4" fmla="*/ 149406 h 1387341"/>
              <a:gd name="connsiteX5" fmla="*/ 256150 w 3169911"/>
              <a:gd name="connsiteY5" fmla="*/ 202765 h 1387341"/>
              <a:gd name="connsiteX6" fmla="*/ 309514 w 3169911"/>
              <a:gd name="connsiteY6" fmla="*/ 245453 h 1387341"/>
              <a:gd name="connsiteX7" fmla="*/ 320187 w 3169911"/>
              <a:gd name="connsiteY7" fmla="*/ 277468 h 1387341"/>
              <a:gd name="connsiteX8" fmla="*/ 416243 w 3169911"/>
              <a:gd name="connsiteY8" fmla="*/ 341499 h 1387341"/>
              <a:gd name="connsiteX9" fmla="*/ 480280 w 3169911"/>
              <a:gd name="connsiteY9" fmla="*/ 394859 h 1387341"/>
              <a:gd name="connsiteX10" fmla="*/ 544318 w 3169911"/>
              <a:gd name="connsiteY10" fmla="*/ 437546 h 1387341"/>
              <a:gd name="connsiteX11" fmla="*/ 576336 w 3169911"/>
              <a:gd name="connsiteY11" fmla="*/ 448218 h 1387341"/>
              <a:gd name="connsiteX12" fmla="*/ 640374 w 3169911"/>
              <a:gd name="connsiteY12" fmla="*/ 490905 h 1387341"/>
              <a:gd name="connsiteX13" fmla="*/ 672392 w 3169911"/>
              <a:gd name="connsiteY13" fmla="*/ 522921 h 1387341"/>
              <a:gd name="connsiteX14" fmla="*/ 704411 w 3169911"/>
              <a:gd name="connsiteY14" fmla="*/ 533593 h 1387341"/>
              <a:gd name="connsiteX15" fmla="*/ 736430 w 3169911"/>
              <a:gd name="connsiteY15" fmla="*/ 554937 h 1387341"/>
              <a:gd name="connsiteX16" fmla="*/ 779121 w 3169911"/>
              <a:gd name="connsiteY16" fmla="*/ 576280 h 1387341"/>
              <a:gd name="connsiteX17" fmla="*/ 821813 w 3169911"/>
              <a:gd name="connsiteY17" fmla="*/ 608296 h 1387341"/>
              <a:gd name="connsiteX18" fmla="*/ 885850 w 3169911"/>
              <a:gd name="connsiteY18" fmla="*/ 629639 h 1387341"/>
              <a:gd name="connsiteX19" fmla="*/ 917869 w 3169911"/>
              <a:gd name="connsiteY19" fmla="*/ 650983 h 1387341"/>
              <a:gd name="connsiteX20" fmla="*/ 949888 w 3169911"/>
              <a:gd name="connsiteY20" fmla="*/ 682999 h 1387341"/>
              <a:gd name="connsiteX21" fmla="*/ 1024598 w 3169911"/>
              <a:gd name="connsiteY21" fmla="*/ 704342 h 1387341"/>
              <a:gd name="connsiteX22" fmla="*/ 1099308 w 3169911"/>
              <a:gd name="connsiteY22" fmla="*/ 736358 h 1387341"/>
              <a:gd name="connsiteX23" fmla="*/ 1131327 w 3169911"/>
              <a:gd name="connsiteY23" fmla="*/ 747030 h 1387341"/>
              <a:gd name="connsiteX24" fmla="*/ 1195364 w 3169911"/>
              <a:gd name="connsiteY24" fmla="*/ 789717 h 1387341"/>
              <a:gd name="connsiteX25" fmla="*/ 1259401 w 3169911"/>
              <a:gd name="connsiteY25" fmla="*/ 811061 h 1387341"/>
              <a:gd name="connsiteX26" fmla="*/ 1291420 w 3169911"/>
              <a:gd name="connsiteY26" fmla="*/ 832405 h 1387341"/>
              <a:gd name="connsiteX27" fmla="*/ 1376803 w 3169911"/>
              <a:gd name="connsiteY27" fmla="*/ 853748 h 1387341"/>
              <a:gd name="connsiteX28" fmla="*/ 1408822 w 3169911"/>
              <a:gd name="connsiteY28" fmla="*/ 864420 h 1387341"/>
              <a:gd name="connsiteX29" fmla="*/ 1440841 w 3169911"/>
              <a:gd name="connsiteY29" fmla="*/ 885764 h 1387341"/>
              <a:gd name="connsiteX30" fmla="*/ 1504878 w 3169911"/>
              <a:gd name="connsiteY30" fmla="*/ 907108 h 1387341"/>
              <a:gd name="connsiteX31" fmla="*/ 1536897 w 3169911"/>
              <a:gd name="connsiteY31" fmla="*/ 917780 h 1387341"/>
              <a:gd name="connsiteX32" fmla="*/ 1622280 w 3169911"/>
              <a:gd name="connsiteY32" fmla="*/ 960467 h 1387341"/>
              <a:gd name="connsiteX33" fmla="*/ 1654298 w 3169911"/>
              <a:gd name="connsiteY33" fmla="*/ 971139 h 1387341"/>
              <a:gd name="connsiteX34" fmla="*/ 1739682 w 3169911"/>
              <a:gd name="connsiteY34" fmla="*/ 992483 h 1387341"/>
              <a:gd name="connsiteX35" fmla="*/ 1771700 w 3169911"/>
              <a:gd name="connsiteY35" fmla="*/ 1013826 h 1387341"/>
              <a:gd name="connsiteX36" fmla="*/ 1835738 w 3169911"/>
              <a:gd name="connsiteY36" fmla="*/ 1035170 h 1387341"/>
              <a:gd name="connsiteX37" fmla="*/ 1867756 w 3169911"/>
              <a:gd name="connsiteY37" fmla="*/ 1067185 h 1387341"/>
              <a:gd name="connsiteX38" fmla="*/ 1910448 w 3169911"/>
              <a:gd name="connsiteY38" fmla="*/ 1077857 h 1387341"/>
              <a:gd name="connsiteX39" fmla="*/ 2017177 w 3169911"/>
              <a:gd name="connsiteY39" fmla="*/ 1088529 h 1387341"/>
              <a:gd name="connsiteX40" fmla="*/ 2091887 w 3169911"/>
              <a:gd name="connsiteY40" fmla="*/ 1109873 h 1387341"/>
              <a:gd name="connsiteX41" fmla="*/ 2134579 w 3169911"/>
              <a:gd name="connsiteY41" fmla="*/ 1120545 h 1387341"/>
              <a:gd name="connsiteX42" fmla="*/ 2166597 w 3169911"/>
              <a:gd name="connsiteY42" fmla="*/ 1131217 h 1387341"/>
              <a:gd name="connsiteX43" fmla="*/ 2209289 w 3169911"/>
              <a:gd name="connsiteY43" fmla="*/ 1141888 h 1387341"/>
              <a:gd name="connsiteX44" fmla="*/ 2241307 w 3169911"/>
              <a:gd name="connsiteY44" fmla="*/ 1152560 h 1387341"/>
              <a:gd name="connsiteX45" fmla="*/ 2348036 w 3169911"/>
              <a:gd name="connsiteY45" fmla="*/ 1173904 h 1387341"/>
              <a:gd name="connsiteX46" fmla="*/ 2465438 w 3169911"/>
              <a:gd name="connsiteY46" fmla="*/ 1216591 h 1387341"/>
              <a:gd name="connsiteX47" fmla="*/ 2550821 w 3169911"/>
              <a:gd name="connsiteY47" fmla="*/ 1237935 h 1387341"/>
              <a:gd name="connsiteX48" fmla="*/ 2593513 w 3169911"/>
              <a:gd name="connsiteY48" fmla="*/ 1248607 h 1387341"/>
              <a:gd name="connsiteX49" fmla="*/ 2625532 w 3169911"/>
              <a:gd name="connsiteY49" fmla="*/ 1259279 h 1387341"/>
              <a:gd name="connsiteX50" fmla="*/ 2742933 w 3169911"/>
              <a:gd name="connsiteY50" fmla="*/ 1269951 h 1387341"/>
              <a:gd name="connsiteX51" fmla="*/ 2892354 w 3169911"/>
              <a:gd name="connsiteY51" fmla="*/ 1291294 h 1387341"/>
              <a:gd name="connsiteX52" fmla="*/ 2977737 w 3169911"/>
              <a:gd name="connsiteY52" fmla="*/ 1323310 h 1387341"/>
              <a:gd name="connsiteX53" fmla="*/ 3020429 w 3169911"/>
              <a:gd name="connsiteY53" fmla="*/ 1333982 h 1387341"/>
              <a:gd name="connsiteX54" fmla="*/ 3052447 w 3169911"/>
              <a:gd name="connsiteY54" fmla="*/ 1344654 h 1387341"/>
              <a:gd name="connsiteX55" fmla="*/ 3137830 w 3169911"/>
              <a:gd name="connsiteY55" fmla="*/ 1355326 h 1387341"/>
              <a:gd name="connsiteX56" fmla="*/ 3169849 w 3169911"/>
              <a:gd name="connsiteY56" fmla="*/ 1387341 h 138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169911" h="1387341">
                <a:moveTo>
                  <a:pt x="0" y="0"/>
                </a:moveTo>
                <a:cubicBezTo>
                  <a:pt x="17788" y="10672"/>
                  <a:pt x="37614" y="18517"/>
                  <a:pt x="53365" y="32016"/>
                </a:cubicBezTo>
                <a:cubicBezTo>
                  <a:pt x="114808" y="84676"/>
                  <a:pt x="32845" y="50077"/>
                  <a:pt x="106729" y="74703"/>
                </a:cubicBezTo>
                <a:cubicBezTo>
                  <a:pt x="113844" y="85375"/>
                  <a:pt x="119005" y="97650"/>
                  <a:pt x="128075" y="106719"/>
                </a:cubicBezTo>
                <a:cubicBezTo>
                  <a:pt x="143158" y="121800"/>
                  <a:pt x="186048" y="141038"/>
                  <a:pt x="202785" y="149406"/>
                </a:cubicBezTo>
                <a:cubicBezTo>
                  <a:pt x="259710" y="234785"/>
                  <a:pt x="184994" y="131616"/>
                  <a:pt x="256150" y="202765"/>
                </a:cubicBezTo>
                <a:cubicBezTo>
                  <a:pt x="304428" y="251038"/>
                  <a:pt x="247177" y="224676"/>
                  <a:pt x="309514" y="245453"/>
                </a:cubicBezTo>
                <a:cubicBezTo>
                  <a:pt x="313072" y="256125"/>
                  <a:pt x="312232" y="269514"/>
                  <a:pt x="320187" y="277468"/>
                </a:cubicBezTo>
                <a:cubicBezTo>
                  <a:pt x="320198" y="277479"/>
                  <a:pt x="400227" y="330823"/>
                  <a:pt x="416243" y="341499"/>
                </a:cubicBezTo>
                <a:cubicBezTo>
                  <a:pt x="530655" y="417765"/>
                  <a:pt x="357020" y="298999"/>
                  <a:pt x="480280" y="394859"/>
                </a:cubicBezTo>
                <a:cubicBezTo>
                  <a:pt x="500531" y="410608"/>
                  <a:pt x="519981" y="429434"/>
                  <a:pt x="544318" y="437546"/>
                </a:cubicBezTo>
                <a:cubicBezTo>
                  <a:pt x="554991" y="441103"/>
                  <a:pt x="566502" y="442755"/>
                  <a:pt x="576336" y="448218"/>
                </a:cubicBezTo>
                <a:cubicBezTo>
                  <a:pt x="598762" y="460676"/>
                  <a:pt x="622233" y="472766"/>
                  <a:pt x="640374" y="490905"/>
                </a:cubicBezTo>
                <a:cubicBezTo>
                  <a:pt x="651047" y="501577"/>
                  <a:pt x="659834" y="514549"/>
                  <a:pt x="672392" y="522921"/>
                </a:cubicBezTo>
                <a:cubicBezTo>
                  <a:pt x="681753" y="529161"/>
                  <a:pt x="694348" y="528562"/>
                  <a:pt x="704411" y="533593"/>
                </a:cubicBezTo>
                <a:cubicBezTo>
                  <a:pt x="715884" y="539329"/>
                  <a:pt x="725293" y="548574"/>
                  <a:pt x="736430" y="554937"/>
                </a:cubicBezTo>
                <a:cubicBezTo>
                  <a:pt x="750244" y="562830"/>
                  <a:pt x="765629" y="567849"/>
                  <a:pt x="779121" y="576280"/>
                </a:cubicBezTo>
                <a:cubicBezTo>
                  <a:pt x="794205" y="585707"/>
                  <a:pt x="805903" y="600342"/>
                  <a:pt x="821813" y="608296"/>
                </a:cubicBezTo>
                <a:cubicBezTo>
                  <a:pt x="841938" y="618357"/>
                  <a:pt x="885850" y="629639"/>
                  <a:pt x="885850" y="629639"/>
                </a:cubicBezTo>
                <a:cubicBezTo>
                  <a:pt x="896523" y="636754"/>
                  <a:pt x="908015" y="642772"/>
                  <a:pt x="917869" y="650983"/>
                </a:cubicBezTo>
                <a:cubicBezTo>
                  <a:pt x="929464" y="660645"/>
                  <a:pt x="937329" y="674627"/>
                  <a:pt x="949888" y="682999"/>
                </a:cubicBezTo>
                <a:cubicBezTo>
                  <a:pt x="959487" y="689398"/>
                  <a:pt x="1018367" y="702562"/>
                  <a:pt x="1024598" y="704342"/>
                </a:cubicBezTo>
                <a:cubicBezTo>
                  <a:pt x="1074655" y="718642"/>
                  <a:pt x="1042391" y="711967"/>
                  <a:pt x="1099308" y="736358"/>
                </a:cubicBezTo>
                <a:cubicBezTo>
                  <a:pt x="1109649" y="740789"/>
                  <a:pt x="1120654" y="743473"/>
                  <a:pt x="1131327" y="747030"/>
                </a:cubicBezTo>
                <a:cubicBezTo>
                  <a:pt x="1152673" y="761259"/>
                  <a:pt x="1171027" y="781605"/>
                  <a:pt x="1195364" y="789717"/>
                </a:cubicBezTo>
                <a:cubicBezTo>
                  <a:pt x="1216710" y="796832"/>
                  <a:pt x="1240679" y="798581"/>
                  <a:pt x="1259401" y="811061"/>
                </a:cubicBezTo>
                <a:cubicBezTo>
                  <a:pt x="1270074" y="818176"/>
                  <a:pt x="1279947" y="826669"/>
                  <a:pt x="1291420" y="832405"/>
                </a:cubicBezTo>
                <a:cubicBezTo>
                  <a:pt x="1315819" y="844603"/>
                  <a:pt x="1352443" y="847659"/>
                  <a:pt x="1376803" y="853748"/>
                </a:cubicBezTo>
                <a:cubicBezTo>
                  <a:pt x="1387717" y="856476"/>
                  <a:pt x="1398759" y="859389"/>
                  <a:pt x="1408822" y="864420"/>
                </a:cubicBezTo>
                <a:cubicBezTo>
                  <a:pt x="1420295" y="870156"/>
                  <a:pt x="1429119" y="880555"/>
                  <a:pt x="1440841" y="885764"/>
                </a:cubicBezTo>
                <a:cubicBezTo>
                  <a:pt x="1461402" y="894902"/>
                  <a:pt x="1483532" y="899993"/>
                  <a:pt x="1504878" y="907108"/>
                </a:cubicBezTo>
                <a:cubicBezTo>
                  <a:pt x="1515551" y="910665"/>
                  <a:pt x="1526834" y="912749"/>
                  <a:pt x="1536897" y="917780"/>
                </a:cubicBezTo>
                <a:cubicBezTo>
                  <a:pt x="1565358" y="932009"/>
                  <a:pt x="1592093" y="950405"/>
                  <a:pt x="1622280" y="960467"/>
                </a:cubicBezTo>
                <a:cubicBezTo>
                  <a:pt x="1632953" y="964024"/>
                  <a:pt x="1643384" y="968411"/>
                  <a:pt x="1654298" y="971139"/>
                </a:cubicBezTo>
                <a:cubicBezTo>
                  <a:pt x="1678656" y="977228"/>
                  <a:pt x="1715284" y="980285"/>
                  <a:pt x="1739682" y="992483"/>
                </a:cubicBezTo>
                <a:cubicBezTo>
                  <a:pt x="1751155" y="998219"/>
                  <a:pt x="1759979" y="1008617"/>
                  <a:pt x="1771700" y="1013826"/>
                </a:cubicBezTo>
                <a:cubicBezTo>
                  <a:pt x="1792262" y="1022963"/>
                  <a:pt x="1835738" y="1035170"/>
                  <a:pt x="1835738" y="1035170"/>
                </a:cubicBezTo>
                <a:cubicBezTo>
                  <a:pt x="1846411" y="1045842"/>
                  <a:pt x="1854652" y="1059697"/>
                  <a:pt x="1867756" y="1067185"/>
                </a:cubicBezTo>
                <a:cubicBezTo>
                  <a:pt x="1880492" y="1074462"/>
                  <a:pt x="1895927" y="1075783"/>
                  <a:pt x="1910448" y="1077857"/>
                </a:cubicBezTo>
                <a:cubicBezTo>
                  <a:pt x="1945842" y="1082913"/>
                  <a:pt x="1981601" y="1084972"/>
                  <a:pt x="2017177" y="1088529"/>
                </a:cubicBezTo>
                <a:cubicBezTo>
                  <a:pt x="2150649" y="1121895"/>
                  <a:pt x="1984696" y="1079250"/>
                  <a:pt x="2091887" y="1109873"/>
                </a:cubicBezTo>
                <a:cubicBezTo>
                  <a:pt x="2105991" y="1113902"/>
                  <a:pt x="2120475" y="1116516"/>
                  <a:pt x="2134579" y="1120545"/>
                </a:cubicBezTo>
                <a:cubicBezTo>
                  <a:pt x="2145396" y="1123635"/>
                  <a:pt x="2155780" y="1128127"/>
                  <a:pt x="2166597" y="1131217"/>
                </a:cubicBezTo>
                <a:cubicBezTo>
                  <a:pt x="2180701" y="1135246"/>
                  <a:pt x="2195185" y="1137859"/>
                  <a:pt x="2209289" y="1141888"/>
                </a:cubicBezTo>
                <a:cubicBezTo>
                  <a:pt x="2220106" y="1144978"/>
                  <a:pt x="2230345" y="1150031"/>
                  <a:pt x="2241307" y="1152560"/>
                </a:cubicBezTo>
                <a:cubicBezTo>
                  <a:pt x="2276659" y="1160717"/>
                  <a:pt x="2348036" y="1173904"/>
                  <a:pt x="2348036" y="1173904"/>
                </a:cubicBezTo>
                <a:cubicBezTo>
                  <a:pt x="2404466" y="1211520"/>
                  <a:pt x="2367610" y="1192137"/>
                  <a:pt x="2465438" y="1216591"/>
                </a:cubicBezTo>
                <a:lnTo>
                  <a:pt x="2550821" y="1237935"/>
                </a:lnTo>
                <a:cubicBezTo>
                  <a:pt x="2565052" y="1241492"/>
                  <a:pt x="2579597" y="1243969"/>
                  <a:pt x="2593513" y="1248607"/>
                </a:cubicBezTo>
                <a:cubicBezTo>
                  <a:pt x="2604186" y="1252164"/>
                  <a:pt x="2614395" y="1257688"/>
                  <a:pt x="2625532" y="1259279"/>
                </a:cubicBezTo>
                <a:cubicBezTo>
                  <a:pt x="2664432" y="1264836"/>
                  <a:pt x="2703918" y="1265270"/>
                  <a:pt x="2742933" y="1269951"/>
                </a:cubicBezTo>
                <a:cubicBezTo>
                  <a:pt x="2792887" y="1275945"/>
                  <a:pt x="2892354" y="1291294"/>
                  <a:pt x="2892354" y="1291294"/>
                </a:cubicBezTo>
                <a:cubicBezTo>
                  <a:pt x="2920551" y="1302572"/>
                  <a:pt x="2948456" y="1314945"/>
                  <a:pt x="2977737" y="1323310"/>
                </a:cubicBezTo>
                <a:cubicBezTo>
                  <a:pt x="2991841" y="1327339"/>
                  <a:pt x="3006325" y="1329953"/>
                  <a:pt x="3020429" y="1333982"/>
                </a:cubicBezTo>
                <a:cubicBezTo>
                  <a:pt x="3031246" y="1337072"/>
                  <a:pt x="3041379" y="1342642"/>
                  <a:pt x="3052447" y="1344654"/>
                </a:cubicBezTo>
                <a:cubicBezTo>
                  <a:pt x="3080667" y="1349784"/>
                  <a:pt x="3109369" y="1351769"/>
                  <a:pt x="3137830" y="1355326"/>
                </a:cubicBezTo>
                <a:cubicBezTo>
                  <a:pt x="3172809" y="1378642"/>
                  <a:pt x="3169849" y="1363842"/>
                  <a:pt x="3169849" y="1387341"/>
                </a:cubicBezTo>
              </a:path>
            </a:pathLst>
          </a:cu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9104" y="3776702"/>
            <a:ext cx="2041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&lt; 5% of original signal 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45943" y="984174"/>
            <a:ext cx="3471953" cy="1790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8247528" cy="953791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3600" dirty="0" smtClean="0">
                <a:solidFill>
                  <a:srgbClr val="000000"/>
                </a:solidFill>
              </a:rPr>
              <a:t>CMS HCAL </a:t>
            </a:r>
            <a:r>
              <a:rPr lang="en-US" sz="3600" dirty="0" err="1" smtClean="0">
                <a:solidFill>
                  <a:srgbClr val="000000"/>
                </a:solidFill>
              </a:rPr>
              <a:t>Endcap</a:t>
            </a:r>
            <a:r>
              <a:rPr lang="en-US" sz="3600" dirty="0" smtClean="0">
                <a:solidFill>
                  <a:srgbClr val="000000"/>
                </a:solidFill>
              </a:rPr>
              <a:t> Longevity</a:t>
            </a:r>
            <a:endParaRPr lang="en-US" sz="4800" baseline="300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700" y="1023532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500 fb</a:t>
            </a:r>
            <a:r>
              <a:rPr lang="en-US" b="1" baseline="30000" dirty="0">
                <a:solidFill>
                  <a:srgbClr val="000000"/>
                </a:solidFill>
              </a:rPr>
              <a:t>-1 </a:t>
            </a:r>
            <a:r>
              <a:rPr lang="en-US" b="1" dirty="0">
                <a:solidFill>
                  <a:srgbClr val="000000"/>
                </a:solidFill>
              </a:rPr>
              <a:t>of collisions at 14 </a:t>
            </a:r>
            <a:r>
              <a:rPr lang="en-US" b="1" dirty="0" err="1">
                <a:solidFill>
                  <a:srgbClr val="000000"/>
                </a:solidFill>
              </a:rPr>
              <a:t>TeV</a:t>
            </a:r>
            <a:r>
              <a:rPr lang="en-US" b="1" baseline="30000" dirty="0">
                <a:solidFill>
                  <a:srgbClr val="000000"/>
                </a:solidFill>
              </a:rPr>
              <a:t> </a:t>
            </a:r>
            <a:endParaRPr lang="en-US" dirty="0"/>
          </a:p>
        </p:txBody>
      </p:sp>
      <p:pic>
        <p:nvPicPr>
          <p:cNvPr id="26" name="Picture 25" descr="HE_layou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47" y="1094272"/>
            <a:ext cx="3045465" cy="3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F_long_Dose_3000_plus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305968"/>
            <a:ext cx="4893259" cy="2621853"/>
          </a:xfrm>
          <a:prstGeom prst="rect">
            <a:avLst/>
          </a:prstGeom>
        </p:spPr>
      </p:pic>
      <p:pic>
        <p:nvPicPr>
          <p:cNvPr id="10" name="Picture 9" descr="loss_vs_lumi_13TeV_only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385" y="863602"/>
            <a:ext cx="4326614" cy="30642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8686800" cy="75676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CMS HCAL Forward Longevity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F9DD2-607E-C746-8B3F-04E1E0FBC795}" type="datetime1">
              <a:rPr lang="en-US" smtClean="0"/>
              <a:t>11/28/2013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76D24-1C10-7F46-81DA-8C959901AACB}" type="slidenum">
              <a:rPr lang="en-GB" smtClean="0"/>
              <a:t>23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Pawel de Barbaro, University of Rochester:  Calorimetry/Detectors for HL-LHC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1600" y="4281498"/>
            <a:ext cx="440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</a:t>
            </a:r>
            <a:r>
              <a:rPr lang="en-US" sz="1600" dirty="0" smtClean="0"/>
              <a:t>ignal loss in HF due to radiation induced reduction of transparency of quartz fibers.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9300" y="4216509"/>
            <a:ext cx="4584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xpected loss of signal for up to 3000 fb</a:t>
            </a:r>
            <a:r>
              <a:rPr lang="en-US" baseline="30000" dirty="0" smtClean="0"/>
              <a:t>-1</a:t>
            </a:r>
            <a:r>
              <a:rPr lang="en-US" dirty="0" smtClean="0"/>
              <a:t>:</a:t>
            </a:r>
          </a:p>
          <a:p>
            <a:r>
              <a:rPr lang="en-US" dirty="0" smtClean="0"/>
              <a:t>In the highest </a:t>
            </a:r>
            <a:r>
              <a:rPr lang="en-US" dirty="0"/>
              <a:t>η</a:t>
            </a:r>
            <a:r>
              <a:rPr lang="en-US" dirty="0" smtClean="0"/>
              <a:t> region, signal reduction by factor  x3-x4 is expected</a:t>
            </a:r>
            <a:r>
              <a:rPr lang="en-US" dirty="0"/>
              <a:t> </a:t>
            </a:r>
            <a:r>
              <a:rPr lang="en-US" dirty="0" smtClean="0"/>
              <a:t>and can be compensated by re-calibration.</a:t>
            </a:r>
          </a:p>
          <a:p>
            <a:r>
              <a:rPr lang="en-US" dirty="0" smtClean="0"/>
              <a:t>HF will survive </a:t>
            </a:r>
            <a:r>
              <a:rPr lang="en-US" dirty="0"/>
              <a:t>3000 fb</a:t>
            </a:r>
            <a:r>
              <a:rPr lang="en-US" baseline="30000" dirty="0"/>
              <a:t>-1</a:t>
            </a:r>
            <a:r>
              <a:rPr lang="en-US" dirty="0"/>
              <a:t>, </a:t>
            </a:r>
            <a:r>
              <a:rPr lang="en-US" dirty="0" smtClean="0"/>
              <a:t>at least up to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4.5.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1783" y="1766454"/>
            <a:ext cx="2640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Extrapolation to 3000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NIM A 585 (2008)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5726629"/>
            <a:ext cx="756652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No  upgrade of HCAL Forward  is planned for  LS3.</a:t>
            </a:r>
          </a:p>
        </p:txBody>
      </p:sp>
      <p:pic>
        <p:nvPicPr>
          <p:cNvPr id="19" name="Picture 18" descr="cms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55805" y="620688"/>
            <a:ext cx="252410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HF front face/inner ring: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0.5</a:t>
            </a:r>
            <a:r>
              <a:rPr lang="en-US" dirty="0">
                <a:solidFill>
                  <a:srgbClr val="0000FF"/>
                </a:solidFill>
              </a:rPr>
              <a:t>*</a:t>
            </a:r>
            <a:r>
              <a:rPr lang="en-US" dirty="0" smtClean="0">
                <a:solidFill>
                  <a:srgbClr val="0000FF"/>
                </a:solidFill>
              </a:rPr>
              <a:t>10</a:t>
            </a:r>
            <a:r>
              <a:rPr lang="en-US" baseline="30000" dirty="0" smtClean="0">
                <a:solidFill>
                  <a:srgbClr val="0000FF"/>
                </a:solidFill>
              </a:rPr>
              <a:t>7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Gy</a:t>
            </a:r>
            <a:r>
              <a:rPr lang="en-US" dirty="0" smtClean="0">
                <a:solidFill>
                  <a:srgbClr val="0000FF"/>
                </a:solidFill>
              </a:rPr>
              <a:t> ( 500 </a:t>
            </a:r>
            <a:r>
              <a:rPr lang="en-US" dirty="0" err="1" smtClean="0">
                <a:solidFill>
                  <a:srgbClr val="0000FF"/>
                </a:solidFill>
              </a:rPr>
              <a:t>Mrad</a:t>
            </a:r>
            <a:r>
              <a:rPr lang="en-US" dirty="0" smtClean="0">
                <a:solidFill>
                  <a:srgbClr val="0000FF"/>
                </a:solidFill>
              </a:rPr>
              <a:t>)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741693" y="1066800"/>
            <a:ext cx="465364" cy="2434209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39552" y="1970565"/>
            <a:ext cx="2664296" cy="167055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-215343" y="3738671"/>
            <a:ext cx="555661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6945" y="3847177"/>
            <a:ext cx="308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11 metres from collision vertex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068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-1" r="-5611"/>
          <a:stretch/>
        </p:blipFill>
        <p:spPr>
          <a:xfrm>
            <a:off x="2375165" y="3069458"/>
            <a:ext cx="5702036" cy="37439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8316416" cy="98096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it-IT" sz="3200" dirty="0" smtClean="0"/>
              <a:t>CMS: options for the endcap calorimeters</a:t>
            </a:r>
            <a:endParaRPr lang="it-IT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076445" y="6356350"/>
            <a:ext cx="2133600" cy="365125"/>
          </a:xfrm>
        </p:spPr>
        <p:txBody>
          <a:bodyPr/>
          <a:lstStyle/>
          <a:p>
            <a:fld id="{84379F66-9FA1-4255-A2B6-BD3CAA747F11}" type="slidenum">
              <a:rPr lang="it-IT" smtClean="0"/>
              <a:t>24</a:t>
            </a:fld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1268760"/>
            <a:ext cx="5544616" cy="11925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it-IT" sz="100" dirty="0" smtClean="0"/>
          </a:p>
          <a:p>
            <a:pPr marL="0" indent="0" algn="ctr">
              <a:buNone/>
            </a:pPr>
            <a:r>
              <a:rPr lang="it-IT" sz="2400" b="1" dirty="0" smtClean="0"/>
              <a:t>2 possibilities:</a:t>
            </a:r>
            <a:endParaRPr lang="it-IT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-360040" y="1700808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400" b="1" dirty="0" smtClean="0">
                <a:solidFill>
                  <a:schemeClr val="tx2"/>
                </a:solidFill>
              </a:rPr>
              <a:t>1</a:t>
            </a:r>
          </a:p>
          <a:p>
            <a:pPr lvl="1"/>
            <a:r>
              <a:rPr lang="it-IT" b="1" dirty="0" smtClean="0">
                <a:solidFill>
                  <a:schemeClr val="tx2"/>
                </a:solidFill>
              </a:rPr>
              <a:t>HE absorber remains, only active material is replaced</a:t>
            </a:r>
          </a:p>
          <a:p>
            <a:pPr lvl="1"/>
            <a:r>
              <a:rPr lang="it-IT" dirty="0" smtClean="0">
                <a:solidFill>
                  <a:schemeClr val="tx2"/>
                </a:solidFill>
              </a:rPr>
              <a:t>And a new ECAL endcap is made</a:t>
            </a:r>
            <a:endParaRPr lang="it-IT" dirty="0">
              <a:solidFill>
                <a:schemeClr val="tx2"/>
              </a:solidFill>
            </a:endParaRPr>
          </a:p>
          <a:p>
            <a:pPr lvl="1"/>
            <a:endParaRPr lang="it-IT" b="1" dirty="0" smtClean="0">
              <a:solidFill>
                <a:schemeClr val="tx2"/>
              </a:solidFill>
            </a:endParaRPr>
          </a:p>
          <a:p>
            <a:pPr lvl="1"/>
            <a:endParaRPr lang="it-IT" b="1" dirty="0" smtClean="0">
              <a:solidFill>
                <a:schemeClr val="tx2"/>
              </a:solidFill>
            </a:endParaRPr>
          </a:p>
          <a:p>
            <a:pPr lvl="1"/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4455" y="1704290"/>
            <a:ext cx="45720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it-IT" sz="2400" b="1" dirty="0" smtClean="0">
                <a:solidFill>
                  <a:srgbClr val="7030A0"/>
                </a:solidFill>
              </a:rPr>
              <a:t>2</a:t>
            </a:r>
          </a:p>
          <a:p>
            <a:pPr lvl="1"/>
            <a:r>
              <a:rPr lang="it-IT" b="1" dirty="0" smtClean="0">
                <a:solidFill>
                  <a:srgbClr val="7030A0"/>
                </a:solidFill>
              </a:rPr>
              <a:t>HE is completely replaced</a:t>
            </a:r>
          </a:p>
          <a:p>
            <a:pPr lvl="1"/>
            <a:r>
              <a:rPr lang="it-IT" dirty="0" smtClean="0">
                <a:solidFill>
                  <a:srgbClr val="7030A0"/>
                </a:solidFill>
              </a:rPr>
              <a:t>Possibility to consider a combined ECAL+HCAL</a:t>
            </a:r>
            <a:endParaRPr lang="it-IT" dirty="0">
              <a:solidFill>
                <a:srgbClr val="7030A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5267" y="4293096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HE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66973" y="5209284"/>
            <a:ext cx="585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</a:t>
            </a:r>
            <a:r>
              <a:rPr lang="en-US" sz="3200" b="1" dirty="0" smtClean="0"/>
              <a:t>E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267744" y="4310049"/>
            <a:ext cx="574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E</a:t>
            </a:r>
            <a:r>
              <a:rPr lang="en-US" sz="3200" b="1" dirty="0"/>
              <a:t>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68" y="3224301"/>
            <a:ext cx="2530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3 solutions under consideration </a:t>
            </a:r>
          </a:p>
          <a:p>
            <a:r>
              <a:rPr lang="it-IT" dirty="0" smtClean="0"/>
              <a:t>(1 standalone, </a:t>
            </a:r>
          </a:p>
          <a:p>
            <a:r>
              <a:rPr lang="it-IT" dirty="0" smtClean="0"/>
              <a:t>2 combined ones)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496" y="6167045"/>
            <a:ext cx="3348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Possibility to extend the calorimeters up to </a:t>
            </a:r>
            <a:r>
              <a:rPr lang="el-GR" dirty="0" smtClean="0"/>
              <a:t>η</a:t>
            </a:r>
            <a:r>
              <a:rPr lang="it-IT" dirty="0" smtClean="0"/>
              <a:t>=4</a:t>
            </a:r>
          </a:p>
        </p:txBody>
      </p:sp>
      <p:pic>
        <p:nvPicPr>
          <p:cNvPr id="14" name="Picture 13" descr="cms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20101" r="27333" b="14646"/>
          <a:stretch/>
        </p:blipFill>
        <p:spPr>
          <a:xfrm rot="5400000">
            <a:off x="6288538" y="3085264"/>
            <a:ext cx="3577324" cy="300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8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8326760" cy="11430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dirty="0" smtClean="0"/>
              <a:t>Scenario 1: standalone EE - shashlik</a:t>
            </a:r>
            <a:endParaRPr lang="it-IT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9" t="33160" r="22472" b="11047"/>
          <a:stretch>
            <a:fillRect/>
          </a:stretch>
        </p:blipFill>
        <p:spPr>
          <a:xfrm>
            <a:off x="3923928" y="1196752"/>
            <a:ext cx="5256584" cy="275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360" y="1196753"/>
            <a:ext cx="4205600" cy="5400600"/>
          </a:xfrm>
        </p:spPr>
        <p:txBody>
          <a:bodyPr>
            <a:normAutofit fontScale="70000" lnSpcReduction="20000"/>
          </a:bodyPr>
          <a:lstStyle/>
          <a:p>
            <a:r>
              <a:rPr lang="it-IT" b="1" dirty="0" smtClean="0"/>
              <a:t>Shashlik </a:t>
            </a:r>
            <a:r>
              <a:rPr lang="it-IT" b="1" dirty="0"/>
              <a:t>calorimeter </a:t>
            </a:r>
            <a:endParaRPr lang="it-IT" dirty="0" smtClean="0"/>
          </a:p>
          <a:p>
            <a:pPr lvl="1"/>
            <a:r>
              <a:rPr lang="it-IT" dirty="0" smtClean="0"/>
              <a:t>Inorganic rad. hard. scintillators e.g. LYSO o CeF</a:t>
            </a:r>
            <a:r>
              <a:rPr lang="it-IT" baseline="-25000" dirty="0" smtClean="0"/>
              <a:t>3</a:t>
            </a:r>
            <a:endParaRPr lang="it-IT" dirty="0" smtClean="0"/>
          </a:p>
          <a:p>
            <a:pPr lvl="1"/>
            <a:r>
              <a:rPr lang="it-IT" dirty="0" smtClean="0">
                <a:sym typeface="Wingdings" pitchFamily="2" charset="2"/>
              </a:rPr>
              <a:t>Pb or W (at large </a:t>
            </a:r>
            <a:r>
              <a:rPr lang="el-GR" dirty="0" smtClean="0">
                <a:sym typeface="Wingdings" pitchFamily="2" charset="2"/>
              </a:rPr>
              <a:t>η</a:t>
            </a:r>
            <a:r>
              <a:rPr lang="it-IT" dirty="0" smtClean="0">
                <a:sym typeface="Wingdings" pitchFamily="2" charset="2"/>
              </a:rPr>
              <a:t>) as absorbers (R</a:t>
            </a:r>
            <a:r>
              <a:rPr lang="it-IT" baseline="-25000" dirty="0" smtClean="0">
                <a:sym typeface="Wingdings" pitchFamily="2" charset="2"/>
              </a:rPr>
              <a:t>M</a:t>
            </a:r>
            <a:r>
              <a:rPr lang="it-IT" dirty="0" smtClean="0">
                <a:sym typeface="Wingdings" pitchFamily="2" charset="2"/>
              </a:rPr>
              <a:t>=1,7 o 1,2 cm)</a:t>
            </a:r>
          </a:p>
          <a:p>
            <a:pPr lvl="1"/>
            <a:r>
              <a:rPr lang="it-IT" dirty="0" smtClean="0">
                <a:sym typeface="Wingdings" pitchFamily="2" charset="2"/>
              </a:rPr>
              <a:t>WLS fibers passing through the scintillators</a:t>
            </a:r>
          </a:p>
          <a:p>
            <a:pPr>
              <a:spcBef>
                <a:spcPts val="1800"/>
              </a:spcBef>
            </a:pPr>
            <a:r>
              <a:rPr lang="it-IT" dirty="0" smtClean="0">
                <a:sym typeface="Wingdings" pitchFamily="2" charset="2"/>
              </a:rPr>
              <a:t>Short light path </a:t>
            </a:r>
            <a:r>
              <a:rPr lang="it-IT" dirty="0">
                <a:sym typeface="Wingdings" pitchFamily="2" charset="2"/>
              </a:rPr>
              <a:t> </a:t>
            </a:r>
            <a:r>
              <a:rPr lang="it-IT" dirty="0" smtClean="0">
                <a:sym typeface="Wingdings" pitchFamily="2" charset="2"/>
              </a:rPr>
              <a:t>rad-hardness</a:t>
            </a:r>
            <a:endParaRPr lang="it-IT" dirty="0">
              <a:sym typeface="Wingdings" pitchFamily="2" charset="2"/>
            </a:endParaRPr>
          </a:p>
          <a:p>
            <a:pPr>
              <a:spcBef>
                <a:spcPts val="1800"/>
              </a:spcBef>
            </a:pPr>
            <a:r>
              <a:rPr lang="it-IT" dirty="0" smtClean="0">
                <a:sym typeface="Wingdings" pitchFamily="2" charset="2"/>
              </a:rPr>
              <a:t>Possible photo-detectors</a:t>
            </a:r>
          </a:p>
          <a:p>
            <a:pPr lvl="1">
              <a:spcBef>
                <a:spcPts val="600"/>
              </a:spcBef>
            </a:pPr>
            <a:r>
              <a:rPr lang="it-IT" dirty="0" smtClean="0">
                <a:sym typeface="Wingdings" pitchFamily="2" charset="2"/>
              </a:rPr>
              <a:t>GaInP photo-sensors, 1 sensor per fiber (4 fibers per channel), R&amp;D ongoing</a:t>
            </a:r>
          </a:p>
          <a:p>
            <a:pPr>
              <a:spcBef>
                <a:spcPts val="2424"/>
              </a:spcBef>
            </a:pPr>
            <a:r>
              <a:rPr lang="it-IT" i="1" u="sng" dirty="0" smtClean="0">
                <a:solidFill>
                  <a:srgbClr val="FF0000"/>
                </a:solidFill>
                <a:sym typeface="Wingdings" pitchFamily="2" charset="2"/>
              </a:rPr>
              <a:t>Challenges: </a:t>
            </a:r>
            <a:r>
              <a:rPr lang="it-IT" i="1" dirty="0" smtClean="0">
                <a:solidFill>
                  <a:srgbClr val="FF0000"/>
                </a:solidFill>
                <a:sym typeface="Wingdings" pitchFamily="2" charset="2"/>
              </a:rPr>
              <a:t>rad-hard fibers, photo-detectors, mechanical assembly (tolerances)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01522" y="1300118"/>
            <a:ext cx="938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Pb</a:t>
            </a:r>
            <a:r>
              <a:rPr lang="en-US" dirty="0" smtClean="0"/>
              <a:t> or W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919864" y="1643909"/>
            <a:ext cx="12241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norganic scintillator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4211960" y="1268760"/>
            <a:ext cx="36004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076056" y="2956302"/>
            <a:ext cx="36004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355976" y="3676382"/>
            <a:ext cx="39600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220072" y="5404574"/>
            <a:ext cx="36004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83" y="3676382"/>
            <a:ext cx="3329077" cy="24968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68028" y="5496907"/>
            <a:ext cx="2177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Mechanics prototype</a:t>
            </a:r>
            <a:endParaRPr lang="it-IT" dirty="0"/>
          </a:p>
        </p:txBody>
      </p:sp>
      <p:pic>
        <p:nvPicPr>
          <p:cNvPr id="13" name="Picture 12" descr="cm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8" t="24129" r="36940" b="8787"/>
          <a:stretch/>
        </p:blipFill>
        <p:spPr bwMode="auto">
          <a:xfrm>
            <a:off x="3992451" y="1052736"/>
            <a:ext cx="5064984" cy="361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077200" cy="106680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Scenario 2: Dual readout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052736"/>
            <a:ext cx="4896544" cy="4926161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Dual Readout</a:t>
            </a:r>
            <a:r>
              <a:rPr lang="en-US" sz="2000" dirty="0" smtClean="0"/>
              <a:t>: simultaneous measurement of the Cerenkov and scintillation light to correct the intrinsic fluctuations of the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and </a:t>
            </a:r>
            <a:r>
              <a:rPr lang="en-US" sz="2000" dirty="0" err="1" smtClean="0"/>
              <a:t>e.m</a:t>
            </a:r>
            <a:r>
              <a:rPr lang="en-US" sz="2000" dirty="0"/>
              <a:t>. (</a:t>
            </a:r>
            <a:r>
              <a:rPr lang="el-GR" sz="2000" dirty="0"/>
              <a:t>γ</a:t>
            </a:r>
            <a:r>
              <a:rPr lang="it-IT" sz="2000" dirty="0"/>
              <a:t>,</a:t>
            </a:r>
            <a:r>
              <a:rPr lang="el-GR" sz="2000" dirty="0"/>
              <a:t>π⁰</a:t>
            </a:r>
            <a:r>
              <a:rPr lang="it-IT" sz="2000" dirty="0"/>
              <a:t>,</a:t>
            </a:r>
            <a:r>
              <a:rPr lang="el-GR" sz="2000" dirty="0"/>
              <a:t>η</a:t>
            </a:r>
            <a:r>
              <a:rPr lang="en-US" sz="2000" dirty="0"/>
              <a:t>) components </a:t>
            </a:r>
            <a:r>
              <a:rPr lang="en-US" sz="2000" dirty="0" smtClean="0"/>
              <a:t>of the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showers</a:t>
            </a:r>
            <a:r>
              <a:rPr lang="en-US" sz="2000" i="1" dirty="0"/>
              <a:t> </a:t>
            </a:r>
            <a:r>
              <a:rPr lang="en-US" sz="2000" dirty="0" smtClean="0"/>
              <a:t>(RD52)</a:t>
            </a:r>
          </a:p>
          <a:p>
            <a:r>
              <a:rPr lang="en-US" sz="2000" dirty="0" smtClean="0"/>
              <a:t>Proposed option with W or brass + </a:t>
            </a:r>
            <a:r>
              <a:rPr lang="en-US" sz="2000" dirty="0" err="1" smtClean="0"/>
              <a:t>fibres</a:t>
            </a:r>
            <a:endParaRPr lang="en-US" sz="2000" dirty="0" smtClean="0"/>
          </a:p>
          <a:p>
            <a:r>
              <a:rPr lang="en-US" sz="2000" dirty="0" smtClean="0"/>
              <a:t>No longitudinal segmentation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Distance btw fibers ~ 1.2 mm</a:t>
            </a:r>
          </a:p>
          <a:p>
            <a:r>
              <a:rPr lang="en-US" sz="2000" dirty="0" smtClean="0"/>
              <a:t>1 photo-sensor per fiber</a:t>
            </a:r>
          </a:p>
          <a:p>
            <a:r>
              <a:rPr lang="en-US" sz="2000" dirty="0" smtClean="0"/>
              <a:t>~ 1M channels</a:t>
            </a:r>
          </a:p>
          <a:p>
            <a:pPr marL="0" indent="0">
              <a:buNone/>
            </a:pPr>
            <a:endParaRPr lang="it-IT" sz="2000" i="1" u="sng" dirty="0" smtClean="0">
              <a:sym typeface="Wingdings" pitchFamily="2" charset="2"/>
            </a:endParaRPr>
          </a:p>
          <a:p>
            <a:r>
              <a:rPr lang="it-IT" sz="2000" i="1" u="sng" dirty="0" err="1" smtClean="0">
                <a:solidFill>
                  <a:srgbClr val="FF0000"/>
                </a:solidFill>
                <a:sym typeface="Wingdings" pitchFamily="2" charset="2"/>
              </a:rPr>
              <a:t>Challenges</a:t>
            </a:r>
            <a:r>
              <a:rPr lang="it-IT" sz="2000" i="1" u="sng" dirty="0" smtClean="0">
                <a:solidFill>
                  <a:srgbClr val="FF0000"/>
                </a:solidFill>
                <a:sym typeface="Wingdings" pitchFamily="2" charset="2"/>
              </a:rPr>
              <a:t>: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 </a:t>
            </a:r>
          </a:p>
          <a:p>
            <a:pPr marL="0" indent="0">
              <a:buNone/>
            </a:pP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it-IT" sz="2000" i="1" u="sng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rad-hard fibers, photo-detectors, mechanics, monitoring</a:t>
            </a:r>
            <a:endParaRPr lang="en-US" sz="2000" dirty="0" smtClean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0CE2-9EAA-4493-8A4C-7099BF8BA747}" type="slidenum">
              <a:rPr lang="it-IT" smtClean="0"/>
              <a:t>26</a:t>
            </a:fld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25066" r="34657" b="24416"/>
          <a:stretch/>
        </p:blipFill>
        <p:spPr bwMode="auto">
          <a:xfrm>
            <a:off x="6253326" y="4579375"/>
            <a:ext cx="2546532" cy="224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ms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2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33541"/>
            <a:ext cx="3153344" cy="182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0CE2-9EAA-4493-8A4C-7099BF8BA747}" type="slidenum">
              <a:rPr lang="it-IT" smtClean="0"/>
              <a:t>27</a:t>
            </a:fld>
            <a:endParaRPr lang="it-IT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-20307" y="1294233"/>
            <a:ext cx="6536523" cy="3960440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 dirty="0" smtClean="0">
                <a:sym typeface="Wingdings" pitchFamily="2" charset="2"/>
              </a:rPr>
              <a:t>Imaging calorimeters</a:t>
            </a:r>
            <a:r>
              <a:rPr lang="it-IT" sz="2000" dirty="0" smtClean="0">
                <a:sym typeface="Wingdings" pitchFamily="2" charset="2"/>
              </a:rPr>
              <a:t>:  measure the charged particles with tracker, measure the neutrals in the calorimeter </a:t>
            </a:r>
            <a:r>
              <a:rPr lang="it-IT" sz="2000" i="1" dirty="0" smtClean="0">
                <a:sym typeface="Wingdings" pitchFamily="2" charset="2"/>
              </a:rPr>
              <a:t>(Calice)</a:t>
            </a:r>
          </a:p>
          <a:p>
            <a:r>
              <a:rPr lang="it-IT" sz="2000" dirty="0" smtClean="0">
                <a:sym typeface="Wingdings" pitchFamily="2" charset="2"/>
              </a:rPr>
              <a:t>Crucial point: separate the showers </a:t>
            </a:r>
          </a:p>
          <a:p>
            <a:pPr>
              <a:spcBef>
                <a:spcPts val="1224"/>
              </a:spcBef>
            </a:pPr>
            <a:r>
              <a:rPr lang="it-IT" sz="2000" dirty="0" smtClean="0">
                <a:sym typeface="Wingdings" pitchFamily="2" charset="2"/>
              </a:rPr>
              <a:t>The high rate in the forward region draws technology choice</a:t>
            </a:r>
          </a:p>
          <a:p>
            <a:pPr>
              <a:spcBef>
                <a:spcPts val="1224"/>
              </a:spcBef>
            </a:pPr>
            <a:r>
              <a:rPr lang="it-IT" sz="2000" dirty="0" smtClean="0">
                <a:sym typeface="Wingdings" pitchFamily="2" charset="2"/>
              </a:rPr>
              <a:t>Options: W/Pb+Si or gaseous detector  (em) and steel+GEM (had)   </a:t>
            </a:r>
          </a:p>
          <a:p>
            <a:pPr>
              <a:spcBef>
                <a:spcPts val="1224"/>
              </a:spcBef>
            </a:pPr>
            <a:r>
              <a:rPr lang="it-IT" sz="2000" dirty="0" smtClean="0">
                <a:sym typeface="Wingdings" pitchFamily="2" charset="2"/>
              </a:rPr>
              <a:t>Number of channels 4M (em)+0.6M(had)</a:t>
            </a:r>
          </a:p>
          <a:p>
            <a:pPr>
              <a:spcBef>
                <a:spcPts val="1224"/>
              </a:spcBef>
            </a:pPr>
            <a:r>
              <a:rPr lang="it-IT" sz="2000" dirty="0" smtClean="0">
                <a:sym typeface="Wingdings" pitchFamily="2" charset="2"/>
              </a:rPr>
              <a:t>Electronics (P. Aspel: 128 ADC in 1 chip), trigger formed on detector and processed off detector, readout on L1 accept</a:t>
            </a:r>
          </a:p>
          <a:p>
            <a:pPr>
              <a:spcBef>
                <a:spcPts val="1224"/>
              </a:spcBef>
            </a:pPr>
            <a:r>
              <a:rPr lang="it-IT" sz="2000" i="1" u="sng" dirty="0" smtClean="0">
                <a:solidFill>
                  <a:srgbClr val="FF0000"/>
                </a:solidFill>
                <a:sym typeface="Wingdings" pitchFamily="2" charset="2"/>
              </a:rPr>
              <a:t>Challenges:</a:t>
            </a:r>
            <a:r>
              <a:rPr lang="it-IT" sz="2000" i="1" dirty="0" smtClean="0">
                <a:solidFill>
                  <a:srgbClr val="FF0000"/>
                </a:solidFill>
                <a:sym typeface="Wingdings" pitchFamily="2" charset="2"/>
              </a:rPr>
              <a:t> number of channels, compact and inexpensive electronics,  trigger, cooling, performance at high pile-up, linearity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307" y="-27384"/>
            <a:ext cx="8429419" cy="102217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Scenario 2: imaging calorimeter</a:t>
            </a:r>
            <a:endParaRPr lang="en-US" dirty="0"/>
          </a:p>
        </p:txBody>
      </p:sp>
      <p:pic>
        <p:nvPicPr>
          <p:cNvPr id="6" name="Picture 5" descr="cms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0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Electronics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8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317600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charset="0"/>
              </a:rPr>
              <a:t>Electronics of the calorimeters at the HL-LHC</a:t>
            </a:r>
            <a:endParaRPr lang="en-US" sz="2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721" y="2167111"/>
            <a:ext cx="9144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LHC Calorimeter electronics was designed 10 years ago, to last 10 years in the LHC under the assumption of L=500/fb for the radiation hardness. </a:t>
            </a:r>
          </a:p>
          <a:p>
            <a:pPr marL="173038" indent="-173038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It was not possible due to technology limitation and cost to read-out all channels at 40 </a:t>
            </a:r>
            <a:r>
              <a:rPr lang="en-US" sz="2000" dirty="0" err="1" smtClean="0">
                <a:solidFill>
                  <a:schemeClr val="tx2"/>
                </a:solidFill>
                <a:latin typeface="Arial"/>
                <a:cs typeface="Arial"/>
              </a:rPr>
              <a:t>MHz.</a:t>
            </a: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 So the L1 trigger sums are done on the Front-End of the detectors. (The trigger has access to a coarser granularity) </a:t>
            </a:r>
          </a:p>
          <a:p>
            <a:pPr marL="173038" indent="-173038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tx2"/>
                </a:solidFill>
                <a:latin typeface="Arial"/>
                <a:cs typeface="Arial"/>
              </a:rPr>
              <a:t>Data are fully readout on L1 accept.</a:t>
            </a:r>
            <a:endParaRPr lang="en-US" sz="20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173038" indent="-173038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For HL-LHC the trigger requirement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is to keep the trigger thresholds low in 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events 10 times more complicated. </a:t>
            </a:r>
          </a:p>
          <a:p>
            <a:pPr marL="800100" lvl="1" indent="-342900">
              <a:buFont typeface="Wingdings"/>
              <a:buChar char="à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Add tracker information (longer processing time longer data buffer) </a:t>
            </a:r>
          </a:p>
          <a:p>
            <a:pPr marL="800100" lvl="1" indent="-342900">
              <a:buFont typeface="Wingdings"/>
              <a:buChar char="à"/>
            </a:pP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  <a:sym typeface="Wingdings" panose="05000000000000000000" pitchFamily="2" charset="2"/>
              </a:rPr>
              <a:t>shift the processing at HLT on full event info (larger L1 accept rate)</a:t>
            </a:r>
          </a:p>
          <a:p>
            <a:pPr lvl="1"/>
            <a:endParaRPr lang="en-US" sz="2000" dirty="0" smtClean="0">
              <a:latin typeface="Arial"/>
              <a:cs typeface="Arial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Arial"/>
                <a:cs typeface="Arial"/>
                <a:sym typeface="Wingdings" panose="05000000000000000000" pitchFamily="2" charset="2"/>
              </a:rPr>
              <a:t>General trend for calorimeters </a:t>
            </a:r>
            <a:endParaRPr lang="en-US" sz="240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355600" lvl="1" indent="-1778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send all data off detector for trigger and read-out at 40 MHz</a:t>
            </a:r>
          </a:p>
          <a:p>
            <a:pPr marL="355600" lvl="1" indent="-1778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Process the data with more powerful hardware or software</a:t>
            </a:r>
          </a:p>
          <a:p>
            <a:pPr marL="355600" lvl="1" indent="-1778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install front-end components which are more radiation tolerant – if necessary</a:t>
            </a:r>
          </a:p>
          <a:p>
            <a:pPr marL="173038" indent="-173038" algn="l"/>
            <a:endParaRPr lang="en-US" sz="2000" dirty="0" smtClean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E256F-2EED-4CF9-ADAC-8DF862AE8E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pSp>
        <p:nvGrpSpPr>
          <p:cNvPr id="20" name="Gruppieren 19"/>
          <p:cNvGrpSpPr/>
          <p:nvPr/>
        </p:nvGrpSpPr>
        <p:grpSpPr>
          <a:xfrm>
            <a:off x="545910" y="908720"/>
            <a:ext cx="7861111" cy="1296143"/>
            <a:chOff x="368490" y="1228300"/>
            <a:chExt cx="7861111" cy="1296143"/>
          </a:xfrm>
        </p:grpSpPr>
        <p:sp>
          <p:nvSpPr>
            <p:cNvPr id="14" name="Abgerundetes Rechteck 13"/>
            <p:cNvSpPr/>
            <p:nvPr/>
          </p:nvSpPr>
          <p:spPr bwMode="auto">
            <a:xfrm>
              <a:off x="2688599" y="1239673"/>
              <a:ext cx="1963013" cy="1271515"/>
            </a:xfrm>
            <a:prstGeom prst="roundRect">
              <a:avLst/>
            </a:prstGeom>
            <a:solidFill>
              <a:srgbClr val="FFC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2800" dirty="0" smtClean="0"/>
                <a:t>Front-End</a:t>
              </a:r>
              <a:endParaRPr lang="de-DE" sz="2800" dirty="0"/>
            </a:p>
          </p:txBody>
        </p:sp>
        <p:sp>
          <p:nvSpPr>
            <p:cNvPr id="16" name="Abgerundetes Rechteck 15"/>
            <p:cNvSpPr/>
            <p:nvPr/>
          </p:nvSpPr>
          <p:spPr bwMode="auto">
            <a:xfrm>
              <a:off x="5475016" y="1252928"/>
              <a:ext cx="2754585" cy="1271515"/>
            </a:xfrm>
            <a:prstGeom prst="roundRect">
              <a:avLst/>
            </a:prstGeom>
            <a:solidFill>
              <a:srgbClr val="92D05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2800" dirty="0" smtClean="0"/>
                <a:t>Back-End  DAQ + Trigger</a:t>
              </a:r>
              <a:endParaRPr lang="de-DE" sz="2800" dirty="0"/>
            </a:p>
          </p:txBody>
        </p:sp>
        <p:sp>
          <p:nvSpPr>
            <p:cNvPr id="18" name="Pfeil nach rechts 17"/>
            <p:cNvSpPr/>
            <p:nvPr/>
          </p:nvSpPr>
          <p:spPr bwMode="auto">
            <a:xfrm>
              <a:off x="4653878" y="1666543"/>
              <a:ext cx="773480" cy="423838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Abgerundetes Rechteck 18"/>
            <p:cNvSpPr/>
            <p:nvPr/>
          </p:nvSpPr>
          <p:spPr bwMode="auto">
            <a:xfrm>
              <a:off x="368490" y="1228300"/>
              <a:ext cx="2306472" cy="1271515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r>
                <a:rPr lang="en-US" sz="2800" dirty="0" smtClean="0"/>
                <a:t>Calorimeter</a:t>
              </a:r>
              <a:endParaRPr lang="de-D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1370280"/>
      </p:ext>
    </p:extLst>
  </p:cSld>
  <p:clrMapOvr>
    <a:masterClrMapping/>
  </p:clrMapOvr>
  <p:transition advTm="24508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fki.hu/%7Etokaj08/CERN_LHC_tun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2450"/>
            <a:ext cx="8603619" cy="47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74295" y="1374732"/>
            <a:ext cx="8646177" cy="5063449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362" y="-90264"/>
            <a:ext cx="8229600" cy="1143000"/>
          </a:xfrm>
        </p:spPr>
        <p:txBody>
          <a:bodyPr/>
          <a:lstStyle/>
          <a:p>
            <a:r>
              <a:rPr lang="it-IT" dirty="0" smtClean="0"/>
              <a:t>LHC and HL-LHC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79F66-9FA1-4255-A2B6-BD3CAA747F11}" type="slidenum">
              <a:rPr lang="it-IT" smtClean="0"/>
              <a:t>3</a:t>
            </a:fld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557284" y="3011389"/>
            <a:ext cx="16995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</a:rPr>
              <a:t>L=1 </a:t>
            </a:r>
            <a:r>
              <a:rPr lang="it-IT" b="1" dirty="0">
                <a:solidFill>
                  <a:schemeClr val="tx2"/>
                </a:solidFill>
              </a:rPr>
              <a:t>·10</a:t>
            </a:r>
            <a:r>
              <a:rPr lang="it-IT" b="1" baseline="30000" dirty="0">
                <a:solidFill>
                  <a:schemeClr val="tx2"/>
                </a:solidFill>
              </a:rPr>
              <a:t>34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b="1" dirty="0" smtClean="0">
                <a:solidFill>
                  <a:schemeClr val="tx2"/>
                </a:solidFill>
              </a:rPr>
              <a:t>cm</a:t>
            </a:r>
            <a:r>
              <a:rPr lang="it-IT" b="1" baseline="30000" dirty="0" smtClean="0">
                <a:solidFill>
                  <a:schemeClr val="tx2"/>
                </a:solidFill>
              </a:rPr>
              <a:t>-2</a:t>
            </a:r>
            <a:r>
              <a:rPr lang="it-IT" b="1" dirty="0" smtClean="0">
                <a:solidFill>
                  <a:schemeClr val="tx2"/>
                </a:solidFill>
              </a:rPr>
              <a:t>s</a:t>
            </a:r>
            <a:r>
              <a:rPr lang="it-IT" b="1" baseline="30000" dirty="0" smtClean="0">
                <a:solidFill>
                  <a:schemeClr val="tx2"/>
                </a:solidFill>
              </a:rPr>
              <a:t>-1</a:t>
            </a:r>
            <a:endParaRPr lang="it-IT" b="1" dirty="0" smtClean="0">
              <a:solidFill>
                <a:schemeClr val="tx2"/>
              </a:solidFill>
            </a:endParaRPr>
          </a:p>
          <a:p>
            <a:pPr algn="ctr"/>
            <a:r>
              <a:rPr lang="it-IT" b="1" dirty="0" smtClean="0">
                <a:solidFill>
                  <a:schemeClr val="tx2"/>
                </a:solidFill>
              </a:rPr>
              <a:t>3 years </a:t>
            </a:r>
          </a:p>
          <a:p>
            <a:pPr algn="ctr"/>
            <a:r>
              <a:rPr lang="it-IT" b="1" dirty="0" smtClean="0">
                <a:solidFill>
                  <a:schemeClr val="tx2"/>
                </a:solidFill>
              </a:rPr>
              <a:t>50fb</a:t>
            </a:r>
            <a:r>
              <a:rPr lang="it-IT" b="1" baseline="30000" dirty="0" smtClean="0">
                <a:solidFill>
                  <a:schemeClr val="tx2"/>
                </a:solidFill>
              </a:rPr>
              <a:t>-1</a:t>
            </a:r>
            <a:r>
              <a:rPr lang="it-IT" b="1" dirty="0" smtClean="0">
                <a:solidFill>
                  <a:schemeClr val="tx2"/>
                </a:solidFill>
              </a:rPr>
              <a:t> per year</a:t>
            </a:r>
            <a:endParaRPr lang="it-IT" b="1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91897" y="2996952"/>
            <a:ext cx="219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2"/>
                </a:solidFill>
              </a:rPr>
              <a:t>L=2 </a:t>
            </a:r>
            <a:r>
              <a:rPr lang="it-IT" b="1" dirty="0">
                <a:solidFill>
                  <a:schemeClr val="tx2"/>
                </a:solidFill>
              </a:rPr>
              <a:t>·10</a:t>
            </a:r>
            <a:r>
              <a:rPr lang="it-IT" b="1" baseline="30000" dirty="0">
                <a:solidFill>
                  <a:schemeClr val="tx2"/>
                </a:solidFill>
              </a:rPr>
              <a:t>34</a:t>
            </a:r>
            <a:r>
              <a:rPr lang="it-IT" b="1" dirty="0">
                <a:solidFill>
                  <a:schemeClr val="tx2"/>
                </a:solidFill>
              </a:rPr>
              <a:t> </a:t>
            </a:r>
            <a:r>
              <a:rPr lang="it-IT" b="1" dirty="0" smtClean="0">
                <a:solidFill>
                  <a:schemeClr val="tx2"/>
                </a:solidFill>
              </a:rPr>
              <a:t>cm</a:t>
            </a:r>
            <a:r>
              <a:rPr lang="it-IT" b="1" baseline="30000" dirty="0" smtClean="0">
                <a:solidFill>
                  <a:schemeClr val="tx2"/>
                </a:solidFill>
              </a:rPr>
              <a:t>-2</a:t>
            </a:r>
            <a:r>
              <a:rPr lang="it-IT" b="1" dirty="0" smtClean="0">
                <a:solidFill>
                  <a:schemeClr val="tx2"/>
                </a:solidFill>
              </a:rPr>
              <a:t>s</a:t>
            </a:r>
            <a:r>
              <a:rPr lang="it-IT" b="1" baseline="30000" dirty="0" smtClean="0">
                <a:solidFill>
                  <a:schemeClr val="tx2"/>
                </a:solidFill>
              </a:rPr>
              <a:t>-1</a:t>
            </a:r>
            <a:endParaRPr lang="it-IT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/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3 years </a:t>
            </a:r>
          </a:p>
          <a:p>
            <a:pPr algn="ctr"/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≥50fb</a:t>
            </a:r>
            <a:r>
              <a:rPr lang="it-IT" b="1" baseline="30000" dirty="0" smtClean="0">
                <a:solidFill>
                  <a:schemeClr val="accent4">
                    <a:lumMod val="75000"/>
                  </a:schemeClr>
                </a:solidFill>
              </a:rPr>
              <a:t>-1</a:t>
            </a:r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 per year</a:t>
            </a:r>
            <a:endParaRPr lang="it-IT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5452" y="3039652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 by the end </a:t>
            </a:r>
          </a:p>
          <a:p>
            <a:pPr algn="ctr"/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of Phase1</a:t>
            </a:r>
          </a:p>
          <a:p>
            <a:pPr algn="ctr"/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300-500 fb</a:t>
            </a:r>
            <a:r>
              <a:rPr lang="it-IT" b="1" baseline="30000" dirty="0" smtClean="0">
                <a:solidFill>
                  <a:schemeClr val="accent4">
                    <a:lumMod val="75000"/>
                  </a:schemeClr>
                </a:solidFill>
                <a:sym typeface="Wingdings" pitchFamily="2" charset="2"/>
              </a:rPr>
              <a:t>-1</a:t>
            </a:r>
            <a:endParaRPr lang="it-IT" b="1" baseline="30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81321" y="2420888"/>
            <a:ext cx="46991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HL-LHC: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L=5 ·10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34</a:t>
            </a:r>
            <a:r>
              <a:rPr lang="it-IT" sz="2400" b="1" dirty="0" smtClean="0">
                <a:solidFill>
                  <a:srgbClr val="FF0000"/>
                </a:solidFill>
              </a:rPr>
              <a:t> cm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-2</a:t>
            </a:r>
            <a:r>
              <a:rPr lang="it-IT" sz="2400" b="1" dirty="0" smtClean="0">
                <a:solidFill>
                  <a:srgbClr val="FF0000"/>
                </a:solidFill>
              </a:rPr>
              <a:t>s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-1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250 fb</a:t>
            </a:r>
            <a:r>
              <a:rPr lang="it-IT" sz="2400" b="1" baseline="30000" dirty="0" smtClean="0">
                <a:solidFill>
                  <a:srgbClr val="FF0000"/>
                </a:solidFill>
              </a:rPr>
              <a:t>-1</a:t>
            </a:r>
            <a:r>
              <a:rPr lang="it-IT" sz="2400" b="1" dirty="0" smtClean="0">
                <a:solidFill>
                  <a:srgbClr val="FF0000"/>
                </a:solidFill>
              </a:rPr>
              <a:t> per year  </a:t>
            </a:r>
            <a:r>
              <a:rPr lang="it-IT" sz="2400" b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  <a:sym typeface="Wingdings" pitchFamily="2" charset="2"/>
              </a:rPr>
              <a:t>by 2033  3000 </a:t>
            </a:r>
            <a:r>
              <a:rPr lang="it-IT" sz="2400" b="1" dirty="0">
                <a:solidFill>
                  <a:srgbClr val="FF0000"/>
                </a:solidFill>
              </a:rPr>
              <a:t>fb</a:t>
            </a:r>
            <a:r>
              <a:rPr lang="it-IT" sz="2400" b="1" baseline="30000" dirty="0">
                <a:solidFill>
                  <a:srgbClr val="FF0000"/>
                </a:solidFill>
              </a:rPr>
              <a:t>-1</a:t>
            </a:r>
            <a:endParaRPr lang="it-IT" sz="2400" b="1" dirty="0" smtClean="0">
              <a:solidFill>
                <a:srgbClr val="FF000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~140 events per bunch-crossing </a:t>
            </a:r>
          </a:p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Event vertex spread in </a:t>
            </a:r>
            <a:r>
              <a:rPr lang="it-IT" sz="2400" b="1" i="1" dirty="0" smtClean="0">
                <a:solidFill>
                  <a:srgbClr val="FF0000"/>
                </a:solidFill>
              </a:rPr>
              <a:t>z</a:t>
            </a:r>
            <a:r>
              <a:rPr lang="it-IT" sz="2400" b="1" dirty="0" smtClean="0">
                <a:solidFill>
                  <a:srgbClr val="FF0000"/>
                </a:solidFill>
              </a:rPr>
              <a:t> over ~ </a:t>
            </a:r>
            <a:r>
              <a:rPr lang="it-IT" sz="2400" b="1" dirty="0">
                <a:solidFill>
                  <a:srgbClr val="FF0000"/>
                </a:solidFill>
              </a:rPr>
              <a:t>5</a:t>
            </a:r>
            <a:r>
              <a:rPr lang="it-IT" sz="2400" b="1" dirty="0" smtClean="0">
                <a:solidFill>
                  <a:srgbClr val="FF0000"/>
                </a:solidFill>
              </a:rPr>
              <a:t> cm</a:t>
            </a:r>
            <a:endParaRPr lang="it-IT" dirty="0"/>
          </a:p>
        </p:txBody>
      </p:sp>
      <p:sp>
        <p:nvSpPr>
          <p:cNvPr id="16" name="Right Arrow 15"/>
          <p:cNvSpPr/>
          <p:nvPr/>
        </p:nvSpPr>
        <p:spPr>
          <a:xfrm>
            <a:off x="306169" y="1166024"/>
            <a:ext cx="4625871" cy="46277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 smtClean="0"/>
              <a:t>Phase1</a:t>
            </a:r>
            <a:endParaRPr lang="it-IT" b="1" dirty="0"/>
          </a:p>
        </p:txBody>
      </p:sp>
      <p:sp>
        <p:nvSpPr>
          <p:cNvPr id="18" name="Right Arrow 17"/>
          <p:cNvSpPr/>
          <p:nvPr/>
        </p:nvSpPr>
        <p:spPr>
          <a:xfrm>
            <a:off x="5028102" y="1135847"/>
            <a:ext cx="3360322" cy="470064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 smtClean="0">
                <a:solidFill>
                  <a:schemeClr val="tx1"/>
                </a:solidFill>
              </a:rPr>
              <a:t>Phase2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3589" y="1669273"/>
            <a:ext cx="281451" cy="1255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LS2</a:t>
            </a:r>
            <a:endParaRPr lang="it-IT" dirty="0"/>
          </a:p>
        </p:txBody>
      </p:sp>
      <p:sp>
        <p:nvSpPr>
          <p:cNvPr id="20" name="Rectangle 19"/>
          <p:cNvSpPr/>
          <p:nvPr/>
        </p:nvSpPr>
        <p:spPr>
          <a:xfrm>
            <a:off x="1183089" y="1660176"/>
            <a:ext cx="633848" cy="12647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LS1</a:t>
            </a:r>
            <a:endParaRPr lang="it-IT" dirty="0"/>
          </a:p>
        </p:txBody>
      </p:sp>
      <p:sp>
        <p:nvSpPr>
          <p:cNvPr id="22" name="Rectangle 21"/>
          <p:cNvSpPr/>
          <p:nvPr/>
        </p:nvSpPr>
        <p:spPr>
          <a:xfrm>
            <a:off x="4360200" y="1709024"/>
            <a:ext cx="576192" cy="1287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LS3</a:t>
            </a:r>
            <a:endParaRPr lang="it-IT" dirty="0"/>
          </a:p>
        </p:txBody>
      </p:sp>
      <p:graphicFrame>
        <p:nvGraphicFramePr>
          <p:cNvPr id="29" name="Chart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461106"/>
              </p:ext>
            </p:extLst>
          </p:nvPr>
        </p:nvGraphicFramePr>
        <p:xfrm>
          <a:off x="-244185" y="763999"/>
          <a:ext cx="8677275" cy="1266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6599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</a:rPr>
              <a:t>ATLAS Upgrade of Calorimeter Electronics</a:t>
            </a:r>
            <a:endParaRPr lang="en-US" sz="2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04664"/>
            <a:ext cx="9362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Reasons for replacement of ATLAS calorimeter electronics in LS3 :</a:t>
            </a:r>
          </a:p>
          <a:p>
            <a:pPr marL="355600" lvl="1" indent="-177800" algn="l"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Ageing and radiation tolerance </a:t>
            </a:r>
            <a:r>
              <a:rPr lang="en-US" dirty="0" smtClean="0">
                <a:latin typeface="Arial"/>
                <a:cs typeface="Arial"/>
              </a:rPr>
              <a:t>of front-end electronics → system longevity</a:t>
            </a:r>
          </a:p>
          <a:p>
            <a:pPr marL="355600" lvl="1" indent="-177800" algn="l">
              <a:buFont typeface="Arial" pitchFamily="34" charset="0"/>
              <a:buChar char="•"/>
            </a:pPr>
            <a:r>
              <a:rPr lang="en-US" b="1" dirty="0" smtClean="0">
                <a:latin typeface="Arial"/>
                <a:cs typeface="Arial"/>
              </a:rPr>
              <a:t>Limited on-detector buffer </a:t>
            </a:r>
            <a:r>
              <a:rPr lang="en-US" dirty="0" smtClean="0">
                <a:latin typeface="Arial"/>
                <a:cs typeface="Arial"/>
              </a:rPr>
              <a:t>prevent application of more advanced trigger algorithms</a:t>
            </a:r>
          </a:p>
          <a:p>
            <a:pPr marL="177800" lvl="1" indent="-177800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On-detector digitization of all signals at 40 MHz → input to Level-0/Level-1 triggers</a:t>
            </a:r>
          </a:p>
          <a:p>
            <a:pPr marL="723900" lvl="2" indent="-192088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Level-0 with accept rate of 500 kHz and latency of 6 </a:t>
            </a:r>
            <a:r>
              <a:rPr lang="el-GR" dirty="0" smtClean="0">
                <a:latin typeface="Arial"/>
                <a:cs typeface="Arial"/>
              </a:rPr>
              <a:t>μ</a:t>
            </a:r>
            <a:r>
              <a:rPr lang="en-US" dirty="0" smtClean="0">
                <a:latin typeface="Arial"/>
                <a:cs typeface="Arial"/>
              </a:rPr>
              <a:t>s</a:t>
            </a:r>
          </a:p>
          <a:p>
            <a:pPr marL="723900" lvl="2" indent="-192088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Level-1 with accept rate of 200 kHz and latency of ~20 </a:t>
            </a:r>
            <a:r>
              <a:rPr lang="el-GR" dirty="0" smtClean="0">
                <a:latin typeface="Arial"/>
                <a:cs typeface="Arial"/>
              </a:rPr>
              <a:t>μ</a:t>
            </a:r>
            <a:r>
              <a:rPr lang="en-US" dirty="0" smtClean="0">
                <a:latin typeface="Arial"/>
                <a:cs typeface="Arial"/>
              </a:rPr>
              <a:t>s</a:t>
            </a:r>
          </a:p>
        </p:txBody>
      </p:sp>
      <p:sp>
        <p:nvSpPr>
          <p:cNvPr id="2064" name="AutoShape 16" descr="https://community.emc.com/servlet/JiveServlet/downloadImage/38-3472-30381/620-284/Supersymmetry-image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50178" name="Picture 2" descr="http://www.atlas.ch/photos/atlas_photos/selected-photos/calorimeters/combined-barrel/0803015_01-A4-at-144-dpi.jpg"/>
          <p:cNvPicPr>
            <a:picLocks noChangeAspect="1" noChangeArrowheads="1"/>
          </p:cNvPicPr>
          <p:nvPr/>
        </p:nvPicPr>
        <p:blipFill>
          <a:blip r:embed="rId3" cstate="print"/>
          <a:srcRect r="1485" b="4836"/>
          <a:stretch>
            <a:fillRect/>
          </a:stretch>
        </p:blipFill>
        <p:spPr bwMode="auto">
          <a:xfrm>
            <a:off x="0" y="2106471"/>
            <a:ext cx="6141589" cy="3994110"/>
          </a:xfrm>
          <a:prstGeom prst="rect">
            <a:avLst/>
          </a:prstGeom>
          <a:noFill/>
        </p:spPr>
      </p:pic>
      <p:sp>
        <p:nvSpPr>
          <p:cNvPr id="53" name="Abgerundetes Rechteck 52"/>
          <p:cNvSpPr/>
          <p:nvPr/>
        </p:nvSpPr>
        <p:spPr bwMode="auto">
          <a:xfrm rot="300000">
            <a:off x="1299692" y="2806365"/>
            <a:ext cx="3638032" cy="299900"/>
          </a:xfrm>
          <a:prstGeom prst="roundRect">
            <a:avLst/>
          </a:prstGeom>
          <a:solidFill>
            <a:srgbClr val="FF0000">
              <a:alpha val="50196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4" name="Abgerundetes Rechteck 53"/>
          <p:cNvSpPr/>
          <p:nvPr/>
        </p:nvSpPr>
        <p:spPr bwMode="auto">
          <a:xfrm rot="15341675" flipV="1">
            <a:off x="3405213" y="3366161"/>
            <a:ext cx="480271" cy="232262"/>
          </a:xfrm>
          <a:prstGeom prst="roundRect">
            <a:avLst/>
          </a:prstGeom>
          <a:solidFill>
            <a:srgbClr val="FF0000">
              <a:alpha val="50196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7" name="Abgerundetes Rechteck 56"/>
          <p:cNvSpPr/>
          <p:nvPr/>
        </p:nvSpPr>
        <p:spPr bwMode="auto">
          <a:xfrm rot="9596947" flipV="1">
            <a:off x="4552955" y="3426350"/>
            <a:ext cx="558698" cy="295062"/>
          </a:xfrm>
          <a:prstGeom prst="roundRect">
            <a:avLst/>
          </a:prstGeom>
          <a:solidFill>
            <a:srgbClr val="FF0000">
              <a:alpha val="50196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Abgerundetes Rechteck 57"/>
          <p:cNvSpPr/>
          <p:nvPr/>
        </p:nvSpPr>
        <p:spPr bwMode="auto">
          <a:xfrm rot="11340000" flipV="1">
            <a:off x="3928830" y="3749161"/>
            <a:ext cx="670562" cy="181429"/>
          </a:xfrm>
          <a:prstGeom prst="roundRect">
            <a:avLst/>
          </a:prstGeom>
          <a:solidFill>
            <a:srgbClr val="FF0000">
              <a:alpha val="50196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Textfeld 58"/>
          <p:cNvSpPr txBox="1"/>
          <p:nvPr/>
        </p:nvSpPr>
        <p:spPr>
          <a:xfrm>
            <a:off x="5609326" y="2060848"/>
            <a:ext cx="3306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Tile Calorimeter front-end:</a:t>
            </a:r>
          </a:p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9852 channels, </a:t>
            </a:r>
          </a:p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 total ionizing dose requirement 1kGy</a:t>
            </a:r>
            <a:endParaRPr lang="de-DE" sz="1600" dirty="0" smtClean="0"/>
          </a:p>
        </p:txBody>
      </p:sp>
      <p:sp>
        <p:nvSpPr>
          <p:cNvPr id="60" name="Textfeld 59"/>
          <p:cNvSpPr txBox="1"/>
          <p:nvPr/>
        </p:nvSpPr>
        <p:spPr>
          <a:xfrm>
            <a:off x="5925499" y="3045761"/>
            <a:ext cx="28899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/>
              <a:t>LAr</a:t>
            </a:r>
            <a:r>
              <a:rPr lang="en-US" sz="1600" dirty="0" smtClean="0"/>
              <a:t> Calorimeter front-end:</a:t>
            </a:r>
          </a:p>
          <a:p>
            <a:pPr marL="182563" indent="-182563" algn="l"/>
            <a:r>
              <a:rPr lang="en-US" sz="1600" dirty="0" smtClean="0"/>
              <a:t>182468 channels, </a:t>
            </a:r>
          </a:p>
          <a:p>
            <a:pPr marL="182563" indent="-182563" algn="l"/>
            <a:r>
              <a:rPr lang="en-US" sz="1600" dirty="0" smtClean="0"/>
              <a:t> total ionizing dose requirement </a:t>
            </a:r>
          </a:p>
          <a:p>
            <a:pPr marL="182563" indent="-182563" algn="l"/>
            <a:r>
              <a:rPr lang="en-US" sz="1600" dirty="0" smtClean="0"/>
              <a:t> 0.15-2.8 </a:t>
            </a:r>
            <a:r>
              <a:rPr lang="en-US" sz="1600" dirty="0" err="1" smtClean="0"/>
              <a:t>kGy</a:t>
            </a:r>
            <a:endParaRPr lang="de-DE" sz="1600" dirty="0" smtClean="0"/>
          </a:p>
        </p:txBody>
      </p:sp>
      <p:sp>
        <p:nvSpPr>
          <p:cNvPr id="61" name="Textfeld 60"/>
          <p:cNvSpPr txBox="1"/>
          <p:nvPr/>
        </p:nvSpPr>
        <p:spPr>
          <a:xfrm>
            <a:off x="5702569" y="4414455"/>
            <a:ext cx="3835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/>
              <a:t>Hadronic</a:t>
            </a:r>
            <a:r>
              <a:rPr lang="en-US" sz="1600" dirty="0" smtClean="0"/>
              <a:t> </a:t>
            </a:r>
            <a:r>
              <a:rPr lang="en-US" sz="1600" dirty="0" err="1" smtClean="0"/>
              <a:t>LAr</a:t>
            </a:r>
            <a:r>
              <a:rPr lang="en-US" sz="1600" dirty="0" smtClean="0"/>
              <a:t> </a:t>
            </a:r>
            <a:r>
              <a:rPr lang="en-US" sz="1600" dirty="0" err="1" smtClean="0"/>
              <a:t>Endcap</a:t>
            </a:r>
            <a:r>
              <a:rPr lang="en-US" sz="1600" dirty="0" smtClean="0"/>
              <a:t> Calorimeter: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pre-amplifier and summing boards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inside </a:t>
            </a:r>
            <a:r>
              <a:rPr lang="en-US" sz="1600" dirty="0" err="1" smtClean="0"/>
              <a:t>endcap</a:t>
            </a:r>
            <a:r>
              <a:rPr lang="en-US" sz="1600" dirty="0" smtClean="0"/>
              <a:t> cryostat (optional replacement)</a:t>
            </a:r>
          </a:p>
        </p:txBody>
      </p:sp>
      <p:cxnSp>
        <p:nvCxnSpPr>
          <p:cNvPr id="63" name="Gerade Verbindung mit Pfeil 62"/>
          <p:cNvCxnSpPr>
            <a:stCxn id="59" idx="1"/>
          </p:cNvCxnSpPr>
          <p:nvPr/>
        </p:nvCxnSpPr>
        <p:spPr bwMode="auto">
          <a:xfrm flipH="1">
            <a:off x="4858604" y="2476347"/>
            <a:ext cx="750722" cy="4306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5" name="Gerade Verbindung mit Pfeil 64"/>
          <p:cNvCxnSpPr/>
          <p:nvPr/>
        </p:nvCxnSpPr>
        <p:spPr bwMode="auto">
          <a:xfrm flipH="1">
            <a:off x="4954234" y="3330090"/>
            <a:ext cx="928048" cy="2183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Gerade Verbindung mit Pfeil 67"/>
          <p:cNvCxnSpPr/>
          <p:nvPr/>
        </p:nvCxnSpPr>
        <p:spPr bwMode="auto">
          <a:xfrm flipH="1">
            <a:off x="3725936" y="3343738"/>
            <a:ext cx="2142698" cy="1637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0" name="Gerade Verbindung mit Pfeil 69"/>
          <p:cNvCxnSpPr/>
          <p:nvPr/>
        </p:nvCxnSpPr>
        <p:spPr bwMode="auto">
          <a:xfrm flipH="1" flipV="1">
            <a:off x="4462917" y="3848703"/>
            <a:ext cx="1214552" cy="65509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" name="Textfeld 70"/>
          <p:cNvSpPr txBox="1"/>
          <p:nvPr/>
        </p:nvSpPr>
        <p:spPr>
          <a:xfrm>
            <a:off x="7047457" y="5568324"/>
            <a:ext cx="1691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+ new back-end</a:t>
            </a:r>
          </a:p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electronics</a:t>
            </a:r>
            <a:endParaRPr lang="de-DE" b="1" dirty="0" smtClean="0">
              <a:solidFill>
                <a:srgbClr val="FF0000"/>
              </a:solidFill>
            </a:endParaRPr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E256F-2EED-4CF9-ADAC-8DF862AE8E9C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30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41" y="5934670"/>
            <a:ext cx="7107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itchFamily="34" charset="0"/>
              <a:buChar char="•"/>
            </a:pPr>
            <a:r>
              <a:rPr lang="en-US" b="1" dirty="0" err="1" smtClean="0">
                <a:latin typeface="Arial"/>
                <a:cs typeface="Arial"/>
              </a:rPr>
              <a:t>LAr</a:t>
            </a:r>
            <a:r>
              <a:rPr lang="en-US" b="1" dirty="0" smtClean="0">
                <a:latin typeface="Arial"/>
                <a:cs typeface="Arial"/>
              </a:rPr>
              <a:t>: Full </a:t>
            </a:r>
            <a:r>
              <a:rPr lang="en-US" b="1" dirty="0">
                <a:latin typeface="Arial"/>
                <a:cs typeface="Arial"/>
              </a:rPr>
              <a:t>readout of all </a:t>
            </a:r>
            <a:r>
              <a:rPr lang="en-US" b="1" dirty="0"/>
              <a:t>182468 channels </a:t>
            </a:r>
            <a:r>
              <a:rPr lang="en-US" b="1" dirty="0">
                <a:latin typeface="Arial"/>
                <a:cs typeface="Arial"/>
              </a:rPr>
              <a:t>with 40 MHz front-end ADCs and optical transmission to back-end </a:t>
            </a:r>
            <a:r>
              <a:rPr lang="en-US" b="1" dirty="0" smtClean="0">
                <a:latin typeface="Arial"/>
                <a:cs typeface="Arial"/>
              </a:rPr>
              <a:t>.</a:t>
            </a:r>
          </a:p>
          <a:p>
            <a:pPr marL="173038" indent="-173038">
              <a:buFont typeface="Arial" pitchFamily="34" charset="0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TileCal</a:t>
            </a:r>
            <a:r>
              <a:rPr lang="en-US" b="1" dirty="0" smtClean="0">
                <a:latin typeface="Arial"/>
                <a:cs typeface="Arial"/>
              </a:rPr>
              <a:t>: Full readout at 40 </a:t>
            </a:r>
            <a:r>
              <a:rPr lang="en-US" b="1" dirty="0" err="1" smtClean="0">
                <a:latin typeface="Arial"/>
                <a:cs typeface="Arial"/>
              </a:rPr>
              <a:t>MHz.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>
                <a:latin typeface="Arial"/>
                <a:cs typeface="Arial"/>
              </a:rPr>
              <a:t>M</a:t>
            </a:r>
            <a:r>
              <a:rPr lang="en-US" b="1" dirty="0" smtClean="0">
                <a:latin typeface="Arial"/>
                <a:cs typeface="Arial"/>
              </a:rPr>
              <a:t>ore redundant FE board.</a:t>
            </a:r>
          </a:p>
        </p:txBody>
      </p:sp>
    </p:spTree>
    <p:extLst>
      <p:ext uri="{BB962C8B-B14F-4D97-AF65-F5344CB8AC3E}">
        <p14:creationId xmlns:p14="http://schemas.microsoft.com/office/powerpoint/2010/main" val="2742059770"/>
      </p:ext>
    </p:extLst>
  </p:cSld>
  <p:clrMapOvr>
    <a:masterClrMapping/>
  </p:clrMapOvr>
  <p:transition advTm="37768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  <a:latin typeface="Arial" charset="0"/>
              </a:rPr>
              <a:t>CMS Calorimeter Electronics Upgrade</a:t>
            </a:r>
            <a:endParaRPr lang="en-US" sz="2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E256F-2EED-4CF9-ADAC-8DF862AE8E9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-1" y="4869160"/>
            <a:ext cx="5268037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82563" lvl="1" indent="-182563" algn="l">
              <a:buFont typeface="Arial" pitchFamily="34" charset="0"/>
              <a:buChar char="•"/>
            </a:pPr>
            <a:r>
              <a:rPr lang="en-US" dirty="0" smtClean="0"/>
              <a:t>ECAL plan for LS3 (Phase II): </a:t>
            </a:r>
          </a:p>
          <a:p>
            <a:pPr marL="365125" lvl="2" indent="-182563" algn="l">
              <a:buFont typeface="Arial" pitchFamily="34" charset="0"/>
              <a:buChar char="•"/>
            </a:pPr>
            <a:r>
              <a:rPr lang="en-US" dirty="0" smtClean="0"/>
              <a:t>upgrade the ECAL Barrel electronics (cannot cope with trigger requirement) </a:t>
            </a:r>
            <a:r>
              <a:rPr lang="en-US" dirty="0" smtClean="0">
                <a:sym typeface="Wingdings" panose="05000000000000000000" pitchFamily="2" charset="2"/>
              </a:rPr>
              <a:t> full readout at 40MHz</a:t>
            </a:r>
            <a:r>
              <a:rPr lang="en-US" dirty="0" smtClean="0"/>
              <a:t> </a:t>
            </a:r>
          </a:p>
          <a:p>
            <a:pPr marL="365125" lvl="2" indent="-182563" algn="l">
              <a:buFont typeface="Arial" pitchFamily="34" charset="0"/>
              <a:buChar char="•"/>
            </a:pPr>
            <a:r>
              <a:rPr lang="en-US" dirty="0" smtClean="0"/>
              <a:t>Adapt shaping time to higher APD dark current</a:t>
            </a:r>
          </a:p>
        </p:txBody>
      </p:sp>
      <p:grpSp>
        <p:nvGrpSpPr>
          <p:cNvPr id="41" name="Gruppieren 40"/>
          <p:cNvGrpSpPr/>
          <p:nvPr/>
        </p:nvGrpSpPr>
        <p:grpSpPr>
          <a:xfrm>
            <a:off x="-54584" y="516412"/>
            <a:ext cx="5440886" cy="4253480"/>
            <a:chOff x="-245659" y="5076969"/>
            <a:chExt cx="5440886" cy="4253480"/>
          </a:xfrm>
        </p:grpSpPr>
        <p:pic>
          <p:nvPicPr>
            <p:cNvPr id="2764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r="11565"/>
            <a:stretch>
              <a:fillRect/>
            </a:stretch>
          </p:blipFill>
          <p:spPr bwMode="auto">
            <a:xfrm>
              <a:off x="-245659" y="5096075"/>
              <a:ext cx="5295333" cy="4234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feld 25"/>
            <p:cNvSpPr txBox="1"/>
            <p:nvPr/>
          </p:nvSpPr>
          <p:spPr>
            <a:xfrm>
              <a:off x="2333759" y="5076969"/>
              <a:ext cx="2326278" cy="6924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/>
                <a:t>Electromagnetic </a:t>
              </a:r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/>
                <a:t>Calorimeter (ECAL)</a:t>
              </a:r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smtClean="0"/>
                <a:t>~76k </a:t>
              </a:r>
              <a:r>
                <a:rPr lang="en-US" sz="1100" dirty="0" err="1" smtClean="0"/>
                <a:t>scintiallating</a:t>
              </a:r>
              <a:r>
                <a:rPr lang="en-US" sz="1100" dirty="0" smtClean="0"/>
                <a:t> PbWO</a:t>
              </a:r>
              <a:r>
                <a:rPr lang="en-US" sz="1100" baseline="-25000" dirty="0" smtClean="0"/>
                <a:t>4</a:t>
              </a:r>
              <a:r>
                <a:rPr lang="en-US" sz="1100" dirty="0" smtClean="0"/>
                <a:t> crystals</a:t>
              </a:r>
              <a:endParaRPr lang="de-DE" sz="1100" dirty="0" smtClean="0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3755409" y="6009874"/>
              <a:ext cx="1439818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/>
                <a:t>Forward</a:t>
              </a:r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/>
                <a:t>Calorimeter</a:t>
              </a:r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/>
                <a:t>Steel + quartz fibers</a:t>
              </a:r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/>
                <a:t>~2k channels</a:t>
              </a:r>
              <a:endParaRPr lang="de-DE" sz="1100" dirty="0" smtClean="0"/>
            </a:p>
          </p:txBody>
        </p:sp>
        <p:sp>
          <p:nvSpPr>
            <p:cNvPr id="32" name="Textfeld 31"/>
            <p:cNvSpPr txBox="1"/>
            <p:nvPr/>
          </p:nvSpPr>
          <p:spPr>
            <a:xfrm>
              <a:off x="168322" y="8332268"/>
              <a:ext cx="1848583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err="1" smtClean="0"/>
                <a:t>Hadron</a:t>
              </a:r>
              <a:endParaRPr lang="en-US" sz="1400" b="1" dirty="0" smtClean="0"/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/>
                <a:t>Calorimeter (HCAL)</a:t>
              </a:r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/>
                <a:t>Brass + plastic </a:t>
              </a:r>
              <a:r>
                <a:rPr lang="en-US" sz="1100" dirty="0" err="1" smtClean="0"/>
                <a:t>scintillator</a:t>
              </a:r>
              <a:endParaRPr lang="en-US" sz="1100" dirty="0" smtClean="0"/>
            </a:p>
            <a:p>
              <a:pPr marL="182563" indent="-182563" algn="l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/>
                <a:t>~7k channels</a:t>
              </a:r>
              <a:endParaRPr lang="de-DE" sz="1100" dirty="0" smtClean="0"/>
            </a:p>
          </p:txBody>
        </p:sp>
        <p:cxnSp>
          <p:nvCxnSpPr>
            <p:cNvPr id="34" name="Gerade Verbindung mit Pfeil 33"/>
            <p:cNvCxnSpPr>
              <a:stCxn id="26" idx="2"/>
            </p:cNvCxnSpPr>
            <p:nvPr/>
          </p:nvCxnSpPr>
          <p:spPr bwMode="auto">
            <a:xfrm flipH="1">
              <a:off x="2620363" y="5769466"/>
              <a:ext cx="876535" cy="128863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Gerade Verbindung mit Pfeil 34"/>
            <p:cNvCxnSpPr>
              <a:stCxn id="32" idx="0"/>
            </p:cNvCxnSpPr>
            <p:nvPr/>
          </p:nvCxnSpPr>
          <p:spPr bwMode="auto">
            <a:xfrm flipV="1">
              <a:off x="1092614" y="7478973"/>
              <a:ext cx="859016" cy="85329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Gerade Verbindung mit Pfeil 36"/>
            <p:cNvCxnSpPr>
              <a:stCxn id="31" idx="2"/>
            </p:cNvCxnSpPr>
            <p:nvPr/>
          </p:nvCxnSpPr>
          <p:spPr bwMode="auto">
            <a:xfrm flipH="1">
              <a:off x="3960125" y="6871648"/>
              <a:ext cx="515193" cy="112821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7002" y="0"/>
            <a:ext cx="864850" cy="86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5240749" y="862660"/>
            <a:ext cx="3903251" cy="369331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marL="0" lvl="1" algn="ctr"/>
            <a:r>
              <a:rPr lang="en-US" dirty="0" smtClean="0"/>
              <a:t>HCAL plan: 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en-US" dirty="0" smtClean="0"/>
              <a:t>Thin window, multi-anode PMTs will be installed on Hadron Forward Calorimeter in LS1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en-US" dirty="0" smtClean="0"/>
              <a:t>Silicon Photomultipliers (</a:t>
            </a:r>
            <a:r>
              <a:rPr lang="en-US" dirty="0" err="1" smtClean="0"/>
              <a:t>SiPM</a:t>
            </a:r>
            <a:r>
              <a:rPr lang="en-US" dirty="0" smtClean="0"/>
              <a:t>) will replace Hybrid Photon Detectors (HPD) in LS2 in HCAL Barrel and </a:t>
            </a:r>
            <a:r>
              <a:rPr lang="en-US" dirty="0" err="1" smtClean="0"/>
              <a:t>Endcap</a:t>
            </a:r>
            <a:endParaRPr lang="en-US" dirty="0" smtClean="0"/>
          </a:p>
          <a:p>
            <a:pPr marL="182563" lvl="1" indent="-182563" algn="l">
              <a:buFont typeface="Arial" pitchFamily="34" charset="0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182563" lvl="1" indent="-182563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Finer longitudinal segmentation of HCAL (x3/x5 in barrel/</a:t>
            </a:r>
            <a:r>
              <a:rPr lang="en-US" dirty="0" err="1" smtClean="0">
                <a:latin typeface="Arial"/>
                <a:cs typeface="Arial"/>
              </a:rPr>
              <a:t>endcap</a:t>
            </a:r>
            <a:r>
              <a:rPr lang="en-US" dirty="0" smtClean="0">
                <a:latin typeface="Arial"/>
                <a:cs typeface="Arial"/>
              </a:rPr>
              <a:t>):</a:t>
            </a:r>
          </a:p>
          <a:p>
            <a:pPr marL="639763" lvl="2" indent="-182563">
              <a:buFont typeface="Arial" pitchFamily="34" charset="0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182563" lvl="1" indent="-182563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Full readout at 40MHz</a:t>
            </a:r>
          </a:p>
        </p:txBody>
      </p:sp>
    </p:spTree>
    <p:extLst>
      <p:ext uri="{BB962C8B-B14F-4D97-AF65-F5344CB8AC3E}">
        <p14:creationId xmlns:p14="http://schemas.microsoft.com/office/powerpoint/2010/main" val="1176529274"/>
      </p:ext>
    </p:extLst>
  </p:cSld>
  <p:clrMapOvr>
    <a:masterClrMapping/>
  </p:clrMapOvr>
  <p:transition advTm="47472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PILE-UP Mitigation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44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65018"/>
            <a:ext cx="8676457" cy="1059726"/>
          </a:xfrm>
          <a:solidFill>
            <a:schemeClr val="bg1"/>
          </a:solidFill>
        </p:spPr>
        <p:txBody>
          <a:bodyPr/>
          <a:lstStyle/>
          <a:p>
            <a:r>
              <a:rPr lang="it-IT" b="1" dirty="0" smtClean="0"/>
              <a:t>Pile-up mitigation</a:t>
            </a:r>
            <a:endParaRPr lang="it-IT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79511" y="980728"/>
            <a:ext cx="4742203" cy="4525963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Atlas and CMS experiments were designed for a pile-up of 20-25</a:t>
            </a:r>
          </a:p>
          <a:p>
            <a:r>
              <a:rPr lang="it-IT" dirty="0" smtClean="0"/>
              <a:t>Lot of work done to improve pile-up rejection in 2012 for jet and missing energy reconstruction: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 smtClean="0"/>
              <a:t>Particle flow track-object matching (PF) and particle id.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 smtClean="0"/>
              <a:t>Selection of Particle Flow Objects belonging to the primary vertex (No-PU PF)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 smtClean="0"/>
              <a:t>Jet reconstruction and sophisticated jet selection based on the jet shape and vertex </a:t>
            </a:r>
          </a:p>
          <a:p>
            <a:pPr marL="457200" lvl="1" indent="0">
              <a:buNone/>
            </a:pPr>
            <a:r>
              <a:rPr lang="it-IT" dirty="0" smtClean="0"/>
              <a:t>      (MVA PF)</a:t>
            </a:r>
          </a:p>
          <a:p>
            <a:pPr marL="57150" indent="0">
              <a:buNone/>
            </a:pPr>
            <a:endParaRPr lang="it-IT" dirty="0" smtClean="0"/>
          </a:p>
          <a:p>
            <a:pPr lvl="1"/>
            <a:endParaRPr lang="it-IT" dirty="0" smtClean="0"/>
          </a:p>
          <a:p>
            <a:pPr lvl="1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00234" y="6462284"/>
            <a:ext cx="2133600" cy="365125"/>
          </a:xfrm>
        </p:spPr>
        <p:txBody>
          <a:bodyPr/>
          <a:lstStyle/>
          <a:p>
            <a:fld id="{58C1BA20-99A0-49EB-A712-DAE0129DAD82}" type="slidenum">
              <a:rPr lang="it-IT" smtClean="0"/>
              <a:t>33</a:t>
            </a:fld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6180674" y="5734997"/>
            <a:ext cx="27529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e</a:t>
            </a:r>
            <a:r>
              <a:rPr lang="it-IT" sz="1400" dirty="0" smtClean="0"/>
              <a:t>fficiency for PU vertex reco ~ 70% </a:t>
            </a:r>
            <a:endParaRPr lang="it-IT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921715" y="1196752"/>
            <a:ext cx="411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Missing energy resolution in Z</a:t>
            </a:r>
            <a:r>
              <a:rPr lang="it-IT" dirty="0" smtClean="0">
                <a:sym typeface="Wingdings" panose="05000000000000000000" pitchFamily="2" charset="2"/>
              </a:rPr>
              <a:t>ee events</a:t>
            </a:r>
            <a:endParaRPr lang="it-IT" dirty="0"/>
          </a:p>
        </p:txBody>
      </p:sp>
      <p:pic>
        <p:nvPicPr>
          <p:cNvPr id="14340" name="Picture 4" descr="Fig19Zee_uparaComb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724" y="1611127"/>
            <a:ext cx="3939948" cy="421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1491128" y="5157192"/>
            <a:ext cx="3008864" cy="1017404"/>
            <a:chOff x="771048" y="5877272"/>
            <a:chExt cx="3008864" cy="1017404"/>
          </a:xfrm>
        </p:grpSpPr>
        <p:cxnSp>
          <p:nvCxnSpPr>
            <p:cNvPr id="11" name="Straight Connector 10"/>
            <p:cNvCxnSpPr/>
            <p:nvPr/>
          </p:nvCxnSpPr>
          <p:spPr>
            <a:xfrm flipV="1">
              <a:off x="1259632" y="6165304"/>
              <a:ext cx="36004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1259632" y="6274186"/>
              <a:ext cx="576064" cy="3231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1259632" y="6435769"/>
              <a:ext cx="576064" cy="1615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1259632" y="6165304"/>
              <a:ext cx="18002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259632" y="5951021"/>
              <a:ext cx="360040" cy="646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2771800" y="6165304"/>
              <a:ext cx="360040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2771800" y="6165304"/>
              <a:ext cx="576064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771800" y="6165304"/>
              <a:ext cx="864096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771800" y="6381328"/>
              <a:ext cx="792088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2771800" y="5951021"/>
              <a:ext cx="1008112" cy="646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259632" y="6165304"/>
              <a:ext cx="288032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2771800" y="5951021"/>
              <a:ext cx="864096" cy="6463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1259632" y="6274186"/>
              <a:ext cx="720080" cy="3231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V="1">
              <a:off x="1259632" y="6165304"/>
              <a:ext cx="576064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2771800" y="6093296"/>
              <a:ext cx="504056" cy="504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/>
            <p:cNvSpPr/>
            <p:nvPr/>
          </p:nvSpPr>
          <p:spPr>
            <a:xfrm>
              <a:off x="1439652" y="5951021"/>
              <a:ext cx="252028" cy="214283"/>
            </a:xfrm>
            <a:prstGeom prst="ellipse">
              <a:avLst/>
            </a:prstGeom>
            <a:solidFill>
              <a:srgbClr val="FFFF99">
                <a:alpha val="36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Oval 44"/>
            <p:cNvSpPr/>
            <p:nvPr/>
          </p:nvSpPr>
          <p:spPr>
            <a:xfrm>
              <a:off x="1835696" y="6165304"/>
              <a:ext cx="144016" cy="270465"/>
            </a:xfrm>
            <a:prstGeom prst="ellipse">
              <a:avLst/>
            </a:prstGeom>
            <a:solidFill>
              <a:srgbClr val="FFFF99">
                <a:alpha val="36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Oval 45"/>
            <p:cNvSpPr/>
            <p:nvPr/>
          </p:nvSpPr>
          <p:spPr>
            <a:xfrm>
              <a:off x="1763688" y="5934015"/>
              <a:ext cx="288032" cy="159281"/>
            </a:xfrm>
            <a:prstGeom prst="ellipse">
              <a:avLst/>
            </a:prstGeom>
            <a:solidFill>
              <a:srgbClr val="FFFF99">
                <a:alpha val="36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71048" y="6516560"/>
              <a:ext cx="1208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PU fake-jet</a:t>
              </a:r>
              <a:endParaRPr lang="it-IT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99792" y="6525344"/>
              <a:ext cx="839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r</a:t>
              </a:r>
              <a:r>
                <a:rPr lang="it-IT" dirty="0" smtClean="0"/>
                <a:t>eal jet</a:t>
              </a:r>
              <a:endParaRPr lang="it-IT" dirty="0"/>
            </a:p>
          </p:txBody>
        </p:sp>
        <p:sp>
          <p:nvSpPr>
            <p:cNvPr id="49" name="Oval 48"/>
            <p:cNvSpPr/>
            <p:nvPr/>
          </p:nvSpPr>
          <p:spPr>
            <a:xfrm>
              <a:off x="3347864" y="5877272"/>
              <a:ext cx="432048" cy="340171"/>
            </a:xfrm>
            <a:prstGeom prst="ellipse">
              <a:avLst/>
            </a:prstGeom>
            <a:solidFill>
              <a:srgbClr val="FFFF99">
                <a:alpha val="42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2" name="Straight Connector 51"/>
            <p:cNvCxnSpPr>
              <a:stCxn id="48" idx="0"/>
              <a:endCxn id="46" idx="3"/>
            </p:cNvCxnSpPr>
            <p:nvPr/>
          </p:nvCxnSpPr>
          <p:spPr>
            <a:xfrm flipV="1">
              <a:off x="1375380" y="6069970"/>
              <a:ext cx="430489" cy="4465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-36512" y="617749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These techniques must be pushed further for higher PU.  Granularity of calorimeters, vertex pointing capability (segmentation and TOF) may help. </a:t>
            </a:r>
            <a:endParaRPr lang="it-IT" sz="2000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8021699" y="4064012"/>
            <a:ext cx="1865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[CMS-PAS-JME-12-002]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0659025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212796" y="6453646"/>
            <a:ext cx="2895600" cy="365125"/>
          </a:xfrm>
        </p:spPr>
        <p:txBody>
          <a:bodyPr/>
          <a:lstStyle/>
          <a:p>
            <a:pPr algn="r"/>
            <a:fld id="{C73AAB6B-EFEA-40DB-A71B-11F96CD89C48}" type="slidenum">
              <a:rPr lang="en-GB">
                <a:solidFill>
                  <a:prstClr val="black"/>
                </a:solidFill>
              </a:rPr>
              <a:pPr algn="r"/>
              <a:t>34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Grp="1"/>
          </p:cNvSpPr>
          <p:nvPr>
            <p:ph type="body" idx="4294967295"/>
          </p:nvPr>
        </p:nvSpPr>
        <p:spPr>
          <a:xfrm>
            <a:off x="35496" y="914400"/>
            <a:ext cx="5256584" cy="5943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endParaRPr lang="en-GB" sz="1800" dirty="0" smtClean="0">
              <a:latin typeface="Arial" pitchFamily="34" charset="0"/>
              <a:ea typeface="ＭＳ Ｐゴシック" pitchFamily="34" charset="-128"/>
            </a:endParaRPr>
          </a:p>
          <a:p>
            <a:pPr>
              <a:buFont typeface="Wingdings" pitchFamily="2" charset="2"/>
              <a:buChar char="Ø"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Pile-up is most critical in the forward region, so upgrades should aim at optimizing the forward detector for high pile-up conditions.</a:t>
            </a:r>
          </a:p>
          <a:p>
            <a:pPr>
              <a:buFont typeface="Wingdings" pitchFamily="2" charset="2"/>
              <a:buChar char="Ø"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Two areas of study :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Increased granularity and segmentation </a:t>
            </a: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may help to separate out pile-up activity from primary event physics objects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High precision (</a:t>
            </a:r>
            <a:r>
              <a:rPr lang="en-GB" sz="1800" b="1" dirty="0" err="1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pico</a:t>
            </a:r>
            <a:r>
              <a:rPr lang="en-GB" sz="1800" b="1" dirty="0" smtClean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 second) timing </a:t>
            </a: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may help in pile-up mitigation. The </a:t>
            </a:r>
            <a:r>
              <a:rPr lang="en-GB" sz="1800" dirty="0" err="1" smtClean="0">
                <a:latin typeface="Arial" pitchFamily="34" charset="0"/>
                <a:ea typeface="ＭＳ Ｐゴシック" pitchFamily="34" charset="-128"/>
              </a:rPr>
              <a:t>subdetector</a:t>
            </a: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 providing the precision timing may best be associated to precise and finely segmented detector </a:t>
            </a:r>
            <a:r>
              <a:rPr lang="en-GB" sz="1800" dirty="0" smtClean="0">
                <a:latin typeface="Arial" pitchFamily="34" charset="0"/>
                <a:ea typeface="ＭＳ Ｐゴシック" pitchFamily="34" charset="-128"/>
                <a:sym typeface="Symbol"/>
              </a:rPr>
              <a:t> </a:t>
            </a: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ECAL.</a:t>
            </a:r>
          </a:p>
          <a:p>
            <a:pPr lvl="2"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Object reconstruction/PU cleaning</a:t>
            </a:r>
          </a:p>
          <a:p>
            <a:pPr lvl="2">
              <a:buFont typeface="Wingdings" pitchFamily="2" charset="2"/>
              <a:buChar char="Ø"/>
            </a:pPr>
            <a:r>
              <a:rPr lang="en-GB" sz="18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Object-to-vertex attribution</a:t>
            </a:r>
          </a:p>
          <a:p>
            <a:pPr lvl="2">
              <a:buFont typeface="Wingdings" pitchFamily="2" charset="2"/>
              <a:buChar char="Ø"/>
            </a:pPr>
            <a:r>
              <a:rPr lang="en-GB" sz="1800" dirty="0" err="1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H</a:t>
            </a:r>
            <a:r>
              <a:rPr lang="en-GB" sz="1800" dirty="0" err="1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  <a:sym typeface="Wingdings" pitchFamily="2" charset="2"/>
              </a:rPr>
              <a:t></a:t>
            </a:r>
            <a:r>
              <a:rPr lang="en-GB" sz="1800" dirty="0" err="1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γγ</a:t>
            </a:r>
            <a:r>
              <a:rPr lang="en-GB" sz="1800" dirty="0" smtClean="0">
                <a:solidFill>
                  <a:srgbClr val="00B050"/>
                </a:solidFill>
                <a:latin typeface="Arial" pitchFamily="34" charset="0"/>
                <a:ea typeface="ＭＳ Ｐゴシック" pitchFamily="34" charset="-128"/>
              </a:rPr>
              <a:t> vertex</a:t>
            </a:r>
          </a:p>
          <a:p>
            <a:pPr lvl="1">
              <a:buFont typeface="Wingdings" pitchFamily="2" charset="2"/>
              <a:buChar char="Ø"/>
            </a:pPr>
            <a:r>
              <a:rPr lang="en-GB" sz="1800" dirty="0" smtClean="0">
                <a:latin typeface="Arial" pitchFamily="34" charset="0"/>
                <a:ea typeface="ＭＳ Ｐゴシック" pitchFamily="34" charset="-128"/>
              </a:rPr>
              <a:t>Studies on precision timing are ongoing for pile-up mitigation through time-of-flight. Desired resolution is 20-30 ps.</a:t>
            </a:r>
          </a:p>
        </p:txBody>
      </p:sp>
      <p:sp>
        <p:nvSpPr>
          <p:cNvPr id="7" name="Rectangle 2"/>
          <p:cNvSpPr>
            <a:spLocks noGrp="1"/>
          </p:cNvSpPr>
          <p:nvPr>
            <p:ph type="title" idx="4294967295"/>
          </p:nvPr>
        </p:nvSpPr>
        <p:spPr>
          <a:xfrm>
            <a:off x="683568" y="133573"/>
            <a:ext cx="7916862" cy="919163"/>
          </a:xfrm>
        </p:spPr>
        <p:txBody>
          <a:bodyPr>
            <a:normAutofit/>
          </a:bodyPr>
          <a:lstStyle/>
          <a:p>
            <a:pPr algn="ctr"/>
            <a:r>
              <a:rPr lang="fr-CH" sz="4000" b="1" dirty="0" smtClean="0">
                <a:latin typeface="Arial" pitchFamily="34" charset="0"/>
                <a:ea typeface="ＭＳ Ｐゴシック" pitchFamily="34" charset="-128"/>
              </a:rPr>
              <a:t>Pile-up Mitigation</a:t>
            </a:r>
            <a:endParaRPr lang="en-GB" sz="4000" b="1" dirty="0" smtClean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t="47724" r="36749" b="7902"/>
          <a:stretch/>
        </p:blipFill>
        <p:spPr bwMode="auto">
          <a:xfrm>
            <a:off x="5436096" y="4222886"/>
            <a:ext cx="3563888" cy="251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8634582" y="4580865"/>
            <a:ext cx="473814" cy="44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://www.clker.com/cliparts/7/c/5/6/11970917061177064412TzeenieWheenie_red_green_OK_not_OK_Icons.svg.hi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06628" y="5721816"/>
            <a:ext cx="432048" cy="40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http://blogs.villagevoice.com/runninscared/alarm-clock-ringi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126452"/>
            <a:ext cx="605161" cy="5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blogs.villagevoice.com/runninscared/alarm-clock-ringi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08" y="5029409"/>
            <a:ext cx="605161" cy="56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32079"/>
            <a:ext cx="3423029" cy="3197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127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F3AC9F-1924-4490-AD79-483E131F8AAD}" type="slidenum">
              <a:rPr lang="en-GB" altLang="it-IT"/>
              <a:pPr/>
              <a:t>35</a:t>
            </a:fld>
            <a:endParaRPr lang="en-GB" altLang="it-IT"/>
          </a:p>
        </p:txBody>
      </p:sp>
      <p:grpSp>
        <p:nvGrpSpPr>
          <p:cNvPr id="9240" name="Group 24"/>
          <p:cNvGrpSpPr>
            <a:grpSpLocks/>
          </p:cNvGrpSpPr>
          <p:nvPr/>
        </p:nvGrpSpPr>
        <p:grpSpPr bwMode="auto">
          <a:xfrm>
            <a:off x="0" y="-242888"/>
            <a:ext cx="9144000" cy="1233488"/>
            <a:chOff x="0" y="-153"/>
            <a:chExt cx="5760" cy="777"/>
          </a:xfrm>
        </p:grpSpPr>
        <p:pic>
          <p:nvPicPr>
            <p:cNvPr id="9229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8"/>
            <a:stretch>
              <a:fillRect/>
            </a:stretch>
          </p:blipFill>
          <p:spPr bwMode="auto">
            <a:xfrm>
              <a:off x="3674" y="-153"/>
              <a:ext cx="2086" cy="7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0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9"/>
            <a:stretch>
              <a:fillRect/>
            </a:stretch>
          </p:blipFill>
          <p:spPr bwMode="auto">
            <a:xfrm>
              <a:off x="2880" y="-150"/>
              <a:ext cx="1724" cy="7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34" name="Picture 18" descr="atlas accordio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1153" y="-153"/>
              <a:ext cx="1152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7" name="Picture 21" descr="atlas accordio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42296" b="20650"/>
            <a:stretch>
              <a:fillRect/>
            </a:stretch>
          </p:blipFill>
          <p:spPr bwMode="auto">
            <a:xfrm>
              <a:off x="2290" y="-153"/>
              <a:ext cx="590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8" name="Picture 22" descr="atlas accordio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0" y="-153"/>
              <a:ext cx="1152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68313" y="1268413"/>
            <a:ext cx="85328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it-IT" sz="3200" b="0">
                <a:latin typeface="Arial" charset="0"/>
              </a:rPr>
              <a:t>Amount  of material in front of the calorimeters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63550" y="5643563"/>
            <a:ext cx="4006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Beam pipe, pixels, Silicon Tracker, </a:t>
            </a:r>
          </a:p>
          <a:p>
            <a:pPr algn="l" eaLnBrk="0" hangingPunct="0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TRT, </a:t>
            </a:r>
            <a:r>
              <a:rPr lang="en-US" altLang="it-IT" dirty="0" err="1">
                <a:solidFill>
                  <a:srgbClr val="FF0000"/>
                </a:solidFill>
                <a:latin typeface="Arial" charset="0"/>
              </a:rPr>
              <a:t>LAr</a:t>
            </a:r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 cryostats and solenoid</a:t>
            </a:r>
            <a:r>
              <a:rPr lang="en-US" altLang="it-IT" i="1" dirty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-169863"/>
            <a:ext cx="9144000" cy="1150938"/>
          </a:xfrm>
          <a:gradFill rotWithShape="1">
            <a:gsLst>
              <a:gs pos="0">
                <a:srgbClr val="FFF243">
                  <a:alpha val="70000"/>
                </a:srgbClr>
              </a:gs>
              <a:gs pos="100000">
                <a:srgbClr val="A1D8FD">
                  <a:alpha val="70000"/>
                </a:srgbClr>
              </a:gs>
            </a:gsLst>
            <a:lin ang="0" scaled="1"/>
          </a:gradFill>
          <a:ln/>
        </p:spPr>
        <p:txBody>
          <a:bodyPr/>
          <a:lstStyle/>
          <a:p>
            <a:r>
              <a:rPr lang="en-GB" altLang="it-IT" sz="3200"/>
              <a:t>The material budget in front </a:t>
            </a:r>
            <a:br>
              <a:rPr lang="en-GB" altLang="it-IT" sz="3200"/>
            </a:br>
            <a:r>
              <a:rPr lang="en-GB" altLang="it-IT" sz="3200"/>
              <a:t>of the em calorimeters</a:t>
            </a:r>
          </a:p>
        </p:txBody>
      </p:sp>
      <p:pic>
        <p:nvPicPr>
          <p:cNvPr id="9223" name="Picture 7" descr="CMS-Color-w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TLASXP_White_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1525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1" name="AutoShape 25"/>
          <p:cNvSpPr>
            <a:spLocks noChangeAspect="1" noChangeArrowheads="1" noTextEdit="1"/>
          </p:cNvSpPr>
          <p:nvPr/>
        </p:nvSpPr>
        <p:spPr bwMode="auto">
          <a:xfrm>
            <a:off x="0" y="1700213"/>
            <a:ext cx="8764588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16113"/>
            <a:ext cx="3854450" cy="367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1246188" y="2132013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ATLAS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4788353" y="5798591"/>
            <a:ext cx="419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Beam pipe, pixels, full silicon tracker</a:t>
            </a:r>
            <a:endParaRPr lang="en-US" altLang="it-IT" i="1" dirty="0">
              <a:solidFill>
                <a:schemeClr val="accent2"/>
              </a:solidFill>
              <a:latin typeface="Arial" charset="0"/>
              <a:sym typeface="Symbol" pitchFamily="18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170" y="1844824"/>
            <a:ext cx="3831365" cy="3717032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5384800" y="3993285"/>
            <a:ext cx="3004457" cy="1057686"/>
          </a:xfrm>
          <a:custGeom>
            <a:avLst/>
            <a:gdLst>
              <a:gd name="connsiteX0" fmla="*/ 3004457 w 3004457"/>
              <a:gd name="connsiteY0" fmla="*/ 1057686 h 1057686"/>
              <a:gd name="connsiteX1" fmla="*/ 2859314 w 3004457"/>
              <a:gd name="connsiteY1" fmla="*/ 825458 h 1057686"/>
              <a:gd name="connsiteX2" fmla="*/ 2612571 w 3004457"/>
              <a:gd name="connsiteY2" fmla="*/ 506144 h 1057686"/>
              <a:gd name="connsiteX3" fmla="*/ 2438400 w 3004457"/>
              <a:gd name="connsiteY3" fmla="*/ 41686 h 1057686"/>
              <a:gd name="connsiteX4" fmla="*/ 2191657 w 3004457"/>
              <a:gd name="connsiteY4" fmla="*/ 27172 h 1057686"/>
              <a:gd name="connsiteX5" fmla="*/ 1915886 w 3004457"/>
              <a:gd name="connsiteY5" fmla="*/ 85229 h 1057686"/>
              <a:gd name="connsiteX6" fmla="*/ 1436914 w 3004457"/>
              <a:gd name="connsiteY6" fmla="*/ 375515 h 1057686"/>
              <a:gd name="connsiteX7" fmla="*/ 928914 w 3004457"/>
              <a:gd name="connsiteY7" fmla="*/ 578715 h 1057686"/>
              <a:gd name="connsiteX8" fmla="*/ 493486 w 3004457"/>
              <a:gd name="connsiteY8" fmla="*/ 665801 h 1057686"/>
              <a:gd name="connsiteX9" fmla="*/ 145143 w 3004457"/>
              <a:gd name="connsiteY9" fmla="*/ 738372 h 1057686"/>
              <a:gd name="connsiteX10" fmla="*/ 0 w 3004457"/>
              <a:gd name="connsiteY10" fmla="*/ 738372 h 105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04457" h="1057686">
                <a:moveTo>
                  <a:pt x="3004457" y="1057686"/>
                </a:moveTo>
                <a:cubicBezTo>
                  <a:pt x="2964542" y="987533"/>
                  <a:pt x="2924628" y="917381"/>
                  <a:pt x="2859314" y="825458"/>
                </a:cubicBezTo>
                <a:cubicBezTo>
                  <a:pt x="2794000" y="733535"/>
                  <a:pt x="2682723" y="636773"/>
                  <a:pt x="2612571" y="506144"/>
                </a:cubicBezTo>
                <a:cubicBezTo>
                  <a:pt x="2542419" y="375515"/>
                  <a:pt x="2508552" y="121515"/>
                  <a:pt x="2438400" y="41686"/>
                </a:cubicBezTo>
                <a:cubicBezTo>
                  <a:pt x="2368248" y="-38143"/>
                  <a:pt x="2278743" y="19915"/>
                  <a:pt x="2191657" y="27172"/>
                </a:cubicBezTo>
                <a:cubicBezTo>
                  <a:pt x="2104571" y="34429"/>
                  <a:pt x="2041676" y="27172"/>
                  <a:pt x="1915886" y="85229"/>
                </a:cubicBezTo>
                <a:cubicBezTo>
                  <a:pt x="1790096" y="143286"/>
                  <a:pt x="1601409" y="293267"/>
                  <a:pt x="1436914" y="375515"/>
                </a:cubicBezTo>
                <a:cubicBezTo>
                  <a:pt x="1272419" y="457763"/>
                  <a:pt x="1086152" y="530334"/>
                  <a:pt x="928914" y="578715"/>
                </a:cubicBezTo>
                <a:cubicBezTo>
                  <a:pt x="771676" y="627096"/>
                  <a:pt x="493486" y="665801"/>
                  <a:pt x="493486" y="665801"/>
                </a:cubicBezTo>
                <a:cubicBezTo>
                  <a:pt x="362858" y="692410"/>
                  <a:pt x="227391" y="726277"/>
                  <a:pt x="145143" y="738372"/>
                </a:cubicBezTo>
                <a:cubicBezTo>
                  <a:pt x="62895" y="750467"/>
                  <a:pt x="31447" y="744419"/>
                  <a:pt x="0" y="738372"/>
                </a:cubicBezTo>
              </a:path>
            </a:pathLst>
          </a:cu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7939" y="3993285"/>
            <a:ext cx="1028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n</a:t>
            </a:r>
            <a:r>
              <a:rPr lang="it-IT" b="1" dirty="0" smtClean="0">
                <a:solidFill>
                  <a:srgbClr val="002060"/>
                </a:solidFill>
              </a:rPr>
              <a:t>ew tracker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phase2</a:t>
            </a:r>
            <a:endParaRPr lang="it-IT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8028385" y="4221088"/>
            <a:ext cx="360872" cy="100151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70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D0AC92-258A-4E5A-9C30-E66E085A9C2F}" type="slidenum">
              <a:rPr lang="en-GB" altLang="it-IT"/>
              <a:pPr/>
              <a:t>36</a:t>
            </a:fld>
            <a:endParaRPr lang="en-GB" altLang="it-IT"/>
          </a:p>
        </p:txBody>
      </p:sp>
      <p:pic>
        <p:nvPicPr>
          <p:cNvPr id="190502" name="Picture 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052513"/>
            <a:ext cx="4211637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0466" name="Group 2"/>
          <p:cNvGrpSpPr>
            <a:grpSpLocks/>
          </p:cNvGrpSpPr>
          <p:nvPr/>
        </p:nvGrpSpPr>
        <p:grpSpPr bwMode="auto">
          <a:xfrm>
            <a:off x="0" y="-242888"/>
            <a:ext cx="9144000" cy="1233488"/>
            <a:chOff x="0" y="-153"/>
            <a:chExt cx="5760" cy="777"/>
          </a:xfrm>
        </p:grpSpPr>
        <p:pic>
          <p:nvPicPr>
            <p:cNvPr id="19046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8"/>
            <a:stretch>
              <a:fillRect/>
            </a:stretch>
          </p:blipFill>
          <p:spPr bwMode="auto">
            <a:xfrm>
              <a:off x="3674" y="-153"/>
              <a:ext cx="2086" cy="7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9"/>
            <a:stretch>
              <a:fillRect/>
            </a:stretch>
          </p:blipFill>
          <p:spPr bwMode="auto">
            <a:xfrm>
              <a:off x="2880" y="-150"/>
              <a:ext cx="1724" cy="7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0469" name="Picture 5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1153" y="-153"/>
              <a:ext cx="1152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470" name="Picture 6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42296" b="20650"/>
            <a:stretch>
              <a:fillRect/>
            </a:stretch>
          </p:blipFill>
          <p:spPr bwMode="auto">
            <a:xfrm>
              <a:off x="2290" y="-153"/>
              <a:ext cx="590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0471" name="Picture 7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0" y="-153"/>
              <a:ext cx="1152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0475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-169863"/>
            <a:ext cx="9144000" cy="1150938"/>
          </a:xfrm>
          <a:gradFill rotWithShape="1">
            <a:gsLst>
              <a:gs pos="0">
                <a:srgbClr val="FFF243">
                  <a:alpha val="70000"/>
                </a:srgbClr>
              </a:gs>
              <a:gs pos="100000">
                <a:srgbClr val="A1D8FD">
                  <a:alpha val="70000"/>
                </a:srgbClr>
              </a:gs>
            </a:gsLst>
            <a:lin ang="0" scaled="1"/>
          </a:gradFill>
          <a:ln/>
        </p:spPr>
        <p:txBody>
          <a:bodyPr/>
          <a:lstStyle/>
          <a:p>
            <a:r>
              <a:rPr lang="en-GB" altLang="it-IT" sz="3200"/>
              <a:t>The material budget in front:</a:t>
            </a:r>
            <a:br>
              <a:rPr lang="en-GB" altLang="it-IT" sz="3200"/>
            </a:br>
            <a:r>
              <a:rPr lang="en-GB" altLang="it-IT" sz="3200"/>
              <a:t>photon conversions</a:t>
            </a:r>
          </a:p>
        </p:txBody>
      </p:sp>
      <p:pic>
        <p:nvPicPr>
          <p:cNvPr id="190476" name="Picture 12" descr="CMS-Color-wi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77" name="Picture 13" descr="ATLASXP_White_Thu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1525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491" name="Picture 27"/>
          <p:cNvPicPr>
            <a:picLocks noChangeAspect="1" noChangeArrowheads="1"/>
          </p:cNvPicPr>
          <p:nvPr/>
        </p:nvPicPr>
        <p:blipFill>
          <a:blip r:embed="rId7">
            <a:lum bright="50000" contras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75"/>
            <a:ext cx="4572000" cy="273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0492" name="Line 28"/>
          <p:cNvSpPr>
            <a:spLocks noChangeShapeType="1"/>
          </p:cNvSpPr>
          <p:nvPr/>
        </p:nvSpPr>
        <p:spPr bwMode="auto">
          <a:xfrm flipV="1">
            <a:off x="1331913" y="4724400"/>
            <a:ext cx="792162" cy="10810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90493" name="Text Box 29"/>
          <p:cNvSpPr txBox="1">
            <a:spLocks noChangeArrowheads="1"/>
          </p:cNvSpPr>
          <p:nvPr/>
        </p:nvSpPr>
        <p:spPr bwMode="auto">
          <a:xfrm>
            <a:off x="250825" y="5805488"/>
            <a:ext cx="3673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b="0">
                <a:solidFill>
                  <a:srgbClr val="FF0000"/>
                </a:solidFill>
                <a:latin typeface="Arial" charset="0"/>
              </a:rPr>
              <a:t>Photon conversion in first Silicon Tracker Layer</a:t>
            </a:r>
          </a:p>
        </p:txBody>
      </p:sp>
      <p:sp>
        <p:nvSpPr>
          <p:cNvPr id="190494" name="Text Box 30"/>
          <p:cNvSpPr txBox="1">
            <a:spLocks noChangeArrowheads="1"/>
          </p:cNvSpPr>
          <p:nvPr/>
        </p:nvSpPr>
        <p:spPr bwMode="auto">
          <a:xfrm>
            <a:off x="1736725" y="2873375"/>
            <a:ext cx="62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FF0000"/>
                </a:solidFill>
                <a:latin typeface="Arial" charset="0"/>
              </a:rPr>
              <a:t>TRT</a:t>
            </a:r>
          </a:p>
        </p:txBody>
      </p:sp>
      <p:sp>
        <p:nvSpPr>
          <p:cNvPr id="190495" name="Text Box 31"/>
          <p:cNvSpPr txBox="1">
            <a:spLocks noChangeArrowheads="1"/>
          </p:cNvSpPr>
          <p:nvPr/>
        </p:nvSpPr>
        <p:spPr bwMode="auto">
          <a:xfrm>
            <a:off x="2411413" y="40052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FF0000"/>
                </a:solidFill>
                <a:latin typeface="Arial" charset="0"/>
              </a:rPr>
              <a:t>SCT</a:t>
            </a:r>
          </a:p>
        </p:txBody>
      </p:sp>
      <p:sp>
        <p:nvSpPr>
          <p:cNvPr id="190496" name="Text Box 32"/>
          <p:cNvSpPr txBox="1">
            <a:spLocks noChangeArrowheads="1"/>
          </p:cNvSpPr>
          <p:nvPr/>
        </p:nvSpPr>
        <p:spPr bwMode="auto">
          <a:xfrm>
            <a:off x="2843213" y="4724400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>
                <a:solidFill>
                  <a:srgbClr val="FF0000"/>
                </a:solidFill>
                <a:latin typeface="Arial" charset="0"/>
              </a:rPr>
              <a:t>PIXELS</a:t>
            </a:r>
          </a:p>
        </p:txBody>
      </p:sp>
      <p:sp>
        <p:nvSpPr>
          <p:cNvPr id="190497" name="Rectangle 33"/>
          <p:cNvSpPr>
            <a:spLocks noChangeArrowheads="1"/>
          </p:cNvSpPr>
          <p:nvPr/>
        </p:nvSpPr>
        <p:spPr bwMode="auto">
          <a:xfrm>
            <a:off x="6156325" y="981075"/>
            <a:ext cx="1727200" cy="360363"/>
          </a:xfrm>
          <a:prstGeom prst="rect">
            <a:avLst/>
          </a:prstGeom>
          <a:solidFill>
            <a:srgbClr val="F8FD1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sz="1400" b="0">
                <a:latin typeface="Arial" charset="0"/>
              </a:rPr>
              <a:t>2009 COLLISIONS</a:t>
            </a:r>
          </a:p>
        </p:txBody>
      </p:sp>
      <p:pic>
        <p:nvPicPr>
          <p:cNvPr id="190498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86225"/>
            <a:ext cx="432117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99" name="Text Box 35"/>
          <p:cNvSpPr txBox="1">
            <a:spLocks noChangeArrowheads="1"/>
          </p:cNvSpPr>
          <p:nvPr/>
        </p:nvSpPr>
        <p:spPr bwMode="auto">
          <a:xfrm>
            <a:off x="382588" y="206057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/>
              <a:t>ATLAS</a:t>
            </a:r>
          </a:p>
        </p:txBody>
      </p:sp>
      <p:sp>
        <p:nvSpPr>
          <p:cNvPr id="190500" name="Rectangle 36"/>
          <p:cNvSpPr>
            <a:spLocks noChangeArrowheads="1"/>
          </p:cNvSpPr>
          <p:nvPr/>
        </p:nvSpPr>
        <p:spPr bwMode="auto">
          <a:xfrm>
            <a:off x="6156325" y="3860800"/>
            <a:ext cx="1727200" cy="360363"/>
          </a:xfrm>
          <a:prstGeom prst="rect">
            <a:avLst/>
          </a:prstGeom>
          <a:solidFill>
            <a:srgbClr val="F8FD1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sz="1400" b="0">
                <a:latin typeface="Arial" charset="0"/>
              </a:rPr>
              <a:t>2009 COLLISIONS</a:t>
            </a:r>
          </a:p>
        </p:txBody>
      </p:sp>
      <p:sp>
        <p:nvSpPr>
          <p:cNvPr id="190501" name="Text Box 37"/>
          <p:cNvSpPr txBox="1">
            <a:spLocks noChangeArrowheads="1"/>
          </p:cNvSpPr>
          <p:nvPr/>
        </p:nvSpPr>
        <p:spPr bwMode="auto">
          <a:xfrm>
            <a:off x="5651500" y="4292600"/>
            <a:ext cx="1587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>
                <a:solidFill>
                  <a:srgbClr val="FF0000"/>
                </a:solidFill>
              </a:rPr>
              <a:t>CMS preliminary</a:t>
            </a:r>
          </a:p>
        </p:txBody>
      </p:sp>
    </p:spTree>
    <p:extLst>
      <p:ext uri="{BB962C8B-B14F-4D97-AF65-F5344CB8AC3E}">
        <p14:creationId xmlns:p14="http://schemas.microsoft.com/office/powerpoint/2010/main" val="37791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CDDE8BB-2E6C-4C6C-A36A-28CDB8E324CB}" type="slidenum">
              <a:rPr lang="en-GB" altLang="it-IT"/>
              <a:pPr/>
              <a:t>37</a:t>
            </a:fld>
            <a:endParaRPr lang="en-GB" altLang="it-IT"/>
          </a:p>
        </p:txBody>
      </p:sp>
      <p:grpSp>
        <p:nvGrpSpPr>
          <p:cNvPr id="191490" name="Group 2"/>
          <p:cNvGrpSpPr>
            <a:grpSpLocks/>
          </p:cNvGrpSpPr>
          <p:nvPr/>
        </p:nvGrpSpPr>
        <p:grpSpPr bwMode="auto">
          <a:xfrm>
            <a:off x="0" y="-242888"/>
            <a:ext cx="9144000" cy="1233488"/>
            <a:chOff x="0" y="-153"/>
            <a:chExt cx="5760" cy="777"/>
          </a:xfrm>
        </p:grpSpPr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8"/>
            <a:stretch>
              <a:fillRect/>
            </a:stretch>
          </p:blipFill>
          <p:spPr bwMode="auto">
            <a:xfrm>
              <a:off x="3674" y="-153"/>
              <a:ext cx="2086" cy="7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149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29"/>
            <a:stretch>
              <a:fillRect/>
            </a:stretch>
          </p:blipFill>
          <p:spPr bwMode="auto">
            <a:xfrm>
              <a:off x="2880" y="-150"/>
              <a:ext cx="1724" cy="77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1493" name="Picture 5" descr="atlas accordio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1153" y="-153"/>
              <a:ext cx="1152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494" name="Picture 6" descr="atlas accordio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42296" b="20650"/>
            <a:stretch>
              <a:fillRect/>
            </a:stretch>
          </p:blipFill>
          <p:spPr bwMode="auto">
            <a:xfrm>
              <a:off x="2290" y="-153"/>
              <a:ext cx="590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1495" name="Picture 7" descr="atlas accordion pictur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0" y="-153"/>
              <a:ext cx="1152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1496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-169863"/>
            <a:ext cx="9144000" cy="1150938"/>
          </a:xfrm>
          <a:gradFill rotWithShape="1">
            <a:gsLst>
              <a:gs pos="0">
                <a:srgbClr val="FFF243">
                  <a:alpha val="70000"/>
                </a:srgbClr>
              </a:gs>
              <a:gs pos="100000">
                <a:srgbClr val="A1D8FD">
                  <a:alpha val="70000"/>
                </a:srgbClr>
              </a:gs>
            </a:gsLst>
            <a:lin ang="0" scaled="1"/>
          </a:gradFill>
          <a:ln/>
        </p:spPr>
        <p:txBody>
          <a:bodyPr/>
          <a:lstStyle/>
          <a:p>
            <a:r>
              <a:rPr lang="en-GB" altLang="it-IT" sz="3200"/>
              <a:t>The material budget in front:</a:t>
            </a:r>
            <a:br>
              <a:rPr lang="en-GB" altLang="it-IT" sz="3200"/>
            </a:br>
            <a:r>
              <a:rPr lang="en-GB" altLang="it-IT" sz="3200"/>
              <a:t>electron Bremsstrahlung</a:t>
            </a:r>
          </a:p>
        </p:txBody>
      </p:sp>
      <p:pic>
        <p:nvPicPr>
          <p:cNvPr id="191497" name="Picture 9" descr="CMS-Color-w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0"/>
            <a:ext cx="971550" cy="96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498" name="Picture 10" descr="ATLASXP_White_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71525" cy="126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1516" name="Text Box 28"/>
          <p:cNvSpPr txBox="1">
            <a:spLocks noChangeArrowheads="1"/>
          </p:cNvSpPr>
          <p:nvPr/>
        </p:nvSpPr>
        <p:spPr bwMode="auto">
          <a:xfrm>
            <a:off x="187158" y="4910932"/>
            <a:ext cx="4514850" cy="925512"/>
          </a:xfrm>
          <a:prstGeom prst="rect">
            <a:avLst/>
          </a:prstGeom>
          <a:solidFill>
            <a:srgbClr val="FFFFCC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it-IT" altLang="it-IT" b="0">
                <a:solidFill>
                  <a:schemeClr val="accent2"/>
                </a:solidFill>
                <a:latin typeface="Arial" charset="0"/>
              </a:rPr>
              <a:t> 50% electrons </a:t>
            </a:r>
            <a:r>
              <a:rPr lang="it-IT" altLang="it-IT" b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give a</a:t>
            </a:r>
            <a:r>
              <a:rPr lang="it-IT" altLang="it-IT" b="0">
                <a:solidFill>
                  <a:schemeClr val="accent2"/>
                </a:solidFill>
                <a:latin typeface="Arial" charset="0"/>
              </a:rPr>
              <a:t> non negligible brem</a:t>
            </a:r>
          </a:p>
          <a:p>
            <a:pPr algn="l">
              <a:buFontTx/>
              <a:buChar char="•"/>
            </a:pPr>
            <a:r>
              <a:rPr lang="it-IT" altLang="it-IT" b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special e track reconstruction </a:t>
            </a:r>
          </a:p>
          <a:p>
            <a:pPr algn="l">
              <a:buFontTx/>
              <a:buChar char="•"/>
            </a:pPr>
            <a:r>
              <a:rPr lang="it-IT" altLang="it-IT" b="0">
                <a:solidFill>
                  <a:schemeClr val="accent2"/>
                </a:solidFill>
                <a:latin typeface="Arial" charset="0"/>
                <a:sym typeface="Symbol" pitchFamily="18" charset="2"/>
              </a:rPr>
              <a:t> special clustering algorithm</a:t>
            </a:r>
            <a:endParaRPr lang="it-IT" altLang="it-IT" b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91529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16113"/>
            <a:ext cx="3600450" cy="30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530" name="Text Box 42"/>
          <p:cNvSpPr txBox="1">
            <a:spLocks noChangeArrowheads="1"/>
          </p:cNvSpPr>
          <p:nvPr/>
        </p:nvSpPr>
        <p:spPr bwMode="auto">
          <a:xfrm>
            <a:off x="107950" y="1916113"/>
            <a:ext cx="2663825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/>
              <a:t>2.5 GeV electron plus</a:t>
            </a:r>
          </a:p>
          <a:p>
            <a:r>
              <a:rPr lang="it-IT" altLang="it-IT"/>
              <a:t>Bremsstrahlung photons</a:t>
            </a:r>
          </a:p>
        </p:txBody>
      </p:sp>
      <p:grpSp>
        <p:nvGrpSpPr>
          <p:cNvPr id="191522" name="Group 34"/>
          <p:cNvGrpSpPr>
            <a:grpSpLocks noChangeAspect="1"/>
          </p:cNvGrpSpPr>
          <p:nvPr/>
        </p:nvGrpSpPr>
        <p:grpSpPr bwMode="auto">
          <a:xfrm>
            <a:off x="3779838" y="1412875"/>
            <a:ext cx="2305050" cy="2173288"/>
            <a:chOff x="0" y="2064"/>
            <a:chExt cx="1536" cy="1632"/>
          </a:xfrm>
        </p:grpSpPr>
        <p:pic>
          <p:nvPicPr>
            <p:cNvPr id="191523" name="Picture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4"/>
              <a:ext cx="1536" cy="1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524" name="Freeform 36"/>
            <p:cNvSpPr>
              <a:spLocks noChangeAspect="1"/>
            </p:cNvSpPr>
            <p:nvPr/>
          </p:nvSpPr>
          <p:spPr bwMode="auto">
            <a:xfrm>
              <a:off x="533" y="2642"/>
              <a:ext cx="712" cy="982"/>
            </a:xfrm>
            <a:custGeom>
              <a:avLst/>
              <a:gdLst>
                <a:gd name="T0" fmla="*/ 480 w 480"/>
                <a:gd name="T1" fmla="*/ 720 h 720"/>
                <a:gd name="T2" fmla="*/ 144 w 480"/>
                <a:gd name="T3" fmla="*/ 432 h 720"/>
                <a:gd name="T4" fmla="*/ 0 w 480"/>
                <a:gd name="T5" fmla="*/ 0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0" h="720">
                  <a:moveTo>
                    <a:pt x="480" y="720"/>
                  </a:moveTo>
                  <a:cubicBezTo>
                    <a:pt x="352" y="636"/>
                    <a:pt x="224" y="552"/>
                    <a:pt x="144" y="432"/>
                  </a:cubicBezTo>
                  <a:cubicBezTo>
                    <a:pt x="64" y="312"/>
                    <a:pt x="32" y="156"/>
                    <a:pt x="0" y="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1525" name="Line 37"/>
            <p:cNvSpPr>
              <a:spLocks noChangeAspect="1" noChangeShapeType="1"/>
            </p:cNvSpPr>
            <p:nvPr/>
          </p:nvSpPr>
          <p:spPr bwMode="auto">
            <a:xfrm flipH="1" flipV="1">
              <a:off x="356" y="2931"/>
              <a:ext cx="414" cy="3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1526" name="Line 38"/>
            <p:cNvSpPr>
              <a:spLocks noChangeAspect="1" noChangeShapeType="1"/>
            </p:cNvSpPr>
            <p:nvPr/>
          </p:nvSpPr>
          <p:spPr bwMode="auto">
            <a:xfrm flipH="1" flipV="1">
              <a:off x="356" y="3219"/>
              <a:ext cx="889" cy="40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91527" name="Text Box 39"/>
            <p:cNvSpPr txBox="1">
              <a:spLocks noChangeAspect="1" noChangeArrowheads="1"/>
            </p:cNvSpPr>
            <p:nvPr/>
          </p:nvSpPr>
          <p:spPr bwMode="auto">
            <a:xfrm>
              <a:off x="630" y="2881"/>
              <a:ext cx="189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it-IT" sz="1400" b="0">
                  <a:latin typeface="Arial" charset="0"/>
                </a:rPr>
                <a:t>e</a:t>
              </a:r>
            </a:p>
          </p:txBody>
        </p:sp>
        <p:sp>
          <p:nvSpPr>
            <p:cNvPr id="191528" name="Text Box 40"/>
            <p:cNvSpPr txBox="1">
              <a:spLocks noChangeAspect="1" noChangeArrowheads="1"/>
            </p:cNvSpPr>
            <p:nvPr/>
          </p:nvSpPr>
          <p:spPr bwMode="auto">
            <a:xfrm>
              <a:off x="522" y="3084"/>
              <a:ext cx="185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altLang="it-IT" b="0">
                  <a:solidFill>
                    <a:srgbClr val="FF0000"/>
                  </a:solidFill>
                  <a:latin typeface="Symbol" pitchFamily="18" charset="2"/>
                </a:rPr>
                <a:t>g</a:t>
              </a:r>
            </a:p>
          </p:txBody>
        </p:sp>
      </p:grpSp>
      <p:pic>
        <p:nvPicPr>
          <p:cNvPr id="191531" name="Picture 4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140200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521" name="Text Box 33"/>
          <p:cNvSpPr txBox="1">
            <a:spLocks noChangeArrowheads="1"/>
          </p:cNvSpPr>
          <p:nvPr/>
        </p:nvSpPr>
        <p:spPr bwMode="auto">
          <a:xfrm>
            <a:off x="468313" y="1196975"/>
            <a:ext cx="3595687" cy="406400"/>
          </a:xfrm>
          <a:prstGeom prst="rect">
            <a:avLst/>
          </a:prstGeom>
          <a:solidFill>
            <a:srgbClr val="FFFFCC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 sz="2000" b="0">
                <a:solidFill>
                  <a:srgbClr val="3333FF"/>
                </a:solidFill>
                <a:latin typeface="Arial" charset="0"/>
              </a:rPr>
              <a:t>EFFECT on electrons IN CMS</a:t>
            </a:r>
          </a:p>
        </p:txBody>
      </p:sp>
      <p:sp>
        <p:nvSpPr>
          <p:cNvPr id="191534" name="Text Box 46"/>
          <p:cNvSpPr txBox="1">
            <a:spLocks noChangeArrowheads="1"/>
          </p:cNvSpPr>
          <p:nvPr/>
        </p:nvSpPr>
        <p:spPr bwMode="auto">
          <a:xfrm>
            <a:off x="4670425" y="6453188"/>
            <a:ext cx="4365625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b="0"/>
              <a:t>Fraction of radiated energy = (P</a:t>
            </a:r>
            <a:r>
              <a:rPr lang="it-IT" altLang="it-IT" b="0" baseline="-25000"/>
              <a:t>in</a:t>
            </a:r>
            <a:r>
              <a:rPr lang="it-IT" altLang="it-IT" b="0"/>
              <a:t>-P</a:t>
            </a:r>
            <a:r>
              <a:rPr lang="it-IT" altLang="it-IT" b="0" baseline="-25000"/>
              <a:t>out</a:t>
            </a:r>
            <a:r>
              <a:rPr lang="it-IT" altLang="it-IT" b="0"/>
              <a:t>)/P</a:t>
            </a:r>
            <a:r>
              <a:rPr lang="it-IT" altLang="it-IT" b="0" baseline="-25000"/>
              <a:t>in</a:t>
            </a:r>
          </a:p>
        </p:txBody>
      </p:sp>
      <p:grpSp>
        <p:nvGrpSpPr>
          <p:cNvPr id="191510" name="Group 22"/>
          <p:cNvGrpSpPr>
            <a:grpSpLocks/>
          </p:cNvGrpSpPr>
          <p:nvPr/>
        </p:nvGrpSpPr>
        <p:grpSpPr bwMode="auto">
          <a:xfrm>
            <a:off x="6011863" y="1052513"/>
            <a:ext cx="2881312" cy="2663825"/>
            <a:chOff x="3828" y="2064"/>
            <a:chExt cx="1788" cy="1914"/>
          </a:xfrm>
        </p:grpSpPr>
        <p:pic>
          <p:nvPicPr>
            <p:cNvPr id="191511" name="Picture 23" descr="superclu-gai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8" y="2064"/>
              <a:ext cx="1788" cy="1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1512" name="Text Box 24"/>
            <p:cNvSpPr txBox="1">
              <a:spLocks noChangeArrowheads="1"/>
            </p:cNvSpPr>
            <p:nvPr/>
          </p:nvSpPr>
          <p:spPr bwMode="auto">
            <a:xfrm>
              <a:off x="3984" y="2716"/>
              <a:ext cx="88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kumimoji="1" lang="en-GB" altLang="it-IT" sz="1600">
                  <a:solidFill>
                    <a:srgbClr val="009900"/>
                  </a:solidFill>
                  <a:latin typeface="Arial" charset="0"/>
                </a:rPr>
                <a:t>basic cluster</a:t>
              </a:r>
              <a:endParaRPr kumimoji="1" lang="en-US" altLang="it-IT" sz="1600">
                <a:solidFill>
                  <a:srgbClr val="009900"/>
                </a:solidFill>
                <a:latin typeface="Arial" charset="0"/>
              </a:endParaRPr>
            </a:p>
          </p:txBody>
        </p:sp>
        <p:sp>
          <p:nvSpPr>
            <p:cNvPr id="191513" name="Text Box 25"/>
            <p:cNvSpPr txBox="1">
              <a:spLocks noChangeArrowheads="1"/>
            </p:cNvSpPr>
            <p:nvPr/>
          </p:nvSpPr>
          <p:spPr bwMode="auto">
            <a:xfrm>
              <a:off x="4376" y="2235"/>
              <a:ext cx="913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kumimoji="1" lang="en-GB" altLang="it-IT" sz="1600">
                  <a:solidFill>
                    <a:schemeClr val="accent2"/>
                  </a:solidFill>
                  <a:latin typeface="Arial" charset="0"/>
                </a:rPr>
                <a:t>super-cluster</a:t>
              </a:r>
              <a:endParaRPr kumimoji="1" lang="en-US" altLang="it-IT" sz="1600">
                <a:solidFill>
                  <a:schemeClr val="accent2"/>
                </a:solidFill>
                <a:latin typeface="Arial" charset="0"/>
              </a:endParaRPr>
            </a:p>
          </p:txBody>
        </p:sp>
        <p:sp>
          <p:nvSpPr>
            <p:cNvPr id="191514" name="Line 26"/>
            <p:cNvSpPr>
              <a:spLocks noChangeShapeType="1"/>
            </p:cNvSpPr>
            <p:nvPr/>
          </p:nvSpPr>
          <p:spPr bwMode="auto">
            <a:xfrm>
              <a:off x="4292" y="2880"/>
              <a:ext cx="26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91515" name="Line 27"/>
            <p:cNvSpPr>
              <a:spLocks noChangeShapeType="1"/>
            </p:cNvSpPr>
            <p:nvPr/>
          </p:nvSpPr>
          <p:spPr bwMode="auto">
            <a:xfrm>
              <a:off x="4992" y="2400"/>
              <a:ext cx="220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380" y="5987052"/>
            <a:ext cx="4290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In case of high pile-up clusters should be made smaller, so algorithm tuning is necessary!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38887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28608F-C4ED-41DD-B482-2B13D1EE3B95}" type="slidenum">
              <a:rPr lang="en-GB" altLang="it-IT"/>
              <a:pPr/>
              <a:t>38</a:t>
            </a:fld>
            <a:endParaRPr lang="en-GB" altLang="it-IT"/>
          </a:p>
        </p:txBody>
      </p:sp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6988"/>
            <a:ext cx="9144000" cy="935038"/>
          </a:xfrm>
          <a:solidFill>
            <a:srgbClr val="00CC00"/>
          </a:solidFill>
        </p:spPr>
        <p:txBody>
          <a:bodyPr/>
          <a:lstStyle/>
          <a:p>
            <a:r>
              <a:rPr lang="en-GB" altLang="it-IT" dirty="0" err="1" smtClean="0"/>
              <a:t>LHCb</a:t>
            </a:r>
            <a:r>
              <a:rPr lang="en-GB" altLang="it-IT" dirty="0" smtClean="0"/>
              <a:t> Calorimeters</a:t>
            </a:r>
            <a:endParaRPr lang="en-GB" altLang="it-IT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41" y="1021557"/>
            <a:ext cx="4788024" cy="836612"/>
          </a:xfrm>
          <a:solidFill>
            <a:srgbClr val="F0F0AE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altLang="it-IT" sz="1800" b="1" dirty="0" smtClean="0">
                <a:solidFill>
                  <a:schemeClr val="accent2"/>
                </a:solidFill>
              </a:rPr>
              <a:t>Single </a:t>
            </a:r>
            <a:r>
              <a:rPr lang="en-GB" altLang="it-IT" sz="1800" b="1" dirty="0">
                <a:solidFill>
                  <a:schemeClr val="accent2"/>
                </a:solidFill>
              </a:rPr>
              <a:t>arm spectrometer (covers angle from beam from 10-300 </a:t>
            </a:r>
            <a:r>
              <a:rPr lang="en-GB" altLang="it-IT" sz="1800" b="1" dirty="0" err="1">
                <a:solidFill>
                  <a:schemeClr val="accent2"/>
                </a:solidFill>
              </a:rPr>
              <a:t>mradians</a:t>
            </a:r>
            <a:r>
              <a:rPr lang="en-GB" altLang="it-IT" sz="1800" b="1" dirty="0">
                <a:solidFill>
                  <a:schemeClr val="accent2"/>
                </a:solidFill>
              </a:rPr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it-IT" sz="1800" b="1" dirty="0">
                <a:solidFill>
                  <a:schemeClr val="accent2"/>
                </a:solidFill>
              </a:rPr>
              <a:t>Detectors assembled in two halves</a:t>
            </a:r>
          </a:p>
          <a:p>
            <a:pPr>
              <a:lnSpc>
                <a:spcPct val="80000"/>
              </a:lnSpc>
            </a:pPr>
            <a:endParaRPr lang="en-GB" altLang="it-IT" sz="1800" b="1" dirty="0">
              <a:solidFill>
                <a:schemeClr val="accent2"/>
              </a:solidFill>
            </a:endParaRPr>
          </a:p>
        </p:txBody>
      </p:sp>
      <p:pic>
        <p:nvPicPr>
          <p:cNvPr id="1024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98850"/>
            <a:ext cx="6115050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2" name="Text Box 12"/>
          <p:cNvSpPr txBox="1">
            <a:spLocks noChangeArrowheads="1"/>
          </p:cNvSpPr>
          <p:nvPr/>
        </p:nvSpPr>
        <p:spPr bwMode="auto">
          <a:xfrm>
            <a:off x="34925" y="1788969"/>
            <a:ext cx="4716587" cy="12311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GB" altLang="it-IT" sz="2000" dirty="0">
                <a:solidFill>
                  <a:schemeClr val="accent2"/>
                </a:solidFill>
                <a:latin typeface="Arial" charset="0"/>
              </a:rPr>
              <a:t>Calorimeters purpose:</a:t>
            </a:r>
          </a:p>
          <a:p>
            <a:pPr marL="171450" indent="-171450">
              <a:buFont typeface="Arial"/>
              <a:buChar char="•"/>
            </a:pPr>
            <a:r>
              <a:rPr lang="en-US" b="1" kern="0" dirty="0">
                <a:latin typeface="Calibri" pitchFamily="34" charset="0"/>
              </a:rPr>
              <a:t>L0 trigger </a:t>
            </a:r>
            <a:r>
              <a:rPr lang="en-US" kern="0" dirty="0">
                <a:latin typeface="Calibri" pitchFamily="34" charset="0"/>
              </a:rPr>
              <a:t>on high </a:t>
            </a:r>
            <a:r>
              <a:rPr lang="en-US" i="1" kern="0" dirty="0" err="1">
                <a:latin typeface="Calibri" pitchFamily="34" charset="0"/>
              </a:rPr>
              <a:t>p</a:t>
            </a:r>
            <a:r>
              <a:rPr lang="en-US" i="1" kern="0" baseline="-25000" dirty="0" err="1">
                <a:latin typeface="Calibri" pitchFamily="34" charset="0"/>
              </a:rPr>
              <a:t>T</a:t>
            </a:r>
            <a:r>
              <a:rPr lang="en-US" kern="0" dirty="0">
                <a:latin typeface="Calibri" pitchFamily="34" charset="0"/>
              </a:rPr>
              <a:t> e</a:t>
            </a:r>
            <a:r>
              <a:rPr lang="en-US" kern="0" baseline="30000" dirty="0">
                <a:latin typeface="Calibri" pitchFamily="34" charset="0"/>
              </a:rPr>
              <a:t>±</a:t>
            </a:r>
            <a:r>
              <a:rPr lang="en-US" kern="0" dirty="0">
                <a:latin typeface="Calibri" pitchFamily="34" charset="0"/>
              </a:rPr>
              <a:t>, </a:t>
            </a:r>
            <a:r>
              <a:rPr lang="en-US" kern="0" dirty="0">
                <a:latin typeface="Calibri" pitchFamily="34" charset="0"/>
                <a:cs typeface="Times New Roman" pitchFamily="18" charset="0"/>
              </a:rPr>
              <a:t>π</a:t>
            </a:r>
            <a:r>
              <a:rPr lang="en-US" kern="0" baseline="30000" dirty="0">
                <a:latin typeface="Calibri" pitchFamily="34" charset="0"/>
                <a:cs typeface="Times New Roman" pitchFamily="18" charset="0"/>
              </a:rPr>
              <a:t>0</a:t>
            </a:r>
            <a:r>
              <a:rPr lang="en-US" kern="0" dirty="0">
                <a:latin typeface="Calibri" pitchFamily="34" charset="0"/>
                <a:cs typeface="Times New Roman" pitchFamily="18" charset="0"/>
              </a:rPr>
              <a:t>, γ, hadron</a:t>
            </a:r>
          </a:p>
          <a:p>
            <a:pPr marL="171450" indent="-171450">
              <a:buFont typeface="Arial"/>
              <a:buChar char="•"/>
            </a:pPr>
            <a:r>
              <a:rPr lang="en-US" kern="0" dirty="0">
                <a:latin typeface="Calibri" pitchFamily="34" charset="0"/>
                <a:cs typeface="Times New Roman" pitchFamily="18" charset="0"/>
              </a:rPr>
              <a:t>precise </a:t>
            </a:r>
            <a:r>
              <a:rPr lang="en-US" b="1" kern="0" dirty="0">
                <a:latin typeface="Calibri" pitchFamily="34" charset="0"/>
                <a:cs typeface="Times New Roman" pitchFamily="18" charset="0"/>
              </a:rPr>
              <a:t>energy measurement </a:t>
            </a:r>
            <a:r>
              <a:rPr lang="en-US" kern="0" dirty="0">
                <a:latin typeface="Calibri" pitchFamily="34" charset="0"/>
                <a:cs typeface="Times New Roman" pitchFamily="18" charset="0"/>
              </a:rPr>
              <a:t>of </a:t>
            </a:r>
            <a:r>
              <a:rPr lang="en-US" kern="0" dirty="0">
                <a:latin typeface="Calibri" pitchFamily="34" charset="0"/>
              </a:rPr>
              <a:t>e</a:t>
            </a:r>
            <a:r>
              <a:rPr lang="en-US" kern="0" baseline="30000" dirty="0">
                <a:latin typeface="Calibri" pitchFamily="34" charset="0"/>
              </a:rPr>
              <a:t>±</a:t>
            </a:r>
            <a:r>
              <a:rPr lang="en-US" kern="0" dirty="0">
                <a:latin typeface="Calibri" pitchFamily="34" charset="0"/>
                <a:cs typeface="Times New Roman" pitchFamily="18" charset="0"/>
              </a:rPr>
              <a:t> and γ</a:t>
            </a:r>
          </a:p>
          <a:p>
            <a:pPr marL="171450" indent="-171450">
              <a:buFont typeface="Arial"/>
              <a:buChar char="•"/>
            </a:pPr>
            <a:r>
              <a:rPr lang="en-US" b="1" kern="0" dirty="0">
                <a:latin typeface="Calibri" pitchFamily="34" charset="0"/>
                <a:cs typeface="Times New Roman" pitchFamily="18" charset="0"/>
              </a:rPr>
              <a:t>particle identification: </a:t>
            </a:r>
            <a:r>
              <a:rPr lang="en-US" kern="0" dirty="0">
                <a:latin typeface="Calibri" pitchFamily="34" charset="0"/>
              </a:rPr>
              <a:t>e</a:t>
            </a:r>
            <a:r>
              <a:rPr lang="en-US" kern="0" baseline="30000" dirty="0">
                <a:latin typeface="Calibri" pitchFamily="34" charset="0"/>
              </a:rPr>
              <a:t>±</a:t>
            </a:r>
            <a:r>
              <a:rPr lang="en-US" kern="0" dirty="0">
                <a:latin typeface="Calibri" pitchFamily="34" charset="0"/>
              </a:rPr>
              <a:t>/</a:t>
            </a:r>
            <a:r>
              <a:rPr lang="en-US" kern="0" dirty="0">
                <a:latin typeface="Calibri" pitchFamily="34" charset="0"/>
                <a:cs typeface="Times New Roman" pitchFamily="18" charset="0"/>
              </a:rPr>
              <a:t>γ/hadron; </a:t>
            </a:r>
            <a:r>
              <a:rPr lang="en-US" kern="0" dirty="0" smtClean="0">
                <a:latin typeface="Calibri" pitchFamily="34" charset="0"/>
                <a:cs typeface="Times New Roman" pitchFamily="18" charset="0"/>
              </a:rPr>
              <a:t> </a:t>
            </a:r>
            <a:r>
              <a:rPr lang="el-GR" kern="0" dirty="0" smtClean="0">
                <a:latin typeface="Calibri" pitchFamily="34" charset="0"/>
                <a:cs typeface="Times New Roman" pitchFamily="18" charset="0"/>
              </a:rPr>
              <a:t>μ</a:t>
            </a:r>
            <a:r>
              <a:rPr lang="en-US" kern="0" dirty="0" smtClean="0">
                <a:latin typeface="Calibri" pitchFamily="34" charset="0"/>
                <a:cs typeface="Times New Roman" pitchFamily="18" charset="0"/>
              </a:rPr>
              <a:t> id.</a:t>
            </a:r>
            <a:endParaRPr lang="en-US" sz="2400" kern="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2414" name="Line 14"/>
          <p:cNvSpPr>
            <a:spLocks noChangeShapeType="1"/>
          </p:cNvSpPr>
          <p:nvPr/>
        </p:nvSpPr>
        <p:spPr bwMode="auto">
          <a:xfrm>
            <a:off x="611188" y="6597650"/>
            <a:ext cx="2808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4763923" y="885824"/>
            <a:ext cx="4392488" cy="1929318"/>
          </a:xfrm>
          <a:prstGeom prst="rect">
            <a:avLst/>
          </a:prstGeom>
          <a:solidFill>
            <a:schemeClr val="accent5">
              <a:lumMod val="20000"/>
              <a:lumOff val="80000"/>
              <a:alpha val="85001"/>
            </a:schemeClr>
          </a:solidFill>
          <a:ln>
            <a:noFill/>
          </a:ln>
          <a:effectLst/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buFontTx/>
              <a:buNone/>
            </a:pPr>
            <a:r>
              <a:rPr lang="en-GB" altLang="it-IT" sz="1800" b="1" dirty="0" err="1">
                <a:solidFill>
                  <a:schemeClr val="accent2"/>
                </a:solidFill>
              </a:rPr>
              <a:t>preshower</a:t>
            </a:r>
            <a:r>
              <a:rPr lang="en-GB" altLang="it-IT" sz="1800" dirty="0">
                <a:solidFill>
                  <a:schemeClr val="accent2"/>
                </a:solidFill>
              </a:rPr>
              <a:t>: </a:t>
            </a:r>
            <a:r>
              <a:rPr lang="en-GB" altLang="it-IT" sz="1800" dirty="0" err="1" smtClean="0">
                <a:solidFill>
                  <a:schemeClr val="accent2"/>
                </a:solidFill>
              </a:rPr>
              <a:t>Pb</a:t>
            </a:r>
            <a:r>
              <a:rPr lang="en-GB" altLang="it-IT" sz="1800" dirty="0" smtClean="0">
                <a:solidFill>
                  <a:schemeClr val="accent2"/>
                </a:solidFill>
              </a:rPr>
              <a:t>/</a:t>
            </a:r>
            <a:r>
              <a:rPr lang="en-GB" altLang="it-IT" sz="1800" dirty="0" err="1" smtClean="0">
                <a:solidFill>
                  <a:schemeClr val="accent2"/>
                </a:solidFill>
              </a:rPr>
              <a:t>Scin</a:t>
            </a:r>
            <a:r>
              <a:rPr lang="en-GB" altLang="it-IT" sz="1800" dirty="0" smtClean="0">
                <a:solidFill>
                  <a:schemeClr val="accent2"/>
                </a:solidFill>
              </a:rPr>
              <a:t>. </a:t>
            </a:r>
            <a:r>
              <a:rPr lang="en-GB" altLang="it-IT" sz="1800" dirty="0">
                <a:solidFill>
                  <a:schemeClr val="accent2"/>
                </a:solidFill>
              </a:rPr>
              <a:t>with </a:t>
            </a:r>
            <a:r>
              <a:rPr lang="en-GB" altLang="it-IT" sz="1800" dirty="0" smtClean="0">
                <a:solidFill>
                  <a:schemeClr val="accent2"/>
                </a:solidFill>
              </a:rPr>
              <a:t>WLS, </a:t>
            </a:r>
            <a:r>
              <a:rPr lang="en-GB" altLang="it-IT" sz="1800" dirty="0">
                <a:solidFill>
                  <a:schemeClr val="accent2"/>
                </a:solidFill>
              </a:rPr>
              <a:t>2.5 X</a:t>
            </a:r>
            <a:r>
              <a:rPr lang="en-GB" altLang="it-IT" sz="1800" baseline="-25000" dirty="0">
                <a:solidFill>
                  <a:schemeClr val="accent2"/>
                </a:solidFill>
              </a:rPr>
              <a:t>0</a:t>
            </a:r>
          </a:p>
          <a:p>
            <a:pPr>
              <a:buFontTx/>
              <a:buNone/>
            </a:pPr>
            <a:r>
              <a:rPr lang="en-GB" altLang="it-IT" sz="1800" b="1" dirty="0">
                <a:solidFill>
                  <a:schemeClr val="accent2"/>
                </a:solidFill>
              </a:rPr>
              <a:t>ECAL</a:t>
            </a:r>
            <a:r>
              <a:rPr lang="en-GB" altLang="it-IT" sz="1800" dirty="0">
                <a:solidFill>
                  <a:schemeClr val="accent2"/>
                </a:solidFill>
              </a:rPr>
              <a:t>: </a:t>
            </a:r>
            <a:r>
              <a:rPr lang="en-GB" altLang="it-IT" sz="1800" dirty="0" err="1" smtClean="0">
                <a:solidFill>
                  <a:schemeClr val="accent2"/>
                </a:solidFill>
              </a:rPr>
              <a:t>Pb</a:t>
            </a:r>
            <a:r>
              <a:rPr lang="en-GB" altLang="it-IT" sz="1800" dirty="0" smtClean="0">
                <a:solidFill>
                  <a:schemeClr val="accent2"/>
                </a:solidFill>
              </a:rPr>
              <a:t>/</a:t>
            </a:r>
            <a:r>
              <a:rPr lang="en-GB" altLang="it-IT" sz="1800" dirty="0" err="1" smtClean="0">
                <a:solidFill>
                  <a:schemeClr val="accent2"/>
                </a:solidFill>
              </a:rPr>
              <a:t>Scin</a:t>
            </a:r>
            <a:r>
              <a:rPr lang="en-GB" altLang="it-IT" sz="1800" dirty="0">
                <a:solidFill>
                  <a:schemeClr val="accent2"/>
                </a:solidFill>
              </a:rPr>
              <a:t>.</a:t>
            </a:r>
            <a:r>
              <a:rPr lang="en-GB" altLang="it-IT" sz="1800" dirty="0" smtClean="0">
                <a:solidFill>
                  <a:schemeClr val="accent2"/>
                </a:solidFill>
              </a:rPr>
              <a:t> </a:t>
            </a:r>
            <a:r>
              <a:rPr lang="en-GB" altLang="it-IT" sz="1800" dirty="0">
                <a:solidFill>
                  <a:schemeClr val="accent2"/>
                </a:solidFill>
              </a:rPr>
              <a:t>with WLS </a:t>
            </a:r>
            <a:r>
              <a:rPr lang="en-GB" altLang="it-IT" sz="1800" dirty="0" err="1">
                <a:solidFill>
                  <a:schemeClr val="accent2"/>
                </a:solidFill>
              </a:rPr>
              <a:t>fibers</a:t>
            </a:r>
            <a:r>
              <a:rPr lang="en-GB" altLang="it-IT" sz="1800" dirty="0">
                <a:solidFill>
                  <a:schemeClr val="accent2"/>
                </a:solidFill>
              </a:rPr>
              <a:t> </a:t>
            </a:r>
            <a:r>
              <a:rPr lang="en-GB" altLang="it-IT" sz="1800" dirty="0" smtClean="0">
                <a:solidFill>
                  <a:schemeClr val="accent2"/>
                </a:solidFill>
              </a:rPr>
              <a:t>in </a:t>
            </a:r>
            <a:r>
              <a:rPr lang="en-GB" altLang="it-IT" sz="1800" dirty="0" err="1">
                <a:solidFill>
                  <a:schemeClr val="accent2"/>
                </a:solidFill>
              </a:rPr>
              <a:t>s</a:t>
            </a:r>
            <a:r>
              <a:rPr lang="en-GB" altLang="it-IT" sz="1800" dirty="0" err="1" smtClean="0">
                <a:solidFill>
                  <a:schemeClr val="accent2"/>
                </a:solidFill>
              </a:rPr>
              <a:t>hashlik</a:t>
            </a:r>
            <a:r>
              <a:rPr lang="en-GB" altLang="it-IT" sz="1800" dirty="0" smtClean="0">
                <a:solidFill>
                  <a:schemeClr val="accent2"/>
                </a:solidFill>
              </a:rPr>
              <a:t> </a:t>
            </a:r>
            <a:r>
              <a:rPr lang="en-GB" altLang="it-IT" sz="1800" dirty="0" err="1">
                <a:solidFill>
                  <a:schemeClr val="accent2"/>
                </a:solidFill>
              </a:rPr>
              <a:t>config</a:t>
            </a:r>
            <a:r>
              <a:rPr lang="en-GB" altLang="it-IT" sz="1800" dirty="0">
                <a:solidFill>
                  <a:schemeClr val="accent2"/>
                </a:solidFill>
              </a:rPr>
              <a:t>.+PMT, 25 </a:t>
            </a:r>
            <a:r>
              <a:rPr lang="en-GB" altLang="it-IT" sz="1800" dirty="0" smtClean="0">
                <a:solidFill>
                  <a:schemeClr val="accent2"/>
                </a:solidFill>
              </a:rPr>
              <a:t>X</a:t>
            </a:r>
            <a:r>
              <a:rPr lang="en-GB" altLang="it-IT" sz="1800" baseline="-25000" dirty="0" smtClean="0">
                <a:solidFill>
                  <a:schemeClr val="accent2"/>
                </a:solidFill>
              </a:rPr>
              <a:t>0,</a:t>
            </a:r>
            <a:r>
              <a:rPr lang="en-GB" altLang="it-IT" sz="1800" dirty="0" smtClean="0">
                <a:solidFill>
                  <a:schemeClr val="accent2"/>
                </a:solidFill>
              </a:rPr>
              <a:t>6000 cells</a:t>
            </a:r>
            <a:endParaRPr lang="en-GB" altLang="it-IT" sz="1800" baseline="-250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GB" altLang="it-IT" sz="1800" b="1" dirty="0" err="1">
                <a:solidFill>
                  <a:schemeClr val="accent2"/>
                </a:solidFill>
              </a:rPr>
              <a:t>HCAL</a:t>
            </a:r>
            <a:r>
              <a:rPr lang="en-GB" altLang="it-IT" sz="1800" dirty="0" err="1">
                <a:solidFill>
                  <a:schemeClr val="accent2"/>
                </a:solidFill>
              </a:rPr>
              <a:t>:Fe</a:t>
            </a:r>
            <a:r>
              <a:rPr lang="en-GB" altLang="it-IT" sz="1800" dirty="0">
                <a:solidFill>
                  <a:schemeClr val="accent2"/>
                </a:solidFill>
              </a:rPr>
              <a:t>(16mm)/</a:t>
            </a:r>
            <a:r>
              <a:rPr lang="en-GB" altLang="it-IT" sz="1800" dirty="0" err="1" smtClean="0">
                <a:solidFill>
                  <a:schemeClr val="accent2"/>
                </a:solidFill>
              </a:rPr>
              <a:t>Scint.tiles</a:t>
            </a:r>
            <a:r>
              <a:rPr lang="en-GB" altLang="it-IT" sz="1800" dirty="0" smtClean="0">
                <a:solidFill>
                  <a:schemeClr val="accent2"/>
                </a:solidFill>
              </a:rPr>
              <a:t> 5.6 </a:t>
            </a:r>
            <a:r>
              <a:rPr lang="en-GB" altLang="it-IT" sz="1800" dirty="0" err="1">
                <a:solidFill>
                  <a:schemeClr val="accent2"/>
                </a:solidFill>
                <a:latin typeface="Symbol" pitchFamily="18" charset="2"/>
              </a:rPr>
              <a:t>l</a:t>
            </a:r>
            <a:r>
              <a:rPr lang="en-GB" altLang="it-IT" sz="1800" baseline="-25000" dirty="0" err="1">
                <a:solidFill>
                  <a:schemeClr val="accent2"/>
                </a:solidFill>
              </a:rPr>
              <a:t>I</a:t>
            </a:r>
            <a:endParaRPr lang="en-GB" altLang="it-IT" sz="1800" baseline="-250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en-GB" altLang="it-IT" sz="1400" dirty="0">
                <a:solidFill>
                  <a:schemeClr val="accent2"/>
                </a:solidFill>
              </a:rPr>
              <a:t>  High radiation level at small </a:t>
            </a:r>
            <a:r>
              <a:rPr lang="en-GB" altLang="it-IT" sz="1400" dirty="0" smtClean="0">
                <a:solidFill>
                  <a:schemeClr val="accent2"/>
                </a:solidFill>
              </a:rPr>
              <a:t>angle</a:t>
            </a:r>
            <a:endParaRPr lang="en-GB" altLang="it-IT" sz="1400" dirty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en-US" altLang="it-IT" sz="1600" baseline="-25000" dirty="0">
              <a:solidFill>
                <a:schemeClr val="accent2"/>
              </a:solidFill>
            </a:endParaRPr>
          </a:p>
        </p:txBody>
      </p:sp>
      <p:grpSp>
        <p:nvGrpSpPr>
          <p:cNvPr id="11" name="Group 17"/>
          <p:cNvGrpSpPr>
            <a:grpSpLocks/>
          </p:cNvGrpSpPr>
          <p:nvPr/>
        </p:nvGrpSpPr>
        <p:grpSpPr bwMode="auto">
          <a:xfrm>
            <a:off x="5400675" y="3572470"/>
            <a:ext cx="3779837" cy="2736850"/>
            <a:chOff x="2653" y="1207"/>
            <a:chExt cx="2154" cy="2141"/>
          </a:xfrm>
        </p:grpSpPr>
        <p:pic>
          <p:nvPicPr>
            <p:cNvPr id="12" name="Picture 9" descr="eres-default-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1207"/>
              <a:ext cx="2154" cy="2141"/>
            </a:xfrm>
            <a:prstGeom prst="rect">
              <a:avLst/>
            </a:prstGeom>
            <a:solidFill>
              <a:schemeClr val="bg1">
                <a:alpha val="89999"/>
              </a:schemeClr>
            </a:solidFill>
          </p:spPr>
        </p:pic>
        <p:graphicFrame>
          <p:nvGraphicFramePr>
            <p:cNvPr id="13" name="Object 14"/>
            <p:cNvGraphicFramePr>
              <a:graphicFrameLocks noChangeAspect="1"/>
            </p:cNvGraphicFramePr>
            <p:nvPr/>
          </p:nvGraphicFramePr>
          <p:xfrm>
            <a:off x="3742" y="1979"/>
            <a:ext cx="656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0" name="Equation" r:id="rId5" imgW="1041120" imgH="419040" progId="Equation.3">
                    <p:embed/>
                  </p:oleObj>
                </mc:Choice>
                <mc:Fallback>
                  <p:oleObj name="Equation" r:id="rId5" imgW="104112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2" y="1979"/>
                          <a:ext cx="656" cy="264"/>
                        </a:xfrm>
                        <a:prstGeom prst="rect">
                          <a:avLst/>
                        </a:prstGeom>
                        <a:solidFill>
                          <a:srgbClr val="FFFF66"/>
                        </a:solidFill>
                        <a:ln w="38100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7453312" y="3645495"/>
            <a:ext cx="1727200" cy="360362"/>
          </a:xfrm>
          <a:prstGeom prst="rect">
            <a:avLst/>
          </a:prstGeom>
          <a:solidFill>
            <a:srgbClr val="F8FD1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it-IT" altLang="it-IT" sz="1400" b="0" dirty="0" smtClean="0">
                <a:latin typeface="Arial" charset="0"/>
              </a:rPr>
              <a:t>ECAL TEST-BEAM</a:t>
            </a:r>
            <a:endParaRPr lang="it-IT" altLang="it-IT" sz="1400" b="0" dirty="0">
              <a:latin typeface="Arial" charset="0"/>
            </a:endParaRPr>
          </a:p>
        </p:txBody>
      </p:sp>
      <p:pic>
        <p:nvPicPr>
          <p:cNvPr id="15" name="Picture 13" descr="lhcb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317" y="-1"/>
            <a:ext cx="12858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51512" y="2815142"/>
            <a:ext cx="4377680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182563" indent="-18256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 err="1"/>
              <a:t>LHCb</a:t>
            </a:r>
            <a:r>
              <a:rPr lang="en-US" dirty="0"/>
              <a:t> upgrade will happen already in LS2 </a:t>
            </a:r>
          </a:p>
          <a:p>
            <a:pPr marL="639763" lvl="1" indent="-182563">
              <a:buFont typeface="Arial" pitchFamily="34" charset="0"/>
              <a:buChar char="•"/>
            </a:pPr>
            <a:r>
              <a:rPr lang="en-US" dirty="0"/>
              <a:t>prepare for 5-10 fb</a:t>
            </a:r>
            <a:r>
              <a:rPr lang="en-US" baseline="30000" dirty="0"/>
              <a:t>-1 </a:t>
            </a:r>
            <a:r>
              <a:rPr lang="en-US" dirty="0"/>
              <a:t>/ </a:t>
            </a:r>
            <a:r>
              <a:rPr lang="en-US" dirty="0" smtClean="0"/>
              <a:t>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4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9680" y="1802368"/>
            <a:ext cx="2014220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8686800" cy="986902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000000"/>
                </a:solidFill>
              </a:rPr>
              <a:t>LHCb</a:t>
            </a:r>
            <a:r>
              <a:rPr lang="en-US" b="1" dirty="0" smtClean="0">
                <a:solidFill>
                  <a:srgbClr val="000000"/>
                </a:solidFill>
              </a:rPr>
              <a:t>: longevity of the ECAL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4A959-06DB-F949-B265-4C59C403EA19}" type="datetime1">
              <a:rPr lang="en-US" smtClean="0"/>
              <a:t>11/28/2013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1BE-735A-2740-B025-B3E46471B3E0}" type="slidenum">
              <a:rPr lang="en-US" smtClean="0"/>
              <a:t>39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12408" r="4797" b="4866"/>
          <a:stretch/>
        </p:blipFill>
        <p:spPr bwMode="auto">
          <a:xfrm>
            <a:off x="4823742" y="2273300"/>
            <a:ext cx="4193258" cy="3049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2900" y="5249177"/>
            <a:ext cx="867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dirty="0" smtClean="0">
                <a:cs typeface="Arial" pitchFamily="34" charset="0"/>
              </a:rPr>
              <a:t>Reduction by x5 in light output is </a:t>
            </a:r>
            <a:r>
              <a:rPr lang="en-US" b="1" dirty="0" smtClean="0">
                <a:cs typeface="Arial" pitchFamily="34" charset="0"/>
              </a:rPr>
              <a:t>acceptable</a:t>
            </a:r>
            <a:r>
              <a:rPr lang="en-US" dirty="0" smtClean="0">
                <a:cs typeface="Arial" pitchFamily="34" charset="0"/>
              </a:rPr>
              <a:t> from resolution point of view.  </a:t>
            </a:r>
          </a:p>
          <a:p>
            <a:r>
              <a:rPr lang="en-US" dirty="0"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cs typeface="Arial" pitchFamily="34" charset="0"/>
                <a:sym typeface="Wingdings" panose="05000000000000000000" pitchFamily="2" charset="2"/>
              </a:rPr>
              <a:t>Preshower</a:t>
            </a:r>
            <a:r>
              <a:rPr lang="en-US" dirty="0">
                <a:cs typeface="Arial" pitchFamily="34" charset="0"/>
                <a:sym typeface="Wingdings" panose="05000000000000000000" pitchFamily="2" charset="2"/>
              </a:rPr>
              <a:t> and Scintillator pads will be removed</a:t>
            </a:r>
            <a:endParaRPr lang="en-US" dirty="0">
              <a:cs typeface="Arial" pitchFamily="34" charset="0"/>
            </a:endParaRPr>
          </a:p>
          <a:p>
            <a:r>
              <a:rPr lang="en-US" dirty="0" smtClean="0">
                <a:cs typeface="Arial" pitchFamily="34" charset="0"/>
                <a:sym typeface="Wingdings" panose="05000000000000000000" pitchFamily="2" charset="2"/>
              </a:rPr>
              <a:t></a:t>
            </a:r>
            <a:r>
              <a:rPr lang="en-US" dirty="0" smtClean="0">
                <a:cs typeface="Arial" pitchFamily="34" charset="0"/>
              </a:rPr>
              <a:t>The </a:t>
            </a:r>
            <a:r>
              <a:rPr lang="en-US" dirty="0">
                <a:cs typeface="Arial" pitchFamily="34" charset="0"/>
              </a:rPr>
              <a:t>performance of ECAL central modules is expected to remain </a:t>
            </a:r>
            <a:r>
              <a:rPr lang="en-US" dirty="0" smtClean="0">
                <a:cs typeface="Arial" pitchFamily="34" charset="0"/>
              </a:rPr>
              <a:t>satisfactory </a:t>
            </a:r>
            <a:r>
              <a:rPr lang="en-US" dirty="0">
                <a:cs typeface="Arial" pitchFamily="34" charset="0"/>
              </a:rPr>
              <a:t>till </a:t>
            </a:r>
            <a:r>
              <a:rPr lang="en-US" dirty="0" smtClean="0">
                <a:cs typeface="Arial" pitchFamily="34" charset="0"/>
              </a:rPr>
              <a:t>LS3.</a:t>
            </a:r>
          </a:p>
          <a:p>
            <a:endParaRPr lang="en-US" dirty="0" smtClean="0"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3301" y="1007540"/>
            <a:ext cx="4330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600" b="1" dirty="0" smtClean="0">
                <a:latin typeface="Calibri" pitchFamily="34" charset="0"/>
                <a:cs typeface="Arial" pitchFamily="34" charset="0"/>
              </a:rPr>
              <a:t>Measurement of Signal Degradation:</a:t>
            </a:r>
          </a:p>
          <a:p>
            <a:pPr>
              <a:spcBef>
                <a:spcPts val="0"/>
              </a:spcBef>
            </a:pPr>
            <a:r>
              <a:rPr lang="en-US" sz="1600" b="1" dirty="0" smtClean="0">
                <a:latin typeface="Calibri" pitchFamily="34" charset="0"/>
                <a:cs typeface="Arial" pitchFamily="34" charset="0"/>
              </a:rPr>
              <a:t>~ x2 reduction in the light output is seen for inner most cells after ~1 </a:t>
            </a:r>
            <a:r>
              <a:rPr lang="en-US" sz="1600" b="1" dirty="0" err="1">
                <a:latin typeface="Calibri" pitchFamily="34" charset="0"/>
                <a:cs typeface="Arial" pitchFamily="34" charset="0"/>
              </a:rPr>
              <a:t>Mrad</a:t>
            </a:r>
            <a:r>
              <a:rPr lang="en-US" sz="1600" b="1" dirty="0">
                <a:latin typeface="Calibri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Calibri" pitchFamily="34" charset="0"/>
                <a:cs typeface="Arial" pitchFamily="34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red </a:t>
            </a:r>
            <a:r>
              <a:rPr lang="en-US" sz="1600" b="1" dirty="0" err="1" smtClean="0">
                <a:latin typeface="Calibri" pitchFamily="34" charset="0"/>
                <a:cs typeface="Arial" pitchFamily="34" charset="0"/>
              </a:rPr>
              <a:t>vs</a:t>
            </a:r>
            <a:r>
              <a:rPr lang="en-US" sz="1600" b="1" dirty="0" smtClean="0">
                <a:latin typeface="Calibri" pitchFamily="34" charset="0"/>
                <a:cs typeface="Arial" pitchFamily="34" charset="0"/>
              </a:rPr>
              <a:t> black )</a:t>
            </a:r>
            <a:endParaRPr lang="en-GB" sz="1600" b="1" dirty="0" smtClean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19775" t="8974" r="1768" b="7998"/>
          <a:stretch>
            <a:fillRect/>
          </a:stretch>
        </p:blipFill>
        <p:spPr bwMode="auto">
          <a:xfrm>
            <a:off x="0" y="1735815"/>
            <a:ext cx="4546600" cy="3511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39700" y="946554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Simulation of Radiation Doses in ECAL: </a:t>
            </a:r>
          </a:p>
          <a:p>
            <a:r>
              <a:rPr lang="en-US" sz="1600" b="1" dirty="0" smtClean="0"/>
              <a:t>~6 </a:t>
            </a:r>
            <a:r>
              <a:rPr lang="en-US" sz="1600" b="1" dirty="0" err="1" smtClean="0"/>
              <a:t>Mrad</a:t>
            </a:r>
            <a:r>
              <a:rPr lang="en-US" sz="1600" b="1" dirty="0" smtClean="0"/>
              <a:t> is </a:t>
            </a:r>
            <a:r>
              <a:rPr lang="en-US" sz="1600" b="1" dirty="0"/>
              <a:t>expected for 50 fb</a:t>
            </a:r>
            <a:r>
              <a:rPr lang="en-US" sz="1600" b="1" baseline="30000" dirty="0"/>
              <a:t>-1</a:t>
            </a:r>
            <a:r>
              <a:rPr lang="en-US" sz="1600" b="1" dirty="0"/>
              <a:t> </a:t>
            </a:r>
            <a:r>
              <a:rPr lang="en-US" sz="1600" b="1" dirty="0" smtClean="0"/>
              <a:t>in Shower Max region, ECAL cells closest to the beam pipe</a:t>
            </a:r>
            <a:endParaRPr lang="en-US" sz="1600" b="1" baseline="30000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130800" y="1982640"/>
            <a:ext cx="990600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88182" y="1940560"/>
            <a:ext cx="185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direction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509000" y="1866900"/>
            <a:ext cx="609600" cy="241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PMT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21500" y="1802368"/>
            <a:ext cx="141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ECAL module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769100" y="3288268"/>
            <a:ext cx="875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 err="1" smtClean="0">
                <a:solidFill>
                  <a:srgbClr val="FF0000"/>
                </a:solidFill>
              </a:rPr>
              <a:t>Mrad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74180" y="2347992"/>
            <a:ext cx="727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initial</a:t>
            </a:r>
            <a:endParaRPr lang="en-US" b="1" dirty="0"/>
          </a:p>
        </p:txBody>
      </p:sp>
      <p:pic>
        <p:nvPicPr>
          <p:cNvPr id="19" name="Picture 18" descr="LHCb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154" y="0"/>
            <a:ext cx="1619846" cy="109895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2100" y="6222028"/>
            <a:ext cx="87757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-&gt; </a:t>
            </a:r>
            <a:r>
              <a:rPr lang="en-US" sz="2000" b="1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LHCb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plans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replacement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of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ECAL central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modules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(288 channels </a:t>
            </a:r>
            <a:r>
              <a:rPr lang="en-US" sz="20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out of ~ 6000) during </a:t>
            </a:r>
            <a:r>
              <a:rPr lang="en-US" sz="20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LS3. </a:t>
            </a:r>
            <a:endParaRPr lang="en-GB" sz="20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nspirehep.net/record/422619/files/qq34qq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b="51578"/>
          <a:stretch/>
        </p:blipFill>
        <p:spPr bwMode="auto">
          <a:xfrm>
            <a:off x="3514938" y="5318034"/>
            <a:ext cx="1129070" cy="13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9512" y="14001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HL-LHC physics for the Atlas and CMS calorimeters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0CE2-9EAA-4493-8A4C-7099BF8BA747}" type="slidenum">
              <a:rPr lang="it-IT" smtClean="0"/>
              <a:t>4</a:t>
            </a:fld>
            <a:endParaRPr lang="it-I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9" t="31606" r="11204" b="11460"/>
          <a:stretch/>
        </p:blipFill>
        <p:spPr bwMode="auto">
          <a:xfrm>
            <a:off x="3995936" y="1117136"/>
            <a:ext cx="319059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55495" r="55750" b="8941"/>
          <a:stretch/>
        </p:blipFill>
        <p:spPr bwMode="auto">
          <a:xfrm>
            <a:off x="179512" y="4365104"/>
            <a:ext cx="3338946" cy="246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4089382" y="4293096"/>
            <a:ext cx="4731090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2" indent="0">
              <a:buFont typeface="Arial" panose="020B0604020202020204" pitchFamily="34" charset="0"/>
              <a:buNone/>
            </a:pPr>
            <a:endParaRPr lang="it-IT" sz="2000" dirty="0" smtClean="0">
              <a:sym typeface="Wingdings" panose="05000000000000000000" pitchFamily="2" charset="2"/>
            </a:endParaRPr>
          </a:p>
          <a:p>
            <a:pPr marL="742950" lvl="2" indent="-342900"/>
            <a:r>
              <a:rPr lang="it-IT" sz="2000" dirty="0" smtClean="0">
                <a:sym typeface="Wingdings" panose="05000000000000000000" pitchFamily="2" charset="2"/>
              </a:rPr>
              <a:t>New «rare» physics not seen in Phase1, or study new physics seen in Phase1 </a:t>
            </a:r>
          </a:p>
          <a:p>
            <a:pPr marL="742950" lvl="2" indent="-342900"/>
            <a:r>
              <a:rPr lang="it-IT" sz="2000" dirty="0" smtClean="0">
                <a:sym typeface="Wingdings" panose="05000000000000000000" pitchFamily="2" charset="2"/>
              </a:rPr>
              <a:t>Vector Boson Scattering (new physics may be seen in resonances in the VV mass spectrum)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400050" lvl="2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000" dirty="0" smtClean="0"/>
          </a:p>
          <a:p>
            <a:endParaRPr lang="en-US" sz="2400" dirty="0"/>
          </a:p>
        </p:txBody>
      </p:sp>
      <p:pic>
        <p:nvPicPr>
          <p:cNvPr id="11" name="Picture 2" descr="http://i.imgur.com/G8Oa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88" t="-2289" r="-2"/>
          <a:stretch/>
        </p:blipFill>
        <p:spPr bwMode="auto">
          <a:xfrm>
            <a:off x="6841410" y="1645210"/>
            <a:ext cx="2302590" cy="22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8600" y="1052736"/>
            <a:ext cx="4183360" cy="3437875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HL-LHC physics goals</a:t>
            </a:r>
            <a:endParaRPr lang="en-US" sz="2400" dirty="0">
              <a:solidFill>
                <a:srgbClr val="0070C0"/>
              </a:solidFill>
            </a:endParaRPr>
          </a:p>
          <a:p>
            <a:pPr marL="742950" lvl="2" indent="-342900"/>
            <a:r>
              <a:rPr lang="en-US" sz="2000" dirty="0" smtClean="0"/>
              <a:t>Precision measurements of the Higgs BR (%)  H</a:t>
            </a:r>
            <a:r>
              <a:rPr lang="en-US" sz="2000" dirty="0" smtClean="0">
                <a:sym typeface="Wingdings" panose="05000000000000000000" pitchFamily="2" charset="2"/>
              </a:rPr>
              <a:t> ZZ (4l), H WW</a:t>
            </a:r>
            <a:r>
              <a:rPr lang="en-US" sz="2000" dirty="0" smtClean="0"/>
              <a:t> , H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l-GR" sz="2000" dirty="0" smtClean="0">
                <a:sym typeface="Wingdings" panose="05000000000000000000" pitchFamily="2" charset="2"/>
              </a:rPr>
              <a:t> γγ</a:t>
            </a:r>
            <a:r>
              <a:rPr lang="it-IT" sz="2000" dirty="0" smtClean="0">
                <a:sym typeface="Wingdings" panose="05000000000000000000" pitchFamily="2" charset="2"/>
              </a:rPr>
              <a:t>, H</a:t>
            </a:r>
            <a:r>
              <a:rPr lang="el-GR" sz="2000" dirty="0" smtClean="0">
                <a:sym typeface="Wingdings" panose="05000000000000000000" pitchFamily="2" charset="2"/>
              </a:rPr>
              <a:t>ττ</a:t>
            </a:r>
            <a:endParaRPr lang="en-US" sz="2000" dirty="0" smtClean="0"/>
          </a:p>
          <a:p>
            <a:pPr marL="742950" lvl="2" indent="-342900"/>
            <a:r>
              <a:rPr lang="en-US" sz="2000" dirty="0" smtClean="0"/>
              <a:t>Rare H decays: H</a:t>
            </a:r>
            <a:r>
              <a:rPr lang="en-US" sz="2000" dirty="0" smtClean="0">
                <a:sym typeface="Wingdings" panose="05000000000000000000" pitchFamily="2" charset="2"/>
              </a:rPr>
              <a:t>Z</a:t>
            </a:r>
            <a:r>
              <a:rPr lang="el-GR" sz="2000" dirty="0" smtClean="0">
                <a:sym typeface="Wingdings" panose="05000000000000000000" pitchFamily="2" charset="2"/>
              </a:rPr>
              <a:t>γ</a:t>
            </a:r>
            <a:r>
              <a:rPr lang="it-IT" sz="2000" dirty="0" smtClean="0">
                <a:sym typeface="Wingdings" panose="05000000000000000000" pitchFamily="2" charset="2"/>
              </a:rPr>
              <a:t>, Hcc (J/</a:t>
            </a:r>
            <a:r>
              <a:rPr lang="el-GR" sz="2000" dirty="0" smtClean="0">
                <a:sym typeface="Wingdings" panose="05000000000000000000" pitchFamily="2" charset="2"/>
              </a:rPr>
              <a:t>ψ</a:t>
            </a:r>
            <a:r>
              <a:rPr lang="it-IT" sz="2000" dirty="0" smtClean="0">
                <a:sym typeface="Wingdings" panose="05000000000000000000" pitchFamily="2" charset="2"/>
              </a:rPr>
              <a:t> </a:t>
            </a:r>
            <a:r>
              <a:rPr lang="el-GR" sz="2000" dirty="0" smtClean="0">
                <a:sym typeface="Wingdings" panose="05000000000000000000" pitchFamily="2" charset="2"/>
              </a:rPr>
              <a:t>γ</a:t>
            </a:r>
            <a:r>
              <a:rPr lang="it-IT" sz="2000" dirty="0" smtClean="0">
                <a:sym typeface="Wingdings" panose="05000000000000000000" pitchFamily="2" charset="2"/>
              </a:rPr>
              <a:t>) </a:t>
            </a:r>
            <a:r>
              <a:rPr lang="it-IT" sz="1600" dirty="0" smtClean="0">
                <a:sym typeface="Wingdings" panose="05000000000000000000" pitchFamily="2" charset="2"/>
              </a:rPr>
              <a:t>[http://arxiv.org/abs/1306.5770]</a:t>
            </a:r>
            <a:endParaRPr lang="it-IT" sz="2000" dirty="0" smtClean="0">
              <a:sym typeface="Wingdings" panose="05000000000000000000" pitchFamily="2" charset="2"/>
            </a:endParaRPr>
          </a:p>
          <a:p>
            <a:pPr marL="742950" lvl="2" indent="-342900"/>
            <a:r>
              <a:rPr lang="it-IT" sz="2000" dirty="0" smtClean="0">
                <a:sym typeface="Wingdings" panose="05000000000000000000" pitchFamily="2" charset="2"/>
              </a:rPr>
              <a:t>Distinguish the various production modes of the H (VBF/non-VBF, ttH)</a:t>
            </a:r>
            <a:endParaRPr lang="en-US" sz="2000" dirty="0" smtClean="0"/>
          </a:p>
          <a:p>
            <a:pPr marL="742950" lvl="2" indent="-342900"/>
            <a:r>
              <a:rPr lang="en-US" sz="2000" dirty="0" smtClean="0"/>
              <a:t>Double H production: HH (promising: </a:t>
            </a:r>
            <a:r>
              <a:rPr lang="en-US" sz="2000" dirty="0" err="1" smtClean="0"/>
              <a:t>H</a:t>
            </a:r>
            <a:r>
              <a:rPr lang="en-US" sz="2000" dirty="0" err="1" smtClean="0">
                <a:sym typeface="Wingdings" panose="05000000000000000000" pitchFamily="2" charset="2"/>
              </a:rPr>
              <a:t>bb</a:t>
            </a:r>
            <a:r>
              <a:rPr lang="en-US" sz="2000" dirty="0" smtClean="0">
                <a:sym typeface="Wingdings" panose="05000000000000000000" pitchFamily="2" charset="2"/>
              </a:rPr>
              <a:t>, H</a:t>
            </a:r>
            <a:r>
              <a:rPr lang="el-GR" sz="2000" dirty="0" smtClean="0">
                <a:sym typeface="Wingdings" panose="05000000000000000000" pitchFamily="2" charset="2"/>
              </a:rPr>
              <a:t>γγ</a:t>
            </a:r>
            <a:r>
              <a:rPr lang="it-IT" sz="2000" dirty="0" smtClean="0">
                <a:sym typeface="Wingdings" panose="05000000000000000000" pitchFamily="2" charset="2"/>
              </a:rPr>
              <a:t>)</a:t>
            </a:r>
          </a:p>
          <a:p>
            <a:pPr marL="400050" lvl="2" indent="0">
              <a:buNone/>
            </a:pPr>
            <a:endParaRPr lang="it-IT" sz="20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endParaRPr lang="en-US" sz="2000" dirty="0" smtClean="0"/>
          </a:p>
          <a:p>
            <a:pPr marL="400050" lvl="2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229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38"/>
            <a:ext cx="8534400" cy="869731"/>
          </a:xfrm>
          <a:solidFill>
            <a:srgbClr val="92D050"/>
          </a:solidFill>
        </p:spPr>
        <p:txBody>
          <a:bodyPr/>
          <a:lstStyle/>
          <a:p>
            <a:pPr algn="l"/>
            <a:r>
              <a:rPr lang="en-US" b="1" dirty="0" err="1" smtClean="0">
                <a:solidFill>
                  <a:srgbClr val="000000"/>
                </a:solidFill>
              </a:rPr>
              <a:t>LHCb</a:t>
            </a:r>
            <a:r>
              <a:rPr lang="en-US" b="1" dirty="0" smtClean="0">
                <a:solidFill>
                  <a:srgbClr val="000000"/>
                </a:solidFill>
              </a:rPr>
              <a:t>: Longevity of HCAL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1BE-735A-2740-B025-B3E46471B3E0}" type="slidenum">
              <a:rPr lang="en-US" smtClean="0"/>
              <a:t>40</a:t>
            </a:fld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 l="16559" t="6461" r="1125" b="4090"/>
          <a:stretch>
            <a:fillRect/>
          </a:stretch>
        </p:blipFill>
        <p:spPr bwMode="auto">
          <a:xfrm>
            <a:off x="0" y="1715671"/>
            <a:ext cx="4572000" cy="3453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8900" y="890369"/>
            <a:ext cx="444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Simulation of Radiation Doses in HCAL:</a:t>
            </a:r>
          </a:p>
          <a:p>
            <a:r>
              <a:rPr lang="en-US" b="1" dirty="0" smtClean="0"/>
              <a:t>~1 </a:t>
            </a:r>
            <a:r>
              <a:rPr lang="en-US" b="1" dirty="0" err="1" smtClean="0"/>
              <a:t>Mrad</a:t>
            </a:r>
            <a:r>
              <a:rPr lang="en-US" b="1" dirty="0" smtClean="0"/>
              <a:t> for 50 fb</a:t>
            </a:r>
            <a:r>
              <a:rPr lang="en-US" b="1" baseline="30000" dirty="0" smtClean="0"/>
              <a:t>-1</a:t>
            </a:r>
            <a:r>
              <a:rPr lang="en-US" b="1" dirty="0" smtClean="0"/>
              <a:t> is expected for the up-stream front, central cells of HCAL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041899" y="1082040"/>
            <a:ext cx="39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Observed Signal Loss for HCAL central cells: ~15%/ 3.4 fb</a:t>
            </a:r>
            <a:r>
              <a:rPr lang="en-US" b="1" baseline="30000" dirty="0" smtClean="0"/>
              <a:t>-1</a:t>
            </a:r>
            <a:r>
              <a:rPr lang="en-US" b="1" dirty="0" smtClean="0"/>
              <a:t> (2011+2012)</a:t>
            </a:r>
            <a:endParaRPr lang="en-US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" t="13477" r="7426" b="5821"/>
          <a:stretch/>
        </p:blipFill>
        <p:spPr bwMode="auto">
          <a:xfrm>
            <a:off x="4572000" y="1816100"/>
            <a:ext cx="4419599" cy="336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HCb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85" y="0"/>
            <a:ext cx="1594915" cy="1082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47321" y="6133174"/>
            <a:ext cx="677315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LHCb</a:t>
            </a:r>
            <a:r>
              <a:rPr lang="en-US" sz="2400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HCAL modules will not be replaced for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Phase2</a:t>
            </a:r>
            <a:endParaRPr lang="en-US" sz="2400" b="1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950" y="5082956"/>
            <a:ext cx="892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SzPct val="25000"/>
            </a:pPr>
            <a:r>
              <a:rPr lang="en-US" dirty="0"/>
              <a:t>HCAL should survive longer </a:t>
            </a:r>
            <a:r>
              <a:rPr lang="en-US" dirty="0" smtClean="0"/>
              <a:t>than ECAL, but </a:t>
            </a:r>
            <a:r>
              <a:rPr lang="en-US" dirty="0"/>
              <a:t>the performance will not be in specification up to </a:t>
            </a:r>
            <a:r>
              <a:rPr lang="en-US" dirty="0" smtClean="0"/>
              <a:t>50fb-1. </a:t>
            </a:r>
          </a:p>
          <a:p>
            <a:pPr lvl="1">
              <a:buSzPct val="25000"/>
            </a:pPr>
            <a:r>
              <a:rPr lang="en-US" dirty="0" smtClean="0"/>
              <a:t>Consider </a:t>
            </a:r>
            <a:r>
              <a:rPr lang="en-US" dirty="0"/>
              <a:t>it will not be critical to lose the most internal cells after several tens of fb-1</a:t>
            </a:r>
            <a:endParaRPr lang="en-US" sz="1600" dirty="0" smtClean="0">
              <a:latin typeface="Calibri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4700" y="4330700"/>
            <a:ext cx="109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(~50krad)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152064" y="4470400"/>
            <a:ext cx="318836" cy="449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48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smtClean="0">
                <a:solidFill>
                  <a:schemeClr val="tx2"/>
                </a:solidFill>
              </a:rPr>
              <a:t>Upgrade of </a:t>
            </a:r>
            <a:r>
              <a:rPr lang="en-US" sz="2800" dirty="0" err="1" smtClean="0">
                <a:solidFill>
                  <a:schemeClr val="tx2"/>
                </a:solidFill>
              </a:rPr>
              <a:t>LHCb</a:t>
            </a:r>
            <a:r>
              <a:rPr lang="en-US" sz="2800" dirty="0" smtClean="0">
                <a:solidFill>
                  <a:schemeClr val="tx2"/>
                </a:solidFill>
              </a:rPr>
              <a:t> Calorimeter Readout</a:t>
            </a:r>
            <a:endParaRPr lang="en-US" sz="2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E256F-2EED-4CF9-ADAC-8DF862AE8E9C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-1" y="477671"/>
            <a:ext cx="470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Font typeface="Arial" pitchFamily="34" charset="0"/>
              <a:buChar char="•"/>
            </a:pPr>
            <a:r>
              <a:rPr lang="en-US" dirty="0" smtClean="0"/>
              <a:t>Expected total ionizing dose at front-end:</a:t>
            </a:r>
            <a:endParaRPr lang="de-DE" dirty="0" smtClean="0"/>
          </a:p>
          <a:p>
            <a:pPr marL="182563" indent="-182563" algn="l"/>
            <a:r>
              <a:rPr lang="en-US" dirty="0" smtClean="0"/>
              <a:t>	1 </a:t>
            </a:r>
            <a:r>
              <a:rPr lang="en-US" dirty="0" err="1" smtClean="0"/>
              <a:t>Gy</a:t>
            </a:r>
            <a:r>
              <a:rPr lang="en-US" dirty="0" smtClean="0"/>
              <a:t>/</a:t>
            </a:r>
            <a:r>
              <a:rPr lang="en-US" dirty="0" err="1" smtClean="0"/>
              <a:t>fb</a:t>
            </a:r>
            <a:r>
              <a:rPr lang="en-US" dirty="0" smtClean="0"/>
              <a:t> </a:t>
            </a:r>
            <a:r>
              <a:rPr lang="en-US" dirty="0" smtClean="0">
                <a:latin typeface="Arial"/>
                <a:cs typeface="Arial"/>
              </a:rPr>
              <a:t>→ 50-100 </a:t>
            </a:r>
            <a:r>
              <a:rPr lang="en-US" dirty="0" err="1" smtClean="0">
                <a:latin typeface="Arial"/>
                <a:cs typeface="Arial"/>
              </a:rPr>
              <a:t>Gy</a:t>
            </a: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0709" y="1189856"/>
            <a:ext cx="448329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bgerundetes Rechteck 11"/>
          <p:cNvSpPr/>
          <p:nvPr/>
        </p:nvSpPr>
        <p:spPr bwMode="auto">
          <a:xfrm>
            <a:off x="7110484" y="1462811"/>
            <a:ext cx="518615" cy="19106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12"/>
          <p:cNvSpPr/>
          <p:nvPr/>
        </p:nvSpPr>
        <p:spPr bwMode="auto">
          <a:xfrm>
            <a:off x="7124131" y="1476459"/>
            <a:ext cx="504968" cy="395785"/>
          </a:xfrm>
          <a:prstGeom prst="roundRect">
            <a:avLst/>
          </a:prstGeom>
          <a:solidFill>
            <a:schemeClr val="accent6">
              <a:lumMod val="75000"/>
              <a:alpha val="30196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813947" y="1135265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front-end</a:t>
            </a:r>
          </a:p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accent6">
                    <a:lumMod val="75000"/>
                  </a:schemeClr>
                </a:solidFill>
              </a:rPr>
              <a:t>electronics</a:t>
            </a:r>
            <a:endParaRPr lang="de-DE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>
            <a:off x="6837528" y="1367277"/>
            <a:ext cx="477672" cy="24566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feld 17"/>
          <p:cNvSpPr txBox="1"/>
          <p:nvPr/>
        </p:nvSpPr>
        <p:spPr>
          <a:xfrm>
            <a:off x="6168788" y="3332554"/>
            <a:ext cx="100540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82563" indent="-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B0F0"/>
                </a:solidFill>
              </a:rPr>
              <a:t>ECAL</a:t>
            </a: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err="1" smtClean="0">
                <a:solidFill>
                  <a:srgbClr val="00B0F0"/>
                </a:solidFill>
              </a:rPr>
              <a:t>Pb</a:t>
            </a:r>
            <a:r>
              <a:rPr lang="en-US" sz="1600" b="1" dirty="0" smtClean="0">
                <a:solidFill>
                  <a:srgbClr val="00B0F0"/>
                </a:solidFill>
              </a:rPr>
              <a:t>/</a:t>
            </a:r>
            <a:r>
              <a:rPr lang="en-US" sz="1600" b="1" dirty="0" err="1" smtClean="0">
                <a:solidFill>
                  <a:srgbClr val="00B0F0"/>
                </a:solidFill>
              </a:rPr>
              <a:t>Scint</a:t>
            </a:r>
            <a:endParaRPr lang="de-DE" sz="1600" b="1" dirty="0" smtClean="0">
              <a:solidFill>
                <a:srgbClr val="00B0F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631374" y="3321181"/>
            <a:ext cx="98296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182563" indent="-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HCAL</a:t>
            </a:r>
          </a:p>
          <a:p>
            <a:pPr marL="182563" indent="-182563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accent6">
                    <a:lumMod val="75000"/>
                  </a:schemeClr>
                </a:solidFill>
              </a:rPr>
              <a:t>Fe/</a:t>
            </a:r>
            <a:r>
              <a:rPr lang="en-US" sz="1600" b="1" dirty="0" err="1" smtClean="0">
                <a:solidFill>
                  <a:schemeClr val="accent6">
                    <a:lumMod val="75000"/>
                  </a:schemeClr>
                </a:solidFill>
              </a:rPr>
              <a:t>Scint</a:t>
            </a:r>
            <a:endParaRPr lang="de-DE" sz="16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1" name="Gerade Verbindung mit Pfeil 20"/>
          <p:cNvCxnSpPr>
            <a:stCxn id="18" idx="0"/>
          </p:cNvCxnSpPr>
          <p:nvPr/>
        </p:nvCxnSpPr>
        <p:spPr bwMode="auto">
          <a:xfrm flipV="1">
            <a:off x="6671490" y="2745701"/>
            <a:ext cx="548176" cy="58685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Gerade Verbindung mit Pfeil 22"/>
          <p:cNvCxnSpPr>
            <a:stCxn id="19" idx="0"/>
          </p:cNvCxnSpPr>
          <p:nvPr/>
        </p:nvCxnSpPr>
        <p:spPr bwMode="auto">
          <a:xfrm flipH="1" flipV="1">
            <a:off x="7451678" y="2991360"/>
            <a:ext cx="671177" cy="3298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feld 19"/>
          <p:cNvSpPr txBox="1"/>
          <p:nvPr/>
        </p:nvSpPr>
        <p:spPr>
          <a:xfrm>
            <a:off x="-5294" y="1405800"/>
            <a:ext cx="4713771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Front-end upgrade motivation:</a:t>
            </a:r>
          </a:p>
          <a:p>
            <a:pPr marL="639763" lvl="1" indent="-182563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PMT gain reduction by factor 5 to increase lifetime</a:t>
            </a:r>
          </a:p>
          <a:p>
            <a:pPr marL="639763" lvl="1" indent="-182563" algn="l"/>
            <a:r>
              <a:rPr lang="en-US" dirty="0" smtClean="0">
                <a:latin typeface="Arial"/>
                <a:cs typeface="Arial"/>
              </a:rPr>
              <a:t>	→ front-end with higher gain necessary, but requirement to keep same level of noise (~1 ADC count for 12-bit ADC)</a:t>
            </a:r>
          </a:p>
          <a:p>
            <a:pPr marL="182563" indent="-182563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Back-end upgrade:</a:t>
            </a:r>
          </a:p>
          <a:p>
            <a:pPr marL="639763" lvl="1" indent="-182563" algn="l">
              <a:buFont typeface="Arial" pitchFamily="34" charset="0"/>
              <a:buChar char="•"/>
            </a:pPr>
            <a:r>
              <a:rPr lang="en-US" dirty="0" smtClean="0"/>
              <a:t>all-data-out readout system at 40 MHz </a:t>
            </a:r>
          </a:p>
          <a:p>
            <a:pPr marL="639763" lvl="1" indent="-182563" algn="l">
              <a:buFont typeface="Arial" pitchFamily="34" charset="0"/>
              <a:buChar char="•"/>
            </a:pPr>
            <a:r>
              <a:rPr lang="en-US" dirty="0" smtClean="0"/>
              <a:t>input to software-based High Level Trigger switched PC-farm</a:t>
            </a:r>
          </a:p>
          <a:p>
            <a:pPr marL="639763" lvl="1" indent="-182563" algn="l">
              <a:buFont typeface="Arial" pitchFamily="34" charset="0"/>
              <a:buChar char="•"/>
            </a:pPr>
            <a:endParaRPr lang="en-US" dirty="0" smtClean="0"/>
          </a:p>
          <a:p>
            <a:pPr marL="182563" indent="-182563" algn="l">
              <a:buFont typeface="Arial" pitchFamily="34" charset="0"/>
              <a:buChar char="•"/>
            </a:pPr>
            <a:r>
              <a:rPr lang="en-US" dirty="0" smtClean="0"/>
              <a:t>No further upgrade of calorimeter electronics foreseen after LS2</a:t>
            </a:r>
          </a:p>
          <a:p>
            <a:pPr marL="639763" lvl="1" indent="-182563" algn="l">
              <a:buFont typeface="Arial" pitchFamily="34" charset="0"/>
              <a:buChar char="•"/>
            </a:pPr>
            <a:endParaRPr lang="en-US" dirty="0" smtClean="0"/>
          </a:p>
          <a:p>
            <a:pPr marL="639763" lvl="1" indent="-182563" algn="l">
              <a:buFont typeface="Arial" pitchFamily="34" charset="0"/>
              <a:buChar char="•"/>
            </a:pPr>
            <a:endParaRPr lang="de-DE" sz="1600" dirty="0" smtClean="0"/>
          </a:p>
        </p:txBody>
      </p:sp>
      <p:pic>
        <p:nvPicPr>
          <p:cNvPr id="17" name="Picture 16" descr="LHCb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085" y="0"/>
            <a:ext cx="1594915" cy="108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6594"/>
      </p:ext>
    </p:extLst>
  </p:cSld>
  <p:clrMapOvr>
    <a:masterClrMapping/>
  </p:clrMapOvr>
  <p:transition advTm="47472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feld 24"/>
          <p:cNvSpPr txBox="1"/>
          <p:nvPr/>
        </p:nvSpPr>
        <p:spPr>
          <a:xfrm>
            <a:off x="4211960" y="3933056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 algn="l">
              <a:buFont typeface="Arial" pitchFamily="34" charset="0"/>
              <a:buChar char="•"/>
            </a:pPr>
            <a:r>
              <a:rPr lang="en-US" dirty="0" smtClean="0">
                <a:latin typeface="Arial"/>
                <a:cs typeface="Arial"/>
              </a:rPr>
              <a:t>Noise levels reached: ~1.4 ADC (ASIC) and ~2.3 ADC (COTS)</a:t>
            </a:r>
          </a:p>
        </p:txBody>
      </p:sp>
      <p:cxnSp>
        <p:nvCxnSpPr>
          <p:cNvPr id="10" name="Gerade Verbindung 9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solidFill>
            <a:schemeClr val="accent1"/>
          </a:solidFill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5191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 err="1" smtClean="0">
                <a:solidFill>
                  <a:schemeClr val="tx2"/>
                </a:solidFill>
                <a:latin typeface="Arial" charset="0"/>
              </a:rPr>
              <a:t>LHCb</a:t>
            </a:r>
            <a:r>
              <a:rPr lang="en-US" sz="2800" dirty="0" smtClean="0">
                <a:solidFill>
                  <a:schemeClr val="tx2"/>
                </a:solidFill>
                <a:latin typeface="Arial" charset="0"/>
              </a:rPr>
              <a:t>: new electronics</a:t>
            </a:r>
            <a:endParaRPr lang="en-US" sz="28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E256F-2EED-4CF9-ADAC-8DF862AE8E9C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5496" y="285293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/>
                <a:cs typeface="Arial"/>
              </a:rPr>
              <a:t>1) ICECAL ASIC: </a:t>
            </a:r>
            <a:r>
              <a:rPr lang="en-US" dirty="0" err="1" smtClean="0">
                <a:latin typeface="Arial"/>
                <a:cs typeface="Arial"/>
              </a:rPr>
              <a:t>SiGe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BiCMOS</a:t>
            </a:r>
            <a:r>
              <a:rPr lang="en-US" dirty="0" smtClean="0">
                <a:latin typeface="Arial"/>
                <a:cs typeface="Arial"/>
              </a:rPr>
              <a:t> 0.35</a:t>
            </a:r>
            <a:r>
              <a:rPr lang="el-GR" dirty="0" smtClean="0">
                <a:latin typeface="Arial"/>
                <a:cs typeface="Arial"/>
              </a:rPr>
              <a:t>μ</a:t>
            </a:r>
            <a:r>
              <a:rPr lang="en-US" dirty="0" smtClean="0">
                <a:latin typeface="Arial"/>
                <a:cs typeface="Arial"/>
              </a:rPr>
              <a:t>m AMS</a:t>
            </a:r>
            <a:endParaRPr lang="en-US" sz="16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92629"/>
            <a:ext cx="846717" cy="68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497" y="3215680"/>
            <a:ext cx="3541495" cy="165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869160"/>
            <a:ext cx="4640239" cy="199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feld 23"/>
          <p:cNvSpPr txBox="1"/>
          <p:nvPr/>
        </p:nvSpPr>
        <p:spPr>
          <a:xfrm>
            <a:off x="0" y="5564317"/>
            <a:ext cx="1386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2) COTS </a:t>
            </a:r>
          </a:p>
          <a:p>
            <a:pPr algn="l"/>
            <a:r>
              <a:rPr lang="en-US" dirty="0" smtClean="0"/>
              <a:t>architecture:</a:t>
            </a:r>
            <a:endParaRPr lang="de-DE" dirty="0" smtClean="0"/>
          </a:p>
          <a:p>
            <a:pPr marL="182563" indent="-182563" algn="l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de-DE" dirty="0" smtClean="0"/>
          </a:p>
        </p:txBody>
      </p:sp>
      <p:pic>
        <p:nvPicPr>
          <p:cNvPr id="15" name="Picture 14" descr="LHCb_log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0"/>
            <a:ext cx="971600" cy="65916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5496" y="616620"/>
            <a:ext cx="6141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25000"/>
              <a:buFont typeface="StarSymbol"/>
              <a:buChar char=""/>
            </a:pPr>
            <a:r>
              <a:rPr lang="en-US" dirty="0"/>
              <a:t>The </a:t>
            </a:r>
            <a:r>
              <a:rPr lang="en-US" dirty="0" smtClean="0"/>
              <a:t>new electronics design is </a:t>
            </a:r>
            <a:r>
              <a:rPr lang="en-US" dirty="0"/>
              <a:t>based on the following </a:t>
            </a:r>
            <a:r>
              <a:rPr lang="en-US" dirty="0" smtClean="0"/>
              <a:t>requirements:</a:t>
            </a:r>
          </a:p>
          <a:p>
            <a:pPr lvl="1">
              <a:buSzPct val="25000"/>
              <a:buFont typeface="StarSymbol"/>
              <a:buChar char=""/>
            </a:pPr>
            <a:r>
              <a:rPr lang="en-US" dirty="0" smtClean="0"/>
              <a:t>ECAL </a:t>
            </a:r>
            <a:r>
              <a:rPr lang="en-US" dirty="0"/>
              <a:t>ET range of [0, 10]</a:t>
            </a:r>
            <a:r>
              <a:rPr lang="en-US" dirty="0" err="1"/>
              <a:t>GeV</a:t>
            </a:r>
            <a:endParaRPr lang="en-US" dirty="0"/>
          </a:p>
          <a:p>
            <a:pPr lvl="1">
              <a:buSzPct val="25000"/>
              <a:buFont typeface="StarSymbol"/>
              <a:buChar char=""/>
            </a:pPr>
            <a:r>
              <a:rPr lang="en-US" dirty="0"/>
              <a:t>A resolution of 2.5MeV (ET) per ADC count</a:t>
            </a:r>
          </a:p>
          <a:p>
            <a:pPr lvl="1">
              <a:buSzPct val="25000"/>
              <a:buFont typeface="StarSymbol"/>
              <a:buChar char=""/>
            </a:pPr>
            <a:r>
              <a:rPr lang="en-US" dirty="0"/>
              <a:t>12 bits ADC</a:t>
            </a:r>
          </a:p>
          <a:p>
            <a:pPr lvl="1">
              <a:buSzPct val="25000"/>
              <a:buFont typeface="StarSymbol"/>
              <a:buChar char=""/>
            </a:pPr>
            <a:r>
              <a:rPr lang="en-US" dirty="0"/>
              <a:t>Noise small compared to pile-up (~1 ADC)</a:t>
            </a:r>
          </a:p>
          <a:p>
            <a:pPr lvl="1">
              <a:buSzPct val="25000"/>
              <a:buFont typeface="StarSymbol"/>
              <a:buChar char=""/>
            </a:pPr>
            <a:r>
              <a:rPr lang="en-US" dirty="0"/>
              <a:t>Spill-over residue &lt; 1 %</a:t>
            </a:r>
          </a:p>
          <a:p>
            <a:pPr lvl="1">
              <a:buSzPct val="25000"/>
              <a:buFont typeface="StarSymbol"/>
              <a:buChar char=""/>
            </a:pPr>
            <a:r>
              <a:rPr lang="en-US" dirty="0"/>
              <a:t>Non-linearity &lt; 1 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6592" y="868070"/>
            <a:ext cx="3807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en-US" dirty="0"/>
              <a:t>Radiation tolerant commercial ADCs are being evaluated, e.g. Analog Devices AD9238 </a:t>
            </a:r>
          </a:p>
          <a:p>
            <a:pPr marL="182563" lvl="1" indent="-182563">
              <a:buFont typeface="Arial" pitchFamily="34" charset="0"/>
              <a:buChar char="•"/>
            </a:pPr>
            <a:r>
              <a:rPr lang="en-US" dirty="0"/>
              <a:t>Radiation tolerant FPGAs, e.g. reprogrammable </a:t>
            </a:r>
            <a:r>
              <a:rPr lang="en-US" dirty="0" err="1"/>
              <a:t>Actel</a:t>
            </a:r>
            <a:r>
              <a:rPr lang="en-US" dirty="0"/>
              <a:t> </a:t>
            </a:r>
            <a:r>
              <a:rPr lang="en-US" dirty="0" smtClean="0"/>
              <a:t>A3PE1500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en-US" dirty="0" smtClean="0"/>
              <a:t>CERN </a:t>
            </a:r>
            <a:r>
              <a:rPr lang="en-US" dirty="0" err="1"/>
              <a:t>GBTx</a:t>
            </a:r>
            <a:r>
              <a:rPr lang="en-US" dirty="0"/>
              <a:t>/Versatile Links at 5 </a:t>
            </a:r>
            <a:r>
              <a:rPr lang="en-US" dirty="0" err="1"/>
              <a:t>Gbps</a:t>
            </a:r>
            <a:r>
              <a:rPr lang="en-US" dirty="0"/>
              <a:t> link speed 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9540907"/>
      </p:ext>
    </p:extLst>
  </p:cSld>
  <p:clrMapOvr>
    <a:masterClrMapping/>
  </p:clrMapOvr>
  <p:transition advTm="4747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it-IT" dirty="0" smtClean="0"/>
              <a:t>It was a wonderful adventure to build these extraordinary detectors.</a:t>
            </a:r>
          </a:p>
          <a:p>
            <a:r>
              <a:rPr lang="it-IT" dirty="0" smtClean="0"/>
              <a:t>The </a:t>
            </a:r>
            <a:r>
              <a:rPr lang="it-IT" dirty="0"/>
              <a:t>HL-LHC poses severe requirements to </a:t>
            </a:r>
            <a:r>
              <a:rPr lang="it-IT" dirty="0" smtClean="0"/>
              <a:t>calorimeters </a:t>
            </a:r>
            <a:r>
              <a:rPr lang="it-IT" dirty="0"/>
              <a:t>in terms of performance and rad-hardness.  </a:t>
            </a:r>
          </a:p>
          <a:p>
            <a:r>
              <a:rPr lang="it-IT" dirty="0" smtClean="0"/>
              <a:t>CMS endcaps calorimeters must </a:t>
            </a:r>
            <a:r>
              <a:rPr lang="it-IT" dirty="0"/>
              <a:t>be replaced at the end of the LHC phase1 (after 500 </a:t>
            </a:r>
            <a:r>
              <a:rPr lang="it-IT" dirty="0" smtClean="0"/>
              <a:t>fb</a:t>
            </a:r>
            <a:r>
              <a:rPr lang="it-IT" baseline="30000" dirty="0" smtClean="0"/>
              <a:t>-1</a:t>
            </a:r>
            <a:r>
              <a:rPr lang="it-IT" dirty="0" smtClean="0"/>
              <a:t>). New </a:t>
            </a:r>
            <a:r>
              <a:rPr lang="it-IT" dirty="0"/>
              <a:t>calorimeter options are being </a:t>
            </a:r>
            <a:r>
              <a:rPr lang="it-IT" dirty="0" smtClean="0"/>
              <a:t>studied, key </a:t>
            </a:r>
            <a:r>
              <a:rPr lang="it-IT" dirty="0"/>
              <a:t>points are rad-hardness, granularity and segmentation</a:t>
            </a:r>
            <a:r>
              <a:rPr lang="it-IT" dirty="0" smtClean="0"/>
              <a:t>. </a:t>
            </a:r>
          </a:p>
          <a:p>
            <a:r>
              <a:rPr lang="it-IT" dirty="0" smtClean="0"/>
              <a:t>Interesting R&amp;D on photo-detectors, fibers, timing devices are going to be launched</a:t>
            </a:r>
            <a:endParaRPr lang="it-IT" dirty="0"/>
          </a:p>
          <a:p>
            <a:r>
              <a:rPr lang="it-IT" dirty="0" smtClean="0"/>
              <a:t>CMS, Atlas and LHCb are moving to 40MHz full data readout to back-end for electronics ageing and trigger requirements.</a:t>
            </a:r>
          </a:p>
          <a:p>
            <a:r>
              <a:rPr lang="it-IT" dirty="0" smtClean="0"/>
              <a:t>The full data readout to back-end will allow better flexibility, essential in this complex environment.</a:t>
            </a:r>
            <a:endParaRPr lang="it-IT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829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98" y="1268760"/>
            <a:ext cx="3812772" cy="36812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40724"/>
            <a:ext cx="3812772" cy="36812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ECAL </a:t>
            </a:r>
            <a:r>
              <a:rPr lang="en-US" dirty="0" err="1" smtClean="0">
                <a:solidFill>
                  <a:srgbClr val="FF0000"/>
                </a:solidFill>
              </a:rPr>
              <a:t>Endcaps</a:t>
            </a:r>
            <a:r>
              <a:rPr lang="en-US" dirty="0" smtClean="0">
                <a:solidFill>
                  <a:srgbClr val="FF0000"/>
                </a:solidFill>
              </a:rPr>
              <a:t> energy resolution evolution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3" name="Content Placeholder 22"/>
          <p:cNvSpPr txBox="1">
            <a:spLocks noGrp="1"/>
          </p:cNvSpPr>
          <p:nvPr>
            <p:ph idx="1"/>
          </p:nvPr>
        </p:nvSpPr>
        <p:spPr>
          <a:xfrm>
            <a:off x="43283" y="5070177"/>
            <a:ext cx="906991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</a:pPr>
            <a:r>
              <a:rPr lang="en-US" sz="1800" dirty="0" smtClean="0">
                <a:solidFill>
                  <a:schemeClr val="tx1"/>
                </a:solidFill>
              </a:rPr>
              <a:t>Progressive deterioration of the energy resolution and trigger efficiency, with strong </a:t>
            </a:r>
            <a:r>
              <a:rPr lang="el-GR" sz="1800" dirty="0" smtClean="0">
                <a:solidFill>
                  <a:schemeClr val="tx1"/>
                </a:solidFill>
              </a:rPr>
              <a:t>η</a:t>
            </a:r>
            <a:r>
              <a:rPr lang="it-IT" sz="1800" dirty="0" smtClean="0">
                <a:solidFill>
                  <a:schemeClr val="tx1"/>
                </a:solidFill>
              </a:rPr>
              <a:t> dependence</a:t>
            </a:r>
            <a:endParaRPr lang="en-US" sz="1800" dirty="0" smtClean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1800" dirty="0" smtClean="0"/>
              <a:t>Performance for e/y is acceptable up to 500 fb-1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2400" b="1" dirty="0" smtClean="0">
                <a:solidFill>
                  <a:srgbClr val="BF0000"/>
                </a:solidFill>
              </a:rPr>
              <a:t>ECAL </a:t>
            </a:r>
            <a:r>
              <a:rPr lang="en-US" sz="2400" b="1" dirty="0" err="1" smtClean="0">
                <a:solidFill>
                  <a:srgbClr val="BF0000"/>
                </a:solidFill>
              </a:rPr>
              <a:t>endcaps</a:t>
            </a:r>
            <a:r>
              <a:rPr lang="en-US" sz="2400" b="1" dirty="0" smtClean="0">
                <a:solidFill>
                  <a:srgbClr val="BF0000"/>
                </a:solidFill>
              </a:rPr>
              <a:t> will have to be replaced after </a:t>
            </a:r>
            <a:r>
              <a:rPr lang="en-US" sz="2400" b="1" dirty="0">
                <a:solidFill>
                  <a:srgbClr val="BF0000"/>
                </a:solidFill>
              </a:rPr>
              <a:t>500fb</a:t>
            </a:r>
            <a:r>
              <a:rPr lang="en-US" sz="2400" b="1" baseline="30000" dirty="0">
                <a:solidFill>
                  <a:srgbClr val="BF0000"/>
                </a:solidFill>
              </a:rPr>
              <a:t>-1 </a:t>
            </a:r>
            <a:r>
              <a:rPr lang="en-US" sz="2400" b="1" dirty="0">
                <a:solidFill>
                  <a:srgbClr val="BF0000"/>
                </a:solidFill>
              </a:rPr>
              <a:t>(during LS3</a:t>
            </a:r>
            <a:r>
              <a:rPr lang="en-US" sz="2400" b="1" dirty="0" smtClean="0">
                <a:solidFill>
                  <a:srgbClr val="BF0000"/>
                </a:solidFill>
              </a:rPr>
              <a:t>)</a:t>
            </a:r>
            <a:endParaRPr lang="en-US" sz="2400" b="1" dirty="0">
              <a:solidFill>
                <a:srgbClr val="B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3191" y="3664691"/>
            <a:ext cx="14895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η</a:t>
            </a:r>
            <a:r>
              <a:rPr lang="it-IT" dirty="0" smtClean="0"/>
              <a:t>=2.2 </a:t>
            </a:r>
            <a:r>
              <a:rPr lang="en-US" dirty="0" smtClean="0"/>
              <a:t>500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200" y="3645024"/>
            <a:ext cx="16065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η</a:t>
            </a:r>
            <a:r>
              <a:rPr lang="it-IT" dirty="0" smtClean="0"/>
              <a:t>=2.2 </a:t>
            </a:r>
            <a:r>
              <a:rPr lang="en-US" dirty="0" smtClean="0"/>
              <a:t>3000 fb</a:t>
            </a:r>
            <a:r>
              <a:rPr lang="en-US" baseline="30000" dirty="0" smtClean="0"/>
              <a:t>-1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08710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R&amp;D on new scintillators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R&amp;D on new crystal materials and new growing techniques are ongoing. </a:t>
            </a:r>
          </a:p>
          <a:p>
            <a:endParaRPr lang="it-IT" dirty="0"/>
          </a:p>
          <a:p>
            <a:r>
              <a:rPr lang="it-IT" dirty="0" smtClean="0"/>
              <a:t>Key points are: </a:t>
            </a:r>
          </a:p>
          <a:p>
            <a:pPr lvl="1"/>
            <a:r>
              <a:rPr lang="it-IT" dirty="0" smtClean="0"/>
              <a:t>radiation hardness, especially for hadron damage</a:t>
            </a:r>
          </a:p>
          <a:p>
            <a:pPr lvl="1"/>
            <a:r>
              <a:rPr lang="it-IT" dirty="0" smtClean="0"/>
              <a:t>Light emission spectrum matching to WLS fibers or rad-hard photo-detectors</a:t>
            </a:r>
          </a:p>
          <a:p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163" y="1196752"/>
            <a:ext cx="450532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0CE2-9EAA-4493-8A4C-7099BF8BA747}" type="slidenum">
              <a:rPr lang="it-IT" smtClean="0"/>
              <a:t>45</a:t>
            </a:fld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251520" y="63813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5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-157163"/>
            <a:ext cx="8229600" cy="1143000"/>
          </a:xfrm>
        </p:spPr>
        <p:txBody>
          <a:bodyPr/>
          <a:lstStyle/>
          <a:p>
            <a:r>
              <a:rPr lang="it-IT" dirty="0" smtClean="0"/>
              <a:t>ECAL electronics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4824536" cy="4113653"/>
          </a:xfrm>
        </p:spPr>
        <p:txBody>
          <a:bodyPr>
            <a:noAutofit/>
          </a:bodyPr>
          <a:lstStyle/>
          <a:p>
            <a:r>
              <a:rPr lang="it-IT" sz="2000" dirty="0" smtClean="0"/>
              <a:t>CMS L1 trigger will require an upgrade for the HL-LHC.</a:t>
            </a:r>
          </a:p>
          <a:p>
            <a:r>
              <a:rPr lang="it-IT" sz="2000" dirty="0" smtClean="0"/>
              <a:t>One of the critical points to be added to the system is some </a:t>
            </a:r>
            <a:r>
              <a:rPr lang="it-IT" sz="2000" b="1" dirty="0" smtClean="0"/>
              <a:t>track and momentum </a:t>
            </a:r>
            <a:r>
              <a:rPr lang="it-IT" sz="2000" dirty="0" smtClean="0"/>
              <a:t>information already at the L1 trigger level</a:t>
            </a:r>
            <a:r>
              <a:rPr lang="it-IT" sz="2000" dirty="0"/>
              <a:t>.</a:t>
            </a:r>
            <a:r>
              <a:rPr lang="it-IT" sz="2000" dirty="0" smtClean="0"/>
              <a:t> </a:t>
            </a:r>
          </a:p>
          <a:p>
            <a:r>
              <a:rPr lang="it-IT" sz="2000" b="1" dirty="0" smtClean="0"/>
              <a:t>L1 track information will also be beneficial for the e/</a:t>
            </a:r>
            <a:r>
              <a:rPr lang="el-GR" sz="2000" b="1" dirty="0" smtClean="0"/>
              <a:t>γ</a:t>
            </a:r>
            <a:r>
              <a:rPr lang="it-IT" sz="2000" b="1" dirty="0" smtClean="0"/>
              <a:t> triggers </a:t>
            </a:r>
            <a:r>
              <a:rPr lang="it-IT" sz="2000" dirty="0" smtClean="0"/>
              <a:t>( e / «</a:t>
            </a:r>
            <a:r>
              <a:rPr lang="el-GR" sz="2000" dirty="0" smtClean="0"/>
              <a:t>π⁰</a:t>
            </a:r>
            <a:r>
              <a:rPr lang="it-IT" sz="2000" dirty="0" smtClean="0"/>
              <a:t> in jets» separation, track-cluster matching, better isolation, primary vertex match for multiple triggers: e+jets) </a:t>
            </a:r>
          </a:p>
          <a:p>
            <a:pPr marL="0" indent="0">
              <a:buNone/>
            </a:pPr>
            <a:r>
              <a:rPr lang="it-IT" sz="2000" dirty="0" smtClean="0"/>
              <a:t> </a:t>
            </a:r>
            <a:endParaRPr lang="it-IT" sz="2000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5718887" y="5229958"/>
            <a:ext cx="21336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006761-4EEE-4635-A416-1B1A610BEF54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8" name="Picture 5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14859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" name="Picture 13" descr="trigger_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99" y="2585741"/>
            <a:ext cx="2224088" cy="30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589444" y="5211409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 0.5-1 kHz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2040" y="3529902"/>
            <a:ext cx="186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L1 accept 100 kHz</a:t>
            </a:r>
            <a:endParaRPr lang="it-IT" dirty="0"/>
          </a:p>
        </p:txBody>
      </p:sp>
      <p:sp>
        <p:nvSpPr>
          <p:cNvPr id="14" name="TextBox 13"/>
          <p:cNvSpPr txBox="1"/>
          <p:nvPr/>
        </p:nvSpPr>
        <p:spPr>
          <a:xfrm>
            <a:off x="7524328" y="1772816"/>
            <a:ext cx="1691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HL-LHC </a:t>
            </a:r>
          </a:p>
          <a:p>
            <a:r>
              <a:rPr lang="it-IT" dirty="0" smtClean="0"/>
              <a:t>√s=14 TeV at </a:t>
            </a:r>
          </a:p>
          <a:p>
            <a:r>
              <a:rPr lang="it-IT" dirty="0" smtClean="0"/>
              <a:t>L=5·10</a:t>
            </a:r>
            <a:r>
              <a:rPr lang="it-IT" baseline="30000" dirty="0" smtClean="0"/>
              <a:t>34</a:t>
            </a:r>
            <a:r>
              <a:rPr lang="it-IT" dirty="0" smtClean="0"/>
              <a:t> cm</a:t>
            </a:r>
            <a:r>
              <a:rPr lang="it-IT" baseline="30000" dirty="0" smtClean="0"/>
              <a:t>-2</a:t>
            </a:r>
            <a:r>
              <a:rPr lang="it-IT" dirty="0" smtClean="0"/>
              <a:t> s</a:t>
            </a:r>
            <a:r>
              <a:rPr lang="it-IT" baseline="30000" dirty="0" smtClean="0"/>
              <a:t>-1</a:t>
            </a:r>
            <a:endParaRPr lang="it-IT" baseline="30000" dirty="0"/>
          </a:p>
        </p:txBody>
      </p:sp>
      <p:sp>
        <p:nvSpPr>
          <p:cNvPr id="16" name="TextBox 15"/>
          <p:cNvSpPr txBox="1"/>
          <p:nvPr/>
        </p:nvSpPr>
        <p:spPr>
          <a:xfrm>
            <a:off x="7092280" y="3504394"/>
            <a:ext cx="2647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L1 up to 1 MHz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64351" y="5197747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10 kHz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9512" y="4867918"/>
            <a:ext cx="5256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ECAL front-end </a:t>
            </a:r>
            <a:r>
              <a:rPr lang="it-IT" sz="2400" b="1" dirty="0" smtClean="0">
                <a:solidFill>
                  <a:srgbClr val="FF0000"/>
                </a:solidFill>
              </a:rPr>
              <a:t>electronics cannot meet </a:t>
            </a:r>
            <a:r>
              <a:rPr lang="it-IT" sz="2400" b="1" dirty="0">
                <a:solidFill>
                  <a:srgbClr val="FF0000"/>
                </a:solidFill>
              </a:rPr>
              <a:t>with the HL-LHC L1 trigger requirement and will need to be replaced</a:t>
            </a:r>
            <a:r>
              <a:rPr lang="it-IT" sz="2400" dirty="0" smtClean="0"/>
              <a:t>. </a:t>
            </a:r>
            <a:endParaRPr lang="it-IT" sz="2400" dirty="0"/>
          </a:p>
          <a:p>
            <a:endParaRPr lang="it-IT" sz="240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0CE2-9EAA-4493-8A4C-7099BF8BA747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27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8" t="31671" r="13086" b="7210"/>
          <a:stretch>
            <a:fillRect/>
          </a:stretch>
        </p:blipFill>
        <p:spPr bwMode="auto">
          <a:xfrm>
            <a:off x="323528" y="1196752"/>
            <a:ext cx="3815854" cy="375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562" y="-59791"/>
            <a:ext cx="6620607" cy="1026806"/>
          </a:xfrm>
        </p:spPr>
        <p:txBody>
          <a:bodyPr/>
          <a:lstStyle/>
          <a:p>
            <a:r>
              <a:rPr lang="it-IT" dirty="0" smtClean="0"/>
              <a:t>ECAL Barrel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62D5A-175C-0146-8DFE-850ADA1B8FDC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368" y="4768407"/>
            <a:ext cx="4974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APD dark current grows linearly with neutron </a:t>
            </a:r>
            <a:r>
              <a:rPr lang="it-IT" b="1" dirty="0" smtClean="0"/>
              <a:t>fluence</a:t>
            </a:r>
            <a:r>
              <a:rPr lang="it-IT" dirty="0" smtClean="0"/>
              <a:t>. As </a:t>
            </a:r>
            <a:r>
              <a:rPr lang="it-IT" dirty="0"/>
              <a:t>a consequence there is an increase in noise in EB</a:t>
            </a:r>
            <a:r>
              <a:rPr lang="it-IT" dirty="0" smtClean="0"/>
              <a:t>.</a:t>
            </a:r>
          </a:p>
          <a:p>
            <a:r>
              <a:rPr lang="it-IT" dirty="0"/>
              <a:t>The dark current </a:t>
            </a:r>
            <a:r>
              <a:rPr lang="it-IT" dirty="0" smtClean="0"/>
              <a:t>can </a:t>
            </a:r>
            <a:r>
              <a:rPr lang="it-IT" dirty="0"/>
              <a:t>be mitigated cooling the </a:t>
            </a:r>
            <a:r>
              <a:rPr lang="it-IT" dirty="0" smtClean="0"/>
              <a:t>EB.</a:t>
            </a:r>
          </a:p>
          <a:p>
            <a:r>
              <a:rPr lang="it-IT" dirty="0" smtClean="0"/>
              <a:t>A reduction of 2-2.5 in current cooling EB to 8 C.</a:t>
            </a:r>
            <a:endParaRPr lang="it-IT" dirty="0"/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7" t="28885" r="19459" b="1099"/>
          <a:stretch/>
        </p:blipFill>
        <p:spPr bwMode="auto">
          <a:xfrm>
            <a:off x="4479193" y="1543345"/>
            <a:ext cx="4735401" cy="281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225569" y="4768407"/>
            <a:ext cx="3903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At lower temperature PWO decay time is slower, and e.m. </a:t>
            </a:r>
            <a:r>
              <a:rPr lang="it-IT" dirty="0"/>
              <a:t>d</a:t>
            </a:r>
            <a:r>
              <a:rPr lang="it-IT" dirty="0" smtClean="0"/>
              <a:t>amage spontaneous annealing is less effective.</a:t>
            </a:r>
          </a:p>
          <a:p>
            <a:r>
              <a:rPr lang="it-IT" dirty="0" smtClean="0"/>
              <a:t>An optimization of the temperature may be needed.</a:t>
            </a:r>
            <a:endParaRPr lang="it-IT" dirty="0"/>
          </a:p>
        </p:txBody>
      </p:sp>
      <p:pic>
        <p:nvPicPr>
          <p:cNvPr id="2050" name="Picture 2" descr="http://cms.web.cern.ch/sites/cms.web.cern.ch/files/styles/large/public/field/image/ECALcrystals_0.jpg?itok=oVkNPOn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7" r="38048"/>
          <a:stretch/>
        </p:blipFill>
        <p:spPr bwMode="auto">
          <a:xfrm flipH="1">
            <a:off x="2602095" y="702308"/>
            <a:ext cx="3923513" cy="733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1734" y="873498"/>
            <a:ext cx="1841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Photo-detectors: </a:t>
            </a:r>
          </a:p>
          <a:p>
            <a:pPr algn="ctr"/>
            <a:r>
              <a:rPr lang="it-IT" b="1" dirty="0" smtClean="0"/>
              <a:t>APD</a:t>
            </a:r>
            <a:endParaRPr lang="it-IT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177279" y="1011998"/>
            <a:ext cx="670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PWO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5860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457172" y="65317"/>
            <a:ext cx="8228763" cy="783805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fr-FR" sz="2900"/>
              <a:t>Fighting the pile-up</a:t>
            </a:r>
            <a:endParaRPr/>
          </a:p>
        </p:txBody>
      </p:sp>
      <p:sp>
        <p:nvSpPr>
          <p:cNvPr id="75" name="TextShape 2"/>
          <p:cNvSpPr txBox="1"/>
          <p:nvPr/>
        </p:nvSpPr>
        <p:spPr>
          <a:xfrm>
            <a:off x="41799" y="921298"/>
            <a:ext cx="5497489" cy="314861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fr-FR"/>
              <a:t>Pile-up has a non negligible impact on the energy/position measurement 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Change the reconstruction: define smaller clusters 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Analysis shows that 2x2 is better 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Reduction of the tail due to pile-up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But less energy measured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r-FR"/>
              <a:t>No significant effect on the resolution</a:t>
            </a:r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5617986" y="979757"/>
            <a:ext cx="3035620" cy="979756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3"/>
          <a:stretch>
            <a:fillRect/>
          </a:stretch>
        </p:blipFill>
        <p:spPr>
          <a:xfrm>
            <a:off x="5909597" y="2315818"/>
            <a:ext cx="2548079" cy="1897135"/>
          </a:xfrm>
          <a:prstGeom prst="rect">
            <a:avLst/>
          </a:prstGeom>
          <a:ln>
            <a:noFill/>
          </a:ln>
        </p:spPr>
      </p:pic>
      <p:pic>
        <p:nvPicPr>
          <p:cNvPr id="78" name="Picture 77"/>
          <p:cNvPicPr/>
          <p:nvPr/>
        </p:nvPicPr>
        <p:blipFill>
          <a:blip r:embed="rId4"/>
          <a:stretch>
            <a:fillRect/>
          </a:stretch>
        </p:blipFill>
        <p:spPr>
          <a:xfrm>
            <a:off x="718413" y="4441562"/>
            <a:ext cx="3853304" cy="1894196"/>
          </a:xfrm>
          <a:prstGeom prst="rect">
            <a:avLst/>
          </a:prstGeom>
          <a:ln>
            <a:noFill/>
          </a:ln>
        </p:spPr>
      </p:pic>
      <p:pic>
        <p:nvPicPr>
          <p:cNvPr id="79" name="Picture 78"/>
          <p:cNvPicPr/>
          <p:nvPr/>
        </p:nvPicPr>
        <p:blipFill>
          <a:blip r:embed="rId5"/>
          <a:stretch>
            <a:fillRect/>
          </a:stretch>
        </p:blipFill>
        <p:spPr>
          <a:xfrm>
            <a:off x="4930923" y="4405964"/>
            <a:ext cx="3794851" cy="1929794"/>
          </a:xfrm>
          <a:prstGeom prst="rect">
            <a:avLst/>
          </a:prstGeom>
          <a:ln>
            <a:noFill/>
          </a:ln>
        </p:spPr>
      </p:pic>
      <p:sp>
        <p:nvSpPr>
          <p:cNvPr id="80" name="Line 3"/>
          <p:cNvSpPr/>
          <p:nvPr/>
        </p:nvSpPr>
        <p:spPr>
          <a:xfrm flipH="1">
            <a:off x="7902539" y="3167879"/>
            <a:ext cx="391861" cy="653171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1" name="TextShape 4"/>
          <p:cNvSpPr txBox="1"/>
          <p:nvPr/>
        </p:nvSpPr>
        <p:spPr>
          <a:xfrm>
            <a:off x="7742202" y="2841294"/>
            <a:ext cx="1139990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/>
              <a:t>Resolution</a:t>
            </a:r>
            <a:endParaRPr/>
          </a:p>
        </p:txBody>
      </p:sp>
      <p:sp>
        <p:nvSpPr>
          <p:cNvPr id="82" name="Line 5"/>
          <p:cNvSpPr/>
          <p:nvPr/>
        </p:nvSpPr>
        <p:spPr>
          <a:xfrm>
            <a:off x="6922885" y="3429148"/>
            <a:ext cx="261241" cy="26126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83" name="TextShape 6"/>
          <p:cNvSpPr txBox="1"/>
          <p:nvPr/>
        </p:nvSpPr>
        <p:spPr>
          <a:xfrm>
            <a:off x="6174756" y="3037245"/>
            <a:ext cx="806908" cy="314175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/>
              <a:t>Pile-up</a:t>
            </a:r>
            <a:endParaRPr/>
          </a:p>
        </p:txBody>
      </p:sp>
      <p:sp>
        <p:nvSpPr>
          <p:cNvPr id="84" name="TextShape 7"/>
          <p:cNvSpPr txBox="1"/>
          <p:nvPr/>
        </p:nvSpPr>
        <p:spPr>
          <a:xfrm>
            <a:off x="80332" y="4127387"/>
            <a:ext cx="758252" cy="625738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r>
              <a:rPr lang="fr-FR" sz="1300"/>
              <a:t>Missing </a:t>
            </a:r>
            <a:endParaRPr/>
          </a:p>
          <a:p>
            <a:r>
              <a:rPr lang="fr-FR" sz="1300"/>
              <a:t>Energy </a:t>
            </a:r>
            <a:endParaRPr/>
          </a:p>
          <a:p>
            <a:r>
              <a:rPr lang="fr-FR" sz="1300"/>
              <a:t>fraction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023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457172" y="208035"/>
            <a:ext cx="8228763" cy="57577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fr-FR" sz="2900"/>
              <a:t>Preserve the particle identification performances</a:t>
            </a:r>
            <a:endParaRPr/>
          </a:p>
        </p:txBody>
      </p:sp>
      <p:sp>
        <p:nvSpPr>
          <p:cNvPr id="86" name="TextShape 2"/>
          <p:cNvSpPr txBox="1"/>
          <p:nvPr/>
        </p:nvSpPr>
        <p:spPr>
          <a:xfrm>
            <a:off x="457172" y="903335"/>
            <a:ext cx="5551370" cy="3276959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fr-FR"/>
              <a:t>Particle identification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SPD/PS removal → new algorithms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Absolute degradation by 10-15 % on photons (constant contamination)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Pile-up does not seem to have a strong impact for photon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Significant impact on low E electrons from  SPD/PS removal and upgrade conditions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fr-FR"/>
              <a:t>No tuning of the algorithms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fr-FR"/>
              <a:t>Electrons with p&gt;10GeV are not significantly  affected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fr-FR"/>
              <a:t>Electrons for physics analysis are mostly in this second category.</a:t>
            </a:r>
            <a:endParaRPr/>
          </a:p>
          <a:p>
            <a:pPr lvl="1">
              <a:buSzPct val="25000"/>
              <a:buFont typeface="StarSymbol"/>
              <a:buChar char=""/>
            </a:pPr>
            <a:endParaRPr/>
          </a:p>
        </p:txBody>
      </p:sp>
      <p:pic>
        <p:nvPicPr>
          <p:cNvPr id="87" name="Picture 86"/>
          <p:cNvPicPr/>
          <p:nvPr/>
        </p:nvPicPr>
        <p:blipFill>
          <a:blip r:embed="rId2"/>
          <a:stretch>
            <a:fillRect/>
          </a:stretch>
        </p:blipFill>
        <p:spPr>
          <a:xfrm>
            <a:off x="6073852" y="3461806"/>
            <a:ext cx="3004271" cy="2286098"/>
          </a:xfrm>
          <a:prstGeom prst="rect">
            <a:avLst/>
          </a:prstGeom>
          <a:ln>
            <a:noFill/>
          </a:ln>
        </p:spPr>
      </p:pic>
      <p:pic>
        <p:nvPicPr>
          <p:cNvPr id="88" name="Picture 87"/>
          <p:cNvPicPr/>
          <p:nvPr/>
        </p:nvPicPr>
        <p:blipFill>
          <a:blip r:embed="rId3"/>
          <a:stretch>
            <a:fillRect/>
          </a:stretch>
        </p:blipFill>
        <p:spPr>
          <a:xfrm>
            <a:off x="6171817" y="1078712"/>
            <a:ext cx="2808340" cy="2220781"/>
          </a:xfrm>
          <a:prstGeom prst="rect">
            <a:avLst/>
          </a:prstGeom>
          <a:ln>
            <a:noFill/>
          </a:ln>
        </p:spPr>
      </p:pic>
      <p:pic>
        <p:nvPicPr>
          <p:cNvPr id="89" name="Picture 88"/>
          <p:cNvPicPr/>
          <p:nvPr/>
        </p:nvPicPr>
        <p:blipFill>
          <a:blip r:embed="rId4"/>
          <a:stretch>
            <a:fillRect/>
          </a:stretch>
        </p:blipFill>
        <p:spPr>
          <a:xfrm>
            <a:off x="645592" y="4630329"/>
            <a:ext cx="5153631" cy="1797853"/>
          </a:xfrm>
          <a:prstGeom prst="rect">
            <a:avLst/>
          </a:prstGeom>
          <a:ln>
            <a:noFill/>
          </a:ln>
        </p:spPr>
      </p:pic>
      <p:sp>
        <p:nvSpPr>
          <p:cNvPr id="90" name="TextShape 3"/>
          <p:cNvSpPr txBox="1"/>
          <p:nvPr/>
        </p:nvSpPr>
        <p:spPr>
          <a:xfrm>
            <a:off x="6265211" y="781846"/>
            <a:ext cx="2475258" cy="263228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pPr algn="ctr"/>
            <a:r>
              <a:rPr lang="fr-FR" sz="1300" b="1" u="sng"/>
              <a:t>Neutral cluster reconstruction</a:t>
            </a:r>
            <a:endParaRPr/>
          </a:p>
        </p:txBody>
      </p:sp>
      <p:sp>
        <p:nvSpPr>
          <p:cNvPr id="91" name="TextShape 4"/>
          <p:cNvSpPr txBox="1"/>
          <p:nvPr/>
        </p:nvSpPr>
        <p:spPr>
          <a:xfrm>
            <a:off x="6597640" y="3329212"/>
            <a:ext cx="1770234" cy="263228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pPr algn="ctr"/>
            <a:r>
              <a:rPr lang="fr-FR" sz="1300" b="1" u="sng"/>
              <a:t>Photon identification</a:t>
            </a:r>
            <a:endParaRPr/>
          </a:p>
        </p:txBody>
      </p:sp>
      <p:sp>
        <p:nvSpPr>
          <p:cNvPr id="92" name="TextShape 5"/>
          <p:cNvSpPr txBox="1"/>
          <p:nvPr/>
        </p:nvSpPr>
        <p:spPr>
          <a:xfrm>
            <a:off x="2293369" y="4317786"/>
            <a:ext cx="1333308" cy="263228"/>
          </a:xfrm>
          <a:prstGeom prst="rect">
            <a:avLst/>
          </a:prstGeom>
        </p:spPr>
        <p:txBody>
          <a:bodyPr wrap="none" lIns="81639" tIns="40820" rIns="81639" bIns="40820"/>
          <a:lstStyle/>
          <a:p>
            <a:pPr algn="ctr"/>
            <a:r>
              <a:rPr lang="fr-FR" sz="1300" b="1" u="sng"/>
              <a:t>Electron mis-id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56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7056784" cy="114300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Physics for the calorimeters</a:t>
            </a:r>
            <a:endParaRPr lang="it-IT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F0CE2-9EAA-4493-8A4C-7099BF8BA747}" type="slidenum">
              <a:rPr lang="it-IT" smtClean="0"/>
              <a:t>5</a:t>
            </a:fld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622" y="1412776"/>
            <a:ext cx="6304814" cy="5733256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Forward physics is fundamental at HL-LHC</a:t>
            </a:r>
            <a:endParaRPr lang="en-US" b="1" dirty="0">
              <a:solidFill>
                <a:srgbClr val="0000FF"/>
              </a:solidFill>
            </a:endParaRPr>
          </a:p>
          <a:p>
            <a:pPr lvl="1"/>
            <a:r>
              <a:rPr lang="en-US" sz="2600" dirty="0"/>
              <a:t>VBS  </a:t>
            </a:r>
            <a:r>
              <a:rPr lang="en-US" sz="2600" dirty="0" smtClean="0"/>
              <a:t>is accompanied by forward jets</a:t>
            </a:r>
            <a:endParaRPr lang="en-US" sz="2600" dirty="0"/>
          </a:p>
          <a:p>
            <a:pPr lvl="1"/>
            <a:r>
              <a:rPr lang="en-US" sz="2600" dirty="0" smtClean="0"/>
              <a:t>VBF Higgs production is accompanied by 2 forward jets </a:t>
            </a:r>
          </a:p>
          <a:p>
            <a:pPr marL="457200" lvl="1" indent="0">
              <a:buNone/>
            </a:pPr>
            <a:r>
              <a:rPr lang="en-US" sz="2600" dirty="0" smtClean="0">
                <a:sym typeface="Wingdings" panose="05000000000000000000" pitchFamily="2" charset="2"/>
              </a:rPr>
              <a:t> Forward jet tagging with respect to fake jets (from pile-up)</a:t>
            </a:r>
            <a:endParaRPr lang="en-US" sz="2600" dirty="0"/>
          </a:p>
          <a:p>
            <a:endParaRPr lang="en-US" sz="3400" b="1" dirty="0" smtClean="0">
              <a:solidFill>
                <a:srgbClr val="FF0000"/>
              </a:solidFill>
            </a:endParaRPr>
          </a:p>
          <a:p>
            <a:r>
              <a:rPr lang="en-US" sz="3400" b="1" dirty="0" smtClean="0">
                <a:solidFill>
                  <a:srgbClr val="FF0000"/>
                </a:solidFill>
              </a:rPr>
              <a:t>Large acceptance for electrons, photons, jets</a:t>
            </a:r>
            <a:endParaRPr lang="en-US" sz="3400" b="1" dirty="0">
              <a:solidFill>
                <a:srgbClr val="FF0000"/>
              </a:solidFill>
            </a:endParaRPr>
          </a:p>
          <a:p>
            <a:pPr lvl="1"/>
            <a:r>
              <a:rPr lang="en-US" sz="2600" b="1" dirty="0" smtClean="0"/>
              <a:t>Optimal resolution in a region</a:t>
            </a:r>
            <a:r>
              <a:rPr lang="en-US" sz="2600" dirty="0" smtClean="0"/>
              <a:t> for the </a:t>
            </a:r>
            <a:r>
              <a:rPr lang="en-US" sz="2600" dirty="0"/>
              <a:t>H</a:t>
            </a:r>
            <a:r>
              <a:rPr lang="en-US" sz="2600" dirty="0">
                <a:sym typeface="Wingdings" panose="05000000000000000000" pitchFamily="2" charset="2"/>
              </a:rPr>
              <a:t></a:t>
            </a:r>
            <a:r>
              <a:rPr lang="el-GR" sz="2600" dirty="0" smtClean="0">
                <a:sym typeface="Wingdings" panose="05000000000000000000" pitchFamily="2" charset="2"/>
              </a:rPr>
              <a:t>γγ</a:t>
            </a:r>
            <a:r>
              <a:rPr lang="it-IT" sz="2600" dirty="0" smtClean="0">
                <a:sym typeface="Wingdings" panose="05000000000000000000" pitchFamily="2" charset="2"/>
              </a:rPr>
              <a:t> mass reconstruction</a:t>
            </a:r>
            <a:endParaRPr lang="it-IT" sz="2600" dirty="0">
              <a:sym typeface="Wingdings" panose="05000000000000000000" pitchFamily="2" charset="2"/>
            </a:endParaRPr>
          </a:p>
          <a:p>
            <a:pPr lvl="1"/>
            <a:r>
              <a:rPr lang="it-IT" sz="2600" b="1" dirty="0" smtClean="0">
                <a:sym typeface="Wingdings" panose="05000000000000000000" pitchFamily="2" charset="2"/>
              </a:rPr>
              <a:t>Good resolution for</a:t>
            </a:r>
            <a:r>
              <a:rPr lang="it-IT" sz="2600" dirty="0" smtClean="0">
                <a:sym typeface="Wingdings" panose="05000000000000000000" pitchFamily="2" charset="2"/>
              </a:rPr>
              <a:t> electrons and photons in the rest</a:t>
            </a:r>
            <a:endParaRPr lang="it-IT" sz="2600" dirty="0">
              <a:sym typeface="Wingdings" panose="05000000000000000000" pitchFamily="2" charset="2"/>
            </a:endParaRPr>
          </a:p>
          <a:p>
            <a:pPr lvl="1"/>
            <a:r>
              <a:rPr lang="it-IT" sz="2600" dirty="0" smtClean="0">
                <a:sym typeface="Wingdings" panose="05000000000000000000" pitchFamily="2" charset="2"/>
              </a:rPr>
              <a:t>Low Higgs mass </a:t>
            </a:r>
            <a:r>
              <a:rPr lang="it-IT" sz="2600" dirty="0">
                <a:sym typeface="Wingdings" panose="05000000000000000000" pitchFamily="2" charset="2"/>
              </a:rPr>
              <a:t> </a:t>
            </a:r>
            <a:r>
              <a:rPr lang="it-IT" sz="2600" b="1" dirty="0" smtClean="0">
                <a:sym typeface="Wingdings" panose="05000000000000000000" pitchFamily="2" charset="2"/>
              </a:rPr>
              <a:t>mantain sensitivity to low </a:t>
            </a:r>
            <a:r>
              <a:rPr lang="it-IT" sz="2600" b="1" dirty="0">
                <a:sym typeface="Wingdings" panose="05000000000000000000" pitchFamily="2" charset="2"/>
              </a:rPr>
              <a:t>P</a:t>
            </a:r>
            <a:r>
              <a:rPr lang="it-IT" sz="2600" b="1" baseline="-25000" dirty="0">
                <a:sym typeface="Wingdings" panose="05000000000000000000" pitchFamily="2" charset="2"/>
              </a:rPr>
              <a:t>T</a:t>
            </a:r>
            <a:r>
              <a:rPr lang="it-IT" sz="2600" b="1" dirty="0">
                <a:sym typeface="Wingdings" panose="05000000000000000000" pitchFamily="2" charset="2"/>
              </a:rPr>
              <a:t> </a:t>
            </a:r>
            <a:r>
              <a:rPr lang="it-IT" sz="2600" b="1" dirty="0" smtClean="0">
                <a:sym typeface="Wingdings" panose="05000000000000000000" pitchFamily="2" charset="2"/>
              </a:rPr>
              <a:t>objects and low trigger thresholds</a:t>
            </a:r>
          </a:p>
          <a:p>
            <a:pPr marL="457200" lvl="1" indent="0">
              <a:buNone/>
            </a:pPr>
            <a:endParaRPr lang="it-IT" sz="2600" b="1" dirty="0">
              <a:sym typeface="Wingdings" panose="05000000000000000000" pitchFamily="2" charset="2"/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Detector requirements</a:t>
            </a:r>
            <a:endParaRPr lang="en-US" b="1" dirty="0">
              <a:solidFill>
                <a:srgbClr val="008000"/>
              </a:solidFill>
            </a:endParaRPr>
          </a:p>
          <a:p>
            <a:pPr lvl="1"/>
            <a:r>
              <a:rPr lang="en-US" sz="2600" dirty="0"/>
              <a:t>Jet </a:t>
            </a:r>
            <a:r>
              <a:rPr lang="en-US" sz="2600" dirty="0" smtClean="0"/>
              <a:t>tagging in the forward region</a:t>
            </a:r>
            <a:endParaRPr lang="en-US" sz="2600" dirty="0"/>
          </a:p>
          <a:p>
            <a:pPr lvl="1"/>
            <a:r>
              <a:rPr lang="en-US" sz="2600" dirty="0" smtClean="0"/>
              <a:t>Reconstruction/identification of objects  e/</a:t>
            </a:r>
            <a:r>
              <a:rPr lang="el-GR" sz="2600" dirty="0" smtClean="0">
                <a:sym typeface="Wingdings" panose="05000000000000000000" pitchFamily="2" charset="2"/>
              </a:rPr>
              <a:t>γ</a:t>
            </a:r>
            <a:r>
              <a:rPr lang="it-IT" sz="2600" dirty="0" smtClean="0">
                <a:sym typeface="Wingdings" panose="05000000000000000000" pitchFamily="2" charset="2"/>
              </a:rPr>
              <a:t>/jet</a:t>
            </a:r>
            <a:r>
              <a:rPr lang="en-US" sz="2600" dirty="0" smtClean="0"/>
              <a:t> </a:t>
            </a:r>
            <a:r>
              <a:rPr lang="en-US" sz="2600" dirty="0"/>
              <a:t>in </a:t>
            </a:r>
            <a:r>
              <a:rPr lang="en-US" sz="2600" dirty="0" smtClean="0"/>
              <a:t>high </a:t>
            </a:r>
            <a:r>
              <a:rPr lang="en-US" sz="2600" dirty="0"/>
              <a:t>pile-up</a:t>
            </a:r>
          </a:p>
          <a:p>
            <a:pPr lvl="1"/>
            <a:r>
              <a:rPr lang="en-US" sz="2600" b="1" dirty="0"/>
              <a:t>Radiation hardness </a:t>
            </a:r>
            <a:endParaRPr lang="en-US" sz="2600" b="1" dirty="0" smtClean="0"/>
          </a:p>
          <a:p>
            <a:pPr lvl="1"/>
            <a:endParaRPr lang="en-US" sz="26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3" t="39656" r="18343" b="12088"/>
          <a:stretch/>
        </p:blipFill>
        <p:spPr bwMode="auto">
          <a:xfrm>
            <a:off x="6300192" y="3251218"/>
            <a:ext cx="2715876" cy="3346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076056" y="6415274"/>
            <a:ext cx="4102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2-photon mass resolution of ~1% needed</a:t>
            </a:r>
            <a:endParaRPr lang="it-IT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102626" y="260648"/>
            <a:ext cx="3108580" cy="3208774"/>
            <a:chOff x="6102626" y="260648"/>
            <a:chExt cx="3108580" cy="320877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2626" y="260648"/>
              <a:ext cx="3108580" cy="301485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388424" y="3100090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η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201880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61E09-6C5B-944D-99E3-794949662EA0}" type="datetime1">
              <a:rPr lang="en-US" smtClean="0"/>
              <a:t>11/28/2013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1BE-735A-2740-B025-B3E46471B3E0}" type="slidenum">
              <a:rPr lang="en-US" smtClean="0"/>
              <a:t>50</a:t>
            </a:fld>
            <a:endParaRPr lang="en-US" dirty="0"/>
          </a:p>
        </p:txBody>
      </p:sp>
      <p:pic>
        <p:nvPicPr>
          <p:cNvPr id="7" name="Picture 6" descr="Alice_d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1274153"/>
            <a:ext cx="4927600" cy="3133311"/>
          </a:xfrm>
          <a:prstGeom prst="rect">
            <a:avLst/>
          </a:prstGeom>
        </p:spPr>
      </p:pic>
      <p:pic>
        <p:nvPicPr>
          <p:cNvPr id="2" name="Picture 1" descr="ali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6248"/>
            <a:ext cx="1270000" cy="125790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3574"/>
            <a:ext cx="8229600" cy="93280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00"/>
                </a:solidFill>
              </a:rPr>
              <a:t>ALICE calorimeter system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600" y="1346357"/>
            <a:ext cx="3977020" cy="923330"/>
          </a:xfrm>
          <a:prstGeom prst="rect">
            <a:avLst/>
          </a:prstGeom>
          <a:solidFill>
            <a:srgbClr val="00C0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ALICE goal after LS2:</a:t>
            </a:r>
          </a:p>
          <a:p>
            <a:r>
              <a:rPr lang="en-US" dirty="0" smtClean="0"/>
              <a:t>Collect up to 10 </a:t>
            </a:r>
            <a:r>
              <a:rPr lang="en-US" dirty="0"/>
              <a:t>n</a:t>
            </a:r>
            <a:r>
              <a:rPr lang="en-US" dirty="0" smtClean="0"/>
              <a:t>b</a:t>
            </a:r>
            <a:r>
              <a:rPr lang="en-US" baseline="30000" dirty="0" smtClean="0"/>
              <a:t>-1 </a:t>
            </a:r>
            <a:r>
              <a:rPr lang="en-US" dirty="0"/>
              <a:t> </a:t>
            </a:r>
            <a:r>
              <a:rPr lang="en-US" dirty="0" smtClean="0"/>
              <a:t>of </a:t>
            </a:r>
            <a:r>
              <a:rPr lang="en-US" dirty="0" err="1" smtClean="0"/>
              <a:t>Pb-Pb</a:t>
            </a:r>
            <a:r>
              <a:rPr lang="en-US" dirty="0" smtClean="0"/>
              <a:t> collisions,</a:t>
            </a:r>
          </a:p>
          <a:p>
            <a:r>
              <a:rPr lang="en-US" dirty="0" smtClean="0"/>
              <a:t>with Inst. </a:t>
            </a:r>
            <a:r>
              <a:rPr lang="en-US" dirty="0" err="1" smtClean="0"/>
              <a:t>Lumi</a:t>
            </a:r>
            <a:r>
              <a:rPr lang="en-US" dirty="0" smtClean="0"/>
              <a:t>  up to 6 *10 </a:t>
            </a:r>
            <a:r>
              <a:rPr lang="en-US" baseline="30000" dirty="0"/>
              <a:t>2</a:t>
            </a:r>
            <a:r>
              <a:rPr lang="en-US" baseline="30000" dirty="0" smtClean="0"/>
              <a:t>7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418207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AF98D-88EF-1742-8280-ACBB05B7311B}" type="datetime1">
              <a:rPr lang="en-US" smtClean="0"/>
              <a:t>11/28/2013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1BE-735A-2740-B025-B3E46471B3E0}" type="slidenum">
              <a:rPr lang="en-US" smtClean="0"/>
              <a:t>51</a:t>
            </a:fld>
            <a:endParaRPr lang="en-US" dirty="0"/>
          </a:p>
        </p:txBody>
      </p:sp>
      <p:pic>
        <p:nvPicPr>
          <p:cNvPr id="7" name="Picture 6" descr="Alice_d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00" y="1261453"/>
            <a:ext cx="4927600" cy="3133311"/>
          </a:xfrm>
          <a:prstGeom prst="rect">
            <a:avLst/>
          </a:prstGeom>
        </p:spPr>
      </p:pic>
      <p:pic>
        <p:nvPicPr>
          <p:cNvPr id="2" name="Picture 1" descr="ali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6248"/>
            <a:ext cx="1270000" cy="1257905"/>
          </a:xfrm>
          <a:prstGeom prst="rect">
            <a:avLst/>
          </a:prstGeom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0" y="851322"/>
            <a:ext cx="4076700" cy="350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81639" tIns="42452" rIns="81639" bIns="42452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r>
              <a:rPr lang="en-US" sz="2400" b="1" dirty="0" smtClean="0">
                <a:latin typeface="+mn-lt"/>
                <a:cs typeface="Gill Sans MT"/>
              </a:rPr>
              <a:t>Upgrades during LS1: </a:t>
            </a:r>
          </a:p>
          <a:p>
            <a:r>
              <a:rPr lang="en-US" b="1" dirty="0" err="1" smtClean="0">
                <a:solidFill>
                  <a:srgbClr val="FF6600"/>
                </a:solidFill>
                <a:latin typeface="+mn-lt"/>
                <a:cs typeface="Gill Sans MT"/>
              </a:rPr>
              <a:t>EMCal</a:t>
            </a:r>
            <a:r>
              <a:rPr lang="en-US" b="1" dirty="0">
                <a:solidFill>
                  <a:srgbClr val="FF6600"/>
                </a:solidFill>
                <a:latin typeface="+mn-lt"/>
                <a:cs typeface="Gill Sans MT"/>
              </a:rPr>
              <a:t>:</a:t>
            </a:r>
            <a:endParaRPr lang="en-US" b="1" dirty="0" smtClean="0">
              <a:solidFill>
                <a:srgbClr val="FF6600"/>
              </a:solidFill>
              <a:latin typeface="+mn-lt"/>
              <a:cs typeface="Gill Sans MT"/>
            </a:endParaRPr>
          </a:p>
          <a:p>
            <a:r>
              <a:rPr lang="en-US" b="1" dirty="0" err="1" smtClean="0">
                <a:solidFill>
                  <a:schemeClr val="tx1"/>
                </a:solidFill>
                <a:latin typeface="+mn-lt"/>
                <a:cs typeface="Gill Sans MT"/>
              </a:rPr>
              <a:t>Pb</a:t>
            </a:r>
            <a:r>
              <a:rPr lang="en-US" b="1" dirty="0">
                <a:solidFill>
                  <a:schemeClr val="tx1"/>
                </a:solidFill>
                <a:latin typeface="+mn-lt"/>
                <a:cs typeface="Gill Sans MT"/>
              </a:rPr>
              <a:t>/</a:t>
            </a:r>
            <a:r>
              <a:rPr lang="en-US" b="1" dirty="0" err="1">
                <a:solidFill>
                  <a:schemeClr val="tx1"/>
                </a:solidFill>
                <a:latin typeface="+mn-lt"/>
                <a:cs typeface="Gill Sans MT"/>
              </a:rPr>
              <a:t>Scin</a:t>
            </a:r>
            <a:r>
              <a:rPr lang="en-US" b="1" dirty="0">
                <a:solidFill>
                  <a:schemeClr val="tx1"/>
                </a:solidFill>
                <a:latin typeface="+mn-lt"/>
                <a:cs typeface="Gill Sans MT"/>
              </a:rPr>
              <a:t> (</a:t>
            </a:r>
            <a:r>
              <a:rPr lang="en-US" b="1" dirty="0" err="1">
                <a:solidFill>
                  <a:schemeClr val="tx1"/>
                </a:solidFill>
                <a:latin typeface="+mn-lt"/>
                <a:cs typeface="Gill Sans MT"/>
              </a:rPr>
              <a:t>Shashlik</a:t>
            </a:r>
            <a:r>
              <a:rPr lang="en-US" b="1" dirty="0" smtClean="0">
                <a:solidFill>
                  <a:schemeClr val="tx1"/>
                </a:solidFill>
                <a:latin typeface="+mn-lt"/>
                <a:cs typeface="Gill Sans MT"/>
              </a:rPr>
              <a:t>), 0.12 </a:t>
            </a:r>
            <a:r>
              <a:rPr lang="en-US" b="1" dirty="0">
                <a:solidFill>
                  <a:schemeClr val="tx1"/>
                </a:solidFill>
                <a:latin typeface="+mn-lt"/>
                <a:cs typeface="Gill Sans MT"/>
              </a:rPr>
              <a:t>&lt;|</a:t>
            </a:r>
            <a:r>
              <a:rPr lang="en-US" b="1" dirty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chemeClr val="tx1"/>
                </a:solidFill>
                <a:latin typeface="+mn-lt"/>
                <a:cs typeface="Symbol" charset="2"/>
              </a:rPr>
              <a:t>|</a:t>
            </a:r>
            <a:r>
              <a:rPr lang="en-US" b="1" dirty="0">
                <a:solidFill>
                  <a:schemeClr val="tx1"/>
                </a:solidFill>
                <a:latin typeface="+mn-lt"/>
                <a:cs typeface="Gill Sans MT"/>
              </a:rPr>
              <a:t> &lt; </a:t>
            </a:r>
            <a:r>
              <a:rPr lang="en-US" b="1" dirty="0" smtClean="0">
                <a:solidFill>
                  <a:schemeClr val="tx1"/>
                </a:solidFill>
                <a:latin typeface="+mn-lt"/>
                <a:cs typeface="Gill Sans MT"/>
              </a:rPr>
              <a:t>0.7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+mn-lt"/>
                <a:cs typeface="Gill Sans MT"/>
              </a:rPr>
              <a:t>Increase of </a:t>
            </a:r>
            <a:r>
              <a:rPr lang="en-US" dirty="0">
                <a:latin typeface="Symbol" charset="2"/>
                <a:cs typeface="Symbol" charset="2"/>
              </a:rPr>
              <a:t>f</a:t>
            </a:r>
            <a:r>
              <a:rPr lang="en-US" dirty="0">
                <a:latin typeface="+mn-lt"/>
                <a:cs typeface="Gill Sans MT"/>
              </a:rPr>
              <a:t> coverage </a:t>
            </a:r>
            <a:r>
              <a:rPr lang="en-US" dirty="0" smtClean="0">
                <a:latin typeface="+mn-lt"/>
                <a:cs typeface="Gill Sans MT"/>
              </a:rPr>
              <a:t> by adding Dijet Calorimeter (</a:t>
            </a:r>
            <a:r>
              <a:rPr lang="en-US" dirty="0" err="1" smtClean="0">
                <a:latin typeface="+mn-lt"/>
                <a:cs typeface="Gill Sans MT"/>
              </a:rPr>
              <a:t>Dcal</a:t>
            </a:r>
            <a:r>
              <a:rPr lang="en-US" dirty="0" smtClean="0">
                <a:latin typeface="+mn-lt"/>
                <a:cs typeface="Gill Sans M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  <a:cs typeface="Gill Sans MT"/>
              </a:rPr>
              <a:t>number of towers  from 12.3k to 17.7k</a:t>
            </a:r>
            <a:endParaRPr lang="en-US" b="1" dirty="0" smtClean="0">
              <a:solidFill>
                <a:srgbClr val="0000FF"/>
              </a:solidFill>
              <a:latin typeface="+mn-lt"/>
              <a:cs typeface="Gill Sans MT"/>
            </a:endParaRPr>
          </a:p>
          <a:p>
            <a:r>
              <a:rPr lang="en-US" b="1" dirty="0" smtClean="0">
                <a:solidFill>
                  <a:srgbClr val="ED00F8"/>
                </a:solidFill>
                <a:latin typeface="+mn-lt"/>
                <a:cs typeface="Gill Sans MT"/>
              </a:rPr>
              <a:t>Photon Spectrometer (PHOS):</a:t>
            </a:r>
          </a:p>
          <a:p>
            <a:r>
              <a:rPr lang="en-US" b="1" dirty="0" smtClean="0">
                <a:latin typeface="+mn-lt"/>
                <a:cs typeface="Gill Sans MT"/>
              </a:rPr>
              <a:t>PbWO</a:t>
            </a:r>
            <a:r>
              <a:rPr lang="en-US" b="1" baseline="-25000" dirty="0" smtClean="0">
                <a:latin typeface="+mn-lt"/>
                <a:cs typeface="Gill Sans MT"/>
              </a:rPr>
              <a:t>4</a:t>
            </a:r>
            <a:r>
              <a:rPr lang="en-US" b="1" dirty="0" smtClean="0">
                <a:latin typeface="+mn-lt"/>
                <a:cs typeface="Gill Sans MT"/>
              </a:rPr>
              <a:t> crystals,   |</a:t>
            </a:r>
            <a:r>
              <a:rPr lang="en-US" b="1" dirty="0" smtClean="0">
                <a:latin typeface="Symbol" charset="2"/>
                <a:cs typeface="Symbol" charset="2"/>
              </a:rPr>
              <a:t>h</a:t>
            </a:r>
            <a:r>
              <a:rPr lang="en-US" b="1" dirty="0" smtClean="0">
                <a:latin typeface="+mn-lt"/>
                <a:cs typeface="Symbol" charset="2"/>
              </a:rPr>
              <a:t>|</a:t>
            </a:r>
            <a:r>
              <a:rPr lang="en-US" b="1" dirty="0" smtClean="0">
                <a:latin typeface="+mn-lt"/>
                <a:cs typeface="Gill Sans MT"/>
              </a:rPr>
              <a:t> &lt; 0.12</a:t>
            </a:r>
            <a:endParaRPr lang="en-US" b="1" dirty="0">
              <a:latin typeface="+mn-lt"/>
              <a:cs typeface="Gill Sans MT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+mn-lt"/>
                <a:cs typeface="Gill Sans MT"/>
              </a:rPr>
              <a:t>Increase of </a:t>
            </a:r>
            <a:r>
              <a:rPr lang="en-US" dirty="0">
                <a:latin typeface="Symbol" charset="2"/>
                <a:cs typeface="Symbol" charset="2"/>
              </a:rPr>
              <a:t>f</a:t>
            </a:r>
            <a:r>
              <a:rPr lang="en-US" dirty="0" smtClean="0">
                <a:latin typeface="+mn-lt"/>
                <a:cs typeface="Gill Sans MT"/>
              </a:rPr>
              <a:t> coverage by  </a:t>
            </a:r>
            <a:r>
              <a:rPr lang="en-US" dirty="0">
                <a:latin typeface="+mn-lt"/>
                <a:cs typeface="Gill Sans MT"/>
              </a:rPr>
              <a:t>i</a:t>
            </a:r>
            <a:r>
              <a:rPr lang="en-US" dirty="0" smtClean="0">
                <a:latin typeface="+mn-lt"/>
                <a:cs typeface="Gill Sans MT"/>
              </a:rPr>
              <a:t>nstallation </a:t>
            </a:r>
            <a:r>
              <a:rPr lang="en-US" dirty="0">
                <a:latin typeface="+mn-lt"/>
                <a:cs typeface="Gill Sans MT"/>
              </a:rPr>
              <a:t>of 4</a:t>
            </a:r>
            <a:r>
              <a:rPr lang="en-US" baseline="30000" dirty="0">
                <a:latin typeface="+mn-lt"/>
                <a:cs typeface="Gill Sans MT"/>
              </a:rPr>
              <a:t>th</a:t>
            </a:r>
            <a:r>
              <a:rPr lang="en-US" dirty="0">
                <a:latin typeface="+mn-lt"/>
                <a:cs typeface="Gill Sans MT"/>
              </a:rPr>
              <a:t> </a:t>
            </a:r>
            <a:r>
              <a:rPr lang="en-US" dirty="0" smtClean="0">
                <a:latin typeface="+mn-lt"/>
                <a:cs typeface="Gill Sans MT"/>
              </a:rPr>
              <a:t>module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+mn-lt"/>
                <a:cs typeface="Gill Sans MT"/>
              </a:rPr>
              <a:t>Number  of towers from 10.8k to 14.3k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+mn-lt"/>
              <a:cs typeface="Gill Sans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7" y="4228366"/>
            <a:ext cx="91391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cs typeface="Gill Sans MT"/>
              </a:rPr>
              <a:t>Longevity of calorimeters</a:t>
            </a:r>
            <a:r>
              <a:rPr lang="en-US" sz="2400" b="1" dirty="0" smtClean="0">
                <a:solidFill>
                  <a:srgbClr val="000000"/>
                </a:solidFill>
                <a:cs typeface="Gill Sans MT"/>
              </a:rPr>
              <a:t>:</a:t>
            </a:r>
            <a:endParaRPr lang="en-US" sz="2400" b="1" dirty="0">
              <a:solidFill>
                <a:srgbClr val="000000"/>
              </a:solidFill>
              <a:cs typeface="Gill Sans MT"/>
            </a:endParaRPr>
          </a:p>
          <a:p>
            <a:r>
              <a:rPr lang="en-US" b="1" dirty="0">
                <a:solidFill>
                  <a:srgbClr val="0000FF"/>
                </a:solidFill>
                <a:cs typeface="Gill Sans MT"/>
              </a:rPr>
              <a:t>Calorimeters located in ALICE central barrel  (|</a:t>
            </a:r>
            <a:r>
              <a:rPr lang="en-US" b="1" dirty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r>
              <a:rPr lang="en-US" b="1" dirty="0">
                <a:solidFill>
                  <a:srgbClr val="0000FF"/>
                </a:solidFill>
                <a:cs typeface="Symbol" charset="2"/>
              </a:rPr>
              <a:t>|</a:t>
            </a:r>
            <a:r>
              <a:rPr lang="en-US" b="1" dirty="0">
                <a:solidFill>
                  <a:srgbClr val="0000FF"/>
                </a:solidFill>
                <a:cs typeface="Gill Sans MT"/>
              </a:rPr>
              <a:t>&lt;0.7, r~4.5m)</a:t>
            </a:r>
            <a:r>
              <a:rPr lang="en-US" b="1" dirty="0" smtClean="0">
                <a:solidFill>
                  <a:srgbClr val="0000FF"/>
                </a:solidFill>
                <a:cs typeface="Gill Sans MT"/>
              </a:rPr>
              <a:t>: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Gill Sans MT"/>
              </a:rPr>
              <a:t>expected </a:t>
            </a:r>
            <a:r>
              <a:rPr lang="en-US" dirty="0">
                <a:cs typeface="Gill Sans MT"/>
              </a:rPr>
              <a:t>doses ~1Gy ( </a:t>
            </a:r>
            <a:r>
              <a:rPr lang="en-US" dirty="0" smtClean="0">
                <a:cs typeface="Gill Sans MT"/>
              </a:rPr>
              <a:t>~ 0.1 </a:t>
            </a:r>
            <a:r>
              <a:rPr lang="en-US" dirty="0" err="1" smtClean="0">
                <a:cs typeface="Gill Sans MT"/>
              </a:rPr>
              <a:t>krad</a:t>
            </a:r>
            <a:r>
              <a:rPr lang="en-US" dirty="0" smtClean="0">
                <a:cs typeface="Gill Sans MT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6298" y="5516225"/>
            <a:ext cx="8339003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cs typeface="Gill Sans MT"/>
              </a:rPr>
              <a:t>No </a:t>
            </a:r>
            <a:r>
              <a:rPr lang="en-US" sz="2400" b="1" dirty="0" smtClean="0">
                <a:solidFill>
                  <a:srgbClr val="000000"/>
                </a:solidFill>
                <a:cs typeface="Gill Sans MT"/>
              </a:rPr>
              <a:t>issues related to integrated radiation dose are expected  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  <a:cs typeface="Gill Sans MT"/>
              </a:rPr>
              <a:t>for ALICE </a:t>
            </a:r>
            <a:r>
              <a:rPr lang="en-US" sz="2400" b="1" dirty="0">
                <a:solidFill>
                  <a:srgbClr val="000000"/>
                </a:solidFill>
                <a:cs typeface="Gill Sans MT"/>
              </a:rPr>
              <a:t>calorimeters   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3574"/>
            <a:ext cx="8229600" cy="93280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000000"/>
                </a:solidFill>
              </a:rPr>
              <a:t>ALICE calorimeter system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204" y="88214"/>
            <a:ext cx="4404555" cy="49629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Gill Sans MT"/>
              </a:rPr>
              <a:t>ALICE </a:t>
            </a:r>
            <a:r>
              <a:rPr lang="en-US" b="1" dirty="0" err="1" smtClean="0">
                <a:cs typeface="Gill Sans MT"/>
              </a:rPr>
              <a:t>FoCal</a:t>
            </a:r>
            <a:endParaRPr lang="en-US" b="1" dirty="0">
              <a:cs typeface="Gill Sans MT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92100" y="1680903"/>
            <a:ext cx="3378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73038" indent="-173038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b="1" dirty="0" smtClean="0">
                <a:solidFill>
                  <a:srgbClr val="0000FF"/>
                </a:solidFill>
                <a:latin typeface="+mn-lt"/>
                <a:cs typeface="Times New Roman"/>
              </a:rPr>
              <a:t>Two positions are being considered for  </a:t>
            </a:r>
            <a:r>
              <a:rPr lang="en-US" sz="1800" b="1" dirty="0" err="1" smtClean="0">
                <a:solidFill>
                  <a:srgbClr val="0000FF"/>
                </a:solidFill>
                <a:latin typeface="+mn-lt"/>
                <a:cs typeface="Times New Roman"/>
              </a:rPr>
              <a:t>FoCal</a:t>
            </a:r>
            <a:r>
              <a:rPr lang="en-US" sz="1800" b="1" dirty="0" smtClean="0">
                <a:solidFill>
                  <a:srgbClr val="0000FF"/>
                </a:solidFill>
                <a:latin typeface="+mn-lt"/>
                <a:cs typeface="Times New Roman"/>
              </a:rPr>
              <a:t>:</a:t>
            </a:r>
            <a:endParaRPr lang="en-US" sz="1800" dirty="0" smtClean="0">
              <a:solidFill>
                <a:srgbClr val="0000FF"/>
              </a:solidFill>
              <a:latin typeface="+mn-lt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/>
              </a:rPr>
              <a:t>Preferred option:</a:t>
            </a:r>
            <a:endParaRPr lang="en-US" sz="1800" dirty="0">
              <a:solidFill>
                <a:srgbClr val="000000"/>
              </a:solidFill>
              <a:latin typeface="+mn-lt"/>
              <a:cs typeface="Times New Roman"/>
            </a:endParaRPr>
          </a:p>
          <a:p>
            <a:pPr marL="284162" lvl="1"/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/>
              </a:rPr>
              <a:t>At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  <a:t>z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/>
              </a:rPr>
              <a:t>= 7-8m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</a:br>
            <a: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  <a:t>3.3 &lt;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  <a:t> &lt;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/>
              </a:rPr>
              <a:t>5.3</a:t>
            </a:r>
          </a:p>
          <a:p>
            <a:pPr marL="285750" indent="-285750">
              <a:buFontTx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/>
              </a:rPr>
              <a:t>Alternative option:</a:t>
            </a:r>
          </a:p>
          <a:p>
            <a:pPr marL="284162" lvl="1"/>
            <a:r>
              <a:rPr lang="en-US" sz="1800" dirty="0" smtClean="0">
                <a:solidFill>
                  <a:srgbClr val="000000"/>
                </a:solidFill>
                <a:latin typeface="+mn-lt"/>
                <a:cs typeface="Times New Roman"/>
              </a:rPr>
              <a:t>2.5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  <a:t>&lt;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Symbol" charset="2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Symbol" charset="2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+mn-lt"/>
                <a:cs typeface="Times New Roman"/>
              </a:rPr>
              <a:t>&lt; 4.5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FB52B-3B7F-C04F-AA08-ABBA1ECD5F8A}" type="datetime1">
              <a:rPr lang="en-US" smtClean="0"/>
              <a:t>11/28/2013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EE1BE-735A-2740-B025-B3E46471B3E0}" type="slidenum">
              <a:rPr lang="en-US" smtClean="0"/>
              <a:t>52</a:t>
            </a:fld>
            <a:endParaRPr lang="en-US" dirty="0"/>
          </a:p>
        </p:txBody>
      </p:sp>
      <p:pic>
        <p:nvPicPr>
          <p:cNvPr id="7" name="Picture 6" descr="Alice_d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54" y="1274153"/>
            <a:ext cx="5705646" cy="362804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2438400" y="2875280"/>
            <a:ext cx="2979420" cy="3886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374900" y="2476500"/>
            <a:ext cx="2133600" cy="266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3500" y="4635500"/>
            <a:ext cx="9080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cs typeface="Times New Roman"/>
              </a:rPr>
              <a:t>Main </a:t>
            </a:r>
            <a:r>
              <a:rPr lang="en-US" b="1" dirty="0" smtClean="0">
                <a:solidFill>
                  <a:srgbClr val="0000FF"/>
                </a:solidFill>
                <a:cs typeface="Times New Roman"/>
              </a:rPr>
              <a:t>features of </a:t>
            </a:r>
            <a:r>
              <a:rPr lang="en-US" b="1" dirty="0" err="1" smtClean="0">
                <a:solidFill>
                  <a:srgbClr val="0000FF"/>
                </a:solidFill>
                <a:cs typeface="Times New Roman"/>
              </a:rPr>
              <a:t>FoCal</a:t>
            </a:r>
            <a:r>
              <a:rPr lang="en-US" b="1" dirty="0" smtClean="0">
                <a:solidFill>
                  <a:srgbClr val="0000FF"/>
                </a:solidFill>
                <a:cs typeface="Times New Roman"/>
              </a:rPr>
              <a:t>:</a:t>
            </a:r>
            <a:endParaRPr lang="en-US" b="1" dirty="0">
              <a:solidFill>
                <a:srgbClr val="0000FF"/>
              </a:solidFill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Lucida Grande"/>
                <a:cs typeface="Times New Roman"/>
              </a:rPr>
              <a:t>21-24 layers with </a:t>
            </a:r>
            <a:r>
              <a:rPr lang="en-US" dirty="0" smtClean="0">
                <a:ea typeface="Lucida Grande"/>
                <a:cs typeface="Times New Roman"/>
              </a:rPr>
              <a:t>tungsten absorber (3.5 mm</a:t>
            </a:r>
            <a:r>
              <a:rPr lang="en-US" dirty="0">
                <a:ea typeface="Lucida Grande"/>
                <a:cs typeface="Times New Roman"/>
              </a:rPr>
              <a:t>, ~ 1X</a:t>
            </a:r>
            <a:r>
              <a:rPr lang="en-US" baseline="-25000" dirty="0">
                <a:ea typeface="Lucida Grande"/>
                <a:cs typeface="Times New Roman"/>
              </a:rPr>
              <a:t>0</a:t>
            </a:r>
            <a:r>
              <a:rPr lang="en-US" dirty="0" smtClean="0">
                <a:ea typeface="Lucida Grande"/>
                <a:cs typeface="Times New Roman"/>
              </a:rPr>
              <a:t>/sampling) and  </a:t>
            </a:r>
            <a:r>
              <a:rPr lang="en-US" dirty="0">
                <a:ea typeface="Lucida Grande"/>
                <a:cs typeface="Times New Roman"/>
              </a:rPr>
              <a:t>Si-</a:t>
            </a:r>
            <a:r>
              <a:rPr lang="en-US" dirty="0" smtClean="0">
                <a:ea typeface="Lucida Grande"/>
                <a:cs typeface="Times New Roman"/>
              </a:rPr>
              <a:t>sensors, </a:t>
            </a:r>
            <a:r>
              <a:rPr lang="en-US" dirty="0" err="1" smtClean="0">
                <a:ea typeface="Lucida Grande"/>
                <a:cs typeface="Times New Roman"/>
              </a:rPr>
              <a:t>dia</a:t>
            </a:r>
            <a:r>
              <a:rPr lang="en-US" dirty="0" smtClean="0">
                <a:ea typeface="Lucida Grande"/>
                <a:cs typeface="Times New Roman"/>
              </a:rPr>
              <a:t> ~ 1.2m</a:t>
            </a:r>
            <a:endParaRPr lang="en-US" dirty="0"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Times New Roman"/>
              </a:rPr>
              <a:t>Sensors: 2-3 very high-granularity (~mm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dirty="0" smtClean="0">
                <a:cs typeface="Times New Roman"/>
              </a:rPr>
              <a:t>) layers + ~20 lower-granularity (~1 cm</a:t>
            </a:r>
            <a:r>
              <a:rPr lang="en-US" baseline="30000" dirty="0" smtClean="0">
                <a:cs typeface="Times New Roman"/>
              </a:rPr>
              <a:t>2</a:t>
            </a:r>
            <a:r>
              <a:rPr lang="en-US" dirty="0" smtClean="0">
                <a:cs typeface="Times New Roman"/>
              </a:rPr>
              <a:t>) layers</a:t>
            </a:r>
            <a:endParaRPr lang="en-US" baseline="30000" dirty="0"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Times New Roman"/>
              </a:rPr>
              <a:t>Small Molière radius ( ~1cm) to separate </a:t>
            </a:r>
            <a:r>
              <a:rPr lang="en-US" dirty="0" err="1">
                <a:ea typeface="Lucida Grande"/>
                <a:cs typeface="Times New Roman"/>
              </a:rPr>
              <a:t>γ’s</a:t>
            </a:r>
            <a:r>
              <a:rPr lang="en-US" dirty="0">
                <a:ea typeface="Lucida Grande"/>
                <a:cs typeface="Times New Roman"/>
              </a:rPr>
              <a:t> from π</a:t>
            </a:r>
            <a:r>
              <a:rPr lang="en-US" baseline="30000" dirty="0">
                <a:ea typeface="Lucida Grande"/>
                <a:cs typeface="Times New Roman"/>
              </a:rPr>
              <a:t>0</a:t>
            </a:r>
            <a:r>
              <a:rPr lang="en-US" dirty="0">
                <a:ea typeface="Lucida Grande"/>
                <a:cs typeface="Times New Roman"/>
              </a:rPr>
              <a:t> decays</a:t>
            </a:r>
          </a:p>
          <a:p>
            <a:r>
              <a:rPr lang="en-US" b="1" dirty="0" smtClean="0">
                <a:solidFill>
                  <a:srgbClr val="0000FF"/>
                </a:solidFill>
                <a:cs typeface="Times New Roman"/>
              </a:rPr>
              <a:t>Active </a:t>
            </a:r>
            <a:r>
              <a:rPr lang="en-US" b="1" dirty="0">
                <a:solidFill>
                  <a:srgbClr val="0000FF"/>
                </a:solidFill>
                <a:cs typeface="Times New Roman"/>
              </a:rPr>
              <a:t>R&amp;D ongoing </a:t>
            </a:r>
          </a:p>
          <a:p>
            <a:r>
              <a:rPr lang="en-US" dirty="0" smtClean="0">
                <a:solidFill>
                  <a:srgbClr val="000000"/>
                </a:solidFill>
                <a:cs typeface="Times New Roman"/>
              </a:rPr>
              <a:t>beam </a:t>
            </a:r>
            <a:r>
              <a:rPr lang="en-US" dirty="0">
                <a:solidFill>
                  <a:srgbClr val="000000"/>
                </a:solidFill>
                <a:cs typeface="Times New Roman"/>
              </a:rPr>
              <a:t>tests </a:t>
            </a:r>
            <a:r>
              <a:rPr lang="en-US" dirty="0" smtClean="0">
                <a:solidFill>
                  <a:srgbClr val="000000"/>
                </a:solidFill>
                <a:cs typeface="Times New Roman"/>
              </a:rPr>
              <a:t>of prototype module performed, results very promising (</a:t>
            </a:r>
            <a:r>
              <a:rPr lang="en-US" sz="1400" u="sng" dirty="0" smtClean="0">
                <a:hlinkClick r:id="rId4"/>
              </a:rPr>
              <a:t>http</a:t>
            </a:r>
            <a:r>
              <a:rPr lang="en-US" sz="1400" u="sng" dirty="0">
                <a:hlinkClick r:id="rId4"/>
              </a:rPr>
              <a:t>://arxiv.org/abs/</a:t>
            </a:r>
            <a:r>
              <a:rPr lang="en-US" sz="1400" u="sng" dirty="0" smtClean="0">
                <a:hlinkClick r:id="rId4"/>
              </a:rPr>
              <a:t>1308.2585</a:t>
            </a:r>
            <a:r>
              <a:rPr lang="en-US" u="sng" dirty="0" smtClean="0"/>
              <a:t>)</a:t>
            </a:r>
            <a:endParaRPr lang="nl-NL" dirty="0">
              <a:cs typeface="Times New Roman"/>
            </a:endParaRPr>
          </a:p>
          <a:p>
            <a:endParaRPr lang="en-US" dirty="0"/>
          </a:p>
        </p:txBody>
      </p:sp>
      <p:pic>
        <p:nvPicPr>
          <p:cNvPr id="2" name="Picture 1" descr="alice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6248"/>
            <a:ext cx="1270000" cy="12579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500" y="711808"/>
            <a:ext cx="77089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ALICE considers installation of additional </a:t>
            </a:r>
            <a:r>
              <a:rPr lang="en-US" sz="2000" dirty="0" smtClean="0">
                <a:solidFill>
                  <a:srgbClr val="000000"/>
                </a:solidFill>
              </a:rPr>
              <a:t>calorimeter in </a:t>
            </a:r>
            <a:r>
              <a:rPr lang="en-US" sz="2000" dirty="0">
                <a:solidFill>
                  <a:srgbClr val="000000"/>
                </a:solidFill>
              </a:rPr>
              <a:t>the forward  </a:t>
            </a:r>
            <a:r>
              <a:rPr lang="en-US" sz="2000" dirty="0" err="1" smtClean="0">
                <a:solidFill>
                  <a:srgbClr val="000000"/>
                </a:solidFill>
              </a:rPr>
              <a:t>pseudorapidity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region after LS2.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4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Technologies used in the LHC Calorimeters</a:t>
            </a:r>
            <a:endParaRPr lang="it-IT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Lead tungstate homogeneous calorimeter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(CMS ECAL, ALICE Phos)</a:t>
            </a:r>
          </a:p>
          <a:p>
            <a:r>
              <a:rPr lang="it-IT" dirty="0" smtClean="0"/>
              <a:t>Liquid Argon sampling calorimeter</a:t>
            </a:r>
            <a:r>
              <a:rPr lang="it-IT" dirty="0"/>
              <a:t> </a:t>
            </a:r>
            <a:endParaRPr lang="it-IT" dirty="0" smtClean="0"/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(Atlas EM Barrel+Endcaps, </a:t>
            </a:r>
            <a:r>
              <a:rPr lang="it-IT" dirty="0" smtClean="0">
                <a:solidFill>
                  <a:srgbClr val="00B050"/>
                </a:solidFill>
              </a:rPr>
              <a:t>HADR Endcaps+Forward</a:t>
            </a:r>
            <a:r>
              <a:rPr lang="it-IT" dirty="0" smtClean="0">
                <a:solidFill>
                  <a:srgbClr val="0070C0"/>
                </a:solidFill>
              </a:rPr>
              <a:t>)</a:t>
            </a:r>
          </a:p>
          <a:p>
            <a:r>
              <a:rPr lang="it-IT" dirty="0" smtClean="0"/>
              <a:t>Scintillator tiles / WLS fibers 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(</a:t>
            </a:r>
            <a:r>
              <a:rPr lang="it-IT" dirty="0" smtClean="0">
                <a:solidFill>
                  <a:srgbClr val="00B050"/>
                </a:solidFill>
              </a:rPr>
              <a:t>Atlas HCAL Barrel, CMS HCAL, LHCb HCAL</a:t>
            </a:r>
            <a:r>
              <a:rPr lang="it-IT" dirty="0" smtClean="0">
                <a:solidFill>
                  <a:srgbClr val="0070C0"/>
                </a:solidFill>
              </a:rPr>
              <a:t>)</a:t>
            </a:r>
          </a:p>
          <a:p>
            <a:pPr lvl="1"/>
            <a:r>
              <a:rPr lang="it-IT" dirty="0" smtClean="0"/>
              <a:t>Shashlik </a:t>
            </a:r>
            <a:r>
              <a:rPr lang="it-IT" dirty="0" smtClean="0">
                <a:solidFill>
                  <a:srgbClr val="0070C0"/>
                </a:solidFill>
              </a:rPr>
              <a:t>(LHCb ECAL,  Alice EMCAL and DCAL)</a:t>
            </a:r>
          </a:p>
          <a:p>
            <a:r>
              <a:rPr lang="it-IT" dirty="0" smtClean="0"/>
              <a:t>Quartz fiber+steel sampling calorimeter 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(</a:t>
            </a:r>
            <a:r>
              <a:rPr lang="it-IT" dirty="0" smtClean="0">
                <a:solidFill>
                  <a:srgbClr val="00B050"/>
                </a:solidFill>
              </a:rPr>
              <a:t>CMS HCAL Forward</a:t>
            </a:r>
            <a:r>
              <a:rPr lang="it-IT" dirty="0" smtClean="0">
                <a:solidFill>
                  <a:srgbClr val="0070C0"/>
                </a:solidFill>
              </a:rPr>
              <a:t>)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1BA20-99A0-49EB-A712-DAE0129DAD8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749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r="2466" b="10518"/>
          <a:stretch>
            <a:fillRect/>
          </a:stretch>
        </p:blipFill>
        <p:spPr bwMode="auto">
          <a:xfrm>
            <a:off x="35496" y="1124744"/>
            <a:ext cx="4932040" cy="345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 descr="largstruc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" t="6750" r="4999" b="33667"/>
          <a:stretch>
            <a:fillRect/>
          </a:stretch>
        </p:blipFill>
        <p:spPr bwMode="auto">
          <a:xfrm>
            <a:off x="5220072" y="2630920"/>
            <a:ext cx="4049712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374184" y="6492875"/>
            <a:ext cx="2895600" cy="365125"/>
          </a:xfrm>
        </p:spPr>
        <p:txBody>
          <a:bodyPr/>
          <a:lstStyle/>
          <a:p>
            <a:fld id="{7D8C9032-2D31-4D57-B531-6828509AAF98}" type="slidenum">
              <a:rPr lang="en-GB" altLang="it-IT"/>
              <a:pPr/>
              <a:t>7</a:t>
            </a:fld>
            <a:endParaRPr lang="en-GB" altLang="it-IT"/>
          </a:p>
        </p:txBody>
      </p:sp>
      <p:grpSp>
        <p:nvGrpSpPr>
          <p:cNvPr id="34886" name="Group 70"/>
          <p:cNvGrpSpPr>
            <a:grpSpLocks/>
          </p:cNvGrpSpPr>
          <p:nvPr/>
        </p:nvGrpSpPr>
        <p:grpSpPr bwMode="auto">
          <a:xfrm>
            <a:off x="0" y="0"/>
            <a:ext cx="9144000" cy="1196975"/>
            <a:chOff x="385" y="2478"/>
            <a:chExt cx="5216" cy="952"/>
          </a:xfrm>
        </p:grpSpPr>
        <p:pic>
          <p:nvPicPr>
            <p:cNvPr id="34881" name="Picture 65" descr="atlas accordion 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1429" y="2486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2" name="Picture 66" descr="atlas accordion 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4558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3" name="Picture 67" descr="atlas accordion 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3515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4" name="Picture 68" descr="atlas accordion 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2472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5" name="Picture 69" descr="atlas accordion picture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385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8459787" cy="1143000"/>
          </a:xfrm>
          <a:solidFill>
            <a:srgbClr val="F8CA4A">
              <a:alpha val="70000"/>
            </a:srgbClr>
          </a:solidFill>
        </p:spPr>
        <p:txBody>
          <a:bodyPr/>
          <a:lstStyle/>
          <a:p>
            <a:r>
              <a:rPr lang="it-IT" altLang="it-IT" sz="3200" dirty="0">
                <a:solidFill>
                  <a:schemeClr val="tx1"/>
                </a:solidFill>
              </a:rPr>
              <a:t>The </a:t>
            </a:r>
            <a:r>
              <a:rPr lang="it-IT" altLang="it-IT" sz="3200" b="1" dirty="0">
                <a:solidFill>
                  <a:schemeClr val="tx1"/>
                </a:solidFill>
              </a:rPr>
              <a:t>ATLAS</a:t>
            </a:r>
            <a:r>
              <a:rPr lang="it-IT" altLang="it-IT" sz="3200" dirty="0">
                <a:solidFill>
                  <a:schemeClr val="tx1"/>
                </a:solidFill>
              </a:rPr>
              <a:t> </a:t>
            </a:r>
            <a:r>
              <a:rPr lang="it-IT" altLang="it-IT" sz="3200" dirty="0" smtClean="0">
                <a:solidFill>
                  <a:schemeClr val="tx1"/>
                </a:solidFill>
              </a:rPr>
              <a:t>Lar calorimeters</a:t>
            </a:r>
            <a:endParaRPr lang="it-IT" altLang="it-IT" sz="3200" dirty="0">
              <a:solidFill>
                <a:schemeClr val="tx1"/>
              </a:solidFill>
            </a:endParaRPr>
          </a:p>
        </p:txBody>
      </p:sp>
      <p:pic>
        <p:nvPicPr>
          <p:cNvPr id="34833" name="Picture 17" descr="fotacor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105" y="822815"/>
            <a:ext cx="2520950" cy="2029195"/>
          </a:xfrm>
          <a:prstGeom prst="rect">
            <a:avLst/>
          </a:prstGeom>
          <a:noFill/>
          <a:ln w="9525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34" name="Picture 18" descr="ATLASXP_White_Thum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90" name="Picture 74" descr="ATLASXP_White_Thum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893" name="Object 77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09859"/>
              </p:ext>
            </p:extLst>
          </p:nvPr>
        </p:nvGraphicFramePr>
        <p:xfrm>
          <a:off x="531018" y="5503110"/>
          <a:ext cx="3600450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8" name="Equation" r:id="rId9" imgW="2031840" imgH="419040" progId="Equation.3">
                  <p:embed/>
                </p:oleObj>
              </mc:Choice>
              <mc:Fallback>
                <p:oleObj name="Equation" r:id="rId9" imgW="203184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018" y="5503110"/>
                        <a:ext cx="3600450" cy="742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96" name="Line 80"/>
          <p:cNvSpPr>
            <a:spLocks noChangeShapeType="1"/>
          </p:cNvSpPr>
          <p:nvPr/>
        </p:nvSpPr>
        <p:spPr bwMode="auto">
          <a:xfrm flipV="1">
            <a:off x="7631113" y="5661025"/>
            <a:ext cx="1512887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897" name="Text Box 81"/>
          <p:cNvSpPr txBox="1">
            <a:spLocks noChangeArrowheads="1"/>
          </p:cNvSpPr>
          <p:nvPr/>
        </p:nvSpPr>
        <p:spPr bwMode="auto">
          <a:xfrm>
            <a:off x="8101013" y="6237288"/>
            <a:ext cx="83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it-IT" altLang="it-IT">
                <a:latin typeface="Arial" charset="0"/>
              </a:rPr>
              <a:t>47 cm</a:t>
            </a:r>
          </a:p>
        </p:txBody>
      </p:sp>
      <p:sp>
        <p:nvSpPr>
          <p:cNvPr id="34908" name="Text Box 92"/>
          <p:cNvSpPr txBox="1">
            <a:spLocks noChangeArrowheads="1"/>
          </p:cNvSpPr>
          <p:nvPr/>
        </p:nvSpPr>
        <p:spPr bwMode="auto">
          <a:xfrm>
            <a:off x="2859601" y="6166067"/>
            <a:ext cx="2600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altLang="it-IT" b="0" dirty="0" err="1"/>
              <a:t>Granularity</a:t>
            </a:r>
            <a:r>
              <a:rPr lang="fr-CH" altLang="it-IT" b="0" dirty="0"/>
              <a:t> central layer</a:t>
            </a:r>
          </a:p>
          <a:p>
            <a:r>
              <a:rPr lang="el-GR" altLang="it-IT" b="0" dirty="0"/>
              <a:t>Δη</a:t>
            </a:r>
            <a:r>
              <a:rPr lang="fr-CH" altLang="it-IT" b="0" dirty="0"/>
              <a:t>x</a:t>
            </a:r>
            <a:r>
              <a:rPr lang="el-GR" altLang="it-IT" b="0" dirty="0"/>
              <a:t>Δφ</a:t>
            </a:r>
            <a:r>
              <a:rPr lang="fr-CH" altLang="it-IT" b="0" dirty="0"/>
              <a:t>=0.025x0.025</a:t>
            </a:r>
            <a:endParaRPr lang="el-GR" altLang="it-IT" b="0" dirty="0"/>
          </a:p>
        </p:txBody>
      </p:sp>
      <p:sp>
        <p:nvSpPr>
          <p:cNvPr id="34910" name="Text Box 94"/>
          <p:cNvSpPr txBox="1">
            <a:spLocks noChangeArrowheads="1"/>
          </p:cNvSpPr>
          <p:nvPr/>
        </p:nvSpPr>
        <p:spPr bwMode="auto">
          <a:xfrm>
            <a:off x="8101013" y="290837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altLang="it-IT" b="0" dirty="0"/>
              <a:t>T~87K</a:t>
            </a:r>
            <a:endParaRPr lang="el-GR" altLang="it-IT" b="0" dirty="0"/>
          </a:p>
        </p:txBody>
      </p:sp>
      <p:sp>
        <p:nvSpPr>
          <p:cNvPr id="27" name="Text Box 91"/>
          <p:cNvSpPr txBox="1">
            <a:spLocks noChangeArrowheads="1"/>
          </p:cNvSpPr>
          <p:nvPr/>
        </p:nvSpPr>
        <p:spPr bwMode="auto">
          <a:xfrm>
            <a:off x="476077" y="5229200"/>
            <a:ext cx="2871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1400" b="0" dirty="0"/>
              <a:t>DESIGN ENERGY RESOLUTION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84410" y="1264655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nner diam. 2.8 m</a:t>
            </a:r>
          </a:p>
          <a:p>
            <a:r>
              <a:rPr lang="it-IT" dirty="0"/>
              <a:t>o</a:t>
            </a:r>
            <a:r>
              <a:rPr lang="it-IT" dirty="0" smtClean="0"/>
              <a:t>uter diam. 4 m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4804396" y="5661025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it-IT" dirty="0" smtClean="0">
                <a:solidFill>
                  <a:srgbClr val="0033CC"/>
                </a:solidFill>
              </a:rPr>
              <a:t>X</a:t>
            </a:r>
            <a:r>
              <a:rPr lang="en-US" altLang="it-IT" baseline="-25000" dirty="0" smtClean="0">
                <a:solidFill>
                  <a:srgbClr val="0033CC"/>
                </a:solidFill>
              </a:rPr>
              <a:t>0</a:t>
            </a:r>
            <a:r>
              <a:rPr lang="en-US" altLang="it-IT" dirty="0" smtClean="0">
                <a:solidFill>
                  <a:srgbClr val="0033CC"/>
                </a:solidFill>
              </a:rPr>
              <a:t> ~2 cm</a:t>
            </a:r>
            <a:endParaRPr lang="en-US" altLang="it-IT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1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38" y="1303292"/>
            <a:ext cx="5763566" cy="385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8C9032-2D31-4D57-B531-6828509AAF98}" type="slidenum">
              <a:rPr lang="en-GB" altLang="it-IT"/>
              <a:pPr/>
              <a:t>8</a:t>
            </a:fld>
            <a:endParaRPr lang="en-GB" altLang="it-IT"/>
          </a:p>
        </p:txBody>
      </p:sp>
      <p:grpSp>
        <p:nvGrpSpPr>
          <p:cNvPr id="34886" name="Group 70"/>
          <p:cNvGrpSpPr>
            <a:grpSpLocks/>
          </p:cNvGrpSpPr>
          <p:nvPr/>
        </p:nvGrpSpPr>
        <p:grpSpPr bwMode="auto">
          <a:xfrm>
            <a:off x="0" y="0"/>
            <a:ext cx="9144000" cy="1196975"/>
            <a:chOff x="385" y="2478"/>
            <a:chExt cx="5216" cy="952"/>
          </a:xfrm>
        </p:grpSpPr>
        <p:pic>
          <p:nvPicPr>
            <p:cNvPr id="34881" name="Picture 65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1429" y="2486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2" name="Picture 66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4558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3" name="Picture 67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3515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4" name="Picture 68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2472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885" name="Picture 69" descr="atlas accordion pictu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46" t="26149" r="23225" b="20650"/>
            <a:stretch>
              <a:fillRect/>
            </a:stretch>
          </p:blipFill>
          <p:spPr bwMode="auto">
            <a:xfrm>
              <a:off x="385" y="2478"/>
              <a:ext cx="1043" cy="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44450"/>
            <a:ext cx="8459787" cy="1143000"/>
          </a:xfrm>
          <a:solidFill>
            <a:srgbClr val="F8CA4A">
              <a:alpha val="70000"/>
            </a:srgbClr>
          </a:solidFill>
        </p:spPr>
        <p:txBody>
          <a:bodyPr/>
          <a:lstStyle/>
          <a:p>
            <a:r>
              <a:rPr lang="it-IT" altLang="it-IT" sz="3200" dirty="0">
                <a:solidFill>
                  <a:schemeClr val="tx1"/>
                </a:solidFill>
              </a:rPr>
              <a:t>The </a:t>
            </a:r>
            <a:r>
              <a:rPr lang="it-IT" altLang="it-IT" sz="3200" b="1" dirty="0">
                <a:solidFill>
                  <a:schemeClr val="tx1"/>
                </a:solidFill>
              </a:rPr>
              <a:t>ATLAS</a:t>
            </a:r>
            <a:r>
              <a:rPr lang="it-IT" altLang="it-IT" sz="3200" dirty="0">
                <a:solidFill>
                  <a:schemeClr val="tx1"/>
                </a:solidFill>
              </a:rPr>
              <a:t> </a:t>
            </a:r>
            <a:r>
              <a:rPr lang="it-IT" altLang="it-IT" sz="3200" dirty="0" smtClean="0">
                <a:solidFill>
                  <a:schemeClr val="tx1"/>
                </a:solidFill>
              </a:rPr>
              <a:t>Hadronic calorimeters                 aaaa</a:t>
            </a:r>
            <a:endParaRPr lang="it-IT" altLang="it-IT" sz="3200" dirty="0">
              <a:solidFill>
                <a:schemeClr val="tx1"/>
              </a:solidFill>
            </a:endParaRPr>
          </a:p>
        </p:txBody>
      </p:sp>
      <p:pic>
        <p:nvPicPr>
          <p:cNvPr id="34834" name="Picture 18" descr="ATLASXP_White_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4288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90" name="Picture 74" descr="ATLASXP_White_Thum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736601" cy="121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0" name="Text Box 94"/>
          <p:cNvSpPr txBox="1">
            <a:spLocks noChangeArrowheads="1"/>
          </p:cNvSpPr>
          <p:nvPr/>
        </p:nvSpPr>
        <p:spPr bwMode="auto">
          <a:xfrm>
            <a:off x="8101013" y="2908373"/>
            <a:ext cx="863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CH" altLang="it-IT" b="0" dirty="0"/>
              <a:t>T~87K</a:t>
            </a:r>
            <a:endParaRPr lang="el-GR" altLang="it-IT" b="0" dirty="0"/>
          </a:p>
        </p:txBody>
      </p:sp>
      <p:sp>
        <p:nvSpPr>
          <p:cNvPr id="27" name="Rectangle 12"/>
          <p:cNvSpPr>
            <a:spLocks noChangeArrowheads="1"/>
          </p:cNvSpPr>
          <p:nvPr/>
        </p:nvSpPr>
        <p:spPr bwMode="auto">
          <a:xfrm>
            <a:off x="5360915" y="3357985"/>
            <a:ext cx="3816350" cy="1465262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Barrel HCAL (</a:t>
            </a:r>
            <a:r>
              <a:rPr lang="en-US" altLang="it-IT" dirty="0" err="1">
                <a:solidFill>
                  <a:srgbClr val="FF0000"/>
                </a:solidFill>
                <a:latin typeface="Arial" charset="0"/>
              </a:rPr>
              <a:t>TileCal</a:t>
            </a:r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):</a:t>
            </a:r>
          </a:p>
          <a:p>
            <a:pPr algn="l"/>
            <a:r>
              <a:rPr lang="en-US" altLang="it-IT" b="0" dirty="0">
                <a:latin typeface="Arial" charset="0"/>
              </a:rPr>
              <a:t>Steel/Plastic scintillator. Tiles perpendicular to beam axis. Wavelength shifting fibers carry light to PMT. It covers |</a:t>
            </a:r>
            <a:r>
              <a:rPr lang="en-US" altLang="it-IT" b="0" dirty="0">
                <a:latin typeface="Arial" charset="0"/>
                <a:sym typeface="Symbol" pitchFamily="18" charset="2"/>
              </a:rPr>
              <a:t>|&lt;1.7</a:t>
            </a:r>
            <a:endParaRPr lang="en-US" altLang="it-IT" b="0" dirty="0">
              <a:latin typeface="Arial" charset="0"/>
            </a:endParaRPr>
          </a:p>
        </p:txBody>
      </p:sp>
      <p:pic>
        <p:nvPicPr>
          <p:cNvPr id="30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04" y="476672"/>
            <a:ext cx="2416175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17"/>
          <p:cNvSpPr>
            <a:spLocks noChangeArrowheads="1"/>
          </p:cNvSpPr>
          <p:nvPr/>
        </p:nvSpPr>
        <p:spPr bwMode="auto">
          <a:xfrm>
            <a:off x="5360915" y="4994275"/>
            <a:ext cx="3783085" cy="1477328"/>
          </a:xfrm>
          <a:prstGeom prst="rect">
            <a:avLst/>
          </a:prstGeom>
          <a:solidFill>
            <a:srgbClr val="FF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it-IT" dirty="0" err="1">
                <a:solidFill>
                  <a:srgbClr val="FF0000"/>
                </a:solidFill>
                <a:latin typeface="Arial" charset="0"/>
              </a:rPr>
              <a:t>Endcap</a:t>
            </a:r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 HCAL (HEC</a:t>
            </a:r>
            <a:r>
              <a:rPr lang="en-US" altLang="it-IT" dirty="0" smtClean="0">
                <a:solidFill>
                  <a:srgbClr val="FF0000"/>
                </a:solidFill>
                <a:latin typeface="Arial" charset="0"/>
              </a:rPr>
              <a:t>)</a:t>
            </a:r>
            <a:endParaRPr lang="en-US" altLang="it-IT" dirty="0">
              <a:solidFill>
                <a:srgbClr val="FF0000"/>
              </a:solidFill>
              <a:latin typeface="Arial" charset="0"/>
            </a:endParaRPr>
          </a:p>
          <a:p>
            <a:pPr algn="l"/>
            <a:r>
              <a:rPr lang="fr-FR" altLang="it-IT" b="0" dirty="0">
                <a:latin typeface="Arial" charset="0"/>
                <a:sym typeface="Symbol" pitchFamily="18" charset="2"/>
              </a:rPr>
              <a:t>Cu-</a:t>
            </a:r>
            <a:r>
              <a:rPr lang="fr-FR" altLang="it-IT" b="0" dirty="0" err="1">
                <a:latin typeface="Arial" charset="0"/>
                <a:sym typeface="Symbol" pitchFamily="18" charset="2"/>
              </a:rPr>
              <a:t>LAr</a:t>
            </a:r>
            <a:r>
              <a:rPr lang="fr-FR" altLang="it-IT" b="0" dirty="0">
                <a:latin typeface="Arial" charset="0"/>
              </a:rPr>
              <a:t> 4 </a:t>
            </a:r>
            <a:r>
              <a:rPr lang="fr-FR" altLang="it-IT" b="0" dirty="0" err="1" smtClean="0">
                <a:latin typeface="Arial" charset="0"/>
              </a:rPr>
              <a:t>wheels</a:t>
            </a:r>
            <a:r>
              <a:rPr lang="fr-FR" altLang="it-IT" b="0" dirty="0" smtClean="0">
                <a:latin typeface="Arial" charset="0"/>
              </a:rPr>
              <a:t>, 10 </a:t>
            </a:r>
            <a:r>
              <a:rPr lang="fr-FR" altLang="it-IT" b="0" dirty="0" smtClean="0">
                <a:latin typeface="Arial" charset="0"/>
                <a:sym typeface="Symbol" pitchFamily="18" charset="2"/>
              </a:rPr>
              <a:t></a:t>
            </a:r>
            <a:r>
              <a:rPr lang="fr-FR" altLang="it-IT" dirty="0" smtClean="0">
                <a:latin typeface="Arial" charset="0"/>
                <a:sym typeface="Symbol" pitchFamily="18" charset="2"/>
              </a:rPr>
              <a:t>, </a:t>
            </a:r>
            <a:r>
              <a:rPr lang="fr-FR" altLang="it-IT" b="0" dirty="0" smtClean="0">
                <a:latin typeface="Arial" charset="0"/>
              </a:rPr>
              <a:t>|η|&lt;3.2</a:t>
            </a:r>
          </a:p>
          <a:p>
            <a:pPr algn="l"/>
            <a:r>
              <a:rPr lang="fr-FR" altLang="it-IT" dirty="0" err="1" smtClean="0">
                <a:solidFill>
                  <a:srgbClr val="FF0000"/>
                </a:solidFill>
                <a:latin typeface="Arial" charset="0"/>
              </a:rPr>
              <a:t>Forward</a:t>
            </a:r>
            <a:r>
              <a:rPr lang="fr-FR" altLang="it-IT" dirty="0" smtClean="0">
                <a:solidFill>
                  <a:srgbClr val="FF0000"/>
                </a:solidFill>
                <a:latin typeface="Arial" charset="0"/>
              </a:rPr>
              <a:t> HCAL (</a:t>
            </a:r>
            <a:r>
              <a:rPr lang="fr-FR" altLang="it-IT" dirty="0" err="1" smtClean="0">
                <a:solidFill>
                  <a:srgbClr val="FF0000"/>
                </a:solidFill>
                <a:latin typeface="Arial" charset="0"/>
              </a:rPr>
              <a:t>Fcal</a:t>
            </a:r>
            <a:r>
              <a:rPr lang="fr-FR" altLang="it-IT" dirty="0" smtClean="0">
                <a:solidFill>
                  <a:srgbClr val="FF0000"/>
                </a:solidFill>
                <a:latin typeface="Arial" charset="0"/>
              </a:rPr>
              <a:t>)</a:t>
            </a:r>
          </a:p>
          <a:p>
            <a:pPr algn="l"/>
            <a:r>
              <a:rPr lang="fr-FR" altLang="it-IT" dirty="0" smtClean="0">
                <a:latin typeface="Arial" charset="0"/>
              </a:rPr>
              <a:t>Tubes and </a:t>
            </a:r>
            <a:r>
              <a:rPr lang="fr-FR" altLang="it-IT" dirty="0" err="1" smtClean="0">
                <a:latin typeface="Arial" charset="0"/>
              </a:rPr>
              <a:t>rods</a:t>
            </a:r>
            <a:r>
              <a:rPr lang="fr-FR" altLang="it-IT" dirty="0" smtClean="0">
                <a:latin typeface="Arial" charset="0"/>
              </a:rPr>
              <a:t> in Cu or W</a:t>
            </a:r>
          </a:p>
          <a:p>
            <a:r>
              <a:rPr lang="fr-FR" altLang="it-IT" dirty="0" smtClean="0">
                <a:latin typeface="Arial" charset="0"/>
              </a:rPr>
              <a:t>It </a:t>
            </a:r>
            <a:r>
              <a:rPr lang="fr-FR" altLang="it-IT" dirty="0" err="1" smtClean="0">
                <a:latin typeface="Arial" charset="0"/>
              </a:rPr>
              <a:t>covers</a:t>
            </a:r>
            <a:r>
              <a:rPr lang="fr-FR" altLang="it-IT" dirty="0" smtClean="0">
                <a:latin typeface="Arial" charset="0"/>
              </a:rPr>
              <a:t> 3.1&lt;</a:t>
            </a:r>
            <a:r>
              <a:rPr lang="en-US" altLang="it-IT" dirty="0" smtClean="0">
                <a:latin typeface="Arial" charset="0"/>
              </a:rPr>
              <a:t>|</a:t>
            </a:r>
            <a:r>
              <a:rPr lang="en-US" altLang="it-IT" dirty="0">
                <a:latin typeface="Arial" charset="0"/>
                <a:sym typeface="Symbol" pitchFamily="18" charset="2"/>
              </a:rPr>
              <a:t></a:t>
            </a:r>
            <a:r>
              <a:rPr lang="en-US" altLang="it-IT" dirty="0" smtClean="0">
                <a:latin typeface="Arial" charset="0"/>
                <a:sym typeface="Symbol" pitchFamily="18" charset="2"/>
              </a:rPr>
              <a:t>|&lt;4.9</a:t>
            </a:r>
            <a:endParaRPr lang="en-US" altLang="it-IT" dirty="0">
              <a:latin typeface="Arial" charset="0"/>
            </a:endParaRPr>
          </a:p>
        </p:txBody>
      </p:sp>
      <p:pic>
        <p:nvPicPr>
          <p:cNvPr id="32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5" y="4725144"/>
            <a:ext cx="2409301" cy="213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337" y="4499828"/>
            <a:ext cx="115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Test-beam</a:t>
            </a:r>
            <a:endParaRPr lang="it-IT" dirty="0"/>
          </a:p>
        </p:txBody>
      </p:sp>
      <p:sp>
        <p:nvSpPr>
          <p:cNvPr id="33" name="TextBox 32"/>
          <p:cNvSpPr txBox="1"/>
          <p:nvPr/>
        </p:nvSpPr>
        <p:spPr>
          <a:xfrm>
            <a:off x="4900421" y="1583325"/>
            <a:ext cx="1685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</a:t>
            </a:r>
            <a:r>
              <a:rPr lang="it-IT" dirty="0" smtClean="0"/>
              <a:t>nner diam. 4 m</a:t>
            </a:r>
          </a:p>
          <a:p>
            <a:r>
              <a:rPr lang="it-IT" dirty="0"/>
              <a:t>o</a:t>
            </a:r>
            <a:r>
              <a:rPr lang="it-IT" dirty="0" smtClean="0"/>
              <a:t>uter diam. 8 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757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7ACA40-8DCF-4BEE-975C-3A52A8848061}" type="slidenum">
              <a:rPr lang="en-GB" altLang="it-IT"/>
              <a:pPr/>
              <a:t>9</a:t>
            </a:fld>
            <a:endParaRPr lang="en-GB" altLang="it-IT"/>
          </a:p>
        </p:txBody>
      </p:sp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26988"/>
            <a:ext cx="7978775" cy="865188"/>
          </a:xfrm>
          <a:solidFill>
            <a:srgbClr val="F8CA4A"/>
          </a:solidFill>
        </p:spPr>
        <p:txBody>
          <a:bodyPr/>
          <a:lstStyle/>
          <a:p>
            <a:r>
              <a:rPr lang="fr-FR" altLang="it-IT" sz="3200"/>
              <a:t>The </a:t>
            </a:r>
            <a:r>
              <a:rPr lang="fr-FR" altLang="it-IT" sz="3200" b="1"/>
              <a:t>Atlas</a:t>
            </a:r>
            <a:r>
              <a:rPr lang="fr-FR" altLang="it-IT" sz="3200"/>
              <a:t> Forward Calorimeter</a:t>
            </a:r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H="1">
            <a:off x="6732588" y="4868863"/>
            <a:ext cx="6477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/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6084888" y="6021388"/>
            <a:ext cx="187166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it-IT" sz="1000">
                <a:latin typeface="Comic Sans MS" pitchFamily="66" charset="0"/>
              </a:rPr>
              <a:t>Copper rod in FCal1</a:t>
            </a:r>
          </a:p>
          <a:p>
            <a:r>
              <a:rPr lang="fr-FR" altLang="it-IT" sz="1000">
                <a:latin typeface="Comic Sans MS" pitchFamily="66" charset="0"/>
              </a:rPr>
              <a:t>Or</a:t>
            </a:r>
          </a:p>
          <a:p>
            <a:r>
              <a:rPr lang="fr-FR" altLang="it-IT" sz="1000">
                <a:latin typeface="Comic Sans MS" pitchFamily="66" charset="0"/>
              </a:rPr>
              <a:t>Tungsten rod in FCal2/3 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6877050" y="1773238"/>
            <a:ext cx="431800" cy="431800"/>
          </a:xfrm>
          <a:prstGeom prst="rect">
            <a:avLst/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 flipV="1">
            <a:off x="7164388" y="5589588"/>
            <a:ext cx="287337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144463" y="1052513"/>
            <a:ext cx="5075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buFont typeface="Wingdings" pitchFamily="2" charset="2"/>
              <a:buNone/>
            </a:pPr>
            <a:endParaRPr lang="en-US" altLang="it-IT" b="0">
              <a:solidFill>
                <a:srgbClr val="008000"/>
              </a:solidFill>
              <a:latin typeface="Comic Sans MS" pitchFamily="66" charset="0"/>
            </a:endParaRPr>
          </a:p>
          <a:p>
            <a:endParaRPr lang="fr-FR" altLang="it-IT" b="0">
              <a:solidFill>
                <a:srgbClr val="008000"/>
              </a:solidFill>
              <a:latin typeface="Comic Sans MS" pitchFamily="66" charset="0"/>
            </a:endParaRPr>
          </a:p>
        </p:txBody>
      </p:sp>
      <p:sp>
        <p:nvSpPr>
          <p:cNvPr id="90126" name="Rectangle 14"/>
          <p:cNvSpPr>
            <a:spLocks noChangeArrowheads="1"/>
          </p:cNvSpPr>
          <p:nvPr/>
        </p:nvSpPr>
        <p:spPr bwMode="auto">
          <a:xfrm>
            <a:off x="0" y="1123950"/>
            <a:ext cx="5435600" cy="244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fr-FR" altLang="it-IT" sz="2000" b="0" dirty="0">
                <a:solidFill>
                  <a:srgbClr val="008000"/>
                </a:solidFill>
              </a:rPr>
              <a:t>3 modules in </a:t>
            </a:r>
            <a:r>
              <a:rPr lang="fr-FR" altLang="it-IT" sz="2000" b="0" dirty="0" err="1">
                <a:solidFill>
                  <a:srgbClr val="008000"/>
                </a:solidFill>
              </a:rPr>
              <a:t>each</a:t>
            </a:r>
            <a:r>
              <a:rPr lang="fr-FR" altLang="it-IT" sz="2000" b="0" dirty="0">
                <a:solidFill>
                  <a:srgbClr val="008000"/>
                </a:solidFill>
              </a:rPr>
              <a:t> end-cap:</a:t>
            </a:r>
          </a:p>
          <a:p>
            <a:pPr lvl="1"/>
            <a:r>
              <a:rPr lang="fr-FR" altLang="it-IT" sz="1800" b="0" dirty="0" err="1">
                <a:solidFill>
                  <a:schemeClr val="accent2"/>
                </a:solidFill>
              </a:rPr>
              <a:t>FCal</a:t>
            </a:r>
            <a:r>
              <a:rPr lang="fr-FR" altLang="it-IT" sz="1800" b="0" dirty="0">
                <a:solidFill>
                  <a:schemeClr val="accent2"/>
                </a:solidFill>
              </a:rPr>
              <a:t> 1: </a:t>
            </a:r>
            <a:r>
              <a:rPr lang="fr-FR" altLang="it-IT" sz="1800" b="0" dirty="0" err="1">
                <a:solidFill>
                  <a:schemeClr val="accent2"/>
                </a:solidFill>
              </a:rPr>
              <a:t>electromagnetic</a:t>
            </a:r>
            <a:r>
              <a:rPr lang="fr-FR" altLang="it-IT" sz="1800" b="0" dirty="0">
                <a:solidFill>
                  <a:schemeClr val="accent2"/>
                </a:solidFill>
              </a:rPr>
              <a:t>, </a:t>
            </a:r>
            <a:r>
              <a:rPr lang="fr-FR" altLang="it-IT" sz="1800" b="0" dirty="0" err="1">
                <a:solidFill>
                  <a:schemeClr val="accent2"/>
                </a:solidFill>
              </a:rPr>
              <a:t>LAr</a:t>
            </a:r>
            <a:r>
              <a:rPr lang="fr-FR" altLang="it-IT" sz="1800" b="0" dirty="0">
                <a:solidFill>
                  <a:schemeClr val="accent2"/>
                </a:solidFill>
              </a:rPr>
              <a:t>-Cu, 28X0</a:t>
            </a:r>
          </a:p>
          <a:p>
            <a:pPr lvl="1"/>
            <a:r>
              <a:rPr lang="fr-FR" altLang="it-IT" sz="1800" b="0" dirty="0">
                <a:solidFill>
                  <a:schemeClr val="accent2"/>
                </a:solidFill>
              </a:rPr>
              <a:t>FCal2/3: </a:t>
            </a:r>
            <a:r>
              <a:rPr lang="fr-FR" altLang="it-IT" sz="1800" b="0" dirty="0" err="1">
                <a:solidFill>
                  <a:schemeClr val="accent2"/>
                </a:solidFill>
              </a:rPr>
              <a:t>hadronic</a:t>
            </a:r>
            <a:r>
              <a:rPr lang="fr-FR" altLang="it-IT" sz="1800" b="0" dirty="0">
                <a:solidFill>
                  <a:schemeClr val="accent2"/>
                </a:solidFill>
              </a:rPr>
              <a:t>, </a:t>
            </a:r>
            <a:r>
              <a:rPr lang="fr-FR" altLang="it-IT" sz="1800" b="0" dirty="0" err="1">
                <a:solidFill>
                  <a:schemeClr val="accent2"/>
                </a:solidFill>
              </a:rPr>
              <a:t>LAr</a:t>
            </a:r>
            <a:r>
              <a:rPr lang="fr-FR" altLang="it-IT" sz="1800" b="0" dirty="0">
                <a:solidFill>
                  <a:schemeClr val="accent2"/>
                </a:solidFill>
              </a:rPr>
              <a:t>-W, 2x3.7</a:t>
            </a:r>
            <a:r>
              <a:rPr lang="fr-FR" altLang="it-IT" sz="1800" b="0" dirty="0">
                <a:solidFill>
                  <a:schemeClr val="accent2"/>
                </a:solidFill>
                <a:sym typeface="Symbol" pitchFamily="18" charset="2"/>
              </a:rPr>
              <a:t></a:t>
            </a:r>
          </a:p>
          <a:p>
            <a:r>
              <a:rPr lang="fr-FR" altLang="it-IT" sz="2000" b="0" dirty="0">
                <a:solidFill>
                  <a:srgbClr val="008000"/>
                </a:solidFill>
                <a:sym typeface="Symbol" pitchFamily="18" charset="2"/>
              </a:rPr>
              <a:t>3.2&lt;||&lt;4.9</a:t>
            </a:r>
          </a:p>
          <a:p>
            <a:r>
              <a:rPr lang="en-US" altLang="it-IT" sz="2000" b="0" dirty="0">
                <a:solidFill>
                  <a:srgbClr val="FF0000"/>
                </a:solidFill>
              </a:rPr>
              <a:t>Resistant to high radiation</a:t>
            </a:r>
          </a:p>
          <a:p>
            <a:r>
              <a:rPr lang="en-US" altLang="it-IT" sz="2000" b="0" dirty="0" smtClean="0">
                <a:solidFill>
                  <a:srgbClr val="FF0000"/>
                </a:solidFill>
              </a:rPr>
              <a:t>narrow </a:t>
            </a:r>
            <a:r>
              <a:rPr lang="en-US" altLang="it-IT" sz="2000" b="0" dirty="0" err="1">
                <a:solidFill>
                  <a:srgbClr val="FF0000"/>
                </a:solidFill>
              </a:rPr>
              <a:t>LAr</a:t>
            </a:r>
            <a:r>
              <a:rPr lang="en-US" altLang="it-IT" sz="2000" b="0" dirty="0">
                <a:solidFill>
                  <a:srgbClr val="FF0000"/>
                </a:solidFill>
              </a:rPr>
              <a:t> gaps</a:t>
            </a:r>
            <a:r>
              <a:rPr lang="en-US" altLang="it-IT" sz="2000" b="0" dirty="0">
                <a:solidFill>
                  <a:srgbClr val="008000"/>
                </a:solidFill>
              </a:rPr>
              <a:t> </a:t>
            </a:r>
            <a:endParaRPr lang="en-US" altLang="it-IT" sz="2000" b="0" dirty="0" smtClean="0">
              <a:solidFill>
                <a:srgbClr val="008000"/>
              </a:solidFill>
            </a:endParaRPr>
          </a:p>
          <a:p>
            <a:r>
              <a:rPr lang="en-US" altLang="it-IT" sz="2000" dirty="0" smtClean="0">
                <a:solidFill>
                  <a:srgbClr val="008000"/>
                </a:solidFill>
              </a:rPr>
              <a:t>No limitations for LHC Phase1</a:t>
            </a:r>
            <a:endParaRPr lang="en-US" altLang="it-IT" sz="2000" b="0" dirty="0">
              <a:solidFill>
                <a:srgbClr val="008000"/>
              </a:solidFill>
            </a:endParaRPr>
          </a:p>
        </p:txBody>
      </p:sp>
      <p:sp>
        <p:nvSpPr>
          <p:cNvPr id="90127" name="Text Box 15"/>
          <p:cNvSpPr txBox="1">
            <a:spLocks noChangeArrowheads="1"/>
          </p:cNvSpPr>
          <p:nvPr/>
        </p:nvSpPr>
        <p:spPr bwMode="auto">
          <a:xfrm>
            <a:off x="7645400" y="3309938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it-IT" b="0">
                <a:latin typeface="Comic Sans MS" pitchFamily="66" charset="0"/>
              </a:rPr>
              <a:t>FCal1</a:t>
            </a:r>
          </a:p>
        </p:txBody>
      </p:sp>
      <p:pic>
        <p:nvPicPr>
          <p:cNvPr id="9013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2676525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860800"/>
            <a:ext cx="3240087" cy="273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2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0" y="4292600"/>
            <a:ext cx="2286000" cy="17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3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3276600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34" name="Picture 22" descr="ATLASXP_White_Thum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14288"/>
            <a:ext cx="693738" cy="113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18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2866</TotalTime>
  <Words>4086</Words>
  <Application>Microsoft Office PowerPoint</Application>
  <PresentationFormat>On-screen Show (4:3)</PresentationFormat>
  <Paragraphs>670</Paragraphs>
  <Slides>52</Slides>
  <Notes>16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Office Theme</vt:lpstr>
      <vt:lpstr>Equation</vt:lpstr>
      <vt:lpstr>Calorimetry challenges in view of LHC upgrades</vt:lpstr>
      <vt:lpstr>Content</vt:lpstr>
      <vt:lpstr>LHC and HL-LHC</vt:lpstr>
      <vt:lpstr>HL-LHC physics for the Atlas and CMS calorimeters</vt:lpstr>
      <vt:lpstr>Physics for the calorimeters</vt:lpstr>
      <vt:lpstr>Technologies used in the LHC Calorimeters</vt:lpstr>
      <vt:lpstr>The ATLAS Lar calorimeters</vt:lpstr>
      <vt:lpstr>The ATLAS Hadronic calorimeters                 aaaa</vt:lpstr>
      <vt:lpstr>The Atlas Forward Calorimeter</vt:lpstr>
      <vt:lpstr>CMS ECAL</vt:lpstr>
      <vt:lpstr>The CMS HCAL</vt:lpstr>
      <vt:lpstr>The CMS Forward Calorimeter</vt:lpstr>
      <vt:lpstr>Performance for photons</vt:lpstr>
      <vt:lpstr>PowerPoint Presentation</vt:lpstr>
      <vt:lpstr>Detector challenges at the HL-LHC</vt:lpstr>
      <vt:lpstr>Atlas Calorimeter longevity </vt:lpstr>
      <vt:lpstr>Atlas FCal Calorimeter longevity </vt:lpstr>
      <vt:lpstr>Atlas FCal mitigation options</vt:lpstr>
      <vt:lpstr>CMS: Radiation dose map</vt:lpstr>
      <vt:lpstr>CMS ECAL crystal longevity</vt:lpstr>
      <vt:lpstr>CMS ECAL Endcaps response evolution </vt:lpstr>
      <vt:lpstr>CMS HCAL Endcap Longevity</vt:lpstr>
      <vt:lpstr>CMS HCAL Forward Longevity</vt:lpstr>
      <vt:lpstr>CMS: options for the endcap calorimeters</vt:lpstr>
      <vt:lpstr>Scenario 1: standalone EE - shashlik</vt:lpstr>
      <vt:lpstr>Scenario 2: Dual readout calorimeter</vt:lpstr>
      <vt:lpstr>Scenario 2: imaging calorimeter</vt:lpstr>
      <vt:lpstr>Electronics</vt:lpstr>
      <vt:lpstr>PowerPoint Presentation</vt:lpstr>
      <vt:lpstr>PowerPoint Presentation</vt:lpstr>
      <vt:lpstr>PowerPoint Presentation</vt:lpstr>
      <vt:lpstr>PILE-UP Mitigation</vt:lpstr>
      <vt:lpstr>Pile-up mitigation</vt:lpstr>
      <vt:lpstr>Pile-up Mitigation</vt:lpstr>
      <vt:lpstr>The material budget in front  of the em calorimeters</vt:lpstr>
      <vt:lpstr>The material budget in front: photon conversions</vt:lpstr>
      <vt:lpstr>The material budget in front: electron Bremsstrahlung</vt:lpstr>
      <vt:lpstr>LHCb Calorimeters</vt:lpstr>
      <vt:lpstr>LHCb: longevity of the ECAL</vt:lpstr>
      <vt:lpstr>LHCb: Longevity of HCAL</vt:lpstr>
      <vt:lpstr>PowerPoint Presentation</vt:lpstr>
      <vt:lpstr>PowerPoint Presentation</vt:lpstr>
      <vt:lpstr>Conclusions</vt:lpstr>
      <vt:lpstr>ECAL Endcaps energy resolution evolution</vt:lpstr>
      <vt:lpstr>R&amp;D on new scintillators</vt:lpstr>
      <vt:lpstr>ECAL electronics</vt:lpstr>
      <vt:lpstr>ECAL Barrel</vt:lpstr>
      <vt:lpstr>PowerPoint Presentation</vt:lpstr>
      <vt:lpstr>PowerPoint Presentation</vt:lpstr>
      <vt:lpstr>ALICE calorimeter system</vt:lpstr>
      <vt:lpstr>ALICE calorimeter system</vt:lpstr>
      <vt:lpstr>ALICE FoCal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Calorimetry challenges in view of LHC upgrades</dc:title>
  <dc:creator>francesca</dc:creator>
  <cp:lastModifiedBy>francesca</cp:lastModifiedBy>
  <cp:revision>115</cp:revision>
  <dcterms:created xsi:type="dcterms:W3CDTF">2013-11-22T10:26:25Z</dcterms:created>
  <dcterms:modified xsi:type="dcterms:W3CDTF">2013-11-28T14:21:26Z</dcterms:modified>
</cp:coreProperties>
</file>