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9" r:id="rId2"/>
    <p:sldId id="296" r:id="rId3"/>
    <p:sldId id="278" r:id="rId4"/>
    <p:sldId id="297" r:id="rId5"/>
    <p:sldId id="299" r:id="rId6"/>
    <p:sldId id="304" r:id="rId7"/>
    <p:sldId id="303" r:id="rId8"/>
    <p:sldId id="302" r:id="rId9"/>
    <p:sldId id="295" r:id="rId10"/>
    <p:sldId id="301" r:id="rId11"/>
    <p:sldId id="306" r:id="rId12"/>
    <p:sldId id="307" r:id="rId13"/>
    <p:sldId id="320" r:id="rId14"/>
    <p:sldId id="319" r:id="rId15"/>
    <p:sldId id="300" r:id="rId16"/>
    <p:sldId id="308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onio" initials="A" lastIdx="15" clrIdx="0"/>
  <p:cmAuthor id="1" name="Antonio Trifirò" initials="AT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FFFF"/>
    <a:srgbClr val="FF66FF"/>
    <a:srgbClr val="0000FF"/>
    <a:srgbClr val="00CCFF"/>
    <a:srgbClr val="000099"/>
    <a:srgbClr val="9624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293" autoAdjust="0"/>
  </p:normalViewPr>
  <p:slideViewPr>
    <p:cSldViewPr>
      <p:cViewPr>
        <p:scale>
          <a:sx n="90" d="100"/>
          <a:sy n="90" d="100"/>
        </p:scale>
        <p:origin x="-2232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2-27T09:58:54.734" idx="2">
    <p:pos x="5217" y="1752"/>
    <p:text>NPA: power consumtion 36mW per channel;
rise time in the range 3- 7 ns, for an input capacitance ranging from 0 to 100 pF
sensitivity:10 20 45mV/MeV
Manifactured by Net- Instruments Milano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2-27T13:15:40.822" idx="3">
    <p:pos x="5550" y="461"/>
    <p:text>The AGET chip includes 64 channels
Asad include 4 AGET Chips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66E0A-B70A-4A59-A93D-B5B6020CF619}" type="datetimeFigureOut">
              <a:rPr lang="it-IT" smtClean="0"/>
              <a:pPr/>
              <a:t>09/03/2015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9807A-CD73-46C7-B4A8-B1F390B71C9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1AE4-B978-4DC3-87DC-E7ED7519311C}" type="datetimeFigureOut">
              <a:rPr lang="it-IT" smtClean="0"/>
              <a:pPr/>
              <a:t>09/03/2015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BB01-5E0F-468E-B251-7CF4771F74B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1AE4-B978-4DC3-87DC-E7ED7519311C}" type="datetimeFigureOut">
              <a:rPr lang="it-IT" smtClean="0"/>
              <a:pPr/>
              <a:t>09/03/2015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BB01-5E0F-468E-B251-7CF4771F74B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1AE4-B978-4DC3-87DC-E7ED7519311C}" type="datetimeFigureOut">
              <a:rPr lang="it-IT" smtClean="0"/>
              <a:pPr/>
              <a:t>09/03/2015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BB01-5E0F-468E-B251-7CF4771F74B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1AE4-B978-4DC3-87DC-E7ED7519311C}" type="datetimeFigureOut">
              <a:rPr lang="it-IT" smtClean="0"/>
              <a:pPr/>
              <a:t>09/03/2015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BB01-5E0F-468E-B251-7CF4771F74B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1AE4-B978-4DC3-87DC-E7ED7519311C}" type="datetimeFigureOut">
              <a:rPr lang="it-IT" smtClean="0"/>
              <a:pPr/>
              <a:t>09/03/2015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BB01-5E0F-468E-B251-7CF4771F74B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1AE4-B978-4DC3-87DC-E7ED7519311C}" type="datetimeFigureOut">
              <a:rPr lang="it-IT" smtClean="0"/>
              <a:pPr/>
              <a:t>09/03/2015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BB01-5E0F-468E-B251-7CF4771F74B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1AE4-B978-4DC3-87DC-E7ED7519311C}" type="datetimeFigureOut">
              <a:rPr lang="it-IT" smtClean="0"/>
              <a:pPr/>
              <a:t>09/03/2015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BB01-5E0F-468E-B251-7CF4771F74B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1AE4-B978-4DC3-87DC-E7ED7519311C}" type="datetimeFigureOut">
              <a:rPr lang="it-IT" smtClean="0"/>
              <a:pPr/>
              <a:t>09/03/2015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BB01-5E0F-468E-B251-7CF4771F74B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1AE4-B978-4DC3-87DC-E7ED7519311C}" type="datetimeFigureOut">
              <a:rPr lang="it-IT" smtClean="0"/>
              <a:pPr/>
              <a:t>09/03/2015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BB01-5E0F-468E-B251-7CF4771F74B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1AE4-B978-4DC3-87DC-E7ED7519311C}" type="datetimeFigureOut">
              <a:rPr lang="it-IT" smtClean="0"/>
              <a:pPr/>
              <a:t>09/03/2015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BB01-5E0F-468E-B251-7CF4771F74B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1AE4-B978-4DC3-87DC-E7ED7519311C}" type="datetimeFigureOut">
              <a:rPr lang="it-IT" smtClean="0"/>
              <a:pPr/>
              <a:t>09/03/2015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BB01-5E0F-468E-B251-7CF4771F74B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71AE4-B978-4DC3-87DC-E7ED7519311C}" type="datetimeFigureOut">
              <a:rPr lang="it-IT" smtClean="0"/>
              <a:pPr/>
              <a:t>09/03/2015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5BB01-5E0F-468E-B251-7CF4771F74B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tiff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png"/><Relationship Id="rId5" Type="http://schemas.openxmlformats.org/officeDocument/2006/relationships/image" Target="../media/image5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comments" Target="../comments/commen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547664" y="-27384"/>
            <a:ext cx="62646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Comic Sans MS" pitchFamily="66" charset="0"/>
              </a:rPr>
              <a:t>ASY-EOS 2015 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International Workshop on 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Nuclear Symmetry Energy and Reaction Mechanisms</a:t>
            </a:r>
          </a:p>
          <a:p>
            <a:endParaRPr lang="it-IT" sz="2600" dirty="0">
              <a:solidFill>
                <a:srgbClr val="002060"/>
              </a:solidFill>
              <a:latin typeface="Cooper Black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88640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1556792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en-GB" sz="4800" b="1" dirty="0" smtClean="0">
                <a:solidFill>
                  <a:srgbClr val="FF0000"/>
                </a:solidFill>
                <a:latin typeface="Comic Sans MS" pitchFamily="66" charset="0"/>
              </a:rPr>
              <a:t>FARCOS: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en-GB" sz="4400" b="1" dirty="0" smtClean="0">
                <a:solidFill>
                  <a:srgbClr val="FF0000"/>
                </a:solidFill>
                <a:latin typeface="Comic Sans MS" pitchFamily="66" charset="0"/>
              </a:rPr>
              <a:t>a new telescope array for correlations and spectroscopy</a:t>
            </a:r>
            <a:endParaRPr lang="it-IT" sz="4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endParaRPr kumimoji="0" lang="it-IT" sz="40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lgerian" pitchFamily="82" charset="0"/>
              <a:ea typeface="DejaVu Sans"/>
              <a:cs typeface="Times New Roman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51520" y="3861048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b="1" dirty="0" smtClean="0">
                <a:solidFill>
                  <a:schemeClr val="bg1"/>
                </a:solidFill>
              </a:rPr>
              <a:t>A. Trifiró</a:t>
            </a:r>
            <a:r>
              <a:rPr lang="es-AR" b="1" baseline="30000" dirty="0" smtClean="0">
                <a:solidFill>
                  <a:schemeClr val="bg1"/>
                </a:solidFill>
              </a:rPr>
              <a:t>1</a:t>
            </a:r>
            <a:r>
              <a:rPr lang="es-AR" sz="1400" b="1" dirty="0" smtClean="0">
                <a:solidFill>
                  <a:schemeClr val="bg1"/>
                </a:solidFill>
              </a:rPr>
              <a:t>, L. Acosta</a:t>
            </a:r>
            <a:r>
              <a:rPr lang="es-AR" sz="1400" b="1" baseline="30000" dirty="0" smtClean="0">
                <a:solidFill>
                  <a:schemeClr val="bg1"/>
                </a:solidFill>
              </a:rPr>
              <a:t>2</a:t>
            </a:r>
            <a:r>
              <a:rPr lang="es-AR" sz="1400" b="1" dirty="0" smtClean="0">
                <a:solidFill>
                  <a:schemeClr val="bg1"/>
                </a:solidFill>
              </a:rPr>
              <a:t> , R. Andolina</a:t>
            </a:r>
            <a:r>
              <a:rPr lang="es-AR" sz="1400" b="1" baseline="30000" dirty="0" smtClean="0">
                <a:solidFill>
                  <a:schemeClr val="bg1"/>
                </a:solidFill>
              </a:rPr>
              <a:t>7</a:t>
            </a:r>
            <a:r>
              <a:rPr lang="es-AR" sz="1400" b="1" dirty="0" smtClean="0">
                <a:solidFill>
                  <a:schemeClr val="bg1"/>
                </a:solidFill>
              </a:rPr>
              <a:t>, L. Auditore</a:t>
            </a:r>
            <a:r>
              <a:rPr lang="es-AR" sz="1400" b="1" baseline="30000" dirty="0" smtClean="0">
                <a:solidFill>
                  <a:schemeClr val="bg1"/>
                </a:solidFill>
              </a:rPr>
              <a:t>1</a:t>
            </a:r>
            <a:r>
              <a:rPr lang="es-AR" sz="1400" b="1" dirty="0" smtClean="0">
                <a:solidFill>
                  <a:schemeClr val="bg1"/>
                </a:solidFill>
              </a:rPr>
              <a:t>, C. Boiano</a:t>
            </a:r>
            <a:r>
              <a:rPr lang="es-AR" sz="1400" b="1" baseline="30000" dirty="0" smtClean="0">
                <a:solidFill>
                  <a:schemeClr val="bg1"/>
                </a:solidFill>
              </a:rPr>
              <a:t>3</a:t>
            </a:r>
            <a:r>
              <a:rPr lang="es-AR" sz="1400" b="1" dirty="0" smtClean="0">
                <a:solidFill>
                  <a:schemeClr val="bg1"/>
                </a:solidFill>
              </a:rPr>
              <a:t>, G. Cardella</a:t>
            </a:r>
            <a:r>
              <a:rPr lang="es-AR" sz="1400" b="1" baseline="30000" dirty="0" smtClean="0">
                <a:solidFill>
                  <a:schemeClr val="bg1"/>
                </a:solidFill>
              </a:rPr>
              <a:t>4</a:t>
            </a:r>
            <a:r>
              <a:rPr lang="es-AR" sz="1400" b="1" dirty="0" smtClean="0">
                <a:solidFill>
                  <a:schemeClr val="bg1"/>
                </a:solidFill>
              </a:rPr>
              <a:t>, A. Castoldi</a:t>
            </a:r>
            <a:r>
              <a:rPr lang="es-AR" sz="1400" b="1" baseline="30000" dirty="0" smtClean="0">
                <a:solidFill>
                  <a:schemeClr val="bg1"/>
                </a:solidFill>
              </a:rPr>
              <a:t>3,5</a:t>
            </a:r>
            <a:r>
              <a:rPr lang="es-AR" sz="1400" b="1" dirty="0" smtClean="0">
                <a:solidFill>
                  <a:schemeClr val="bg1"/>
                </a:solidFill>
              </a:rPr>
              <a:t>, M. D’Andrea</a:t>
            </a:r>
            <a:r>
              <a:rPr lang="es-AR" sz="1400" b="1" baseline="30000" dirty="0" smtClean="0">
                <a:solidFill>
                  <a:schemeClr val="bg1"/>
                </a:solidFill>
              </a:rPr>
              <a:t>4</a:t>
            </a:r>
            <a:r>
              <a:rPr lang="es-AR" sz="1400" b="1" dirty="0" smtClean="0">
                <a:solidFill>
                  <a:schemeClr val="bg1"/>
                </a:solidFill>
              </a:rPr>
              <a:t>, E. De Filippo</a:t>
            </a:r>
            <a:r>
              <a:rPr lang="es-AR" sz="1400" b="1" baseline="30000" dirty="0" smtClean="0">
                <a:solidFill>
                  <a:schemeClr val="bg1"/>
                </a:solidFill>
              </a:rPr>
              <a:t>4</a:t>
            </a:r>
            <a:r>
              <a:rPr lang="es-AR" sz="1400" b="1" dirty="0" smtClean="0">
                <a:solidFill>
                  <a:schemeClr val="bg1"/>
                </a:solidFill>
              </a:rPr>
              <a:t>, S. De Luca</a:t>
            </a:r>
            <a:r>
              <a:rPr lang="es-AR" sz="1400" b="1" baseline="30000" dirty="0" smtClean="0">
                <a:solidFill>
                  <a:schemeClr val="bg1"/>
                </a:solidFill>
              </a:rPr>
              <a:t>1</a:t>
            </a:r>
            <a:r>
              <a:rPr lang="es-AR" sz="1400" b="1" dirty="0" smtClean="0">
                <a:solidFill>
                  <a:schemeClr val="bg1"/>
                </a:solidFill>
              </a:rPr>
              <a:t>, D. Dell’Aquila</a:t>
            </a:r>
            <a:r>
              <a:rPr lang="es-AR" sz="1400" b="1" baseline="30000" dirty="0" smtClean="0">
                <a:solidFill>
                  <a:schemeClr val="bg1"/>
                </a:solidFill>
              </a:rPr>
              <a:t>9</a:t>
            </a:r>
            <a:r>
              <a:rPr lang="es-AR" sz="1400" b="1" dirty="0" smtClean="0">
                <a:solidFill>
                  <a:schemeClr val="bg1"/>
                </a:solidFill>
              </a:rPr>
              <a:t>, L. Francalanza</a:t>
            </a:r>
            <a:r>
              <a:rPr lang="es-AR" sz="1400" b="1" baseline="30000" dirty="0" smtClean="0">
                <a:solidFill>
                  <a:schemeClr val="bg1"/>
                </a:solidFill>
              </a:rPr>
              <a:t>9</a:t>
            </a:r>
            <a:r>
              <a:rPr lang="es-AR" sz="1400" b="1" dirty="0" smtClean="0">
                <a:solidFill>
                  <a:schemeClr val="bg1"/>
                </a:solidFill>
              </a:rPr>
              <a:t>, E. Geraci</a:t>
            </a:r>
            <a:r>
              <a:rPr lang="es-AR" sz="1400" b="1" baseline="30000" dirty="0" smtClean="0">
                <a:solidFill>
                  <a:schemeClr val="bg1"/>
                </a:solidFill>
              </a:rPr>
              <a:t>4,7</a:t>
            </a:r>
            <a:r>
              <a:rPr lang="es-AR" sz="1400" b="1" dirty="0" smtClean="0">
                <a:solidFill>
                  <a:schemeClr val="bg1"/>
                </a:solidFill>
              </a:rPr>
              <a:t>, B. Gnoffo</a:t>
            </a:r>
            <a:r>
              <a:rPr lang="es-AR" sz="1400" b="1" baseline="30000" dirty="0" smtClean="0">
                <a:solidFill>
                  <a:schemeClr val="bg1"/>
                </a:solidFill>
              </a:rPr>
              <a:t>4</a:t>
            </a:r>
            <a:r>
              <a:rPr lang="es-AR" sz="1400" b="1" dirty="0" smtClean="0">
                <a:solidFill>
                  <a:schemeClr val="bg1"/>
                </a:solidFill>
              </a:rPr>
              <a:t>, C. Guazzoni</a:t>
            </a:r>
            <a:r>
              <a:rPr lang="es-AR" sz="1400" b="1" baseline="30000" dirty="0" smtClean="0">
                <a:solidFill>
                  <a:schemeClr val="bg1"/>
                </a:solidFill>
              </a:rPr>
              <a:t>3,5</a:t>
            </a:r>
            <a:r>
              <a:rPr lang="es-AR" sz="1400" b="1" dirty="0" smtClean="0">
                <a:solidFill>
                  <a:schemeClr val="bg1"/>
                </a:solidFill>
              </a:rPr>
              <a:t>, G. Lanzalone</a:t>
            </a:r>
            <a:r>
              <a:rPr lang="es-AR" sz="1400" b="1" baseline="30000" dirty="0" smtClean="0">
                <a:solidFill>
                  <a:schemeClr val="bg1"/>
                </a:solidFill>
              </a:rPr>
              <a:t>6,8</a:t>
            </a:r>
            <a:r>
              <a:rPr lang="es-AR" sz="1400" b="1" dirty="0" smtClean="0">
                <a:solidFill>
                  <a:schemeClr val="bg1"/>
                </a:solidFill>
              </a:rPr>
              <a:t>, I. Lombardo</a:t>
            </a:r>
            <a:r>
              <a:rPr lang="es-AR" sz="1400" b="1" baseline="30000" dirty="0" smtClean="0">
                <a:solidFill>
                  <a:schemeClr val="bg1"/>
                </a:solidFill>
              </a:rPr>
              <a:t>9</a:t>
            </a:r>
            <a:r>
              <a:rPr lang="es-AR" sz="1400" b="1" dirty="0" smtClean="0">
                <a:solidFill>
                  <a:schemeClr val="bg1"/>
                </a:solidFill>
              </a:rPr>
              <a:t>, N. Martorana</a:t>
            </a:r>
            <a:r>
              <a:rPr lang="es-AR" sz="1400" b="1" baseline="30000" dirty="0" smtClean="0">
                <a:solidFill>
                  <a:schemeClr val="bg1"/>
                </a:solidFill>
              </a:rPr>
              <a:t>6,7</a:t>
            </a:r>
            <a:r>
              <a:rPr lang="es-AR" sz="1400" b="1" dirty="0" smtClean="0">
                <a:solidFill>
                  <a:schemeClr val="bg1"/>
                </a:solidFill>
              </a:rPr>
              <a:t>, T. Minniti</a:t>
            </a:r>
            <a:r>
              <a:rPr lang="es-AR" sz="1400" b="1" baseline="30000" dirty="0" smtClean="0">
                <a:solidFill>
                  <a:schemeClr val="bg1"/>
                </a:solidFill>
              </a:rPr>
              <a:t>1</a:t>
            </a:r>
            <a:r>
              <a:rPr lang="es-AR" sz="1400" b="1" dirty="0" smtClean="0">
                <a:solidFill>
                  <a:schemeClr val="bg1"/>
                </a:solidFill>
              </a:rPr>
              <a:t>, S. Norella</a:t>
            </a:r>
            <a:r>
              <a:rPr lang="es-AR" sz="1400" b="1" baseline="30000" dirty="0" smtClean="0">
                <a:solidFill>
                  <a:schemeClr val="bg1"/>
                </a:solidFill>
              </a:rPr>
              <a:t>1</a:t>
            </a:r>
            <a:r>
              <a:rPr lang="es-AR" sz="1400" b="1" dirty="0" smtClean="0">
                <a:solidFill>
                  <a:schemeClr val="bg1"/>
                </a:solidFill>
              </a:rPr>
              <a:t>, A. Pagano</a:t>
            </a:r>
            <a:r>
              <a:rPr lang="es-AR" sz="1400" b="1" baseline="30000" dirty="0" smtClean="0">
                <a:solidFill>
                  <a:schemeClr val="bg1"/>
                </a:solidFill>
              </a:rPr>
              <a:t>4</a:t>
            </a:r>
            <a:r>
              <a:rPr lang="es-AR" sz="1400" b="1" dirty="0" smtClean="0">
                <a:solidFill>
                  <a:schemeClr val="bg1"/>
                </a:solidFill>
              </a:rPr>
              <a:t>, E.V. Pagano</a:t>
            </a:r>
            <a:r>
              <a:rPr lang="es-AR" sz="1400" b="1" baseline="30000" dirty="0" smtClean="0">
                <a:solidFill>
                  <a:schemeClr val="bg1"/>
                </a:solidFill>
              </a:rPr>
              <a:t>6,7</a:t>
            </a:r>
            <a:r>
              <a:rPr lang="es-AR" sz="1400" b="1" dirty="0" smtClean="0">
                <a:solidFill>
                  <a:schemeClr val="bg1"/>
                </a:solidFill>
              </a:rPr>
              <a:t>, M. Papa</a:t>
            </a:r>
            <a:r>
              <a:rPr lang="es-AR" sz="1400" b="1" baseline="30000" dirty="0" smtClean="0">
                <a:solidFill>
                  <a:schemeClr val="bg1"/>
                </a:solidFill>
              </a:rPr>
              <a:t>4</a:t>
            </a:r>
            <a:r>
              <a:rPr lang="es-AR" sz="1400" b="1" dirty="0" smtClean="0">
                <a:solidFill>
                  <a:schemeClr val="bg1"/>
                </a:solidFill>
              </a:rPr>
              <a:t>, S. Pirrone</a:t>
            </a:r>
            <a:r>
              <a:rPr lang="es-AR" sz="1400" b="1" baseline="30000" dirty="0" smtClean="0">
                <a:solidFill>
                  <a:schemeClr val="bg1"/>
                </a:solidFill>
              </a:rPr>
              <a:t>4</a:t>
            </a:r>
            <a:r>
              <a:rPr lang="es-AR" sz="1400" b="1" dirty="0" smtClean="0">
                <a:solidFill>
                  <a:schemeClr val="bg1"/>
                </a:solidFill>
              </a:rPr>
              <a:t>, G. Politi</a:t>
            </a:r>
            <a:r>
              <a:rPr lang="es-AR" sz="1400" b="1" baseline="30000" dirty="0" smtClean="0">
                <a:solidFill>
                  <a:schemeClr val="bg1"/>
                </a:solidFill>
              </a:rPr>
              <a:t>4,7</a:t>
            </a:r>
            <a:r>
              <a:rPr lang="es-AR" sz="1400" b="1" dirty="0" smtClean="0">
                <a:solidFill>
                  <a:schemeClr val="bg1"/>
                </a:solidFill>
              </a:rPr>
              <a:t>, F. Porto</a:t>
            </a:r>
            <a:r>
              <a:rPr lang="es-AR" sz="1400" b="1" baseline="30000" dirty="0" smtClean="0">
                <a:solidFill>
                  <a:schemeClr val="bg1"/>
                </a:solidFill>
              </a:rPr>
              <a:t>6,7</a:t>
            </a:r>
            <a:r>
              <a:rPr lang="es-AR" sz="1400" b="1" dirty="0" smtClean="0">
                <a:solidFill>
                  <a:schemeClr val="bg1"/>
                </a:solidFill>
              </a:rPr>
              <a:t>, L. Quattrocchi</a:t>
            </a:r>
            <a:r>
              <a:rPr lang="es-AR" sz="1400" b="1" baseline="30000" dirty="0" smtClean="0">
                <a:solidFill>
                  <a:schemeClr val="bg1"/>
                </a:solidFill>
              </a:rPr>
              <a:t>1</a:t>
            </a:r>
            <a:r>
              <a:rPr lang="es-AR" sz="1400" b="1" dirty="0" smtClean="0">
                <a:solidFill>
                  <a:schemeClr val="bg1"/>
                </a:solidFill>
              </a:rPr>
              <a:t>, F. Rizzo</a:t>
            </a:r>
            <a:r>
              <a:rPr lang="es-AR" sz="1400" b="1" baseline="30000" dirty="0" smtClean="0">
                <a:solidFill>
                  <a:schemeClr val="bg1"/>
                </a:solidFill>
              </a:rPr>
              <a:t>6,7</a:t>
            </a:r>
            <a:r>
              <a:rPr lang="es-AR" sz="1400" b="1" dirty="0" smtClean="0">
                <a:solidFill>
                  <a:schemeClr val="bg1"/>
                </a:solidFill>
              </a:rPr>
              <a:t>, E. Rosato</a:t>
            </a:r>
            <a:r>
              <a:rPr lang="es-AR" sz="1400" b="1" baseline="30000" dirty="0" smtClean="0">
                <a:solidFill>
                  <a:schemeClr val="bg1"/>
                </a:solidFill>
              </a:rPr>
              <a:t>9</a:t>
            </a:r>
            <a:r>
              <a:rPr lang="es-AR" sz="1400" b="1" dirty="0" smtClean="0">
                <a:solidFill>
                  <a:schemeClr val="bg1"/>
                </a:solidFill>
              </a:rPr>
              <a:t>, P. Russotto</a:t>
            </a:r>
            <a:r>
              <a:rPr lang="es-AR" sz="1400" b="1" baseline="30000" dirty="0" smtClean="0">
                <a:solidFill>
                  <a:schemeClr val="bg1"/>
                </a:solidFill>
              </a:rPr>
              <a:t>4</a:t>
            </a:r>
            <a:r>
              <a:rPr lang="es-AR" sz="1400" b="1" dirty="0" smtClean="0">
                <a:solidFill>
                  <a:schemeClr val="bg1"/>
                </a:solidFill>
              </a:rPr>
              <a:t>, G. Saccà</a:t>
            </a:r>
            <a:r>
              <a:rPr lang="es-AR" sz="1400" b="1" baseline="30000" dirty="0" smtClean="0">
                <a:solidFill>
                  <a:schemeClr val="bg1"/>
                </a:solidFill>
              </a:rPr>
              <a:t>4</a:t>
            </a:r>
            <a:r>
              <a:rPr lang="es-AR" sz="1400" b="1" dirty="0" smtClean="0">
                <a:solidFill>
                  <a:schemeClr val="bg1"/>
                </a:solidFill>
              </a:rPr>
              <a:t>,  M. Trimarchi</a:t>
            </a:r>
            <a:r>
              <a:rPr lang="es-AR" sz="1400" b="1" baseline="30000" dirty="0" smtClean="0">
                <a:solidFill>
                  <a:schemeClr val="bg1"/>
                </a:solidFill>
              </a:rPr>
              <a:t>1</a:t>
            </a:r>
            <a:r>
              <a:rPr lang="es-AR" sz="1400" b="1" dirty="0" smtClean="0">
                <a:solidFill>
                  <a:schemeClr val="bg1"/>
                </a:solidFill>
              </a:rPr>
              <a:t>, G. Verde</a:t>
            </a:r>
            <a:r>
              <a:rPr lang="es-AR" sz="1400" b="1" baseline="30000" dirty="0" smtClean="0">
                <a:solidFill>
                  <a:schemeClr val="bg1"/>
                </a:solidFill>
              </a:rPr>
              <a:t>4,10</a:t>
            </a:r>
            <a:r>
              <a:rPr lang="es-AR" sz="1400" b="1" dirty="0" smtClean="0">
                <a:solidFill>
                  <a:schemeClr val="bg1"/>
                </a:solidFill>
              </a:rPr>
              <a:t>, M. Vigilante</a:t>
            </a:r>
            <a:r>
              <a:rPr lang="es-AR" sz="1400" b="1" baseline="30000" dirty="0" smtClean="0">
                <a:solidFill>
                  <a:schemeClr val="bg1"/>
                </a:solidFill>
              </a:rPr>
              <a:t>9</a:t>
            </a:r>
            <a:r>
              <a:rPr lang="es-AR" sz="1400" b="1" dirty="0" smtClean="0">
                <a:solidFill>
                  <a:schemeClr val="bg1"/>
                </a:solidFill>
              </a:rPr>
              <a:t>.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043608" y="4941168"/>
            <a:ext cx="7272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AR" sz="1100" baseline="30000" dirty="0" smtClean="0">
                <a:solidFill>
                  <a:schemeClr val="bg1"/>
                </a:solidFill>
              </a:rPr>
              <a:t>1 </a:t>
            </a:r>
            <a:r>
              <a:rPr lang="es-AR" sz="1100" b="1" dirty="0" smtClean="0">
                <a:solidFill>
                  <a:schemeClr val="bg1"/>
                </a:solidFill>
              </a:rPr>
              <a:t>Dipartimento di Fisica e Scienze della Terra, Università di Messina &amp; INFN Gruppo Collegato di  Messina,  Messina, Italy</a:t>
            </a:r>
            <a:endParaRPr lang="it-IT" sz="1100" b="1" dirty="0" smtClean="0">
              <a:solidFill>
                <a:schemeClr val="bg1"/>
              </a:solidFill>
            </a:endParaRPr>
          </a:p>
          <a:p>
            <a:r>
              <a:rPr lang="es-AR" sz="1100" b="1" baseline="30000" dirty="0" smtClean="0">
                <a:solidFill>
                  <a:schemeClr val="bg1"/>
                </a:solidFill>
              </a:rPr>
              <a:t>2</a:t>
            </a:r>
            <a:r>
              <a:rPr lang="es-AR" sz="1100" b="1" dirty="0" smtClean="0">
                <a:solidFill>
                  <a:schemeClr val="bg1"/>
                </a:solidFill>
              </a:rPr>
              <a:t> Instituto de Física, Universidad Nacional Autónoma de México, México D.F. 01000, Mexico</a:t>
            </a:r>
            <a:endParaRPr lang="it-IT" sz="1100" b="1" dirty="0" smtClean="0">
              <a:solidFill>
                <a:schemeClr val="bg1"/>
              </a:solidFill>
            </a:endParaRPr>
          </a:p>
          <a:p>
            <a:r>
              <a:rPr lang="es-AR" sz="1100" b="1" baseline="30000" dirty="0" smtClean="0">
                <a:solidFill>
                  <a:schemeClr val="bg1"/>
                </a:solidFill>
              </a:rPr>
              <a:t>3</a:t>
            </a:r>
            <a:r>
              <a:rPr lang="es-AR" sz="1100" b="1" dirty="0" smtClean="0">
                <a:solidFill>
                  <a:schemeClr val="bg1"/>
                </a:solidFill>
              </a:rPr>
              <a:t> INFN Sezione di Milano, Milano, Italy  </a:t>
            </a:r>
            <a:endParaRPr lang="it-IT" sz="1100" b="1" dirty="0" smtClean="0">
              <a:solidFill>
                <a:schemeClr val="bg1"/>
              </a:solidFill>
            </a:endParaRPr>
          </a:p>
          <a:p>
            <a:r>
              <a:rPr lang="es-AR" sz="1100" b="1" baseline="30000" dirty="0" smtClean="0">
                <a:solidFill>
                  <a:schemeClr val="bg1"/>
                </a:solidFill>
              </a:rPr>
              <a:t>4</a:t>
            </a:r>
            <a:r>
              <a:rPr lang="es-AR" sz="1100" b="1" dirty="0" smtClean="0">
                <a:solidFill>
                  <a:schemeClr val="bg1"/>
                </a:solidFill>
              </a:rPr>
              <a:t> INFN Sezione di Catania, Catania, Italy  </a:t>
            </a:r>
            <a:endParaRPr lang="it-IT" sz="1100" b="1" dirty="0" smtClean="0">
              <a:solidFill>
                <a:schemeClr val="bg1"/>
              </a:solidFill>
            </a:endParaRPr>
          </a:p>
          <a:p>
            <a:r>
              <a:rPr lang="it-IT" sz="1100" b="1" baseline="30000" dirty="0" smtClean="0">
                <a:solidFill>
                  <a:schemeClr val="bg1"/>
                </a:solidFill>
              </a:rPr>
              <a:t>5</a:t>
            </a:r>
            <a:r>
              <a:rPr lang="it-IT" sz="1100" b="1" dirty="0" smtClean="0">
                <a:solidFill>
                  <a:schemeClr val="bg1"/>
                </a:solidFill>
              </a:rPr>
              <a:t> Politecnico di Milano, Dipartimento di Elettronica, Informazione e Bioingegneria, Milano, Italy</a:t>
            </a:r>
          </a:p>
          <a:p>
            <a:r>
              <a:rPr lang="es-AR" sz="1100" b="1" baseline="30000" dirty="0" smtClean="0">
                <a:solidFill>
                  <a:schemeClr val="bg1"/>
                </a:solidFill>
              </a:rPr>
              <a:t>6</a:t>
            </a:r>
            <a:r>
              <a:rPr lang="es-AR" sz="1100" b="1" dirty="0" smtClean="0">
                <a:solidFill>
                  <a:schemeClr val="bg1"/>
                </a:solidFill>
              </a:rPr>
              <a:t> INFN Laboratori Nazionali del Sud, Catania, Italy </a:t>
            </a:r>
            <a:endParaRPr lang="it-IT" sz="1100" b="1" dirty="0" smtClean="0">
              <a:solidFill>
                <a:schemeClr val="bg1"/>
              </a:solidFill>
            </a:endParaRPr>
          </a:p>
          <a:p>
            <a:r>
              <a:rPr lang="es-AR" sz="1100" b="1" baseline="30000" dirty="0" smtClean="0">
                <a:solidFill>
                  <a:schemeClr val="bg1"/>
                </a:solidFill>
              </a:rPr>
              <a:t>7</a:t>
            </a:r>
            <a:r>
              <a:rPr lang="es-AR" sz="1100" b="1" dirty="0" smtClean="0">
                <a:solidFill>
                  <a:schemeClr val="bg1"/>
                </a:solidFill>
              </a:rPr>
              <a:t> Dipartimento di Fisica e Astronomia, Università di Catania, Catania, Italy </a:t>
            </a:r>
            <a:endParaRPr lang="it-IT" sz="1100" b="1" dirty="0" smtClean="0">
              <a:solidFill>
                <a:schemeClr val="bg1"/>
              </a:solidFill>
            </a:endParaRPr>
          </a:p>
          <a:p>
            <a:r>
              <a:rPr lang="es-AR" sz="1100" b="1" baseline="30000" dirty="0" smtClean="0">
                <a:solidFill>
                  <a:schemeClr val="bg1"/>
                </a:solidFill>
              </a:rPr>
              <a:t>8</a:t>
            </a:r>
            <a:r>
              <a:rPr lang="es-AR" sz="1100" b="1" dirty="0" smtClean="0">
                <a:solidFill>
                  <a:schemeClr val="bg1"/>
                </a:solidFill>
              </a:rPr>
              <a:t> Università Kore Enna, Enna, Italy </a:t>
            </a:r>
            <a:endParaRPr lang="it-IT" sz="1100" b="1" dirty="0" smtClean="0">
              <a:solidFill>
                <a:schemeClr val="bg1"/>
              </a:solidFill>
            </a:endParaRPr>
          </a:p>
          <a:p>
            <a:r>
              <a:rPr lang="es-AR" sz="1100" b="1" baseline="30000" dirty="0" smtClean="0">
                <a:solidFill>
                  <a:schemeClr val="bg1"/>
                </a:solidFill>
              </a:rPr>
              <a:t>9 </a:t>
            </a:r>
            <a:r>
              <a:rPr lang="es-AR" sz="1100" b="1" dirty="0" smtClean="0">
                <a:solidFill>
                  <a:schemeClr val="bg1"/>
                </a:solidFill>
              </a:rPr>
              <a:t>INFN-Sezione di Napoli &amp; Dipartimento di Fisica, Università di Napoli Federico II, Napoli, Italy</a:t>
            </a:r>
            <a:endParaRPr lang="it-IT" sz="1100" b="1" dirty="0" smtClean="0">
              <a:solidFill>
                <a:schemeClr val="bg1"/>
              </a:solidFill>
            </a:endParaRPr>
          </a:p>
          <a:p>
            <a:r>
              <a:rPr lang="es-AR" sz="1100" b="1" baseline="30000" dirty="0" smtClean="0">
                <a:solidFill>
                  <a:schemeClr val="bg1"/>
                </a:solidFill>
              </a:rPr>
              <a:t>10 </a:t>
            </a:r>
            <a:r>
              <a:rPr lang="es-AR" sz="1100" b="1" dirty="0" smtClean="0">
                <a:solidFill>
                  <a:schemeClr val="bg1"/>
                </a:solidFill>
              </a:rPr>
              <a:t>Institute de Physique Nucléaire d’Orsay, Orsay, France </a:t>
            </a:r>
            <a:endParaRPr lang="it-IT" sz="1100" b="1" dirty="0" smtClean="0">
              <a:solidFill>
                <a:schemeClr val="bg1"/>
              </a:solidFill>
            </a:endParaRPr>
          </a:p>
          <a:p>
            <a:pPr marL="2057400" lvl="4" indent="-22860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kumimoji="0" lang="it-IT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</a:t>
            </a:r>
            <a:endParaRPr kumimoji="0" lang="it-IT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2" name="Picture 7" descr="INFN-anim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44624"/>
            <a:ext cx="1177925" cy="1154112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010944"/>
            <a:ext cx="1571636" cy="143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 descr="figfarcos2.pn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428992" y="4429132"/>
            <a:ext cx="5715008" cy="2418296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" name="Immagine 2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5000628" cy="30003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0"/>
            <a:ext cx="4143373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7458670" y="4562078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aseline="30000" dirty="0" smtClean="0"/>
              <a:t>α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164288" y="4939501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aseline="30000" dirty="0" smtClean="0"/>
              <a:t>3</a:t>
            </a:r>
            <a:r>
              <a:rPr lang="it-IT" sz="1200" dirty="0" smtClean="0"/>
              <a:t>He</a:t>
            </a:r>
            <a:endParaRPr lang="it-IT" sz="1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164288" y="524825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p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028384" y="478229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t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740352" y="505978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d</a:t>
            </a:r>
            <a:endParaRPr lang="it-IT" dirty="0"/>
          </a:p>
        </p:txBody>
      </p:sp>
      <p:grpSp>
        <p:nvGrpSpPr>
          <p:cNvPr id="16" name="Gruppo 15"/>
          <p:cNvGrpSpPr/>
          <p:nvPr/>
        </p:nvGrpSpPr>
        <p:grpSpPr>
          <a:xfrm>
            <a:off x="-9655" y="2996950"/>
            <a:ext cx="4285196" cy="3918877"/>
            <a:chOff x="-9655" y="2996950"/>
            <a:chExt cx="4285196" cy="3918877"/>
          </a:xfrm>
        </p:grpSpPr>
        <p:pic>
          <p:nvPicPr>
            <p:cNvPr id="6" name="Immagine 5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  </a:ext>
              </a:extLst>
            </a:blip>
            <a:srcRect t="2499"/>
            <a:stretch>
              <a:fillRect/>
            </a:stretch>
          </p:blipFill>
          <p:spPr bwMode="auto">
            <a:xfrm>
              <a:off x="179512" y="3000372"/>
              <a:ext cx="3249480" cy="3857652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</p:pic>
        <p:sp>
          <p:nvSpPr>
            <p:cNvPr id="14" name="CasellaDiTesto 13"/>
            <p:cNvSpPr txBox="1"/>
            <p:nvPr/>
          </p:nvSpPr>
          <p:spPr>
            <a:xfrm>
              <a:off x="2547349" y="6546495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</a:t>
              </a:r>
              <a:r>
                <a:rPr lang="en-GB" sz="1400" baseline="-25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CsI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</a:t>
              </a:r>
              <a:r>
                <a:rPr lang="en-GB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ch</a:t>
              </a: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</a:t>
              </a:r>
              <a:r>
                <a:rPr lang="en-GB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it-IT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 rot="16200000">
              <a:off x="-1841440" y="4828735"/>
              <a:ext cx="3861049" cy="1974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noAutofit/>
            </a:bodyPr>
            <a:lstStyle/>
            <a:p>
              <a:r>
                <a:rPr lang="en-GB" sz="1400" dirty="0" smtClean="0"/>
                <a:t>                                                   </a:t>
              </a:r>
              <a:r>
                <a:rPr lang="en-GB" sz="1400" dirty="0" err="1" smtClean="0"/>
                <a:t>E</a:t>
              </a:r>
              <a:r>
                <a:rPr lang="en-GB" sz="1400" baseline="-25000" dirty="0" err="1" smtClean="0"/>
                <a:t>Si</a:t>
              </a:r>
              <a:r>
                <a:rPr lang="en-GB" sz="1400" baseline="-25000" dirty="0" smtClean="0"/>
                <a:t>(1500µm)</a:t>
              </a:r>
              <a:r>
                <a:rPr lang="en-GB" sz="1400" dirty="0" smtClean="0"/>
                <a:t> (</a:t>
              </a:r>
              <a:r>
                <a:rPr lang="en-GB" sz="1400" dirty="0" err="1" smtClean="0"/>
                <a:t>ch</a:t>
              </a:r>
              <a:r>
                <a:rPr lang="en-GB" sz="1400" dirty="0" smtClean="0"/>
                <a:t>)</a:t>
              </a:r>
              <a:endParaRPr lang="it-IT" sz="2000" dirty="0"/>
            </a:p>
          </p:txBody>
        </p:sp>
      </p:grpSp>
      <p:sp>
        <p:nvSpPr>
          <p:cNvPr id="17" name="CasellaDiTesto 16"/>
          <p:cNvSpPr txBox="1"/>
          <p:nvPr/>
        </p:nvSpPr>
        <p:spPr>
          <a:xfrm>
            <a:off x="7668344" y="191683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Z=8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 descr="D:\Lucrezia - Documenti\CHIMERA\INKIISSY 2013\Simulazioni Neutroni\GEOMETRY Sabrina\Paolo4-setup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665"/>
          <a:stretch>
            <a:fillRect/>
          </a:stretch>
        </p:blipFill>
        <p:spPr bwMode="auto">
          <a:xfrm>
            <a:off x="755650" y="4124058"/>
            <a:ext cx="3346450" cy="251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 descr="D:\Lucrezia - Documenti\CHIMERA\INKIISSY 2013\Simulazioni Neutroni\GEOMETRY Sabrina\Paolo3-setup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0" y="1056987"/>
            <a:ext cx="336867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Immagine 5" descr="tel511_zoom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25" y="898237"/>
            <a:ext cx="4237038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642938" y="726787"/>
            <a:ext cx="7851775" cy="2971800"/>
          </a:xfrm>
          <a:prstGeom prst="rect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627063" y="3784312"/>
            <a:ext cx="7867650" cy="2919413"/>
          </a:xfrm>
          <a:prstGeom prst="rect">
            <a:avLst/>
          </a:prstGeom>
          <a:noFill/>
          <a:ln w="9525">
            <a:solidFill>
              <a:srgbClr val="CC3399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8" name="CasellaDiTesto 13"/>
          <p:cNvSpPr txBox="1">
            <a:spLocks noChangeArrowheads="1"/>
          </p:cNvSpPr>
          <p:nvPr/>
        </p:nvSpPr>
        <p:spPr bwMode="auto">
          <a:xfrm>
            <a:off x="968375" y="898237"/>
            <a:ext cx="10604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400">
                <a:latin typeface="Arial" charset="0"/>
              </a:rPr>
              <a:t>Ring8 - UP</a:t>
            </a:r>
          </a:p>
        </p:txBody>
      </p:sp>
      <p:sp>
        <p:nvSpPr>
          <p:cNvPr id="12299" name="CasellaDiTesto 14"/>
          <p:cNvSpPr txBox="1">
            <a:spLocks noChangeArrowheads="1"/>
          </p:cNvSpPr>
          <p:nvPr/>
        </p:nvSpPr>
        <p:spPr bwMode="auto">
          <a:xfrm>
            <a:off x="873125" y="4004975"/>
            <a:ext cx="1577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400">
                <a:latin typeface="Arial" charset="0"/>
              </a:rPr>
              <a:t>Ring8 - BOTTOM</a:t>
            </a:r>
          </a:p>
        </p:txBody>
      </p:sp>
      <p:pic>
        <p:nvPicPr>
          <p:cNvPr id="3" name="Immagine 2" descr="t515-fs.gif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7663" y="3897214"/>
            <a:ext cx="4248000" cy="28008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785786" y="9993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Comic Sans MS" pitchFamily="66" charset="0"/>
              </a:rPr>
              <a:t>Information on Neutrons</a:t>
            </a:r>
            <a:endParaRPr lang="it-IT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788024" y="12687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CsI</a:t>
            </a:r>
            <a:r>
              <a:rPr lang="it-IT" dirty="0" smtClean="0"/>
              <a:t>(</a:t>
            </a:r>
            <a:r>
              <a:rPr lang="it-IT" dirty="0" err="1" smtClean="0"/>
              <a:t>Tl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932040" y="43651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CsI</a:t>
            </a:r>
            <a:r>
              <a:rPr lang="it-IT" dirty="0" smtClean="0"/>
              <a:t>(</a:t>
            </a:r>
            <a:r>
              <a:rPr lang="it-IT" dirty="0" err="1" smtClean="0"/>
              <a:t>Tl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4088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4362008" cy="286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 descr="t515_p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785794"/>
            <a:ext cx="4246776" cy="2880000"/>
          </a:xfrm>
          <a:prstGeom prst="rect">
            <a:avLst/>
          </a:prstGeom>
        </p:spPr>
      </p:pic>
      <p:pic>
        <p:nvPicPr>
          <p:cNvPr id="5" name="Immagine 4" descr="t515_d.gif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3770" y="785794"/>
            <a:ext cx="4347386" cy="2880000"/>
          </a:xfrm>
          <a:prstGeom prst="rect">
            <a:avLst/>
          </a:prstGeom>
        </p:spPr>
      </p:pic>
      <p:pic>
        <p:nvPicPr>
          <p:cNvPr id="6" name="Immagine 5" descr="t515_4h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3857628"/>
            <a:ext cx="4246780" cy="28800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732240" y="4365104"/>
            <a:ext cx="1803955" cy="276999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1200" b="1" dirty="0" err="1">
                <a:latin typeface="Calibri" charset="0"/>
              </a:rPr>
              <a:t>Estimated</a:t>
            </a:r>
            <a:r>
              <a:rPr lang="it-IT" sz="1200" b="1" dirty="0">
                <a:latin typeface="Calibri" charset="0"/>
              </a:rPr>
              <a:t> </a:t>
            </a:r>
            <a:r>
              <a:rPr lang="it-IT" sz="1200" b="1" dirty="0" err="1">
                <a:latin typeface="Calibri" charset="0"/>
              </a:rPr>
              <a:t>efficiency</a:t>
            </a:r>
            <a:r>
              <a:rPr lang="it-IT" sz="1200" b="1" dirty="0">
                <a:latin typeface="Calibri" charset="0"/>
              </a:rPr>
              <a:t> ≈ 3%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85786" y="9993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Comic Sans MS" pitchFamily="66" charset="0"/>
              </a:rPr>
              <a:t>Information on Neutrons</a:t>
            </a:r>
            <a:endParaRPr lang="it-IT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 rot="16200000">
            <a:off x="3239338" y="5229196"/>
            <a:ext cx="2880325" cy="14401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noAutofit/>
          </a:bodyPr>
          <a:lstStyle/>
          <a:p>
            <a:r>
              <a:rPr lang="it-IT" sz="1100" dirty="0" smtClean="0"/>
              <a:t>                                     </a:t>
            </a:r>
            <a:r>
              <a:rPr lang="it-IT" sz="1100" dirty="0" err="1" smtClean="0"/>
              <a:t>Yeld</a:t>
            </a:r>
            <a:r>
              <a:rPr lang="it-IT" sz="1100" dirty="0" smtClean="0"/>
              <a:t> </a:t>
            </a:r>
            <a:r>
              <a:rPr lang="it-IT" sz="1100" dirty="0" err="1" smtClean="0"/>
              <a:t>of</a:t>
            </a:r>
            <a:r>
              <a:rPr lang="it-IT" sz="1100" dirty="0" smtClean="0"/>
              <a:t> </a:t>
            </a:r>
            <a:r>
              <a:rPr lang="it-IT" sz="1100" dirty="0" smtClean="0">
                <a:solidFill>
                  <a:srgbClr val="FF0000"/>
                </a:solidFill>
              </a:rPr>
              <a:t>Neutrons</a:t>
            </a:r>
            <a:r>
              <a:rPr lang="it-IT" sz="1100" dirty="0" smtClean="0"/>
              <a:t> (a.u.)</a:t>
            </a:r>
            <a:endParaRPr lang="it-IT" sz="1100" dirty="0"/>
          </a:p>
        </p:txBody>
      </p:sp>
      <p:sp>
        <p:nvSpPr>
          <p:cNvPr id="13" name="Rettangolo 12"/>
          <p:cNvSpPr/>
          <p:nvPr/>
        </p:nvSpPr>
        <p:spPr>
          <a:xfrm>
            <a:off x="1936279" y="774229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1951137" y="3861048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6491833" y="774229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2267744" y="213285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(n,</a:t>
            </a:r>
            <a:r>
              <a:rPr lang="it-IT" dirty="0" err="1" smtClean="0"/>
              <a:t>px</a:t>
            </a:r>
            <a:r>
              <a:rPr lang="it-IT" dirty="0" smtClean="0"/>
              <a:t>) </a:t>
            </a:r>
            <a:r>
              <a:rPr lang="it-IT" dirty="0" err="1" smtClean="0"/>
              <a:t>reaction</a:t>
            </a:r>
            <a:endParaRPr lang="it-IT" dirty="0" smtClean="0"/>
          </a:p>
          <a:p>
            <a:r>
              <a:rPr lang="it-IT" dirty="0" smtClean="0"/>
              <a:t>in </a:t>
            </a:r>
            <a:r>
              <a:rPr lang="it-IT" dirty="0" err="1" smtClean="0"/>
              <a:t>CsI</a:t>
            </a:r>
            <a:r>
              <a:rPr lang="it-IT" dirty="0" smtClean="0"/>
              <a:t>(</a:t>
            </a:r>
            <a:r>
              <a:rPr lang="it-IT" dirty="0" err="1" smtClean="0"/>
              <a:t>Tl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7020272" y="198884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(n,</a:t>
            </a:r>
            <a:r>
              <a:rPr lang="it-IT" dirty="0" err="1" smtClean="0"/>
              <a:t>dx</a:t>
            </a:r>
            <a:r>
              <a:rPr lang="it-IT" dirty="0" smtClean="0"/>
              <a:t>) </a:t>
            </a:r>
            <a:r>
              <a:rPr lang="it-IT" dirty="0" err="1" smtClean="0"/>
              <a:t>reaction</a:t>
            </a:r>
            <a:endParaRPr lang="it-IT" dirty="0" smtClean="0"/>
          </a:p>
          <a:p>
            <a:r>
              <a:rPr lang="it-IT" dirty="0" smtClean="0"/>
              <a:t>in </a:t>
            </a:r>
            <a:r>
              <a:rPr lang="it-IT" dirty="0" err="1" smtClean="0"/>
              <a:t>CsI</a:t>
            </a:r>
            <a:r>
              <a:rPr lang="it-IT" dirty="0" smtClean="0"/>
              <a:t>(</a:t>
            </a:r>
            <a:r>
              <a:rPr lang="it-IT" dirty="0" err="1" smtClean="0"/>
              <a:t>Tl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123728" y="537321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(n,</a:t>
            </a:r>
            <a:r>
              <a:rPr lang="it-IT" dirty="0" err="1" smtClean="0"/>
              <a:t>αx</a:t>
            </a:r>
            <a:r>
              <a:rPr lang="it-IT" dirty="0" smtClean="0"/>
              <a:t>) </a:t>
            </a:r>
            <a:r>
              <a:rPr lang="it-IT" dirty="0" err="1" smtClean="0"/>
              <a:t>reaction</a:t>
            </a:r>
            <a:endParaRPr lang="it-IT" dirty="0" smtClean="0"/>
          </a:p>
          <a:p>
            <a:r>
              <a:rPr lang="it-IT" dirty="0" smtClean="0"/>
              <a:t>in </a:t>
            </a:r>
            <a:r>
              <a:rPr lang="it-IT" dirty="0" err="1" smtClean="0"/>
              <a:t>CsI</a:t>
            </a:r>
            <a:r>
              <a:rPr lang="it-IT" dirty="0" smtClean="0"/>
              <a:t>(</a:t>
            </a:r>
            <a:r>
              <a:rPr lang="it-IT" dirty="0" err="1" smtClean="0"/>
              <a:t>Tl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5459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14348" y="852963"/>
            <a:ext cx="8429652" cy="593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200" b="1" dirty="0" smtClean="0">
                <a:solidFill>
                  <a:srgbClr val="FF0000"/>
                </a:solidFill>
                <a:latin typeface="Comic Sans MS" pitchFamily="66" charset="0"/>
              </a:rPr>
              <a:t>High </a:t>
            </a:r>
            <a:r>
              <a:rPr lang="it-IT" sz="2200" b="1" dirty="0" err="1" smtClean="0">
                <a:solidFill>
                  <a:srgbClr val="FF0000"/>
                </a:solidFill>
                <a:latin typeface="Comic Sans MS" pitchFamily="66" charset="0"/>
              </a:rPr>
              <a:t>energy</a:t>
            </a:r>
            <a:r>
              <a:rPr lang="it-IT" sz="2200" b="1" dirty="0" smtClean="0">
                <a:solidFill>
                  <a:srgbClr val="FF0000"/>
                </a:solidFill>
                <a:latin typeface="Comic Sans MS" pitchFamily="66" charset="0"/>
              </a:rPr>
              <a:t> and </a:t>
            </a:r>
            <a:r>
              <a:rPr lang="it-IT" sz="2200" b="1" dirty="0" err="1" smtClean="0">
                <a:solidFill>
                  <a:srgbClr val="FF0000"/>
                </a:solidFill>
                <a:latin typeface="Comic Sans MS" pitchFamily="66" charset="0"/>
              </a:rPr>
              <a:t>angular</a:t>
            </a:r>
            <a:r>
              <a:rPr lang="it-IT" sz="2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200" b="1" dirty="0" err="1" smtClean="0">
                <a:solidFill>
                  <a:srgbClr val="FF0000"/>
                </a:solidFill>
                <a:latin typeface="Comic Sans MS" pitchFamily="66" charset="0"/>
              </a:rPr>
              <a:t>resolution</a:t>
            </a:r>
            <a:r>
              <a:rPr lang="it-IT" sz="2200" b="1" dirty="0" smtClean="0">
                <a:solidFill>
                  <a:srgbClr val="FF0000"/>
                </a:solidFill>
                <a:latin typeface="Comic Sans MS" pitchFamily="66" charset="0"/>
              </a:rPr>
              <a:t> (</a:t>
            </a:r>
            <a:r>
              <a:rPr lang="el-GR" sz="2200" b="1" dirty="0" smtClean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it-IT" sz="2200" b="1" dirty="0" smtClean="0">
                <a:solidFill>
                  <a:srgbClr val="FF0000"/>
                </a:solidFill>
                <a:latin typeface="Comic Sans MS" pitchFamily="66" charset="0"/>
              </a:rPr>
              <a:t>,</a:t>
            </a:r>
            <a:r>
              <a:rPr lang="el-GR" sz="2200" b="1" dirty="0" smtClean="0">
                <a:solidFill>
                  <a:srgbClr val="FF0000"/>
                </a:solidFill>
                <a:latin typeface="Comic Sans MS" pitchFamily="66" charset="0"/>
              </a:rPr>
              <a:t>φ</a:t>
            </a:r>
            <a:r>
              <a:rPr lang="it-IT" sz="2200" b="1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  <a:p>
            <a:endParaRPr lang="it-IT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2200" b="1" dirty="0" smtClean="0">
                <a:solidFill>
                  <a:srgbClr val="FF0000"/>
                </a:solidFill>
                <a:latin typeface="Comic Sans MS" pitchFamily="66" charset="0"/>
              </a:rPr>
              <a:t>Wide </a:t>
            </a:r>
            <a:r>
              <a:rPr lang="it-IT" sz="2200" b="1" dirty="0" err="1" smtClean="0">
                <a:solidFill>
                  <a:srgbClr val="FF0000"/>
                </a:solidFill>
                <a:latin typeface="Comic Sans MS" pitchFamily="66" charset="0"/>
              </a:rPr>
              <a:t>dynamic</a:t>
            </a:r>
            <a:r>
              <a:rPr lang="it-IT" sz="2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200" b="1" dirty="0" err="1" smtClean="0">
                <a:solidFill>
                  <a:srgbClr val="FF0000"/>
                </a:solidFill>
                <a:latin typeface="Comic Sans MS" pitchFamily="66" charset="0"/>
              </a:rPr>
              <a:t>range</a:t>
            </a:r>
            <a:r>
              <a:rPr lang="it-IT" sz="2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200" b="1" dirty="0" err="1" smtClean="0">
                <a:solidFill>
                  <a:srgbClr val="FF0000"/>
                </a:solidFill>
                <a:latin typeface="Comic Sans MS" pitchFamily="66" charset="0"/>
              </a:rPr>
              <a:t>of</a:t>
            </a:r>
            <a:r>
              <a:rPr lang="it-IT" sz="2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200" b="1" dirty="0" err="1" smtClean="0">
                <a:solidFill>
                  <a:srgbClr val="FF0000"/>
                </a:solidFill>
                <a:latin typeface="Comic Sans MS" pitchFamily="66" charset="0"/>
              </a:rPr>
              <a:t>identification</a:t>
            </a:r>
            <a:r>
              <a:rPr lang="it-IT" sz="2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marL="0" lvl="1"/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-MeV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to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GeV</a:t>
            </a:r>
            <a:endParaRPr lang="it-IT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it-IT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200" b="1" dirty="0" err="1" smtClean="0">
                <a:solidFill>
                  <a:srgbClr val="FF0000"/>
                </a:solidFill>
                <a:latin typeface="Comic Sans MS" pitchFamily="66" charset="0"/>
              </a:rPr>
              <a:t>Pulse-shape</a:t>
            </a:r>
            <a:r>
              <a:rPr lang="it-IT" sz="2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200" b="1" dirty="0" err="1" smtClean="0">
                <a:solidFill>
                  <a:srgbClr val="FF0000"/>
                </a:solidFill>
                <a:latin typeface="Comic Sans MS" pitchFamily="66" charset="0"/>
              </a:rPr>
              <a:t>capabilities</a:t>
            </a:r>
            <a:endParaRPr lang="it-IT" sz="2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-Low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identification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thresholds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endParaRPr lang="it-IT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2200" b="1" dirty="0" smtClean="0">
                <a:solidFill>
                  <a:srgbClr val="FF0000"/>
                </a:solidFill>
                <a:latin typeface="Comic Sans MS" pitchFamily="66" charset="0"/>
              </a:rPr>
              <a:t>High </a:t>
            </a:r>
            <a:r>
              <a:rPr lang="it-IT" sz="2200" b="1" dirty="0" err="1" smtClean="0">
                <a:solidFill>
                  <a:srgbClr val="FF0000"/>
                </a:solidFill>
                <a:latin typeface="Comic Sans MS" pitchFamily="66" charset="0"/>
              </a:rPr>
              <a:t>Modularity</a:t>
            </a:r>
            <a:endParaRPr lang="it-IT" sz="2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it-IT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2200" b="1" dirty="0" err="1" smtClean="0">
                <a:solidFill>
                  <a:srgbClr val="FF0000"/>
                </a:solidFill>
                <a:latin typeface="Comic Sans MS" pitchFamily="66" charset="0"/>
              </a:rPr>
              <a:t>Flexibility</a:t>
            </a:r>
            <a:endParaRPr lang="it-IT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-Electronics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integrated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,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reconfigurable</a:t>
            </a:r>
            <a:endParaRPr lang="it-IT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-Copuling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with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4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π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array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,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magnetic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spectrometers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neutron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detectors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,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etc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..</a:t>
            </a:r>
          </a:p>
          <a:p>
            <a:pPr>
              <a:lnSpc>
                <a:spcPct val="120000"/>
              </a:lnSpc>
            </a:pPr>
            <a:endParaRPr lang="it-IT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2200" b="1" dirty="0" err="1" smtClean="0">
                <a:solidFill>
                  <a:srgbClr val="FF0000"/>
                </a:solidFill>
                <a:latin typeface="Comic Sans MS" pitchFamily="66" charset="0"/>
              </a:rPr>
              <a:t>Portability</a:t>
            </a:r>
            <a:endParaRPr lang="it-IT" sz="2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-Campaign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in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several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facilities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around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the world</a:t>
            </a:r>
          </a:p>
        </p:txBody>
      </p:sp>
      <p:grpSp>
        <p:nvGrpSpPr>
          <p:cNvPr id="2" name="Gruppo 4"/>
          <p:cNvGrpSpPr/>
          <p:nvPr/>
        </p:nvGrpSpPr>
        <p:grpSpPr>
          <a:xfrm>
            <a:off x="0" y="25781"/>
            <a:ext cx="9144000" cy="553665"/>
            <a:chOff x="179512" y="-48068"/>
            <a:chExt cx="8784976" cy="404664"/>
          </a:xfrm>
        </p:grpSpPr>
        <p:sp>
          <p:nvSpPr>
            <p:cNvPr id="6" name="Rettangolo arrotondato 5"/>
            <p:cNvSpPr/>
            <p:nvPr/>
          </p:nvSpPr>
          <p:spPr>
            <a:xfrm>
              <a:off x="179512" y="-48068"/>
              <a:ext cx="8784976" cy="4046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95536" y="-42556"/>
              <a:ext cx="8316416" cy="38241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 err="1" smtClean="0">
                  <a:solidFill>
                    <a:srgbClr val="FF0000"/>
                  </a:solidFill>
                  <a:latin typeface="Comic Sans MS" pitchFamily="66" charset="0"/>
                </a:rPr>
                <a:t>Features</a:t>
              </a:r>
              <a:r>
                <a:rPr lang="it-IT" sz="2800" b="1" dirty="0" smtClean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it-IT" sz="2800" b="1" dirty="0" err="1" smtClean="0">
                  <a:solidFill>
                    <a:srgbClr val="FF0000"/>
                  </a:solidFill>
                  <a:latin typeface="Comic Sans MS" pitchFamily="66" charset="0"/>
                </a:rPr>
                <a:t>of</a:t>
              </a:r>
              <a:r>
                <a:rPr lang="it-IT" sz="2800" b="1" dirty="0" smtClean="0">
                  <a:solidFill>
                    <a:srgbClr val="FF0000"/>
                  </a:solidFill>
                  <a:latin typeface="Comic Sans MS" pitchFamily="66" charset="0"/>
                </a:rPr>
                <a:t> FARCOS </a:t>
              </a:r>
              <a:r>
                <a:rPr lang="it-IT" sz="2800" b="1" dirty="0" err="1" smtClean="0">
                  <a:solidFill>
                    <a:srgbClr val="FF0000"/>
                  </a:solidFill>
                  <a:latin typeface="Comic Sans MS" pitchFamily="66" charset="0"/>
                </a:rPr>
                <a:t>array</a:t>
              </a:r>
              <a:endParaRPr lang="it-IT" sz="28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772816"/>
            <a:ext cx="2376264" cy="260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63"/>
          <p:cNvGrpSpPr/>
          <p:nvPr/>
        </p:nvGrpSpPr>
        <p:grpSpPr>
          <a:xfrm>
            <a:off x="0" y="1412776"/>
            <a:ext cx="3786182" cy="2592288"/>
            <a:chOff x="0" y="1412776"/>
            <a:chExt cx="3786182" cy="2592288"/>
          </a:xfrm>
        </p:grpSpPr>
        <p:grpSp>
          <p:nvGrpSpPr>
            <p:cNvPr id="3" name="Gruppo 59"/>
            <p:cNvGrpSpPr/>
            <p:nvPr/>
          </p:nvGrpSpPr>
          <p:grpSpPr>
            <a:xfrm>
              <a:off x="0" y="1412776"/>
              <a:ext cx="3786182" cy="2592288"/>
              <a:chOff x="0" y="1412776"/>
              <a:chExt cx="3786182" cy="2592288"/>
            </a:xfrm>
          </p:grpSpPr>
          <p:pic>
            <p:nvPicPr>
              <p:cNvPr id="3789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 bwMode="auto">
              <a:xfrm>
                <a:off x="0" y="1412776"/>
                <a:ext cx="3786182" cy="2592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innerShdw blurRad="114300">
                  <a:prstClr val="black"/>
                </a:innerShdw>
              </a:effectLst>
            </p:spPr>
          </p:pic>
          <p:sp>
            <p:nvSpPr>
              <p:cNvPr id="49" name="CasellaDiTesto 48"/>
              <p:cNvSpPr txBox="1"/>
              <p:nvPr/>
            </p:nvSpPr>
            <p:spPr>
              <a:xfrm>
                <a:off x="899592" y="2132856"/>
                <a:ext cx="891597" cy="470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900" dirty="0" smtClean="0"/>
                  <a:t> (2+)</a:t>
                </a:r>
              </a:p>
              <a:p>
                <a:r>
                  <a:rPr lang="it-IT" sz="900" dirty="0" smtClean="0"/>
                  <a:t>9.56 </a:t>
                </a:r>
                <a:r>
                  <a:rPr lang="it-IT" sz="900" dirty="0" err="1" smtClean="0"/>
                  <a:t>MeV</a:t>
                </a:r>
                <a:endParaRPr lang="it-IT" sz="900" dirty="0"/>
              </a:p>
            </p:txBody>
          </p:sp>
          <p:sp>
            <p:nvSpPr>
              <p:cNvPr id="50" name="CasellaDiTesto 49"/>
              <p:cNvSpPr txBox="1"/>
              <p:nvPr/>
            </p:nvSpPr>
            <p:spPr>
              <a:xfrm>
                <a:off x="1475656" y="2204864"/>
                <a:ext cx="1069916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dirty="0" smtClean="0"/>
                  <a:t> </a:t>
                </a:r>
                <a:r>
                  <a:rPr lang="it-IT" sz="900" dirty="0" smtClean="0">
                    <a:solidFill>
                      <a:srgbClr val="FF0000"/>
                    </a:solidFill>
                  </a:rPr>
                  <a:t>(4+)</a:t>
                </a:r>
              </a:p>
              <a:p>
                <a:r>
                  <a:rPr lang="it-IT" sz="900" dirty="0" smtClean="0">
                    <a:solidFill>
                      <a:srgbClr val="FF0000"/>
                    </a:solidFill>
                  </a:rPr>
                  <a:t>10.150 </a:t>
                </a:r>
                <a:r>
                  <a:rPr lang="it-IT" sz="900" dirty="0" err="1" smtClean="0">
                    <a:solidFill>
                      <a:srgbClr val="FF0000"/>
                    </a:solidFill>
                  </a:rPr>
                  <a:t>MeV</a:t>
                </a:r>
                <a:endParaRPr lang="it-IT" sz="9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1" name="CasellaDiTesto 50"/>
              <p:cNvSpPr txBox="1"/>
              <p:nvPr/>
            </p:nvSpPr>
            <p:spPr>
              <a:xfrm>
                <a:off x="1763688" y="1844824"/>
                <a:ext cx="1069916" cy="490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dirty="0" smtClean="0"/>
                  <a:t> </a:t>
                </a:r>
                <a:r>
                  <a:rPr lang="it-IT" sz="900" dirty="0" smtClean="0"/>
                  <a:t>(?)</a:t>
                </a:r>
              </a:p>
              <a:p>
                <a:r>
                  <a:rPr lang="it-IT" sz="900" dirty="0" smtClean="0"/>
                  <a:t>11.230 </a:t>
                </a:r>
                <a:r>
                  <a:rPr lang="it-IT" sz="900" dirty="0" err="1" smtClean="0"/>
                  <a:t>MeV</a:t>
                </a:r>
                <a:endParaRPr lang="it-IT" sz="900" dirty="0"/>
              </a:p>
            </p:txBody>
          </p:sp>
          <p:sp>
            <p:nvSpPr>
              <p:cNvPr id="47" name="CasellaDiTesto 46"/>
              <p:cNvSpPr txBox="1"/>
              <p:nvPr/>
            </p:nvSpPr>
            <p:spPr>
              <a:xfrm rot="19995339">
                <a:off x="327303" y="1743759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err="1" smtClean="0">
                    <a:solidFill>
                      <a:srgbClr val="FF0000"/>
                    </a:solidFill>
                  </a:rPr>
                  <a:t>theoretical</a:t>
                </a:r>
                <a:endParaRPr lang="it-IT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6" name="CasellaDiTesto 55"/>
            <p:cNvSpPr txBox="1"/>
            <p:nvPr/>
          </p:nvSpPr>
          <p:spPr>
            <a:xfrm>
              <a:off x="2483768" y="1844824"/>
              <a:ext cx="1069916" cy="490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 smtClean="0"/>
                <a:t> </a:t>
              </a:r>
              <a:r>
                <a:rPr lang="it-IT" sz="900" dirty="0" smtClean="0"/>
                <a:t>(4+)</a:t>
              </a:r>
            </a:p>
            <a:p>
              <a:r>
                <a:rPr lang="it-IT" sz="900" dirty="0" smtClean="0"/>
                <a:t>11.760 </a:t>
              </a:r>
              <a:r>
                <a:rPr lang="it-IT" sz="900" dirty="0" err="1" smtClean="0"/>
                <a:t>MeV</a:t>
              </a:r>
              <a:endParaRPr lang="it-IT" sz="900" dirty="0"/>
            </a:p>
          </p:txBody>
        </p:sp>
      </p:grpSp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0576" y="3097640"/>
            <a:ext cx="5319568" cy="374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0504"/>
            <a:ext cx="3740664" cy="28574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grpSp>
        <p:nvGrpSpPr>
          <p:cNvPr id="5" name="Gruppo 26"/>
          <p:cNvGrpSpPr/>
          <p:nvPr/>
        </p:nvGrpSpPr>
        <p:grpSpPr>
          <a:xfrm>
            <a:off x="0" y="4000504"/>
            <a:ext cx="3923928" cy="2852936"/>
            <a:chOff x="3707904" y="3212976"/>
            <a:chExt cx="2714644" cy="2357454"/>
          </a:xfrm>
        </p:grpSpPr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07904" y="3212976"/>
              <a:ext cx="2625329" cy="2357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7" name="CasellaDiTesto 76"/>
            <p:cNvSpPr txBox="1"/>
            <p:nvPr/>
          </p:nvSpPr>
          <p:spPr>
            <a:xfrm>
              <a:off x="5486444" y="3505227"/>
              <a:ext cx="936104" cy="472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baseline="30000" dirty="0" smtClean="0">
                  <a:solidFill>
                    <a:srgbClr val="002060"/>
                  </a:solidFill>
                </a:rPr>
                <a:t> </a:t>
              </a:r>
              <a:r>
                <a:rPr lang="it-IT" sz="1200" b="1" dirty="0" smtClean="0">
                  <a:solidFill>
                    <a:srgbClr val="002060"/>
                  </a:solidFill>
                </a:rPr>
                <a:t>    d=250mm</a:t>
              </a:r>
              <a:endParaRPr lang="it-IT" sz="1200" b="1" baseline="30000" dirty="0">
                <a:solidFill>
                  <a:srgbClr val="002060"/>
                </a:solidFill>
              </a:endParaRPr>
            </a:p>
          </p:txBody>
        </p:sp>
        <p:sp>
          <p:nvSpPr>
            <p:cNvPr id="78" name="CasellaDiTesto 77"/>
            <p:cNvSpPr txBox="1"/>
            <p:nvPr/>
          </p:nvSpPr>
          <p:spPr>
            <a:xfrm>
              <a:off x="4057684" y="3504998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 smtClean="0">
                  <a:solidFill>
                    <a:srgbClr val="002060"/>
                  </a:solidFill>
                </a:rPr>
                <a:t>Δθ</a:t>
              </a:r>
              <a:r>
                <a:rPr lang="it-IT" sz="1200" b="1" dirty="0" smtClean="0">
                  <a:solidFill>
                    <a:srgbClr val="002060"/>
                  </a:solidFill>
                </a:rPr>
                <a:t>=0.5</a:t>
              </a:r>
              <a:r>
                <a:rPr lang="it-IT" sz="1200" b="1" baseline="30000" dirty="0" smtClean="0">
                  <a:solidFill>
                    <a:srgbClr val="002060"/>
                  </a:solidFill>
                </a:rPr>
                <a:t>o</a:t>
              </a:r>
              <a:endParaRPr lang="it-IT" sz="1200" b="1" baseline="30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7" name="Gruppo 64"/>
          <p:cNvGrpSpPr/>
          <p:nvPr/>
        </p:nvGrpSpPr>
        <p:grpSpPr>
          <a:xfrm>
            <a:off x="3779912" y="6800"/>
            <a:ext cx="5328592" cy="3041428"/>
            <a:chOff x="3275856" y="260648"/>
            <a:chExt cx="5328592" cy="3041428"/>
          </a:xfrm>
        </p:grpSpPr>
        <p:sp>
          <p:nvSpPr>
            <p:cNvPr id="63" name="Rettangolo 62"/>
            <p:cNvSpPr/>
            <p:nvPr/>
          </p:nvSpPr>
          <p:spPr>
            <a:xfrm>
              <a:off x="3275856" y="277740"/>
              <a:ext cx="5328592" cy="302433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Ovale 3"/>
            <p:cNvSpPr/>
            <p:nvPr/>
          </p:nvSpPr>
          <p:spPr>
            <a:xfrm>
              <a:off x="4529270" y="1628800"/>
              <a:ext cx="288032" cy="288032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Connettore 2 5"/>
            <p:cNvCxnSpPr/>
            <p:nvPr/>
          </p:nvCxnSpPr>
          <p:spPr>
            <a:xfrm flipH="1" flipV="1">
              <a:off x="4385254" y="696336"/>
              <a:ext cx="252028" cy="9361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2 9"/>
            <p:cNvCxnSpPr/>
            <p:nvPr/>
          </p:nvCxnSpPr>
          <p:spPr>
            <a:xfrm>
              <a:off x="4716016" y="1916832"/>
              <a:ext cx="216024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e 11"/>
            <p:cNvSpPr/>
            <p:nvPr/>
          </p:nvSpPr>
          <p:spPr>
            <a:xfrm>
              <a:off x="4296154" y="540134"/>
              <a:ext cx="144016" cy="14401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e 12"/>
            <p:cNvSpPr/>
            <p:nvPr/>
          </p:nvSpPr>
          <p:spPr>
            <a:xfrm>
              <a:off x="4860032" y="2721106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7" name="Connettore 2 16"/>
            <p:cNvCxnSpPr>
              <a:stCxn id="12" idx="6"/>
            </p:cNvCxnSpPr>
            <p:nvPr/>
          </p:nvCxnSpPr>
          <p:spPr>
            <a:xfrm>
              <a:off x="4440170" y="612142"/>
              <a:ext cx="2940142" cy="85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2 19"/>
            <p:cNvCxnSpPr/>
            <p:nvPr/>
          </p:nvCxnSpPr>
          <p:spPr>
            <a:xfrm>
              <a:off x="5076056" y="2852936"/>
              <a:ext cx="2940142" cy="85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/>
            <p:cNvCxnSpPr/>
            <p:nvPr/>
          </p:nvCxnSpPr>
          <p:spPr>
            <a:xfrm flipV="1">
              <a:off x="4783667" y="620688"/>
              <a:ext cx="2596645" cy="108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/>
            <p:cNvCxnSpPr/>
            <p:nvPr/>
          </p:nvCxnSpPr>
          <p:spPr>
            <a:xfrm>
              <a:off x="4817302" y="1807000"/>
              <a:ext cx="3211082" cy="104593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e 29"/>
            <p:cNvSpPr/>
            <p:nvPr/>
          </p:nvSpPr>
          <p:spPr>
            <a:xfrm>
              <a:off x="7380312" y="548680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Ovale 30"/>
            <p:cNvSpPr/>
            <p:nvPr/>
          </p:nvSpPr>
          <p:spPr>
            <a:xfrm>
              <a:off x="8028384" y="2780928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5292080" y="260648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err="1" smtClean="0"/>
                <a:t>V</a:t>
              </a:r>
              <a:r>
                <a:rPr lang="it-IT" sz="1400" b="1" baseline="-25000" dirty="0" err="1" smtClean="0"/>
                <a:t>cm</a:t>
              </a:r>
              <a:endParaRPr lang="it-IT" sz="1400" b="1" baseline="-25000" dirty="0"/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6228184" y="2852936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err="1" smtClean="0"/>
                <a:t>V</a:t>
              </a:r>
              <a:r>
                <a:rPr lang="it-IT" sz="1400" b="1" baseline="-25000" dirty="0" err="1" smtClean="0"/>
                <a:t>cm</a:t>
              </a:r>
              <a:endParaRPr lang="it-IT" sz="1400" b="1" baseline="-25000" dirty="0"/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4067944" y="1628800"/>
              <a:ext cx="5967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baseline="30000" dirty="0" smtClean="0">
                  <a:solidFill>
                    <a:srgbClr val="0000FF"/>
                  </a:solidFill>
                </a:rPr>
                <a:t>10</a:t>
              </a:r>
              <a:r>
                <a:rPr lang="it-IT" sz="1600" b="1" dirty="0" smtClean="0">
                  <a:solidFill>
                    <a:srgbClr val="0000FF"/>
                  </a:solidFill>
                </a:rPr>
                <a:t>Be</a:t>
              </a:r>
              <a:endParaRPr lang="it-IT" sz="1400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4067944" y="260648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solidFill>
                    <a:srgbClr val="00B050"/>
                  </a:solidFill>
                </a:rPr>
                <a:t>α</a:t>
              </a:r>
              <a:endParaRPr lang="it-IT" sz="14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4644008" y="2924944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baseline="30000" dirty="0" smtClean="0">
                  <a:solidFill>
                    <a:srgbClr val="00B050"/>
                  </a:solidFill>
                </a:rPr>
                <a:t>6</a:t>
              </a:r>
              <a:r>
                <a:rPr lang="it-IT" sz="1600" b="1" dirty="0" smtClean="0">
                  <a:solidFill>
                    <a:srgbClr val="00B050"/>
                  </a:solidFill>
                </a:rPr>
                <a:t>He</a:t>
              </a:r>
              <a:endParaRPr lang="it-IT" sz="14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7308304" y="282134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solidFill>
                    <a:srgbClr val="FF0000"/>
                  </a:solidFill>
                </a:rPr>
                <a:t>α</a:t>
              </a:r>
              <a:endParaRPr lang="it-IT" sz="14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7884368" y="2963522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baseline="30000" dirty="0" smtClean="0">
                  <a:solidFill>
                    <a:srgbClr val="FF0000"/>
                  </a:solidFill>
                </a:rPr>
                <a:t>6</a:t>
              </a:r>
              <a:r>
                <a:rPr lang="it-IT" sz="1600" b="1" dirty="0" smtClean="0">
                  <a:solidFill>
                    <a:srgbClr val="FF0000"/>
                  </a:solidFill>
                </a:rPr>
                <a:t>He</a:t>
              </a:r>
              <a:endParaRPr lang="it-IT" sz="14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6948264" y="1412776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err="1" smtClean="0">
                  <a:solidFill>
                    <a:srgbClr val="FF0000"/>
                  </a:solidFill>
                </a:rPr>
                <a:t>Lab</a:t>
              </a:r>
              <a:r>
                <a:rPr lang="it-IT" sz="1600" b="1" dirty="0" smtClean="0">
                  <a:solidFill>
                    <a:srgbClr val="FF0000"/>
                  </a:solidFill>
                </a:rPr>
                <a:t> Frame</a:t>
              </a:r>
              <a:endParaRPr lang="it-IT" sz="16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3347864" y="1196752"/>
              <a:ext cx="1224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err="1" smtClean="0">
                  <a:solidFill>
                    <a:srgbClr val="00B050"/>
                  </a:solidFill>
                </a:rPr>
                <a:t>Emitting</a:t>
              </a:r>
              <a:r>
                <a:rPr lang="it-IT" sz="1600" b="1" dirty="0" smtClean="0">
                  <a:solidFill>
                    <a:srgbClr val="00B050"/>
                  </a:solidFill>
                </a:rPr>
                <a:t> Source Frame</a:t>
              </a:r>
              <a:endParaRPr lang="it-IT" sz="1600" b="1" baseline="-25000" dirty="0">
                <a:solidFill>
                  <a:srgbClr val="00B050"/>
                </a:solidFill>
              </a:endParaRPr>
            </a:p>
          </p:txBody>
        </p:sp>
      </p:grpSp>
      <p:sp>
        <p:nvSpPr>
          <p:cNvPr id="62" name="Rettangolo 61"/>
          <p:cNvSpPr/>
          <p:nvPr/>
        </p:nvSpPr>
        <p:spPr>
          <a:xfrm>
            <a:off x="17092" y="27532"/>
            <a:ext cx="3728636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Ovale 51"/>
          <p:cNvSpPr/>
          <p:nvPr/>
        </p:nvSpPr>
        <p:spPr>
          <a:xfrm>
            <a:off x="1616032" y="324110"/>
            <a:ext cx="792088" cy="72008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Ovale 52"/>
          <p:cNvSpPr/>
          <p:nvPr/>
        </p:nvSpPr>
        <p:spPr>
          <a:xfrm>
            <a:off x="2704698" y="324110"/>
            <a:ext cx="792088" cy="72008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Ovale 53"/>
          <p:cNvSpPr/>
          <p:nvPr/>
        </p:nvSpPr>
        <p:spPr>
          <a:xfrm>
            <a:off x="2403214" y="341202"/>
            <a:ext cx="288032" cy="288032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Ovale 54"/>
          <p:cNvSpPr/>
          <p:nvPr/>
        </p:nvSpPr>
        <p:spPr>
          <a:xfrm>
            <a:off x="2410332" y="724344"/>
            <a:ext cx="288032" cy="288032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CasellaDiTesto 56"/>
          <p:cNvSpPr txBox="1"/>
          <p:nvPr/>
        </p:nvSpPr>
        <p:spPr>
          <a:xfrm>
            <a:off x="2890178" y="344842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α</a:t>
            </a:r>
            <a:endParaRPr lang="it-IT" sz="3200" b="1" dirty="0"/>
          </a:p>
        </p:txBody>
      </p:sp>
      <p:sp>
        <p:nvSpPr>
          <p:cNvPr id="58" name="Rettangolo 57"/>
          <p:cNvSpPr/>
          <p:nvPr/>
        </p:nvSpPr>
        <p:spPr>
          <a:xfrm>
            <a:off x="1794232" y="307018"/>
            <a:ext cx="457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/>
              <a:t>α</a:t>
            </a:r>
            <a:endParaRPr lang="it-IT" sz="3600" b="1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2405880" y="222961"/>
            <a:ext cx="144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n</a:t>
            </a:r>
            <a:endParaRPr lang="it-IT" sz="2400" b="1" dirty="0"/>
          </a:p>
        </p:txBody>
      </p:sp>
      <p:sp>
        <p:nvSpPr>
          <p:cNvPr id="61" name="CasellaDiTesto 60"/>
          <p:cNvSpPr txBox="1"/>
          <p:nvPr/>
        </p:nvSpPr>
        <p:spPr>
          <a:xfrm>
            <a:off x="2410080" y="611103"/>
            <a:ext cx="144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n</a:t>
            </a:r>
            <a:endParaRPr lang="it-IT" sz="2400" b="1" dirty="0"/>
          </a:p>
        </p:txBody>
      </p:sp>
      <p:sp>
        <p:nvSpPr>
          <p:cNvPr id="68" name="CasellaDiTesto 67"/>
          <p:cNvSpPr txBox="1"/>
          <p:nvPr/>
        </p:nvSpPr>
        <p:spPr>
          <a:xfrm>
            <a:off x="51276" y="60450"/>
            <a:ext cx="14036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baseline="30000" dirty="0" smtClean="0">
                <a:solidFill>
                  <a:srgbClr val="FF0000"/>
                </a:solidFill>
                <a:latin typeface="Comic Sans MS" pitchFamily="66" charset="0"/>
              </a:rPr>
              <a:t>10</a:t>
            </a:r>
            <a:r>
              <a:rPr lang="it-IT" sz="2800" b="1" dirty="0" smtClean="0">
                <a:solidFill>
                  <a:srgbClr val="FF0000"/>
                </a:solidFill>
                <a:latin typeface="Comic Sans MS" pitchFamily="66" charset="0"/>
              </a:rPr>
              <a:t>Be</a:t>
            </a:r>
            <a:r>
              <a:rPr lang="it-IT" sz="1600" dirty="0" smtClean="0">
                <a:latin typeface="Comic Sans MS" pitchFamily="66" charset="0"/>
              </a:rPr>
              <a:t>: </a:t>
            </a:r>
          </a:p>
          <a:p>
            <a:r>
              <a:rPr lang="it-IT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possible</a:t>
            </a:r>
            <a:r>
              <a:rPr lang="it-IT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molecular</a:t>
            </a:r>
            <a:r>
              <a:rPr lang="it-IT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 state</a:t>
            </a:r>
            <a:endParaRPr lang="it-IT" sz="16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1" name="Picture 1" descr="C:\Users\Antonio\Desktop\per_esame\chimera_be1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3" y="3068960"/>
            <a:ext cx="5364088" cy="378904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73" name="CasellaDiTesto 72"/>
          <p:cNvSpPr txBox="1"/>
          <p:nvPr/>
        </p:nvSpPr>
        <p:spPr>
          <a:xfrm>
            <a:off x="58444" y="1196752"/>
            <a:ext cx="324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M. Freer et al., Phys. Rev. Lett. 96, 042501 (2006)</a:t>
            </a:r>
            <a:endParaRPr lang="it-IT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7" name="CasellaDiTesto 66"/>
          <p:cNvSpPr txBox="1"/>
          <p:nvPr/>
        </p:nvSpPr>
        <p:spPr>
          <a:xfrm>
            <a:off x="2699792" y="-3154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69" name="CasellaDiTesto 68"/>
          <p:cNvSpPr txBox="1"/>
          <p:nvPr/>
        </p:nvSpPr>
        <p:spPr>
          <a:xfrm>
            <a:off x="7596336" y="34290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graphicFrame>
        <p:nvGraphicFramePr>
          <p:cNvPr id="70" name="Oggetto 69"/>
          <p:cNvGraphicFramePr>
            <a:graphicFrameLocks noChangeAspect="1"/>
          </p:cNvGraphicFramePr>
          <p:nvPr/>
        </p:nvGraphicFramePr>
        <p:xfrm>
          <a:off x="4437509" y="3337942"/>
          <a:ext cx="1415354" cy="639192"/>
        </p:xfrm>
        <a:graphic>
          <a:graphicData uri="http://schemas.openxmlformats.org/presentationml/2006/ole">
            <p:oleObj spid="_x0000_s94210" name="Equazione" r:id="rId8" imgW="1574640" imgH="711000" progId="Equation.3">
              <p:embed/>
            </p:oleObj>
          </a:graphicData>
        </a:graphic>
      </p:graphicFrame>
      <p:sp>
        <p:nvSpPr>
          <p:cNvPr id="72" name="CasellaDiTesto 71"/>
          <p:cNvSpPr txBox="1"/>
          <p:nvPr/>
        </p:nvSpPr>
        <p:spPr>
          <a:xfrm>
            <a:off x="611560" y="3942581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FF66FF"/>
                </a:solidFill>
              </a:rPr>
              <a:t>●</a:t>
            </a:r>
            <a:r>
              <a:rPr lang="it-IT" dirty="0" smtClean="0"/>
              <a:t> </a:t>
            </a:r>
            <a:r>
              <a:rPr lang="it-IT" sz="1600" b="1" dirty="0" smtClean="0"/>
              <a:t>center </a:t>
            </a:r>
            <a:r>
              <a:rPr lang="it-IT" sz="1600" b="1" dirty="0" err="1" smtClean="0"/>
              <a:t>of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each</a:t>
            </a:r>
            <a:r>
              <a:rPr lang="it-IT" sz="1600" b="1" dirty="0" smtClean="0"/>
              <a:t> pixel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3384456" cy="371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167205"/>
            <a:ext cx="4716016" cy="369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3419872" y="0"/>
            <a:ext cx="5724128" cy="32316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rgbClr val="0000FF"/>
                </a:solidFill>
                <a:latin typeface="Comic Sans MS" pitchFamily="66" charset="0"/>
              </a:rPr>
              <a:t>Physics</a:t>
            </a:r>
            <a:r>
              <a:rPr lang="it-IT" sz="2000" b="1" dirty="0" smtClean="0">
                <a:solidFill>
                  <a:srgbClr val="0000FF"/>
                </a:solidFill>
                <a:latin typeface="Comic Sans MS" pitchFamily="66" charset="0"/>
              </a:rPr>
              <a:t> Cases</a:t>
            </a:r>
          </a:p>
          <a:p>
            <a:pPr algn="ctr"/>
            <a:endParaRPr lang="it-IT" sz="500" b="1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Particle-Particle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Correlation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Function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sz="2400" b="1" dirty="0" smtClean="0">
                <a:latin typeface="Comic Sans MS" pitchFamily="66" charset="0"/>
                <a:sym typeface="Symbol"/>
              </a:rPr>
              <a:t>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E</a:t>
            </a:r>
            <a:r>
              <a:rPr lang="it-IT" baseline="-25000" dirty="0" err="1" smtClean="0">
                <a:latin typeface="Comic Sans MS" pitchFamily="66" charset="0"/>
              </a:rPr>
              <a:t>sym</a:t>
            </a:r>
            <a:endParaRPr lang="it-IT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latin typeface="Comic Sans MS" pitchFamily="66" charset="0"/>
              </a:rPr>
              <a:t> Cluster </a:t>
            </a:r>
            <a:r>
              <a:rPr lang="it-IT" dirty="0" err="1" smtClean="0">
                <a:latin typeface="Comic Sans MS" pitchFamily="66" charset="0"/>
              </a:rPr>
              <a:t>states</a:t>
            </a:r>
            <a:r>
              <a:rPr lang="it-IT" dirty="0" smtClean="0">
                <a:latin typeface="Comic Sans MS" pitchFamily="66" charset="0"/>
              </a:rPr>
              <a:t> (</a:t>
            </a:r>
            <a:r>
              <a:rPr lang="it-IT" dirty="0" err="1" smtClean="0">
                <a:latin typeface="Comic Sans MS" pitchFamily="66" charset="0"/>
              </a:rPr>
              <a:t>α-conjugate</a:t>
            </a:r>
            <a:r>
              <a:rPr lang="it-IT" dirty="0" smtClean="0">
                <a:latin typeface="Comic Sans MS" pitchFamily="66" charset="0"/>
              </a:rPr>
              <a:t>, </a:t>
            </a:r>
            <a:r>
              <a:rPr lang="it-IT" dirty="0" err="1" smtClean="0">
                <a:latin typeface="Comic Sans MS" pitchFamily="66" charset="0"/>
              </a:rPr>
              <a:t>boson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condensates</a:t>
            </a:r>
            <a:r>
              <a:rPr lang="it-IT" dirty="0" smtClean="0">
                <a:latin typeface="Comic Sans MS" pitchFamily="66" charset="0"/>
              </a:rPr>
              <a:t>,…)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Invariant</a:t>
            </a:r>
            <a:r>
              <a:rPr lang="it-IT" dirty="0" smtClean="0">
                <a:latin typeface="Comic Sans MS" pitchFamily="66" charset="0"/>
              </a:rPr>
              <a:t> mass </a:t>
            </a:r>
            <a:r>
              <a:rPr lang="it-IT" dirty="0" err="1" smtClean="0">
                <a:latin typeface="Comic Sans MS" pitchFamily="66" charset="0"/>
              </a:rPr>
              <a:t>spectroscopy</a:t>
            </a:r>
            <a:endParaRPr lang="it-IT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Femtoscopy</a:t>
            </a:r>
            <a:r>
              <a:rPr lang="it-IT" dirty="0" smtClean="0">
                <a:latin typeface="Comic Sans MS" pitchFamily="66" charset="0"/>
              </a:rPr>
              <a:t>: </a:t>
            </a:r>
            <a:r>
              <a:rPr lang="it-IT" dirty="0" err="1" smtClean="0">
                <a:latin typeface="Comic Sans MS" pitchFamily="66" charset="0"/>
              </a:rPr>
              <a:t>space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time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probes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of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emitting</a:t>
            </a:r>
            <a:r>
              <a:rPr lang="it-IT" dirty="0" smtClean="0">
                <a:latin typeface="Comic Sans MS" pitchFamily="66" charset="0"/>
              </a:rPr>
              <a:t> source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Study of </a:t>
            </a:r>
            <a:r>
              <a:rPr lang="en-US" dirty="0" err="1" smtClean="0">
                <a:latin typeface="Comic Sans MS" pitchFamily="66" charset="0"/>
              </a:rPr>
              <a:t>isospin</a:t>
            </a:r>
            <a:r>
              <a:rPr lang="en-US" dirty="0" smtClean="0">
                <a:latin typeface="Comic Sans MS" pitchFamily="66" charset="0"/>
              </a:rPr>
              <a:t> effects on reaction mechanisms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  and on IMF production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Comic Sans MS" pitchFamily="66" charset="0"/>
              </a:rPr>
              <a:t> …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3789040"/>
            <a:ext cx="4427984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Possible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Coupling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of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 Farcos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to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other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apparata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  <a:p>
            <a:pPr algn="ctr"/>
            <a:endParaRPr lang="it-IT" sz="500" b="1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Chimera</a:t>
            </a:r>
            <a:r>
              <a:rPr lang="it-IT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   </a:t>
            </a:r>
            <a:r>
              <a:rPr lang="it-IT" sz="2400" b="1" dirty="0" err="1" smtClean="0">
                <a:solidFill>
                  <a:schemeClr val="bg1"/>
                </a:solidFill>
                <a:latin typeface="Comic Sans MS" pitchFamily="66" charset="0"/>
              </a:rPr>
              <a:t>Indra</a:t>
            </a:r>
            <a:endParaRPr lang="it-IT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        Must2</a:t>
            </a:r>
          </a:p>
          <a:p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            </a:t>
            </a:r>
            <a:r>
              <a:rPr lang="it-IT" sz="2400" b="1" dirty="0" err="1" smtClean="0">
                <a:solidFill>
                  <a:schemeClr val="bg1"/>
                </a:solidFill>
                <a:latin typeface="Comic Sans MS" pitchFamily="66" charset="0"/>
              </a:rPr>
              <a:t>Fazia</a:t>
            </a:r>
            <a:endParaRPr lang="it-IT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                </a:t>
            </a:r>
            <a:r>
              <a:rPr lang="it-IT" sz="2400" b="1" dirty="0" err="1" smtClean="0">
                <a:solidFill>
                  <a:schemeClr val="bg1"/>
                </a:solidFill>
                <a:latin typeface="Comic Sans MS" pitchFamily="66" charset="0"/>
              </a:rPr>
              <a:t>Magnex</a:t>
            </a:r>
            <a:endParaRPr lang="it-IT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                     … </a:t>
            </a:r>
            <a:r>
              <a:rPr lang="it-IT" sz="2400" b="1" dirty="0" err="1" smtClean="0">
                <a:solidFill>
                  <a:schemeClr val="bg1"/>
                </a:solidFill>
                <a:latin typeface="Comic Sans MS" pitchFamily="66" charset="0"/>
              </a:rPr>
              <a:t>…</a:t>
            </a:r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latin typeface="Comic Sans MS" pitchFamily="66" charset="0"/>
              </a:rPr>
              <a:t>…</a:t>
            </a:r>
            <a:r>
              <a:rPr lang="it-IT" sz="2400" b="1" dirty="0" smtClean="0">
                <a:latin typeface="Comic Sans MS" pitchFamily="66" charset="0"/>
              </a:rPr>
              <a:t> </a:t>
            </a:r>
            <a:endParaRPr lang="en-US" b="1" dirty="0" smtClean="0"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80363"/>
            <a:ext cx="8928070" cy="670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8156208" y="6488668"/>
            <a:ext cx="1044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</a:rPr>
              <a:t>G. Verde</a:t>
            </a:r>
            <a:endParaRPr lang="it-IT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632" y="142852"/>
            <a:ext cx="8163608" cy="644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7656408" y="6391488"/>
            <a:ext cx="1044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</a:rPr>
              <a:t>G. Verde</a:t>
            </a:r>
            <a:endParaRPr lang="it-IT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2411760" y="164827"/>
            <a:ext cx="648620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b="1" dirty="0" smtClean="0">
                <a:solidFill>
                  <a:schemeClr val="bg1"/>
                </a:solidFill>
              </a:rPr>
              <a:t>A. Trifiró</a:t>
            </a:r>
            <a:r>
              <a:rPr lang="es-AR" sz="2000" b="1" baseline="30000" dirty="0" smtClean="0">
                <a:solidFill>
                  <a:schemeClr val="bg1"/>
                </a:solidFill>
              </a:rPr>
              <a:t>1</a:t>
            </a:r>
            <a:r>
              <a:rPr lang="es-AR" sz="2000" b="1" dirty="0" smtClean="0">
                <a:solidFill>
                  <a:schemeClr val="bg1"/>
                </a:solidFill>
              </a:rPr>
              <a:t>, L. Acosta</a:t>
            </a:r>
            <a:r>
              <a:rPr lang="es-AR" sz="2000" b="1" baseline="30000" dirty="0" smtClean="0">
                <a:solidFill>
                  <a:schemeClr val="bg1"/>
                </a:solidFill>
              </a:rPr>
              <a:t>2</a:t>
            </a:r>
            <a:r>
              <a:rPr lang="es-AR" sz="2000" b="1" dirty="0" smtClean="0">
                <a:solidFill>
                  <a:schemeClr val="bg1"/>
                </a:solidFill>
              </a:rPr>
              <a:t> , R. Andolina</a:t>
            </a:r>
            <a:r>
              <a:rPr lang="es-AR" sz="2000" b="1" baseline="30000" dirty="0" smtClean="0">
                <a:solidFill>
                  <a:schemeClr val="bg1"/>
                </a:solidFill>
              </a:rPr>
              <a:t>7</a:t>
            </a:r>
            <a:r>
              <a:rPr lang="es-AR" sz="2000" b="1" dirty="0" smtClean="0">
                <a:solidFill>
                  <a:schemeClr val="bg1"/>
                </a:solidFill>
              </a:rPr>
              <a:t>, L. Auditore</a:t>
            </a:r>
            <a:r>
              <a:rPr lang="es-AR" sz="2000" b="1" baseline="30000" dirty="0" smtClean="0">
                <a:solidFill>
                  <a:schemeClr val="bg1"/>
                </a:solidFill>
              </a:rPr>
              <a:t>1</a:t>
            </a:r>
            <a:r>
              <a:rPr lang="es-AR" sz="2000" b="1" dirty="0" smtClean="0">
                <a:solidFill>
                  <a:schemeClr val="bg1"/>
                </a:solidFill>
              </a:rPr>
              <a:t>, C. Boiano</a:t>
            </a:r>
            <a:r>
              <a:rPr lang="es-AR" sz="2000" b="1" baseline="30000" dirty="0" smtClean="0">
                <a:solidFill>
                  <a:schemeClr val="bg1"/>
                </a:solidFill>
              </a:rPr>
              <a:t>3</a:t>
            </a:r>
            <a:r>
              <a:rPr lang="es-AR" sz="2000" b="1" dirty="0" smtClean="0">
                <a:solidFill>
                  <a:schemeClr val="bg1"/>
                </a:solidFill>
              </a:rPr>
              <a:t>, G. Cardella</a:t>
            </a:r>
            <a:r>
              <a:rPr lang="es-AR" sz="2000" b="1" baseline="30000" dirty="0" smtClean="0">
                <a:solidFill>
                  <a:schemeClr val="bg1"/>
                </a:solidFill>
              </a:rPr>
              <a:t>4</a:t>
            </a:r>
            <a:r>
              <a:rPr lang="es-AR" sz="2000" b="1" dirty="0" smtClean="0">
                <a:solidFill>
                  <a:schemeClr val="bg1"/>
                </a:solidFill>
              </a:rPr>
              <a:t>, A. Castoldi</a:t>
            </a:r>
            <a:r>
              <a:rPr lang="es-AR" sz="2000" b="1" baseline="30000" dirty="0" smtClean="0">
                <a:solidFill>
                  <a:schemeClr val="bg1"/>
                </a:solidFill>
              </a:rPr>
              <a:t>3,5</a:t>
            </a:r>
            <a:r>
              <a:rPr lang="es-AR" sz="2000" b="1" dirty="0" smtClean="0">
                <a:solidFill>
                  <a:schemeClr val="bg1"/>
                </a:solidFill>
              </a:rPr>
              <a:t>, M. D’Andrea</a:t>
            </a:r>
            <a:r>
              <a:rPr lang="es-AR" sz="2000" b="1" baseline="30000" dirty="0" smtClean="0">
                <a:solidFill>
                  <a:schemeClr val="bg1"/>
                </a:solidFill>
              </a:rPr>
              <a:t>4</a:t>
            </a:r>
            <a:r>
              <a:rPr lang="es-AR" sz="2000" b="1" dirty="0" smtClean="0">
                <a:solidFill>
                  <a:schemeClr val="bg1"/>
                </a:solidFill>
              </a:rPr>
              <a:t>, E. De Filippo</a:t>
            </a:r>
            <a:r>
              <a:rPr lang="es-AR" sz="2000" b="1" baseline="30000" dirty="0" smtClean="0">
                <a:solidFill>
                  <a:schemeClr val="bg1"/>
                </a:solidFill>
              </a:rPr>
              <a:t>4</a:t>
            </a:r>
            <a:r>
              <a:rPr lang="es-AR" sz="2000" b="1" dirty="0" smtClean="0">
                <a:solidFill>
                  <a:schemeClr val="bg1"/>
                </a:solidFill>
              </a:rPr>
              <a:t>, S. De Luca</a:t>
            </a:r>
            <a:r>
              <a:rPr lang="es-AR" sz="2000" b="1" baseline="30000" dirty="0" smtClean="0">
                <a:solidFill>
                  <a:schemeClr val="bg1"/>
                </a:solidFill>
              </a:rPr>
              <a:t>1</a:t>
            </a:r>
            <a:r>
              <a:rPr lang="es-AR" sz="2000" b="1" dirty="0" smtClean="0">
                <a:solidFill>
                  <a:schemeClr val="bg1"/>
                </a:solidFill>
              </a:rPr>
              <a:t>, D. Dell’Aquila</a:t>
            </a:r>
            <a:r>
              <a:rPr lang="es-AR" sz="2000" b="1" baseline="30000" dirty="0" smtClean="0">
                <a:solidFill>
                  <a:schemeClr val="bg1"/>
                </a:solidFill>
              </a:rPr>
              <a:t>9</a:t>
            </a:r>
            <a:r>
              <a:rPr lang="es-AR" sz="2000" b="1" dirty="0" smtClean="0">
                <a:solidFill>
                  <a:schemeClr val="bg1"/>
                </a:solidFill>
              </a:rPr>
              <a:t>, L. Francalanza</a:t>
            </a:r>
            <a:r>
              <a:rPr lang="es-AR" sz="2000" b="1" baseline="30000" dirty="0" smtClean="0">
                <a:solidFill>
                  <a:schemeClr val="bg1"/>
                </a:solidFill>
              </a:rPr>
              <a:t>9</a:t>
            </a:r>
            <a:r>
              <a:rPr lang="es-AR" sz="2000" b="1" dirty="0" smtClean="0">
                <a:solidFill>
                  <a:schemeClr val="bg1"/>
                </a:solidFill>
              </a:rPr>
              <a:t>, E. Geraci</a:t>
            </a:r>
            <a:r>
              <a:rPr lang="es-AR" sz="2000" b="1" baseline="30000" dirty="0" smtClean="0">
                <a:solidFill>
                  <a:schemeClr val="bg1"/>
                </a:solidFill>
              </a:rPr>
              <a:t>4,7</a:t>
            </a:r>
            <a:r>
              <a:rPr lang="es-AR" sz="2000" b="1" dirty="0" smtClean="0">
                <a:solidFill>
                  <a:schemeClr val="bg1"/>
                </a:solidFill>
              </a:rPr>
              <a:t>, B. Gnoffo</a:t>
            </a:r>
            <a:r>
              <a:rPr lang="es-AR" sz="2000" b="1" baseline="30000" dirty="0" smtClean="0">
                <a:solidFill>
                  <a:schemeClr val="bg1"/>
                </a:solidFill>
              </a:rPr>
              <a:t>4</a:t>
            </a:r>
            <a:r>
              <a:rPr lang="es-AR" sz="2000" b="1" dirty="0" smtClean="0">
                <a:solidFill>
                  <a:schemeClr val="bg1"/>
                </a:solidFill>
              </a:rPr>
              <a:t>, C. Guazzoni</a:t>
            </a:r>
            <a:r>
              <a:rPr lang="es-AR" sz="2000" b="1" baseline="30000" dirty="0" smtClean="0">
                <a:solidFill>
                  <a:schemeClr val="bg1"/>
                </a:solidFill>
              </a:rPr>
              <a:t>3,5</a:t>
            </a:r>
            <a:r>
              <a:rPr lang="es-AR" sz="2000" b="1" dirty="0" smtClean="0">
                <a:solidFill>
                  <a:schemeClr val="bg1"/>
                </a:solidFill>
              </a:rPr>
              <a:t>, G. Lanzalone</a:t>
            </a:r>
            <a:r>
              <a:rPr lang="es-AR" sz="2000" b="1" baseline="30000" dirty="0" smtClean="0">
                <a:solidFill>
                  <a:schemeClr val="bg1"/>
                </a:solidFill>
              </a:rPr>
              <a:t>6,8</a:t>
            </a:r>
            <a:r>
              <a:rPr lang="es-AR" sz="2000" b="1" dirty="0" smtClean="0">
                <a:solidFill>
                  <a:schemeClr val="bg1"/>
                </a:solidFill>
              </a:rPr>
              <a:t>, I. Lombardo</a:t>
            </a:r>
            <a:r>
              <a:rPr lang="es-AR" sz="2000" b="1" baseline="30000" dirty="0" smtClean="0">
                <a:solidFill>
                  <a:schemeClr val="bg1"/>
                </a:solidFill>
              </a:rPr>
              <a:t>9</a:t>
            </a:r>
            <a:r>
              <a:rPr lang="es-AR" sz="2000" b="1" dirty="0" smtClean="0">
                <a:solidFill>
                  <a:schemeClr val="bg1"/>
                </a:solidFill>
              </a:rPr>
              <a:t>, N. Martorana</a:t>
            </a:r>
            <a:r>
              <a:rPr lang="es-AR" sz="2000" b="1" baseline="30000" dirty="0" smtClean="0">
                <a:solidFill>
                  <a:schemeClr val="bg1"/>
                </a:solidFill>
              </a:rPr>
              <a:t>6,7</a:t>
            </a:r>
            <a:r>
              <a:rPr lang="es-AR" sz="2000" b="1" dirty="0" smtClean="0">
                <a:solidFill>
                  <a:schemeClr val="bg1"/>
                </a:solidFill>
              </a:rPr>
              <a:t>, T. Minniti</a:t>
            </a:r>
            <a:r>
              <a:rPr lang="es-AR" sz="2000" b="1" baseline="30000" dirty="0" smtClean="0">
                <a:solidFill>
                  <a:schemeClr val="bg1"/>
                </a:solidFill>
              </a:rPr>
              <a:t>1</a:t>
            </a:r>
            <a:r>
              <a:rPr lang="es-AR" sz="2000" b="1" dirty="0" smtClean="0">
                <a:solidFill>
                  <a:schemeClr val="bg1"/>
                </a:solidFill>
              </a:rPr>
              <a:t>, S. Norella</a:t>
            </a:r>
            <a:r>
              <a:rPr lang="es-AR" sz="2000" b="1" baseline="30000" dirty="0" smtClean="0">
                <a:solidFill>
                  <a:schemeClr val="bg1"/>
                </a:solidFill>
              </a:rPr>
              <a:t>1</a:t>
            </a:r>
            <a:r>
              <a:rPr lang="es-AR" sz="2000" b="1" dirty="0" smtClean="0">
                <a:solidFill>
                  <a:schemeClr val="bg1"/>
                </a:solidFill>
              </a:rPr>
              <a:t>, A. Pagano</a:t>
            </a:r>
            <a:r>
              <a:rPr lang="es-AR" sz="2000" b="1" baseline="30000" dirty="0" smtClean="0">
                <a:solidFill>
                  <a:schemeClr val="bg1"/>
                </a:solidFill>
              </a:rPr>
              <a:t>4</a:t>
            </a:r>
            <a:r>
              <a:rPr lang="es-AR" sz="2000" b="1" dirty="0" smtClean="0">
                <a:solidFill>
                  <a:schemeClr val="bg1"/>
                </a:solidFill>
              </a:rPr>
              <a:t>, E.V. Pagano</a:t>
            </a:r>
            <a:r>
              <a:rPr lang="es-AR" sz="2000" b="1" baseline="30000" dirty="0" smtClean="0">
                <a:solidFill>
                  <a:schemeClr val="bg1"/>
                </a:solidFill>
              </a:rPr>
              <a:t>6,7</a:t>
            </a:r>
            <a:r>
              <a:rPr lang="es-AR" sz="2000" b="1" dirty="0" smtClean="0">
                <a:solidFill>
                  <a:schemeClr val="bg1"/>
                </a:solidFill>
              </a:rPr>
              <a:t>, M. Papa</a:t>
            </a:r>
            <a:r>
              <a:rPr lang="es-AR" sz="2000" b="1" baseline="30000" dirty="0" smtClean="0">
                <a:solidFill>
                  <a:schemeClr val="bg1"/>
                </a:solidFill>
              </a:rPr>
              <a:t>4</a:t>
            </a:r>
            <a:r>
              <a:rPr lang="es-AR" sz="2000" b="1" dirty="0" smtClean="0">
                <a:solidFill>
                  <a:schemeClr val="bg1"/>
                </a:solidFill>
              </a:rPr>
              <a:t>, S. Pirrone</a:t>
            </a:r>
            <a:r>
              <a:rPr lang="es-AR" sz="2000" b="1" baseline="30000" dirty="0" smtClean="0">
                <a:solidFill>
                  <a:schemeClr val="bg1"/>
                </a:solidFill>
              </a:rPr>
              <a:t>4</a:t>
            </a:r>
            <a:r>
              <a:rPr lang="es-AR" sz="2000" b="1" dirty="0" smtClean="0">
                <a:solidFill>
                  <a:schemeClr val="bg1"/>
                </a:solidFill>
              </a:rPr>
              <a:t>, G. Politi</a:t>
            </a:r>
            <a:r>
              <a:rPr lang="es-AR" sz="2000" b="1" baseline="30000" dirty="0" smtClean="0">
                <a:solidFill>
                  <a:schemeClr val="bg1"/>
                </a:solidFill>
              </a:rPr>
              <a:t>4,7</a:t>
            </a:r>
            <a:r>
              <a:rPr lang="es-AR" sz="2000" b="1" dirty="0" smtClean="0">
                <a:solidFill>
                  <a:schemeClr val="bg1"/>
                </a:solidFill>
              </a:rPr>
              <a:t>, F. Porto</a:t>
            </a:r>
            <a:r>
              <a:rPr lang="es-AR" sz="2000" b="1" baseline="30000" dirty="0" smtClean="0">
                <a:solidFill>
                  <a:schemeClr val="bg1"/>
                </a:solidFill>
              </a:rPr>
              <a:t>6,7</a:t>
            </a:r>
            <a:r>
              <a:rPr lang="es-AR" sz="2000" b="1" dirty="0" smtClean="0">
                <a:solidFill>
                  <a:schemeClr val="bg1"/>
                </a:solidFill>
              </a:rPr>
              <a:t>, L. Quattrocchi</a:t>
            </a:r>
            <a:r>
              <a:rPr lang="es-AR" sz="2000" b="1" baseline="30000" dirty="0" smtClean="0">
                <a:solidFill>
                  <a:schemeClr val="bg1"/>
                </a:solidFill>
              </a:rPr>
              <a:t>1</a:t>
            </a:r>
            <a:r>
              <a:rPr lang="es-AR" sz="2000" b="1" dirty="0" smtClean="0">
                <a:solidFill>
                  <a:schemeClr val="bg1"/>
                </a:solidFill>
              </a:rPr>
              <a:t>, F. Rizzo</a:t>
            </a:r>
            <a:r>
              <a:rPr lang="es-AR" sz="2000" b="1" baseline="30000" dirty="0" smtClean="0">
                <a:solidFill>
                  <a:schemeClr val="bg1"/>
                </a:solidFill>
              </a:rPr>
              <a:t>6,7</a:t>
            </a:r>
            <a:r>
              <a:rPr lang="es-AR" sz="2000" b="1" dirty="0" smtClean="0">
                <a:solidFill>
                  <a:schemeClr val="bg1"/>
                </a:solidFill>
              </a:rPr>
              <a:t>, E. Rosato</a:t>
            </a:r>
            <a:r>
              <a:rPr lang="es-AR" sz="2000" b="1" baseline="30000" dirty="0" smtClean="0">
                <a:solidFill>
                  <a:schemeClr val="bg1"/>
                </a:solidFill>
              </a:rPr>
              <a:t>9</a:t>
            </a:r>
            <a:r>
              <a:rPr lang="es-AR" sz="2000" b="1" dirty="0" smtClean="0">
                <a:solidFill>
                  <a:schemeClr val="bg1"/>
                </a:solidFill>
              </a:rPr>
              <a:t>, P. Russotto</a:t>
            </a:r>
            <a:r>
              <a:rPr lang="es-AR" sz="2000" b="1" baseline="30000" dirty="0" smtClean="0">
                <a:solidFill>
                  <a:schemeClr val="bg1"/>
                </a:solidFill>
              </a:rPr>
              <a:t>4</a:t>
            </a:r>
            <a:r>
              <a:rPr lang="es-AR" sz="2000" b="1" dirty="0" smtClean="0">
                <a:solidFill>
                  <a:schemeClr val="bg1"/>
                </a:solidFill>
              </a:rPr>
              <a:t>, G. Saccà</a:t>
            </a:r>
            <a:r>
              <a:rPr lang="es-AR" sz="2000" b="1" baseline="30000" dirty="0" smtClean="0">
                <a:solidFill>
                  <a:schemeClr val="bg1"/>
                </a:solidFill>
              </a:rPr>
              <a:t>4</a:t>
            </a:r>
            <a:r>
              <a:rPr lang="es-AR" sz="2000" b="1" dirty="0" smtClean="0">
                <a:solidFill>
                  <a:schemeClr val="bg1"/>
                </a:solidFill>
              </a:rPr>
              <a:t>,  M. Trimarchi</a:t>
            </a:r>
            <a:r>
              <a:rPr lang="es-AR" sz="2000" b="1" baseline="30000" dirty="0" smtClean="0">
                <a:solidFill>
                  <a:schemeClr val="bg1"/>
                </a:solidFill>
              </a:rPr>
              <a:t>1</a:t>
            </a:r>
            <a:r>
              <a:rPr lang="es-AR" sz="2000" b="1" dirty="0" smtClean="0">
                <a:solidFill>
                  <a:schemeClr val="bg1"/>
                </a:solidFill>
              </a:rPr>
              <a:t>, G. Verde</a:t>
            </a:r>
            <a:r>
              <a:rPr lang="es-AR" sz="2000" b="1" baseline="30000" dirty="0" smtClean="0">
                <a:solidFill>
                  <a:schemeClr val="bg1"/>
                </a:solidFill>
              </a:rPr>
              <a:t>4,10</a:t>
            </a:r>
            <a:r>
              <a:rPr lang="es-AR" sz="2000" b="1" dirty="0" smtClean="0">
                <a:solidFill>
                  <a:schemeClr val="bg1"/>
                </a:solidFill>
              </a:rPr>
              <a:t>, M. Vigilante</a:t>
            </a:r>
            <a:r>
              <a:rPr lang="es-AR" sz="2000" b="1" baseline="30000" dirty="0" smtClean="0">
                <a:solidFill>
                  <a:schemeClr val="bg1"/>
                </a:solidFill>
              </a:rPr>
              <a:t>9</a:t>
            </a:r>
            <a:r>
              <a:rPr lang="es-AR" sz="1400" b="1" dirty="0" smtClean="0">
                <a:solidFill>
                  <a:schemeClr val="bg1"/>
                </a:solidFill>
              </a:rPr>
              <a:t>.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42844" y="4012474"/>
            <a:ext cx="7272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AR" sz="1100" baseline="30000" dirty="0" smtClean="0">
                <a:solidFill>
                  <a:schemeClr val="bg1"/>
                </a:solidFill>
              </a:rPr>
              <a:t>1 </a:t>
            </a:r>
            <a:r>
              <a:rPr lang="es-AR" sz="1100" b="1" dirty="0" smtClean="0">
                <a:solidFill>
                  <a:schemeClr val="bg1"/>
                </a:solidFill>
              </a:rPr>
              <a:t>Dipartimento di Fisica e Scienze della Terra, Università di Messina &amp; INFN Gruppo Collegato di  Messina,  Messina, Italy</a:t>
            </a:r>
            <a:endParaRPr lang="it-IT" sz="1100" b="1" dirty="0" smtClean="0">
              <a:solidFill>
                <a:schemeClr val="bg1"/>
              </a:solidFill>
            </a:endParaRPr>
          </a:p>
          <a:p>
            <a:r>
              <a:rPr lang="es-AR" sz="1100" b="1" baseline="30000" dirty="0" smtClean="0">
                <a:solidFill>
                  <a:schemeClr val="bg1"/>
                </a:solidFill>
              </a:rPr>
              <a:t>2</a:t>
            </a:r>
            <a:r>
              <a:rPr lang="es-AR" sz="1100" b="1" dirty="0" smtClean="0">
                <a:solidFill>
                  <a:schemeClr val="bg1"/>
                </a:solidFill>
              </a:rPr>
              <a:t> Instituto de Física, Universidad Nacional Autónoma de México, México D.F. 01000, Mexico</a:t>
            </a:r>
            <a:endParaRPr lang="it-IT" sz="1100" b="1" dirty="0" smtClean="0">
              <a:solidFill>
                <a:schemeClr val="bg1"/>
              </a:solidFill>
            </a:endParaRPr>
          </a:p>
          <a:p>
            <a:r>
              <a:rPr lang="es-AR" sz="1100" b="1" baseline="30000" dirty="0" smtClean="0">
                <a:solidFill>
                  <a:schemeClr val="bg1"/>
                </a:solidFill>
              </a:rPr>
              <a:t>3</a:t>
            </a:r>
            <a:r>
              <a:rPr lang="es-AR" sz="1100" b="1" dirty="0" smtClean="0">
                <a:solidFill>
                  <a:schemeClr val="bg1"/>
                </a:solidFill>
              </a:rPr>
              <a:t> INFN Sezione di Milano, Milano, Italy  </a:t>
            </a:r>
            <a:endParaRPr lang="it-IT" sz="1100" b="1" dirty="0" smtClean="0">
              <a:solidFill>
                <a:schemeClr val="bg1"/>
              </a:solidFill>
            </a:endParaRPr>
          </a:p>
          <a:p>
            <a:r>
              <a:rPr lang="es-AR" sz="1100" b="1" baseline="30000" dirty="0" smtClean="0">
                <a:solidFill>
                  <a:schemeClr val="bg1"/>
                </a:solidFill>
              </a:rPr>
              <a:t>4</a:t>
            </a:r>
            <a:r>
              <a:rPr lang="es-AR" sz="1100" b="1" dirty="0" smtClean="0">
                <a:solidFill>
                  <a:schemeClr val="bg1"/>
                </a:solidFill>
              </a:rPr>
              <a:t> INFN Sezione di Catania, Catania, Italy  </a:t>
            </a:r>
            <a:endParaRPr lang="it-IT" sz="1100" b="1" dirty="0" smtClean="0">
              <a:solidFill>
                <a:schemeClr val="bg1"/>
              </a:solidFill>
            </a:endParaRPr>
          </a:p>
          <a:p>
            <a:r>
              <a:rPr lang="it-IT" sz="1100" b="1" baseline="30000" dirty="0" smtClean="0">
                <a:solidFill>
                  <a:schemeClr val="bg1"/>
                </a:solidFill>
              </a:rPr>
              <a:t>5</a:t>
            </a:r>
            <a:r>
              <a:rPr lang="it-IT" sz="1100" b="1" dirty="0" smtClean="0">
                <a:solidFill>
                  <a:schemeClr val="bg1"/>
                </a:solidFill>
              </a:rPr>
              <a:t> Politecnico di Milano, Dipartimento di Elettronica, Informazione e Bioingegneria, Milano, Italy</a:t>
            </a:r>
          </a:p>
          <a:p>
            <a:r>
              <a:rPr lang="es-AR" sz="1100" b="1" baseline="30000" dirty="0" smtClean="0">
                <a:solidFill>
                  <a:schemeClr val="bg1"/>
                </a:solidFill>
              </a:rPr>
              <a:t>6</a:t>
            </a:r>
            <a:r>
              <a:rPr lang="es-AR" sz="1100" b="1" dirty="0" smtClean="0">
                <a:solidFill>
                  <a:schemeClr val="bg1"/>
                </a:solidFill>
              </a:rPr>
              <a:t> INFN Laboratori Nazionali del Sud, Catania, Italy </a:t>
            </a:r>
            <a:endParaRPr lang="it-IT" sz="1100" b="1" dirty="0" smtClean="0">
              <a:solidFill>
                <a:schemeClr val="bg1"/>
              </a:solidFill>
            </a:endParaRPr>
          </a:p>
          <a:p>
            <a:r>
              <a:rPr lang="es-AR" sz="1100" b="1" baseline="30000" dirty="0" smtClean="0">
                <a:solidFill>
                  <a:schemeClr val="bg1"/>
                </a:solidFill>
              </a:rPr>
              <a:t>7</a:t>
            </a:r>
            <a:r>
              <a:rPr lang="es-AR" sz="1100" b="1" dirty="0" smtClean="0">
                <a:solidFill>
                  <a:schemeClr val="bg1"/>
                </a:solidFill>
              </a:rPr>
              <a:t> Dipartimento di Fisica e Astronomia, Università di Catania, Catania, Italy </a:t>
            </a:r>
            <a:endParaRPr lang="it-IT" sz="1100" b="1" dirty="0" smtClean="0">
              <a:solidFill>
                <a:schemeClr val="bg1"/>
              </a:solidFill>
            </a:endParaRPr>
          </a:p>
          <a:p>
            <a:r>
              <a:rPr lang="es-AR" sz="1100" b="1" baseline="30000" dirty="0" smtClean="0">
                <a:solidFill>
                  <a:schemeClr val="bg1"/>
                </a:solidFill>
              </a:rPr>
              <a:t>8</a:t>
            </a:r>
            <a:r>
              <a:rPr lang="es-AR" sz="1100" b="1" dirty="0" smtClean="0">
                <a:solidFill>
                  <a:schemeClr val="bg1"/>
                </a:solidFill>
              </a:rPr>
              <a:t> Università Kore Enna, Enna, Italy </a:t>
            </a:r>
            <a:endParaRPr lang="it-IT" sz="1100" b="1" dirty="0" smtClean="0">
              <a:solidFill>
                <a:schemeClr val="bg1"/>
              </a:solidFill>
            </a:endParaRPr>
          </a:p>
          <a:p>
            <a:r>
              <a:rPr lang="es-AR" sz="1100" b="1" baseline="30000" dirty="0" smtClean="0">
                <a:solidFill>
                  <a:schemeClr val="bg1"/>
                </a:solidFill>
              </a:rPr>
              <a:t>9 </a:t>
            </a:r>
            <a:r>
              <a:rPr lang="es-AR" sz="1100" b="1" dirty="0" smtClean="0">
                <a:solidFill>
                  <a:schemeClr val="bg1"/>
                </a:solidFill>
              </a:rPr>
              <a:t>INFN-Sezione di Napoli &amp; Dipartimento di Fisica, Università di Napoli Federico II, Napoli, Italy</a:t>
            </a:r>
            <a:endParaRPr lang="it-IT" sz="1100" b="1" dirty="0" smtClean="0">
              <a:solidFill>
                <a:schemeClr val="bg1"/>
              </a:solidFill>
            </a:endParaRPr>
          </a:p>
          <a:p>
            <a:r>
              <a:rPr lang="es-AR" sz="1100" b="1" baseline="30000" dirty="0" smtClean="0">
                <a:solidFill>
                  <a:schemeClr val="bg1"/>
                </a:solidFill>
              </a:rPr>
              <a:t>10 </a:t>
            </a:r>
            <a:r>
              <a:rPr lang="es-AR" sz="1100" b="1" dirty="0" smtClean="0">
                <a:solidFill>
                  <a:schemeClr val="bg1"/>
                </a:solidFill>
              </a:rPr>
              <a:t>Institute de Physique Nucléaire d’Orsay, Orsay, France </a:t>
            </a:r>
            <a:endParaRPr lang="it-IT" sz="1100" b="1" dirty="0" smtClean="0">
              <a:solidFill>
                <a:schemeClr val="bg1"/>
              </a:solidFill>
            </a:endParaRPr>
          </a:p>
          <a:p>
            <a:pPr marL="2057400" lvl="4" indent="-22860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kumimoji="0" lang="it-IT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</a:t>
            </a:r>
            <a:endParaRPr kumimoji="0" lang="it-IT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8" name="Immagine 7" descr="Work_in_progre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1857388" cy="1643075"/>
          </a:xfrm>
          <a:prstGeom prst="rect">
            <a:avLst/>
          </a:prstGeom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1" y="4500570"/>
            <a:ext cx="3067039" cy="230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0" y="4000504"/>
            <a:ext cx="3740664" cy="28574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71" name="Picture 1" descr="C:\Users\Antonio\Desktop\per_esame\chimera_be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3" y="3068960"/>
            <a:ext cx="5364088" cy="378904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grpSp>
        <p:nvGrpSpPr>
          <p:cNvPr id="64" name="Gruppo 63"/>
          <p:cNvGrpSpPr/>
          <p:nvPr/>
        </p:nvGrpSpPr>
        <p:grpSpPr>
          <a:xfrm>
            <a:off x="0" y="1412776"/>
            <a:ext cx="3786182" cy="2592288"/>
            <a:chOff x="0" y="1412776"/>
            <a:chExt cx="3786182" cy="2592288"/>
          </a:xfrm>
        </p:grpSpPr>
        <p:grpSp>
          <p:nvGrpSpPr>
            <p:cNvPr id="60" name="Gruppo 59"/>
            <p:cNvGrpSpPr/>
            <p:nvPr/>
          </p:nvGrpSpPr>
          <p:grpSpPr>
            <a:xfrm>
              <a:off x="0" y="1412776"/>
              <a:ext cx="3786182" cy="2592288"/>
              <a:chOff x="0" y="1412776"/>
              <a:chExt cx="3786182" cy="2592288"/>
            </a:xfrm>
          </p:grpSpPr>
          <p:pic>
            <p:nvPicPr>
              <p:cNvPr id="37891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 bwMode="auto">
              <a:xfrm>
                <a:off x="0" y="1412776"/>
                <a:ext cx="3786182" cy="2592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innerShdw blurRad="114300">
                  <a:prstClr val="black"/>
                </a:innerShdw>
              </a:effectLst>
            </p:spPr>
          </p:pic>
          <p:sp>
            <p:nvSpPr>
              <p:cNvPr id="49" name="CasellaDiTesto 48"/>
              <p:cNvSpPr txBox="1"/>
              <p:nvPr/>
            </p:nvSpPr>
            <p:spPr>
              <a:xfrm>
                <a:off x="899592" y="2132856"/>
                <a:ext cx="891597" cy="470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900" dirty="0" smtClean="0"/>
                  <a:t> (2+)</a:t>
                </a:r>
              </a:p>
              <a:p>
                <a:r>
                  <a:rPr lang="it-IT" sz="900" dirty="0" smtClean="0"/>
                  <a:t>9.56 </a:t>
                </a:r>
                <a:r>
                  <a:rPr lang="it-IT" sz="900" dirty="0" err="1" smtClean="0"/>
                  <a:t>MeV</a:t>
                </a:r>
                <a:endParaRPr lang="it-IT" sz="900" dirty="0"/>
              </a:p>
            </p:txBody>
          </p:sp>
          <p:sp>
            <p:nvSpPr>
              <p:cNvPr id="50" name="CasellaDiTesto 49"/>
              <p:cNvSpPr txBox="1"/>
              <p:nvPr/>
            </p:nvSpPr>
            <p:spPr>
              <a:xfrm>
                <a:off x="1475656" y="2204864"/>
                <a:ext cx="1069916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dirty="0" smtClean="0"/>
                  <a:t> </a:t>
                </a:r>
                <a:r>
                  <a:rPr lang="it-IT" sz="900" dirty="0" smtClean="0">
                    <a:solidFill>
                      <a:srgbClr val="FF0000"/>
                    </a:solidFill>
                  </a:rPr>
                  <a:t>(4+)</a:t>
                </a:r>
              </a:p>
              <a:p>
                <a:r>
                  <a:rPr lang="it-IT" sz="900" dirty="0" smtClean="0">
                    <a:solidFill>
                      <a:srgbClr val="FF0000"/>
                    </a:solidFill>
                  </a:rPr>
                  <a:t>10.150 </a:t>
                </a:r>
                <a:r>
                  <a:rPr lang="it-IT" sz="900" dirty="0" err="1" smtClean="0">
                    <a:solidFill>
                      <a:srgbClr val="FF0000"/>
                    </a:solidFill>
                  </a:rPr>
                  <a:t>MeV</a:t>
                </a:r>
                <a:endParaRPr lang="it-IT" sz="9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1" name="CasellaDiTesto 50"/>
              <p:cNvSpPr txBox="1"/>
              <p:nvPr/>
            </p:nvSpPr>
            <p:spPr>
              <a:xfrm>
                <a:off x="1763688" y="1844824"/>
                <a:ext cx="1069916" cy="490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dirty="0" smtClean="0"/>
                  <a:t> </a:t>
                </a:r>
                <a:r>
                  <a:rPr lang="it-IT" sz="900" dirty="0" smtClean="0"/>
                  <a:t>(?)</a:t>
                </a:r>
              </a:p>
              <a:p>
                <a:r>
                  <a:rPr lang="it-IT" sz="900" dirty="0" smtClean="0"/>
                  <a:t>11.230 </a:t>
                </a:r>
                <a:r>
                  <a:rPr lang="it-IT" sz="900" dirty="0" err="1" smtClean="0"/>
                  <a:t>MeV</a:t>
                </a:r>
                <a:endParaRPr lang="it-IT" sz="900" dirty="0"/>
              </a:p>
            </p:txBody>
          </p:sp>
          <p:sp>
            <p:nvSpPr>
              <p:cNvPr id="47" name="CasellaDiTesto 46"/>
              <p:cNvSpPr txBox="1"/>
              <p:nvPr/>
            </p:nvSpPr>
            <p:spPr>
              <a:xfrm rot="19995339">
                <a:off x="327303" y="1743759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err="1" smtClean="0">
                    <a:solidFill>
                      <a:srgbClr val="FF0000"/>
                    </a:solidFill>
                  </a:rPr>
                  <a:t>theoretical</a:t>
                </a:r>
                <a:endParaRPr lang="it-IT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6" name="CasellaDiTesto 55"/>
            <p:cNvSpPr txBox="1"/>
            <p:nvPr/>
          </p:nvSpPr>
          <p:spPr>
            <a:xfrm>
              <a:off x="2483768" y="1844824"/>
              <a:ext cx="1069916" cy="490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 smtClean="0"/>
                <a:t> </a:t>
              </a:r>
              <a:r>
                <a:rPr lang="it-IT" sz="900" dirty="0" smtClean="0"/>
                <a:t>(4+)</a:t>
              </a:r>
            </a:p>
            <a:p>
              <a:r>
                <a:rPr lang="it-IT" sz="900" dirty="0" smtClean="0"/>
                <a:t>11.760 </a:t>
              </a:r>
              <a:r>
                <a:rPr lang="it-IT" sz="900" dirty="0" err="1" smtClean="0"/>
                <a:t>MeV</a:t>
              </a:r>
              <a:endParaRPr lang="it-IT" sz="900" dirty="0"/>
            </a:p>
          </p:txBody>
        </p:sp>
      </p:grpSp>
      <p:grpSp>
        <p:nvGrpSpPr>
          <p:cNvPr id="65" name="Gruppo 64"/>
          <p:cNvGrpSpPr/>
          <p:nvPr/>
        </p:nvGrpSpPr>
        <p:grpSpPr>
          <a:xfrm>
            <a:off x="3779912" y="6800"/>
            <a:ext cx="5328592" cy="3041428"/>
            <a:chOff x="3275856" y="260648"/>
            <a:chExt cx="5328592" cy="3041428"/>
          </a:xfrm>
        </p:grpSpPr>
        <p:sp>
          <p:nvSpPr>
            <p:cNvPr id="63" name="Rettangolo 62"/>
            <p:cNvSpPr/>
            <p:nvPr/>
          </p:nvSpPr>
          <p:spPr>
            <a:xfrm>
              <a:off x="3275856" y="277740"/>
              <a:ext cx="5328592" cy="302433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Ovale 3"/>
            <p:cNvSpPr/>
            <p:nvPr/>
          </p:nvSpPr>
          <p:spPr>
            <a:xfrm>
              <a:off x="4529270" y="1628800"/>
              <a:ext cx="288032" cy="288032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Connettore 2 5"/>
            <p:cNvCxnSpPr/>
            <p:nvPr/>
          </p:nvCxnSpPr>
          <p:spPr>
            <a:xfrm flipH="1" flipV="1">
              <a:off x="4385254" y="696336"/>
              <a:ext cx="252028" cy="9361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2 9"/>
            <p:cNvCxnSpPr/>
            <p:nvPr/>
          </p:nvCxnSpPr>
          <p:spPr>
            <a:xfrm>
              <a:off x="4716016" y="1916832"/>
              <a:ext cx="216024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e 11"/>
            <p:cNvSpPr/>
            <p:nvPr/>
          </p:nvSpPr>
          <p:spPr>
            <a:xfrm>
              <a:off x="4296154" y="540134"/>
              <a:ext cx="144016" cy="14401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e 12"/>
            <p:cNvSpPr/>
            <p:nvPr/>
          </p:nvSpPr>
          <p:spPr>
            <a:xfrm>
              <a:off x="4860032" y="2721106"/>
              <a:ext cx="216024" cy="21602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7" name="Connettore 2 16"/>
            <p:cNvCxnSpPr>
              <a:stCxn id="12" idx="6"/>
            </p:cNvCxnSpPr>
            <p:nvPr/>
          </p:nvCxnSpPr>
          <p:spPr>
            <a:xfrm>
              <a:off x="4440170" y="612142"/>
              <a:ext cx="2940142" cy="85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2 19"/>
            <p:cNvCxnSpPr/>
            <p:nvPr/>
          </p:nvCxnSpPr>
          <p:spPr>
            <a:xfrm>
              <a:off x="5076056" y="2852936"/>
              <a:ext cx="2940142" cy="85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/>
            <p:cNvCxnSpPr/>
            <p:nvPr/>
          </p:nvCxnSpPr>
          <p:spPr>
            <a:xfrm flipV="1">
              <a:off x="4783667" y="620688"/>
              <a:ext cx="2596645" cy="108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/>
            <p:cNvCxnSpPr/>
            <p:nvPr/>
          </p:nvCxnSpPr>
          <p:spPr>
            <a:xfrm>
              <a:off x="4817302" y="1807000"/>
              <a:ext cx="3211082" cy="104593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e 29"/>
            <p:cNvSpPr/>
            <p:nvPr/>
          </p:nvSpPr>
          <p:spPr>
            <a:xfrm>
              <a:off x="7380312" y="548680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Ovale 30"/>
            <p:cNvSpPr/>
            <p:nvPr/>
          </p:nvSpPr>
          <p:spPr>
            <a:xfrm>
              <a:off x="8028384" y="2780928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5292080" y="260648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err="1" smtClean="0"/>
                <a:t>V</a:t>
              </a:r>
              <a:r>
                <a:rPr lang="it-IT" sz="1400" b="1" baseline="-25000" dirty="0" err="1" smtClean="0"/>
                <a:t>cm</a:t>
              </a:r>
              <a:endParaRPr lang="it-IT" sz="1400" b="1" baseline="-25000" dirty="0"/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6228184" y="2852936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err="1" smtClean="0"/>
                <a:t>V</a:t>
              </a:r>
              <a:r>
                <a:rPr lang="it-IT" sz="1400" b="1" baseline="-25000" dirty="0" err="1" smtClean="0"/>
                <a:t>cm</a:t>
              </a:r>
              <a:endParaRPr lang="it-IT" sz="1400" b="1" baseline="-25000" dirty="0"/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4067944" y="1628800"/>
              <a:ext cx="5967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baseline="30000" dirty="0" smtClean="0">
                  <a:solidFill>
                    <a:srgbClr val="0000FF"/>
                  </a:solidFill>
                </a:rPr>
                <a:t>10</a:t>
              </a:r>
              <a:r>
                <a:rPr lang="it-IT" sz="1600" b="1" dirty="0" smtClean="0">
                  <a:solidFill>
                    <a:srgbClr val="0000FF"/>
                  </a:solidFill>
                </a:rPr>
                <a:t>Be</a:t>
              </a:r>
              <a:endParaRPr lang="it-IT" sz="1400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4067944" y="260648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solidFill>
                    <a:srgbClr val="00B050"/>
                  </a:solidFill>
                </a:rPr>
                <a:t>α</a:t>
              </a:r>
              <a:endParaRPr lang="it-IT" sz="14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4644008" y="2924944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baseline="30000" dirty="0" smtClean="0">
                  <a:solidFill>
                    <a:srgbClr val="00B050"/>
                  </a:solidFill>
                </a:rPr>
                <a:t>6</a:t>
              </a:r>
              <a:r>
                <a:rPr lang="it-IT" sz="1600" b="1" dirty="0" smtClean="0">
                  <a:solidFill>
                    <a:srgbClr val="00B050"/>
                  </a:solidFill>
                </a:rPr>
                <a:t>He</a:t>
              </a:r>
              <a:endParaRPr lang="it-IT" sz="14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7308304" y="282134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solidFill>
                    <a:srgbClr val="FF0000"/>
                  </a:solidFill>
                </a:rPr>
                <a:t>α</a:t>
              </a:r>
              <a:endParaRPr lang="it-IT" sz="14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7884368" y="2963522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baseline="30000" dirty="0" smtClean="0">
                  <a:solidFill>
                    <a:srgbClr val="FF0000"/>
                  </a:solidFill>
                </a:rPr>
                <a:t>6</a:t>
              </a:r>
              <a:r>
                <a:rPr lang="it-IT" sz="1600" b="1" dirty="0" smtClean="0">
                  <a:solidFill>
                    <a:srgbClr val="FF0000"/>
                  </a:solidFill>
                </a:rPr>
                <a:t>He</a:t>
              </a:r>
              <a:endParaRPr lang="it-IT" sz="14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6948264" y="1412776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err="1" smtClean="0">
                  <a:solidFill>
                    <a:srgbClr val="FF0000"/>
                  </a:solidFill>
                </a:rPr>
                <a:t>Lab</a:t>
              </a:r>
              <a:r>
                <a:rPr lang="it-IT" sz="1600" b="1" dirty="0" smtClean="0">
                  <a:solidFill>
                    <a:srgbClr val="FF0000"/>
                  </a:solidFill>
                </a:rPr>
                <a:t> Frame</a:t>
              </a:r>
              <a:endParaRPr lang="it-IT" sz="16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3347864" y="1196752"/>
              <a:ext cx="1224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err="1" smtClean="0">
                  <a:solidFill>
                    <a:srgbClr val="00B050"/>
                  </a:solidFill>
                </a:rPr>
                <a:t>Emitting</a:t>
              </a:r>
              <a:r>
                <a:rPr lang="it-IT" sz="1600" b="1" dirty="0" smtClean="0">
                  <a:solidFill>
                    <a:srgbClr val="00B050"/>
                  </a:solidFill>
                </a:rPr>
                <a:t> Source Frame</a:t>
              </a:r>
              <a:endParaRPr lang="it-IT" sz="1600" b="1" baseline="-25000" dirty="0">
                <a:solidFill>
                  <a:srgbClr val="00B050"/>
                </a:solidFill>
              </a:endParaRPr>
            </a:p>
          </p:txBody>
        </p:sp>
      </p:grpSp>
      <p:sp>
        <p:nvSpPr>
          <p:cNvPr id="62" name="Rettangolo 61"/>
          <p:cNvSpPr/>
          <p:nvPr/>
        </p:nvSpPr>
        <p:spPr>
          <a:xfrm>
            <a:off x="17092" y="27532"/>
            <a:ext cx="3728636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Ovale 51"/>
          <p:cNvSpPr/>
          <p:nvPr/>
        </p:nvSpPr>
        <p:spPr>
          <a:xfrm>
            <a:off x="1616032" y="324110"/>
            <a:ext cx="792088" cy="72008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Ovale 52"/>
          <p:cNvSpPr/>
          <p:nvPr/>
        </p:nvSpPr>
        <p:spPr>
          <a:xfrm>
            <a:off x="2704698" y="324110"/>
            <a:ext cx="792088" cy="72008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Ovale 53"/>
          <p:cNvSpPr/>
          <p:nvPr/>
        </p:nvSpPr>
        <p:spPr>
          <a:xfrm>
            <a:off x="2403214" y="341202"/>
            <a:ext cx="288032" cy="288032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Ovale 54"/>
          <p:cNvSpPr/>
          <p:nvPr/>
        </p:nvSpPr>
        <p:spPr>
          <a:xfrm>
            <a:off x="2410332" y="724344"/>
            <a:ext cx="288032" cy="288032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CasellaDiTesto 56"/>
          <p:cNvSpPr txBox="1"/>
          <p:nvPr/>
        </p:nvSpPr>
        <p:spPr>
          <a:xfrm>
            <a:off x="2890178" y="344842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α</a:t>
            </a:r>
            <a:endParaRPr lang="it-IT" sz="3200" b="1" dirty="0"/>
          </a:p>
        </p:txBody>
      </p:sp>
      <p:sp>
        <p:nvSpPr>
          <p:cNvPr id="58" name="Rettangolo 57"/>
          <p:cNvSpPr/>
          <p:nvPr/>
        </p:nvSpPr>
        <p:spPr>
          <a:xfrm>
            <a:off x="1794232" y="307018"/>
            <a:ext cx="457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/>
              <a:t>α</a:t>
            </a:r>
            <a:endParaRPr lang="it-IT" sz="3600" b="1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2405880" y="222961"/>
            <a:ext cx="144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n</a:t>
            </a:r>
            <a:endParaRPr lang="it-IT" sz="2400" b="1" dirty="0"/>
          </a:p>
        </p:txBody>
      </p:sp>
      <p:sp>
        <p:nvSpPr>
          <p:cNvPr id="61" name="CasellaDiTesto 60"/>
          <p:cNvSpPr txBox="1"/>
          <p:nvPr/>
        </p:nvSpPr>
        <p:spPr>
          <a:xfrm>
            <a:off x="2410080" y="611103"/>
            <a:ext cx="144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n</a:t>
            </a:r>
            <a:endParaRPr lang="it-IT" sz="2400" b="1" dirty="0"/>
          </a:p>
        </p:txBody>
      </p:sp>
      <p:sp>
        <p:nvSpPr>
          <p:cNvPr id="68" name="CasellaDiTesto 67"/>
          <p:cNvSpPr txBox="1"/>
          <p:nvPr/>
        </p:nvSpPr>
        <p:spPr>
          <a:xfrm>
            <a:off x="51276" y="60450"/>
            <a:ext cx="14036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baseline="30000" dirty="0" smtClean="0">
                <a:solidFill>
                  <a:srgbClr val="FF0000"/>
                </a:solidFill>
                <a:latin typeface="Comic Sans MS" pitchFamily="66" charset="0"/>
              </a:rPr>
              <a:t>10</a:t>
            </a:r>
            <a:r>
              <a:rPr lang="it-IT" sz="2800" b="1" dirty="0" smtClean="0">
                <a:solidFill>
                  <a:srgbClr val="FF0000"/>
                </a:solidFill>
                <a:latin typeface="Comic Sans MS" pitchFamily="66" charset="0"/>
              </a:rPr>
              <a:t>Be</a:t>
            </a:r>
            <a:r>
              <a:rPr lang="it-IT" sz="1600" dirty="0" smtClean="0">
                <a:latin typeface="Comic Sans MS" pitchFamily="66" charset="0"/>
              </a:rPr>
              <a:t>: </a:t>
            </a:r>
          </a:p>
          <a:p>
            <a:r>
              <a:rPr lang="it-IT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possible</a:t>
            </a:r>
            <a:r>
              <a:rPr lang="it-IT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molecular</a:t>
            </a:r>
            <a:r>
              <a:rPr lang="it-IT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 state</a:t>
            </a:r>
            <a:endParaRPr lang="it-IT" sz="16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3" name="CasellaDiTesto 72"/>
          <p:cNvSpPr txBox="1"/>
          <p:nvPr/>
        </p:nvSpPr>
        <p:spPr>
          <a:xfrm>
            <a:off x="58444" y="1196752"/>
            <a:ext cx="324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M. Freer et al., Phys. Rev. Lett. 96, 042501 (2006)</a:t>
            </a:r>
            <a:endParaRPr lang="it-IT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7" name="CasellaDiTesto 66"/>
          <p:cNvSpPr txBox="1"/>
          <p:nvPr/>
        </p:nvSpPr>
        <p:spPr>
          <a:xfrm>
            <a:off x="2699792" y="-3154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69" name="CasellaDiTesto 68"/>
          <p:cNvSpPr txBox="1"/>
          <p:nvPr/>
        </p:nvSpPr>
        <p:spPr>
          <a:xfrm>
            <a:off x="7596336" y="34290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graphicFrame>
        <p:nvGraphicFramePr>
          <p:cNvPr id="70" name="Oggetto 69"/>
          <p:cNvGraphicFramePr>
            <a:graphicFrameLocks noChangeAspect="1"/>
          </p:cNvGraphicFramePr>
          <p:nvPr/>
        </p:nvGraphicFramePr>
        <p:xfrm>
          <a:off x="4437509" y="3337942"/>
          <a:ext cx="1415354" cy="639192"/>
        </p:xfrm>
        <a:graphic>
          <a:graphicData uri="http://schemas.openxmlformats.org/presentationml/2006/ole">
            <p:oleObj spid="_x0000_s46081" name="Equazione" r:id="rId6" imgW="1574640" imgH="711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14348" y="852963"/>
            <a:ext cx="8429652" cy="593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200" b="1" dirty="0" smtClean="0">
                <a:solidFill>
                  <a:srgbClr val="FF0000"/>
                </a:solidFill>
                <a:latin typeface="Comic Sans MS" pitchFamily="66" charset="0"/>
              </a:rPr>
              <a:t>High </a:t>
            </a:r>
            <a:r>
              <a:rPr lang="it-IT" sz="2200" b="1" dirty="0" err="1" smtClean="0">
                <a:solidFill>
                  <a:srgbClr val="FF0000"/>
                </a:solidFill>
                <a:latin typeface="Comic Sans MS" pitchFamily="66" charset="0"/>
              </a:rPr>
              <a:t>energy</a:t>
            </a:r>
            <a:r>
              <a:rPr lang="it-IT" sz="2200" b="1" dirty="0" smtClean="0">
                <a:solidFill>
                  <a:srgbClr val="FF0000"/>
                </a:solidFill>
                <a:latin typeface="Comic Sans MS" pitchFamily="66" charset="0"/>
              </a:rPr>
              <a:t> and </a:t>
            </a:r>
            <a:r>
              <a:rPr lang="it-IT" sz="2200" b="1" dirty="0" err="1" smtClean="0">
                <a:solidFill>
                  <a:srgbClr val="FF0000"/>
                </a:solidFill>
                <a:latin typeface="Comic Sans MS" pitchFamily="66" charset="0"/>
              </a:rPr>
              <a:t>angular</a:t>
            </a:r>
            <a:r>
              <a:rPr lang="it-IT" sz="2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200" b="1" dirty="0" err="1" smtClean="0">
                <a:solidFill>
                  <a:srgbClr val="FF0000"/>
                </a:solidFill>
                <a:latin typeface="Comic Sans MS" pitchFamily="66" charset="0"/>
              </a:rPr>
              <a:t>resolution</a:t>
            </a:r>
            <a:r>
              <a:rPr lang="it-IT" sz="2200" b="1" dirty="0" smtClean="0">
                <a:solidFill>
                  <a:srgbClr val="FF0000"/>
                </a:solidFill>
                <a:latin typeface="Comic Sans MS" pitchFamily="66" charset="0"/>
              </a:rPr>
              <a:t> (</a:t>
            </a:r>
            <a:r>
              <a:rPr lang="el-GR" sz="2200" b="1" dirty="0" smtClean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it-IT" sz="2200" b="1" dirty="0" smtClean="0">
                <a:solidFill>
                  <a:srgbClr val="FF0000"/>
                </a:solidFill>
                <a:latin typeface="Comic Sans MS" pitchFamily="66" charset="0"/>
              </a:rPr>
              <a:t>,</a:t>
            </a:r>
            <a:r>
              <a:rPr lang="el-GR" sz="2200" b="1" dirty="0" smtClean="0">
                <a:solidFill>
                  <a:srgbClr val="FF0000"/>
                </a:solidFill>
                <a:latin typeface="Comic Sans MS" pitchFamily="66" charset="0"/>
              </a:rPr>
              <a:t>φ</a:t>
            </a:r>
            <a:r>
              <a:rPr lang="it-IT" sz="2200" b="1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  <a:p>
            <a:endParaRPr lang="it-IT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2200" b="1" dirty="0" smtClean="0">
                <a:solidFill>
                  <a:srgbClr val="FF0000"/>
                </a:solidFill>
                <a:latin typeface="Comic Sans MS" pitchFamily="66" charset="0"/>
              </a:rPr>
              <a:t>Wide </a:t>
            </a:r>
            <a:r>
              <a:rPr lang="it-IT" sz="2200" b="1" dirty="0" err="1" smtClean="0">
                <a:solidFill>
                  <a:srgbClr val="FF0000"/>
                </a:solidFill>
                <a:latin typeface="Comic Sans MS" pitchFamily="66" charset="0"/>
              </a:rPr>
              <a:t>dynamic</a:t>
            </a:r>
            <a:r>
              <a:rPr lang="it-IT" sz="2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200" b="1" dirty="0" err="1" smtClean="0">
                <a:solidFill>
                  <a:srgbClr val="FF0000"/>
                </a:solidFill>
                <a:latin typeface="Comic Sans MS" pitchFamily="66" charset="0"/>
              </a:rPr>
              <a:t>range</a:t>
            </a:r>
            <a:r>
              <a:rPr lang="it-IT" sz="2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200" b="1" dirty="0" err="1" smtClean="0">
                <a:solidFill>
                  <a:srgbClr val="FF0000"/>
                </a:solidFill>
                <a:latin typeface="Comic Sans MS" pitchFamily="66" charset="0"/>
              </a:rPr>
              <a:t>of</a:t>
            </a:r>
            <a:r>
              <a:rPr lang="it-IT" sz="2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200" b="1" dirty="0" err="1" smtClean="0">
                <a:solidFill>
                  <a:srgbClr val="FF0000"/>
                </a:solidFill>
                <a:latin typeface="Comic Sans MS" pitchFamily="66" charset="0"/>
              </a:rPr>
              <a:t>identification</a:t>
            </a:r>
            <a:r>
              <a:rPr lang="it-IT" sz="2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marL="0" lvl="1"/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-MeV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to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GeV</a:t>
            </a:r>
            <a:endParaRPr lang="it-IT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it-IT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200" b="1" dirty="0" err="1" smtClean="0">
                <a:solidFill>
                  <a:srgbClr val="FF0000"/>
                </a:solidFill>
                <a:latin typeface="Comic Sans MS" pitchFamily="66" charset="0"/>
              </a:rPr>
              <a:t>Pulse-shape</a:t>
            </a:r>
            <a:r>
              <a:rPr lang="it-IT" sz="2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200" b="1" dirty="0" err="1" smtClean="0">
                <a:solidFill>
                  <a:srgbClr val="FF0000"/>
                </a:solidFill>
                <a:latin typeface="Comic Sans MS" pitchFamily="66" charset="0"/>
              </a:rPr>
              <a:t>capabilities</a:t>
            </a:r>
            <a:endParaRPr lang="it-IT" sz="2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-Low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identification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thresholds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endParaRPr lang="it-IT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2200" b="1" dirty="0" smtClean="0">
                <a:solidFill>
                  <a:srgbClr val="FF0000"/>
                </a:solidFill>
                <a:latin typeface="Comic Sans MS" pitchFamily="66" charset="0"/>
              </a:rPr>
              <a:t>High </a:t>
            </a:r>
            <a:r>
              <a:rPr lang="it-IT" sz="2200" b="1" dirty="0" err="1" smtClean="0">
                <a:solidFill>
                  <a:srgbClr val="FF0000"/>
                </a:solidFill>
                <a:latin typeface="Comic Sans MS" pitchFamily="66" charset="0"/>
              </a:rPr>
              <a:t>Modularity</a:t>
            </a:r>
            <a:endParaRPr lang="it-IT" sz="2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it-IT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2200" b="1" dirty="0" err="1" smtClean="0">
                <a:solidFill>
                  <a:srgbClr val="FF0000"/>
                </a:solidFill>
                <a:latin typeface="Comic Sans MS" pitchFamily="66" charset="0"/>
              </a:rPr>
              <a:t>Flexibility</a:t>
            </a:r>
            <a:endParaRPr lang="it-IT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-Electronics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integrated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,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reconfigurable</a:t>
            </a:r>
            <a:endParaRPr lang="it-IT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-Copuling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with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4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π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array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,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magnetic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spectrometers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neutron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detectors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,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etc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..</a:t>
            </a:r>
          </a:p>
          <a:p>
            <a:pPr>
              <a:lnSpc>
                <a:spcPct val="120000"/>
              </a:lnSpc>
            </a:pPr>
            <a:endParaRPr lang="it-IT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2200" b="1" dirty="0" err="1" smtClean="0">
                <a:solidFill>
                  <a:srgbClr val="FF0000"/>
                </a:solidFill>
                <a:latin typeface="Comic Sans MS" pitchFamily="66" charset="0"/>
              </a:rPr>
              <a:t>Portability</a:t>
            </a:r>
            <a:endParaRPr lang="it-IT" sz="2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-Campaign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in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several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facilities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around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the world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0" y="41289"/>
            <a:ext cx="9144000" cy="553665"/>
            <a:chOff x="179512" y="-48068"/>
            <a:chExt cx="8784976" cy="404664"/>
          </a:xfrm>
        </p:grpSpPr>
        <p:sp>
          <p:nvSpPr>
            <p:cNvPr id="6" name="Rettangolo arrotondato 5"/>
            <p:cNvSpPr/>
            <p:nvPr/>
          </p:nvSpPr>
          <p:spPr>
            <a:xfrm>
              <a:off x="179512" y="-48068"/>
              <a:ext cx="8784976" cy="4046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95536" y="-42556"/>
              <a:ext cx="8316416" cy="38241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 err="1" smtClean="0">
                  <a:solidFill>
                    <a:srgbClr val="FF0000"/>
                  </a:solidFill>
                  <a:latin typeface="Comic Sans MS" pitchFamily="66" charset="0"/>
                </a:rPr>
                <a:t>Features</a:t>
              </a:r>
              <a:r>
                <a:rPr lang="it-IT" sz="2800" b="1" dirty="0" smtClean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it-IT" sz="2800" b="1" dirty="0" err="1" smtClean="0">
                  <a:solidFill>
                    <a:srgbClr val="FF0000"/>
                  </a:solidFill>
                  <a:latin typeface="Comic Sans MS" pitchFamily="66" charset="0"/>
                </a:rPr>
                <a:t>planned</a:t>
              </a:r>
              <a:r>
                <a:rPr lang="it-IT" sz="2800" b="1" dirty="0" smtClean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it-IT" sz="2800" b="1" dirty="0" err="1" smtClean="0">
                  <a:solidFill>
                    <a:srgbClr val="FF0000"/>
                  </a:solidFill>
                  <a:latin typeface="Comic Sans MS" pitchFamily="66" charset="0"/>
                </a:rPr>
                <a:t>for</a:t>
              </a:r>
              <a:r>
                <a:rPr lang="it-IT" sz="2800" b="1" dirty="0" smtClean="0">
                  <a:solidFill>
                    <a:srgbClr val="FF0000"/>
                  </a:solidFill>
                  <a:latin typeface="Comic Sans MS" pitchFamily="66" charset="0"/>
                </a:rPr>
                <a:t> FARCOS </a:t>
              </a:r>
              <a:r>
                <a:rPr lang="it-IT" sz="2800" b="1" dirty="0" err="1" smtClean="0">
                  <a:solidFill>
                    <a:srgbClr val="FF0000"/>
                  </a:solidFill>
                  <a:latin typeface="Comic Sans MS" pitchFamily="66" charset="0"/>
                </a:rPr>
                <a:t>array</a:t>
              </a:r>
              <a:endParaRPr lang="it-IT" sz="28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9950" y="2807735"/>
            <a:ext cx="5216936" cy="350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/>
          <a:srcRect l="8696" t="2143" b="1429"/>
          <a:stretch>
            <a:fillRect/>
          </a:stretch>
        </p:blipFill>
        <p:spPr bwMode="auto">
          <a:xfrm>
            <a:off x="6588224" y="514496"/>
            <a:ext cx="2555776" cy="2738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5" name="Connettore 2 24"/>
          <p:cNvCxnSpPr/>
          <p:nvPr/>
        </p:nvCxnSpPr>
        <p:spPr>
          <a:xfrm flipH="1" flipV="1">
            <a:off x="5220072" y="2420888"/>
            <a:ext cx="72008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3851920" y="1484784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1°stage:</a:t>
            </a:r>
          </a:p>
          <a:p>
            <a:r>
              <a:rPr lang="it-IT" b="1" dirty="0" smtClean="0">
                <a:solidFill>
                  <a:srgbClr val="0070C0"/>
                </a:solidFill>
              </a:rPr>
              <a:t>1 </a:t>
            </a:r>
            <a:r>
              <a:rPr lang="it-IT" b="1" dirty="0" err="1" smtClean="0">
                <a:solidFill>
                  <a:srgbClr val="0070C0"/>
                </a:solidFill>
              </a:rPr>
              <a:t>square</a:t>
            </a:r>
            <a:r>
              <a:rPr lang="it-IT" b="1" dirty="0" smtClean="0">
                <a:solidFill>
                  <a:srgbClr val="0070C0"/>
                </a:solidFill>
              </a:rPr>
              <a:t> (0.3x62x62 mm</a:t>
            </a:r>
            <a:r>
              <a:rPr lang="it-IT" b="1" baseline="30000" dirty="0" smtClean="0">
                <a:solidFill>
                  <a:srgbClr val="0070C0"/>
                </a:solidFill>
              </a:rPr>
              <a:t>3</a:t>
            </a:r>
            <a:r>
              <a:rPr lang="it-IT" b="1" dirty="0" smtClean="0">
                <a:solidFill>
                  <a:srgbClr val="0070C0"/>
                </a:solidFill>
              </a:rPr>
              <a:t>) DSSSD 32+32 </a:t>
            </a:r>
            <a:r>
              <a:rPr lang="it-IT" b="1" dirty="0" err="1" smtClean="0">
                <a:solidFill>
                  <a:srgbClr val="0070C0"/>
                </a:solidFill>
              </a:rPr>
              <a:t>strips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6804248" y="4800054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2° stage:</a:t>
            </a:r>
          </a:p>
          <a:p>
            <a:r>
              <a:rPr lang="it-IT" sz="1600" b="1" dirty="0" smtClean="0">
                <a:solidFill>
                  <a:srgbClr val="0070C0"/>
                </a:solidFill>
              </a:rPr>
              <a:t>1 </a:t>
            </a:r>
            <a:r>
              <a:rPr lang="it-IT" sz="1600" b="1" dirty="0" err="1" smtClean="0">
                <a:solidFill>
                  <a:srgbClr val="0070C0"/>
                </a:solidFill>
              </a:rPr>
              <a:t>square</a:t>
            </a:r>
            <a:r>
              <a:rPr lang="it-IT" sz="1600" b="1" dirty="0" smtClean="0">
                <a:solidFill>
                  <a:srgbClr val="0070C0"/>
                </a:solidFill>
              </a:rPr>
              <a:t> (1.5x62x62 mm</a:t>
            </a:r>
            <a:r>
              <a:rPr lang="it-IT" sz="1600" b="1" baseline="30000" dirty="0" smtClean="0">
                <a:solidFill>
                  <a:srgbClr val="0070C0"/>
                </a:solidFill>
              </a:rPr>
              <a:t>3</a:t>
            </a:r>
            <a:r>
              <a:rPr lang="it-IT" sz="1600" b="1" dirty="0" smtClean="0">
                <a:solidFill>
                  <a:srgbClr val="0070C0"/>
                </a:solidFill>
              </a:rPr>
              <a:t>) DSSSD 32+32 </a:t>
            </a:r>
            <a:r>
              <a:rPr lang="it-IT" sz="1600" b="1" dirty="0" err="1" smtClean="0">
                <a:solidFill>
                  <a:srgbClr val="0070C0"/>
                </a:solidFill>
              </a:rPr>
              <a:t>strips</a:t>
            </a:r>
            <a:endParaRPr lang="it-IT" sz="1600" b="1" dirty="0" smtClean="0">
              <a:solidFill>
                <a:srgbClr val="0070C0"/>
              </a:solidFill>
            </a:endParaRPr>
          </a:p>
          <a:p>
            <a:endParaRPr lang="it-IT" sz="1600" b="1" dirty="0">
              <a:solidFill>
                <a:srgbClr val="FF0000"/>
              </a:solidFill>
            </a:endParaRPr>
          </a:p>
        </p:txBody>
      </p:sp>
      <p:cxnSp>
        <p:nvCxnSpPr>
          <p:cNvPr id="36" name="Connettore 2 35"/>
          <p:cNvCxnSpPr/>
          <p:nvPr/>
        </p:nvCxnSpPr>
        <p:spPr>
          <a:xfrm flipH="1" flipV="1">
            <a:off x="6372200" y="4797152"/>
            <a:ext cx="432048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49910"/>
            <a:ext cx="1944216" cy="187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CasellaDiTesto 49"/>
          <p:cNvSpPr txBox="1"/>
          <p:nvPr/>
        </p:nvSpPr>
        <p:spPr>
          <a:xfrm>
            <a:off x="0" y="4941168"/>
            <a:ext cx="1907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E39"/>
                </a:solidFill>
              </a:rPr>
              <a:t>3° stage:</a:t>
            </a:r>
          </a:p>
          <a:p>
            <a:r>
              <a:rPr lang="it-IT" b="1" dirty="0" smtClean="0">
                <a:solidFill>
                  <a:srgbClr val="007E39"/>
                </a:solidFill>
              </a:rPr>
              <a:t>4 60x32x32mm</a:t>
            </a:r>
            <a:r>
              <a:rPr lang="it-IT" b="1" baseline="30000" dirty="0" smtClean="0">
                <a:solidFill>
                  <a:srgbClr val="007E39"/>
                </a:solidFill>
              </a:rPr>
              <a:t>3</a:t>
            </a:r>
          </a:p>
          <a:p>
            <a:r>
              <a:rPr lang="it-IT" b="1" dirty="0" err="1" smtClean="0">
                <a:solidFill>
                  <a:srgbClr val="007E39"/>
                </a:solidFill>
              </a:rPr>
              <a:t>CsI</a:t>
            </a:r>
            <a:r>
              <a:rPr lang="it-IT" b="1" dirty="0" smtClean="0">
                <a:solidFill>
                  <a:srgbClr val="007E39"/>
                </a:solidFill>
              </a:rPr>
              <a:t>(</a:t>
            </a:r>
            <a:r>
              <a:rPr lang="it-IT" b="1" dirty="0" err="1" smtClean="0">
                <a:solidFill>
                  <a:srgbClr val="007E39"/>
                </a:solidFill>
              </a:rPr>
              <a:t>Tl</a:t>
            </a:r>
            <a:r>
              <a:rPr lang="it-IT" b="1" dirty="0" smtClean="0">
                <a:solidFill>
                  <a:srgbClr val="007E39"/>
                </a:solidFill>
              </a:rPr>
              <a:t>) </a:t>
            </a:r>
            <a:r>
              <a:rPr lang="it-IT" b="1" dirty="0" err="1" smtClean="0">
                <a:solidFill>
                  <a:srgbClr val="007E39"/>
                </a:solidFill>
              </a:rPr>
              <a:t>crystals</a:t>
            </a:r>
            <a:endParaRPr lang="it-IT" b="1" dirty="0" smtClean="0">
              <a:solidFill>
                <a:srgbClr val="007E39"/>
              </a:solidFill>
            </a:endParaRPr>
          </a:p>
        </p:txBody>
      </p:sp>
      <p:cxnSp>
        <p:nvCxnSpPr>
          <p:cNvPr id="51" name="Connettore 2 50"/>
          <p:cNvCxnSpPr/>
          <p:nvPr/>
        </p:nvCxnSpPr>
        <p:spPr>
          <a:xfrm flipV="1">
            <a:off x="1403648" y="4653136"/>
            <a:ext cx="1512168" cy="504056"/>
          </a:xfrm>
          <a:prstGeom prst="straightConnector1">
            <a:avLst/>
          </a:prstGeom>
          <a:ln w="28575">
            <a:solidFill>
              <a:srgbClr val="007E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2195736" y="6519446"/>
            <a:ext cx="28803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solidFill>
                  <a:srgbClr val="5D2884"/>
                </a:solidFill>
              </a:rPr>
              <a:t>photodiodes</a:t>
            </a:r>
            <a:endParaRPr lang="it-IT" sz="2000" b="1" dirty="0" smtClean="0">
              <a:solidFill>
                <a:srgbClr val="5D2884"/>
              </a:solidFill>
            </a:endParaRPr>
          </a:p>
          <a:p>
            <a:endParaRPr lang="it-IT" dirty="0"/>
          </a:p>
        </p:txBody>
      </p:sp>
      <p:cxnSp>
        <p:nvCxnSpPr>
          <p:cNvPr id="58" name="Connettore 2 57"/>
          <p:cNvCxnSpPr/>
          <p:nvPr/>
        </p:nvCxnSpPr>
        <p:spPr>
          <a:xfrm flipV="1">
            <a:off x="2627784" y="5877272"/>
            <a:ext cx="288032" cy="76985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20105"/>
            <a:ext cx="2771800" cy="252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25"/>
          <p:cNvGrpSpPr/>
          <p:nvPr/>
        </p:nvGrpSpPr>
        <p:grpSpPr>
          <a:xfrm>
            <a:off x="0" y="-357214"/>
            <a:ext cx="9144000" cy="2154436"/>
            <a:chOff x="0" y="-82758"/>
            <a:chExt cx="9144000" cy="2154436"/>
          </a:xfrm>
        </p:grpSpPr>
        <p:sp>
          <p:nvSpPr>
            <p:cNvPr id="27" name="Rettangolo 26"/>
            <p:cNvSpPr/>
            <p:nvPr/>
          </p:nvSpPr>
          <p:spPr>
            <a:xfrm>
              <a:off x="0" y="285728"/>
              <a:ext cx="9144000" cy="5000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ctangle 1"/>
            <p:cNvSpPr>
              <a:spLocks noChangeArrowheads="1"/>
            </p:cNvSpPr>
            <p:nvPr/>
          </p:nvSpPr>
          <p:spPr bwMode="auto">
            <a:xfrm>
              <a:off x="0" y="-82758"/>
              <a:ext cx="9144000" cy="2154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</a:tabLst>
              </a:pPr>
              <a:endPara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</a:tabLst>
              </a:pPr>
              <a:r>
                <a:rPr lang="it-IT" sz="27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FARCOS (Fentomscopy ARray </a:t>
              </a:r>
              <a:r>
                <a:rPr lang="it-IT" sz="27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for</a:t>
              </a:r>
              <a:r>
                <a:rPr lang="it-IT" sz="27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  <a:r>
                <a:rPr lang="it-IT" sz="27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Correlation</a:t>
              </a:r>
              <a:r>
                <a:rPr lang="it-IT" sz="27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and </a:t>
              </a:r>
              <a:r>
                <a:rPr lang="it-IT" sz="27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Spettroscopy</a:t>
              </a:r>
              <a:r>
                <a:rPr lang="it-IT" sz="27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)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</a:tabLst>
              </a:pPr>
              <a:r>
                <a:rPr lang="it-IT" sz="27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</a:tabLst>
              </a:pPr>
              <a:endPara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49263" algn="l"/>
                </a:tabLst>
              </a:pPr>
              <a:endParaRPr kumimoji="0" lang="it-IT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50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l="8696" t="2143" b="1429"/>
          <a:stretch>
            <a:fillRect/>
          </a:stretch>
        </p:blipFill>
        <p:spPr bwMode="auto">
          <a:xfrm>
            <a:off x="35496" y="548680"/>
            <a:ext cx="2448272" cy="2623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0" name="Gruppo 39"/>
          <p:cNvGrpSpPr/>
          <p:nvPr/>
        </p:nvGrpSpPr>
        <p:grpSpPr>
          <a:xfrm>
            <a:off x="2521592" y="510856"/>
            <a:ext cx="6588224" cy="2702120"/>
            <a:chOff x="2555776" y="510856"/>
            <a:chExt cx="6588224" cy="2702120"/>
          </a:xfrm>
        </p:grpSpPr>
        <p:sp>
          <p:nvSpPr>
            <p:cNvPr id="37" name="Rettangolo 36"/>
            <p:cNvSpPr/>
            <p:nvPr/>
          </p:nvSpPr>
          <p:spPr>
            <a:xfrm>
              <a:off x="2555776" y="548680"/>
              <a:ext cx="6588224" cy="26642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2576508" y="510856"/>
              <a:ext cx="6459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err="1" smtClean="0">
                  <a:solidFill>
                    <a:srgbClr val="FF66FF"/>
                  </a:solidFill>
                  <a:latin typeface="Comic Sans MS" pitchFamily="66" charset="0"/>
                </a:rPr>
                <a:t>Pre-Amplification</a:t>
              </a:r>
              <a:r>
                <a:rPr lang="it-IT" b="1" dirty="0" smtClean="0">
                  <a:solidFill>
                    <a:srgbClr val="FF66FF"/>
                  </a:solidFill>
                  <a:latin typeface="Comic Sans MS" pitchFamily="66" charset="0"/>
                </a:rPr>
                <a:t> Stage</a:t>
              </a:r>
              <a:endParaRPr lang="it-IT" b="1" dirty="0">
                <a:solidFill>
                  <a:srgbClr val="FF66FF"/>
                </a:solidFill>
                <a:latin typeface="Comic Sans MS" pitchFamily="66" charset="0"/>
              </a:endParaRPr>
            </a:p>
          </p:txBody>
        </p:sp>
        <p:grpSp>
          <p:nvGrpSpPr>
            <p:cNvPr id="15" name="Gruppo 44"/>
            <p:cNvGrpSpPr/>
            <p:nvPr/>
          </p:nvGrpSpPr>
          <p:grpSpPr>
            <a:xfrm>
              <a:off x="2619239" y="908720"/>
              <a:ext cx="3113436" cy="2228608"/>
              <a:chOff x="7799970" y="1147985"/>
              <a:chExt cx="1918246" cy="1375144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933" t="9365" r="1683"/>
              <a:stretch>
                <a:fillRect/>
              </a:stretch>
            </p:blipFill>
            <p:spPr bwMode="auto">
              <a:xfrm>
                <a:off x="7805235" y="1147985"/>
                <a:ext cx="1705144" cy="137514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0" name="CasellaDiTesto 19"/>
              <p:cNvSpPr txBox="1"/>
              <p:nvPr/>
            </p:nvSpPr>
            <p:spPr>
              <a:xfrm>
                <a:off x="7799970" y="1192344"/>
                <a:ext cx="1918246" cy="246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000" b="1" dirty="0" err="1" smtClean="0">
                    <a:solidFill>
                      <a:srgbClr val="C832B3"/>
                    </a:solidFill>
                    <a:latin typeface="+mj-lt"/>
                  </a:rPr>
                  <a:t>Mesytec</a:t>
                </a:r>
                <a:r>
                  <a:rPr lang="it-IT" sz="2000" b="1" dirty="0" smtClean="0">
                    <a:solidFill>
                      <a:srgbClr val="C832B3"/>
                    </a:solidFill>
                    <a:latin typeface="+mj-lt"/>
                  </a:rPr>
                  <a:t> MPR-32 </a:t>
                </a:r>
              </a:p>
            </p:txBody>
          </p:sp>
        </p:grpSp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 r="2857"/>
            <a:stretch>
              <a:fillRect/>
            </a:stretch>
          </p:blipFill>
          <p:spPr bwMode="auto">
            <a:xfrm>
              <a:off x="5531410" y="908720"/>
              <a:ext cx="3505086" cy="2232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CasellaDiTesto 17"/>
            <p:cNvSpPr txBox="1"/>
            <p:nvPr/>
          </p:nvSpPr>
          <p:spPr>
            <a:xfrm>
              <a:off x="6228184" y="2780928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>
                  <a:solidFill>
                    <a:srgbClr val="C832B3"/>
                  </a:solidFill>
                  <a:latin typeface="+mj-lt"/>
                </a:rPr>
                <a:t>NPA </a:t>
              </a:r>
              <a:r>
                <a:rPr lang="it-IT" sz="2000" b="1" dirty="0" err="1" smtClean="0">
                  <a:solidFill>
                    <a:srgbClr val="C832B3"/>
                  </a:solidFill>
                  <a:latin typeface="+mj-lt"/>
                </a:rPr>
                <a:t>prototype</a:t>
              </a:r>
              <a:endParaRPr lang="it-IT" sz="2000" b="1" dirty="0">
                <a:solidFill>
                  <a:srgbClr val="C832B3"/>
                </a:solidFill>
                <a:latin typeface="+mj-lt"/>
              </a:endParaRPr>
            </a:p>
          </p:txBody>
        </p:sp>
      </p:grpSp>
      <p:sp>
        <p:nvSpPr>
          <p:cNvPr id="13" name="CasellaDiTesto 12"/>
          <p:cNvSpPr txBox="1"/>
          <p:nvPr/>
        </p:nvSpPr>
        <p:spPr>
          <a:xfrm>
            <a:off x="3850780" y="3794558"/>
            <a:ext cx="4143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C832B3"/>
                </a:solidFill>
                <a:latin typeface="+mj-lt"/>
              </a:rPr>
              <a:t> </a:t>
            </a:r>
            <a:endParaRPr lang="it-IT" sz="1400" b="1" dirty="0">
              <a:solidFill>
                <a:srgbClr val="C832B3"/>
              </a:solidFill>
              <a:latin typeface="+mj-lt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813867" y="54149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Test </a:t>
            </a:r>
            <a:r>
              <a:rPr lang="it-IT" sz="2000" b="1" dirty="0" err="1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of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Silicon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Detectors</a:t>
            </a:r>
            <a:endParaRPr lang="it-IT" sz="20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23" name="Gruppo 22"/>
          <p:cNvGrpSpPr/>
          <p:nvPr/>
        </p:nvGrpSpPr>
        <p:grpSpPr>
          <a:xfrm>
            <a:off x="107504" y="3284984"/>
            <a:ext cx="8928992" cy="3725257"/>
            <a:chOff x="107504" y="3284984"/>
            <a:chExt cx="8928992" cy="3725257"/>
          </a:xfrm>
        </p:grpSpPr>
        <p:grpSp>
          <p:nvGrpSpPr>
            <p:cNvPr id="22" name="Gruppo 21"/>
            <p:cNvGrpSpPr/>
            <p:nvPr/>
          </p:nvGrpSpPr>
          <p:grpSpPr>
            <a:xfrm>
              <a:off x="107504" y="3284984"/>
              <a:ext cx="8928992" cy="3725257"/>
              <a:chOff x="107504" y="3284984"/>
              <a:chExt cx="8928992" cy="3725257"/>
            </a:xfrm>
          </p:grpSpPr>
          <p:sp>
            <p:nvSpPr>
              <p:cNvPr id="38" name="Rettangolo 37"/>
              <p:cNvSpPr/>
              <p:nvPr/>
            </p:nvSpPr>
            <p:spPr>
              <a:xfrm>
                <a:off x="107504" y="3284984"/>
                <a:ext cx="8928992" cy="34563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1" name="CasellaDiTesto 40"/>
              <p:cNvSpPr txBox="1"/>
              <p:nvPr/>
            </p:nvSpPr>
            <p:spPr>
              <a:xfrm>
                <a:off x="107504" y="3717032"/>
                <a:ext cx="8856984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buFontTx/>
                  <a:buChar char="-"/>
                </a:pPr>
                <a:r>
                  <a:rPr lang="en-GB" dirty="0" smtClean="0"/>
                  <a:t>   </a:t>
                </a:r>
                <a:r>
                  <a:rPr lang="en-GB" sz="20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Analogue</a:t>
                </a:r>
                <a:r>
                  <a:rPr lang="en-GB" sz="2000" b="1" dirty="0" smtClean="0">
                    <a:latin typeface="Comic Sans MS" pitchFamily="66" charset="0"/>
                  </a:rPr>
                  <a:t> acquisition based on 16 channels </a:t>
                </a:r>
                <a:r>
                  <a:rPr lang="en-GB" sz="20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NIM</a:t>
                </a:r>
                <a:r>
                  <a:rPr lang="en-GB" sz="2000" b="1" dirty="0" smtClean="0">
                    <a:latin typeface="Comic Sans MS" pitchFamily="66" charset="0"/>
                  </a:rPr>
                  <a:t>-CAEN </a:t>
                </a:r>
                <a:r>
                  <a:rPr lang="en-GB" sz="20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Amplifiers</a:t>
                </a:r>
                <a:r>
                  <a:rPr lang="en-GB" sz="2000" b="1" dirty="0" smtClean="0">
                    <a:latin typeface="Comic Sans MS" pitchFamily="66" charset="0"/>
                  </a:rPr>
                  <a:t> </a:t>
                </a:r>
              </a:p>
              <a:p>
                <a:pPr lvl="0"/>
                <a:r>
                  <a:rPr lang="en-GB" sz="2000" b="1" dirty="0" smtClean="0">
                    <a:latin typeface="Comic Sans MS" pitchFamily="66" charset="0"/>
                  </a:rPr>
                  <a:t>  and VME CAEN 64 channels </a:t>
                </a:r>
                <a:r>
                  <a:rPr lang="en-GB" sz="20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QDC</a:t>
                </a:r>
              </a:p>
              <a:p>
                <a:pPr lvl="0"/>
                <a:endParaRPr lang="en-GB" sz="500" b="1" dirty="0" smtClean="0">
                  <a:latin typeface="Comic Sans MS" pitchFamily="66" charset="0"/>
                </a:endParaRPr>
              </a:p>
              <a:p>
                <a:pPr lvl="0">
                  <a:buFontTx/>
                  <a:buChar char="-"/>
                </a:pPr>
                <a:r>
                  <a:rPr lang="en-GB" sz="2000" b="1" dirty="0" smtClean="0">
                    <a:latin typeface="Comic Sans MS" pitchFamily="66" charset="0"/>
                  </a:rPr>
                  <a:t> </a:t>
                </a:r>
                <a:r>
                  <a:rPr lang="en-GB" sz="20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Digital</a:t>
                </a:r>
                <a:r>
                  <a:rPr lang="en-GB" sz="2000" b="1" dirty="0" smtClean="0">
                    <a:latin typeface="Comic Sans MS" pitchFamily="66" charset="0"/>
                  </a:rPr>
                  <a:t> acquisition of PAC signals with aliasing filter and </a:t>
                </a:r>
                <a:r>
                  <a:rPr lang="en-GB" sz="20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AAA </a:t>
                </a:r>
              </a:p>
              <a:p>
                <a:pPr lvl="0"/>
                <a:r>
                  <a:rPr lang="en-GB" sz="20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  Amplifier </a:t>
                </a:r>
                <a:r>
                  <a:rPr lang="en-GB" sz="2000" b="1" dirty="0" smtClean="0">
                    <a:latin typeface="Comic Sans MS" pitchFamily="66" charset="0"/>
                  </a:rPr>
                  <a:t>[1]</a:t>
                </a:r>
                <a:r>
                  <a:rPr lang="en-GB" sz="20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r>
                  <a:rPr lang="en-GB" sz="2000" b="1" dirty="0" smtClean="0">
                    <a:latin typeface="Comic Sans MS" pitchFamily="66" charset="0"/>
                  </a:rPr>
                  <a:t>and </a:t>
                </a:r>
                <a:r>
                  <a:rPr lang="en-GB" sz="20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SIS3301 ADC</a:t>
                </a:r>
                <a:r>
                  <a:rPr lang="en-GB" sz="2000" b="1" dirty="0" smtClean="0">
                    <a:latin typeface="Comic Sans MS" pitchFamily="66" charset="0"/>
                  </a:rPr>
                  <a:t> boards [2] for digitizing of 64 channels.</a:t>
                </a:r>
              </a:p>
              <a:p>
                <a:pPr lvl="0"/>
                <a:endParaRPr lang="en-GB" sz="600" b="1" dirty="0" smtClean="0">
                  <a:latin typeface="Comic Sans MS" pitchFamily="66" charset="0"/>
                </a:endParaRPr>
              </a:p>
              <a:p>
                <a:pPr lvl="0">
                  <a:buFontTx/>
                  <a:buChar char="-"/>
                </a:pPr>
                <a:r>
                  <a:rPr lang="en-GB" sz="2000" b="1" dirty="0" smtClean="0">
                    <a:latin typeface="Comic Sans MS" pitchFamily="66" charset="0"/>
                  </a:rPr>
                  <a:t> </a:t>
                </a:r>
                <a:r>
                  <a:rPr lang="en-GB" sz="20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Digital</a:t>
                </a:r>
                <a:r>
                  <a:rPr lang="en-GB" sz="2000" b="1" dirty="0" smtClean="0">
                    <a:latin typeface="Comic Sans MS" pitchFamily="66" charset="0"/>
                  </a:rPr>
                  <a:t> acquisition of PAC signals with </a:t>
                </a:r>
                <a:r>
                  <a:rPr lang="en-GB" sz="20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GET </a:t>
                </a:r>
                <a:r>
                  <a:rPr lang="en-GB" sz="2000" b="1" dirty="0" smtClean="0">
                    <a:latin typeface="Comic Sans MS" pitchFamily="66" charset="0"/>
                  </a:rPr>
                  <a:t>[3] electronics;</a:t>
                </a:r>
              </a:p>
              <a:p>
                <a:pPr lvl="0"/>
                <a:endParaRPr lang="en-GB" b="1" dirty="0" smtClean="0">
                  <a:latin typeface="Comic Sans MS" pitchFamily="66" charset="0"/>
                </a:endParaRPr>
              </a:p>
              <a:p>
                <a:pPr lvl="0"/>
                <a:r>
                  <a:rPr lang="en-GB" sz="1400" b="1" dirty="0" smtClean="0"/>
                  <a:t>[1]</a:t>
                </a:r>
                <a:r>
                  <a:rPr lang="en-GB" sz="1400" dirty="0" smtClean="0"/>
                  <a:t> </a:t>
                </a:r>
                <a:r>
                  <a:rPr lang="en-GB" sz="1400" dirty="0" err="1" smtClean="0"/>
                  <a:t>Boiano</a:t>
                </a:r>
                <a:r>
                  <a:rPr lang="en-GB" sz="1400" dirty="0" smtClean="0"/>
                  <a:t> et al., </a:t>
                </a:r>
                <a:r>
                  <a:rPr lang="en-GB" sz="1400" i="1" dirty="0" smtClean="0"/>
                  <a:t>A 16-Channel Programmable </a:t>
                </a:r>
                <a:r>
                  <a:rPr lang="en-GB" sz="1400" i="1" dirty="0" err="1" smtClean="0"/>
                  <a:t>Antialiasing</a:t>
                </a:r>
                <a:r>
                  <a:rPr lang="en-GB" sz="1400" i="1" dirty="0" smtClean="0"/>
                  <a:t> Amplifier</a:t>
                </a:r>
                <a:r>
                  <a:rPr lang="en-GB" sz="1400" dirty="0" smtClean="0"/>
                  <a:t>, 2010 IEEE</a:t>
                </a:r>
                <a:endParaRPr lang="en-GB" sz="1400" b="1" dirty="0" smtClean="0">
                  <a:latin typeface="Comic Sans MS" pitchFamily="66" charset="0"/>
                </a:endParaRPr>
              </a:p>
              <a:p>
                <a:pPr lvl="0"/>
                <a:r>
                  <a:rPr lang="en-GB" sz="1400" b="1" dirty="0" smtClean="0"/>
                  <a:t>[2] </a:t>
                </a:r>
                <a:r>
                  <a:rPr lang="en-GB" sz="1400" dirty="0" smtClean="0"/>
                  <a:t>SiS33001SiS330/ 651801/00 MHz VME FADCs - User Manual, Struck Innovative System GmbH, Germany, 2004</a:t>
                </a:r>
                <a:endParaRPr lang="en-GB" sz="1400" b="1" dirty="0" smtClean="0"/>
              </a:p>
              <a:p>
                <a:pPr lvl="0"/>
                <a:r>
                  <a:rPr lang="en-GB" sz="1400" b="1" dirty="0" smtClean="0"/>
                  <a:t>[3] </a:t>
                </a:r>
                <a:r>
                  <a:rPr lang="en-GB" sz="1400" dirty="0" smtClean="0"/>
                  <a:t>S. </a:t>
                </a:r>
                <a:r>
                  <a:rPr lang="en-GB" sz="1400" dirty="0" err="1" smtClean="0"/>
                  <a:t>Anvar</a:t>
                </a:r>
                <a:r>
                  <a:rPr lang="en-GB" sz="1400" dirty="0" smtClean="0"/>
                  <a:t> et al. and AT-TPC collaboration, 2011 IEEE </a:t>
                </a:r>
                <a:endParaRPr lang="it-IT" sz="1400" b="1" dirty="0" smtClean="0">
                  <a:latin typeface="Comic Sans MS" pitchFamily="66" charset="0"/>
                </a:endParaRPr>
              </a:p>
              <a:p>
                <a:pPr lvl="0">
                  <a:buFontTx/>
                  <a:buChar char="-"/>
                </a:pPr>
                <a:endParaRPr lang="it-IT" dirty="0"/>
              </a:p>
            </p:txBody>
          </p:sp>
        </p:grpSp>
        <p:sp>
          <p:nvSpPr>
            <p:cNvPr id="39" name="CasellaDiTesto 38"/>
            <p:cNvSpPr txBox="1"/>
            <p:nvPr/>
          </p:nvSpPr>
          <p:spPr>
            <a:xfrm>
              <a:off x="1115616" y="3305716"/>
              <a:ext cx="64599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rgbClr val="0000FF"/>
                  </a:solidFill>
                  <a:latin typeface="Comic Sans MS" pitchFamily="66" charset="0"/>
                </a:rPr>
                <a:t>Amplification and Acquisition Systems</a:t>
              </a:r>
              <a:endParaRPr lang="it-IT" sz="2000" b="1" dirty="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</p:grpSp>
      <p:sp>
        <p:nvSpPr>
          <p:cNvPr id="24" name="CasellaDiTesto 23"/>
          <p:cNvSpPr txBox="1"/>
          <p:nvPr/>
        </p:nvSpPr>
        <p:spPr>
          <a:xfrm>
            <a:off x="7884368" y="908720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err="1" smtClean="0">
                <a:solidFill>
                  <a:schemeClr val="bg1">
                    <a:lumMod val="50000"/>
                  </a:schemeClr>
                </a:solidFill>
              </a:rPr>
              <a:t>Net-Instruments</a:t>
            </a:r>
            <a:endParaRPr lang="it-IT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Forme libre 399"/>
          <p:cNvSpPr/>
          <p:nvPr/>
        </p:nvSpPr>
        <p:spPr>
          <a:xfrm>
            <a:off x="2804161" y="5875020"/>
            <a:ext cx="4912125" cy="533400"/>
          </a:xfrm>
          <a:custGeom>
            <a:avLst/>
            <a:gdLst>
              <a:gd name="connsiteX0" fmla="*/ 0 w 4960620"/>
              <a:gd name="connsiteY0" fmla="*/ 0 h 533400"/>
              <a:gd name="connsiteX1" fmla="*/ 0 w 4960620"/>
              <a:gd name="connsiteY1" fmla="*/ 533400 h 533400"/>
              <a:gd name="connsiteX2" fmla="*/ 4960620 w 4960620"/>
              <a:gd name="connsiteY2" fmla="*/ 533400 h 533400"/>
              <a:gd name="connsiteX3" fmla="*/ 4960620 w 4960620"/>
              <a:gd name="connsiteY3" fmla="*/ 762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0620" h="533400">
                <a:moveTo>
                  <a:pt x="0" y="0"/>
                </a:moveTo>
                <a:lnTo>
                  <a:pt x="0" y="533400"/>
                </a:lnTo>
                <a:lnTo>
                  <a:pt x="4960620" y="533400"/>
                </a:lnTo>
                <a:lnTo>
                  <a:pt x="4960620" y="762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fr-FR"/>
          </a:p>
        </p:txBody>
      </p:sp>
      <p:sp>
        <p:nvSpPr>
          <p:cNvPr id="465" name="Forme libre 464"/>
          <p:cNvSpPr/>
          <p:nvPr/>
        </p:nvSpPr>
        <p:spPr>
          <a:xfrm>
            <a:off x="3214651" y="5865040"/>
            <a:ext cx="3978630" cy="429081"/>
          </a:xfrm>
          <a:custGeom>
            <a:avLst/>
            <a:gdLst>
              <a:gd name="connsiteX0" fmla="*/ 0 w 4960620"/>
              <a:gd name="connsiteY0" fmla="*/ 0 h 533400"/>
              <a:gd name="connsiteX1" fmla="*/ 0 w 4960620"/>
              <a:gd name="connsiteY1" fmla="*/ 533400 h 533400"/>
              <a:gd name="connsiteX2" fmla="*/ 4960620 w 4960620"/>
              <a:gd name="connsiteY2" fmla="*/ 533400 h 533400"/>
              <a:gd name="connsiteX3" fmla="*/ 4960620 w 4960620"/>
              <a:gd name="connsiteY3" fmla="*/ 762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0620" h="533400">
                <a:moveTo>
                  <a:pt x="0" y="0"/>
                </a:moveTo>
                <a:lnTo>
                  <a:pt x="0" y="533400"/>
                </a:lnTo>
                <a:lnTo>
                  <a:pt x="4960620" y="533400"/>
                </a:lnTo>
                <a:lnTo>
                  <a:pt x="4960620" y="762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fr-FR"/>
          </a:p>
        </p:txBody>
      </p:sp>
      <p:sp>
        <p:nvSpPr>
          <p:cNvPr id="466" name="Forme libre 465"/>
          <p:cNvSpPr/>
          <p:nvPr/>
        </p:nvSpPr>
        <p:spPr>
          <a:xfrm>
            <a:off x="4036313" y="5855059"/>
            <a:ext cx="2711542" cy="340002"/>
          </a:xfrm>
          <a:custGeom>
            <a:avLst/>
            <a:gdLst>
              <a:gd name="connsiteX0" fmla="*/ 0 w 4960620"/>
              <a:gd name="connsiteY0" fmla="*/ 0 h 533400"/>
              <a:gd name="connsiteX1" fmla="*/ 0 w 4960620"/>
              <a:gd name="connsiteY1" fmla="*/ 533400 h 533400"/>
              <a:gd name="connsiteX2" fmla="*/ 4960620 w 4960620"/>
              <a:gd name="connsiteY2" fmla="*/ 533400 h 533400"/>
              <a:gd name="connsiteX3" fmla="*/ 4960620 w 4960620"/>
              <a:gd name="connsiteY3" fmla="*/ 762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0620" h="533400">
                <a:moveTo>
                  <a:pt x="0" y="0"/>
                </a:moveTo>
                <a:lnTo>
                  <a:pt x="0" y="533400"/>
                </a:lnTo>
                <a:lnTo>
                  <a:pt x="4960620" y="533400"/>
                </a:lnTo>
                <a:lnTo>
                  <a:pt x="4960620" y="762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fr-FR"/>
          </a:p>
        </p:txBody>
      </p:sp>
      <p:sp>
        <p:nvSpPr>
          <p:cNvPr id="467" name="Forme libre 466"/>
          <p:cNvSpPr/>
          <p:nvPr/>
        </p:nvSpPr>
        <p:spPr>
          <a:xfrm>
            <a:off x="4859506" y="5845079"/>
            <a:ext cx="1372535" cy="234500"/>
          </a:xfrm>
          <a:custGeom>
            <a:avLst/>
            <a:gdLst>
              <a:gd name="connsiteX0" fmla="*/ 0 w 4960620"/>
              <a:gd name="connsiteY0" fmla="*/ 0 h 533400"/>
              <a:gd name="connsiteX1" fmla="*/ 0 w 4960620"/>
              <a:gd name="connsiteY1" fmla="*/ 533400 h 533400"/>
              <a:gd name="connsiteX2" fmla="*/ 4960620 w 4960620"/>
              <a:gd name="connsiteY2" fmla="*/ 533400 h 533400"/>
              <a:gd name="connsiteX3" fmla="*/ 4960620 w 4960620"/>
              <a:gd name="connsiteY3" fmla="*/ 762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0620" h="533400">
                <a:moveTo>
                  <a:pt x="0" y="0"/>
                </a:moveTo>
                <a:lnTo>
                  <a:pt x="0" y="533400"/>
                </a:lnTo>
                <a:lnTo>
                  <a:pt x="4960620" y="533400"/>
                </a:lnTo>
                <a:lnTo>
                  <a:pt x="4960620" y="762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fr-FR"/>
          </a:p>
        </p:txBody>
      </p:sp>
      <p:grpSp>
        <p:nvGrpSpPr>
          <p:cNvPr id="2" name="Groupe 1048"/>
          <p:cNvGrpSpPr/>
          <p:nvPr/>
        </p:nvGrpSpPr>
        <p:grpSpPr>
          <a:xfrm>
            <a:off x="0" y="2636912"/>
            <a:ext cx="9144000" cy="2406429"/>
            <a:chOff x="0" y="2688483"/>
            <a:chExt cx="9144000" cy="2354857"/>
          </a:xfrm>
        </p:grpSpPr>
        <p:sp>
          <p:nvSpPr>
            <p:cNvPr id="1046" name="Rectangle 1045"/>
            <p:cNvSpPr/>
            <p:nvPr/>
          </p:nvSpPr>
          <p:spPr>
            <a:xfrm>
              <a:off x="0" y="3062498"/>
              <a:ext cx="9144000" cy="1980842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7539257" y="2688483"/>
              <a:ext cx="1602504" cy="366355"/>
            </a:xfrm>
            <a:prstGeom prst="rect">
              <a:avLst/>
            </a:prstGeom>
            <a:gradFill flip="none" rotWithShape="1">
              <a:lin ang="0" scaled="0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µTCA </a:t>
              </a:r>
              <a:r>
                <a:rPr lang="fr-FR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Crate</a:t>
              </a:r>
              <a:endParaRPr lang="fr-FR" sz="2000" dirty="0"/>
            </a:p>
          </p:txBody>
        </p:sp>
      </p:grpSp>
      <p:grpSp>
        <p:nvGrpSpPr>
          <p:cNvPr id="3" name="Groupe 396"/>
          <p:cNvGrpSpPr/>
          <p:nvPr/>
        </p:nvGrpSpPr>
        <p:grpSpPr>
          <a:xfrm>
            <a:off x="3054285" y="4087198"/>
            <a:ext cx="5854044" cy="434718"/>
            <a:chOff x="1703822" y="3160082"/>
            <a:chExt cx="7893119" cy="434718"/>
          </a:xfrm>
        </p:grpSpPr>
        <p:sp>
          <p:nvSpPr>
            <p:cNvPr id="398" name="Rectangle 397"/>
            <p:cNvSpPr/>
            <p:nvPr/>
          </p:nvSpPr>
          <p:spPr>
            <a:xfrm>
              <a:off x="1703822" y="3247350"/>
              <a:ext cx="7893119" cy="347450"/>
            </a:xfrm>
            <a:prstGeom prst="rect">
              <a:avLst/>
            </a:prstGeom>
            <a:gradFill>
              <a:gsLst>
                <a:gs pos="0">
                  <a:srgbClr val="CDDC0C"/>
                </a:gs>
                <a:gs pos="80000">
                  <a:srgbClr val="E6F436"/>
                </a:gs>
                <a:gs pos="100000">
                  <a:srgbClr val="E6F432"/>
                </a:gs>
              </a:gsLst>
            </a:gradFill>
            <a:ln>
              <a:solidFill>
                <a:srgbClr val="E8F54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Ins="1440000" rtlCol="0" anchor="ctr"/>
            <a:lstStyle/>
            <a:p>
              <a:pPr algn="r"/>
              <a:endParaRPr lang="fr-FR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5659005" y="3160082"/>
              <a:ext cx="23306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µTCA </a:t>
              </a:r>
              <a:r>
                <a:rPr lang="fr-FR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Backplane</a:t>
              </a:r>
              <a:endPara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e 388"/>
          <p:cNvGrpSpPr/>
          <p:nvPr/>
        </p:nvGrpSpPr>
        <p:grpSpPr>
          <a:xfrm>
            <a:off x="119164" y="2720171"/>
            <a:ext cx="6261024" cy="452035"/>
            <a:chOff x="245096" y="2604011"/>
            <a:chExt cx="9163187" cy="452035"/>
          </a:xfrm>
        </p:grpSpPr>
        <p:sp>
          <p:nvSpPr>
            <p:cNvPr id="390" name="Rectangle 389"/>
            <p:cNvSpPr/>
            <p:nvPr/>
          </p:nvSpPr>
          <p:spPr>
            <a:xfrm>
              <a:off x="245096" y="2696414"/>
              <a:ext cx="9163187" cy="359632"/>
            </a:xfrm>
            <a:prstGeom prst="rect">
              <a:avLst/>
            </a:prstGeom>
            <a:gradFill>
              <a:gsLst>
                <a:gs pos="0">
                  <a:srgbClr val="CDDC0C"/>
                </a:gs>
                <a:gs pos="80000">
                  <a:srgbClr val="E6F436"/>
                </a:gs>
                <a:gs pos="100000">
                  <a:srgbClr val="E6F432"/>
                </a:gs>
              </a:gsLst>
            </a:gradFill>
            <a:ln>
              <a:solidFill>
                <a:srgbClr val="E8F54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Ins="1440000" rtlCol="0" anchor="ctr"/>
            <a:lstStyle/>
            <a:p>
              <a:pPr algn="r"/>
              <a:endParaRPr lang="fr-FR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1534842" y="2604011"/>
              <a:ext cx="25298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fr-F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µTCA </a:t>
              </a:r>
              <a:r>
                <a:rPr lang="fr-FR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Backplane</a:t>
              </a:r>
              <a:endPara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24" name="Arc plein 1023"/>
          <p:cNvSpPr/>
          <p:nvPr/>
        </p:nvSpPr>
        <p:spPr>
          <a:xfrm rot="6459065">
            <a:off x="2799082" y="2228225"/>
            <a:ext cx="1473998" cy="1668544"/>
          </a:xfrm>
          <a:prstGeom prst="blockArc">
            <a:avLst>
              <a:gd name="adj1" fmla="val 20521267"/>
              <a:gd name="adj2" fmla="val 9813234"/>
              <a:gd name="adj3" fmla="val 10978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fr-FR"/>
          </a:p>
        </p:txBody>
      </p:sp>
      <p:grpSp>
        <p:nvGrpSpPr>
          <p:cNvPr id="7" name="Groupe 65"/>
          <p:cNvGrpSpPr/>
          <p:nvPr/>
        </p:nvGrpSpPr>
        <p:grpSpPr>
          <a:xfrm>
            <a:off x="3274225" y="1284337"/>
            <a:ext cx="1518920" cy="1394773"/>
            <a:chOff x="-10977" y="1523186"/>
            <a:chExt cx="1518920" cy="1394773"/>
          </a:xfrm>
        </p:grpSpPr>
        <p:sp>
          <p:nvSpPr>
            <p:cNvPr id="11" name="Rectangle 10"/>
            <p:cNvSpPr/>
            <p:nvPr/>
          </p:nvSpPr>
          <p:spPr>
            <a:xfrm>
              <a:off x="-10977" y="2004498"/>
              <a:ext cx="1518920" cy="913461"/>
            </a:xfrm>
            <a:prstGeom prst="rect">
              <a:avLst/>
            </a:prstGeom>
            <a:ln w="19050"/>
            <a:scene3d>
              <a:camera prst="orthographicFront">
                <a:rot lat="1200000" lon="18600000" rev="0"/>
              </a:camera>
              <a:lightRig rig="threePt" dir="t"/>
            </a:scene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270" lIns="0" tIns="0" rIns="0" bIns="0" rtlCol="0" anchor="t" anchorCtr="0"/>
            <a:lstStyle/>
            <a:p>
              <a:pPr algn="ctr"/>
              <a:r>
                <a:rPr lang="en-US" b="1" dirty="0" smtClean="0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ASAD</a:t>
              </a:r>
              <a:endParaRPr lang="fr-FR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84171" y="2158133"/>
              <a:ext cx="495846" cy="313898"/>
            </a:xfrm>
            <a:prstGeom prst="rect">
              <a:avLst/>
            </a:prstGeom>
            <a:ln w="19050"/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0" tIns="180000" rIns="0" bIns="216000" rtlCol="0" anchor="ctr">
              <a:noAutofit/>
            </a:bodyPr>
            <a:lstStyle/>
            <a:p>
              <a:pPr algn="ctr"/>
              <a:r>
                <a:rPr lang="en-US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AGET</a:t>
              </a:r>
              <a:endParaRPr lang="fr-FR" sz="1400" b="1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84171" y="2532247"/>
              <a:ext cx="495846" cy="313898"/>
            </a:xfrm>
            <a:prstGeom prst="rect">
              <a:avLst/>
            </a:prstGeom>
            <a:ln w="19050"/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0" tIns="180000" rIns="0" bIns="216000" rtlCol="0" anchor="ctr">
              <a:noAutofit/>
            </a:bodyPr>
            <a:lstStyle/>
            <a:p>
              <a:pPr algn="ctr"/>
              <a:r>
                <a:rPr lang="en-US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AGET</a:t>
              </a:r>
              <a:endParaRPr lang="fr-FR" sz="1400" b="1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73337" y="2004498"/>
              <a:ext cx="495846" cy="313898"/>
            </a:xfrm>
            <a:prstGeom prst="rect">
              <a:avLst/>
            </a:prstGeom>
            <a:ln w="19050"/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0" tIns="180000" rIns="0" bIns="216000" rtlCol="0" anchor="ctr">
              <a:noAutofit/>
            </a:bodyPr>
            <a:lstStyle/>
            <a:p>
              <a:pPr algn="ctr"/>
              <a:r>
                <a:rPr lang="en-US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AGET</a:t>
              </a:r>
              <a:endParaRPr lang="fr-FR" sz="1400" b="1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73337" y="2378612"/>
              <a:ext cx="495846" cy="313898"/>
            </a:xfrm>
            <a:prstGeom prst="rect">
              <a:avLst/>
            </a:prstGeom>
            <a:ln w="19050"/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0" tIns="180000" rIns="0" bIns="216000" rtlCol="0" anchor="ctr">
              <a:noAutofit/>
            </a:bodyPr>
            <a:lstStyle/>
            <a:p>
              <a:pPr algn="ctr"/>
              <a:r>
                <a:rPr lang="en-US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AGET</a:t>
              </a:r>
              <a:endParaRPr lang="fr-FR" sz="1400" b="1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Organigramme : Bande perforée 52"/>
            <p:cNvSpPr/>
            <p:nvPr/>
          </p:nvSpPr>
          <p:spPr>
            <a:xfrm rot="3966878">
              <a:off x="328808" y="1578548"/>
              <a:ext cx="543456" cy="432731"/>
            </a:xfrm>
            <a:prstGeom prst="flowChartPunchedTap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3" name="Arc plein 212"/>
          <p:cNvSpPr/>
          <p:nvPr/>
        </p:nvSpPr>
        <p:spPr>
          <a:xfrm rot="6459065">
            <a:off x="2719147" y="2390685"/>
            <a:ext cx="1733960" cy="1668544"/>
          </a:xfrm>
          <a:prstGeom prst="blockArc">
            <a:avLst>
              <a:gd name="adj1" fmla="val 20521267"/>
              <a:gd name="adj2" fmla="val 10558425"/>
              <a:gd name="adj3" fmla="val 9805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fr-FR"/>
          </a:p>
        </p:txBody>
      </p:sp>
      <p:grpSp>
        <p:nvGrpSpPr>
          <p:cNvPr id="8" name="Groupe 64"/>
          <p:cNvGrpSpPr/>
          <p:nvPr/>
        </p:nvGrpSpPr>
        <p:grpSpPr>
          <a:xfrm>
            <a:off x="3413120" y="1293711"/>
            <a:ext cx="1518920" cy="1394773"/>
            <a:chOff x="2450283" y="1748635"/>
            <a:chExt cx="1518920" cy="1394773"/>
          </a:xfrm>
        </p:grpSpPr>
        <p:sp>
          <p:nvSpPr>
            <p:cNvPr id="68" name="Rectangle 67"/>
            <p:cNvSpPr/>
            <p:nvPr/>
          </p:nvSpPr>
          <p:spPr>
            <a:xfrm>
              <a:off x="2450283" y="2229947"/>
              <a:ext cx="1518920" cy="913461"/>
            </a:xfrm>
            <a:prstGeom prst="rect">
              <a:avLst/>
            </a:prstGeom>
            <a:ln w="19050"/>
            <a:scene3d>
              <a:camera prst="orthographicFront">
                <a:rot lat="1200000" lon="18600000" rev="0"/>
              </a:camera>
              <a:lightRig rig="threePt" dir="t"/>
            </a:scene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270" lIns="0" tIns="0" rIns="0" bIns="0" rtlCol="0" anchor="t" anchorCtr="0"/>
            <a:lstStyle/>
            <a:p>
              <a:pPr algn="ctr"/>
              <a:r>
                <a:rPr lang="en-US" b="1" dirty="0" smtClean="0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ASAD</a:t>
              </a:r>
              <a:endParaRPr lang="fr-FR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845431" y="2383582"/>
              <a:ext cx="495846" cy="313898"/>
            </a:xfrm>
            <a:prstGeom prst="rect">
              <a:avLst/>
            </a:prstGeom>
            <a:ln w="19050"/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0" tIns="180000" rIns="0" bIns="216000" rtlCol="0" anchor="ctr">
              <a:noAutofit/>
            </a:bodyPr>
            <a:lstStyle/>
            <a:p>
              <a:pPr algn="ctr"/>
              <a:r>
                <a:rPr lang="en-US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AGET</a:t>
              </a:r>
              <a:endParaRPr lang="fr-FR" sz="1400" b="1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845431" y="2757696"/>
              <a:ext cx="495846" cy="313898"/>
            </a:xfrm>
            <a:prstGeom prst="rect">
              <a:avLst/>
            </a:prstGeom>
            <a:ln w="19050"/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0" tIns="180000" rIns="0" bIns="216000" rtlCol="0" anchor="ctr">
              <a:noAutofit/>
            </a:bodyPr>
            <a:lstStyle/>
            <a:p>
              <a:pPr algn="ctr"/>
              <a:r>
                <a:rPr lang="en-US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AGET</a:t>
              </a:r>
              <a:endParaRPr lang="fr-FR" sz="1400" b="1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234597" y="2229947"/>
              <a:ext cx="495846" cy="313898"/>
            </a:xfrm>
            <a:prstGeom prst="rect">
              <a:avLst/>
            </a:prstGeom>
            <a:ln w="19050"/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0" tIns="180000" rIns="0" bIns="216000" rtlCol="0" anchor="ctr">
              <a:noAutofit/>
            </a:bodyPr>
            <a:lstStyle/>
            <a:p>
              <a:pPr algn="ctr"/>
              <a:r>
                <a:rPr lang="en-US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AGET</a:t>
              </a:r>
              <a:endParaRPr lang="fr-FR" sz="1400" b="1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234597" y="2604061"/>
              <a:ext cx="495846" cy="313898"/>
            </a:xfrm>
            <a:prstGeom prst="rect">
              <a:avLst/>
            </a:prstGeom>
            <a:ln w="19050"/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0" tIns="180000" rIns="0" bIns="216000" rtlCol="0" anchor="ctr">
              <a:noAutofit/>
            </a:bodyPr>
            <a:lstStyle/>
            <a:p>
              <a:pPr algn="ctr"/>
              <a:r>
                <a:rPr lang="en-US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AGET</a:t>
              </a:r>
              <a:endParaRPr lang="fr-FR" sz="1400" b="1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3" name="Organigramme : Bande perforée 72"/>
            <p:cNvSpPr/>
            <p:nvPr/>
          </p:nvSpPr>
          <p:spPr>
            <a:xfrm rot="3966878">
              <a:off x="2790068" y="1803997"/>
              <a:ext cx="543456" cy="432731"/>
            </a:xfrm>
            <a:prstGeom prst="flowChartPunchedTap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4" name="Arc plein 213"/>
          <p:cNvSpPr/>
          <p:nvPr/>
        </p:nvSpPr>
        <p:spPr>
          <a:xfrm rot="6459065">
            <a:off x="2542231" y="2569588"/>
            <a:ext cx="1987379" cy="1668544"/>
          </a:xfrm>
          <a:prstGeom prst="blockArc">
            <a:avLst>
              <a:gd name="adj1" fmla="val 20521267"/>
              <a:gd name="adj2" fmla="val 10817951"/>
              <a:gd name="adj3" fmla="val 10514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fr-FR"/>
          </a:p>
        </p:txBody>
      </p:sp>
      <p:grpSp>
        <p:nvGrpSpPr>
          <p:cNvPr id="9" name="Groupe 74"/>
          <p:cNvGrpSpPr/>
          <p:nvPr/>
        </p:nvGrpSpPr>
        <p:grpSpPr>
          <a:xfrm>
            <a:off x="3512257" y="1293711"/>
            <a:ext cx="1518920" cy="1394773"/>
            <a:chOff x="2450283" y="1748635"/>
            <a:chExt cx="1518920" cy="1394773"/>
          </a:xfrm>
        </p:grpSpPr>
        <p:sp>
          <p:nvSpPr>
            <p:cNvPr id="76" name="Rectangle 75"/>
            <p:cNvSpPr/>
            <p:nvPr/>
          </p:nvSpPr>
          <p:spPr>
            <a:xfrm>
              <a:off x="2450283" y="2229947"/>
              <a:ext cx="1518920" cy="913461"/>
            </a:xfrm>
            <a:prstGeom prst="rect">
              <a:avLst/>
            </a:prstGeom>
            <a:ln w="19050"/>
            <a:scene3d>
              <a:camera prst="orthographicFront">
                <a:rot lat="1200000" lon="18600000" rev="0"/>
              </a:camera>
              <a:lightRig rig="threePt" dir="t"/>
            </a:scene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270" lIns="0" tIns="0" rIns="0" bIns="0" rtlCol="0" anchor="t" anchorCtr="0"/>
            <a:lstStyle/>
            <a:p>
              <a:pPr algn="ctr"/>
              <a:r>
                <a:rPr lang="en-US" b="1" dirty="0" smtClean="0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ASAD</a:t>
              </a:r>
              <a:endParaRPr lang="fr-FR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845431" y="2383582"/>
              <a:ext cx="495846" cy="313898"/>
            </a:xfrm>
            <a:prstGeom prst="rect">
              <a:avLst/>
            </a:prstGeom>
            <a:ln w="19050"/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0" tIns="180000" rIns="0" bIns="216000" rtlCol="0" anchor="ctr">
              <a:noAutofit/>
            </a:bodyPr>
            <a:lstStyle/>
            <a:p>
              <a:pPr algn="ctr"/>
              <a:r>
                <a:rPr lang="en-US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AGET</a:t>
              </a:r>
              <a:endParaRPr lang="fr-FR" sz="1400" b="1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845431" y="2757696"/>
              <a:ext cx="495846" cy="313898"/>
            </a:xfrm>
            <a:prstGeom prst="rect">
              <a:avLst/>
            </a:prstGeom>
            <a:ln w="19050"/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0" tIns="180000" rIns="0" bIns="216000" rtlCol="0" anchor="ctr">
              <a:noAutofit/>
            </a:bodyPr>
            <a:lstStyle/>
            <a:p>
              <a:pPr algn="ctr"/>
              <a:r>
                <a:rPr lang="en-US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AGET</a:t>
              </a:r>
              <a:endParaRPr lang="fr-FR" sz="1400" b="1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234597" y="2229947"/>
              <a:ext cx="495846" cy="313898"/>
            </a:xfrm>
            <a:prstGeom prst="rect">
              <a:avLst/>
            </a:prstGeom>
            <a:ln w="19050"/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0" tIns="180000" rIns="0" bIns="216000" rtlCol="0" anchor="ctr">
              <a:noAutofit/>
            </a:bodyPr>
            <a:lstStyle/>
            <a:p>
              <a:pPr algn="ctr"/>
              <a:r>
                <a:rPr lang="en-US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AGET</a:t>
              </a:r>
              <a:endParaRPr lang="fr-FR" sz="1400" b="1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234597" y="2604061"/>
              <a:ext cx="495846" cy="313898"/>
            </a:xfrm>
            <a:prstGeom prst="rect">
              <a:avLst/>
            </a:prstGeom>
            <a:ln w="19050"/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0" tIns="180000" rIns="0" bIns="216000" rtlCol="0" anchor="ctr">
              <a:noAutofit/>
            </a:bodyPr>
            <a:lstStyle/>
            <a:p>
              <a:pPr algn="ctr"/>
              <a:r>
                <a:rPr lang="en-US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AGET</a:t>
              </a:r>
              <a:endParaRPr lang="fr-FR" sz="1400" b="1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" name="Organigramme : Bande perforée 80"/>
            <p:cNvSpPr/>
            <p:nvPr/>
          </p:nvSpPr>
          <p:spPr>
            <a:xfrm rot="3966878">
              <a:off x="2790068" y="1803997"/>
              <a:ext cx="543456" cy="432731"/>
            </a:xfrm>
            <a:prstGeom prst="flowChartPunchedTap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5" name="Arc plein 214"/>
          <p:cNvSpPr/>
          <p:nvPr/>
        </p:nvSpPr>
        <p:spPr>
          <a:xfrm rot="6459065">
            <a:off x="2444515" y="2760527"/>
            <a:ext cx="2226549" cy="1668544"/>
          </a:xfrm>
          <a:prstGeom prst="blockArc">
            <a:avLst>
              <a:gd name="adj1" fmla="val 20521267"/>
              <a:gd name="adj2" fmla="val 11055457"/>
              <a:gd name="adj3" fmla="val 969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fr-FR"/>
          </a:p>
        </p:txBody>
      </p:sp>
      <p:grpSp>
        <p:nvGrpSpPr>
          <p:cNvPr id="10" name="Groupe 81"/>
          <p:cNvGrpSpPr/>
          <p:nvPr/>
        </p:nvGrpSpPr>
        <p:grpSpPr>
          <a:xfrm>
            <a:off x="3629144" y="1293711"/>
            <a:ext cx="1518920" cy="1394773"/>
            <a:chOff x="2443531" y="1748635"/>
            <a:chExt cx="1518920" cy="1394773"/>
          </a:xfrm>
        </p:grpSpPr>
        <p:sp>
          <p:nvSpPr>
            <p:cNvPr id="83" name="Rectangle 82"/>
            <p:cNvSpPr/>
            <p:nvPr/>
          </p:nvSpPr>
          <p:spPr>
            <a:xfrm>
              <a:off x="2443531" y="2229947"/>
              <a:ext cx="1518920" cy="913461"/>
            </a:xfrm>
            <a:prstGeom prst="rect">
              <a:avLst/>
            </a:prstGeom>
            <a:ln w="19050"/>
            <a:scene3d>
              <a:camera prst="orthographicFront">
                <a:rot lat="1200000" lon="18600000" rev="0"/>
              </a:camera>
              <a:lightRig rig="threePt" dir="t"/>
            </a:scene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270" lIns="0" tIns="0" rIns="0" bIns="0" rtlCol="0" anchor="t" anchorCtr="0"/>
            <a:lstStyle/>
            <a:p>
              <a:pPr algn="ctr"/>
              <a:r>
                <a:rPr lang="en-US" b="1" dirty="0" smtClean="0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ASAD</a:t>
              </a:r>
              <a:endParaRPr lang="fr-FR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845431" y="2383582"/>
              <a:ext cx="495846" cy="313898"/>
            </a:xfrm>
            <a:prstGeom prst="rect">
              <a:avLst/>
            </a:prstGeom>
            <a:ln w="19050"/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0" tIns="180000" rIns="0" bIns="216000" rtlCol="0" anchor="ctr">
              <a:noAutofit/>
            </a:bodyPr>
            <a:lstStyle/>
            <a:p>
              <a:pPr algn="ctr"/>
              <a:r>
                <a:rPr lang="en-US" sz="1400" b="1" dirty="0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AGET</a:t>
              </a:r>
              <a:endParaRPr lang="fr-FR" sz="14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845431" y="2757696"/>
              <a:ext cx="495846" cy="313898"/>
            </a:xfrm>
            <a:prstGeom prst="rect">
              <a:avLst/>
            </a:prstGeom>
            <a:ln w="19050"/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0" tIns="180000" rIns="0" bIns="216000" rtlCol="0" anchor="ctr">
              <a:noAutofit/>
            </a:bodyPr>
            <a:lstStyle/>
            <a:p>
              <a:pPr algn="ctr"/>
              <a:r>
                <a:rPr lang="en-US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AGET</a:t>
              </a:r>
              <a:endParaRPr lang="fr-FR" sz="1400" b="1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234597" y="2229947"/>
              <a:ext cx="495846" cy="313898"/>
            </a:xfrm>
            <a:prstGeom prst="rect">
              <a:avLst/>
            </a:prstGeom>
            <a:ln w="19050"/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0" tIns="180000" rIns="0" bIns="216000" rtlCol="0" anchor="ctr">
              <a:noAutofit/>
            </a:bodyPr>
            <a:lstStyle/>
            <a:p>
              <a:pPr algn="ctr"/>
              <a:r>
                <a:rPr lang="en-US" sz="1400" b="1" dirty="0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AGET</a:t>
              </a:r>
              <a:endParaRPr lang="fr-FR" sz="14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234597" y="2604061"/>
              <a:ext cx="495846" cy="313898"/>
            </a:xfrm>
            <a:prstGeom prst="rect">
              <a:avLst/>
            </a:prstGeom>
            <a:ln w="19050"/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0" tIns="180000" rIns="0" bIns="216000" rtlCol="0" anchor="ctr">
              <a:noAutofit/>
            </a:bodyPr>
            <a:lstStyle/>
            <a:p>
              <a:pPr algn="ctr"/>
              <a:r>
                <a:rPr lang="en-US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AGET</a:t>
              </a:r>
              <a:endParaRPr lang="fr-FR" sz="1400" b="1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" name="Organigramme : Bande perforée 87"/>
            <p:cNvSpPr/>
            <p:nvPr/>
          </p:nvSpPr>
          <p:spPr>
            <a:xfrm rot="3966878">
              <a:off x="2790068" y="1803997"/>
              <a:ext cx="543456" cy="432731"/>
            </a:xfrm>
            <a:prstGeom prst="flowChartPunchedTap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Groupe 1029"/>
          <p:cNvGrpSpPr/>
          <p:nvPr/>
        </p:nvGrpSpPr>
        <p:grpSpPr>
          <a:xfrm>
            <a:off x="3317175" y="3243812"/>
            <a:ext cx="1158053" cy="1598387"/>
            <a:chOff x="779222" y="3482661"/>
            <a:chExt cx="1158053" cy="1598387"/>
          </a:xfrm>
        </p:grpSpPr>
        <p:sp>
          <p:nvSpPr>
            <p:cNvPr id="203" name="Rectangle 202"/>
            <p:cNvSpPr/>
            <p:nvPr/>
          </p:nvSpPr>
          <p:spPr>
            <a:xfrm>
              <a:off x="779222" y="3482661"/>
              <a:ext cx="1158053" cy="1598387"/>
            </a:xfrm>
            <a:prstGeom prst="rect">
              <a:avLst/>
            </a:prstGeom>
            <a:gradFill>
              <a:gsLst>
                <a:gs pos="0">
                  <a:srgbClr val="357E95"/>
                </a:gs>
                <a:gs pos="80000">
                  <a:srgbClr val="49A6C3"/>
                </a:gs>
                <a:gs pos="100000">
                  <a:srgbClr val="47A9C7"/>
                </a:gs>
              </a:gsLst>
            </a:gradFill>
            <a:ln w="25400">
              <a:solidFill>
                <a:srgbClr val="55A1B9"/>
              </a:solidFill>
            </a:ln>
            <a:scene3d>
              <a:camera prst="orthographicFront">
                <a:rot lat="1200000" lon="18600000" rev="0"/>
              </a:camera>
              <a:lightRig rig="threePt" dir="t"/>
            </a:scene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270" lIns="0" tIns="0" rIns="0" bIns="0" rtlCol="0" anchor="t" anchorCtr="0"/>
            <a:lstStyle/>
            <a:p>
              <a:pPr algn="ctr"/>
              <a:r>
                <a:rPr lang="en-US" b="1" smtClean="0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COBO</a:t>
              </a:r>
              <a:endParaRPr lang="fr-FR" b="1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1101693" y="3572911"/>
              <a:ext cx="667886" cy="313898"/>
            </a:xfrm>
            <a:prstGeom prst="rect">
              <a:avLst/>
            </a:prstGeom>
            <a:gradFill>
              <a:gsLst>
                <a:gs pos="0">
                  <a:srgbClr val="422A9C"/>
                </a:gs>
                <a:gs pos="80000">
                  <a:srgbClr val="5A3BCB"/>
                </a:gs>
                <a:gs pos="100000">
                  <a:srgbClr val="5838CE"/>
                </a:gs>
              </a:gsLst>
            </a:gradFill>
            <a:ln w="19050">
              <a:solidFill>
                <a:srgbClr val="6148BE"/>
              </a:solidFill>
            </a:ln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0" tIns="180000" rIns="0" bIns="216000" rtlCol="0" anchor="ctr">
              <a:noAutofit/>
            </a:bodyPr>
            <a:lstStyle/>
            <a:p>
              <a:pPr algn="ctr"/>
              <a:r>
                <a:rPr lang="en-US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Gb Eth</a:t>
              </a:r>
              <a:endParaRPr lang="fr-FR" sz="1400" b="1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1104208" y="4585304"/>
              <a:ext cx="665371" cy="313898"/>
            </a:xfrm>
            <a:prstGeom prst="rect">
              <a:avLst/>
            </a:prstGeom>
            <a:gradFill>
              <a:gsLst>
                <a:gs pos="0">
                  <a:srgbClr val="422A9C"/>
                </a:gs>
                <a:gs pos="80000">
                  <a:srgbClr val="5A3BCB"/>
                </a:gs>
                <a:gs pos="100000">
                  <a:srgbClr val="5838CE"/>
                </a:gs>
              </a:gsLst>
            </a:gradFill>
            <a:ln w="19050">
              <a:solidFill>
                <a:srgbClr val="6148BE"/>
              </a:solidFill>
            </a:ln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0" tIns="180000" rIns="0" bIns="216000" rtlCol="0" anchor="ctr">
              <a:noAutofit/>
            </a:bodyPr>
            <a:lstStyle/>
            <a:p>
              <a:pPr algn="ctr"/>
              <a:r>
                <a:rPr lang="en-US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RAM</a:t>
              </a:r>
              <a:endParaRPr lang="fr-FR" sz="1400" b="1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1101693" y="3947988"/>
              <a:ext cx="667886" cy="538387"/>
            </a:xfrm>
            <a:prstGeom prst="rect">
              <a:avLst/>
            </a:prstGeom>
            <a:gradFill>
              <a:gsLst>
                <a:gs pos="0">
                  <a:srgbClr val="422A9C"/>
                </a:gs>
                <a:gs pos="80000">
                  <a:srgbClr val="5A3BCB"/>
                </a:gs>
                <a:gs pos="100000">
                  <a:srgbClr val="5838CE"/>
                </a:gs>
              </a:gsLst>
            </a:gradFill>
            <a:ln w="19050">
              <a:solidFill>
                <a:srgbClr val="6148BE"/>
              </a:solidFill>
            </a:ln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0" tIns="180000" rIns="0" bIns="216000" rtlCol="0" anchor="ctr">
              <a:noAutofit/>
            </a:bodyPr>
            <a:lstStyle/>
            <a:p>
              <a:pPr algn="ctr"/>
              <a:r>
                <a:rPr lang="en-US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FPGA</a:t>
              </a:r>
              <a:br>
                <a:rPr lang="en-US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CPU</a:t>
              </a:r>
              <a:endParaRPr lang="fr-FR" sz="1400" b="1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e 1030"/>
          <p:cNvGrpSpPr/>
          <p:nvPr/>
        </p:nvGrpSpPr>
        <p:grpSpPr>
          <a:xfrm>
            <a:off x="3563888" y="1268760"/>
            <a:ext cx="2448545" cy="3557862"/>
            <a:chOff x="2804489" y="1809508"/>
            <a:chExt cx="2448545" cy="3557862"/>
          </a:xfrm>
        </p:grpSpPr>
        <p:sp>
          <p:nvSpPr>
            <p:cNvPr id="243" name="Arc plein 242"/>
            <p:cNvSpPr/>
            <p:nvPr/>
          </p:nvSpPr>
          <p:spPr>
            <a:xfrm rot="6459065">
              <a:off x="2901923" y="2753397"/>
              <a:ext cx="1473998" cy="1668544"/>
            </a:xfrm>
            <a:prstGeom prst="blockArc">
              <a:avLst>
                <a:gd name="adj1" fmla="val 20521267"/>
                <a:gd name="adj2" fmla="val 9813234"/>
                <a:gd name="adj3" fmla="val 10978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4" name="Groupe 243"/>
            <p:cNvGrpSpPr/>
            <p:nvPr/>
          </p:nvGrpSpPr>
          <p:grpSpPr>
            <a:xfrm>
              <a:off x="3377066" y="1809508"/>
              <a:ext cx="1518920" cy="1394773"/>
              <a:chOff x="-10977" y="1523186"/>
              <a:chExt cx="1518920" cy="1394773"/>
            </a:xfrm>
          </p:grpSpPr>
          <p:sp>
            <p:nvSpPr>
              <p:cNvPr id="245" name="Rectangle 244"/>
              <p:cNvSpPr/>
              <p:nvPr/>
            </p:nvSpPr>
            <p:spPr>
              <a:xfrm>
                <a:off x="-10977" y="2004498"/>
                <a:ext cx="1518920" cy="913461"/>
              </a:xfrm>
              <a:prstGeom prst="rect">
                <a:avLst/>
              </a:prstGeom>
              <a:ln w="19050"/>
              <a:scene3d>
                <a:camera prst="orthographicFront">
                  <a:rot lat="1200000" lon="18600000" rev="0"/>
                </a:camera>
                <a:lightRig rig="threePt" dir="t"/>
              </a:scene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vert270" lIns="0" tIns="0" rIns="0" bIns="0" rtlCol="0" anchor="t" anchorCtr="0"/>
              <a:lstStyle/>
              <a:p>
                <a:pPr algn="ctr"/>
                <a:r>
                  <a:rPr lang="en-US" b="1" smtClean="0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ASAD</a:t>
                </a:r>
                <a:endParaRPr lang="fr-FR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384171" y="2158133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384171" y="2532247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773337" y="2004498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773337" y="2378612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0" name="Organigramme : Bande perforée 249"/>
              <p:cNvSpPr/>
              <p:nvPr/>
            </p:nvSpPr>
            <p:spPr>
              <a:xfrm rot="3966878">
                <a:off x="328808" y="1578548"/>
                <a:ext cx="543456" cy="432731"/>
              </a:xfrm>
              <a:prstGeom prst="flowChartPunchedTap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51" name="Arc plein 250"/>
            <p:cNvSpPr/>
            <p:nvPr/>
          </p:nvSpPr>
          <p:spPr>
            <a:xfrm rot="6459065">
              <a:off x="2772839" y="2915857"/>
              <a:ext cx="1733960" cy="1668544"/>
            </a:xfrm>
            <a:prstGeom prst="blockArc">
              <a:avLst>
                <a:gd name="adj1" fmla="val 20521267"/>
                <a:gd name="adj2" fmla="val 10558425"/>
                <a:gd name="adj3" fmla="val 9805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5" name="Groupe 251"/>
            <p:cNvGrpSpPr/>
            <p:nvPr/>
          </p:nvGrpSpPr>
          <p:grpSpPr>
            <a:xfrm>
              <a:off x="3496082" y="1818882"/>
              <a:ext cx="1518920" cy="1394773"/>
              <a:chOff x="2450283" y="1748635"/>
              <a:chExt cx="1518920" cy="1394773"/>
            </a:xfrm>
          </p:grpSpPr>
          <p:sp>
            <p:nvSpPr>
              <p:cNvPr id="253" name="Rectangle 252"/>
              <p:cNvSpPr/>
              <p:nvPr/>
            </p:nvSpPr>
            <p:spPr>
              <a:xfrm>
                <a:off x="2450283" y="2229947"/>
                <a:ext cx="1518920" cy="913461"/>
              </a:xfrm>
              <a:prstGeom prst="rect">
                <a:avLst/>
              </a:prstGeom>
              <a:ln w="19050"/>
              <a:scene3d>
                <a:camera prst="orthographicFront">
                  <a:rot lat="1200000" lon="18600000" rev="0"/>
                </a:camera>
                <a:lightRig rig="threePt" dir="t"/>
              </a:scene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vert270" lIns="0" tIns="0" rIns="0" bIns="0" rtlCol="0" anchor="t" anchorCtr="0"/>
              <a:lstStyle/>
              <a:p>
                <a:pPr algn="ctr"/>
                <a:r>
                  <a:rPr lang="en-US" b="1" smtClean="0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ASAD</a:t>
                </a:r>
                <a:endParaRPr lang="fr-FR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2845431" y="2383582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2845431" y="2757696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3234597" y="2229947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3234597" y="2604061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8" name="Organigramme : Bande perforée 257"/>
              <p:cNvSpPr/>
              <p:nvPr/>
            </p:nvSpPr>
            <p:spPr>
              <a:xfrm rot="3966878">
                <a:off x="2790068" y="1803997"/>
                <a:ext cx="543456" cy="432731"/>
              </a:xfrm>
              <a:prstGeom prst="flowChartPunchedTap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59" name="Arc plein 258"/>
            <p:cNvSpPr/>
            <p:nvPr/>
          </p:nvSpPr>
          <p:spPr>
            <a:xfrm rot="6459065">
              <a:off x="2645071" y="3094760"/>
              <a:ext cx="1987379" cy="1668544"/>
            </a:xfrm>
            <a:prstGeom prst="blockArc">
              <a:avLst>
                <a:gd name="adj1" fmla="val 20521267"/>
                <a:gd name="adj2" fmla="val 10817951"/>
                <a:gd name="adj3" fmla="val 10514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6" name="Groupe 259"/>
            <p:cNvGrpSpPr/>
            <p:nvPr/>
          </p:nvGrpSpPr>
          <p:grpSpPr>
            <a:xfrm>
              <a:off x="3615098" y="1818882"/>
              <a:ext cx="1518920" cy="1394773"/>
              <a:chOff x="2450283" y="1748635"/>
              <a:chExt cx="1518920" cy="1394773"/>
            </a:xfrm>
          </p:grpSpPr>
          <p:sp>
            <p:nvSpPr>
              <p:cNvPr id="261" name="Rectangle 260"/>
              <p:cNvSpPr/>
              <p:nvPr/>
            </p:nvSpPr>
            <p:spPr>
              <a:xfrm>
                <a:off x="2450283" y="2229947"/>
                <a:ext cx="1518920" cy="913461"/>
              </a:xfrm>
              <a:prstGeom prst="rect">
                <a:avLst/>
              </a:prstGeom>
              <a:ln w="19050"/>
              <a:scene3d>
                <a:camera prst="orthographicFront">
                  <a:rot lat="1200000" lon="18600000" rev="0"/>
                </a:camera>
                <a:lightRig rig="threePt" dir="t"/>
              </a:scene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vert270" lIns="0" tIns="0" rIns="0" bIns="0" rtlCol="0" anchor="t" anchorCtr="0"/>
              <a:lstStyle/>
              <a:p>
                <a:pPr algn="ctr"/>
                <a:r>
                  <a:rPr lang="en-US" b="1" dirty="0" smtClean="0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ASAD</a:t>
                </a:r>
                <a:endParaRPr lang="fr-FR" b="1" dirty="0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2845431" y="2383582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2845431" y="2757696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3234597" y="2229947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3234597" y="2604061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6" name="Organigramme : Bande perforée 265"/>
              <p:cNvSpPr/>
              <p:nvPr/>
            </p:nvSpPr>
            <p:spPr>
              <a:xfrm rot="3966878">
                <a:off x="2790068" y="1803997"/>
                <a:ext cx="543456" cy="432731"/>
              </a:xfrm>
              <a:prstGeom prst="flowChartPunchedTap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67" name="Arc plein 266"/>
            <p:cNvSpPr/>
            <p:nvPr/>
          </p:nvSpPr>
          <p:spPr>
            <a:xfrm rot="6459065">
              <a:off x="2547355" y="3285699"/>
              <a:ext cx="2226549" cy="1668544"/>
            </a:xfrm>
            <a:prstGeom prst="blockArc">
              <a:avLst>
                <a:gd name="adj1" fmla="val 20521267"/>
                <a:gd name="adj2" fmla="val 11055457"/>
                <a:gd name="adj3" fmla="val 9697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7" name="Groupe 267"/>
            <p:cNvGrpSpPr/>
            <p:nvPr/>
          </p:nvGrpSpPr>
          <p:grpSpPr>
            <a:xfrm>
              <a:off x="3734114" y="1818882"/>
              <a:ext cx="1518920" cy="1394773"/>
              <a:chOff x="2450283" y="1748635"/>
              <a:chExt cx="1518920" cy="1394773"/>
            </a:xfrm>
          </p:grpSpPr>
          <p:sp>
            <p:nvSpPr>
              <p:cNvPr id="269" name="Rectangle 268"/>
              <p:cNvSpPr/>
              <p:nvPr/>
            </p:nvSpPr>
            <p:spPr>
              <a:xfrm>
                <a:off x="2450283" y="2229947"/>
                <a:ext cx="1518920" cy="913461"/>
              </a:xfrm>
              <a:prstGeom prst="rect">
                <a:avLst/>
              </a:prstGeom>
              <a:ln w="19050"/>
              <a:scene3d>
                <a:camera prst="orthographicFront">
                  <a:rot lat="1200000" lon="18600000" rev="0"/>
                </a:camera>
                <a:lightRig rig="threePt" dir="t"/>
              </a:scene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vert270" lIns="0" tIns="0" rIns="0" bIns="0" rtlCol="0" anchor="t" anchorCtr="0"/>
              <a:lstStyle/>
              <a:p>
                <a:pPr algn="ctr"/>
                <a:r>
                  <a:rPr lang="en-US" b="1" smtClean="0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ASAD</a:t>
                </a:r>
                <a:endParaRPr lang="fr-FR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2845431" y="2383582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 dirty="0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 dirty="0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2845431" y="2757696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3234597" y="2229947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3234597" y="2604061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4" name="Organigramme : Bande perforée 273"/>
              <p:cNvSpPr/>
              <p:nvPr/>
            </p:nvSpPr>
            <p:spPr>
              <a:xfrm rot="3966878">
                <a:off x="2790068" y="1803997"/>
                <a:ext cx="543456" cy="432731"/>
              </a:xfrm>
              <a:prstGeom prst="flowChartPunchedTap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8" name="Groupe 274"/>
            <p:cNvGrpSpPr/>
            <p:nvPr/>
          </p:nvGrpSpPr>
          <p:grpSpPr>
            <a:xfrm>
              <a:off x="3420015" y="3768983"/>
              <a:ext cx="1158053" cy="1598387"/>
              <a:chOff x="779222" y="3482661"/>
              <a:chExt cx="1158053" cy="1598387"/>
            </a:xfrm>
          </p:grpSpPr>
          <p:sp>
            <p:nvSpPr>
              <p:cNvPr id="276" name="Rectangle 275"/>
              <p:cNvSpPr/>
              <p:nvPr/>
            </p:nvSpPr>
            <p:spPr>
              <a:xfrm>
                <a:off x="779222" y="3482661"/>
                <a:ext cx="1158053" cy="1598387"/>
              </a:xfrm>
              <a:prstGeom prst="rect">
                <a:avLst/>
              </a:prstGeom>
              <a:gradFill>
                <a:gsLst>
                  <a:gs pos="0">
                    <a:srgbClr val="357E95"/>
                  </a:gs>
                  <a:gs pos="80000">
                    <a:srgbClr val="49A6C3"/>
                  </a:gs>
                  <a:gs pos="100000">
                    <a:srgbClr val="47A9C7"/>
                  </a:gs>
                </a:gsLst>
              </a:gradFill>
              <a:ln w="25400">
                <a:solidFill>
                  <a:srgbClr val="55A1B9"/>
                </a:solidFill>
              </a:ln>
              <a:scene3d>
                <a:camera prst="orthographicFront">
                  <a:rot lat="1200000" lon="18600000" rev="0"/>
                </a:camera>
                <a:lightRig rig="threePt" dir="t"/>
              </a:scene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vert270" lIns="0" tIns="0" rIns="0" bIns="0" rtlCol="0" anchor="t" anchorCtr="0"/>
              <a:lstStyle/>
              <a:p>
                <a:pPr algn="ctr"/>
                <a:r>
                  <a:rPr lang="en-US" b="1" smtClean="0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COBO</a:t>
                </a:r>
                <a:endParaRPr lang="fr-FR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1101693" y="3572911"/>
                <a:ext cx="667886" cy="313898"/>
              </a:xfrm>
              <a:prstGeom prst="rect">
                <a:avLst/>
              </a:prstGeom>
              <a:gradFill>
                <a:gsLst>
                  <a:gs pos="0">
                    <a:srgbClr val="422A9C"/>
                  </a:gs>
                  <a:gs pos="80000">
                    <a:srgbClr val="5A3BCB"/>
                  </a:gs>
                  <a:gs pos="100000">
                    <a:srgbClr val="5838CE"/>
                  </a:gs>
                </a:gsLst>
              </a:gradFill>
              <a:ln w="19050">
                <a:solidFill>
                  <a:srgbClr val="6148BE"/>
                </a:solidFill>
              </a:ln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 dirty="0" err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Gb</a:t>
                </a:r>
                <a:r>
                  <a:rPr lang="en-US" sz="1400" b="1" dirty="0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Eth</a:t>
                </a:r>
                <a:endParaRPr lang="fr-FR" sz="1400" b="1" dirty="0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1104208" y="4585304"/>
                <a:ext cx="665371" cy="313898"/>
              </a:xfrm>
              <a:prstGeom prst="rect">
                <a:avLst/>
              </a:prstGeom>
              <a:gradFill>
                <a:gsLst>
                  <a:gs pos="0">
                    <a:srgbClr val="422A9C"/>
                  </a:gs>
                  <a:gs pos="80000">
                    <a:srgbClr val="5A3BCB"/>
                  </a:gs>
                  <a:gs pos="100000">
                    <a:srgbClr val="5838CE"/>
                  </a:gs>
                </a:gsLst>
              </a:gradFill>
              <a:ln w="19050">
                <a:solidFill>
                  <a:srgbClr val="6148BE"/>
                </a:solidFill>
              </a:ln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RAM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1101693" y="3947988"/>
                <a:ext cx="667886" cy="538387"/>
              </a:xfrm>
              <a:prstGeom prst="rect">
                <a:avLst/>
              </a:prstGeom>
              <a:gradFill>
                <a:gsLst>
                  <a:gs pos="0">
                    <a:srgbClr val="422A9C"/>
                  </a:gs>
                  <a:gs pos="80000">
                    <a:srgbClr val="5A3BCB"/>
                  </a:gs>
                  <a:gs pos="100000">
                    <a:srgbClr val="5838CE"/>
                  </a:gs>
                </a:gsLst>
              </a:gradFill>
              <a:ln w="19050">
                <a:solidFill>
                  <a:srgbClr val="6148BE"/>
                </a:solidFill>
              </a:ln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FPGA</a:t>
                </a:r>
                <a:b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CPU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9" name="Groupe 280"/>
          <p:cNvGrpSpPr/>
          <p:nvPr/>
        </p:nvGrpSpPr>
        <p:grpSpPr>
          <a:xfrm>
            <a:off x="4427984" y="1268760"/>
            <a:ext cx="2448545" cy="3557862"/>
            <a:chOff x="2804489" y="1809508"/>
            <a:chExt cx="2448545" cy="3557862"/>
          </a:xfrm>
        </p:grpSpPr>
        <p:sp>
          <p:nvSpPr>
            <p:cNvPr id="282" name="Arc plein 281"/>
            <p:cNvSpPr/>
            <p:nvPr/>
          </p:nvSpPr>
          <p:spPr>
            <a:xfrm rot="6459065">
              <a:off x="2901923" y="2753397"/>
              <a:ext cx="1473998" cy="1668544"/>
            </a:xfrm>
            <a:prstGeom prst="blockArc">
              <a:avLst>
                <a:gd name="adj1" fmla="val 20521267"/>
                <a:gd name="adj2" fmla="val 9813234"/>
                <a:gd name="adj3" fmla="val 10978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0" name="Groupe 282"/>
            <p:cNvGrpSpPr/>
            <p:nvPr/>
          </p:nvGrpSpPr>
          <p:grpSpPr>
            <a:xfrm>
              <a:off x="3377066" y="1809508"/>
              <a:ext cx="1518920" cy="1394773"/>
              <a:chOff x="-10977" y="1523186"/>
              <a:chExt cx="1518920" cy="1394773"/>
            </a:xfrm>
          </p:grpSpPr>
          <p:sp>
            <p:nvSpPr>
              <p:cNvPr id="313" name="Rectangle 312"/>
              <p:cNvSpPr/>
              <p:nvPr/>
            </p:nvSpPr>
            <p:spPr>
              <a:xfrm>
                <a:off x="-10977" y="2004498"/>
                <a:ext cx="1518920" cy="913461"/>
              </a:xfrm>
              <a:prstGeom prst="rect">
                <a:avLst/>
              </a:prstGeom>
              <a:ln w="19050"/>
              <a:scene3d>
                <a:camera prst="orthographicFront">
                  <a:rot lat="1200000" lon="18600000" rev="0"/>
                </a:camera>
                <a:lightRig rig="threePt" dir="t"/>
              </a:scene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vert270" lIns="0" tIns="0" rIns="0" bIns="0" rtlCol="0" anchor="t" anchorCtr="0"/>
              <a:lstStyle/>
              <a:p>
                <a:pPr algn="ctr"/>
                <a:r>
                  <a:rPr lang="en-US" b="1" dirty="0" smtClean="0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ASAD</a:t>
                </a:r>
                <a:endParaRPr lang="fr-FR" b="1" dirty="0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384171" y="2158133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384171" y="2532247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773337" y="2004498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7" name="Rectangle 316"/>
              <p:cNvSpPr/>
              <p:nvPr/>
            </p:nvSpPr>
            <p:spPr>
              <a:xfrm>
                <a:off x="773337" y="2378612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8" name="Organigramme : Bande perforée 317"/>
              <p:cNvSpPr/>
              <p:nvPr/>
            </p:nvSpPr>
            <p:spPr>
              <a:xfrm rot="3966878">
                <a:off x="328808" y="1578548"/>
                <a:ext cx="543456" cy="432731"/>
              </a:xfrm>
              <a:prstGeom prst="flowChartPunchedTap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84" name="Arc plein 283"/>
            <p:cNvSpPr/>
            <p:nvPr/>
          </p:nvSpPr>
          <p:spPr>
            <a:xfrm rot="6459065">
              <a:off x="2772839" y="2915857"/>
              <a:ext cx="1733960" cy="1668544"/>
            </a:xfrm>
            <a:prstGeom prst="blockArc">
              <a:avLst>
                <a:gd name="adj1" fmla="val 20521267"/>
                <a:gd name="adj2" fmla="val 10558425"/>
                <a:gd name="adj3" fmla="val 9805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1" name="Groupe 284"/>
            <p:cNvGrpSpPr/>
            <p:nvPr/>
          </p:nvGrpSpPr>
          <p:grpSpPr>
            <a:xfrm>
              <a:off x="3496082" y="1818882"/>
              <a:ext cx="1518920" cy="1394773"/>
              <a:chOff x="2450283" y="1748635"/>
              <a:chExt cx="1518920" cy="1394773"/>
            </a:xfrm>
          </p:grpSpPr>
          <p:sp>
            <p:nvSpPr>
              <p:cNvPr id="307" name="Rectangle 306"/>
              <p:cNvSpPr/>
              <p:nvPr/>
            </p:nvSpPr>
            <p:spPr>
              <a:xfrm>
                <a:off x="2450283" y="2229947"/>
                <a:ext cx="1518920" cy="913461"/>
              </a:xfrm>
              <a:prstGeom prst="rect">
                <a:avLst/>
              </a:prstGeom>
              <a:ln w="19050"/>
              <a:scene3d>
                <a:camera prst="orthographicFront">
                  <a:rot lat="1200000" lon="18600000" rev="0"/>
                </a:camera>
                <a:lightRig rig="threePt" dir="t"/>
              </a:scene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vert270" lIns="0" tIns="0" rIns="0" bIns="0" rtlCol="0" anchor="t" anchorCtr="0"/>
              <a:lstStyle/>
              <a:p>
                <a:pPr algn="ctr"/>
                <a:r>
                  <a:rPr lang="en-US" b="1" dirty="0" smtClean="0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ASAD</a:t>
                </a:r>
                <a:endParaRPr lang="fr-FR" b="1" dirty="0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2845431" y="2383582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2845431" y="2757696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3234597" y="2229947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1" name="Rectangle 310"/>
              <p:cNvSpPr/>
              <p:nvPr/>
            </p:nvSpPr>
            <p:spPr>
              <a:xfrm>
                <a:off x="3234597" y="2604061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2" name="Organigramme : Bande perforée 311"/>
              <p:cNvSpPr/>
              <p:nvPr/>
            </p:nvSpPr>
            <p:spPr>
              <a:xfrm rot="3966878">
                <a:off x="2790068" y="1803997"/>
                <a:ext cx="543456" cy="432731"/>
              </a:xfrm>
              <a:prstGeom prst="flowChartPunchedTap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86" name="Arc plein 285"/>
            <p:cNvSpPr/>
            <p:nvPr/>
          </p:nvSpPr>
          <p:spPr>
            <a:xfrm rot="6459065">
              <a:off x="2645071" y="3094760"/>
              <a:ext cx="1987379" cy="1668544"/>
            </a:xfrm>
            <a:prstGeom prst="blockArc">
              <a:avLst>
                <a:gd name="adj1" fmla="val 20521267"/>
                <a:gd name="adj2" fmla="val 10817951"/>
                <a:gd name="adj3" fmla="val 10514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2" name="Groupe 286"/>
            <p:cNvGrpSpPr/>
            <p:nvPr/>
          </p:nvGrpSpPr>
          <p:grpSpPr>
            <a:xfrm>
              <a:off x="3615098" y="1818882"/>
              <a:ext cx="1518920" cy="1394773"/>
              <a:chOff x="2450283" y="1748635"/>
              <a:chExt cx="1518920" cy="1394773"/>
            </a:xfrm>
          </p:grpSpPr>
          <p:sp>
            <p:nvSpPr>
              <p:cNvPr id="301" name="Rectangle 300"/>
              <p:cNvSpPr/>
              <p:nvPr/>
            </p:nvSpPr>
            <p:spPr>
              <a:xfrm>
                <a:off x="2450283" y="2229947"/>
                <a:ext cx="1518920" cy="913461"/>
              </a:xfrm>
              <a:prstGeom prst="rect">
                <a:avLst/>
              </a:prstGeom>
              <a:ln w="19050"/>
              <a:scene3d>
                <a:camera prst="orthographicFront">
                  <a:rot lat="1200000" lon="18600000" rev="0"/>
                </a:camera>
                <a:lightRig rig="threePt" dir="t"/>
              </a:scene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vert270" lIns="0" tIns="0" rIns="0" bIns="0" rtlCol="0" anchor="t" anchorCtr="0"/>
              <a:lstStyle/>
              <a:p>
                <a:pPr algn="ctr"/>
                <a:r>
                  <a:rPr lang="en-US" b="1" smtClean="0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ASAD</a:t>
                </a:r>
                <a:endParaRPr lang="fr-FR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2" name="Rectangle 301"/>
              <p:cNvSpPr/>
              <p:nvPr/>
            </p:nvSpPr>
            <p:spPr>
              <a:xfrm>
                <a:off x="2845431" y="2383582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>
              <a:xfrm>
                <a:off x="2845431" y="2757696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3234597" y="2229947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5" name="Rectangle 304"/>
              <p:cNvSpPr/>
              <p:nvPr/>
            </p:nvSpPr>
            <p:spPr>
              <a:xfrm>
                <a:off x="3234597" y="2604061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6" name="Organigramme : Bande perforée 305"/>
              <p:cNvSpPr/>
              <p:nvPr/>
            </p:nvSpPr>
            <p:spPr>
              <a:xfrm rot="3966878">
                <a:off x="2790068" y="1803997"/>
                <a:ext cx="543456" cy="432731"/>
              </a:xfrm>
              <a:prstGeom prst="flowChartPunchedTap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88" name="Arc plein 287"/>
            <p:cNvSpPr/>
            <p:nvPr/>
          </p:nvSpPr>
          <p:spPr>
            <a:xfrm rot="6459065">
              <a:off x="2547355" y="3285699"/>
              <a:ext cx="2226549" cy="1668544"/>
            </a:xfrm>
            <a:prstGeom prst="blockArc">
              <a:avLst>
                <a:gd name="adj1" fmla="val 20521267"/>
                <a:gd name="adj2" fmla="val 11055457"/>
                <a:gd name="adj3" fmla="val 9697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3" name="Groupe 288"/>
            <p:cNvGrpSpPr/>
            <p:nvPr/>
          </p:nvGrpSpPr>
          <p:grpSpPr>
            <a:xfrm>
              <a:off x="3734114" y="1818882"/>
              <a:ext cx="1518920" cy="1394773"/>
              <a:chOff x="2450283" y="1748635"/>
              <a:chExt cx="1518920" cy="1394773"/>
            </a:xfrm>
          </p:grpSpPr>
          <p:sp>
            <p:nvSpPr>
              <p:cNvPr id="295" name="Rectangle 294"/>
              <p:cNvSpPr/>
              <p:nvPr/>
            </p:nvSpPr>
            <p:spPr>
              <a:xfrm>
                <a:off x="2450283" y="2229947"/>
                <a:ext cx="1518920" cy="913461"/>
              </a:xfrm>
              <a:prstGeom prst="rect">
                <a:avLst/>
              </a:prstGeom>
              <a:ln w="19050"/>
              <a:scene3d>
                <a:camera prst="orthographicFront">
                  <a:rot lat="1200000" lon="18600000" rev="0"/>
                </a:camera>
                <a:lightRig rig="threePt" dir="t"/>
              </a:scene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vert270" lIns="0" tIns="0" rIns="0" bIns="0" rtlCol="0" anchor="t" anchorCtr="0"/>
              <a:lstStyle/>
              <a:p>
                <a:pPr algn="ctr"/>
                <a:r>
                  <a:rPr lang="en-US" b="1" dirty="0" smtClean="0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ASAD</a:t>
                </a:r>
                <a:endParaRPr lang="fr-FR" b="1" dirty="0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6" name="Rectangle 295"/>
              <p:cNvSpPr/>
              <p:nvPr/>
            </p:nvSpPr>
            <p:spPr>
              <a:xfrm>
                <a:off x="2845431" y="2383582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 dirty="0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 dirty="0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7" name="Rectangle 296"/>
              <p:cNvSpPr/>
              <p:nvPr/>
            </p:nvSpPr>
            <p:spPr>
              <a:xfrm>
                <a:off x="2845431" y="2757696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8" name="Rectangle 297"/>
              <p:cNvSpPr/>
              <p:nvPr/>
            </p:nvSpPr>
            <p:spPr>
              <a:xfrm>
                <a:off x="3234597" y="2229947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 dirty="0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 dirty="0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9" name="Rectangle 298"/>
              <p:cNvSpPr/>
              <p:nvPr/>
            </p:nvSpPr>
            <p:spPr>
              <a:xfrm>
                <a:off x="3234597" y="2604061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0" name="Organigramme : Bande perforée 299"/>
              <p:cNvSpPr/>
              <p:nvPr/>
            </p:nvSpPr>
            <p:spPr>
              <a:xfrm rot="3966878">
                <a:off x="2790068" y="1803997"/>
                <a:ext cx="543456" cy="432731"/>
              </a:xfrm>
              <a:prstGeom prst="flowChartPunchedTap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4" name="Groupe 289"/>
            <p:cNvGrpSpPr/>
            <p:nvPr/>
          </p:nvGrpSpPr>
          <p:grpSpPr>
            <a:xfrm>
              <a:off x="3420015" y="3768983"/>
              <a:ext cx="1158053" cy="1598387"/>
              <a:chOff x="779222" y="3482661"/>
              <a:chExt cx="1158053" cy="1598387"/>
            </a:xfrm>
          </p:grpSpPr>
          <p:sp>
            <p:nvSpPr>
              <p:cNvPr id="291" name="Rectangle 290"/>
              <p:cNvSpPr/>
              <p:nvPr/>
            </p:nvSpPr>
            <p:spPr>
              <a:xfrm>
                <a:off x="779222" y="3482661"/>
                <a:ext cx="1158053" cy="1598387"/>
              </a:xfrm>
              <a:prstGeom prst="rect">
                <a:avLst/>
              </a:prstGeom>
              <a:gradFill>
                <a:gsLst>
                  <a:gs pos="0">
                    <a:srgbClr val="357E95"/>
                  </a:gs>
                  <a:gs pos="80000">
                    <a:srgbClr val="49A6C3"/>
                  </a:gs>
                  <a:gs pos="100000">
                    <a:srgbClr val="47A9C7"/>
                  </a:gs>
                </a:gsLst>
              </a:gradFill>
              <a:ln w="25400">
                <a:solidFill>
                  <a:srgbClr val="55A1B9"/>
                </a:solidFill>
              </a:ln>
              <a:scene3d>
                <a:camera prst="orthographicFront">
                  <a:rot lat="1200000" lon="18600000" rev="0"/>
                </a:camera>
                <a:lightRig rig="threePt" dir="t"/>
              </a:scene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vert270" lIns="0" tIns="0" rIns="0" bIns="0" rtlCol="0" anchor="t" anchorCtr="0"/>
              <a:lstStyle/>
              <a:p>
                <a:pPr algn="ctr"/>
                <a:r>
                  <a:rPr lang="en-US" b="1" smtClean="0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COBO</a:t>
                </a:r>
                <a:endParaRPr lang="fr-FR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2" name="Rectangle 291"/>
              <p:cNvSpPr/>
              <p:nvPr/>
            </p:nvSpPr>
            <p:spPr>
              <a:xfrm>
                <a:off x="1101693" y="3572911"/>
                <a:ext cx="667886" cy="313898"/>
              </a:xfrm>
              <a:prstGeom prst="rect">
                <a:avLst/>
              </a:prstGeom>
              <a:gradFill>
                <a:gsLst>
                  <a:gs pos="0">
                    <a:srgbClr val="422A9C"/>
                  </a:gs>
                  <a:gs pos="80000">
                    <a:srgbClr val="5A3BCB"/>
                  </a:gs>
                  <a:gs pos="100000">
                    <a:srgbClr val="5838CE"/>
                  </a:gs>
                </a:gsLst>
              </a:gradFill>
              <a:ln w="19050">
                <a:solidFill>
                  <a:srgbClr val="6148BE"/>
                </a:solidFill>
              </a:ln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Gb Eth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3" name="Rectangle 292"/>
              <p:cNvSpPr/>
              <p:nvPr/>
            </p:nvSpPr>
            <p:spPr>
              <a:xfrm>
                <a:off x="1104208" y="4585304"/>
                <a:ext cx="665371" cy="313898"/>
              </a:xfrm>
              <a:prstGeom prst="rect">
                <a:avLst/>
              </a:prstGeom>
              <a:gradFill>
                <a:gsLst>
                  <a:gs pos="0">
                    <a:srgbClr val="422A9C"/>
                  </a:gs>
                  <a:gs pos="80000">
                    <a:srgbClr val="5A3BCB"/>
                  </a:gs>
                  <a:gs pos="100000">
                    <a:srgbClr val="5838CE"/>
                  </a:gs>
                </a:gsLst>
              </a:gradFill>
              <a:ln w="19050">
                <a:solidFill>
                  <a:srgbClr val="6148BE"/>
                </a:solidFill>
              </a:ln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RAM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>
              <a:xfrm>
                <a:off x="1101693" y="3947988"/>
                <a:ext cx="667886" cy="538387"/>
              </a:xfrm>
              <a:prstGeom prst="rect">
                <a:avLst/>
              </a:prstGeom>
              <a:gradFill>
                <a:gsLst>
                  <a:gs pos="0">
                    <a:srgbClr val="422A9C"/>
                  </a:gs>
                  <a:gs pos="80000">
                    <a:srgbClr val="5A3BCB"/>
                  </a:gs>
                  <a:gs pos="100000">
                    <a:srgbClr val="5838CE"/>
                  </a:gs>
                </a:gsLst>
              </a:gradFill>
              <a:ln w="19050">
                <a:solidFill>
                  <a:srgbClr val="6148BE"/>
                </a:solidFill>
              </a:ln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 dirty="0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FPGA</a:t>
                </a:r>
                <a:br>
                  <a:rPr lang="en-US" sz="1400" b="1" dirty="0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1400" b="1" dirty="0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CPU</a:t>
                </a:r>
                <a:endParaRPr lang="fr-FR" sz="1400" b="1" dirty="0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6" name="Cube 5"/>
          <p:cNvSpPr/>
          <p:nvPr/>
        </p:nvSpPr>
        <p:spPr>
          <a:xfrm>
            <a:off x="2347274" y="892367"/>
            <a:ext cx="4901938" cy="502482"/>
          </a:xfrm>
          <a:prstGeom prst="cube">
            <a:avLst>
              <a:gd name="adj" fmla="val 3440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0800000" scaled="0"/>
          </a:gradFill>
          <a:effectLst>
            <a:outerShdw blurRad="254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 anchorCtr="1"/>
          <a:lstStyle/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DETECTOR ARRAY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Groupe 1032"/>
          <p:cNvGrpSpPr/>
          <p:nvPr/>
        </p:nvGrpSpPr>
        <p:grpSpPr>
          <a:xfrm>
            <a:off x="7547749" y="3224958"/>
            <a:ext cx="1356355" cy="1598387"/>
            <a:chOff x="6394066" y="4141414"/>
            <a:chExt cx="1356355" cy="1598387"/>
          </a:xfrm>
        </p:grpSpPr>
        <p:grpSp>
          <p:nvGrpSpPr>
            <p:cNvPr id="26" name="Groupe 364"/>
            <p:cNvGrpSpPr/>
            <p:nvPr/>
          </p:nvGrpSpPr>
          <p:grpSpPr>
            <a:xfrm>
              <a:off x="6394066" y="4141414"/>
              <a:ext cx="1158053" cy="1598387"/>
              <a:chOff x="779222" y="3482661"/>
              <a:chExt cx="1158053" cy="1598387"/>
            </a:xfrm>
          </p:grpSpPr>
          <p:sp>
            <p:nvSpPr>
              <p:cNvPr id="366" name="Rectangle 365"/>
              <p:cNvSpPr/>
              <p:nvPr/>
            </p:nvSpPr>
            <p:spPr>
              <a:xfrm>
                <a:off x="779222" y="3482661"/>
                <a:ext cx="1158053" cy="1598387"/>
              </a:xfrm>
              <a:prstGeom prst="rect">
                <a:avLst/>
              </a:prstGeom>
              <a:gradFill>
                <a:gsLst>
                  <a:gs pos="0">
                    <a:srgbClr val="B43C16"/>
                  </a:gs>
                  <a:gs pos="80000">
                    <a:srgbClr val="E55427"/>
                  </a:gs>
                  <a:gs pos="100000">
                    <a:srgbClr val="E55629"/>
                  </a:gs>
                </a:gsLst>
              </a:gradFill>
              <a:ln w="25400">
                <a:solidFill>
                  <a:srgbClr val="E55629"/>
                </a:solidFill>
              </a:ln>
              <a:scene3d>
                <a:camera prst="orthographicFront">
                  <a:rot lat="1200000" lon="18600000" rev="0"/>
                </a:camera>
                <a:lightRig rig="threePt" dir="t"/>
              </a:scene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vert270" lIns="0" tIns="0" rIns="0" bIns="0" rtlCol="0" anchor="t" anchorCtr="0"/>
              <a:lstStyle/>
              <a:p>
                <a:pPr algn="ctr"/>
                <a:r>
                  <a:rPr lang="en-US" b="1" smtClean="0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MUTANT A</a:t>
                </a:r>
                <a:endParaRPr lang="fr-FR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1101693" y="3572911"/>
                <a:ext cx="667886" cy="313898"/>
              </a:xfrm>
              <a:prstGeom prst="rect">
                <a:avLst/>
              </a:prstGeom>
              <a:gradFill>
                <a:gsLst>
                  <a:gs pos="0">
                    <a:srgbClr val="422A9C"/>
                  </a:gs>
                  <a:gs pos="80000">
                    <a:srgbClr val="5A3BCB"/>
                  </a:gs>
                  <a:gs pos="100000">
                    <a:srgbClr val="5838CE"/>
                  </a:gs>
                </a:gsLst>
              </a:gradFill>
              <a:ln w="19050">
                <a:solidFill>
                  <a:srgbClr val="6148BE"/>
                </a:solidFill>
              </a:ln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RAM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9" name="Rectangle 368"/>
              <p:cNvSpPr/>
              <p:nvPr/>
            </p:nvSpPr>
            <p:spPr>
              <a:xfrm>
                <a:off x="1101693" y="3947988"/>
                <a:ext cx="667886" cy="538387"/>
              </a:xfrm>
              <a:prstGeom prst="rect">
                <a:avLst/>
              </a:prstGeom>
              <a:gradFill>
                <a:gsLst>
                  <a:gs pos="0">
                    <a:srgbClr val="422A9C"/>
                  </a:gs>
                  <a:gs pos="80000">
                    <a:srgbClr val="5A3BCB"/>
                  </a:gs>
                  <a:gs pos="100000">
                    <a:srgbClr val="5838CE"/>
                  </a:gs>
                </a:gsLst>
              </a:gradFill>
              <a:ln w="19050">
                <a:solidFill>
                  <a:srgbClr val="6148BE"/>
                </a:solidFill>
              </a:ln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FPGA</a:t>
                </a:r>
                <a:b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CPU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" name="Groupe 369"/>
            <p:cNvGrpSpPr/>
            <p:nvPr/>
          </p:nvGrpSpPr>
          <p:grpSpPr>
            <a:xfrm>
              <a:off x="6592368" y="4141414"/>
              <a:ext cx="1158053" cy="1598387"/>
              <a:chOff x="779222" y="3482661"/>
              <a:chExt cx="1158053" cy="1598387"/>
            </a:xfrm>
          </p:grpSpPr>
          <p:sp>
            <p:nvSpPr>
              <p:cNvPr id="371" name="Rectangle 370"/>
              <p:cNvSpPr/>
              <p:nvPr/>
            </p:nvSpPr>
            <p:spPr>
              <a:xfrm>
                <a:off x="779222" y="3482661"/>
                <a:ext cx="1158053" cy="1598387"/>
              </a:xfrm>
              <a:prstGeom prst="rect">
                <a:avLst/>
              </a:prstGeom>
              <a:gradFill>
                <a:gsLst>
                  <a:gs pos="0">
                    <a:srgbClr val="B43C16"/>
                  </a:gs>
                  <a:gs pos="80000">
                    <a:srgbClr val="E55427"/>
                  </a:gs>
                  <a:gs pos="100000">
                    <a:srgbClr val="E55629"/>
                  </a:gs>
                </a:gsLst>
              </a:gradFill>
              <a:ln w="25400">
                <a:solidFill>
                  <a:srgbClr val="E55629"/>
                </a:solidFill>
              </a:ln>
              <a:scene3d>
                <a:camera prst="orthographicFront">
                  <a:rot lat="1200000" lon="18600000" rev="0"/>
                </a:camera>
                <a:lightRig rig="threePt" dir="t"/>
              </a:scene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vert270" lIns="0" tIns="0" rIns="0" bIns="0" rtlCol="0" anchor="t" anchorCtr="0"/>
              <a:lstStyle/>
              <a:p>
                <a:pPr algn="ctr"/>
                <a:r>
                  <a:rPr lang="en-US" b="1" smtClean="0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MUTANT B</a:t>
                </a:r>
                <a:endParaRPr lang="fr-FR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2" name="Rectangle 371"/>
              <p:cNvSpPr/>
              <p:nvPr/>
            </p:nvSpPr>
            <p:spPr>
              <a:xfrm>
                <a:off x="1101693" y="3572911"/>
                <a:ext cx="667886" cy="313898"/>
              </a:xfrm>
              <a:prstGeom prst="rect">
                <a:avLst/>
              </a:prstGeom>
              <a:gradFill>
                <a:gsLst>
                  <a:gs pos="0">
                    <a:srgbClr val="422A9C"/>
                  </a:gs>
                  <a:gs pos="80000">
                    <a:srgbClr val="5A3BCB"/>
                  </a:gs>
                  <a:gs pos="100000">
                    <a:srgbClr val="5838CE"/>
                  </a:gs>
                </a:gsLst>
              </a:gradFill>
              <a:ln w="19050">
                <a:solidFill>
                  <a:srgbClr val="6148BE"/>
                </a:solidFill>
              </a:ln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RAM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3" name="Rectangle 372"/>
              <p:cNvSpPr/>
              <p:nvPr/>
            </p:nvSpPr>
            <p:spPr>
              <a:xfrm>
                <a:off x="1104208" y="4585304"/>
                <a:ext cx="665371" cy="313898"/>
              </a:xfrm>
              <a:prstGeom prst="rect">
                <a:avLst/>
              </a:prstGeom>
              <a:gradFill>
                <a:gsLst>
                  <a:gs pos="0">
                    <a:srgbClr val="422A9C"/>
                  </a:gs>
                  <a:gs pos="80000">
                    <a:srgbClr val="5A3BCB"/>
                  </a:gs>
                  <a:gs pos="100000">
                    <a:srgbClr val="5838CE"/>
                  </a:gs>
                </a:gsLst>
              </a:gradFill>
              <a:ln w="19050">
                <a:solidFill>
                  <a:srgbClr val="6148BE"/>
                </a:solidFill>
              </a:ln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Gb Eth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>
              <a:xfrm>
                <a:off x="1101693" y="3947988"/>
                <a:ext cx="667886" cy="538387"/>
              </a:xfrm>
              <a:prstGeom prst="rect">
                <a:avLst/>
              </a:prstGeom>
              <a:gradFill>
                <a:gsLst>
                  <a:gs pos="0">
                    <a:srgbClr val="422A9C"/>
                  </a:gs>
                  <a:gs pos="80000">
                    <a:srgbClr val="5A3BCB"/>
                  </a:gs>
                  <a:gs pos="100000">
                    <a:srgbClr val="5838CE"/>
                  </a:gs>
                </a:gsLst>
              </a:gradFill>
              <a:ln w="19050">
                <a:solidFill>
                  <a:srgbClr val="6148BE"/>
                </a:solidFill>
              </a:ln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0" tIns="180000" rIns="0" bIns="216000" rtlCol="0" anchor="ctr">
                <a:noAutofit/>
              </a:bodyPr>
              <a:lstStyle/>
              <a:p>
                <a:pPr algn="ctr"/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FPGA</a:t>
                </a:r>
                <a:b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1400" b="1">
                    <a:ln w="28575"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CPU</a:t>
                </a:r>
                <a:endParaRPr lang="fr-FR" sz="1400" b="1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8" name="Groupe 1042"/>
          <p:cNvGrpSpPr/>
          <p:nvPr/>
        </p:nvGrpSpPr>
        <p:grpSpPr>
          <a:xfrm>
            <a:off x="5913643" y="3676763"/>
            <a:ext cx="1692623" cy="377768"/>
            <a:chOff x="6243586" y="2847188"/>
            <a:chExt cx="1692623" cy="377769"/>
          </a:xfrm>
        </p:grpSpPr>
        <p:sp>
          <p:nvSpPr>
            <p:cNvPr id="1040" name="Rectangle 1039"/>
            <p:cNvSpPr/>
            <p:nvPr/>
          </p:nvSpPr>
          <p:spPr>
            <a:xfrm>
              <a:off x="6243586" y="2847188"/>
              <a:ext cx="1436098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Multiplicities</a:t>
              </a:r>
              <a:endParaRPr lang="fr-FR">
                <a:solidFill>
                  <a:srgbClr val="FFFF00"/>
                </a:solidFill>
              </a:endParaRPr>
            </a:p>
          </p:txBody>
        </p:sp>
        <p:cxnSp>
          <p:nvCxnSpPr>
            <p:cNvPr id="1042" name="Connecteur droit avec flèche 1041"/>
            <p:cNvCxnSpPr/>
            <p:nvPr/>
          </p:nvCxnSpPr>
          <p:spPr>
            <a:xfrm>
              <a:off x="6575811" y="3224957"/>
              <a:ext cx="136039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 402"/>
          <p:cNvGrpSpPr/>
          <p:nvPr/>
        </p:nvGrpSpPr>
        <p:grpSpPr>
          <a:xfrm>
            <a:off x="6055080" y="4649033"/>
            <a:ext cx="1492668" cy="369332"/>
            <a:chOff x="6266874" y="2847188"/>
            <a:chExt cx="1492668" cy="369332"/>
          </a:xfrm>
        </p:grpSpPr>
        <p:sp>
          <p:nvSpPr>
            <p:cNvPr id="404" name="Rectangle 403"/>
            <p:cNvSpPr/>
            <p:nvPr/>
          </p:nvSpPr>
          <p:spPr>
            <a:xfrm>
              <a:off x="6266874" y="2847188"/>
              <a:ext cx="12817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Trigger / TS</a:t>
              </a:r>
              <a:endParaRPr lang="fr-FR">
                <a:solidFill>
                  <a:srgbClr val="FFFF00"/>
                </a:solidFill>
              </a:endParaRPr>
            </a:p>
          </p:txBody>
        </p:sp>
        <p:cxnSp>
          <p:nvCxnSpPr>
            <p:cNvPr id="405" name="Connecteur droit avec flèche 404"/>
            <p:cNvCxnSpPr/>
            <p:nvPr/>
          </p:nvCxnSpPr>
          <p:spPr>
            <a:xfrm flipH="1">
              <a:off x="6443833" y="2847188"/>
              <a:ext cx="1315709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e 409"/>
          <p:cNvGrpSpPr/>
          <p:nvPr/>
        </p:nvGrpSpPr>
        <p:grpSpPr>
          <a:xfrm>
            <a:off x="1032026" y="3749631"/>
            <a:ext cx="1659429" cy="641970"/>
            <a:chOff x="6293525" y="1878891"/>
            <a:chExt cx="1659429" cy="641970"/>
          </a:xfrm>
        </p:grpSpPr>
        <p:sp>
          <p:nvSpPr>
            <p:cNvPr id="411" name="Rectangle 410"/>
            <p:cNvSpPr/>
            <p:nvPr/>
          </p:nvSpPr>
          <p:spPr>
            <a:xfrm>
              <a:off x="6293525" y="1925826"/>
              <a:ext cx="1659429" cy="595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Gb Ethernet</a:t>
              </a:r>
              <a:b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 COBO</a:t>
              </a:r>
              <a:endParaRPr lang="fr-FR" sz="2000" dirty="0">
                <a:solidFill>
                  <a:srgbClr val="FFFF00"/>
                </a:solidFill>
              </a:endParaRPr>
            </a:p>
          </p:txBody>
        </p:sp>
        <p:cxnSp>
          <p:nvCxnSpPr>
            <p:cNvPr id="412" name="Connecteur droit avec flèche 411"/>
            <p:cNvCxnSpPr/>
            <p:nvPr/>
          </p:nvCxnSpPr>
          <p:spPr>
            <a:xfrm flipH="1">
              <a:off x="6387271" y="1878891"/>
              <a:ext cx="1460031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2" name="Forme en L 1051"/>
          <p:cNvSpPr/>
          <p:nvPr/>
        </p:nvSpPr>
        <p:spPr>
          <a:xfrm>
            <a:off x="560897" y="4660353"/>
            <a:ext cx="2294708" cy="1035073"/>
          </a:xfrm>
          <a:prstGeom prst="corner">
            <a:avLst>
              <a:gd name="adj1" fmla="val 15079"/>
              <a:gd name="adj2" fmla="val 15873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fr-FR"/>
          </a:p>
        </p:txBody>
      </p:sp>
      <p:sp>
        <p:nvSpPr>
          <p:cNvPr id="379" name="Rectangle 378"/>
          <p:cNvSpPr/>
          <p:nvPr/>
        </p:nvSpPr>
        <p:spPr>
          <a:xfrm>
            <a:off x="112356" y="3224958"/>
            <a:ext cx="1158053" cy="1598387"/>
          </a:xfrm>
          <a:prstGeom prst="rect">
            <a:avLst/>
          </a:prstGeom>
          <a:gradFill>
            <a:gsLst>
              <a:gs pos="0">
                <a:srgbClr val="B4169A"/>
              </a:gs>
              <a:gs pos="80000">
                <a:srgbClr val="E527C5"/>
              </a:gs>
              <a:gs pos="100000">
                <a:srgbClr val="E529C6"/>
              </a:gs>
            </a:gsLst>
          </a:gradFill>
          <a:ln w="25400">
            <a:solidFill>
              <a:srgbClr val="E529C6"/>
            </a:solidFill>
          </a:ln>
          <a:scene3d>
            <a:camera prst="orthographicFront">
              <a:rot lat="1200000" lon="18600000" rev="0"/>
            </a:camera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lIns="0" tIns="0" rIns="0" bIns="0" rtlCol="0" anchor="t" anchorCtr="0"/>
          <a:lstStyle/>
          <a:p>
            <a:pPr algn="ctr"/>
            <a:r>
              <a:rPr lang="en-US" sz="20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Gb Switch</a:t>
            </a:r>
            <a:br>
              <a:rPr lang="en-US" sz="20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µTCA MCH</a:t>
            </a:r>
            <a:endParaRPr lang="fr-FR" sz="2000" b="1" dirty="0">
              <a:ln w="285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1" name="Groupe 423"/>
          <p:cNvGrpSpPr/>
          <p:nvPr/>
        </p:nvGrpSpPr>
        <p:grpSpPr>
          <a:xfrm>
            <a:off x="741900" y="5820399"/>
            <a:ext cx="1676239" cy="359753"/>
            <a:chOff x="6329747" y="2480871"/>
            <a:chExt cx="1676239" cy="359753"/>
          </a:xfrm>
        </p:grpSpPr>
        <p:sp>
          <p:nvSpPr>
            <p:cNvPr id="425" name="Rectangle 424"/>
            <p:cNvSpPr/>
            <p:nvPr/>
          </p:nvSpPr>
          <p:spPr>
            <a:xfrm>
              <a:off x="6338520" y="2517459"/>
              <a:ext cx="1628834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 Gb Ethernet</a:t>
              </a:r>
              <a:endParaRPr lang="fr-FR">
                <a:solidFill>
                  <a:srgbClr val="FF0000"/>
                </a:solidFill>
              </a:endParaRPr>
            </a:p>
          </p:txBody>
        </p:sp>
        <p:cxnSp>
          <p:nvCxnSpPr>
            <p:cNvPr id="426" name="Connecteur droit avec flèche 425"/>
            <p:cNvCxnSpPr/>
            <p:nvPr/>
          </p:nvCxnSpPr>
          <p:spPr>
            <a:xfrm flipH="1">
              <a:off x="6329747" y="2480871"/>
              <a:ext cx="1676239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e 1053"/>
          <p:cNvGrpSpPr/>
          <p:nvPr/>
        </p:nvGrpSpPr>
        <p:grpSpPr>
          <a:xfrm>
            <a:off x="2598320" y="5299503"/>
            <a:ext cx="2569047" cy="573157"/>
            <a:chOff x="2447487" y="5469188"/>
            <a:chExt cx="3002123" cy="573157"/>
          </a:xfrm>
        </p:grpSpPr>
        <p:sp>
          <p:nvSpPr>
            <p:cNvPr id="428" name="Cube 427"/>
            <p:cNvSpPr/>
            <p:nvPr/>
          </p:nvSpPr>
          <p:spPr>
            <a:xfrm>
              <a:off x="2574339" y="5902819"/>
              <a:ext cx="260868" cy="139526"/>
            </a:xfrm>
            <a:prstGeom prst="cube">
              <a:avLst>
                <a:gd name="adj" fmla="val 19197"/>
              </a:avLst>
            </a:prstGeom>
            <a:ln w="9525"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72000" rtlCol="0" anchor="ctr" anchorCtr="1"/>
            <a:lstStyle/>
            <a:p>
              <a:pPr>
                <a:lnSpc>
                  <a:spcPts val="1000"/>
                </a:lnSpc>
              </a:pPr>
              <a:endParaRPr lang="fr-FR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9" name="Cube 428"/>
            <p:cNvSpPr/>
            <p:nvPr/>
          </p:nvSpPr>
          <p:spPr>
            <a:xfrm>
              <a:off x="3056666" y="5902819"/>
              <a:ext cx="260868" cy="139526"/>
            </a:xfrm>
            <a:prstGeom prst="cube">
              <a:avLst>
                <a:gd name="adj" fmla="val 19197"/>
              </a:avLst>
            </a:prstGeom>
            <a:ln w="9525"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72000" rtlCol="0" anchor="ctr" anchorCtr="1"/>
            <a:lstStyle/>
            <a:p>
              <a:pPr>
                <a:lnSpc>
                  <a:spcPts val="1000"/>
                </a:lnSpc>
              </a:pPr>
              <a:endParaRPr lang="fr-FR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" name="Cube 429"/>
            <p:cNvSpPr/>
            <p:nvPr/>
          </p:nvSpPr>
          <p:spPr>
            <a:xfrm>
              <a:off x="3538993" y="5902819"/>
              <a:ext cx="260868" cy="139526"/>
            </a:xfrm>
            <a:prstGeom prst="cube">
              <a:avLst>
                <a:gd name="adj" fmla="val 19197"/>
              </a:avLst>
            </a:prstGeom>
            <a:ln w="9525"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72000" rtlCol="0" anchor="ctr" anchorCtr="1"/>
            <a:lstStyle/>
            <a:p>
              <a:pPr>
                <a:lnSpc>
                  <a:spcPts val="1000"/>
                </a:lnSpc>
              </a:pPr>
              <a:endParaRPr lang="fr-FR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1" name="Cube 430"/>
            <p:cNvSpPr/>
            <p:nvPr/>
          </p:nvSpPr>
          <p:spPr>
            <a:xfrm>
              <a:off x="4021320" y="5902819"/>
              <a:ext cx="260868" cy="139526"/>
            </a:xfrm>
            <a:prstGeom prst="cube">
              <a:avLst>
                <a:gd name="adj" fmla="val 19197"/>
              </a:avLst>
            </a:prstGeom>
            <a:ln w="9525"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72000" rtlCol="0" anchor="ctr" anchorCtr="1"/>
            <a:lstStyle/>
            <a:p>
              <a:pPr>
                <a:lnSpc>
                  <a:spcPts val="1000"/>
                </a:lnSpc>
              </a:pPr>
              <a:endParaRPr lang="fr-FR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2" name="Cube 431"/>
            <p:cNvSpPr/>
            <p:nvPr/>
          </p:nvSpPr>
          <p:spPr>
            <a:xfrm>
              <a:off x="4503647" y="5902819"/>
              <a:ext cx="260868" cy="139526"/>
            </a:xfrm>
            <a:prstGeom prst="cube">
              <a:avLst>
                <a:gd name="adj" fmla="val 19197"/>
              </a:avLst>
            </a:prstGeom>
            <a:ln w="9525"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72000" rtlCol="0" anchor="ctr" anchorCtr="1"/>
            <a:lstStyle/>
            <a:p>
              <a:pPr>
                <a:lnSpc>
                  <a:spcPts val="1000"/>
                </a:lnSpc>
              </a:pPr>
              <a:endParaRPr lang="fr-FR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3" name="Cube 432"/>
            <p:cNvSpPr/>
            <p:nvPr/>
          </p:nvSpPr>
          <p:spPr>
            <a:xfrm>
              <a:off x="4985974" y="5902819"/>
              <a:ext cx="260868" cy="139526"/>
            </a:xfrm>
            <a:prstGeom prst="cube">
              <a:avLst>
                <a:gd name="adj" fmla="val 19197"/>
              </a:avLst>
            </a:prstGeom>
            <a:ln w="9525"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72000" rtlCol="0" anchor="ctr" anchorCtr="1"/>
            <a:lstStyle/>
            <a:p>
              <a:pPr>
                <a:lnSpc>
                  <a:spcPts val="1000"/>
                </a:lnSpc>
              </a:pPr>
              <a:endParaRPr lang="fr-FR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2" name="Cube 421"/>
            <p:cNvSpPr/>
            <p:nvPr/>
          </p:nvSpPr>
          <p:spPr>
            <a:xfrm>
              <a:off x="2447487" y="5469188"/>
              <a:ext cx="3002123" cy="497978"/>
            </a:xfrm>
            <a:prstGeom prst="cube">
              <a:avLst>
                <a:gd name="adj" fmla="val 28244"/>
              </a:avLst>
            </a:prstGeom>
            <a:ln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28800" rIns="0" bIns="36000" rtlCol="0" anchor="ctr"/>
            <a:lstStyle/>
            <a:p>
              <a:pPr algn="ctr"/>
              <a:r>
                <a:rPr lang="fr-FR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DAQ Network Switch</a:t>
              </a:r>
              <a:endPara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" name="Groupe 401"/>
          <p:cNvGrpSpPr/>
          <p:nvPr/>
        </p:nvGrpSpPr>
        <p:grpSpPr>
          <a:xfrm>
            <a:off x="6024208" y="5182793"/>
            <a:ext cx="2952979" cy="717989"/>
            <a:chOff x="6024208" y="5182792"/>
            <a:chExt cx="2952979" cy="717989"/>
          </a:xfrm>
        </p:grpSpPr>
        <p:sp>
          <p:nvSpPr>
            <p:cNvPr id="439" name="tower"/>
            <p:cNvSpPr>
              <a:spLocks noEditPoints="1" noChangeArrowheads="1"/>
            </p:cNvSpPr>
            <p:nvPr/>
          </p:nvSpPr>
          <p:spPr bwMode="auto">
            <a:xfrm>
              <a:off x="6024208" y="5182792"/>
              <a:ext cx="540209" cy="704580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ln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" name="tower"/>
            <p:cNvSpPr>
              <a:spLocks noEditPoints="1" noChangeArrowheads="1"/>
            </p:cNvSpPr>
            <p:nvPr/>
          </p:nvSpPr>
          <p:spPr bwMode="auto">
            <a:xfrm>
              <a:off x="6506105" y="5184210"/>
              <a:ext cx="540209" cy="704580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ln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" name="tower"/>
            <p:cNvSpPr>
              <a:spLocks noEditPoints="1" noChangeArrowheads="1"/>
            </p:cNvSpPr>
            <p:nvPr/>
          </p:nvSpPr>
          <p:spPr bwMode="auto">
            <a:xfrm>
              <a:off x="6988002" y="5184210"/>
              <a:ext cx="540209" cy="704580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ln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" name="tower"/>
            <p:cNvSpPr>
              <a:spLocks noEditPoints="1" noChangeArrowheads="1"/>
            </p:cNvSpPr>
            <p:nvPr/>
          </p:nvSpPr>
          <p:spPr bwMode="auto">
            <a:xfrm>
              <a:off x="7469899" y="5182792"/>
              <a:ext cx="540209" cy="704580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chemeClr val="bg1"/>
            </a:solidFill>
            <a:ln>
              <a:prstDash val="sysDot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8" name="tower"/>
            <p:cNvSpPr>
              <a:spLocks noEditPoints="1" noChangeArrowheads="1"/>
            </p:cNvSpPr>
            <p:nvPr/>
          </p:nvSpPr>
          <p:spPr bwMode="auto">
            <a:xfrm>
              <a:off x="7956918" y="5196201"/>
              <a:ext cx="540209" cy="704580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chemeClr val="bg1"/>
            </a:solidFill>
            <a:ln>
              <a:prstDash val="sysDot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0" name="tower"/>
            <p:cNvSpPr>
              <a:spLocks noEditPoints="1" noChangeArrowheads="1"/>
            </p:cNvSpPr>
            <p:nvPr/>
          </p:nvSpPr>
          <p:spPr bwMode="auto">
            <a:xfrm>
              <a:off x="8436978" y="5196201"/>
              <a:ext cx="540209" cy="704580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chemeClr val="bg1"/>
            </a:solidFill>
            <a:ln>
              <a:prstDash val="sysDot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5" name="ZoneTexte 444"/>
          <p:cNvSpPr txBox="1"/>
          <p:nvPr/>
        </p:nvSpPr>
        <p:spPr>
          <a:xfrm>
            <a:off x="6024208" y="5268540"/>
            <a:ext cx="2792132" cy="369328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40000"/>
                  <a:lumOff val="60000"/>
                  <a:alpha val="18000"/>
                </a:schemeClr>
              </a:gs>
            </a:gsLst>
            <a:lin ang="0" scaled="0"/>
          </a:gradFill>
        </p:spPr>
        <p:txBody>
          <a:bodyPr wrap="square" lIns="91435" tIns="45718" rIns="91435" bIns="45718" rtlCol="0" anchor="t" anchorCtr="1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DAQ </a:t>
            </a:r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Workstations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2" name="CasellaDiTesto 171"/>
          <p:cNvSpPr txBox="1"/>
          <p:nvPr/>
        </p:nvSpPr>
        <p:spPr>
          <a:xfrm>
            <a:off x="2928926" y="48790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  <a:latin typeface="Cooper Black" pitchFamily="18" charset="0"/>
              </a:rPr>
              <a:t>General</a:t>
            </a:r>
            <a:r>
              <a:rPr lang="it-IT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Cooper Black" pitchFamily="18" charset="0"/>
              </a:rPr>
              <a:t>Electronics</a:t>
            </a:r>
            <a:r>
              <a:rPr lang="it-IT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Cooper Black" pitchFamily="18" charset="0"/>
              </a:rPr>
              <a:t>for</a:t>
            </a:r>
            <a:r>
              <a:rPr lang="it-IT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Cooper Black" pitchFamily="18" charset="0"/>
              </a:rPr>
              <a:t>TPCs</a:t>
            </a:r>
            <a:endParaRPr lang="it-IT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174" name="CasellaDiTesto 173"/>
          <p:cNvSpPr txBox="1"/>
          <p:nvPr/>
        </p:nvSpPr>
        <p:spPr>
          <a:xfrm>
            <a:off x="1547664" y="1476073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132 </a:t>
            </a:r>
            <a:r>
              <a:rPr lang="it-IT" sz="1400" b="1" dirty="0" err="1" smtClean="0"/>
              <a:t>channels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for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each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telescope</a:t>
            </a:r>
            <a:endParaRPr lang="it-IT" sz="1400" b="1" dirty="0"/>
          </a:p>
        </p:txBody>
      </p:sp>
      <p:sp>
        <p:nvSpPr>
          <p:cNvPr id="176" name="CasellaDiTesto 175"/>
          <p:cNvSpPr txBox="1"/>
          <p:nvPr/>
        </p:nvSpPr>
        <p:spPr>
          <a:xfrm>
            <a:off x="1547664" y="0"/>
            <a:ext cx="7596336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New </a:t>
            </a:r>
            <a:r>
              <a:rPr lang="it-IT" sz="23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front-end</a:t>
            </a:r>
            <a:r>
              <a:rPr lang="it-IT" sz="2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3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electronics</a:t>
            </a:r>
            <a:r>
              <a:rPr lang="it-IT" sz="2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3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planned</a:t>
            </a:r>
            <a:r>
              <a:rPr lang="it-IT" sz="2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3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for</a:t>
            </a:r>
            <a:r>
              <a:rPr lang="it-IT" sz="2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FARCOS </a:t>
            </a:r>
            <a:r>
              <a:rPr lang="it-IT" sz="23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array</a:t>
            </a:r>
            <a:endParaRPr lang="it-IT" sz="23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grpSp>
        <p:nvGrpSpPr>
          <p:cNvPr id="34" name="Gruppo 179"/>
          <p:cNvGrpSpPr/>
          <p:nvPr/>
        </p:nvGrpSpPr>
        <p:grpSpPr>
          <a:xfrm>
            <a:off x="8001024" y="571480"/>
            <a:ext cx="714380" cy="1644818"/>
            <a:chOff x="8001024" y="543334"/>
            <a:chExt cx="714380" cy="1644818"/>
          </a:xfrm>
        </p:grpSpPr>
        <p:sp>
          <p:nvSpPr>
            <p:cNvPr id="177" name="Rectangle 295"/>
            <p:cNvSpPr/>
            <p:nvPr/>
          </p:nvSpPr>
          <p:spPr>
            <a:xfrm>
              <a:off x="8001024" y="543334"/>
              <a:ext cx="714380" cy="456774"/>
            </a:xfrm>
            <a:prstGeom prst="rect">
              <a:avLst/>
            </a:prstGeom>
            <a:ln w="19050"/>
            <a:scene3d>
              <a:camera prst="isometricOffAxis1Right">
                <a:rot lat="0" lon="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0" tIns="180000" rIns="0" bIns="216000" rtlCol="0" anchor="ctr">
              <a:noAutofit/>
            </a:bodyPr>
            <a:lstStyle/>
            <a:p>
              <a:pPr algn="ctr"/>
              <a:r>
                <a:rPr lang="en-US" sz="1400" b="1" dirty="0">
                  <a:ln w="28575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AGET</a:t>
              </a:r>
              <a:endParaRPr lang="fr-FR" sz="14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8" name="Freccia in giù 177"/>
            <p:cNvSpPr/>
            <p:nvPr/>
          </p:nvSpPr>
          <p:spPr>
            <a:xfrm>
              <a:off x="8286776" y="1000108"/>
              <a:ext cx="142876" cy="35719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9" name="CasellaDiTesto 178"/>
            <p:cNvSpPr txBox="1"/>
            <p:nvPr/>
          </p:nvSpPr>
          <p:spPr>
            <a:xfrm>
              <a:off x="8072462" y="1418711"/>
              <a:ext cx="642942" cy="769441"/>
            </a:xfrm>
            <a:prstGeom prst="rect">
              <a:avLst/>
            </a:prstGeom>
            <a:gradFill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</p:spPr>
          <p:txBody>
            <a:bodyPr wrap="square" rtlCol="0">
              <a:spAutoFit/>
            </a:bodyPr>
            <a:lstStyle/>
            <a:p>
              <a:r>
                <a:rPr lang="it-IT" sz="1100" b="1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PA </a:t>
              </a:r>
            </a:p>
            <a:p>
              <a:r>
                <a:rPr lang="it-IT" sz="1100" b="1" dirty="0" err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Shaper</a:t>
              </a:r>
              <a:endParaRPr lang="it-IT" sz="11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r>
                <a:rPr lang="it-IT" sz="1100" b="1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SCA</a:t>
              </a:r>
            </a:p>
            <a:p>
              <a:r>
                <a:rPr lang="it-IT" sz="1100" b="1" dirty="0" err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Pulser</a:t>
              </a:r>
              <a:endParaRPr lang="it-IT" sz="14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18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19672" cy="177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634629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" grpId="0" animBg="1"/>
      <p:bldP spid="213" grpId="0" animBg="1"/>
      <p:bldP spid="215" grpId="0" animBg="1"/>
      <p:bldP spid="6" grpId="0" animBg="1"/>
      <p:bldP spid="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ccia a destra 16"/>
          <p:cNvSpPr/>
          <p:nvPr/>
        </p:nvSpPr>
        <p:spPr>
          <a:xfrm>
            <a:off x="2843808" y="764704"/>
            <a:ext cx="1080120" cy="2232248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l="8696" t="2143" b="1429"/>
          <a:stretch>
            <a:fillRect/>
          </a:stretch>
        </p:blipFill>
        <p:spPr bwMode="auto">
          <a:xfrm>
            <a:off x="3780" y="506393"/>
            <a:ext cx="2624004" cy="2632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sellaDiTesto 12"/>
          <p:cNvSpPr txBox="1"/>
          <p:nvPr/>
        </p:nvSpPr>
        <p:spPr>
          <a:xfrm>
            <a:off x="3850780" y="3794558"/>
            <a:ext cx="4143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C832B3"/>
                </a:solidFill>
                <a:latin typeface="+mj-lt"/>
              </a:rPr>
              <a:t> </a:t>
            </a:r>
            <a:endParaRPr lang="it-IT" sz="1400" b="1" dirty="0">
              <a:solidFill>
                <a:srgbClr val="C832B3"/>
              </a:solidFill>
              <a:latin typeface="+mj-lt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813867" y="71414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Test </a:t>
            </a:r>
            <a:r>
              <a:rPr lang="it-IT" sz="2000" b="1" dirty="0" err="1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of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Silicon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Detectors</a:t>
            </a:r>
            <a:endParaRPr lang="it-IT" sz="20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2547463" y="509924"/>
            <a:ext cx="6584234" cy="3474032"/>
            <a:chOff x="2555776" y="476672"/>
            <a:chExt cx="6584234" cy="3474032"/>
          </a:xfrm>
        </p:grpSpPr>
        <p:pic>
          <p:nvPicPr>
            <p:cNvPr id="22" name="Immagine 21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4067944" y="476672"/>
              <a:ext cx="5072066" cy="3474032"/>
            </a:xfrm>
            <a:prstGeom prst="rect">
              <a:avLst/>
            </a:prstGeom>
          </p:spPr>
        </p:pic>
        <p:graphicFrame>
          <p:nvGraphicFramePr>
            <p:cNvPr id="15" name="Oggetto 14"/>
            <p:cNvGraphicFramePr>
              <a:graphicFrameLocks noChangeAspect="1"/>
            </p:cNvGraphicFramePr>
            <p:nvPr/>
          </p:nvGraphicFramePr>
          <p:xfrm>
            <a:off x="4653533" y="1052736"/>
            <a:ext cx="1879600" cy="457200"/>
          </p:xfrm>
          <a:graphic>
            <a:graphicData uri="http://schemas.openxmlformats.org/presentationml/2006/ole">
              <p:oleObj spid="_x0000_s40961" name="Equazione" r:id="rId5" imgW="1879560" imgH="457200" progId="Equation.3">
                <p:embed/>
              </p:oleObj>
            </a:graphicData>
          </a:graphic>
        </p:graphicFrame>
        <p:sp>
          <p:nvSpPr>
            <p:cNvPr id="12" name="CasellaDiTesto 11"/>
            <p:cNvSpPr txBox="1"/>
            <p:nvPr/>
          </p:nvSpPr>
          <p:spPr>
            <a:xfrm>
              <a:off x="2555776" y="1396150"/>
              <a:ext cx="1440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latin typeface="Comic Sans MS" pitchFamily="66" charset="0"/>
                </a:rPr>
                <a:t>Mixed </a:t>
              </a:r>
            </a:p>
            <a:p>
              <a:pPr algn="ctr"/>
              <a:r>
                <a:rPr lang="it-IT" b="1" dirty="0" smtClean="0">
                  <a:latin typeface="Comic Sans MS" pitchFamily="66" charset="0"/>
                </a:rPr>
                <a:t>alpha </a:t>
              </a:r>
            </a:p>
            <a:p>
              <a:pPr algn="ctr"/>
              <a:r>
                <a:rPr lang="it-IT" b="1" dirty="0" smtClean="0">
                  <a:latin typeface="Comic Sans MS" pitchFamily="66" charset="0"/>
                </a:rPr>
                <a:t>source</a:t>
              </a:r>
              <a:endParaRPr lang="it-IT" b="1" dirty="0">
                <a:latin typeface="Comic Sans MS" pitchFamily="66" charset="0"/>
              </a:endParaRPr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0" y="3146888"/>
            <a:ext cx="4067944" cy="3711112"/>
            <a:chOff x="0" y="3146888"/>
            <a:chExt cx="4067944" cy="3711112"/>
          </a:xfrm>
        </p:grpSpPr>
        <p:pic>
          <p:nvPicPr>
            <p:cNvPr id="9" name="Immagine 8" descr="piccofron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146888"/>
              <a:ext cx="4067944" cy="3711112"/>
            </a:xfrm>
            <a:prstGeom prst="rect">
              <a:avLst/>
            </a:prstGeom>
          </p:spPr>
        </p:pic>
        <p:sp>
          <p:nvSpPr>
            <p:cNvPr id="18" name="CasellaDiTesto 17"/>
            <p:cNvSpPr txBox="1"/>
            <p:nvPr/>
          </p:nvSpPr>
          <p:spPr>
            <a:xfrm>
              <a:off x="1514412" y="3428999"/>
              <a:ext cx="1872208" cy="2255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noAutofit/>
            </a:bodyPr>
            <a:lstStyle/>
            <a:p>
              <a:r>
                <a:rPr lang="it-IT" b="1" i="1" dirty="0" smtClean="0"/>
                <a:t>3MeV protons</a:t>
              </a:r>
              <a:endParaRPr lang="it-IT" b="1" i="1" dirty="0"/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2683166" y="4420486"/>
              <a:ext cx="108012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t-IT" sz="1200" i="1" dirty="0" smtClean="0"/>
            </a:p>
            <a:p>
              <a:r>
                <a:rPr lang="it-IT" sz="1200" b="1" i="1" dirty="0" smtClean="0"/>
                <a:t>FWHM = 0.5%</a:t>
              </a: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2627784" y="4005064"/>
              <a:ext cx="1296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i="1" dirty="0" smtClean="0"/>
                <a:t>300µm</a:t>
              </a:r>
            </a:p>
            <a:p>
              <a:r>
                <a:rPr lang="it-IT" sz="1600" i="1" dirty="0" err="1" smtClean="0"/>
                <a:t>Junction</a:t>
              </a:r>
              <a:r>
                <a:rPr lang="it-IT" sz="1600" i="1" dirty="0" smtClean="0"/>
                <a:t> side</a:t>
              </a:r>
              <a:endParaRPr lang="it-IT" sz="1600" i="1" dirty="0"/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5076056" y="4011008"/>
            <a:ext cx="3087560" cy="2789353"/>
            <a:chOff x="5076056" y="4011008"/>
            <a:chExt cx="3087560" cy="2789353"/>
          </a:xfrm>
        </p:grpSpPr>
        <p:pic>
          <p:nvPicPr>
            <p:cNvPr id="10" name="Immagine 9" descr="piccoback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76056" y="4011008"/>
              <a:ext cx="3087560" cy="2789353"/>
            </a:xfrm>
            <a:prstGeom prst="rect">
              <a:avLst/>
            </a:prstGeom>
          </p:spPr>
        </p:pic>
        <p:sp>
          <p:nvSpPr>
            <p:cNvPr id="19" name="CasellaDiTesto 18"/>
            <p:cNvSpPr txBox="1"/>
            <p:nvPr/>
          </p:nvSpPr>
          <p:spPr>
            <a:xfrm>
              <a:off x="6228184" y="4237714"/>
              <a:ext cx="1440160" cy="1630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noAutofit/>
            </a:bodyPr>
            <a:lstStyle/>
            <a:p>
              <a:r>
                <a:rPr lang="it-IT" sz="1400" b="1" i="1" dirty="0" smtClean="0"/>
                <a:t>3MeV protons</a:t>
              </a:r>
              <a:endParaRPr lang="it-IT" sz="1400" b="1" i="1" dirty="0"/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5796136" y="4916229"/>
              <a:ext cx="792088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lang="it-IT" sz="1200" i="1" dirty="0" smtClean="0"/>
            </a:p>
            <a:p>
              <a:r>
                <a:rPr lang="it-IT" sz="1050" b="1" i="1" dirty="0" smtClean="0"/>
                <a:t>FWHM = 1.2%</a:t>
              </a: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5724128" y="4509120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i="1" dirty="0" smtClean="0"/>
                <a:t>300µm</a:t>
              </a:r>
            </a:p>
            <a:p>
              <a:r>
                <a:rPr lang="it-IT" sz="1400" i="1" dirty="0" err="1" smtClean="0"/>
                <a:t>ohmic</a:t>
              </a:r>
              <a:r>
                <a:rPr lang="it-IT" sz="1400" i="1" dirty="0" smtClean="0"/>
                <a:t> side</a:t>
              </a:r>
              <a:endParaRPr lang="it-IT" sz="14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3850780" y="3794558"/>
            <a:ext cx="4143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C832B3"/>
                </a:solidFill>
                <a:latin typeface="+mj-lt"/>
              </a:rPr>
              <a:t> </a:t>
            </a:r>
            <a:endParaRPr lang="it-IT" sz="1400" b="1" dirty="0">
              <a:solidFill>
                <a:srgbClr val="C832B3"/>
              </a:solidFill>
              <a:latin typeface="+mj-lt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813867" y="54149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Test </a:t>
            </a:r>
            <a:r>
              <a:rPr lang="it-IT" sz="2000" b="1" dirty="0" err="1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of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it-IT" sz="2000" b="1" dirty="0" err="1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CsI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it-IT" sz="2000" b="1" dirty="0" err="1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Tl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 </a:t>
            </a:r>
            <a:r>
              <a:rPr lang="it-IT" sz="2000" b="1" dirty="0" err="1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Detectors</a:t>
            </a:r>
            <a:endParaRPr lang="it-IT" sz="20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2627784" y="548680"/>
            <a:ext cx="6516216" cy="22980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GB" sz="2800" b="1" dirty="0" smtClean="0">
                <a:latin typeface="Comic Sans MS" pitchFamily="66" charset="0"/>
              </a:rPr>
              <a:t>Charge Sensitive </a:t>
            </a:r>
          </a:p>
          <a:p>
            <a:pPr>
              <a:lnSpc>
                <a:spcPts val="4300"/>
              </a:lnSpc>
            </a:pPr>
            <a:r>
              <a:rPr lang="en-GB" sz="2800" b="1" dirty="0" smtClean="0">
                <a:latin typeface="Comic Sans MS" pitchFamily="66" charset="0"/>
              </a:rPr>
              <a:t>Preamplifiers </a:t>
            </a:r>
          </a:p>
          <a:p>
            <a:pPr>
              <a:lnSpc>
                <a:spcPts val="4300"/>
              </a:lnSpc>
            </a:pPr>
            <a:r>
              <a:rPr lang="en-GB" sz="2800" b="1" dirty="0" smtClean="0">
                <a:latin typeface="Comic Sans MS" pitchFamily="66" charset="0"/>
              </a:rPr>
              <a:t>based on </a:t>
            </a:r>
          </a:p>
          <a:p>
            <a:pPr>
              <a:lnSpc>
                <a:spcPts val="4300"/>
              </a:lnSpc>
            </a:pPr>
            <a:r>
              <a:rPr lang="en-GB" sz="2800" b="1" dirty="0" smtClean="0">
                <a:latin typeface="Comic Sans MS" pitchFamily="66" charset="0"/>
              </a:rPr>
              <a:t>CHIMERA ones</a:t>
            </a:r>
          </a:p>
        </p:txBody>
      </p:sp>
      <p:grpSp>
        <p:nvGrpSpPr>
          <p:cNvPr id="30" name="Gruppo 29"/>
          <p:cNvGrpSpPr/>
          <p:nvPr/>
        </p:nvGrpSpPr>
        <p:grpSpPr>
          <a:xfrm>
            <a:off x="5220072" y="3214686"/>
            <a:ext cx="3923928" cy="3645024"/>
            <a:chOff x="5220072" y="3212976"/>
            <a:chExt cx="3923928" cy="3645024"/>
          </a:xfrm>
        </p:grpSpPr>
        <p:pic>
          <p:nvPicPr>
            <p:cNvPr id="399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20072" y="3218749"/>
              <a:ext cx="3923928" cy="3639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9" name="Object 3"/>
            <p:cNvGraphicFramePr>
              <a:graphicFrameLocks noChangeAspect="1"/>
            </p:cNvGraphicFramePr>
            <p:nvPr/>
          </p:nvGraphicFramePr>
          <p:xfrm>
            <a:off x="5220072" y="3212976"/>
            <a:ext cx="1183336" cy="630552"/>
          </p:xfrm>
          <a:graphic>
            <a:graphicData uri="http://schemas.openxmlformats.org/presentationml/2006/ole">
              <p:oleObj spid="_x0000_s39939" name="Equazione" r:id="rId4" imgW="863280" imgH="482400" progId="Equation.3">
                <p:embed/>
              </p:oleObj>
            </a:graphicData>
          </a:graphic>
        </p:graphicFrame>
      </p:grp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 cstate="print"/>
          <a:srcRect l="8024" t="4270" r="5313"/>
          <a:stretch>
            <a:fillRect/>
          </a:stretch>
        </p:blipFill>
        <p:spPr bwMode="auto">
          <a:xfrm>
            <a:off x="6352784" y="541370"/>
            <a:ext cx="2786050" cy="231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uppo 21"/>
          <p:cNvGrpSpPr/>
          <p:nvPr/>
        </p:nvGrpSpPr>
        <p:grpSpPr>
          <a:xfrm>
            <a:off x="0" y="3143248"/>
            <a:ext cx="5000628" cy="3715709"/>
            <a:chOff x="0" y="3143248"/>
            <a:chExt cx="5000628" cy="3715709"/>
          </a:xfrm>
        </p:grpSpPr>
        <p:pic>
          <p:nvPicPr>
            <p:cNvPr id="24" name="Immagine 23" descr="CsI_T1_qdc_channel_19.pn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143248"/>
              <a:ext cx="5000628" cy="3714752"/>
            </a:xfrm>
            <a:prstGeom prst="rect">
              <a:avLst/>
            </a:prstGeom>
          </p:spPr>
        </p:pic>
        <p:grpSp>
          <p:nvGrpSpPr>
            <p:cNvPr id="20" name="Gruppo 19"/>
            <p:cNvGrpSpPr/>
            <p:nvPr/>
          </p:nvGrpSpPr>
          <p:grpSpPr>
            <a:xfrm>
              <a:off x="785786" y="3143248"/>
              <a:ext cx="3857652" cy="3715709"/>
              <a:chOff x="785786" y="3143248"/>
              <a:chExt cx="3857652" cy="3715709"/>
            </a:xfrm>
          </p:grpSpPr>
          <p:sp>
            <p:nvSpPr>
              <p:cNvPr id="14" name="CasellaDiTesto 13"/>
              <p:cNvSpPr txBox="1"/>
              <p:nvPr/>
            </p:nvSpPr>
            <p:spPr>
              <a:xfrm>
                <a:off x="785786" y="3143248"/>
                <a:ext cx="3714776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it-IT" sz="1100" dirty="0"/>
              </a:p>
            </p:txBody>
          </p:sp>
          <p:sp>
            <p:nvSpPr>
              <p:cNvPr id="15" name="CasellaDiTesto 14"/>
              <p:cNvSpPr txBox="1"/>
              <p:nvPr/>
            </p:nvSpPr>
            <p:spPr>
              <a:xfrm>
                <a:off x="2786050" y="3500438"/>
                <a:ext cx="17145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 smtClean="0"/>
                  <a:t>Mixed</a:t>
                </a:r>
                <a:r>
                  <a:rPr lang="it-IT" sz="1600" dirty="0" smtClean="0"/>
                  <a:t> </a:t>
                </a:r>
                <a:r>
                  <a:rPr lang="el-GR" sz="1600" b="1" dirty="0" smtClean="0"/>
                  <a:t>α</a:t>
                </a:r>
                <a:r>
                  <a:rPr lang="it-IT" sz="1600" b="1" dirty="0" smtClean="0"/>
                  <a:t> source</a:t>
                </a:r>
                <a:endParaRPr lang="it-IT" sz="1600" dirty="0"/>
              </a:p>
            </p:txBody>
          </p:sp>
          <p:sp>
            <p:nvSpPr>
              <p:cNvPr id="16" name="CasellaDiTesto 15"/>
              <p:cNvSpPr txBox="1"/>
              <p:nvPr/>
            </p:nvSpPr>
            <p:spPr>
              <a:xfrm>
                <a:off x="3357554" y="6605041"/>
                <a:ext cx="1285884" cy="2539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1050" dirty="0" smtClean="0"/>
                  <a:t>Energy (</a:t>
                </a:r>
                <a:r>
                  <a:rPr lang="it-IT" sz="1050" dirty="0" err="1" smtClean="0"/>
                  <a:t>channel</a:t>
                </a:r>
                <a:r>
                  <a:rPr lang="it-IT" sz="1050" dirty="0" smtClean="0"/>
                  <a:t>)</a:t>
                </a:r>
                <a:endParaRPr lang="it-IT" sz="900" dirty="0"/>
              </a:p>
            </p:txBody>
          </p:sp>
        </p:grpSp>
      </p:grp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20105"/>
            <a:ext cx="26277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sellaDiTesto 16"/>
          <p:cNvSpPr txBox="1"/>
          <p:nvPr/>
        </p:nvSpPr>
        <p:spPr>
          <a:xfrm>
            <a:off x="7524328" y="3212976"/>
            <a:ext cx="1619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α</a:t>
            </a:r>
            <a:r>
              <a:rPr lang="it-IT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+Pb</a:t>
            </a:r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@ 62AMeV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6248" y="785794"/>
            <a:ext cx="4786346" cy="5715040"/>
          </a:xfrm>
        </p:spPr>
        <p:txBody>
          <a:bodyPr>
            <a:noAutofit/>
          </a:bodyPr>
          <a:lstStyle/>
          <a:p>
            <a:pPr algn="l">
              <a:lnSpc>
                <a:spcPts val="3400"/>
              </a:lnSpc>
            </a:pPr>
            <a:r>
              <a:rPr lang="en-GB" sz="2000" b="1" dirty="0" smtClean="0">
                <a:latin typeface="Comic Sans MS" pitchFamily="66" charset="0"/>
              </a:rPr>
              <a:t>The </a:t>
            </a:r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</a:rPr>
              <a:t>FARCOS</a:t>
            </a:r>
            <a:r>
              <a:rPr lang="en-GB" sz="2000" b="1" dirty="0" smtClean="0">
                <a:latin typeface="Comic Sans MS" pitchFamily="66" charset="0"/>
              </a:rPr>
              <a:t> prototype (4 modules) was </a:t>
            </a:r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</a:rPr>
              <a:t>coupled to </a:t>
            </a:r>
            <a:r>
              <a:rPr lang="en-GB" sz="2000" b="1" dirty="0" smtClean="0">
                <a:latin typeface="Comic Sans MS" pitchFamily="66" charset="0"/>
              </a:rPr>
              <a:t>the </a:t>
            </a:r>
            <a:br>
              <a:rPr lang="en-GB" sz="2000" b="1" dirty="0" smtClean="0">
                <a:latin typeface="Comic Sans MS" pitchFamily="66" charset="0"/>
              </a:rPr>
            </a:br>
            <a:r>
              <a:rPr lang="en-US" sz="2000" b="1" dirty="0" smtClean="0">
                <a:latin typeface="Comic Sans MS" pitchFamily="66" charset="0"/>
              </a:rPr>
              <a:t>4π detector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CHIMERA</a:t>
            </a:r>
            <a:r>
              <a:rPr lang="en-US" sz="2000" b="1" dirty="0" smtClean="0">
                <a:latin typeface="Comic Sans MS" pitchFamily="66" charset="0"/>
              </a:rPr>
              <a:t> at LNS</a:t>
            </a:r>
            <a:br>
              <a:rPr lang="en-US" sz="2000" b="1" dirty="0" smtClean="0">
                <a:latin typeface="Comic Sans MS" pitchFamily="66" charset="0"/>
              </a:rPr>
            </a:br>
            <a:r>
              <a:rPr lang="en-US" sz="2000" b="1" dirty="0" smtClean="0">
                <a:latin typeface="Comic Sans MS" pitchFamily="66" charset="0"/>
              </a:rPr>
              <a:t>during the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</a:rPr>
              <a:t>InKiIsSy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 experiment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br>
              <a:rPr lang="en-US" sz="2000" b="1" dirty="0" smtClean="0">
                <a:latin typeface="Comic Sans MS" pitchFamily="66" charset="0"/>
              </a:rPr>
            </a:br>
            <a:r>
              <a:rPr lang="en-US" sz="2000" b="1" dirty="0" smtClean="0">
                <a:latin typeface="Comic Sans MS" pitchFamily="66" charset="0"/>
              </a:rPr>
              <a:t>(see </a:t>
            </a: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E. De </a:t>
            </a:r>
            <a:r>
              <a:rPr lang="en-US" sz="2000" b="1" dirty="0" err="1" smtClean="0">
                <a:solidFill>
                  <a:srgbClr val="00B050"/>
                </a:solidFill>
                <a:latin typeface="Comic Sans MS" pitchFamily="66" charset="0"/>
              </a:rPr>
              <a:t>Filippo</a:t>
            </a: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 Talk</a:t>
            </a:r>
            <a:r>
              <a:rPr lang="en-US" sz="2000" b="1" dirty="0" smtClean="0">
                <a:latin typeface="Comic Sans MS" pitchFamily="66" charset="0"/>
              </a:rPr>
              <a:t>):</a:t>
            </a:r>
            <a:br>
              <a:rPr lang="en-US" sz="2000" b="1" dirty="0" smtClean="0">
                <a:latin typeface="Comic Sans MS" pitchFamily="66" charset="0"/>
              </a:rPr>
            </a:br>
            <a:r>
              <a:rPr lang="en-GB" sz="2000" baseline="30000" dirty="0" smtClean="0">
                <a:latin typeface="Comic Sans MS" pitchFamily="66" charset="0"/>
              </a:rPr>
              <a:t> 124</a:t>
            </a:r>
            <a:r>
              <a:rPr lang="en-GB" sz="2000" dirty="0" smtClean="0">
                <a:latin typeface="Comic Sans MS" pitchFamily="66" charset="0"/>
              </a:rPr>
              <a:t>Xe+</a:t>
            </a:r>
            <a:r>
              <a:rPr lang="en-GB" sz="2000" baseline="30000" dirty="0" smtClean="0">
                <a:latin typeface="Comic Sans MS" pitchFamily="66" charset="0"/>
              </a:rPr>
              <a:t>64</a:t>
            </a:r>
            <a:r>
              <a:rPr lang="en-GB" sz="2000" dirty="0" smtClean="0">
                <a:latin typeface="Comic Sans MS" pitchFamily="66" charset="0"/>
              </a:rPr>
              <a:t>Zn @ 35 </a:t>
            </a:r>
            <a:r>
              <a:rPr lang="en-GB" sz="2000" dirty="0" err="1" smtClean="0">
                <a:latin typeface="Comic Sans MS" pitchFamily="66" charset="0"/>
              </a:rPr>
              <a:t>AMeV</a:t>
            </a:r>
            <a:r>
              <a:rPr lang="en-GB" sz="2000" dirty="0" smtClean="0">
                <a:latin typeface="Comic Sans MS" pitchFamily="66" charset="0"/>
              </a:rPr>
              <a:t> reaction </a:t>
            </a:r>
            <a:br>
              <a:rPr lang="en-GB" sz="2000" dirty="0" smtClean="0">
                <a:latin typeface="Comic Sans MS" pitchFamily="66" charset="0"/>
              </a:rPr>
            </a:br>
            <a:r>
              <a:rPr lang="en-GB" sz="2000" dirty="0" smtClean="0">
                <a:latin typeface="Comic Sans MS" pitchFamily="66" charset="0"/>
              </a:rPr>
              <a:t>was studied in order to disentangle </a:t>
            </a:r>
            <a:br>
              <a:rPr lang="en-GB" sz="2000" dirty="0" smtClean="0">
                <a:latin typeface="Comic Sans MS" pitchFamily="66" charset="0"/>
              </a:rPr>
            </a:br>
            <a:r>
              <a:rPr lang="en-GB" sz="2000" dirty="0" err="1" smtClean="0">
                <a:latin typeface="Comic Sans MS" pitchFamily="66" charset="0"/>
              </a:rPr>
              <a:t>Isospin</a:t>
            </a:r>
            <a:r>
              <a:rPr lang="en-GB" sz="2000" dirty="0" smtClean="0">
                <a:latin typeface="Comic Sans MS" pitchFamily="66" charset="0"/>
              </a:rPr>
              <a:t> against Size effects </a:t>
            </a:r>
            <a:br>
              <a:rPr lang="en-GB" sz="2000" dirty="0" smtClean="0">
                <a:latin typeface="Comic Sans MS" pitchFamily="66" charset="0"/>
              </a:rPr>
            </a:br>
            <a:r>
              <a:rPr lang="en-GB" sz="2000" dirty="0" smtClean="0">
                <a:latin typeface="Comic Sans MS" pitchFamily="66" charset="0"/>
              </a:rPr>
              <a:t>in Projectile Like Fragments </a:t>
            </a:r>
            <a:br>
              <a:rPr lang="en-GB" sz="2000" dirty="0" smtClean="0">
                <a:latin typeface="Comic Sans MS" pitchFamily="66" charset="0"/>
              </a:rPr>
            </a:br>
            <a:r>
              <a:rPr lang="en-GB" sz="2000" dirty="0" smtClean="0">
                <a:latin typeface="Comic Sans MS" pitchFamily="66" charset="0"/>
              </a:rPr>
              <a:t>dynamical fission </a:t>
            </a:r>
            <a:r>
              <a:rPr lang="en-US" sz="2000" b="1" dirty="0" smtClean="0">
                <a:latin typeface="Comic Sans MS" pitchFamily="66" charset="0"/>
              </a:rPr>
              <a:t/>
            </a:r>
            <a:br>
              <a:rPr lang="en-US" sz="2000" b="1" dirty="0" smtClean="0">
                <a:latin typeface="Comic Sans MS" pitchFamily="66" charset="0"/>
              </a:rPr>
            </a:br>
            <a:r>
              <a:rPr lang="en-US" sz="2000" b="1" dirty="0" smtClean="0">
                <a:latin typeface="Comic Sans MS" pitchFamily="66" charset="0"/>
              </a:rPr>
              <a:t> </a:t>
            </a:r>
            <a:endParaRPr lang="it-IT" sz="2000" b="1" dirty="0">
              <a:latin typeface="Comic Sans MS" pitchFamily="66" charset="0"/>
            </a:endParaRPr>
          </a:p>
        </p:txBody>
      </p:sp>
      <p:pic>
        <p:nvPicPr>
          <p:cNvPr id="5" name="Segnaposto contenuto 4" descr="prototip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8055"/>
          <a:stretch>
            <a:fillRect/>
          </a:stretch>
        </p:blipFill>
        <p:spPr>
          <a:xfrm>
            <a:off x="0" y="71414"/>
            <a:ext cx="4214838" cy="6858000"/>
          </a:xfrm>
        </p:spPr>
      </p:pic>
      <p:sp>
        <p:nvSpPr>
          <p:cNvPr id="4" name="CasellaDiTesto 3"/>
          <p:cNvSpPr txBox="1"/>
          <p:nvPr/>
        </p:nvSpPr>
        <p:spPr>
          <a:xfrm>
            <a:off x="2500298" y="6429396"/>
            <a:ext cx="15716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16°&lt;</a:t>
            </a:r>
            <a:r>
              <a:rPr lang="el-GR" dirty="0" smtClean="0">
                <a:latin typeface="Comic Sans MS" pitchFamily="66" charset="0"/>
              </a:rPr>
              <a:t>θ</a:t>
            </a:r>
            <a:r>
              <a:rPr lang="it-IT" baseline="-25000" dirty="0" err="1" smtClean="0">
                <a:latin typeface="Comic Sans MS" pitchFamily="66" charset="0"/>
              </a:rPr>
              <a:t>lab</a:t>
            </a:r>
            <a:r>
              <a:rPr lang="it-IT" dirty="0" smtClean="0">
                <a:latin typeface="Comic Sans MS" pitchFamily="66" charset="0"/>
              </a:rPr>
              <a:t>&lt;44°</a:t>
            </a:r>
            <a:endParaRPr lang="it-IT" baseline="-25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2.7|29.2|6.2|1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9|31.9|10.3|10.7|9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14166</TotalTime>
  <Words>1337</Words>
  <Application>Microsoft Office PowerPoint</Application>
  <PresentationFormat>Presentazione su schermo (4:3)</PresentationFormat>
  <Paragraphs>312</Paragraphs>
  <Slides>16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8" baseType="lpstr">
      <vt:lpstr>Tema di Office</vt:lpstr>
      <vt:lpstr>Equazione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The FARCOS prototype (4 modules) was coupled to the  4π detector CHIMERA at LNS during the InKiIsSy experiment  (see E. De Filippo Talk):  124Xe+64Zn @ 35 AMeV reaction  was studied in order to disentangle  Isospin against Size effects  in Projectile Like Fragments  dynamical fission   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Lucia</dc:creator>
  <cp:lastModifiedBy>Antonio</cp:lastModifiedBy>
  <cp:revision>445</cp:revision>
  <dcterms:created xsi:type="dcterms:W3CDTF">2013-12-23T10:41:05Z</dcterms:created>
  <dcterms:modified xsi:type="dcterms:W3CDTF">2015-03-09T15:06:50Z</dcterms:modified>
</cp:coreProperties>
</file>