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60" r:id="rId4"/>
    <p:sldId id="257" r:id="rId5"/>
    <p:sldId id="261" r:id="rId6"/>
    <p:sldId id="258" r:id="rId7"/>
    <p:sldId id="264" r:id="rId8"/>
    <p:sldId id="268" r:id="rId9"/>
    <p:sldId id="270" r:id="rId10"/>
    <p:sldId id="271" r:id="rId11"/>
    <p:sldId id="269" r:id="rId12"/>
    <p:sldId id="266" r:id="rId13"/>
    <p:sldId id="267" r:id="rId14"/>
    <p:sldId id="26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2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403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0558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3587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914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499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2182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27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371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271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85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377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17C5E-E16B-4717-BCC2-E1CB15E5AB2F}" type="datetimeFigureOut">
              <a:rPr lang="it-IT" smtClean="0"/>
              <a:pPr/>
              <a:t>15/10/2013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FA59-C4D0-4180-9B65-8C7178593AE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4850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.unipi.it/eventi/congressino-2013" TargetMode="External"/><Relationship Id="rId2" Type="http://schemas.openxmlformats.org/officeDocument/2006/relationships/hyperlink" Target="http://agenda.infn.it/conferenceDisplay.py?confId=65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ummary of Deliverables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&amp;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Reached Milestones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3833267"/>
          </a:xfrm>
        </p:spPr>
        <p:txBody>
          <a:bodyPr/>
          <a:lstStyle/>
          <a:p>
            <a:r>
              <a:rPr lang="en-GB" dirty="0" smtClean="0"/>
              <a:t>History and explanation of steps</a:t>
            </a:r>
          </a:p>
          <a:p>
            <a:r>
              <a:rPr lang="en-GB" dirty="0" smtClean="0"/>
              <a:t>Milestones this year</a:t>
            </a:r>
          </a:p>
          <a:p>
            <a:r>
              <a:rPr lang="en-GB" dirty="0" smtClean="0"/>
              <a:t>Deliverables: who is going to write what</a:t>
            </a:r>
          </a:p>
          <a:p>
            <a:endParaRPr lang="en-GB" dirty="0"/>
          </a:p>
          <a:p>
            <a:r>
              <a:rPr lang="en-GB" dirty="0" smtClean="0"/>
              <a:t>Outreach : what’s done &amp; to be Done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190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946"/>
            <a:ext cx="8686800" cy="1241053"/>
          </a:xfrm>
        </p:spPr>
        <p:txBody>
          <a:bodyPr>
            <a:noAutofit/>
          </a:bodyPr>
          <a:lstStyle/>
          <a:p>
            <a:r>
              <a:rPr lang="en-GB" sz="2800" b="0" i="1" dirty="0" smtClean="0">
                <a:latin typeface="Arial Narrow" pitchFamily="34" charset="0"/>
              </a:rPr>
              <a:t>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FTK miniaturization </a:t>
            </a:r>
            <a:r>
              <a:rPr lang="en-GB" sz="2800" b="0" i="1" dirty="0">
                <a:solidFill>
                  <a:schemeClr val="tx1"/>
                </a:solidFill>
                <a:latin typeface="Arial Narrow" pitchFamily="34" charset="0"/>
              </a:rPr>
              <a:t>for </a:t>
            </a:r>
            <a:r>
              <a:rPr lang="en-GB" sz="2800" b="0" i="1" dirty="0">
                <a:solidFill>
                  <a:srgbClr val="FF0000"/>
                </a:solidFill>
                <a:latin typeface="Arial Narrow" pitchFamily="34" charset="0"/>
              </a:rPr>
              <a:t>long latency applications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2800" b="0" i="1" dirty="0">
                <a:latin typeface="Arial Narrow" pitchFamily="34" charset="0"/>
              </a:rPr>
              <a:t>Few </a:t>
            </a:r>
            <a:r>
              <a:rPr lang="en-GB" sz="2800" b="0" i="1" dirty="0">
                <a:solidFill>
                  <a:srgbClr val="FF0000"/>
                </a:solidFill>
                <a:latin typeface="Arial Narrow" pitchFamily="34" charset="0"/>
              </a:rPr>
              <a:t>future</a:t>
            </a:r>
            <a:r>
              <a:rPr lang="en-GB" sz="2800" b="0" i="1" dirty="0">
                <a:latin typeface="Arial Narrow" pitchFamily="34" charset="0"/>
              </a:rPr>
              <a:t> </a:t>
            </a:r>
            <a:r>
              <a:rPr lang="en-GB" sz="2800" b="0" i="1" dirty="0">
                <a:solidFill>
                  <a:srgbClr val="FF0000"/>
                </a:solidFill>
                <a:latin typeface="Arial Narrow" pitchFamily="34" charset="0"/>
              </a:rPr>
              <a:t>LAMBs</a:t>
            </a:r>
            <a:r>
              <a:rPr lang="en-GB" sz="2800" b="0" i="1" dirty="0">
                <a:latin typeface="Arial Narrow" pitchFamily="34" charset="0"/>
              </a:rPr>
              <a:t> c</a:t>
            </a:r>
            <a:r>
              <a:rPr lang="en-GB" sz="2800" b="0" i="1" dirty="0" smtClean="0">
                <a:latin typeface="Arial Narrow" pitchFamily="34" charset="0"/>
              </a:rPr>
              <a:t>ould </a:t>
            </a:r>
            <a:r>
              <a:rPr lang="en-GB" sz="2800" b="0" i="1" dirty="0">
                <a:solidFill>
                  <a:srgbClr val="FF0000"/>
                </a:solidFill>
                <a:latin typeface="Arial Narrow" pitchFamily="34" charset="0"/>
              </a:rPr>
              <a:t>cover the whole 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detector </a:t>
            </a:r>
            <a:r>
              <a:rPr lang="en-GB" sz="2800" b="0" i="1" dirty="0" smtClean="0">
                <a:solidFill>
                  <a:schemeClr val="tx1"/>
                </a:solidFill>
                <a:latin typeface="Arial Narrow" pitchFamily="34" charset="0"/>
              </a:rPr>
              <a:t>if used for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long latency applications (simulation-offline)   </a:t>
            </a:r>
            <a:endParaRPr lang="it-IT" sz="2800" b="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ED-FBA3-4F54-8C75-5FB86280F6E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99" name="Picture 1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56994"/>
            <a:ext cx="2819461" cy="195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7177"/>
          <p:cNvSpPr txBox="1"/>
          <p:nvPr/>
        </p:nvSpPr>
        <p:spPr>
          <a:xfrm rot="540000">
            <a:off x="2008428" y="4158039"/>
            <a:ext cx="6206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FTK</a:t>
            </a:r>
            <a:endParaRPr lang="it-IT" dirty="0"/>
          </a:p>
        </p:txBody>
      </p:sp>
      <p:sp>
        <p:nvSpPr>
          <p:cNvPr id="7183" name="TextBox 7182"/>
          <p:cNvSpPr txBox="1"/>
          <p:nvPr/>
        </p:nvSpPr>
        <p:spPr>
          <a:xfrm>
            <a:off x="1763758" y="3214121"/>
            <a:ext cx="20521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 Narrow" pitchFamily="34" charset="0"/>
              </a:rPr>
              <a:t>What about this size ?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7186" name="TextBox 7185"/>
          <p:cNvSpPr txBox="1"/>
          <p:nvPr/>
        </p:nvSpPr>
        <p:spPr>
          <a:xfrm>
            <a:off x="397902" y="1752600"/>
            <a:ext cx="4859898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 Narrow" pitchFamily="34" charset="0"/>
              </a:rPr>
              <a:t>Goal</a:t>
            </a:r>
            <a:r>
              <a:rPr lang="en-GB" sz="2400" dirty="0" smtClean="0">
                <a:latin typeface="Arial Narrow" pitchFamily="34" charset="0"/>
              </a:rPr>
              <a:t>: build a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Lamb</a:t>
            </a:r>
            <a:r>
              <a:rPr lang="en-GB" sz="2400" dirty="0" smtClean="0">
                <a:latin typeface="Arial Narrow" pitchFamily="34" charset="0"/>
              </a:rPr>
              <a:t> that can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fit</a:t>
            </a:r>
            <a:r>
              <a:rPr lang="en-GB" sz="2400" dirty="0" smtClean="0">
                <a:latin typeface="Arial Narrow" pitchFamily="34" charset="0"/>
              </a:rPr>
              <a:t> in a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PC </a:t>
            </a:r>
            <a:r>
              <a:rPr lang="en-GB" sz="2400" dirty="0" smtClean="0">
                <a:latin typeface="Arial Narrow" pitchFamily="34" charset="0"/>
              </a:rPr>
              <a:t>or can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be accessed </a:t>
            </a:r>
            <a:r>
              <a:rPr lang="en-GB" sz="2400" dirty="0" smtClean="0">
                <a:latin typeface="Arial Narrow" pitchFamily="34" charset="0"/>
              </a:rPr>
              <a:t>by a </a:t>
            </a:r>
            <a:r>
              <a:rPr lang="en-GB" sz="2400" dirty="0" smtClean="0">
                <a:solidFill>
                  <a:srgbClr val="FF0000"/>
                </a:solidFill>
                <a:latin typeface="Arial Narrow" pitchFamily="34" charset="0"/>
              </a:rPr>
              <a:t>PC</a:t>
            </a:r>
            <a:r>
              <a:rPr lang="en-GB" sz="2400" dirty="0" smtClean="0">
                <a:latin typeface="Arial Narrow" pitchFamily="34" charset="0"/>
              </a:rPr>
              <a:t>. </a:t>
            </a:r>
            <a:endParaRPr lang="it-IT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3214121"/>
            <a:ext cx="4283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Arial Narrow" pitchFamily="34" charset="0"/>
              </a:rPr>
              <a:t>FP7  </a:t>
            </a:r>
            <a:r>
              <a:rPr lang="en-GB" i="1" dirty="0" smtClean="0">
                <a:solidFill>
                  <a:srgbClr val="FF0000"/>
                </a:solidFill>
                <a:latin typeface="Arial Narrow" pitchFamily="34" charset="0"/>
              </a:rPr>
              <a:t>IAPP</a:t>
            </a:r>
            <a:r>
              <a:rPr lang="en-GB" i="1" dirty="0" smtClean="0">
                <a:latin typeface="Arial Narrow" pitchFamily="34" charset="0"/>
              </a:rPr>
              <a:t> - </a:t>
            </a:r>
            <a:r>
              <a:rPr lang="en-GB" i="1" dirty="0" smtClean="0">
                <a:solidFill>
                  <a:srgbClr val="0070C0"/>
                </a:solidFill>
                <a:latin typeface="Arial Narrow" pitchFamily="34" charset="0"/>
              </a:rPr>
              <a:t>STREP</a:t>
            </a:r>
            <a:r>
              <a:rPr lang="en-GB" i="1" dirty="0" smtClean="0">
                <a:latin typeface="Arial Narrow" pitchFamily="34" charset="0"/>
              </a:rPr>
              <a:t>  PROGRAM</a:t>
            </a:r>
          </a:p>
          <a:p>
            <a:r>
              <a:rPr lang="en-GB" i="1" dirty="0" smtClean="0">
                <a:latin typeface="Arial Narrow" pitchFamily="34" charset="0"/>
              </a:rPr>
              <a:t>Coordinated by </a:t>
            </a:r>
            <a:r>
              <a:rPr lang="en-GB" i="1" dirty="0" smtClean="0">
                <a:solidFill>
                  <a:srgbClr val="FF0000"/>
                </a:solidFill>
                <a:latin typeface="Arial Narrow" pitchFamily="34" charset="0"/>
              </a:rPr>
              <a:t>University of Pisa </a:t>
            </a:r>
            <a:r>
              <a:rPr lang="en-GB" i="1" dirty="0" smtClean="0">
                <a:latin typeface="Arial Narrow" pitchFamily="34" charset="0"/>
              </a:rPr>
              <a:t>and </a:t>
            </a:r>
            <a:r>
              <a:rPr lang="en-GB" i="1" dirty="0" smtClean="0">
                <a:solidFill>
                  <a:srgbClr val="0070C0"/>
                </a:solidFill>
                <a:latin typeface="Arial Narrow" pitchFamily="34" charset="0"/>
              </a:rPr>
              <a:t>INFN-Pisa</a:t>
            </a:r>
            <a:endParaRPr lang="it-IT" i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SLP1 – </a:t>
            </a:r>
            <a:r>
              <a:rPr lang="en-GB" dirty="0" err="1" smtClean="0"/>
              <a:t>occasione</a:t>
            </a:r>
            <a:r>
              <a:rPr lang="en-GB" dirty="0" smtClean="0"/>
              <a:t> con Thales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420888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 </a:t>
            </a:r>
            <a:r>
              <a:rPr lang="en-GB" sz="2800" dirty="0" err="1" smtClean="0"/>
              <a:t>anni</a:t>
            </a:r>
            <a:r>
              <a:rPr lang="en-GB" sz="2800" dirty="0" smtClean="0"/>
              <a:t> di Ph.D. </a:t>
            </a:r>
            <a:r>
              <a:rPr lang="en-GB" sz="2800" dirty="0" err="1" smtClean="0"/>
              <a:t>pagati</a:t>
            </a:r>
            <a:r>
              <a:rPr lang="en-GB" sz="2800" dirty="0" smtClean="0"/>
              <a:t> Marie Curie, da </a:t>
            </a:r>
            <a:r>
              <a:rPr lang="en-GB" sz="2800" dirty="0" err="1" smtClean="0"/>
              <a:t>spendere</a:t>
            </a:r>
            <a:r>
              <a:rPr lang="en-GB" sz="2800" dirty="0" smtClean="0"/>
              <a:t> al 50% a </a:t>
            </a:r>
            <a:r>
              <a:rPr lang="en-GB" sz="2800" dirty="0" err="1" smtClean="0"/>
              <a:t>Parigi</a:t>
            </a:r>
            <a:r>
              <a:rPr lang="en-GB" sz="2800" dirty="0" smtClean="0"/>
              <a:t> </a:t>
            </a:r>
            <a:r>
              <a:rPr lang="en-GB" sz="2800" dirty="0" err="1" smtClean="0"/>
              <a:t>presso</a:t>
            </a:r>
            <a:r>
              <a:rPr lang="en-GB" sz="2800" dirty="0" smtClean="0"/>
              <a:t> la </a:t>
            </a:r>
            <a:r>
              <a:rPr lang="en-GB" sz="2800" dirty="0" err="1" smtClean="0"/>
              <a:t>ditta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smtClean="0"/>
              <a:t>Multi-packaging  del </a:t>
            </a:r>
            <a:r>
              <a:rPr lang="en-GB" sz="2800" dirty="0" err="1" smtClean="0"/>
              <a:t>nostro</a:t>
            </a:r>
            <a:r>
              <a:rPr lang="en-GB" sz="2800" dirty="0" smtClean="0"/>
              <a:t>  SIP.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75640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81" y="1934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Nuova</a:t>
            </a:r>
            <a:r>
              <a:rPr lang="en-GB" sz="3600" dirty="0" smtClean="0"/>
              <a:t> </a:t>
            </a:r>
            <a:r>
              <a:rPr lang="en-GB" sz="3600" dirty="0" err="1" smtClean="0"/>
              <a:t>distribuzione</a:t>
            </a:r>
            <a:r>
              <a:rPr lang="en-GB" sz="3600" dirty="0" smtClean="0"/>
              <a:t> di </a:t>
            </a:r>
            <a:r>
              <a:rPr lang="en-GB" sz="3600" dirty="0" err="1" smtClean="0"/>
              <a:t>comandi</a:t>
            </a:r>
            <a:r>
              <a:rPr lang="en-GB" sz="3600" dirty="0" smtClean="0"/>
              <a:t>/</a:t>
            </a:r>
            <a:r>
              <a:rPr lang="en-GB" sz="3600" dirty="0" err="1" smtClean="0"/>
              <a:t>assunzioni</a:t>
            </a:r>
            <a:endParaRPr lang="it-IT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66" y="1124744"/>
            <a:ext cx="9022038" cy="55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5238" y="5588178"/>
            <a:ext cx="96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Guido V.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19100" y="6267435"/>
            <a:ext cx="84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Rob. B.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255609" y="4156650"/>
            <a:ext cx="5068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???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25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" y="23540"/>
            <a:ext cx="8229600" cy="1143000"/>
          </a:xfrm>
        </p:spPr>
        <p:txBody>
          <a:bodyPr/>
          <a:lstStyle/>
          <a:p>
            <a:r>
              <a:rPr lang="en-GB" dirty="0" smtClean="0"/>
              <a:t>ANNO III e IV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17591"/>
            <a:ext cx="9129713" cy="552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589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IS RUNNING FAST</a:t>
            </a:r>
            <a:br>
              <a:rPr lang="en-GB" dirty="0" smtClean="0"/>
            </a:br>
            <a:r>
              <a:rPr lang="en-GB" dirty="0" smtClean="0"/>
              <a:t>trying to keep the pace  ‘:-P</a:t>
            </a:r>
          </a:p>
          <a:p>
            <a:r>
              <a:rPr lang="en-GB" dirty="0" smtClean="0"/>
              <a:t>A LOT OF REPORTS TO PREPARE </a:t>
            </a:r>
          </a:p>
          <a:p>
            <a:r>
              <a:rPr lang="en-GB" dirty="0" smtClean="0"/>
              <a:t>OUTREACH AND TRAININGS ONGOING</a:t>
            </a:r>
            <a:br>
              <a:rPr lang="en-GB" dirty="0" smtClean="0"/>
            </a:br>
            <a:r>
              <a:rPr lang="en-GB" dirty="0" smtClean="0"/>
              <a:t>@ high </a:t>
            </a:r>
            <a:r>
              <a:rPr lang="en-GB" dirty="0" smtClean="0"/>
              <a:t>rate trigger  </a:t>
            </a:r>
            <a:r>
              <a:rPr lang="en-GB" dirty="0" smtClean="0"/>
              <a:t>:-D</a:t>
            </a:r>
          </a:p>
          <a:p>
            <a:endParaRPr lang="en-GB" dirty="0"/>
          </a:p>
          <a:p>
            <a:r>
              <a:rPr lang="en-GB" dirty="0" smtClean="0"/>
              <a:t>WE HAVE AT HANDS THE EXPECTED RESULTS!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9679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6210" y="260648"/>
            <a:ext cx="7297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/>
              </a:rPr>
              <a:t>List of Work Packages &amp; WP leaders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4088" y="1072277"/>
            <a:ext cx="77893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mic Sans MS"/>
              </a:rPr>
              <a:t>Prototype Construction &amp; Production Validation  (PRIELE, M1-M42)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Infrastructure &amp; Integration (CAEN,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/>
              </a:rPr>
              <a:t>Commissioning (CERN, M12-M48)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Architecture Simulation (</a:t>
            </a:r>
            <a:r>
              <a:rPr lang="en-US" dirty="0" err="1" smtClean="0">
                <a:latin typeface="Comic Sans MS"/>
              </a:rPr>
              <a:t>UniPisa</a:t>
            </a:r>
            <a:r>
              <a:rPr lang="en-US" dirty="0" smtClean="0">
                <a:latin typeface="Comic Sans MS"/>
              </a:rPr>
              <a:t>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mic Sans MS"/>
              </a:rPr>
              <a:t>Image Processing (</a:t>
            </a:r>
            <a:r>
              <a:rPr lang="en-US" dirty="0" err="1" smtClean="0">
                <a:solidFill>
                  <a:srgbClr val="7030A0"/>
                </a:solidFill>
                <a:latin typeface="Comic Sans MS"/>
              </a:rPr>
              <a:t>UniPisa</a:t>
            </a:r>
            <a:r>
              <a:rPr lang="en-US" dirty="0" smtClean="0">
                <a:solidFill>
                  <a:srgbClr val="7030A0"/>
                </a:solidFill>
                <a:latin typeface="Comic Sans MS"/>
              </a:rPr>
              <a:t>, M25-M48)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66FF"/>
                </a:solidFill>
                <a:latin typeface="Comic Sans MS"/>
              </a:rPr>
              <a:t>Silicon Detectors (CNRS,M1-M48)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omic Sans MS"/>
              </a:rPr>
              <a:t>Outreach (AUTH,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omic Sans MS"/>
              </a:rPr>
              <a:t>Workshops &amp; Trainings (AUTH, M1-M48)</a:t>
            </a:r>
          </a:p>
          <a:p>
            <a:pPr marL="342900" indent="-342900"/>
            <a:r>
              <a:rPr lang="en-US" dirty="0" smtClean="0">
                <a:latin typeface="Comic Sans MS"/>
              </a:rPr>
              <a:t> </a:t>
            </a:r>
            <a:endParaRPr lang="en-US" dirty="0">
              <a:latin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628" y="3429000"/>
            <a:ext cx="926074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History: past, present, near future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7606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Arial Narrow" pitchFamily="34" charset="0"/>
              </a:rPr>
              <a:t>Demonstrator: </a:t>
            </a:r>
            <a:r>
              <a:rPr lang="en-GB" b="1" dirty="0" smtClean="0">
                <a:solidFill>
                  <a:srgbClr val="0070C0"/>
                </a:solidFill>
                <a:latin typeface="Arial Narrow" pitchFamily="34" charset="0"/>
              </a:rPr>
              <a:t>AMBFTK</a:t>
            </a:r>
            <a:r>
              <a:rPr lang="en-GB" dirty="0" smtClean="0">
                <a:latin typeface="Arial Narrow" pitchFamily="34" charset="0"/>
              </a:rPr>
              <a:t>, </a:t>
            </a:r>
            <a:r>
              <a:rPr lang="en-GB" b="1" dirty="0" smtClean="0">
                <a:solidFill>
                  <a:srgbClr val="0070C0"/>
                </a:solidFill>
                <a:latin typeface="Arial Narrow" pitchFamily="34" charset="0"/>
              </a:rPr>
              <a:t>LAMBFTK</a:t>
            </a:r>
            <a:r>
              <a:rPr lang="en-GB" dirty="0" smtClean="0">
                <a:latin typeface="Arial Narrow" pitchFamily="34" charset="0"/>
              </a:rPr>
              <a:t> and</a:t>
            </a:r>
            <a:br>
              <a:rPr lang="en-GB" dirty="0" smtClean="0">
                <a:latin typeface="Arial Narrow" pitchFamily="34" charset="0"/>
              </a:rPr>
            </a:br>
            <a:r>
              <a:rPr lang="en-GB" b="1" dirty="0" smtClean="0">
                <a:solidFill>
                  <a:srgbClr val="0070C0"/>
                </a:solidFill>
                <a:latin typeface="Arial Narrow" pitchFamily="34" charset="0"/>
              </a:rPr>
              <a:t>AMCHIP04</a:t>
            </a:r>
            <a:r>
              <a:rPr lang="en-GB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GB" dirty="0" smtClean="0">
                <a:latin typeface="Arial Narrow" pitchFamily="34" charset="0"/>
              </a:rPr>
              <a:t>(14 mm</a:t>
            </a:r>
            <a:r>
              <a:rPr lang="en-GB" baseline="30000" dirty="0" smtClean="0">
                <a:latin typeface="Arial Narrow" pitchFamily="34" charset="0"/>
              </a:rPr>
              <a:t>2</a:t>
            </a:r>
            <a:r>
              <a:rPr lang="en-GB" dirty="0" smtClean="0">
                <a:latin typeface="Arial Narrow" pitchFamily="34" charset="0"/>
              </a:rPr>
              <a:t>); produced and tested </a:t>
            </a:r>
          </a:p>
          <a:p>
            <a:endParaRPr lang="en-GB" dirty="0">
              <a:latin typeface="Arial Narrow" pitchFamily="34" charset="0"/>
            </a:endParaRPr>
          </a:p>
          <a:p>
            <a:r>
              <a:rPr lang="en-GB" dirty="0" smtClean="0">
                <a:latin typeface="Arial Narrow" pitchFamily="34" charset="0"/>
              </a:rPr>
              <a:t>It works but the </a:t>
            </a:r>
            <a:r>
              <a:rPr lang="en-GB" dirty="0" err="1" smtClean="0">
                <a:latin typeface="Arial Narrow" pitchFamily="34" charset="0"/>
              </a:rPr>
              <a:t>AMchip</a:t>
            </a:r>
            <a:r>
              <a:rPr lang="en-GB" dirty="0" smtClean="0">
                <a:latin typeface="Arial Narrow" pitchFamily="34" charset="0"/>
              </a:rPr>
              <a:t> package is unsuitable for large chips (&gt;1 cm</a:t>
            </a:r>
            <a:r>
              <a:rPr lang="en-GB" sz="2800" baseline="30000" dirty="0" smtClean="0">
                <a:latin typeface="Arial Narrow" pitchFamily="34" charset="0"/>
              </a:rPr>
              <a:t>2</a:t>
            </a:r>
            <a:r>
              <a:rPr lang="en-GB" dirty="0" smtClean="0">
                <a:latin typeface="Arial Narrow" pitchFamily="34" charset="0"/>
              </a:rPr>
              <a:t>) </a:t>
            </a:r>
            <a:r>
              <a:rPr lang="en-GB" dirty="0" smtClean="0">
                <a:latin typeface="Times New Roman"/>
                <a:cs typeface="Times New Roman"/>
              </a:rPr>
              <a:t>→</a:t>
            </a:r>
            <a:r>
              <a:rPr lang="en-GB" dirty="0" smtClean="0">
                <a:latin typeface="Arial Narrow" pitchFamily="34" charset="0"/>
                <a:cs typeface="Times New Roman"/>
              </a:rPr>
              <a:t>new package, new IP core, new serialized I/O</a:t>
            </a: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  <a:latin typeface="Arial Narrow" pitchFamily="34" charset="0"/>
              <a:cs typeface="Times New Roman"/>
            </a:endParaRPr>
          </a:p>
          <a:p>
            <a:endParaRPr lang="en-GB" dirty="0" smtClean="0">
              <a:latin typeface="Times New Roman"/>
              <a:cs typeface="Times New Roman"/>
            </a:endParaRPr>
          </a:p>
          <a:p>
            <a:endParaRPr lang="en-GB" dirty="0" smtClean="0">
              <a:latin typeface="Times New Roman"/>
              <a:cs typeface="Times New Roman"/>
            </a:endParaRPr>
          </a:p>
          <a:p>
            <a:r>
              <a:rPr lang="en-GB" dirty="0" smtClean="0">
                <a:latin typeface="Times New Roman"/>
                <a:cs typeface="Times New Roman"/>
              </a:rPr>
              <a:t>→ </a:t>
            </a:r>
            <a:r>
              <a:rPr lang="en-GB" dirty="0" smtClean="0">
                <a:latin typeface="Arial Narrow" pitchFamily="34" charset="0"/>
                <a:cs typeface="Times New Roman"/>
              </a:rPr>
              <a:t>New </a:t>
            </a:r>
            <a:r>
              <a:rPr lang="en-GB" b="1" dirty="0" smtClean="0">
                <a:solidFill>
                  <a:srgbClr val="FF33CC"/>
                </a:solidFill>
                <a:latin typeface="Arial Narrow" pitchFamily="34" charset="0"/>
                <a:cs typeface="Times New Roman"/>
              </a:rPr>
              <a:t>AMBSLP</a:t>
            </a:r>
            <a:r>
              <a:rPr lang="en-GB" dirty="0" smtClean="0">
                <a:latin typeface="Arial Narrow" pitchFamily="34" charset="0"/>
                <a:cs typeface="Times New Roman"/>
              </a:rPr>
              <a:t> </a:t>
            </a:r>
            <a:endParaRPr lang="en-GB" dirty="0" smtClean="0">
              <a:solidFill>
                <a:srgbClr val="FF0000"/>
              </a:solidFill>
              <a:latin typeface="Arial Narrow" pitchFamily="34" charset="0"/>
              <a:cs typeface="Times New Roman"/>
            </a:endParaRPr>
          </a:p>
          <a:p>
            <a:r>
              <a:rPr lang="en-GB" dirty="0" smtClean="0">
                <a:latin typeface="Times New Roman"/>
                <a:cs typeface="Times New Roman"/>
              </a:rPr>
              <a:t>→ </a:t>
            </a:r>
            <a:r>
              <a:rPr lang="en-GB" dirty="0" smtClean="0">
                <a:latin typeface="Arial Narrow" pitchFamily="34" charset="0"/>
                <a:cs typeface="Times New Roman"/>
              </a:rPr>
              <a:t>New </a:t>
            </a:r>
            <a:r>
              <a:rPr lang="en-GB" b="1" dirty="0" smtClean="0">
                <a:solidFill>
                  <a:srgbClr val="FF33CC"/>
                </a:solidFill>
                <a:latin typeface="Arial Narrow" pitchFamily="34" charset="0"/>
                <a:cs typeface="Times New Roman"/>
              </a:rPr>
              <a:t>LAMBSLP</a:t>
            </a:r>
            <a:r>
              <a:rPr lang="en-GB" dirty="0" smtClean="0">
                <a:latin typeface="Arial Narrow" pitchFamily="34" charset="0"/>
                <a:cs typeface="Times New Roman"/>
              </a:rPr>
              <a:t> in two versions: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33CC"/>
                </a:solidFill>
                <a:latin typeface="Arial Narrow" pitchFamily="34" charset="0"/>
                <a:cs typeface="Times New Roman"/>
              </a:rPr>
              <a:t>Mini_LAMBSLP</a:t>
            </a:r>
            <a:r>
              <a:rPr lang="en-GB" dirty="0" smtClean="0">
                <a:latin typeface="Arial Narrow" pitchFamily="34" charset="0"/>
                <a:cs typeface="Times New Roman"/>
              </a:rPr>
              <a:t> for  </a:t>
            </a:r>
            <a:r>
              <a:rPr lang="en-GB" dirty="0" err="1" smtClean="0">
                <a:latin typeface="Arial Narrow" pitchFamily="34" charset="0"/>
                <a:cs typeface="Times New Roman"/>
              </a:rPr>
              <a:t>Miniasic</a:t>
            </a:r>
            <a:r>
              <a:rPr lang="en-GB" dirty="0" smtClean="0">
                <a:latin typeface="Arial Narrow" pitchFamily="34" charset="0"/>
                <a:cs typeface="Times New Roman"/>
              </a:rPr>
              <a:t> </a:t>
            </a:r>
            <a:r>
              <a:rPr lang="en-GB" dirty="0" err="1" smtClean="0">
                <a:latin typeface="Arial Narrow" pitchFamily="34" charset="0"/>
                <a:cs typeface="Times New Roman"/>
              </a:rPr>
              <a:t>Amchip</a:t>
            </a:r>
            <a:r>
              <a:rPr lang="en-GB" dirty="0" smtClean="0">
                <a:latin typeface="Arial Narrow" pitchFamily="34" charset="0"/>
                <a:cs typeface="Times New Roman"/>
              </a:rPr>
              <a:t> to test the IP core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33CC"/>
                </a:solidFill>
                <a:latin typeface="Arial Narrow" pitchFamily="34" charset="0"/>
                <a:cs typeface="Times New Roman"/>
              </a:rPr>
              <a:t>LAMBSLP</a:t>
            </a:r>
            <a:r>
              <a:rPr lang="en-GB" dirty="0" smtClean="0">
                <a:solidFill>
                  <a:srgbClr val="FF33CC"/>
                </a:solidFill>
                <a:latin typeface="Arial Narrow" pitchFamily="34" charset="0"/>
                <a:cs typeface="Times New Roman"/>
              </a:rPr>
              <a:t> </a:t>
            </a:r>
            <a:r>
              <a:rPr lang="en-GB" dirty="0" smtClean="0">
                <a:latin typeface="Arial Narrow" pitchFamily="34" charset="0"/>
                <a:cs typeface="Times New Roman"/>
              </a:rPr>
              <a:t>for final BGA package for AMchip05 and 06.</a:t>
            </a:r>
            <a:endParaRPr lang="en-GB" dirty="0">
              <a:latin typeface="Arial Narrow" pitchFamily="34" charset="0"/>
              <a:cs typeface="Times New Roman"/>
            </a:endParaRPr>
          </a:p>
          <a:p>
            <a:pPr marL="971550" lvl="1" indent="-514350">
              <a:buFont typeface="+mj-lt"/>
              <a:buAutoNum type="arabicPeriod"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99645"/>
            <a:ext cx="1075680" cy="90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0152" y="3443516"/>
            <a:ext cx="11031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rial Narrow" pitchFamily="34" charset="0"/>
                <a:cs typeface="Times New Roman"/>
              </a:rPr>
              <a:t>BGA 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Arial Narrow" pitchFamily="34" charset="0"/>
                <a:cs typeface="Times New Roman"/>
              </a:rPr>
              <a:t>23x23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Arial Narrow" pitchFamily="34" charset="0"/>
                <a:cs typeface="Times New Roman"/>
              </a:rPr>
              <a:t>(new)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36814"/>
            <a:ext cx="2056656" cy="19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68613" y="3492297"/>
            <a:ext cx="2471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rial Narrow" pitchFamily="34" charset="0"/>
                <a:cs typeface="Times New Roman"/>
              </a:rPr>
              <a:t>PQ208 (old) </a:t>
            </a:r>
          </a:p>
        </p:txBody>
      </p:sp>
    </p:spTree>
    <p:extLst>
      <p:ext uri="{BB962C8B-B14F-4D97-AF65-F5344CB8AC3E}">
        <p14:creationId xmlns:p14="http://schemas.microsoft.com/office/powerpoint/2010/main" xmlns="" val="58931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2880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Milestone 	Name 		WP 	Delivery 	 Comments</a:t>
            </a:r>
          </a:p>
          <a:p>
            <a:r>
              <a:rPr lang="it-IT" b="1" dirty="0" smtClean="0"/>
              <a:t>ID</a:t>
            </a:r>
            <a:r>
              <a:rPr lang="it-IT" b="1" dirty="0"/>
              <a:t>	</a:t>
            </a:r>
            <a:r>
              <a:rPr lang="it-IT" b="1" dirty="0" smtClean="0"/>
              <a:t>			Leader  	date 	</a:t>
            </a:r>
            <a:endParaRPr lang="it-IT" b="1" dirty="0"/>
          </a:p>
          <a:p>
            <a:r>
              <a:rPr lang="en-US" sz="1400" dirty="0" smtClean="0"/>
              <a:t>M.4.1    </a:t>
            </a:r>
            <a:r>
              <a:rPr lang="en-US" b="1" dirty="0" smtClean="0">
                <a:solidFill>
                  <a:srgbClr val="FF0000"/>
                </a:solidFill>
              </a:rPr>
              <a:t>Demo general </a:t>
            </a:r>
            <a:r>
              <a:rPr lang="en-US" b="1" dirty="0">
                <a:solidFill>
                  <a:srgbClr val="FF0000"/>
                </a:solidFill>
              </a:rPr>
              <a:t>simulation </a:t>
            </a:r>
            <a:r>
              <a:rPr lang="en-US" dirty="0"/>
              <a:t>ok </a:t>
            </a:r>
            <a:r>
              <a:rPr lang="en-US" dirty="0" smtClean="0"/>
              <a:t>	UniPisa 	</a:t>
            </a:r>
            <a:r>
              <a:rPr lang="en-US" b="1" dirty="0" smtClean="0">
                <a:solidFill>
                  <a:srgbClr val="FF0000"/>
                </a:solidFill>
              </a:rPr>
              <a:t>M6</a:t>
            </a:r>
            <a:r>
              <a:rPr lang="en-US" dirty="0" smtClean="0"/>
              <a:t> (July)	</a:t>
            </a:r>
            <a:r>
              <a:rPr lang="en-US" sz="1600" dirty="0" smtClean="0"/>
              <a:t>Demonstrator: </a:t>
            </a:r>
            <a:r>
              <a:rPr lang="en-US" sz="1600" dirty="0"/>
              <a:t>simulated architecture </a:t>
            </a:r>
            <a:r>
              <a:rPr lang="en-US" sz="1600" dirty="0" smtClean="0"/>
              <a:t>ok</a:t>
            </a:r>
          </a:p>
          <a:p>
            <a:r>
              <a:rPr lang="en-US" sz="1600" dirty="0" smtClean="0"/>
              <a:t>             basic  AMBFTK simulation ok  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r>
              <a:rPr lang="nb-NO" sz="1400" dirty="0" smtClean="0"/>
              <a:t>M.1.1   </a:t>
            </a:r>
            <a:r>
              <a:rPr lang="nb-NO" dirty="0" smtClean="0"/>
              <a:t> </a:t>
            </a:r>
            <a:r>
              <a:rPr lang="nb-NO" dirty="0"/>
              <a:t>Slp2 prototype ok at Priele </a:t>
            </a:r>
            <a:r>
              <a:rPr lang="nb-NO" dirty="0" smtClean="0"/>
              <a:t>	PRIELE 	M12 (Jan)</a:t>
            </a:r>
            <a:r>
              <a:rPr lang="nb-NO" dirty="0"/>
              <a:t> </a:t>
            </a:r>
            <a:r>
              <a:rPr lang="nb-NO" sz="1600" dirty="0" smtClean="0"/>
              <a:t>SLP2 </a:t>
            </a:r>
            <a:r>
              <a:rPr lang="nb-NO" sz="1600" dirty="0"/>
              <a:t>prototype validated at </a:t>
            </a:r>
            <a:r>
              <a:rPr lang="nb-NO" sz="1600" dirty="0" smtClean="0"/>
              <a:t>PRIELE</a:t>
            </a:r>
          </a:p>
          <a:p>
            <a:r>
              <a:rPr lang="nb-NO" sz="1600" dirty="0" smtClean="0"/>
              <a:t>             Ongoing work – boards available  (Saverio-Pierluigi)</a:t>
            </a:r>
          </a:p>
          <a:p>
            <a:endParaRPr lang="nb-NO" sz="1600" dirty="0"/>
          </a:p>
          <a:p>
            <a:r>
              <a:rPr lang="en-US" sz="1400" dirty="0" smtClean="0"/>
              <a:t>M.1.2   </a:t>
            </a:r>
            <a:r>
              <a:rPr lang="en-US" dirty="0" smtClean="0"/>
              <a:t>Prototypes: </a:t>
            </a:r>
            <a:r>
              <a:rPr lang="en-US" dirty="0"/>
              <a:t>Atlas </a:t>
            </a:r>
            <a:r>
              <a:rPr lang="en-US" dirty="0" smtClean="0"/>
              <a:t>review	 </a:t>
            </a:r>
            <a:r>
              <a:rPr lang="en-US" dirty="0"/>
              <a:t>PRIELE </a:t>
            </a:r>
            <a:r>
              <a:rPr lang="en-US" dirty="0" smtClean="0"/>
              <a:t>	M12 	</a:t>
            </a:r>
            <a:r>
              <a:rPr lang="en-US" sz="1600" dirty="0" smtClean="0"/>
              <a:t>Atlas </a:t>
            </a:r>
            <a:r>
              <a:rPr lang="en-US" sz="1600" dirty="0"/>
              <a:t>evaluation of FTK </a:t>
            </a:r>
            <a:r>
              <a:rPr lang="en-US" sz="1600" dirty="0" smtClean="0"/>
              <a:t>prototypes</a:t>
            </a:r>
          </a:p>
          <a:p>
            <a:endParaRPr lang="en-US" sz="1600" dirty="0"/>
          </a:p>
          <a:p>
            <a:r>
              <a:rPr lang="it-IT" sz="1400" dirty="0" smtClean="0"/>
              <a:t>M.2.1 </a:t>
            </a:r>
            <a:r>
              <a:rPr lang="it-IT" dirty="0" smtClean="0"/>
              <a:t> </a:t>
            </a:r>
            <a:r>
              <a:rPr lang="it-IT" dirty="0"/>
              <a:t>Demonstrator ok at Caen </a:t>
            </a:r>
            <a:r>
              <a:rPr lang="it-IT" dirty="0" smtClean="0"/>
              <a:t>	 CAEN 	M12 	</a:t>
            </a:r>
            <a:r>
              <a:rPr lang="it-IT" sz="1600" dirty="0" smtClean="0"/>
              <a:t>Demonstrator must run </a:t>
            </a:r>
            <a:r>
              <a:rPr lang="it-IT" sz="1600" dirty="0"/>
              <a:t>flawlessly at </a:t>
            </a:r>
            <a:r>
              <a:rPr lang="it-IT" sz="1600" dirty="0" smtClean="0"/>
              <a:t>Caen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 Integration with AUX card  (Marco – Takashi)</a:t>
            </a:r>
            <a:endParaRPr lang="it-IT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64465" y="188640"/>
            <a:ext cx="7670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Status of Deadlines - Milestones in 2013</a:t>
            </a:r>
            <a:endParaRPr lang="it-IT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259726" y="2855920"/>
            <a:ext cx="4629166" cy="1926055"/>
            <a:chOff x="617857" y="691996"/>
            <a:chExt cx="4629166" cy="19260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7857" y="798520"/>
              <a:ext cx="2140095" cy="1819531"/>
            </a:xfrm>
            <a:prstGeom prst="rect">
              <a:avLst/>
            </a:prstGeom>
          </p:spPr>
        </p:pic>
        <p:sp>
          <p:nvSpPr>
            <p:cNvPr id="8" name="CasellaDiTesto 17"/>
            <p:cNvSpPr txBox="1"/>
            <p:nvPr/>
          </p:nvSpPr>
          <p:spPr>
            <a:xfrm>
              <a:off x="760321" y="2030256"/>
              <a:ext cx="1576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dirty="0" err="1" smtClean="0">
                  <a:solidFill>
                    <a:srgbClr val="FFFF00"/>
                  </a:solidFill>
                  <a:latin typeface="Trebuchet MS"/>
                  <a:cs typeface="Trebuchet MS"/>
                </a:rPr>
                <a:t>AMBoard</a:t>
              </a:r>
              <a:endParaRPr lang="en-US" sz="2800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9030" y="90344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(a)</a:t>
              </a:r>
              <a:endParaRPr lang="it-IT" dirty="0">
                <a:solidFill>
                  <a:srgbClr val="FFFF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45438" y="691996"/>
              <a:ext cx="2601585" cy="1872000"/>
              <a:chOff x="1312380" y="691996"/>
              <a:chExt cx="2601585" cy="1872000"/>
            </a:xfrm>
          </p:grpSpPr>
          <p:sp>
            <p:nvSpPr>
              <p:cNvPr id="11" name="Rectangle 40"/>
              <p:cNvSpPr>
                <a:spLocks noChangeArrowheads="1"/>
              </p:cNvSpPr>
              <p:nvPr/>
            </p:nvSpPr>
            <p:spPr bwMode="auto">
              <a:xfrm>
                <a:off x="3463065" y="691996"/>
                <a:ext cx="450900" cy="9903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1400" dirty="0" smtClean="0"/>
                  <a:t>SSB: </a:t>
                </a:r>
              </a:p>
              <a:p>
                <a:pPr algn="ctr"/>
                <a:r>
                  <a:rPr lang="en-US" sz="1400" dirty="0" smtClean="0"/>
                  <a:t>Final Fit-HW</a:t>
                </a:r>
                <a:endParaRPr lang="it-IT" sz="1400" b="1" dirty="0"/>
              </a:p>
            </p:txBody>
          </p:sp>
          <p:cxnSp>
            <p:nvCxnSpPr>
              <p:cNvPr id="12" name="Connettore 4 102"/>
              <p:cNvCxnSpPr/>
              <p:nvPr/>
            </p:nvCxnSpPr>
            <p:spPr>
              <a:xfrm flipV="1">
                <a:off x="2645438" y="1200956"/>
                <a:ext cx="799988" cy="7182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03"/>
              <p:cNvCxnSpPr/>
              <p:nvPr/>
            </p:nvCxnSpPr>
            <p:spPr>
              <a:xfrm flipH="1" flipV="1">
                <a:off x="2770796" y="2093393"/>
                <a:ext cx="473611" cy="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260700" y="1781592"/>
                <a:ext cx="404729" cy="68480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CasellaDiTesto 166"/>
              <p:cNvSpPr txBox="1"/>
              <p:nvPr/>
            </p:nvSpPr>
            <p:spPr>
              <a:xfrm rot="5400000">
                <a:off x="3234476" y="1954719"/>
                <a:ext cx="4571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DF</a:t>
                </a:r>
                <a:endParaRPr lang="en-US" sz="1600" b="1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380" y="831021"/>
                <a:ext cx="1379226" cy="1732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CasellaDiTesto 18"/>
              <p:cNvSpPr txBox="1"/>
              <p:nvPr/>
            </p:nvSpPr>
            <p:spPr>
              <a:xfrm>
                <a:off x="1577540" y="1418354"/>
                <a:ext cx="103502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Proto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AUX</a:t>
                </a:r>
                <a:endParaRPr lang="en-US" sz="2800" dirty="0">
                  <a:solidFill>
                    <a:srgbClr val="FFFF00"/>
                  </a:solidFill>
                  <a:latin typeface="Trebuchet MS"/>
                  <a:cs typeface="Trebuchet MS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4328" y="889631"/>
            <a:ext cx="882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Milestones do not need separate documents – they will be mentioned in the periodic report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76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OUTREACH       MILESTONES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251520" y="170080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M.7.1 – M.7.3	</a:t>
            </a:r>
            <a:r>
              <a:rPr lang="en-US" dirty="0" smtClean="0"/>
              <a:t>Open </a:t>
            </a:r>
            <a:r>
              <a:rPr lang="en-US" dirty="0"/>
              <a:t>Days results </a:t>
            </a:r>
            <a:r>
              <a:rPr lang="en-US" dirty="0" smtClean="0"/>
              <a:t>verification	AUTH 	</a:t>
            </a:r>
            <a:r>
              <a:rPr lang="en-US" b="1" dirty="0" smtClean="0">
                <a:solidFill>
                  <a:srgbClr val="FF33CC"/>
                </a:solidFill>
              </a:rPr>
              <a:t>M8</a:t>
            </a:r>
            <a:r>
              <a:rPr lang="en-US" dirty="0"/>
              <a:t>, </a:t>
            </a:r>
            <a:r>
              <a:rPr lang="en-US" dirty="0" smtClean="0"/>
              <a:t>M20,</a:t>
            </a:r>
            <a:r>
              <a:rPr lang="it-IT" dirty="0" smtClean="0"/>
              <a:t>M32</a:t>
            </a:r>
            <a:endParaRPr lang="en-US" dirty="0"/>
          </a:p>
          <a:p>
            <a:r>
              <a:rPr lang="it-IT" dirty="0" smtClean="0"/>
              <a:t>M.7.4 – M.7.6	</a:t>
            </a:r>
            <a:r>
              <a:rPr lang="en-US" dirty="0" smtClean="0"/>
              <a:t>Workshop </a:t>
            </a:r>
            <a:r>
              <a:rPr lang="en-US" dirty="0"/>
              <a:t>days </a:t>
            </a:r>
            <a:r>
              <a:rPr lang="en-US" dirty="0" smtClean="0"/>
              <a:t>results verification 	AUTH 	</a:t>
            </a:r>
            <a:r>
              <a:rPr lang="en-US" b="1" dirty="0" smtClean="0">
                <a:solidFill>
                  <a:srgbClr val="FF33CC"/>
                </a:solidFill>
              </a:rPr>
              <a:t>M6</a:t>
            </a:r>
            <a:r>
              <a:rPr lang="en-US" dirty="0"/>
              <a:t>, </a:t>
            </a:r>
            <a:r>
              <a:rPr lang="en-US" dirty="0" smtClean="0"/>
              <a:t>M18,</a:t>
            </a:r>
            <a:r>
              <a:rPr lang="it-IT" dirty="0" smtClean="0"/>
              <a:t>M30  </a:t>
            </a:r>
            <a:r>
              <a:rPr lang="it-IT" b="1" dirty="0" smtClean="0">
                <a:solidFill>
                  <a:srgbClr val="FF33CC"/>
                </a:solidFill>
              </a:rPr>
              <a:t>JULY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/>
              <a:t>M.7.7 – M.7.9	</a:t>
            </a:r>
            <a:r>
              <a:rPr lang="en-US" dirty="0" smtClean="0"/>
              <a:t>Summer </a:t>
            </a:r>
            <a:r>
              <a:rPr lang="en-US" dirty="0"/>
              <a:t>schools results </a:t>
            </a:r>
            <a:r>
              <a:rPr lang="en-US" dirty="0" smtClean="0"/>
              <a:t>		AUTH 	</a:t>
            </a:r>
            <a:r>
              <a:rPr lang="en-US" b="1" dirty="0" smtClean="0">
                <a:solidFill>
                  <a:srgbClr val="FF33CC"/>
                </a:solidFill>
              </a:rPr>
              <a:t>M7</a:t>
            </a:r>
            <a:r>
              <a:rPr lang="en-US" dirty="0"/>
              <a:t>, </a:t>
            </a:r>
            <a:r>
              <a:rPr lang="en-US" dirty="0" smtClean="0"/>
              <a:t>M19,</a:t>
            </a:r>
            <a:r>
              <a:rPr lang="it-IT" dirty="0" smtClean="0"/>
              <a:t>M31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91585" y="2979042"/>
            <a:ext cx="905241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33CC"/>
                </a:solidFill>
              </a:rPr>
              <a:t>Summer School: </a:t>
            </a:r>
            <a:r>
              <a:rPr lang="en-GB" dirty="0" smtClean="0"/>
              <a:t> VHDL language and ISE Xilinx CAD    </a:t>
            </a:r>
            <a:r>
              <a:rPr lang="en-GB" b="1" dirty="0" smtClean="0">
                <a:solidFill>
                  <a:srgbClr val="FF33CC"/>
                </a:solidFill>
              </a:rPr>
              <a:t>July 1 – 4     2013</a:t>
            </a:r>
          </a:p>
          <a:p>
            <a:r>
              <a:rPr lang="en-GB" b="1" dirty="0">
                <a:solidFill>
                  <a:srgbClr val="FF33CC"/>
                </a:solidFill>
              </a:rPr>
              <a:t>	</a:t>
            </a:r>
            <a:r>
              <a:rPr lang="en-GB" b="1" dirty="0" smtClean="0">
                <a:solidFill>
                  <a:srgbClr val="FF33CC"/>
                </a:solidFill>
              </a:rPr>
              <a:t>	 </a:t>
            </a:r>
            <a:r>
              <a:rPr lang="en-GB" b="1" dirty="0" smtClean="0">
                <a:solidFill>
                  <a:srgbClr val="FF33CC"/>
                </a:solidFill>
                <a:hlinkClick r:id="rId2"/>
              </a:rPr>
              <a:t>http://agenda.infn.it/conferenceDisplay.py?confId=6549</a:t>
            </a:r>
            <a:endParaRPr lang="en-GB" b="1" dirty="0" smtClean="0">
              <a:solidFill>
                <a:srgbClr val="FF33CC"/>
              </a:solidFill>
            </a:endParaRPr>
          </a:p>
          <a:p>
            <a:endParaRPr lang="en-GB" b="1" dirty="0">
              <a:solidFill>
                <a:srgbClr val="FF33CC"/>
              </a:solidFill>
            </a:endParaRPr>
          </a:p>
          <a:p>
            <a:endParaRPr lang="en-GB" b="1" dirty="0" smtClean="0">
              <a:solidFill>
                <a:srgbClr val="FF33CC"/>
              </a:solidFill>
            </a:endParaRPr>
          </a:p>
          <a:p>
            <a:r>
              <a:rPr lang="en-GB" sz="2800" b="1" dirty="0" smtClean="0">
                <a:solidFill>
                  <a:srgbClr val="FF33CC"/>
                </a:solidFill>
              </a:rPr>
              <a:t>Workshop DAY:   July 12 2013?  </a:t>
            </a:r>
          </a:p>
          <a:p>
            <a:endParaRPr lang="en-GB" sz="2800" b="1" dirty="0">
              <a:solidFill>
                <a:srgbClr val="FF33CC"/>
              </a:solidFill>
            </a:endParaRPr>
          </a:p>
          <a:p>
            <a:endParaRPr lang="en-GB" sz="2800" b="1" dirty="0" smtClean="0">
              <a:solidFill>
                <a:srgbClr val="FF33CC"/>
              </a:solidFill>
            </a:endParaRPr>
          </a:p>
          <a:p>
            <a:r>
              <a:rPr lang="en-GB" sz="2800" b="1" dirty="0" smtClean="0">
                <a:solidFill>
                  <a:srgbClr val="FF33CC"/>
                </a:solidFill>
              </a:rPr>
              <a:t>IAPP Open day:  </a:t>
            </a:r>
            <a:r>
              <a:rPr lang="en-GB" dirty="0" smtClean="0">
                <a:solidFill>
                  <a:srgbClr val="FF33CC"/>
                </a:solidFill>
              </a:rPr>
              <a:t>inside the Department “</a:t>
            </a:r>
            <a:r>
              <a:rPr lang="en-GB" dirty="0" err="1" smtClean="0">
                <a:solidFill>
                  <a:srgbClr val="FF33CC"/>
                </a:solidFill>
              </a:rPr>
              <a:t>congressino</a:t>
            </a:r>
            <a:r>
              <a:rPr lang="en-GB" dirty="0" smtClean="0">
                <a:solidFill>
                  <a:srgbClr val="FF33CC"/>
                </a:solidFill>
              </a:rPr>
              <a:t>” FTK communicates to students</a:t>
            </a:r>
          </a:p>
          <a:p>
            <a:r>
              <a:rPr lang="en-GB" b="1" dirty="0">
                <a:solidFill>
                  <a:srgbClr val="FF33CC"/>
                </a:solidFill>
              </a:rPr>
              <a:t>	</a:t>
            </a:r>
            <a:r>
              <a:rPr lang="en-GB" b="1" dirty="0" smtClean="0">
                <a:solidFill>
                  <a:srgbClr val="FF33CC"/>
                </a:solidFill>
              </a:rPr>
              <a:t>	April 17 2013 </a:t>
            </a:r>
            <a:r>
              <a:rPr lang="en-GB" b="1" dirty="0" smtClean="0">
                <a:solidFill>
                  <a:srgbClr val="FF33CC"/>
                </a:solidFill>
                <a:hlinkClick r:id="rId3"/>
              </a:rPr>
              <a:t>http://www.df.unipi.it/eventi/congressino-2013</a:t>
            </a:r>
            <a:endParaRPr lang="en-GB" b="1" dirty="0" smtClean="0">
              <a:solidFill>
                <a:srgbClr val="FF33CC"/>
              </a:solidFill>
            </a:endParaRPr>
          </a:p>
          <a:p>
            <a:endParaRPr lang="it-IT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28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40768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N.	</a:t>
            </a:r>
            <a:r>
              <a:rPr lang="en-US" b="1" dirty="0" smtClean="0"/>
              <a:t>Title	 			                                Nature /Dissemination  Date</a:t>
            </a:r>
            <a:endParaRPr lang="en-US" b="1" dirty="0"/>
          </a:p>
          <a:p>
            <a:r>
              <a:rPr lang="it-IT" sz="1400" dirty="0" smtClean="0"/>
              <a:t>D.2.1  </a:t>
            </a:r>
            <a:r>
              <a:rPr lang="it-IT" b="1" dirty="0" smtClean="0">
                <a:solidFill>
                  <a:srgbClr val="FF0000"/>
                </a:solidFill>
              </a:rPr>
              <a:t>(CAEN) </a:t>
            </a:r>
            <a:r>
              <a:rPr lang="it-IT" dirty="0" smtClean="0"/>
              <a:t>VS </a:t>
            </a:r>
            <a:r>
              <a:rPr lang="it-IT" dirty="0"/>
              <a:t>infrastructure at CAEN for FTK demonstrator </a:t>
            </a:r>
            <a:r>
              <a:rPr lang="it-IT" dirty="0" smtClean="0">
                <a:solidFill>
                  <a:srgbClr val="FF0000"/>
                </a:solidFill>
              </a:rPr>
              <a:t>(Kostas-Daniel)</a:t>
            </a:r>
            <a:r>
              <a:rPr lang="it-IT" dirty="0" smtClean="0"/>
              <a:t>	            R/RE  </a:t>
            </a:r>
            <a:r>
              <a:rPr lang="it-IT" b="1" dirty="0" smtClean="0">
                <a:solidFill>
                  <a:srgbClr val="FF33CC"/>
                </a:solidFill>
              </a:rPr>
              <a:t>M6</a:t>
            </a:r>
            <a:endParaRPr lang="it-IT" b="1" dirty="0">
              <a:solidFill>
                <a:srgbClr val="FF33CC"/>
              </a:solidFill>
            </a:endParaRPr>
          </a:p>
          <a:p>
            <a:r>
              <a:rPr lang="it-IT" sz="1400" dirty="0" smtClean="0"/>
              <a:t>D.4.1  </a:t>
            </a:r>
            <a:r>
              <a:rPr lang="it-IT" b="1" dirty="0" smtClean="0">
                <a:solidFill>
                  <a:srgbClr val="FF0000"/>
                </a:solidFill>
              </a:rPr>
              <a:t>(UNIPI) </a:t>
            </a:r>
            <a:r>
              <a:rPr lang="it-IT" dirty="0" smtClean="0"/>
              <a:t>FTK </a:t>
            </a:r>
            <a:r>
              <a:rPr lang="it-IT" dirty="0"/>
              <a:t>Demonstrator detailed simulation </a:t>
            </a:r>
            <a:r>
              <a:rPr lang="it-IT" dirty="0" smtClean="0">
                <a:solidFill>
                  <a:srgbClr val="FF0000"/>
                </a:solidFill>
              </a:rPr>
              <a:t>(Marco-Simone-Daniel)	            </a:t>
            </a:r>
            <a:r>
              <a:rPr lang="it-IT" dirty="0" smtClean="0"/>
              <a:t>R/RE  M9</a:t>
            </a:r>
            <a:endParaRPr lang="it-IT" dirty="0"/>
          </a:p>
          <a:p>
            <a:r>
              <a:rPr lang="en-US" sz="1400" dirty="0" smtClean="0"/>
              <a:t>D.4.2  </a:t>
            </a:r>
            <a:r>
              <a:rPr lang="it-IT" b="1" dirty="0" smtClean="0">
                <a:solidFill>
                  <a:srgbClr val="FF0000"/>
                </a:solidFill>
              </a:rPr>
              <a:t>(UNIPI) </a:t>
            </a:r>
            <a:r>
              <a:rPr lang="en-US" dirty="0" smtClean="0"/>
              <a:t>Test </a:t>
            </a:r>
            <a:r>
              <a:rPr lang="en-US" dirty="0"/>
              <a:t>Vectors for the FTK demonstrator </a:t>
            </a:r>
            <a:r>
              <a:rPr lang="it-IT" dirty="0" smtClean="0">
                <a:solidFill>
                  <a:srgbClr val="FF0000"/>
                </a:solidFill>
              </a:rPr>
              <a:t>(Marco-Simone-Daniel)</a:t>
            </a:r>
            <a:r>
              <a:rPr lang="en-US" dirty="0" smtClean="0"/>
              <a:t>	            R/RE  M10</a:t>
            </a:r>
            <a:endParaRPr lang="en-US" dirty="0"/>
          </a:p>
          <a:p>
            <a:r>
              <a:rPr lang="en-US" sz="1400" dirty="0" smtClean="0"/>
              <a:t>D.2.2  </a:t>
            </a:r>
            <a:r>
              <a:rPr lang="en-US" dirty="0" smtClean="0"/>
              <a:t>FTK </a:t>
            </a:r>
            <a:r>
              <a:rPr lang="en-US" dirty="0"/>
              <a:t>demonstrator fully integrated with old power </a:t>
            </a:r>
            <a:r>
              <a:rPr lang="en-US" dirty="0" smtClean="0"/>
              <a:t>supply </a:t>
            </a:r>
            <a:r>
              <a:rPr lang="en-US" b="1" dirty="0" smtClean="0">
                <a:solidFill>
                  <a:srgbClr val="0070C0"/>
                </a:solidFill>
              </a:rPr>
              <a:t>(Saverio)</a:t>
            </a:r>
            <a:r>
              <a:rPr lang="en-US" dirty="0" smtClean="0"/>
              <a:t>	       </a:t>
            </a:r>
            <a:r>
              <a:rPr lang="en-US" b="1" dirty="0" smtClean="0">
                <a:solidFill>
                  <a:srgbClr val="0070C0"/>
                </a:solidFill>
              </a:rPr>
              <a:t>Pub</a:t>
            </a:r>
            <a:r>
              <a:rPr lang="en-US" dirty="0" smtClean="0"/>
              <a:t>/PU  M12</a:t>
            </a:r>
          </a:p>
          <a:p>
            <a:r>
              <a:rPr lang="it-IT" sz="1400" dirty="0" smtClean="0"/>
              <a:t>D.1.1  </a:t>
            </a:r>
            <a:r>
              <a:rPr lang="it-IT" dirty="0" smtClean="0"/>
              <a:t>SLP2 </a:t>
            </a:r>
            <a:r>
              <a:rPr lang="it-IT" dirty="0"/>
              <a:t>prototype constructed at </a:t>
            </a:r>
            <a:r>
              <a:rPr lang="it-IT" dirty="0" smtClean="0"/>
              <a:t>PRIELE </a:t>
            </a:r>
            <a:r>
              <a:rPr lang="it-IT" b="1" dirty="0" smtClean="0">
                <a:solidFill>
                  <a:srgbClr val="0070C0"/>
                </a:solidFill>
              </a:rPr>
              <a:t>(Daniel)</a:t>
            </a:r>
            <a:r>
              <a:rPr lang="it-IT" dirty="0" smtClean="0"/>
              <a:t>			       </a:t>
            </a:r>
            <a:r>
              <a:rPr lang="it-IT" b="1" dirty="0" smtClean="0">
                <a:solidFill>
                  <a:srgbClr val="0070C0"/>
                </a:solidFill>
              </a:rPr>
              <a:t>Pub</a:t>
            </a:r>
            <a:r>
              <a:rPr lang="it-IT" dirty="0" smtClean="0"/>
              <a:t>/PU  M12</a:t>
            </a:r>
            <a:endParaRPr lang="it-IT" dirty="0"/>
          </a:p>
          <a:p>
            <a:r>
              <a:rPr lang="en-US" sz="1400" dirty="0" smtClean="0"/>
              <a:t>D.6.1  </a:t>
            </a:r>
            <a:r>
              <a:rPr lang="en-US" b="1" dirty="0" smtClean="0">
                <a:solidFill>
                  <a:srgbClr val="FF0000"/>
                </a:solidFill>
              </a:rPr>
              <a:t>(LPNHE) </a:t>
            </a:r>
            <a:r>
              <a:rPr lang="en-US" dirty="0" smtClean="0"/>
              <a:t>Test </a:t>
            </a:r>
            <a:r>
              <a:rPr lang="en-US" dirty="0"/>
              <a:t>bench </a:t>
            </a:r>
            <a:r>
              <a:rPr lang="en-US" dirty="0" smtClean="0"/>
              <a:t>at CAEN </a:t>
            </a:r>
            <a:r>
              <a:rPr lang="en-US" dirty="0" smtClean="0">
                <a:solidFill>
                  <a:srgbClr val="FF0000"/>
                </a:solidFill>
              </a:rPr>
              <a:t>(Calderini)</a:t>
            </a:r>
            <a:r>
              <a:rPr lang="en-US" dirty="0" smtClean="0"/>
              <a:t>				            R/RE  M12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400" dirty="0" smtClean="0"/>
              <a:t>D.7.1  </a:t>
            </a:r>
            <a:r>
              <a:rPr lang="en-US" dirty="0" smtClean="0"/>
              <a:t>IAPP </a:t>
            </a:r>
            <a:r>
              <a:rPr lang="en-US" dirty="0"/>
              <a:t>project open days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(Paola)				</a:t>
            </a:r>
            <a:r>
              <a:rPr lang="en-US" dirty="0" smtClean="0"/>
              <a:t>R/PU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>
                <a:solidFill>
                  <a:srgbClr val="FF33CC"/>
                </a:solidFill>
              </a:rPr>
              <a:t>M7</a:t>
            </a:r>
            <a:r>
              <a:rPr lang="en-US" dirty="0"/>
              <a:t>, </a:t>
            </a:r>
            <a:r>
              <a:rPr lang="en-US" dirty="0" smtClean="0"/>
              <a:t>M19, </a:t>
            </a:r>
            <a:r>
              <a:rPr lang="it-IT" dirty="0" smtClean="0"/>
              <a:t>M31</a:t>
            </a:r>
            <a:r>
              <a:rPr lang="it-IT" dirty="0"/>
              <a:t>, M43</a:t>
            </a:r>
          </a:p>
          <a:p>
            <a:r>
              <a:rPr lang="en-US" sz="1400" dirty="0" smtClean="0"/>
              <a:t>D.7.2  </a:t>
            </a:r>
            <a:r>
              <a:rPr lang="en-US" dirty="0" smtClean="0"/>
              <a:t>Workshop </a:t>
            </a:r>
            <a:r>
              <a:rPr lang="en-US" dirty="0"/>
              <a:t>days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(Paola)				</a:t>
            </a:r>
            <a:r>
              <a:rPr lang="en-US" dirty="0" smtClean="0"/>
              <a:t>R/PU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>
                <a:solidFill>
                  <a:srgbClr val="FF33CC"/>
                </a:solidFill>
              </a:rPr>
              <a:t>M5</a:t>
            </a:r>
            <a:r>
              <a:rPr lang="en-US" dirty="0"/>
              <a:t>, </a:t>
            </a:r>
            <a:r>
              <a:rPr lang="en-US" dirty="0" smtClean="0"/>
              <a:t>M17, </a:t>
            </a:r>
            <a:r>
              <a:rPr lang="it-IT" dirty="0" smtClean="0"/>
              <a:t>M29</a:t>
            </a:r>
            <a:r>
              <a:rPr lang="it-IT" dirty="0"/>
              <a:t>, M41</a:t>
            </a:r>
          </a:p>
          <a:p>
            <a:r>
              <a:rPr lang="en-US" sz="1400" dirty="0" smtClean="0"/>
              <a:t>D.7.3  </a:t>
            </a:r>
            <a:r>
              <a:rPr lang="en-US" dirty="0" smtClean="0"/>
              <a:t>Summer </a:t>
            </a:r>
            <a:r>
              <a:rPr lang="en-US" dirty="0"/>
              <a:t>school weeks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(Paola)</a:t>
            </a:r>
            <a:r>
              <a:rPr lang="en-US" dirty="0" smtClean="0"/>
              <a:t>				R/PU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>
                <a:solidFill>
                  <a:srgbClr val="FF33CC"/>
                </a:solidFill>
              </a:rPr>
              <a:t>M6</a:t>
            </a:r>
            <a:r>
              <a:rPr lang="en-US" dirty="0"/>
              <a:t>, </a:t>
            </a:r>
            <a:r>
              <a:rPr lang="en-US" dirty="0" smtClean="0"/>
              <a:t>M18, </a:t>
            </a:r>
            <a:r>
              <a:rPr lang="it-IT" dirty="0" smtClean="0"/>
              <a:t>M30</a:t>
            </a:r>
            <a:r>
              <a:rPr lang="it-IT" dirty="0"/>
              <a:t>, M42</a:t>
            </a:r>
          </a:p>
          <a:p>
            <a:r>
              <a:rPr lang="it-IT" sz="1400" dirty="0" smtClean="0"/>
              <a:t>D.7.4 </a:t>
            </a:r>
            <a:r>
              <a:rPr lang="it-IT" sz="1400" dirty="0" smtClean="0"/>
              <a:t> &amp;</a:t>
            </a:r>
            <a:endParaRPr lang="it-IT" sz="1400" dirty="0" smtClean="0"/>
          </a:p>
          <a:p>
            <a:r>
              <a:rPr lang="it-IT" sz="1400" dirty="0" smtClean="0"/>
              <a:t>D.8.3 </a:t>
            </a:r>
            <a:r>
              <a:rPr lang="it-IT" sz="1400" dirty="0" smtClean="0"/>
              <a:t> </a:t>
            </a:r>
            <a:r>
              <a:rPr lang="en-US" dirty="0" smtClean="0"/>
              <a:t>World </a:t>
            </a:r>
            <a:r>
              <a:rPr lang="en-US" dirty="0"/>
              <a:t>wide web site for dissemination </a:t>
            </a:r>
            <a:r>
              <a:rPr lang="en-US" dirty="0" smtClean="0"/>
              <a:t>- status 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Kostas)</a:t>
            </a:r>
            <a:r>
              <a:rPr lang="en-US" dirty="0" smtClean="0"/>
              <a:t>	</a:t>
            </a:r>
            <a:r>
              <a:rPr lang="en-US" dirty="0" smtClean="0"/>
              <a:t>R/PU  </a:t>
            </a:r>
            <a:r>
              <a:rPr lang="en-US" b="1" dirty="0" smtClean="0">
                <a:solidFill>
                  <a:srgbClr val="FF33CC"/>
                </a:solidFill>
              </a:rPr>
              <a:t>M6</a:t>
            </a:r>
            <a:r>
              <a:rPr lang="en-US" dirty="0"/>
              <a:t>, </a:t>
            </a:r>
            <a:r>
              <a:rPr lang="en-US" dirty="0" smtClean="0"/>
              <a:t>M18, </a:t>
            </a:r>
            <a:r>
              <a:rPr lang="it-IT" dirty="0" smtClean="0"/>
              <a:t>M30</a:t>
            </a:r>
            <a:r>
              <a:rPr lang="it-IT" dirty="0"/>
              <a:t>, </a:t>
            </a:r>
            <a:r>
              <a:rPr lang="it-IT" dirty="0" smtClean="0"/>
              <a:t>M48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en-US" dirty="0"/>
              <a:t>D.8.1. FTK Workshops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(Paola)</a:t>
            </a:r>
            <a:r>
              <a:rPr lang="en-US" dirty="0" smtClean="0"/>
              <a:t>				R/RE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b="1" dirty="0" smtClean="0"/>
              <a:t>M1</a:t>
            </a:r>
            <a:r>
              <a:rPr lang="en-US" dirty="0"/>
              <a:t>, </a:t>
            </a:r>
            <a:r>
              <a:rPr lang="en-US" b="1" dirty="0" smtClean="0">
                <a:solidFill>
                  <a:srgbClr val="FF33CC"/>
                </a:solidFill>
              </a:rPr>
              <a:t>M13</a:t>
            </a:r>
            <a:r>
              <a:rPr lang="en-US" dirty="0" smtClean="0"/>
              <a:t>, </a:t>
            </a:r>
            <a:r>
              <a:rPr lang="it-IT" dirty="0" smtClean="0"/>
              <a:t>M30</a:t>
            </a:r>
            <a:r>
              <a:rPr lang="it-IT" dirty="0"/>
              <a:t>, M46</a:t>
            </a:r>
          </a:p>
          <a:p>
            <a:r>
              <a:rPr lang="pt-BR" dirty="0"/>
              <a:t>D.8.2. Trainings </a:t>
            </a:r>
            <a:r>
              <a:rPr lang="pt-BR" dirty="0" smtClean="0"/>
              <a:t> 		</a:t>
            </a:r>
            <a:r>
              <a:rPr lang="pt-BR" b="1" dirty="0" smtClean="0">
                <a:solidFill>
                  <a:srgbClr val="0070C0"/>
                </a:solidFill>
              </a:rPr>
              <a:t>(Paola, CAEN)  </a:t>
            </a:r>
            <a:r>
              <a:rPr lang="pt-BR" dirty="0" smtClean="0"/>
              <a:t>(</a:t>
            </a:r>
            <a:r>
              <a:rPr lang="pt-BR" b="1" dirty="0" smtClean="0">
                <a:solidFill>
                  <a:srgbClr val="FF33CC"/>
                </a:solidFill>
              </a:rPr>
              <a:t>AUTH is next</a:t>
            </a:r>
            <a:r>
              <a:rPr lang="pt-BR" dirty="0" smtClean="0"/>
              <a:t>)	R/RE  </a:t>
            </a:r>
            <a:r>
              <a:rPr lang="pt-BR" b="1" dirty="0" smtClean="0"/>
              <a:t>M1</a:t>
            </a:r>
            <a:r>
              <a:rPr lang="pt-BR" dirty="0"/>
              <a:t>, </a:t>
            </a:r>
            <a:r>
              <a:rPr lang="pt-BR" b="1" dirty="0"/>
              <a:t>M5</a:t>
            </a:r>
            <a:r>
              <a:rPr lang="pt-BR" dirty="0"/>
              <a:t>, </a:t>
            </a:r>
            <a:r>
              <a:rPr lang="pt-BR" b="1" dirty="0" smtClean="0">
                <a:solidFill>
                  <a:srgbClr val="FF33CC"/>
                </a:solidFill>
              </a:rPr>
              <a:t>M9, </a:t>
            </a:r>
            <a:r>
              <a:rPr lang="it-IT" dirty="0" smtClean="0"/>
              <a:t>M19,</a:t>
            </a:r>
          </a:p>
          <a:p>
            <a:r>
              <a:rPr lang="it-IT" dirty="0" smtClean="0"/>
              <a:t>								            M29, M47</a:t>
            </a:r>
          </a:p>
          <a:p>
            <a:r>
              <a:rPr lang="en-GB" b="1" dirty="0" smtClean="0">
                <a:solidFill>
                  <a:srgbClr val="FF33CC"/>
                </a:solidFill>
              </a:rPr>
              <a:t>Move next training (M9) to march: ASSOCIATE TO THE NEXT WORKSHOP AT PRISMA</a:t>
            </a:r>
            <a:endParaRPr lang="it-IT" b="1" dirty="0">
              <a:solidFill>
                <a:srgbClr val="FF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15062"/>
            <a:ext cx="403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DELIVERABLE    SUMMARY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76470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Reports</a:t>
            </a:r>
            <a:r>
              <a:rPr lang="en-GB" dirty="0" smtClean="0"/>
              <a:t> after secondments are inputs to </a:t>
            </a:r>
            <a:r>
              <a:rPr lang="en-GB" b="1" dirty="0" smtClean="0">
                <a:solidFill>
                  <a:srgbClr val="FF0000"/>
                </a:solidFill>
              </a:rPr>
              <a:t>Deliverables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Deliverables</a:t>
            </a:r>
            <a:r>
              <a:rPr lang="en-GB" b="1" dirty="0" smtClean="0">
                <a:solidFill>
                  <a:srgbClr val="0070C0"/>
                </a:solidFill>
              </a:rPr>
              <a:t> are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70C0"/>
                </a:solidFill>
              </a:rPr>
              <a:t>documents written by the  WP leader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73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7042"/>
            <a:ext cx="9144000" cy="119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8950"/>
            <a:ext cx="9144000" cy="92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3326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OUTREACH     SCHEDULE</a:t>
            </a:r>
            <a:endParaRPr lang="it-IT" sz="28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851920" y="2763145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54101" y="298243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http://electronics.physics.auth.gr/tomeas/en/jewel/jewel.html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0162" y="3606483"/>
            <a:ext cx="7268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 you can find a description of the </a:t>
            </a:r>
          </a:p>
          <a:p>
            <a:pPr algn="ctr"/>
            <a:r>
              <a:rPr lang="en-US" sz="2400" b="1" dirty="0" smtClean="0"/>
              <a:t>2nd </a:t>
            </a:r>
            <a:r>
              <a:rPr lang="en-US" sz="2400" b="1" dirty="0"/>
              <a:t>Workshop on Modern Circuits and Systems </a:t>
            </a:r>
            <a:r>
              <a:rPr lang="en-US" sz="2400" b="1" dirty="0" smtClean="0"/>
              <a:t>Technologies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It will be associated with the </a:t>
            </a:r>
            <a:r>
              <a:rPr lang="en-US" sz="2400" b="1" dirty="0" smtClean="0">
                <a:solidFill>
                  <a:srgbClr val="0070C0"/>
                </a:solidFill>
              </a:rPr>
              <a:t>AUTH IAPP training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Immediately before or after we will have the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FTK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Workshop at </a:t>
            </a:r>
            <a:r>
              <a:rPr lang="en-US" sz="2400" b="1" dirty="0" err="1" smtClean="0">
                <a:solidFill>
                  <a:srgbClr val="0070C0"/>
                </a:solidFill>
              </a:rPr>
              <a:t>Alexandroupoulis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 travel to Greece!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273723" y="2424213"/>
            <a:ext cx="209378" cy="5007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763688" y="3495934"/>
            <a:ext cx="360040" cy="2210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810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752"/>
            <a:ext cx="8229600" cy="1143000"/>
          </a:xfrm>
        </p:spPr>
        <p:txBody>
          <a:bodyPr/>
          <a:lstStyle/>
          <a:p>
            <a:r>
              <a:rPr lang="en-GB" dirty="0" err="1" smtClean="0"/>
              <a:t>Aree</a:t>
            </a:r>
            <a:r>
              <a:rPr lang="en-GB" dirty="0" smtClean="0"/>
              <a:t> di </a:t>
            </a:r>
            <a:r>
              <a:rPr lang="en-GB" dirty="0" err="1" smtClean="0"/>
              <a:t>lavoro</a:t>
            </a:r>
            <a:r>
              <a:rPr lang="en-GB" dirty="0" smtClean="0"/>
              <a:t> </a:t>
            </a:r>
            <a:r>
              <a:rPr lang="en-GB" dirty="0" err="1" smtClean="0"/>
              <a:t>presente-futuro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6" y="1268760"/>
            <a:ext cx="9109844" cy="5229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WP1: </a:t>
            </a:r>
            <a:r>
              <a:rPr lang="en-GB" dirty="0" err="1" smtClean="0"/>
              <a:t>Prisma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err="1" smtClean="0">
                <a:sym typeface="Wingdings" panose="05000000000000000000" pitchFamily="2" charset="2"/>
              </a:rPr>
              <a:t>produzione</a:t>
            </a:r>
            <a:r>
              <a:rPr lang="en-GB" dirty="0" smtClean="0">
                <a:sym typeface="Wingdings" panose="05000000000000000000" pitchFamily="2" charset="2"/>
              </a:rPr>
              <a:t>, tests </a:t>
            </a:r>
            <a:r>
              <a:rPr lang="en-GB" dirty="0" err="1" smtClean="0">
                <a:sym typeface="Wingdings" panose="05000000000000000000" pitchFamily="2" charset="2"/>
              </a:rPr>
              <a:t>schede</a:t>
            </a:r>
            <a:r>
              <a:rPr lang="en-GB" dirty="0" smtClean="0">
                <a:sym typeface="Wingdings" panose="05000000000000000000" pitchFamily="2" charset="2"/>
              </a:rPr>
              <a:t> (Marco+?)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WP2: CAEN  </a:t>
            </a:r>
            <a:r>
              <a:rPr lang="en-GB" dirty="0" err="1" smtClean="0">
                <a:sym typeface="Wingdings" panose="05000000000000000000" pitchFamily="2" charset="2"/>
              </a:rPr>
              <a:t>integrazione</a:t>
            </a:r>
            <a:r>
              <a:rPr lang="en-GB" dirty="0" smtClean="0">
                <a:sym typeface="Wingdings" panose="05000000000000000000" pitchFamily="2" charset="2"/>
              </a:rPr>
              <a:t>  </a:t>
            </a:r>
            <a:r>
              <a:rPr lang="en-GB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clustering (Calliope)</a:t>
            </a:r>
            <a:r>
              <a:rPr lang="en-GB" dirty="0" smtClean="0">
                <a:sym typeface="Wingdings" panose="05000000000000000000" pitchFamily="2" charset="2"/>
              </a:rPr>
              <a:t>, AMSLP2, </a:t>
            </a:r>
            <a:r>
              <a:rPr lang="en-GB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SLP1 (Christos)</a:t>
            </a:r>
            <a:r>
              <a:rPr lang="en-GB" dirty="0" smtClean="0">
                <a:sym typeface="Wingdings" panose="05000000000000000000" pitchFamily="2" charset="2"/>
              </a:rPr>
              <a:t>, </a:t>
            </a:r>
            <a:r>
              <a:rPr lang="en-GB" dirty="0" err="1" smtClean="0">
                <a:sym typeface="Wingdings" panose="05000000000000000000" pitchFamily="2" charset="2"/>
              </a:rPr>
              <a:t>infrastrutture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WP3: commissioning  a </a:t>
            </a:r>
            <a:r>
              <a:rPr lang="en-GB" dirty="0" err="1" smtClean="0">
                <a:sym typeface="Wingdings" panose="05000000000000000000" pitchFamily="2" charset="2"/>
              </a:rPr>
              <a:t>partire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dall’anno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 err="1" smtClean="0">
                <a:sym typeface="Wingdings" panose="05000000000000000000" pitchFamily="2" charset="2"/>
              </a:rPr>
              <a:t>prossimo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/>
              <a:t>WP4: </a:t>
            </a:r>
            <a:r>
              <a:rPr lang="en-GB" dirty="0" err="1" smtClean="0"/>
              <a:t>simulazione</a:t>
            </a:r>
            <a:r>
              <a:rPr lang="en-GB" dirty="0" smtClean="0"/>
              <a:t>, </a:t>
            </a:r>
            <a:r>
              <a:rPr lang="en-GB" dirty="0" err="1" smtClean="0"/>
              <a:t>studi</a:t>
            </a:r>
            <a:r>
              <a:rPr lang="en-GB" dirty="0" smtClean="0"/>
              <a:t> triggers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err="1" smtClean="0">
                <a:sym typeface="Wingdings" panose="05000000000000000000" pitchFamily="2" charset="2"/>
              </a:rPr>
              <a:t>arriva</a:t>
            </a:r>
            <a:r>
              <a:rPr lang="en-GB" dirty="0" smtClean="0">
                <a:sym typeface="Wingdings" panose="05000000000000000000" pitchFamily="2" charset="2"/>
              </a:rPr>
              <a:t> Guido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1729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803421" cy="792162"/>
          </a:xfrm>
        </p:spPr>
        <p:txBody>
          <a:bodyPr>
            <a:noAutofit/>
          </a:bodyPr>
          <a:lstStyle/>
          <a:p>
            <a:r>
              <a:rPr lang="en-GB" sz="2800" b="0" i="1" dirty="0" smtClean="0">
                <a:latin typeface="Arial Narrow" pitchFamily="34" charset="0"/>
              </a:rPr>
              <a:t>New Ideas for the future - FTK could become smaller and smaller  </a:t>
            </a:r>
            <a:br>
              <a:rPr lang="en-GB" sz="2800" b="0" i="1" dirty="0" smtClean="0">
                <a:latin typeface="Arial Narrow" pitchFamily="34" charset="0"/>
              </a:rPr>
            </a:br>
            <a:r>
              <a:rPr lang="en-GB" sz="2800" b="0" i="1" dirty="0" smtClean="0">
                <a:latin typeface="Arial Narrow" pitchFamily="34" charset="0"/>
              </a:rPr>
              <a:t> Multi-packaging FPGA &amp; </a:t>
            </a:r>
            <a:r>
              <a:rPr lang="en-GB" sz="2800" b="0" i="1" dirty="0" err="1" smtClean="0">
                <a:latin typeface="Arial Narrow" pitchFamily="34" charset="0"/>
              </a:rPr>
              <a:t>Amchip</a:t>
            </a:r>
            <a:r>
              <a:rPr lang="en-GB" sz="2800" b="0" i="1" dirty="0" smtClean="0">
                <a:latin typeface="Arial Narrow" pitchFamily="34" charset="0"/>
              </a:rPr>
              <a:t> –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mini</a:t>
            </a:r>
            <a:r>
              <a:rPr lang="en-GB" sz="2800" b="0" i="1" dirty="0" smtClean="0">
                <a:latin typeface="Arial Narrow" pitchFamily="34" charset="0"/>
              </a:rPr>
              <a:t> </a:t>
            </a:r>
            <a:r>
              <a:rPr lang="en-GB" sz="2800" b="0" i="1" dirty="0" smtClean="0">
                <a:solidFill>
                  <a:srgbClr val="FF0000"/>
                </a:solidFill>
                <a:latin typeface="Arial Narrow" pitchFamily="34" charset="0"/>
              </a:rPr>
              <a:t>FTK</a:t>
            </a:r>
            <a:endParaRPr lang="it-IT" sz="2800" b="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38ED-FBA3-4F54-8C75-5FB86280F6E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190" y="4846116"/>
            <a:ext cx="5257800" cy="20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09338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GB" dirty="0" smtClean="0"/>
              <a:t>We have a very interesting </a:t>
            </a:r>
            <a:r>
              <a:rPr lang="en-GB" b="1" dirty="0" smtClean="0">
                <a:solidFill>
                  <a:srgbClr val="FF0000"/>
                </a:solidFill>
              </a:rPr>
              <a:t>quotation</a:t>
            </a:r>
            <a:r>
              <a:rPr lang="en-GB" dirty="0" smtClean="0"/>
              <a:t> for </a:t>
            </a:r>
            <a:r>
              <a:rPr lang="en-GB" dirty="0" smtClean="0">
                <a:solidFill>
                  <a:srgbClr val="FF0000"/>
                </a:solidFill>
              </a:rPr>
              <a:t>FPGA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bare dies </a:t>
            </a:r>
            <a:r>
              <a:rPr lang="en-GB" dirty="0" smtClean="0"/>
              <a:t>to be packaged  with </a:t>
            </a:r>
            <a:r>
              <a:rPr lang="en-GB" dirty="0" err="1" smtClean="0"/>
              <a:t>AMchips</a:t>
            </a:r>
            <a:endParaRPr lang="en-GB" dirty="0" smtClean="0"/>
          </a:p>
          <a:p>
            <a:pPr marL="342900" indent="-342900">
              <a:buAutoNum type="arabicParenBoth"/>
            </a:pPr>
            <a:r>
              <a:rPr lang="en-GB" b="1" dirty="0">
                <a:solidFill>
                  <a:srgbClr val="FF0000"/>
                </a:solidFill>
              </a:rPr>
              <a:t>IMEC</a:t>
            </a:r>
            <a:r>
              <a:rPr lang="en-GB" dirty="0"/>
              <a:t> </a:t>
            </a:r>
            <a:r>
              <a:rPr lang="en-GB" dirty="0" smtClean="0"/>
              <a:t>  support for feasibility studies</a:t>
            </a:r>
          </a:p>
          <a:p>
            <a:pPr marL="342900" indent="-342900">
              <a:buAutoNum type="arabicParenBoth"/>
            </a:pPr>
            <a:r>
              <a:rPr lang="en-GB" b="1" dirty="0" smtClean="0">
                <a:solidFill>
                  <a:srgbClr val="FF0000"/>
                </a:solidFill>
              </a:rPr>
              <a:t>FTK SIP </a:t>
            </a:r>
            <a:r>
              <a:rPr lang="en-GB" dirty="0" smtClean="0"/>
              <a:t>(System </a:t>
            </a:r>
            <a:r>
              <a:rPr lang="en-GB" dirty="0"/>
              <a:t>In </a:t>
            </a:r>
            <a:r>
              <a:rPr lang="en-GB" dirty="0" smtClean="0"/>
              <a:t>Package) becomes a real possibility – </a:t>
            </a:r>
            <a:r>
              <a:rPr lang="en-GB" b="1" dirty="0" smtClean="0">
                <a:solidFill>
                  <a:srgbClr val="FF0000"/>
                </a:solidFill>
              </a:rPr>
              <a:t>large impact  on AM bank sizes 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23" y="990600"/>
            <a:ext cx="6535639" cy="239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" name="Rectangle 7167"/>
          <p:cNvSpPr/>
          <p:nvPr/>
        </p:nvSpPr>
        <p:spPr>
          <a:xfrm>
            <a:off x="1656190" y="1066800"/>
            <a:ext cx="4729537" cy="17409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74" name="TextBox 7173"/>
          <p:cNvSpPr txBox="1"/>
          <p:nvPr/>
        </p:nvSpPr>
        <p:spPr>
          <a:xfrm>
            <a:off x="6576759" y="838200"/>
            <a:ext cx="2531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Pattern matching</a:t>
            </a:r>
          </a:p>
          <a:p>
            <a:r>
              <a:rPr lang="en-GB" dirty="0" smtClean="0"/>
              <a:t>&amp; </a:t>
            </a:r>
            <a:r>
              <a:rPr lang="en-GB" b="1" dirty="0" smtClean="0">
                <a:solidFill>
                  <a:srgbClr val="0070C0"/>
                </a:solidFill>
              </a:rPr>
              <a:t>track fitting </a:t>
            </a:r>
            <a:r>
              <a:rPr lang="en-GB" dirty="0" smtClean="0"/>
              <a:t>(TF)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s</a:t>
            </a:r>
            <a:r>
              <a:rPr lang="en-GB" b="1" dirty="0" err="1" smtClean="0">
                <a:solidFill>
                  <a:srgbClr val="FF0000"/>
                </a:solidFill>
              </a:rPr>
              <a:t>qweezed</a:t>
            </a:r>
            <a:r>
              <a:rPr lang="en-GB" b="1" dirty="0" smtClean="0">
                <a:solidFill>
                  <a:srgbClr val="FF0000"/>
                </a:solidFill>
              </a:rPr>
              <a:t> in a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SIP </a:t>
            </a:r>
            <a:r>
              <a:rPr lang="en-GB" dirty="0" smtClean="0"/>
              <a:t>(BGA 23x23)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TF highly parallelized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7177" name="Straight Arrow Connector 7176"/>
          <p:cNvCxnSpPr/>
          <p:nvPr/>
        </p:nvCxnSpPr>
        <p:spPr>
          <a:xfrm>
            <a:off x="9906000" y="563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15000" y="1447800"/>
            <a:ext cx="114299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14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457</Words>
  <Application>Microsoft Office PowerPoint</Application>
  <PresentationFormat>On-screen Show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Summary of Deliverables &amp;  Reached Milestones</vt:lpstr>
      <vt:lpstr>Slide 2</vt:lpstr>
      <vt:lpstr>History: past, present, near future</vt:lpstr>
      <vt:lpstr>Slide 4</vt:lpstr>
      <vt:lpstr>OUTREACH       MILESTONES</vt:lpstr>
      <vt:lpstr>Slide 6</vt:lpstr>
      <vt:lpstr>Slide 7</vt:lpstr>
      <vt:lpstr>Aree di lavoro presente-futuro</vt:lpstr>
      <vt:lpstr>New Ideas for the future - FTK could become smaller and smaller    Multi-packaging FPGA &amp; Amchip – mini FTK</vt:lpstr>
      <vt:lpstr> FTK miniaturization for long latency applications  Few future LAMBs could cover the whole  detector if used for long latency applications (simulation-offline)   </vt:lpstr>
      <vt:lpstr>SLP1 – occasione con Thales</vt:lpstr>
      <vt:lpstr>Nuova distribuzione di comandi/assunzioni</vt:lpstr>
      <vt:lpstr>ANNO III e IV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Giannetti</dc:creator>
  <cp:lastModifiedBy>Orso</cp:lastModifiedBy>
  <cp:revision>58</cp:revision>
  <dcterms:created xsi:type="dcterms:W3CDTF">2013-06-26T13:42:48Z</dcterms:created>
  <dcterms:modified xsi:type="dcterms:W3CDTF">2013-10-15T10:34:39Z</dcterms:modified>
</cp:coreProperties>
</file>