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42"/>
  </p:notesMasterIdLst>
  <p:handoutMasterIdLst>
    <p:handoutMasterId r:id="rId43"/>
  </p:handoutMasterIdLst>
  <p:sldIdLst>
    <p:sldId id="383" r:id="rId5"/>
    <p:sldId id="506" r:id="rId6"/>
    <p:sldId id="507" r:id="rId7"/>
    <p:sldId id="508" r:id="rId8"/>
    <p:sldId id="509" r:id="rId9"/>
    <p:sldId id="510" r:id="rId10"/>
    <p:sldId id="511" r:id="rId11"/>
    <p:sldId id="527" r:id="rId12"/>
    <p:sldId id="528" r:id="rId13"/>
    <p:sldId id="529" r:id="rId14"/>
    <p:sldId id="515" r:id="rId15"/>
    <p:sldId id="516" r:id="rId16"/>
    <p:sldId id="517" r:id="rId17"/>
    <p:sldId id="518" r:id="rId18"/>
    <p:sldId id="519" r:id="rId19"/>
    <p:sldId id="520" r:id="rId20"/>
    <p:sldId id="524" r:id="rId21"/>
    <p:sldId id="525" r:id="rId22"/>
    <p:sldId id="534" r:id="rId23"/>
    <p:sldId id="492" r:id="rId24"/>
    <p:sldId id="493" r:id="rId25"/>
    <p:sldId id="531" r:id="rId26"/>
    <p:sldId id="494" r:id="rId27"/>
    <p:sldId id="476" r:id="rId28"/>
    <p:sldId id="478" r:id="rId29"/>
    <p:sldId id="479" r:id="rId30"/>
    <p:sldId id="499" r:id="rId31"/>
    <p:sldId id="500" r:id="rId32"/>
    <p:sldId id="482" r:id="rId33"/>
    <p:sldId id="480" r:id="rId34"/>
    <p:sldId id="504" r:id="rId35"/>
    <p:sldId id="481" r:id="rId36"/>
    <p:sldId id="484" r:id="rId37"/>
    <p:sldId id="530" r:id="rId38"/>
    <p:sldId id="532" r:id="rId39"/>
    <p:sldId id="533" r:id="rId40"/>
    <p:sldId id="487" r:id="rId41"/>
  </p:sldIdLst>
  <p:sldSz cx="9144000" cy="6858000" type="screen4x3"/>
  <p:notesSz cx="9144000" cy="6858000"/>
  <p:embeddedFontLst>
    <p:embeddedFont>
      <p:font typeface="Lucida Sans" panose="020B0602030504020204" pitchFamily="34" charset="0"/>
      <p:regular r:id="rId44"/>
      <p:bold r:id="rId45"/>
      <p:italic r:id="rId46"/>
      <p:boldItalic r:id="rId47"/>
    </p:embeddedFont>
    <p:embeddedFont>
      <p:font typeface="Tw Cen MT" panose="020B0602020104020603" pitchFamily="34" charset="0"/>
      <p:regular r:id="rId48"/>
      <p:bold r:id="rId49"/>
      <p:italic r:id="rId50"/>
      <p:boldItalic r:id="rId51"/>
    </p:embeddedFont>
    <p:embeddedFont>
      <p:font typeface="ＭＳ Ｐゴシック" panose="020B0600070205080204" pitchFamily="34" charset="-128"/>
      <p:regular r:id="rId52"/>
    </p:embeddedFont>
    <p:embeddedFont>
      <p:font typeface="Wingdings 2" panose="05020102010507070707" pitchFamily="18" charset="2"/>
      <p:regular r:id="rId53"/>
    </p:embeddedFont>
    <p:embeddedFont>
      <p:font typeface="Book Antiqua" panose="02040602050305030304" pitchFamily="18" charset="0"/>
      <p:regular r:id="rId54"/>
      <p:bold r:id="rId55"/>
      <p:italic r:id="rId56"/>
      <p:boldItalic r:id="rId57"/>
    </p:embeddedFont>
    <p:embeddedFont>
      <p:font typeface="Wingdings 3" panose="05040102010807070707" pitchFamily="18" charset="2"/>
      <p:regular r:id="rId58"/>
    </p:embeddedFont>
    <p:embeddedFont>
      <p:font typeface="Browallia New" panose="020B0604020202020204" pitchFamily="34" charset="-34"/>
      <p:regular r:id="rId59"/>
      <p:bold r:id="rId60"/>
      <p:italic r:id="rId61"/>
      <p:boldItalic r:id="rId62"/>
    </p:embeddedFont>
  </p:embeddedFontLst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CC"/>
    <a:srgbClr val="FFFF99"/>
    <a:srgbClr val="CC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1" autoAdjust="0"/>
    <p:restoredTop sz="96270" autoAdjust="0"/>
  </p:normalViewPr>
  <p:slideViewPr>
    <p:cSldViewPr>
      <p:cViewPr>
        <p:scale>
          <a:sx n="70" d="100"/>
          <a:sy n="70" d="100"/>
        </p:scale>
        <p:origin x="-76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1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9BF948-82D5-49E4-B9E9-FA9830A7515C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2A6E9-A233-4530-9952-598A1786D935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5A27AA-9543-41AF-A95B-D10C35A35C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6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915E1-730D-4802-930E-817FE66FA4B6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A27AA-9543-41AF-A95B-D10C35A35C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Due to the properties we described above the number of particles is a conserved quantity, when the particles are far from each other. Accordingly the spectrum of the theory in the large box can be labeled by the number of particles.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Inside each sector the problem is almost finite </a:t>
            </a:r>
            <a:r>
              <a:rPr lang="en-US" dirty="0" err="1" smtClean="0"/>
              <a:t>dimentional</a:t>
            </a:r>
            <a:r>
              <a:rPr lang="en-US" dirty="0" smtClean="0"/>
              <a:t> – like </a:t>
            </a:r>
            <a:r>
              <a:rPr lang="en-US" dirty="0" err="1" smtClean="0"/>
              <a:t>nonrel</a:t>
            </a:r>
            <a:r>
              <a:rPr lang="en-US" dirty="0" smtClean="0"/>
              <a:t>. quantum mechanics with delta function </a:t>
            </a:r>
            <a:r>
              <a:rPr lang="en-US" dirty="0" err="1" smtClean="0"/>
              <a:t>iteraction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 smtClean="0"/>
              <a:t>One particle state – wave function should be periodical =&gt; 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 smtClean="0"/>
              <a:t>Two </a:t>
            </a:r>
            <a:r>
              <a:rPr lang="en-US" dirty="0" err="1" smtClean="0"/>
              <a:t>prticle</a:t>
            </a:r>
            <a:r>
              <a:rPr lang="en-US" dirty="0" smtClean="0"/>
              <a:t> state – x&lt;&lt;y x&gt;&gt;y – two wave functions + Psi(</a:t>
            </a:r>
            <a:r>
              <a:rPr lang="en-US" dirty="0" err="1" smtClean="0"/>
              <a:t>x,y</a:t>
            </a:r>
            <a:r>
              <a:rPr lang="en-US" dirty="0" smtClean="0"/>
              <a:t>)=Psi(</a:t>
            </a:r>
            <a:r>
              <a:rPr lang="en-US" dirty="0" err="1" smtClean="0"/>
              <a:t>x+L,y</a:t>
            </a:r>
            <a:r>
              <a:rPr lang="en-US" dirty="0" smtClean="0"/>
              <a:t>)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A148F6-8716-449A-B87B-1CBA495EBB22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AE139-4838-4727-BDB6-4B9DB9D0259F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58E1-F87E-432B-9625-ED22F68070E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AE7D5-03E6-4717-B689-3B720ED7228B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AE7D5-03E6-4717-B689-3B720ED7228B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0F0C-E1D6-4C6A-8D3E-BDC810C2368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8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0F0C-E1D6-4C6A-8D3E-BDC810C2368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90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6592C4-B01B-4FB9-9C69-A4AE38A0E1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A27AA-9543-41AF-A95B-D10C35A35C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915E1-730D-4802-930E-817FE66FA4B6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915E1-730D-4802-930E-817FE66FA4B6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915E1-730D-4802-930E-817FE66FA4B6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A27AA-9543-41AF-A95B-D10C35A35C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5178752" y="6514442"/>
            <a:ext cx="3963113" cy="3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FCC2E83-5BB0-41C2-952A-EED3890ACD7C}" type="slidenum">
              <a:rPr lang="fr-FR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498C8-622E-4BD3-8EEC-4C4812D8AA4C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C9B5D-E5D6-4963-80E7-BD5A9BAEA16E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53A4F-96A7-483C-A525-6A93CA261F7F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0197-EE49-4E02-BF8C-3531BF5641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A27AA-9543-41AF-A95B-D10C35A35C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675D-F907-4791-875A-0A91C35D20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2FEB-6EC2-41FF-9307-AE2CA34E27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B73C-C7DA-4A50-AB6B-523C621DA16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69616-C882-44A8-8EE1-55ED85173C3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2345-4A47-49F1-8E5F-9B64621286C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663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20834-5E02-4D53-B2EB-EDAC2B3E39E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5498-8DC2-4986-9E44-E250A47376B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2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DE03C-1178-4EBA-B097-3397293FAB9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5122CFE-001F-43A1-B294-8487910E91C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97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2F3B5-DCFE-474C-AEA2-6AB5AF0569A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93ACC-D3AB-4D65-BCB1-0B4554429FB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6D00E-7D50-48AC-A539-3C49FFD798D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7713E-1B91-410B-A0E5-DFA898A403E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4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88C6-AEFE-4283-A3E2-626E92E580D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28436-7F2A-4BED-A361-41C4C2E96AB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10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7771A-5455-4995-9D32-073F4A23A67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D5919-D131-488B-B96F-0BCB51D0DE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3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86209-2D64-4B1F-BF6E-1260A4DAE4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82764-7B7B-43AC-88FA-633D1667FE5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9FAE-7335-4FCC-A8BF-A9619D03F1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30FF8-192E-4B0D-9CFC-A71E8C68855F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29228-49E7-4F7A-BB91-16424231298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2A83-6C47-4411-B392-6645A2565C0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839FC-7429-4DC7-A365-95716B24DF0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52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EBC45-29D7-4919-818B-12DAF52DA84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FC8F4-BF2E-474B-8389-2425997A164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675D-F907-4791-875A-0A91C35D20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3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9FAE-7335-4FCC-A8BF-A9619D03F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33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EFA5-EB45-47A2-A068-FD2084B60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93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F3AC-1825-45D1-A719-2BE26CF56C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24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ED77-B8C3-4AD1-AB3F-063A8DDAC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93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41CD-EAF1-4774-BA2F-546AD33CA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7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291E-1191-42E8-A7E7-557FFA15B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EFA5-EB45-47A2-A068-FD2084B600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362B-6BB5-4200-9DEC-2D7821A80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58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260D-4F60-48A8-A54C-0ECAC610C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6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2FEB-6EC2-41FF-9307-AE2CA34E2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47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B73C-C7DA-4A50-AB6B-523C621DA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16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675D-F907-4791-875A-0A91C35D20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0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9FAE-7335-4FCC-A8BF-A9619D03F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47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EFA5-EB45-47A2-A068-FD2084B60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7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F3AC-1825-45D1-A719-2BE26CF56C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47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ED77-B8C3-4AD1-AB3F-063A8DDAC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12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41CD-EAF1-4774-BA2F-546AD33CA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4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F3AC-1825-45D1-A719-2BE26CF56C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291E-1191-42E8-A7E7-557FFA15B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09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362B-6BB5-4200-9DEC-2D7821A80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82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260D-4F60-48A8-A54C-0ECAC610C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53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2FEB-6EC2-41FF-9307-AE2CA34E2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25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B73C-C7DA-4A50-AB6B-523C621DA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7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ED77-B8C3-4AD1-AB3F-063A8DDAC2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41CD-EAF1-4774-BA2F-546AD33CA5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291E-1191-42E8-A7E7-557FFA15B6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362B-6BB5-4200-9DEC-2D7821A80B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260D-4F60-48A8-A54C-0ECAC610C9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F3A0CB-5867-4B36-8656-2F7C5C275F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146E9DC-2183-4589-945C-7E8E40DC3D2D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11/7/2013</a:t>
            </a:fld>
            <a:endParaRPr lang="en-US" sz="1100" dirty="0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F600903-B7D5-43A5-B2E7-5177947480E2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‹N›</a:t>
            </a:fld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97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F3A0CB-5867-4B36-8656-2F7C5C275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F3A0CB-5867-4B36-8656-2F7C5C275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7.png"/><Relationship Id="rId3" Type="http://schemas.openxmlformats.org/officeDocument/2006/relationships/tags" Target="../tags/tag7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5.png"/><Relationship Id="rId5" Type="http://schemas.openxmlformats.org/officeDocument/2006/relationships/tags" Target="../tags/tag76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tags" Target="../tags/tag75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tags" Target="../tags/tag79.xml"/><Relationship Id="rId21" Type="http://schemas.openxmlformats.org/officeDocument/2006/relationships/image" Target="../media/image57.png"/><Relationship Id="rId7" Type="http://schemas.openxmlformats.org/officeDocument/2006/relationships/tags" Target="../tags/tag8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53.png"/><Relationship Id="rId2" Type="http://schemas.openxmlformats.org/officeDocument/2006/relationships/tags" Target="../tags/tag7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35.xml"/><Relationship Id="rId5" Type="http://schemas.openxmlformats.org/officeDocument/2006/relationships/tags" Target="../tags/tag81.xml"/><Relationship Id="rId15" Type="http://schemas.openxmlformats.org/officeDocument/2006/relationships/image" Target="../media/image51.png"/><Relationship Id="rId10" Type="http://schemas.openxmlformats.org/officeDocument/2006/relationships/tags" Target="../tags/tag86.xml"/><Relationship Id="rId19" Type="http://schemas.openxmlformats.org/officeDocument/2006/relationships/image" Target="../media/image55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4.png"/><Relationship Id="rId2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51.pn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61.png"/><Relationship Id="rId5" Type="http://schemas.openxmlformats.org/officeDocument/2006/relationships/tags" Target="../tags/tag91.xml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tags" Target="../tags/tag90.xml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94.xml"/><Relationship Id="rId16" Type="http://schemas.openxmlformats.org/officeDocument/2006/relationships/image" Target="../media/image68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7.xml"/><Relationship Id="rId15" Type="http://schemas.openxmlformats.org/officeDocument/2006/relationships/image" Target="../media/image6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74.wmf"/><Relationship Id="rId18" Type="http://schemas.openxmlformats.org/officeDocument/2006/relationships/image" Target="../media/image78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73.png"/><Relationship Id="rId17" Type="http://schemas.openxmlformats.org/officeDocument/2006/relationships/image" Target="../media/image4.png"/><Relationship Id="rId2" Type="http://schemas.openxmlformats.org/officeDocument/2006/relationships/tags" Target="../tags/tag103.xml"/><Relationship Id="rId16" Type="http://schemas.openxmlformats.org/officeDocument/2006/relationships/image" Target="../media/image77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72.png"/><Relationship Id="rId5" Type="http://schemas.openxmlformats.org/officeDocument/2006/relationships/tags" Target="../tags/tag106.xml"/><Relationship Id="rId15" Type="http://schemas.openxmlformats.org/officeDocument/2006/relationships/image" Target="../media/image76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7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7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14.xml"/><Relationship Id="rId7" Type="http://schemas.openxmlformats.org/officeDocument/2006/relationships/image" Target="../media/image4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8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84.emf"/><Relationship Id="rId3" Type="http://schemas.openxmlformats.org/officeDocument/2006/relationships/tags" Target="../tags/tag117.xml"/><Relationship Id="rId21" Type="http://schemas.openxmlformats.org/officeDocument/2006/relationships/image" Target="../media/image87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83.emf"/><Relationship Id="rId2" Type="http://schemas.openxmlformats.org/officeDocument/2006/relationships/tags" Target="../tags/tag116.xml"/><Relationship Id="rId16" Type="http://schemas.openxmlformats.org/officeDocument/2006/relationships/image" Target="../media/image82.emf"/><Relationship Id="rId20" Type="http://schemas.openxmlformats.org/officeDocument/2006/relationships/image" Target="../media/image86.jpe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81.png"/><Relationship Id="rId10" Type="http://schemas.openxmlformats.org/officeDocument/2006/relationships/tags" Target="../tags/tag124.xml"/><Relationship Id="rId19" Type="http://schemas.openxmlformats.org/officeDocument/2006/relationships/image" Target="../media/image85.emf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notesSlide" Target="../notesSlides/notesSlide17.xml"/><Relationship Id="rId22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92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4.png"/><Relationship Id="rId5" Type="http://schemas.openxmlformats.org/officeDocument/2006/relationships/tags" Target="../tags/tag131.xml"/><Relationship Id="rId10" Type="http://schemas.openxmlformats.org/officeDocument/2006/relationships/image" Target="../media/image91.png"/><Relationship Id="rId4" Type="http://schemas.openxmlformats.org/officeDocument/2006/relationships/tags" Target="../tags/tag130.xml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7.png"/><Relationship Id="rId2" Type="http://schemas.openxmlformats.org/officeDocument/2006/relationships/tags" Target="../tags/tag4.xml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tags" Target="../tags/tag135.xml"/><Relationship Id="rId21" Type="http://schemas.openxmlformats.org/officeDocument/2006/relationships/image" Target="../media/image99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tags" Target="../tags/tag13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102.png"/><Relationship Id="rId5" Type="http://schemas.openxmlformats.org/officeDocument/2006/relationships/tags" Target="../tags/tag137.xml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tags" Target="../tags/tag142.xml"/><Relationship Id="rId19" Type="http://schemas.openxmlformats.org/officeDocument/2006/relationships/image" Target="../media/image97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tags" Target="../tags/tag147.xml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09.png"/><Relationship Id="rId5" Type="http://schemas.openxmlformats.org/officeDocument/2006/relationships/tags" Target="../tags/tag149.xml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tags" Target="../tags/tag148.xml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3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27.png"/><Relationship Id="rId3" Type="http://schemas.openxmlformats.org/officeDocument/2006/relationships/tags" Target="../tags/tag155.xml"/><Relationship Id="rId7" Type="http://schemas.openxmlformats.org/officeDocument/2006/relationships/image" Target="../media/image98.png"/><Relationship Id="rId12" Type="http://schemas.openxmlformats.org/officeDocument/2006/relationships/image" Target="../media/image126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23.png"/><Relationship Id="rId11" Type="http://schemas.openxmlformats.org/officeDocument/2006/relationships/image" Target="../media/image1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4.png"/><Relationship Id="rId4" Type="http://schemas.openxmlformats.org/officeDocument/2006/relationships/tags" Target="../tags/tag156.xml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28.png"/><Relationship Id="rId18" Type="http://schemas.openxmlformats.org/officeDocument/2006/relationships/image" Target="../media/image122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tags" Target="../tags/tag158.xml"/><Relationship Id="rId16" Type="http://schemas.openxmlformats.org/officeDocument/2006/relationships/image" Target="../media/image13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26.png"/><Relationship Id="rId5" Type="http://schemas.openxmlformats.org/officeDocument/2006/relationships/tags" Target="../tags/tag161.xml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3.png"/><Relationship Id="rId4" Type="http://schemas.openxmlformats.org/officeDocument/2006/relationships/tags" Target="../tags/tag16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image" Target="../media/image12.png"/><Relationship Id="rId3" Type="http://schemas.openxmlformats.org/officeDocument/2006/relationships/tags" Target="../tags/tag16.xml"/><Relationship Id="rId21" Type="http://schemas.openxmlformats.org/officeDocument/2006/relationships/image" Target="../media/image4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image" Target="../media/image8.png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1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1.png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image" Target="../media/image10.png"/><Relationship Id="rId28" Type="http://schemas.openxmlformats.org/officeDocument/2006/relationships/image" Target="../media/image14.png"/><Relationship Id="rId10" Type="http://schemas.openxmlformats.org/officeDocument/2006/relationships/tags" Target="../tags/tag23.xml"/><Relationship Id="rId19" Type="http://schemas.openxmlformats.org/officeDocument/2006/relationships/slideLayout" Target="../slideLayouts/slideLayout35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5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5" Type="http://schemas.openxmlformats.org/officeDocument/2006/relationships/image" Target="../media/image136.png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69.xml"/><Relationship Id="rId7" Type="http://schemas.openxmlformats.org/officeDocument/2006/relationships/image" Target="../media/image62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tags" Target="../tags/tag35.xml"/><Relationship Id="rId16" Type="http://schemas.openxmlformats.org/officeDocument/2006/relationships/image" Target="../media/image1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8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35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2.png"/><Relationship Id="rId18" Type="http://schemas.openxmlformats.org/officeDocument/2006/relationships/image" Target="../media/image4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44.xm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7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7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1.png"/><Relationship Id="rId5" Type="http://schemas.openxmlformats.org/officeDocument/2006/relationships/tags" Target="../tags/tag56.xml"/><Relationship Id="rId10" Type="http://schemas.openxmlformats.org/officeDocument/2006/relationships/image" Target="../media/image30.png"/><Relationship Id="rId4" Type="http://schemas.openxmlformats.org/officeDocument/2006/relationships/tags" Target="../tags/tag55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4.png"/><Relationship Id="rId18" Type="http://schemas.openxmlformats.org/officeDocument/2006/relationships/image" Target="../media/image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38.png"/><Relationship Id="rId2" Type="http://schemas.openxmlformats.org/officeDocument/2006/relationships/tags" Target="../tags/tag58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35.xml"/><Relationship Id="rId5" Type="http://schemas.openxmlformats.org/officeDocument/2006/relationships/tags" Target="../tags/tag61.xml"/><Relationship Id="rId15" Type="http://schemas.openxmlformats.org/officeDocument/2006/relationships/image" Target="../media/image36.png"/><Relationship Id="rId10" Type="http://schemas.openxmlformats.org/officeDocument/2006/relationships/tags" Target="../tags/tag66.xml"/><Relationship Id="rId19" Type="http://schemas.openxmlformats.org/officeDocument/2006/relationships/image" Target="../media/image3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6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2.png"/><Relationship Id="rId5" Type="http://schemas.openxmlformats.org/officeDocument/2006/relationships/tags" Target="../tags/tag71.xml"/><Relationship Id="rId10" Type="http://schemas.openxmlformats.org/officeDocument/2006/relationships/image" Target="../media/image40.png"/><Relationship Id="rId4" Type="http://schemas.openxmlformats.org/officeDocument/2006/relationships/tags" Target="../tags/tag70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5784"/>
            <a:ext cx="7772400" cy="606952"/>
          </a:xfrm>
          <a:scene3d>
            <a:camera prst="orthographicFront"/>
            <a:lightRig rig="soft" dir="t">
              <a:rot lat="0" lon="0" rev="17220000"/>
            </a:lightRig>
          </a:scene3d>
          <a:sp3d>
            <a:bevelT w="165100" prst="coolSlant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Quantum algebraic curve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For N=4 SYM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56928"/>
            <a:ext cx="8712968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Book Antiqua"/>
                <a:cs typeface="Arial" pitchFamily="34" charset="0"/>
              </a:rPr>
              <a:t>Nikolay</a:t>
            </a:r>
            <a:r>
              <a:rPr lang="en-US" sz="3200" b="1" dirty="0">
                <a:solidFill>
                  <a:prstClr val="white"/>
                </a:solidFill>
                <a:latin typeface="Book Antiqua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Gromov</a:t>
            </a:r>
            <a:endParaRPr lang="en-US" sz="3200" b="1" dirty="0" smtClean="0">
              <a:solidFill>
                <a:prstClr val="white"/>
              </a:solidFill>
              <a:latin typeface="Book Antiqu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Book Antiqu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Book Antiqua"/>
                <a:cs typeface="Arial" pitchFamily="34" charset="0"/>
              </a:rPr>
              <a:t>Based on </a:t>
            </a:r>
            <a:r>
              <a:rPr lang="en-US" sz="2400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works </a:t>
            </a:r>
            <a:r>
              <a:rPr lang="en-US" sz="2400" dirty="0">
                <a:solidFill>
                  <a:prstClr val="white"/>
                </a:solidFill>
                <a:latin typeface="Book Antiqua"/>
                <a:cs typeface="Arial" pitchFamily="34" charset="0"/>
              </a:rPr>
              <a:t>with </a:t>
            </a:r>
            <a:r>
              <a:rPr lang="en-US" sz="2000" dirty="0" err="1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V.Kazakov</a:t>
            </a:r>
            <a:r>
              <a:rPr lang="en-US" sz="2000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S.Leurent</a:t>
            </a:r>
            <a:r>
              <a:rPr lang="en-US" sz="2400" dirty="0" smtClean="0">
                <a:solidFill>
                  <a:prstClr val="white"/>
                </a:solidFill>
                <a:latin typeface="Times New Roman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D.Volin</a:t>
            </a:r>
            <a:r>
              <a:rPr lang="en-US" sz="2000" dirty="0">
                <a:solidFill>
                  <a:prstClr val="white"/>
                </a:solidFill>
                <a:latin typeface="Book Antiqua"/>
                <a:cs typeface="Arial" pitchFamily="34" charset="0"/>
              </a:rPr>
              <a:t> 1305.1939</a:t>
            </a:r>
            <a:r>
              <a:rPr lang="en-US" sz="2400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Book Antiqua"/>
                <a:cs typeface="Arial" pitchFamily="34" charset="0"/>
              </a:rPr>
              <a:t>F. </a:t>
            </a:r>
            <a:r>
              <a:rPr lang="en-US" sz="2000" dirty="0" err="1">
                <a:solidFill>
                  <a:prstClr val="white"/>
                </a:solidFill>
                <a:latin typeface="Book Antiqua"/>
                <a:cs typeface="Arial" pitchFamily="34" charset="0"/>
              </a:rPr>
              <a:t>Levkovich-Maslyuk</a:t>
            </a:r>
            <a:r>
              <a:rPr lang="en-US" sz="2000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, G. </a:t>
            </a:r>
            <a:r>
              <a:rPr lang="en-US" sz="2000" dirty="0" err="1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Sizov</a:t>
            </a:r>
            <a:r>
              <a:rPr lang="en-US" sz="2000" dirty="0">
                <a:solidFill>
                  <a:prstClr val="white"/>
                </a:solidFill>
                <a:latin typeface="Book Antiqua"/>
                <a:cs typeface="Arial" pitchFamily="34" charset="0"/>
              </a:rPr>
              <a:t> 1305.1944</a:t>
            </a:r>
            <a:endParaRPr lang="ru-RU" sz="2000" dirty="0">
              <a:solidFill>
                <a:prstClr val="white"/>
              </a:solidFill>
              <a:latin typeface="Times New Roman"/>
              <a:cs typeface="Arial" pitchFamily="34" charset="0"/>
            </a:endParaRPr>
          </a:p>
        </p:txBody>
      </p:sp>
      <p:pic>
        <p:nvPicPr>
          <p:cNvPr id="3" name="Рисунок 2" descr="Kings College London - University of Lond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58971"/>
            <a:ext cx="860964" cy="792088"/>
          </a:xfrm>
          <a:prstGeom prst="rect">
            <a:avLst/>
          </a:prstGeom>
          <a:noFill/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RERUUEhIWFBUVFR0ZFxcWGRwcGhgdHxYWIRQgGhYiHCcgGhkjIR0VIi8gLycxODgsGB4xODwqNSYrLC0BCQoKDgwOGg8PGjUkHCQsLCkuKjUsNCksNSkpNTU0KiwpLSwsKikpLCksNTUpLCk2Lyk1NSwpLCwpLyovKSwpLP/AABEIAGAAZgMBIgACEQEDEQH/xAAcAAEAAgMBAQEAAAAAAAAAAAAABgcEBQgDAgH/xABCEAABAwIDBAcDCgENAAAAAAABAAIDBBEFITEGBxJBEyJRYXGBkTJCkhQjUmJydIKhorHBFiQzNUNUY5Oys9HS4f/EABkBAQADAQEAAAAAAAAAAAAAAAABAgQDBf/EACkRAAIBAgMGBwEAAAAAAAAAAAABAgMREiExBBMiQXGRUaHB0eHw8WH/2gAMAwEAAhEDEQA/ALxREQBERAEXnUVLY2lz3NY0aucQAPEnIKD4xvnoIDZjnzn/AAm5fG4gFWjFy0QJ4iqpu9utqB/M8Ke4fSPG8d3ssaB8S9GbV7QEXGFxZ9uR9DUXVt2+du5Fy0UVVjeLi8NzUYSXNF79G2QdvvDpAB3rJw3fpTOdw1EEsDtDo8D0s79KbuXL3Fyy0WPh9fHPEyWJwfG8cTXDQhZC5khERAEREAUM263lRYf80wdNUu0jBybf2S8jMX5NGZ7tV57y9vPkMYhg61VMLRgC/ACbcVuZJyaOZ8Fj7BbumUbflVZaSqdd7nPIIi1LrOOr9eJ/plmekYpLFIgj1HsDiGKuE2KTuhi1bCMnAd0fsx88zc9qVW0+DYUeCkpm1UrdX3Dhfvndf9IK0O8nec+tc6CmcWUwNiRkZu89kfY3nqeQGBsPuxnxH5wnoae9ukIuX2OYY3n9rTK2ZBC0qHDiqOy8COhsMR34V0l+ibDCOVml7u67nGx+ELBj3xYkDczMd3GJlj6AFYu8PY+LDZ2RxT9LxM4nA24mG+XFbKx5eB7lFFohTpyjdIi7LZwff28G1VTNcPpQkgj8DiQfiCn9BW4djEZIbFPb2mSNHSM8QesB36LmdZOH4jJTyNlhe6N7DdrmnMf8juVJ7NF5xyYudXYfh0dPG2KFjY42+y1osBcknLvJJ81kqG7ud4LMSiLX2ZURj5xo0cNONn1TzHInwKmS8+SadnqXCIiqAvKqqmxMdI88LGNLnE8gBdx8hdeqh29yv6LCp7av4Y/ieL/ldTFXaQIpu0w92JV8+KVAya/hhadA7hyy+owtF+1xPJZ2+7akw07KWN1nz3MluUYyt+I5eDXKUbtsM+T4ZTNtYuj6R3eX9Y/uFSu9nEDLis+eUfDGO6zQT+ZJ81pppTq/xehV5IjWERxuqImzu4YjKwSO0swvHGb8sr5q4d4m8eOjhZSYc9nEWAccZBbCy1mhhGXGR6DPWypNFsnSU5JvlyK3P17ySSSSSbknMk955lfiIuwCIiA2OzuOvoqmOeM5sdcj6Tffae4jL07F1RQVrZomSsN2yMDmntBAIXIy6I3N4iZcLjadYXvj8g7ib6Ne0eSxbXDJSLRJwiIsBYKB762E4U+w0ljJ8OMKeLTbY4Kauingb7T4zw/aGbM+WYGferQeGSYP3Y+YPoKUtNx8nj/KNoP5grn3eXAWYrV3GsnEPAsbZWxuUx0S0JgcfnKZ5bY68Drlh8us38CiW/XZ8sqIqpo6srejcex7b8N/Fv8AoK00OCq0yr0KuREXolQiIgC+RIO0eoW32TgbJXUrHtDmuqImuadCDI0EEdhC6gkwqFzeF0MZaRYgsaQR4WWerW3bSsSlc5KV+7joC3DSSMn1D3DvHDG392u9FRdbB8/Ixjf7VzWtH2yGgfkF09sfgvyOigg5sjHF9okuk/UXLntUuFIRNyiIvPLhERAU/tXSSYJiYxCFhdTTutM1ugLj1x3EnrtPaCPGwsWw+nxahLQ8OimbxMkHun3HAdoOo8QVtcSw2OoifFM0PjeLOaeY/ged1Uc0FZs3KXR3qKB7rkH3b9v0H6dbR1hfPTsuPqvvcgrXH8Blop3Qzt4XN0PJw5OaebT/AOaha5dEzHDtoafhDuu3MaNmhJtfLPLS+oPoqr2m3TVtISWMNTFyfEM7fWjzcD4XW2nXTylkyrRCkX1IwtJa4EOGoORHiDmF8rSQbnYz+saP71D/ALrF1MFzFsDhcstfSujie9rKiNznNaS1oEjS4l2gsATryXToXn7W1iRaJSW6nZZlTiFTUSWIppncLe15e8tce5tjl227Fdyq7ct/S4l95H7zK0VwqycpZkoIiLkSEREAXzJGHAtcAQRYgi4IOoI5hfSICttoNzMTn9NQSupJQbgAngv9Ug8UflfwWrZtDjuH9WopvlkY99o4j8TM/Vqt1F0VR6SzIsVMd8dDP1a2gcCOTmxygduTuEjl7qyYNvMAFnCnjYfueY8xH/FWTVUMco4ZI2vHY9ocPQha/wDkhRf3Km/yY/8Aql4eD7/AIdU786BgPRxzvsMgGNYO72nCw8lrH7zsTrMqDDy0HR7g5/nxENZ+6s2jwKnhN4qeKM9rI2tPqAFnJiitF5/gIPuu2OnoY531Lm9LUSB5a3Phtxau0JJcchlp5ThEVG7u5IREU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RERUUEhIWFBUVFR0ZFxcWGRwcGhgdHxYWIRQgGhYiHCcgGhkjIR0VIi8gLycxODgsGB4xODwqNSYrLC0BCQoKDgwOGg8PGjUkHCQsLCkuKjUsNCksNSkpNTU0KiwpLSwsKikpLCksNTUpLCk2Lyk1NSwpLCwpLyovKSwpLP/AABEIAGAAZgMBIgACEQEDEQH/xAAcAAEAAgMBAQEAAAAAAAAAAAAABgcEBQgDAgH/xABCEAABAwIDBAcDCgENAAAAAAABAAIDBBEFITEGBxJBEyJRYXGBkTJCkhQjUmJydIKhorHBFiQzNUNUY5Oys9HS4f/EABkBAQADAQEAAAAAAAAAAAAAAAABAgQDBf/EACkRAAIBAgMGBwEAAAAAAAAAAAABAgMREiExBBMiQXGRUaHB0eHw8WH/2gAMAwEAAhEDEQA/ALxREQBERAEXnUVLY2lz3NY0aucQAPEnIKD4xvnoIDZjnzn/AAm5fG4gFWjFy0QJ4iqpu9utqB/M8Ke4fSPG8d3ssaB8S9GbV7QEXGFxZ9uR9DUXVt2+du5Fy0UVVjeLi8NzUYSXNF79G2QdvvDpAB3rJw3fpTOdw1EEsDtDo8D0s79KbuXL3Fyy0WPh9fHPEyWJwfG8cTXDQhZC5khERAEREAUM263lRYf80wdNUu0jBybf2S8jMX5NGZ7tV57y9vPkMYhg61VMLRgC/ACbcVuZJyaOZ8Fj7BbumUbflVZaSqdd7nPIIi1LrOOr9eJ/plmekYpLFIgj1HsDiGKuE2KTuhi1bCMnAd0fsx88zc9qVW0+DYUeCkpm1UrdX3Dhfvndf9IK0O8nec+tc6CmcWUwNiRkZu89kfY3nqeQGBsPuxnxH5wnoae9ukIuX2OYY3n9rTK2ZBC0qHDiqOy8COhsMR34V0l+ibDCOVml7u67nGx+ELBj3xYkDczMd3GJlj6AFYu8PY+LDZ2RxT9LxM4nA24mG+XFbKx5eB7lFFohTpyjdIi7LZwff28G1VTNcPpQkgj8DiQfiCn9BW4djEZIbFPb2mSNHSM8QesB36LmdZOH4jJTyNlhe6N7DdrmnMf8juVJ7NF5xyYudXYfh0dPG2KFjY42+y1osBcknLvJJ81kqG7ud4LMSiLX2ZURj5xo0cNONn1TzHInwKmS8+SadnqXCIiqAvKqqmxMdI88LGNLnE8gBdx8hdeqh29yv6LCp7av4Y/ieL/ldTFXaQIpu0w92JV8+KVAya/hhadA7hyy+owtF+1xPJZ2+7akw07KWN1nz3MluUYyt+I5eDXKUbtsM+T4ZTNtYuj6R3eX9Y/uFSu9nEDLis+eUfDGO6zQT+ZJ81pppTq/xehV5IjWERxuqImzu4YjKwSO0swvHGb8sr5q4d4m8eOjhZSYc9nEWAccZBbCy1mhhGXGR6DPWypNFsnSU5JvlyK3P17ySSSSSbknMk955lfiIuwCIiA2OzuOvoqmOeM5sdcj6Tffae4jL07F1RQVrZomSsN2yMDmntBAIXIy6I3N4iZcLjadYXvj8g7ib6Ne0eSxbXDJSLRJwiIsBYKB762E4U+w0ljJ8OMKeLTbY4Kauingb7T4zw/aGbM+WYGferQeGSYP3Y+YPoKUtNx8nj/KNoP5grn3eXAWYrV3GsnEPAsbZWxuUx0S0JgcfnKZ5bY68Drlh8us38CiW/XZ8sqIqpo6srejcex7b8N/Fv8AoK00OCq0yr0KuREXolQiIgC+RIO0eoW32TgbJXUrHtDmuqImuadCDI0EEdhC6gkwqFzeF0MZaRYgsaQR4WWerW3bSsSlc5KV+7joC3DSSMn1D3DvHDG392u9FRdbB8/Ixjf7VzWtH2yGgfkF09sfgvyOigg5sjHF9okuk/UXLntUuFIRNyiIvPLhERAU/tXSSYJiYxCFhdTTutM1ugLj1x3EnrtPaCPGwsWw+nxahLQ8OimbxMkHun3HAdoOo8QVtcSw2OoifFM0PjeLOaeY/ged1Uc0FZs3KXR3qKB7rkH3b9v0H6dbR1hfPTsuPqvvcgrXH8Blop3Qzt4XN0PJw5OaebT/AOaha5dEzHDtoafhDuu3MaNmhJtfLPLS+oPoqr2m3TVtISWMNTFyfEM7fWjzcD4XW2nXTylkyrRCkX1IwtJa4EOGoORHiDmF8rSQbnYz+saP71D/ALrF1MFzFsDhcstfSujie9rKiNznNaS1oEjS4l2gsATryXToXn7W1iRaJSW6nZZlTiFTUSWIppncLe15e8tce5tjl227Fdyq7ct/S4l95H7zK0VwqycpZkoIiLkSEREAXzJGHAtcAQRYgi4IOoI5hfSICttoNzMTn9NQSupJQbgAngv9Ug8UflfwWrZtDjuH9WopvlkY99o4j8TM/Vqt1F0VR6SzIsVMd8dDP1a2gcCOTmxygduTuEjl7qyYNvMAFnCnjYfueY8xH/FWTVUMco4ZI2vHY9ocPQha/wDkhRf3Km/yY/8Aql4eD7/AIdU786BgPRxzvsMgGNYO72nCw8lrH7zsTrMqDDy0HR7g5/nxENZ+6s2jwKnhN4qeKM9rI2tPqAFnJiitF5/gIPuu2OnoY531Lm9LUSB5a3Phtxau0JJcchlp5ThEVG7u5IREU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PNPI R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68861"/>
            <a:ext cx="1028555" cy="972307"/>
          </a:xfrm>
          <a:prstGeom prst="rect">
            <a:avLst/>
          </a:prstGeom>
          <a:noFill/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75" y="5723964"/>
            <a:ext cx="8656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95000"/>
                  </a:schemeClr>
                </a:solidFill>
              </a:rPr>
              <a:t>November 6, </a:t>
            </a:r>
            <a:r>
              <a:rPr lang="en-GB" sz="1400" b="1" dirty="0">
                <a:solidFill>
                  <a:schemeClr val="tx1">
                    <a:lumMod val="95000"/>
                  </a:schemeClr>
                </a:solidFill>
              </a:rPr>
              <a:t>2013          </a:t>
            </a:r>
            <a:r>
              <a:rPr lang="en-GB" sz="1400" b="1" dirty="0" smtClean="0">
                <a:solidFill>
                  <a:schemeClr val="tx1">
                    <a:lumMod val="95000"/>
                  </a:schemeClr>
                </a:solidFill>
              </a:rPr>
              <a:t>Bologna, Italy</a:t>
            </a:r>
            <a:endParaRPr lang="en-GB" sz="1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96056" y="1357298"/>
            <a:ext cx="8280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For the simplest 1D system we can define quasi-momentum:</a:t>
            </a:r>
            <a:endParaRPr lang="en-US" dirty="0">
              <a:solidFill>
                <a:schemeClr val="accent2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51520" y="4239424"/>
            <a:ext cx="8568952" cy="1637848"/>
            <a:chOff x="251520" y="4239424"/>
            <a:chExt cx="8568952" cy="16378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39424"/>
              <a:ext cx="8568952" cy="126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27924" y="550794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Quantum</a:t>
              </a:r>
              <a:endParaRPr lang="en-GB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6176" y="5497327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Classical</a:t>
              </a:r>
              <a:endParaRPr lang="en-GB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635896" y="5601214"/>
              <a:ext cx="1584176" cy="2306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2" y="2170220"/>
            <a:ext cx="16573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25" y="6021288"/>
            <a:ext cx="3686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8912" y="2292335"/>
            <a:ext cx="8280400" cy="1235075"/>
            <a:chOff x="388912" y="2292335"/>
            <a:chExt cx="8280400" cy="12350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38" y="3130624"/>
              <a:ext cx="226695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88912" y="2292335"/>
              <a:ext cx="8280400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 smtClean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Schrodinger equation becomes</a:t>
              </a:r>
              <a:endPara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5536" y="3058021"/>
            <a:ext cx="8280400" cy="1235075"/>
            <a:chOff x="395536" y="3058021"/>
            <a:chExt cx="8280400" cy="12350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708" y="3849613"/>
              <a:ext cx="23145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95536" y="3058021"/>
              <a:ext cx="8280400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 smtClean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In the quasi-classical limit       goes to zero:</a:t>
              </a:r>
              <a:endPara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552825"/>
              <a:ext cx="2476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32360" y="1844824"/>
            <a:ext cx="8280400" cy="1235075"/>
            <a:chOff x="3132360" y="1844824"/>
            <a:chExt cx="8280400" cy="123507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608" y="2132856"/>
              <a:ext cx="2733675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132360" y="1844824"/>
              <a:ext cx="8280400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f</a:t>
              </a:r>
              <a:r>
                <a:rPr lang="en-US" dirty="0" smtClean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or oscillator we have:</a:t>
              </a:r>
              <a:endPara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00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spectral density we need finite volume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From periodicity of the wave function</a:t>
            </a: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63" y="2351733"/>
            <a:ext cx="4214812" cy="3571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317" name="Группа 23"/>
          <p:cNvGrpSpPr>
            <a:grpSpLocks/>
          </p:cNvGrpSpPr>
          <p:nvPr/>
        </p:nvGrpSpPr>
        <p:grpSpPr bwMode="auto">
          <a:xfrm>
            <a:off x="2357438" y="2423172"/>
            <a:ext cx="792162" cy="214313"/>
            <a:chOff x="1928794" y="2500306"/>
            <a:chExt cx="792237" cy="214314"/>
          </a:xfrm>
        </p:grpSpPr>
        <p:sp>
          <p:nvSpPr>
            <p:cNvPr id="25" name="Овал 24"/>
            <p:cNvSpPr/>
            <p:nvPr/>
          </p:nvSpPr>
          <p:spPr>
            <a:xfrm>
              <a:off x="1928794" y="2500306"/>
              <a:ext cx="214332" cy="2143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149477" y="2617782"/>
              <a:ext cx="57155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Овал 26"/>
          <p:cNvSpPr/>
          <p:nvPr/>
        </p:nvSpPr>
        <p:spPr>
          <a:xfrm>
            <a:off x="4279900" y="2423172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500563" y="2540647"/>
            <a:ext cx="4365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208588" y="2423172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>
              <a:solidFill>
                <a:srgbClr val="FFFFFF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429250" y="2540647"/>
            <a:ext cx="2809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2" name="Группа 30"/>
          <p:cNvGrpSpPr>
            <a:grpSpLocks/>
          </p:cNvGrpSpPr>
          <p:nvPr/>
        </p:nvGrpSpPr>
        <p:grpSpPr bwMode="auto">
          <a:xfrm flipH="1">
            <a:off x="3279775" y="2423172"/>
            <a:ext cx="792163" cy="214313"/>
            <a:chOff x="1928794" y="2500306"/>
            <a:chExt cx="792237" cy="214314"/>
          </a:xfrm>
        </p:grpSpPr>
        <p:sp>
          <p:nvSpPr>
            <p:cNvPr id="32" name="Овал 31"/>
            <p:cNvSpPr/>
            <p:nvPr/>
          </p:nvSpPr>
          <p:spPr>
            <a:xfrm>
              <a:off x="1928794" y="2500306"/>
              <a:ext cx="214333" cy="2143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149478" y="2617782"/>
              <a:ext cx="571553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23" name="Рисунок 41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3000372"/>
            <a:ext cx="714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2" name="Рисунок 21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370" y="642892"/>
            <a:ext cx="2146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Рисунок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4556099"/>
            <a:ext cx="28067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Рисунок 19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222" y="5786987"/>
            <a:ext cx="2146300" cy="7239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380908" y="5277459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SU(2|2) invariant tensor with 4 fundamental indexes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452874" y="5597790"/>
            <a:ext cx="1316046" cy="1071570"/>
            <a:chOff x="5429256" y="1867831"/>
            <a:chExt cx="1316046" cy="107157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5572132" y="2510773"/>
              <a:ext cx="1000132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644364" y="2509979"/>
              <a:ext cx="8572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Рисунок 35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9256" y="2439335"/>
              <a:ext cx="1143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Рисунок 36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43702" y="2439335"/>
              <a:ext cx="1016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Рисунок 3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0760" y="1867831"/>
              <a:ext cx="127000" cy="1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Рисунок 38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5008" y="2367897"/>
              <a:ext cx="1397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Рисунок 39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2212" y="2653649"/>
              <a:ext cx="114300" cy="114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" name="Прямая со стрелкой 40"/>
            <p:cNvCxnSpPr/>
            <p:nvPr/>
          </p:nvCxnSpPr>
          <p:spPr>
            <a:xfrm>
              <a:off x="6215074" y="2510773"/>
              <a:ext cx="21431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5965041" y="2260740"/>
              <a:ext cx="21431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5944025" y="2440148"/>
              <a:ext cx="294571" cy="162878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S</a:t>
              </a:r>
              <a:endParaRPr lang="ru-RU" sz="10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6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1110305" y="1556807"/>
            <a:ext cx="5553809" cy="4460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99574" y="1556792"/>
            <a:ext cx="1827744" cy="60016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Beisert</a:t>
            </a:r>
            <a:r>
              <a:rPr lang="en-US" sz="1100" b="1" dirty="0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</a:t>
            </a:r>
            <a:r>
              <a:rPr lang="en-US" sz="1100" b="1" dirty="0" err="1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Staudacher</a:t>
            </a:r>
            <a:r>
              <a:rPr lang="en-US" sz="1100" b="1" dirty="0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Beisert</a:t>
            </a:r>
            <a:r>
              <a:rPr lang="en-US" sz="1100" b="1" dirty="0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Hernandez, Lopez;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Beisert,Eden,Staudacher</a:t>
            </a:r>
            <a:r>
              <a:rPr lang="en-US" sz="1100" b="1" dirty="0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rot="5400000">
            <a:off x="-984798" y="3786535"/>
            <a:ext cx="3649877" cy="1506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 bwMode="auto">
          <a:xfrm>
            <a:off x="703930" y="1691974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703930" y="2232700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703930" y="2773426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703930" y="3314153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703930" y="4463212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703930" y="5003937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703930" y="5544651"/>
            <a:ext cx="270917" cy="270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stCxn id="23" idx="1"/>
            <a:endCxn id="23" idx="5"/>
          </p:cNvCxnSpPr>
          <p:nvPr/>
        </p:nvCxnSpPr>
        <p:spPr bwMode="auto">
          <a:xfrm rot="16200000" flipH="1">
            <a:off x="743260" y="1730828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3" idx="7"/>
            <a:endCxn id="23" idx="3"/>
          </p:cNvCxnSpPr>
          <p:nvPr/>
        </p:nvCxnSpPr>
        <p:spPr bwMode="auto">
          <a:xfrm rot="16200000" flipH="1" flipV="1">
            <a:off x="743260" y="1730828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7" idx="7"/>
            <a:endCxn id="27" idx="3"/>
          </p:cNvCxnSpPr>
          <p:nvPr/>
        </p:nvCxnSpPr>
        <p:spPr bwMode="auto">
          <a:xfrm rot="16200000" flipH="1" flipV="1">
            <a:off x="743260" y="2812281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7" idx="1"/>
            <a:endCxn id="27" idx="5"/>
          </p:cNvCxnSpPr>
          <p:nvPr/>
        </p:nvCxnSpPr>
        <p:spPr bwMode="auto">
          <a:xfrm rot="16200000" flipH="1">
            <a:off x="743260" y="2812281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0" idx="1"/>
            <a:endCxn id="30" idx="5"/>
          </p:cNvCxnSpPr>
          <p:nvPr/>
        </p:nvCxnSpPr>
        <p:spPr bwMode="auto">
          <a:xfrm rot="16200000" flipH="1">
            <a:off x="743260" y="4502067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0" idx="7"/>
            <a:endCxn id="30" idx="3"/>
          </p:cNvCxnSpPr>
          <p:nvPr/>
        </p:nvCxnSpPr>
        <p:spPr bwMode="auto">
          <a:xfrm rot="16200000" flipH="1" flipV="1">
            <a:off x="743260" y="4502067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4" idx="1"/>
            <a:endCxn id="34" idx="5"/>
          </p:cNvCxnSpPr>
          <p:nvPr/>
        </p:nvCxnSpPr>
        <p:spPr bwMode="auto">
          <a:xfrm rot="16200000" flipH="1">
            <a:off x="743260" y="5583505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4" idx="7"/>
            <a:endCxn id="34" idx="3"/>
          </p:cNvCxnSpPr>
          <p:nvPr/>
        </p:nvCxnSpPr>
        <p:spPr bwMode="auto">
          <a:xfrm rot="16200000" flipH="1" flipV="1">
            <a:off x="743260" y="5583505"/>
            <a:ext cx="192257" cy="192652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8011" y="6220557"/>
            <a:ext cx="3118554" cy="4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5411" y="6035808"/>
            <a:ext cx="3115569" cy="7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4897" y="1556792"/>
            <a:ext cx="5150601" cy="443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55" name="Рисунок 54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57" name="Рисунок 5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370" y="642892"/>
            <a:ext cx="2146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0391" y="3584514"/>
            <a:ext cx="8149418" cy="2110209"/>
            <a:chOff x="500391" y="3584514"/>
            <a:chExt cx="8149418" cy="2110209"/>
          </a:xfrm>
        </p:grpSpPr>
        <p:grpSp>
          <p:nvGrpSpPr>
            <p:cNvPr id="3" name="Group 2"/>
            <p:cNvGrpSpPr/>
            <p:nvPr/>
          </p:nvGrpSpPr>
          <p:grpSpPr>
            <a:xfrm>
              <a:off x="500391" y="4102263"/>
              <a:ext cx="8149418" cy="1592460"/>
              <a:chOff x="743062" y="1856873"/>
              <a:chExt cx="8149418" cy="159246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43062" y="1856873"/>
                <a:ext cx="8149418" cy="159246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624" y="1987095"/>
                <a:ext cx="4171950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235" y="2414017"/>
                <a:ext cx="7772400" cy="94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" name="Straight Arrow Connector 4"/>
            <p:cNvCxnSpPr/>
            <p:nvPr/>
          </p:nvCxnSpPr>
          <p:spPr>
            <a:xfrm flipH="1" flipV="1">
              <a:off x="5724128" y="3584514"/>
              <a:ext cx="576064" cy="647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4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stmp.bmp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762674"/>
            <a:ext cx="3416308" cy="2818454"/>
          </a:xfrm>
          <a:noFill/>
        </p:spPr>
      </p:pic>
      <p:pic>
        <p:nvPicPr>
          <p:cNvPr id="27" name="Рисунок 26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251239"/>
            <a:ext cx="1642662" cy="417510"/>
          </a:xfrm>
          <a:prstGeom prst="rect">
            <a:avLst/>
          </a:prstGeom>
          <a:noFill/>
        </p:spPr>
      </p:pic>
      <p:pic>
        <p:nvPicPr>
          <p:cNvPr id="29" name="Рисунок 28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322545"/>
            <a:ext cx="4318000" cy="533400"/>
          </a:xfrm>
          <a:prstGeom prst="rect">
            <a:avLst/>
          </a:prstGeom>
          <a:noFill/>
        </p:spPr>
      </p:pic>
      <p:cxnSp>
        <p:nvCxnSpPr>
          <p:cNvPr id="31" name="Прямая со стрелкой 30"/>
          <p:cNvCxnSpPr/>
          <p:nvPr/>
        </p:nvCxnSpPr>
        <p:spPr>
          <a:xfrm rot="5400000">
            <a:off x="5000628" y="303692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7215206" y="3036131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4" name="Рисунок 33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5" y="3250443"/>
            <a:ext cx="1625600" cy="419100"/>
          </a:xfrm>
          <a:prstGeom prst="rect">
            <a:avLst/>
          </a:prstGeom>
          <a:noFill/>
        </p:spPr>
      </p:pic>
      <p:cxnSp>
        <p:nvCxnSpPr>
          <p:cNvPr id="36" name="Прямая со стрелкой 35"/>
          <p:cNvCxnSpPr/>
          <p:nvPr/>
        </p:nvCxnSpPr>
        <p:spPr>
          <a:xfrm rot="5400000">
            <a:off x="5000628" y="3905299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Рисунок 36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722" y="4119612"/>
            <a:ext cx="1244600" cy="3175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26878" y="4449306"/>
            <a:ext cx="704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I.e. from the asymptotical spectrum (infinite R) we can compute the Ground state energy for ANY finite volume!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3" name="Рисунок 12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5492452"/>
            <a:ext cx="6718300" cy="1104900"/>
          </a:xfrm>
          <a:prstGeom prst="rect">
            <a:avLst/>
          </a:prstGeom>
          <a:noFill/>
        </p:spPr>
      </p:pic>
      <p:sp>
        <p:nvSpPr>
          <p:cNvPr id="15" name="Прямоугольник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29388" y="1751041"/>
            <a:ext cx="2212465" cy="2616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…,Matsubara, </a:t>
            </a:r>
            <a:r>
              <a:rPr lang="en-US" sz="1100" b="1" dirty="0" err="1" smtClean="0">
                <a:solidFill>
                  <a:srgbClr val="FFFFFF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Zamolodchikov</a:t>
            </a:r>
            <a:r>
              <a:rPr lang="en-US" sz="1100" b="1" dirty="0" smtClean="0">
                <a:solidFill>
                  <a:srgbClr val="FFFFFF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3" y="142825"/>
            <a:ext cx="61468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Рисунок 2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1" y="642892"/>
            <a:ext cx="21463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70"/>
          <p:cNvGrpSpPr>
            <a:grpSpLocks/>
          </p:cNvGrpSpPr>
          <p:nvPr/>
        </p:nvGrpSpPr>
        <p:grpSpPr bwMode="auto">
          <a:xfrm>
            <a:off x="1428750" y="2780935"/>
            <a:ext cx="1154113" cy="1357312"/>
            <a:chOff x="1846683" y="1214422"/>
            <a:chExt cx="1153845" cy="1357322"/>
          </a:xfrm>
        </p:grpSpPr>
        <p:cxnSp>
          <p:nvCxnSpPr>
            <p:cNvPr id="10" name="Прямая со стрелкой 9"/>
            <p:cNvCxnSpPr/>
            <p:nvPr/>
          </p:nvCxnSpPr>
          <p:spPr>
            <a:xfrm rot="5400000" flipH="1" flipV="1">
              <a:off x="1606864" y="1892289"/>
              <a:ext cx="135732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2000635" y="1928802"/>
              <a:ext cx="999893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214898" y="1857364"/>
              <a:ext cx="142842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214898" y="2285992"/>
              <a:ext cx="142842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214898" y="1428736"/>
              <a:ext cx="142842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Левая фигурная скобка 20"/>
            <p:cNvSpPr/>
            <p:nvPr/>
          </p:nvSpPr>
          <p:spPr>
            <a:xfrm>
              <a:off x="2072056" y="1500174"/>
              <a:ext cx="71421" cy="35719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6446" name="Рисунок 22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6683" y="1500174"/>
              <a:ext cx="153549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Правая фигурная скобка 34"/>
            <p:cNvSpPr/>
            <p:nvPr/>
          </p:nvSpPr>
          <p:spPr>
            <a:xfrm>
              <a:off x="2429161" y="1500174"/>
              <a:ext cx="71420" cy="857256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6449" name="Рисунок 3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5" y="1857364"/>
              <a:ext cx="178453" cy="14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151"/>
          <p:cNvGrpSpPr>
            <a:grpSpLocks/>
          </p:cNvGrpSpPr>
          <p:nvPr/>
        </p:nvGrpSpPr>
        <p:grpSpPr bwMode="auto">
          <a:xfrm>
            <a:off x="1428750" y="1565350"/>
            <a:ext cx="3643313" cy="1071562"/>
            <a:chOff x="2143108" y="1214422"/>
            <a:chExt cx="3643338" cy="1071570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2143108" y="1214422"/>
              <a:ext cx="3643338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6399" name="Picture 3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1408771"/>
              <a:ext cx="3200371" cy="66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0" name="Группа 209"/>
          <p:cNvGrpSpPr/>
          <p:nvPr/>
        </p:nvGrpSpPr>
        <p:grpSpPr>
          <a:xfrm>
            <a:off x="3654418" y="2780928"/>
            <a:ext cx="2060590" cy="1428760"/>
            <a:chOff x="3654418" y="2500306"/>
            <a:chExt cx="2060590" cy="1428760"/>
          </a:xfrm>
          <a:solidFill>
            <a:schemeClr val="tx1"/>
          </a:solidFill>
        </p:grpSpPr>
        <p:cxnSp>
          <p:nvCxnSpPr>
            <p:cNvPr id="109" name="Прямая со стрелкой 108"/>
            <p:cNvCxnSpPr/>
            <p:nvPr/>
          </p:nvCxnSpPr>
          <p:spPr bwMode="auto">
            <a:xfrm>
              <a:off x="3654418" y="3214681"/>
              <a:ext cx="2060590" cy="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Группа 136"/>
            <p:cNvGrpSpPr/>
            <p:nvPr/>
          </p:nvGrpSpPr>
          <p:grpSpPr>
            <a:xfrm>
              <a:off x="3868731" y="2714618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13" name="Овал 112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Овал 120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8" name="Группа 137"/>
            <p:cNvGrpSpPr/>
            <p:nvPr/>
          </p:nvGrpSpPr>
          <p:grpSpPr>
            <a:xfrm>
              <a:off x="4021131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39" name="Овал 138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" name="Группа 142"/>
            <p:cNvGrpSpPr/>
            <p:nvPr/>
          </p:nvGrpSpPr>
          <p:grpSpPr>
            <a:xfrm>
              <a:off x="4214811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46" name="Овал 145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9" name="Группа 148"/>
            <p:cNvGrpSpPr/>
            <p:nvPr/>
          </p:nvGrpSpPr>
          <p:grpSpPr>
            <a:xfrm>
              <a:off x="4429125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50" name="Овал 149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Овал 151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Овал 152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5" name="Группа 154"/>
            <p:cNvGrpSpPr/>
            <p:nvPr/>
          </p:nvGrpSpPr>
          <p:grpSpPr>
            <a:xfrm>
              <a:off x="4643439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56" name="Овал 155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Овал 157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9" name="Группа 158"/>
            <p:cNvGrpSpPr/>
            <p:nvPr/>
          </p:nvGrpSpPr>
          <p:grpSpPr>
            <a:xfrm>
              <a:off x="4857753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60" name="Овал 159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Овал 160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Овал 161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3" name="Группа 162"/>
            <p:cNvGrpSpPr/>
            <p:nvPr/>
          </p:nvGrpSpPr>
          <p:grpSpPr>
            <a:xfrm>
              <a:off x="5010153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64" name="Овал 163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Овал 164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Овал 165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" name="Группа 166"/>
            <p:cNvGrpSpPr/>
            <p:nvPr/>
          </p:nvGrpSpPr>
          <p:grpSpPr>
            <a:xfrm>
              <a:off x="5143504" y="2714620"/>
              <a:ext cx="142875" cy="1000125"/>
              <a:chOff x="3868731" y="2714618"/>
              <a:chExt cx="142875" cy="1000125"/>
            </a:xfrm>
            <a:grpFill/>
          </p:grpSpPr>
          <p:sp>
            <p:nvSpPr>
              <p:cNvPr id="168" name="Овал 167"/>
              <p:cNvSpPr/>
              <p:nvPr/>
            </p:nvSpPr>
            <p:spPr bwMode="auto">
              <a:xfrm>
                <a:off x="3868731" y="3143243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Овал 168"/>
              <p:cNvSpPr/>
              <p:nvPr/>
            </p:nvSpPr>
            <p:spPr bwMode="auto">
              <a:xfrm>
                <a:off x="3868731" y="357186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Овал 169"/>
              <p:cNvSpPr/>
              <p:nvPr/>
            </p:nvSpPr>
            <p:spPr bwMode="auto">
              <a:xfrm>
                <a:off x="3868731" y="2714618"/>
                <a:ext cx="142875" cy="1428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1" name="Овал 170"/>
            <p:cNvSpPr/>
            <p:nvPr/>
          </p:nvSpPr>
          <p:spPr bwMode="auto">
            <a:xfrm>
              <a:off x="3929058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2" name="Овал 171"/>
            <p:cNvSpPr/>
            <p:nvPr/>
          </p:nvSpPr>
          <p:spPr bwMode="auto">
            <a:xfrm>
              <a:off x="4081458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3" name="Овал 172"/>
            <p:cNvSpPr/>
            <p:nvPr/>
          </p:nvSpPr>
          <p:spPr bwMode="auto">
            <a:xfrm>
              <a:off x="4286249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" name="Овал 173"/>
            <p:cNvSpPr/>
            <p:nvPr/>
          </p:nvSpPr>
          <p:spPr bwMode="auto">
            <a:xfrm>
              <a:off x="4500563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5" name="Овал 174"/>
            <p:cNvSpPr/>
            <p:nvPr/>
          </p:nvSpPr>
          <p:spPr bwMode="auto">
            <a:xfrm>
              <a:off x="4714877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6" name="Овал 175"/>
            <p:cNvSpPr/>
            <p:nvPr/>
          </p:nvSpPr>
          <p:spPr bwMode="auto">
            <a:xfrm>
              <a:off x="4929191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7" name="Овал 176"/>
            <p:cNvSpPr/>
            <p:nvPr/>
          </p:nvSpPr>
          <p:spPr bwMode="auto">
            <a:xfrm>
              <a:off x="5072067" y="3143248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8" name="Овал 177"/>
            <p:cNvSpPr/>
            <p:nvPr/>
          </p:nvSpPr>
          <p:spPr bwMode="auto">
            <a:xfrm>
              <a:off x="4081458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9" name="Овал 178"/>
            <p:cNvSpPr/>
            <p:nvPr/>
          </p:nvSpPr>
          <p:spPr bwMode="auto">
            <a:xfrm>
              <a:off x="4071934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0" name="Овал 179"/>
            <p:cNvSpPr/>
            <p:nvPr/>
          </p:nvSpPr>
          <p:spPr bwMode="auto">
            <a:xfrm>
              <a:off x="3867144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1" name="Овал 180"/>
            <p:cNvSpPr/>
            <p:nvPr/>
          </p:nvSpPr>
          <p:spPr bwMode="auto">
            <a:xfrm>
              <a:off x="3857620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2" name="Овал 181"/>
            <p:cNvSpPr/>
            <p:nvPr/>
          </p:nvSpPr>
          <p:spPr bwMode="auto">
            <a:xfrm>
              <a:off x="4286249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4276725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4" name="Овал 183"/>
            <p:cNvSpPr/>
            <p:nvPr/>
          </p:nvSpPr>
          <p:spPr bwMode="auto">
            <a:xfrm>
              <a:off x="4438649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5" name="Овал 184"/>
            <p:cNvSpPr/>
            <p:nvPr/>
          </p:nvSpPr>
          <p:spPr bwMode="auto">
            <a:xfrm>
              <a:off x="4429125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6" name="Овал 185"/>
            <p:cNvSpPr/>
            <p:nvPr/>
          </p:nvSpPr>
          <p:spPr bwMode="auto">
            <a:xfrm>
              <a:off x="4643439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7" name="Овал 186"/>
            <p:cNvSpPr/>
            <p:nvPr/>
          </p:nvSpPr>
          <p:spPr bwMode="auto">
            <a:xfrm>
              <a:off x="4633915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8" name="Овал 187"/>
            <p:cNvSpPr/>
            <p:nvPr/>
          </p:nvSpPr>
          <p:spPr bwMode="auto">
            <a:xfrm>
              <a:off x="4867276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9" name="Овал 188"/>
            <p:cNvSpPr/>
            <p:nvPr/>
          </p:nvSpPr>
          <p:spPr bwMode="auto">
            <a:xfrm>
              <a:off x="4857752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0" name="Овал 189"/>
            <p:cNvSpPr/>
            <p:nvPr/>
          </p:nvSpPr>
          <p:spPr bwMode="auto">
            <a:xfrm>
              <a:off x="5081590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1" name="Овал 190"/>
            <p:cNvSpPr/>
            <p:nvPr/>
          </p:nvSpPr>
          <p:spPr bwMode="auto">
            <a:xfrm>
              <a:off x="5072066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2" name="Овал 191"/>
            <p:cNvSpPr/>
            <p:nvPr/>
          </p:nvSpPr>
          <p:spPr bwMode="auto">
            <a:xfrm>
              <a:off x="4071935" y="2500306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3" name="Овал 192"/>
            <p:cNvSpPr/>
            <p:nvPr/>
          </p:nvSpPr>
          <p:spPr bwMode="auto">
            <a:xfrm>
              <a:off x="4429125" y="2500306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" name="Овал 193"/>
            <p:cNvSpPr/>
            <p:nvPr/>
          </p:nvSpPr>
          <p:spPr bwMode="auto">
            <a:xfrm>
              <a:off x="4786315" y="2500306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5" name="Овал 194"/>
            <p:cNvSpPr/>
            <p:nvPr/>
          </p:nvSpPr>
          <p:spPr bwMode="auto">
            <a:xfrm>
              <a:off x="5143505" y="2500306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8" name="Овал 197"/>
            <p:cNvSpPr/>
            <p:nvPr/>
          </p:nvSpPr>
          <p:spPr bwMode="auto">
            <a:xfrm>
              <a:off x="4071934" y="3786191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9" name="Овал 198"/>
            <p:cNvSpPr/>
            <p:nvPr/>
          </p:nvSpPr>
          <p:spPr bwMode="auto">
            <a:xfrm>
              <a:off x="4429124" y="3786191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0" name="Овал 199"/>
            <p:cNvSpPr/>
            <p:nvPr/>
          </p:nvSpPr>
          <p:spPr bwMode="auto">
            <a:xfrm>
              <a:off x="4786314" y="3786191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1" name="Овал 200"/>
            <p:cNvSpPr/>
            <p:nvPr/>
          </p:nvSpPr>
          <p:spPr bwMode="auto">
            <a:xfrm>
              <a:off x="5143504" y="3786191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2" name="Овал 201"/>
            <p:cNvSpPr/>
            <p:nvPr/>
          </p:nvSpPr>
          <p:spPr bwMode="auto">
            <a:xfrm>
              <a:off x="4071934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3" name="Овал 202"/>
            <p:cNvSpPr/>
            <p:nvPr/>
          </p:nvSpPr>
          <p:spPr bwMode="auto">
            <a:xfrm>
              <a:off x="4429124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" name="Овал 203"/>
            <p:cNvSpPr/>
            <p:nvPr/>
          </p:nvSpPr>
          <p:spPr bwMode="auto">
            <a:xfrm>
              <a:off x="4786314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" name="Овал 204"/>
            <p:cNvSpPr/>
            <p:nvPr/>
          </p:nvSpPr>
          <p:spPr bwMode="auto">
            <a:xfrm>
              <a:off x="5143504" y="3357562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" name="Овал 205"/>
            <p:cNvSpPr/>
            <p:nvPr/>
          </p:nvSpPr>
          <p:spPr bwMode="auto">
            <a:xfrm>
              <a:off x="4071934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" name="Овал 206"/>
            <p:cNvSpPr/>
            <p:nvPr/>
          </p:nvSpPr>
          <p:spPr bwMode="auto">
            <a:xfrm>
              <a:off x="4429124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8" name="Овал 207"/>
            <p:cNvSpPr/>
            <p:nvPr/>
          </p:nvSpPr>
          <p:spPr bwMode="auto">
            <a:xfrm>
              <a:off x="4786314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9" name="Овал 208"/>
            <p:cNvSpPr/>
            <p:nvPr/>
          </p:nvSpPr>
          <p:spPr bwMode="auto">
            <a:xfrm>
              <a:off x="5143504" y="2928934"/>
              <a:ext cx="142875" cy="142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40" name="Группа 439"/>
          <p:cNvGrpSpPr/>
          <p:nvPr/>
        </p:nvGrpSpPr>
        <p:grpSpPr>
          <a:xfrm>
            <a:off x="714348" y="4917056"/>
            <a:ext cx="2462458" cy="1352001"/>
            <a:chOff x="714348" y="4917056"/>
            <a:chExt cx="2462458" cy="1352001"/>
          </a:xfrm>
        </p:grpSpPr>
        <p:grpSp>
          <p:nvGrpSpPr>
            <p:cNvPr id="427" name="Группа 426"/>
            <p:cNvGrpSpPr/>
            <p:nvPr/>
          </p:nvGrpSpPr>
          <p:grpSpPr>
            <a:xfrm>
              <a:off x="714348" y="4917056"/>
              <a:ext cx="2462458" cy="369332"/>
              <a:chOff x="714348" y="4917056"/>
              <a:chExt cx="2462458" cy="369332"/>
            </a:xfrm>
          </p:grpSpPr>
          <p:cxnSp>
            <p:nvCxnSpPr>
              <p:cNvPr id="212" name="Прямая со стрелкой 211"/>
              <p:cNvCxnSpPr/>
              <p:nvPr/>
            </p:nvCxnSpPr>
            <p:spPr bwMode="auto">
              <a:xfrm>
                <a:off x="714348" y="5072069"/>
                <a:ext cx="2060590" cy="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Овал 220"/>
              <p:cNvSpPr/>
              <p:nvPr/>
            </p:nvSpPr>
            <p:spPr bwMode="auto">
              <a:xfrm>
                <a:off x="988988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Овал 221"/>
              <p:cNvSpPr/>
              <p:nvPr/>
            </p:nvSpPr>
            <p:spPr bwMode="auto">
              <a:xfrm>
                <a:off x="1141388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Овал 222"/>
              <p:cNvSpPr/>
              <p:nvPr/>
            </p:nvSpPr>
            <p:spPr bwMode="auto">
              <a:xfrm>
                <a:off x="1346179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Овал 223"/>
              <p:cNvSpPr/>
              <p:nvPr/>
            </p:nvSpPr>
            <p:spPr bwMode="auto">
              <a:xfrm>
                <a:off x="1560493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Овал 224"/>
              <p:cNvSpPr/>
              <p:nvPr/>
            </p:nvSpPr>
            <p:spPr bwMode="auto">
              <a:xfrm>
                <a:off x="1774807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Овал 225"/>
              <p:cNvSpPr/>
              <p:nvPr/>
            </p:nvSpPr>
            <p:spPr bwMode="auto">
              <a:xfrm>
                <a:off x="1989121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Овал 226"/>
              <p:cNvSpPr/>
              <p:nvPr/>
            </p:nvSpPr>
            <p:spPr bwMode="auto">
              <a:xfrm>
                <a:off x="2131997" y="500063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2857488" y="4917056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+</a:t>
                </a:r>
                <a:endParaRPr lang="ru-RU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37" name="Рисунок 436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658" y="5824557"/>
              <a:ext cx="1168400" cy="444500"/>
            </a:xfrm>
            <a:prstGeom prst="rect">
              <a:avLst/>
            </a:prstGeom>
            <a:noFill/>
          </p:spPr>
        </p:pic>
      </p:grpSp>
      <p:grpSp>
        <p:nvGrpSpPr>
          <p:cNvPr id="441" name="Группа 440"/>
          <p:cNvGrpSpPr/>
          <p:nvPr/>
        </p:nvGrpSpPr>
        <p:grpSpPr>
          <a:xfrm>
            <a:off x="3225790" y="4795846"/>
            <a:ext cx="2451346" cy="1435107"/>
            <a:chOff x="3225790" y="4795846"/>
            <a:chExt cx="2451346" cy="1435107"/>
          </a:xfrm>
        </p:grpSpPr>
        <p:cxnSp>
          <p:nvCxnSpPr>
            <p:cNvPr id="354" name="Прямая со стрелкой 353"/>
            <p:cNvCxnSpPr/>
            <p:nvPr/>
          </p:nvCxnSpPr>
          <p:spPr bwMode="auto">
            <a:xfrm>
              <a:off x="3225790" y="5081593"/>
              <a:ext cx="2060590" cy="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8" name="Группа 427"/>
            <p:cNvGrpSpPr/>
            <p:nvPr/>
          </p:nvGrpSpPr>
          <p:grpSpPr>
            <a:xfrm>
              <a:off x="3428992" y="4795846"/>
              <a:ext cx="2248144" cy="571503"/>
              <a:chOff x="3428992" y="4795846"/>
              <a:chExt cx="2248144" cy="571503"/>
            </a:xfrm>
          </p:grpSpPr>
          <p:sp>
            <p:nvSpPr>
              <p:cNvPr id="370" name="Овал 369"/>
              <p:cNvSpPr/>
              <p:nvPr/>
            </p:nvSpPr>
            <p:spPr bwMode="auto">
              <a:xfrm>
                <a:off x="3652830" y="4795846"/>
                <a:ext cx="142875" cy="14287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1" name="Овал 370"/>
              <p:cNvSpPr/>
              <p:nvPr/>
            </p:nvSpPr>
            <p:spPr bwMode="auto">
              <a:xfrm>
                <a:off x="3643306" y="5224474"/>
                <a:ext cx="142875" cy="14287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2" name="Овал 371"/>
              <p:cNvSpPr/>
              <p:nvPr/>
            </p:nvSpPr>
            <p:spPr bwMode="auto">
              <a:xfrm>
                <a:off x="3438516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3" name="Овал 372"/>
              <p:cNvSpPr/>
              <p:nvPr/>
            </p:nvSpPr>
            <p:spPr bwMode="auto">
              <a:xfrm>
                <a:off x="3428992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4" name="Овал 373"/>
              <p:cNvSpPr/>
              <p:nvPr/>
            </p:nvSpPr>
            <p:spPr bwMode="auto">
              <a:xfrm>
                <a:off x="3857621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5" name="Овал 374"/>
              <p:cNvSpPr/>
              <p:nvPr/>
            </p:nvSpPr>
            <p:spPr bwMode="auto">
              <a:xfrm>
                <a:off x="3848097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6" name="Овал 375"/>
              <p:cNvSpPr/>
              <p:nvPr/>
            </p:nvSpPr>
            <p:spPr bwMode="auto">
              <a:xfrm>
                <a:off x="4010021" y="4795846"/>
                <a:ext cx="142875" cy="14287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7" name="Овал 376"/>
              <p:cNvSpPr/>
              <p:nvPr/>
            </p:nvSpPr>
            <p:spPr bwMode="auto">
              <a:xfrm>
                <a:off x="4000497" y="5224474"/>
                <a:ext cx="142875" cy="14287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8" name="Овал 377"/>
              <p:cNvSpPr/>
              <p:nvPr/>
            </p:nvSpPr>
            <p:spPr bwMode="auto">
              <a:xfrm>
                <a:off x="4214811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9" name="Овал 378"/>
              <p:cNvSpPr/>
              <p:nvPr/>
            </p:nvSpPr>
            <p:spPr bwMode="auto">
              <a:xfrm>
                <a:off x="4205287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0" name="Овал 379"/>
              <p:cNvSpPr/>
              <p:nvPr/>
            </p:nvSpPr>
            <p:spPr bwMode="auto">
              <a:xfrm>
                <a:off x="4438648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1" name="Овал 380"/>
              <p:cNvSpPr/>
              <p:nvPr/>
            </p:nvSpPr>
            <p:spPr bwMode="auto">
              <a:xfrm>
                <a:off x="4429124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2" name="Овал 381"/>
              <p:cNvSpPr/>
              <p:nvPr/>
            </p:nvSpPr>
            <p:spPr bwMode="auto">
              <a:xfrm>
                <a:off x="4652962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3" name="Овал 382"/>
              <p:cNvSpPr/>
              <p:nvPr/>
            </p:nvSpPr>
            <p:spPr bwMode="auto">
              <a:xfrm>
                <a:off x="4643438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2" name="Овал 391"/>
              <p:cNvSpPr/>
              <p:nvPr/>
            </p:nvSpPr>
            <p:spPr bwMode="auto">
              <a:xfrm>
                <a:off x="3643306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3" name="Овал 392"/>
              <p:cNvSpPr/>
              <p:nvPr/>
            </p:nvSpPr>
            <p:spPr bwMode="auto">
              <a:xfrm>
                <a:off x="4000496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4" name="Овал 393"/>
              <p:cNvSpPr/>
              <p:nvPr/>
            </p:nvSpPr>
            <p:spPr bwMode="auto">
              <a:xfrm>
                <a:off x="4357686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5" name="Овал 394"/>
              <p:cNvSpPr/>
              <p:nvPr/>
            </p:nvSpPr>
            <p:spPr bwMode="auto">
              <a:xfrm>
                <a:off x="4714876" y="5224474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6" name="Овал 395"/>
              <p:cNvSpPr/>
              <p:nvPr/>
            </p:nvSpPr>
            <p:spPr bwMode="auto">
              <a:xfrm>
                <a:off x="3643306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7" name="Овал 396"/>
              <p:cNvSpPr/>
              <p:nvPr/>
            </p:nvSpPr>
            <p:spPr bwMode="auto">
              <a:xfrm>
                <a:off x="4000496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8" name="Овал 397"/>
              <p:cNvSpPr/>
              <p:nvPr/>
            </p:nvSpPr>
            <p:spPr bwMode="auto">
              <a:xfrm>
                <a:off x="4357686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9" name="Овал 398"/>
              <p:cNvSpPr/>
              <p:nvPr/>
            </p:nvSpPr>
            <p:spPr bwMode="auto">
              <a:xfrm>
                <a:off x="4714876" y="4795846"/>
                <a:ext cx="142875" cy="1428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5357818" y="4917056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+</a:t>
                </a:r>
                <a:endParaRPr lang="ru-RU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38" name="Рисунок 437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4575" y="5786453"/>
              <a:ext cx="1168400" cy="444500"/>
            </a:xfrm>
            <a:prstGeom prst="rect">
              <a:avLst/>
            </a:prstGeom>
            <a:noFill/>
          </p:spPr>
        </p:pic>
      </p:grpSp>
      <p:grpSp>
        <p:nvGrpSpPr>
          <p:cNvPr id="442" name="Группа 441"/>
          <p:cNvGrpSpPr/>
          <p:nvPr/>
        </p:nvGrpSpPr>
        <p:grpSpPr>
          <a:xfrm>
            <a:off x="5797558" y="4572006"/>
            <a:ext cx="2738981" cy="1658946"/>
            <a:chOff x="5797558" y="4572006"/>
            <a:chExt cx="2738981" cy="1658946"/>
          </a:xfrm>
        </p:grpSpPr>
        <p:grpSp>
          <p:nvGrpSpPr>
            <p:cNvPr id="429" name="Группа 428"/>
            <p:cNvGrpSpPr/>
            <p:nvPr/>
          </p:nvGrpSpPr>
          <p:grpSpPr>
            <a:xfrm>
              <a:off x="5797558" y="4572006"/>
              <a:ext cx="2738981" cy="1000127"/>
              <a:chOff x="5797558" y="4572006"/>
              <a:chExt cx="2738981" cy="1000127"/>
            </a:xfrm>
          </p:grpSpPr>
          <p:cxnSp>
            <p:nvCxnSpPr>
              <p:cNvPr id="283" name="Прямая со стрелкой 282"/>
              <p:cNvCxnSpPr/>
              <p:nvPr/>
            </p:nvCxnSpPr>
            <p:spPr bwMode="auto">
              <a:xfrm>
                <a:off x="5797558" y="5072069"/>
                <a:ext cx="2060590" cy="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4" name="Группа 136"/>
              <p:cNvGrpSpPr/>
              <p:nvPr/>
            </p:nvGrpSpPr>
            <p:grpSpPr>
              <a:xfrm>
                <a:off x="6011871" y="4572006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50" name="Овал 349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1" name="Овал 350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2" name="Овал 351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5" name="Группа 137"/>
              <p:cNvGrpSpPr/>
              <p:nvPr/>
            </p:nvGrpSpPr>
            <p:grpSpPr>
              <a:xfrm>
                <a:off x="6164271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47" name="Овал 346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8" name="Овал 347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9" name="Овал 348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6" name="Группа 142"/>
              <p:cNvGrpSpPr/>
              <p:nvPr/>
            </p:nvGrpSpPr>
            <p:grpSpPr>
              <a:xfrm>
                <a:off x="6357951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44" name="Овал 343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5" name="Овал 344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6" name="Овал 345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7" name="Группа 148"/>
              <p:cNvGrpSpPr/>
              <p:nvPr/>
            </p:nvGrpSpPr>
            <p:grpSpPr>
              <a:xfrm>
                <a:off x="6572265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41" name="Овал 340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2" name="Овал 341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3" name="Овал 342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8" name="Группа 154"/>
              <p:cNvGrpSpPr/>
              <p:nvPr/>
            </p:nvGrpSpPr>
            <p:grpSpPr>
              <a:xfrm>
                <a:off x="6786579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38" name="Овал 337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9" name="Овал 338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0" name="Овал 339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9" name="Группа 158"/>
              <p:cNvGrpSpPr/>
              <p:nvPr/>
            </p:nvGrpSpPr>
            <p:grpSpPr>
              <a:xfrm>
                <a:off x="7000893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35" name="Овал 334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6" name="Овал 335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7" name="Овал 336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0" name="Группа 162"/>
              <p:cNvGrpSpPr/>
              <p:nvPr/>
            </p:nvGrpSpPr>
            <p:grpSpPr>
              <a:xfrm>
                <a:off x="7153293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32" name="Овал 331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3" name="Овал 332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4" name="Овал 333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1" name="Группа 166"/>
              <p:cNvGrpSpPr/>
              <p:nvPr/>
            </p:nvGrpSpPr>
            <p:grpSpPr>
              <a:xfrm>
                <a:off x="7286644" y="4572008"/>
                <a:ext cx="142875" cy="1000125"/>
                <a:chOff x="3868731" y="2714618"/>
                <a:chExt cx="142875" cy="1000125"/>
              </a:xfrm>
            </p:grpSpPr>
            <p:sp>
              <p:nvSpPr>
                <p:cNvPr id="329" name="Овал 328"/>
                <p:cNvSpPr/>
                <p:nvPr/>
              </p:nvSpPr>
              <p:spPr bwMode="auto">
                <a:xfrm>
                  <a:off x="3868731" y="3143243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0" name="Овал 329"/>
                <p:cNvSpPr/>
                <p:nvPr/>
              </p:nvSpPr>
              <p:spPr bwMode="auto">
                <a:xfrm>
                  <a:off x="3868731" y="357186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1" name="Овал 330"/>
                <p:cNvSpPr/>
                <p:nvPr/>
              </p:nvSpPr>
              <p:spPr bwMode="auto">
                <a:xfrm>
                  <a:off x="3868731" y="2714618"/>
                  <a:ext cx="142875" cy="1428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26" name="TextBox 425"/>
              <p:cNvSpPr txBox="1"/>
              <p:nvPr/>
            </p:nvSpPr>
            <p:spPr>
              <a:xfrm>
                <a:off x="7858148" y="4917056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+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 …</a:t>
                </a:r>
                <a:endParaRPr lang="ru-RU" b="1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39" name="Рисунок 438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56341" y="5786452"/>
              <a:ext cx="1168400" cy="444500"/>
            </a:xfrm>
            <a:prstGeom prst="rect">
              <a:avLst/>
            </a:prstGeom>
            <a:noFill/>
          </p:spPr>
        </p:pic>
      </p:grpSp>
      <p:sp>
        <p:nvSpPr>
          <p:cNvPr id="19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11" name="Рисунок 21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213" name="Рисунок 2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689" y="642892"/>
            <a:ext cx="27051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11" name="Рисунок 21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213" name="Рисунок 2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689" y="642892"/>
            <a:ext cx="27051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30710"/>
            <a:ext cx="66103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700808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Maxwell-like distributions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9984"/>
            <a:ext cx="7086168" cy="40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876256" y="3580184"/>
            <a:ext cx="36004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1779984"/>
            <a:ext cx="36004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32240" y="1899900"/>
            <a:ext cx="22677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Bombardelli</a:t>
            </a: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Fioravanti</a:t>
            </a: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Tateo</a:t>
            </a:r>
            <a:endParaRPr lang="en-US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N.G., </a:t>
            </a:r>
            <a:r>
              <a:rPr lang="en-US" sz="1100" b="1" dirty="0" err="1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Kazakov</a:t>
            </a: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Vieira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Arutynov</a:t>
            </a: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</a:t>
            </a:r>
            <a:r>
              <a:rPr lang="en-US" sz="1100" b="1" dirty="0" err="1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Frolov</a:t>
            </a:r>
            <a:endParaRPr lang="en-US" sz="1100" b="1" dirty="0">
              <a:solidFill>
                <a:srgbClr val="000000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196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210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11" name="Рисунок 2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689" y="620688"/>
            <a:ext cx="27051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NG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2" y="1844824"/>
            <a:ext cx="5712668" cy="3740437"/>
          </a:xfrm>
          <a:prstGeom prst="rect">
            <a:avLst/>
          </a:prstGeom>
        </p:spPr>
      </p:pic>
      <p:sp>
        <p:nvSpPr>
          <p:cNvPr id="6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64288" y="1619508"/>
            <a:ext cx="1824840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N.G</a:t>
            </a:r>
            <a:r>
              <a: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., </a:t>
            </a:r>
            <a:r>
              <a:rPr lang="en-US" sz="1100" dirty="0" err="1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Kazakov</a:t>
            </a:r>
            <a:r>
              <a: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Vieira ‘09</a:t>
            </a:r>
            <a:endParaRPr lang="en-US" sz="1100" dirty="0">
              <a:solidFill>
                <a:srgbClr val="000000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18355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Numerics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771800" y="3717032"/>
            <a:ext cx="2845866" cy="1305436"/>
            <a:chOff x="5580112" y="3140968"/>
            <a:chExt cx="2845866" cy="130543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092280" y="3140968"/>
              <a:ext cx="14401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580112" y="3573016"/>
              <a:ext cx="2760944" cy="6001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Gromov</a:t>
              </a:r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GB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Serban</a:t>
              </a:r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GB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Shenderovich</a:t>
              </a:r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GB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Volin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`11;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Roiban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Tseytlin`11;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Vallilo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Mazzucato`11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0272" y="4077072"/>
              <a:ext cx="140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String theory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1" name="Picture 20" descr="tmp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193754"/>
            <a:ext cx="1441182" cy="412673"/>
          </a:xfrm>
          <a:prstGeom prst="rect">
            <a:avLst/>
          </a:prstGeom>
          <a:noFill/>
        </p:spPr>
      </p:pic>
      <p:pic>
        <p:nvPicPr>
          <p:cNvPr id="25" name="Picture 24" descr="tmp.em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492896"/>
            <a:ext cx="685800" cy="190500"/>
          </a:xfrm>
          <a:prstGeom prst="rect">
            <a:avLst/>
          </a:prstGeom>
          <a:noFill/>
        </p:spPr>
      </p:pic>
      <p:pic>
        <p:nvPicPr>
          <p:cNvPr id="27" name="Picture 26" descr="tmp.em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3" y="2132856"/>
            <a:ext cx="685800" cy="190500"/>
          </a:xfrm>
          <a:prstGeom prst="rect">
            <a:avLst/>
          </a:prstGeom>
          <a:noFill/>
        </p:spPr>
      </p:pic>
      <p:grpSp>
        <p:nvGrpSpPr>
          <p:cNvPr id="3" name="Group 37"/>
          <p:cNvGrpSpPr/>
          <p:nvPr/>
        </p:nvGrpSpPr>
        <p:grpSpPr>
          <a:xfrm>
            <a:off x="5652120" y="3645024"/>
            <a:ext cx="1296144" cy="765666"/>
            <a:chOff x="5652120" y="3645024"/>
            <a:chExt cx="1296144" cy="765666"/>
          </a:xfrm>
        </p:grpSpPr>
        <p:sp>
          <p:nvSpPr>
            <p:cNvPr id="32" name="Прямоугольник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652120" y="4149080"/>
              <a:ext cx="129614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N.G</a:t>
              </a: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., 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Valatka`11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6012160" y="3645024"/>
              <a:ext cx="28803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 descr="tmp.emf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0024" y="3140966"/>
            <a:ext cx="3365500" cy="4699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7" name="Group 36"/>
          <p:cNvGrpSpPr/>
          <p:nvPr/>
        </p:nvGrpSpPr>
        <p:grpSpPr>
          <a:xfrm>
            <a:off x="109832" y="5579948"/>
            <a:ext cx="8998672" cy="1248397"/>
            <a:chOff x="109832" y="5579948"/>
            <a:chExt cx="8998672" cy="1248397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5579948"/>
              <a:ext cx="5240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Agrees with weak coupling gauge theory up to 5 loop!</a:t>
              </a:r>
            </a:p>
          </p:txBody>
        </p:sp>
        <p:sp>
          <p:nvSpPr>
            <p:cNvPr id="19" name="Прямоугольник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940152" y="5750348"/>
              <a:ext cx="3168352" cy="430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Fieamberti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Fantambrogio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Sieg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Zanon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 `08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Eden,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Heslop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Korchemsky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Smirnov,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Sokatchev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 `12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20" name="Прямоугольник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40152" y="6228181"/>
              <a:ext cx="3168352" cy="6001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Bajnok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Janik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Lukowski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 `08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Bajnok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Hegedus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Janik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Lukowski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 `09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Arutyunov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Frolov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Suzuki `10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pic>
          <p:nvPicPr>
            <p:cNvPr id="24" name="Picture 23" descr="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832" y="6102580"/>
              <a:ext cx="5758312" cy="29401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1560" y="3573016"/>
            <a:ext cx="2880320" cy="1485746"/>
            <a:chOff x="4139952" y="2141240"/>
            <a:chExt cx="2880320" cy="148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580112" y="2141240"/>
              <a:ext cx="144016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9952" y="3365376"/>
              <a:ext cx="2112872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Gubser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Klebanov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dirty="0" err="1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Polyakov</a:t>
              </a: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 `98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12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4" name="Рисунок 15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3" y="142825"/>
            <a:ext cx="8420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5" name="Рисунок 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916" y="642892"/>
            <a:ext cx="276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77" y="1196752"/>
            <a:ext cx="39480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56845" y="5013176"/>
            <a:ext cx="717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Is it the final answer to the spectral problem???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3568" y="1717923"/>
            <a:ext cx="7848872" cy="3655293"/>
            <a:chOff x="683568" y="1556792"/>
            <a:chExt cx="7848872" cy="365529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3568" y="1556792"/>
              <a:ext cx="7848872" cy="36552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71023" y="1645915"/>
              <a:ext cx="1514475" cy="26193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N.G., </a:t>
              </a:r>
              <a:r>
                <a:rPr lang="en-US" sz="1100" b="1" dirty="0" err="1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Kazakov</a:t>
              </a:r>
              <a:r>
                <a:rPr lang="en-US" sz="1100" b="1" dirty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Vieira</a:t>
              </a:r>
            </a:p>
          </p:txBody>
        </p:sp>
        <p:pic>
          <p:nvPicPr>
            <p:cNvPr id="7" name="Рисунок 6" descr="ss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5835" y="1645915"/>
              <a:ext cx="4706938" cy="34051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2026" y="2431718"/>
              <a:ext cx="3481592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080" y="642892"/>
            <a:ext cx="2336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427984" y="5589240"/>
            <a:ext cx="4608512" cy="1160839"/>
            <a:chOff x="4427984" y="5589240"/>
            <a:chExt cx="4608512" cy="116083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372200" y="5589240"/>
              <a:ext cx="1800200" cy="706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7984" y="6103748"/>
              <a:ext cx="2589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discontinuity relations</a:t>
              </a:r>
            </a:p>
            <a:p>
              <a:endParaRPr lang="en-GB" dirty="0"/>
            </a:p>
          </p:txBody>
        </p:sp>
        <p:sp>
          <p:nvSpPr>
            <p:cNvPr id="14" name="Прямоугольник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017154" y="6165304"/>
              <a:ext cx="2019342" cy="2616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Cavaglià, Fioravanti, Tateo</a:t>
              </a:r>
              <a:endParaRPr lang="en-US" sz="1100" b="1" dirty="0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8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Рисунок 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51"/>
            <a:ext cx="3365500" cy="431800"/>
          </a:xfrm>
          <a:prstGeom prst="rect">
            <a:avLst/>
          </a:prstGeom>
          <a:noFill/>
        </p:spPr>
      </p:pic>
      <p:pic>
        <p:nvPicPr>
          <p:cNvPr id="8" name="Рисунок 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642918"/>
            <a:ext cx="2571768" cy="22269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8614" y="2254237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(type IIB super) string theory in AdS</a:t>
            </a:r>
            <a:r>
              <a:rPr lang="en-US" baseline="-6000" dirty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5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xS</a:t>
            </a:r>
            <a:r>
              <a:rPr lang="en-US" baseline="32000" dirty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5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99140" y="1643050"/>
            <a:ext cx="28305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70265" y="1866887"/>
            <a:ext cx="19621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384827" y="2786050"/>
            <a:ext cx="173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Gill Sans"/>
                <a:cs typeface="Gill Sans"/>
              </a:rPr>
              <a:t>x</a:t>
            </a:r>
          </a:p>
        </p:txBody>
      </p:sp>
      <p:sp>
        <p:nvSpPr>
          <p:cNvPr id="13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8463" y="4157667"/>
            <a:ext cx="467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dual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 to a 4 dimensional conformal field theory (N=4 SYM)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68939" y="4071942"/>
            <a:ext cx="30892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50863" y="5624538"/>
            <a:ext cx="467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Local operators             String states</a:t>
            </a:r>
            <a:endParaRPr lang="en-US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20" name="Рисунок 19" descr="tmp.bmp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6286520"/>
            <a:ext cx="266700" cy="165100"/>
          </a:xfrm>
          <a:prstGeom prst="rect">
            <a:avLst/>
          </a:prstGeom>
          <a:noFill/>
        </p:spPr>
      </p:pic>
      <p:sp>
        <p:nvSpPr>
          <p:cNvPr id="15" name="Прямоугольник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034" y="3643314"/>
            <a:ext cx="849913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solidFill>
                  <a:srgbClr val="FFFF00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Maldacena</a:t>
            </a:r>
            <a:endParaRPr 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7876" y="2834933"/>
            <a:ext cx="467307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Quantum spectral curve</a:t>
            </a:r>
            <a:endParaRPr lang="ru-RU" sz="2800" dirty="0">
              <a:solidFill>
                <a:prstClr val="white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system reduced to 4+5 functions: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22" name="Picture 2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16588"/>
            <a:ext cx="1370942" cy="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8" name="Groupe 25"/>
          <p:cNvGrpSpPr/>
          <p:nvPr/>
        </p:nvGrpSpPr>
        <p:grpSpPr>
          <a:xfrm>
            <a:off x="1619672" y="1772816"/>
            <a:ext cx="2267686" cy="1368152"/>
            <a:chOff x="602614" y="1360485"/>
            <a:chExt cx="2267686" cy="1584176"/>
          </a:xfrm>
        </p:grpSpPr>
        <p:sp>
          <p:nvSpPr>
            <p:cNvPr id="39" name="Rectangle 38"/>
            <p:cNvSpPr/>
            <p:nvPr/>
          </p:nvSpPr>
          <p:spPr>
            <a:xfrm>
              <a:off x="778865" y="1360485"/>
              <a:ext cx="1848919" cy="1584176"/>
            </a:xfrm>
            <a:prstGeom prst="rect">
              <a:avLst/>
            </a:prstGeom>
            <a:solidFill>
              <a:srgbClr val="FFFF00"/>
            </a:solidFill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直線矢印コネクタ 8"/>
            <p:cNvCxnSpPr/>
            <p:nvPr/>
          </p:nvCxnSpPr>
          <p:spPr bwMode="auto">
            <a:xfrm flipV="1">
              <a:off x="602614" y="2099360"/>
              <a:ext cx="2267686" cy="20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直線矢印コネクタ 14"/>
            <p:cNvCxnSpPr/>
            <p:nvPr/>
          </p:nvCxnSpPr>
          <p:spPr bwMode="auto">
            <a:xfrm flipV="1">
              <a:off x="1394702" y="2109825"/>
              <a:ext cx="630304" cy="104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69" name="Picture 6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19" y="2144731"/>
            <a:ext cx="450637" cy="1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1" name="Picture 7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58" y="2143748"/>
            <a:ext cx="4191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932040" y="1340768"/>
            <a:ext cx="2304256" cy="1800200"/>
            <a:chOff x="4932040" y="1340768"/>
            <a:chExt cx="2304256" cy="1800200"/>
          </a:xfrm>
        </p:grpSpPr>
        <p:pic>
          <p:nvPicPr>
            <p:cNvPr id="14" name="Picture 13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340768"/>
              <a:ext cx="152400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grpSp>
          <p:nvGrpSpPr>
            <p:cNvPr id="62" name="Group 61"/>
            <p:cNvGrpSpPr/>
            <p:nvPr/>
          </p:nvGrpSpPr>
          <p:grpSpPr>
            <a:xfrm>
              <a:off x="4932040" y="1772816"/>
              <a:ext cx="2304256" cy="1368152"/>
              <a:chOff x="5724128" y="2060848"/>
              <a:chExt cx="2304256" cy="136815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965685" y="2060848"/>
                <a:ext cx="1848919" cy="1368152"/>
              </a:xfrm>
              <a:prstGeom prst="rect">
                <a:avLst/>
              </a:prstGeom>
              <a:solidFill>
                <a:srgbClr val="FFFF00"/>
              </a:solidFill>
              <a:ln w="95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2" name="Connecteur droit avec flèche 43"/>
              <p:cNvCxnSpPr/>
              <p:nvPr/>
            </p:nvCxnSpPr>
            <p:spPr bwMode="auto">
              <a:xfrm flipH="1" flipV="1">
                <a:off x="7254640" y="2728197"/>
                <a:ext cx="571427" cy="34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53" name="Connecteur droit avec flèche 45"/>
              <p:cNvCxnSpPr/>
              <p:nvPr/>
            </p:nvCxnSpPr>
            <p:spPr bwMode="auto">
              <a:xfrm>
                <a:off x="5978531" y="2724938"/>
                <a:ext cx="61026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54" name="Connecteur droit avec flèche 46"/>
              <p:cNvCxnSpPr/>
              <p:nvPr/>
            </p:nvCxnSpPr>
            <p:spPr bwMode="auto">
              <a:xfrm flipH="1" flipV="1">
                <a:off x="7255103" y="3013447"/>
                <a:ext cx="571427" cy="34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55" name="Connecteur droit avec flèche 47"/>
              <p:cNvCxnSpPr/>
              <p:nvPr/>
            </p:nvCxnSpPr>
            <p:spPr bwMode="auto">
              <a:xfrm>
                <a:off x="5978994" y="3010188"/>
                <a:ext cx="61026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58" name="Connecteur droit avec flèche 50"/>
              <p:cNvCxnSpPr/>
              <p:nvPr/>
            </p:nvCxnSpPr>
            <p:spPr bwMode="auto">
              <a:xfrm flipH="1" flipV="1">
                <a:off x="7255103" y="3276969"/>
                <a:ext cx="571427" cy="34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59" name="Connecteur droit avec flèche 51"/>
              <p:cNvCxnSpPr/>
              <p:nvPr/>
            </p:nvCxnSpPr>
            <p:spPr bwMode="auto">
              <a:xfrm>
                <a:off x="5978994" y="3273710"/>
                <a:ext cx="61026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60" name="Straight Arrow Connector 170"/>
              <p:cNvCxnSpPr>
                <a:cxnSpLocks noChangeShapeType="1"/>
              </p:cNvCxnSpPr>
              <p:nvPr/>
            </p:nvCxnSpPr>
            <p:spPr bwMode="auto">
              <a:xfrm>
                <a:off x="5724128" y="2708920"/>
                <a:ext cx="2304256" cy="1298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Connecteur droit avec flèche 55"/>
              <p:cNvCxnSpPr/>
              <p:nvPr/>
            </p:nvCxnSpPr>
            <p:spPr bwMode="auto">
              <a:xfrm>
                <a:off x="5964660" y="2432763"/>
                <a:ext cx="61026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46" name="Connecteur droit avec flèche 56"/>
              <p:cNvCxnSpPr/>
              <p:nvPr/>
            </p:nvCxnSpPr>
            <p:spPr bwMode="auto">
              <a:xfrm>
                <a:off x="5975777" y="2132856"/>
                <a:ext cx="610265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48" name="Connecteur droit avec flèche 37"/>
              <p:cNvCxnSpPr/>
              <p:nvPr/>
            </p:nvCxnSpPr>
            <p:spPr bwMode="auto">
              <a:xfrm flipH="1" flipV="1">
                <a:off x="7236296" y="2444638"/>
                <a:ext cx="571427" cy="34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cxnSp>
            <p:nvCxnSpPr>
              <p:cNvPr id="49" name="Connecteur droit avec flèche 38"/>
              <p:cNvCxnSpPr/>
              <p:nvPr/>
            </p:nvCxnSpPr>
            <p:spPr bwMode="auto">
              <a:xfrm flipH="1" flipV="1">
                <a:off x="7234321" y="2144731"/>
                <a:ext cx="571427" cy="34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</p:grpSp>
        <p:cxnSp>
          <p:nvCxnSpPr>
            <p:cNvPr id="73" name="Straight Arrow Connector 72"/>
            <p:cNvCxnSpPr/>
            <p:nvPr/>
          </p:nvCxnSpPr>
          <p:spPr>
            <a:xfrm>
              <a:off x="5477704" y="2158313"/>
              <a:ext cx="0" cy="2526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819" y="2227474"/>
              <a:ext cx="508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79" name="Picture 7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40" y="3356992"/>
            <a:ext cx="1925431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586195" y="3485617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Analytical continuation to the next sheet: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17" name="Picture 11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95" y="1340892"/>
            <a:ext cx="317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64737" y="4077072"/>
            <a:ext cx="2267686" cy="1800076"/>
            <a:chOff x="1564737" y="4077072"/>
            <a:chExt cx="2267686" cy="1800076"/>
          </a:xfrm>
        </p:grpSpPr>
        <p:sp>
          <p:nvSpPr>
            <p:cNvPr id="82" name="Rectangle 81"/>
            <p:cNvSpPr/>
            <p:nvPr/>
          </p:nvSpPr>
          <p:spPr>
            <a:xfrm>
              <a:off x="1740988" y="4508996"/>
              <a:ext cx="1848919" cy="1368152"/>
            </a:xfrm>
            <a:prstGeom prst="rect">
              <a:avLst/>
            </a:prstGeom>
            <a:solidFill>
              <a:srgbClr val="FFFF00"/>
            </a:solidFill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cxnSp>
          <p:nvCxnSpPr>
            <p:cNvPr id="83" name="直線矢印コネクタ 8"/>
            <p:cNvCxnSpPr/>
            <p:nvPr/>
          </p:nvCxnSpPr>
          <p:spPr bwMode="auto">
            <a:xfrm flipV="1">
              <a:off x="1564737" y="5147115"/>
              <a:ext cx="2267686" cy="180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直線矢印コネクタ 14"/>
            <p:cNvCxnSpPr/>
            <p:nvPr/>
          </p:nvCxnSpPr>
          <p:spPr bwMode="auto">
            <a:xfrm flipV="1">
              <a:off x="2339752" y="5156153"/>
              <a:ext cx="630304" cy="90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95" name="Picture 94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160" y="4077072"/>
              <a:ext cx="2794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cxnSp>
          <p:nvCxnSpPr>
            <p:cNvPr id="96" name="直線矢印コネクタ 14"/>
            <p:cNvCxnSpPr/>
            <p:nvPr/>
          </p:nvCxnSpPr>
          <p:spPr bwMode="auto">
            <a:xfrm flipV="1">
              <a:off x="2339752" y="5436187"/>
              <a:ext cx="630304" cy="90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97" name="直線矢印コネクタ 14"/>
            <p:cNvCxnSpPr/>
            <p:nvPr/>
          </p:nvCxnSpPr>
          <p:spPr bwMode="auto">
            <a:xfrm flipV="1">
              <a:off x="2339752" y="5724219"/>
              <a:ext cx="630304" cy="90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98" name="直線矢印コネクタ 14"/>
            <p:cNvCxnSpPr/>
            <p:nvPr/>
          </p:nvCxnSpPr>
          <p:spPr bwMode="auto">
            <a:xfrm flipV="1">
              <a:off x="2339752" y="4860123"/>
              <a:ext cx="630304" cy="90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99" name="直線矢印コネクタ 14"/>
            <p:cNvCxnSpPr/>
            <p:nvPr/>
          </p:nvCxnSpPr>
          <p:spPr bwMode="auto">
            <a:xfrm flipV="1">
              <a:off x="2339752" y="4581128"/>
              <a:ext cx="630304" cy="90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118" name="Picture 117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077072"/>
              <a:ext cx="1701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119" name="Picture 118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76" y="4869160"/>
            <a:ext cx="3327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09434" y="5949280"/>
            <a:ext cx="4217546" cy="674132"/>
            <a:chOff x="709434" y="5949280"/>
            <a:chExt cx="4217546" cy="674132"/>
          </a:xfrm>
        </p:grpSpPr>
        <p:sp>
          <p:nvSpPr>
            <p:cNvPr id="109" name="TextBox 108"/>
            <p:cNvSpPr txBox="1"/>
            <p:nvPr/>
          </p:nvSpPr>
          <p:spPr>
            <a:xfrm>
              <a:off x="709434" y="5949280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Quadratic branch cuts: 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pic>
          <p:nvPicPr>
            <p:cNvPr id="115" name="Picture 114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6318612"/>
              <a:ext cx="14351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116" name="Right Arrow 115"/>
            <p:cNvSpPr/>
            <p:nvPr/>
          </p:nvSpPr>
          <p:spPr>
            <a:xfrm>
              <a:off x="2842525" y="6394993"/>
              <a:ext cx="306621" cy="165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0" name="Picture 119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274" y="6318612"/>
              <a:ext cx="1092200" cy="29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1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9486"/>
            <a:ext cx="4104456" cy="266429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23528" y="3040206"/>
            <a:ext cx="4861737" cy="376214"/>
            <a:chOff x="323528" y="2379360"/>
            <a:chExt cx="4861737" cy="376214"/>
          </a:xfrm>
        </p:grpSpPr>
        <p:pic>
          <p:nvPicPr>
            <p:cNvPr id="26" name="Picture 25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265" y="2487898"/>
              <a:ext cx="7620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23528" y="2379360"/>
              <a:ext cx="3781200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120" y="2663992"/>
            <a:ext cx="8788384" cy="377148"/>
            <a:chOff x="320120" y="2003146"/>
            <a:chExt cx="8788384" cy="377148"/>
          </a:xfrm>
        </p:grpSpPr>
        <p:sp>
          <p:nvSpPr>
            <p:cNvPr id="20" name="Rectangle 19"/>
            <p:cNvSpPr/>
            <p:nvPr/>
          </p:nvSpPr>
          <p:spPr>
            <a:xfrm>
              <a:off x="2375920" y="2004080"/>
              <a:ext cx="1728808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265" y="2121808"/>
              <a:ext cx="4685239" cy="16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20120" y="2003146"/>
              <a:ext cx="1726876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3528" y="2287720"/>
            <a:ext cx="6840036" cy="377206"/>
            <a:chOff x="323528" y="1626874"/>
            <a:chExt cx="6840036" cy="377206"/>
          </a:xfrm>
        </p:grpSpPr>
        <p:pic>
          <p:nvPicPr>
            <p:cNvPr id="27" name="Picture 26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364" y="1723668"/>
              <a:ext cx="27432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2720752" y="1627866"/>
              <a:ext cx="1383976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3528" y="1626874"/>
              <a:ext cx="1383976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65548" y="1913432"/>
            <a:ext cx="4262040" cy="378607"/>
            <a:chOff x="1365548" y="1252586"/>
            <a:chExt cx="4262040" cy="378607"/>
          </a:xfrm>
        </p:grpSpPr>
        <p:sp>
          <p:nvSpPr>
            <p:cNvPr id="39" name="Rectangle 38"/>
            <p:cNvSpPr/>
            <p:nvPr/>
          </p:nvSpPr>
          <p:spPr>
            <a:xfrm>
              <a:off x="2717876" y="1252586"/>
              <a:ext cx="341956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65548" y="1254979"/>
              <a:ext cx="341956" cy="37621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088" y="1327304"/>
              <a:ext cx="12065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1705040" y="2281628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251520" y="2294197"/>
            <a:ext cx="5688632" cy="1882039"/>
            <a:chOff x="251520" y="2294197"/>
            <a:chExt cx="5688632" cy="1882039"/>
          </a:xfrm>
        </p:grpSpPr>
        <p:sp>
          <p:nvSpPr>
            <p:cNvPr id="53" name="Rectangle 52"/>
            <p:cNvSpPr/>
            <p:nvPr/>
          </p:nvSpPr>
          <p:spPr>
            <a:xfrm>
              <a:off x="2375920" y="2294197"/>
              <a:ext cx="341956" cy="376214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546898" y="2475827"/>
              <a:ext cx="1377030" cy="139533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251520" y="3797351"/>
              <a:ext cx="5688632" cy="378885"/>
              <a:chOff x="251520" y="3136505"/>
              <a:chExt cx="5688632" cy="378885"/>
            </a:xfrm>
          </p:grpSpPr>
          <p:pic>
            <p:nvPicPr>
              <p:cNvPr id="24" name="Picture 23"/>
              <p:cNvPicPr>
                <a:picLocks/>
              </p:cNvPicPr>
              <p:nvPr>
                <p:custDataLst>
                  <p:tags r:id="rId1"/>
                </p:custDataLst>
              </p:nvPr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3210312"/>
                <a:ext cx="55499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3635896" y="3136505"/>
                <a:ext cx="720080" cy="376214"/>
              </a:xfrm>
              <a:prstGeom prst="rect">
                <a:avLst/>
              </a:prstGeom>
              <a:solidFill>
                <a:srgbClr val="FF000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1520" y="3139176"/>
                <a:ext cx="3384376" cy="376214"/>
              </a:xfrm>
              <a:prstGeom prst="rect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55976" y="3139176"/>
                <a:ext cx="1584176" cy="376214"/>
              </a:xfrm>
              <a:prstGeom prst="rect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320120" y="4593902"/>
            <a:ext cx="5359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Any T-function can be found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Any Y-function can be found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Y-functions automatically satisfy TBA equations!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In particular: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53942"/>
            <a:ext cx="1080120" cy="2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2042246" y="2663279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039020" y="2286098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704380" y="1910183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2374677" y="1916832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045370" y="1910183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1362424" y="1533969"/>
            <a:ext cx="1701588" cy="382863"/>
            <a:chOff x="1362424" y="1533969"/>
            <a:chExt cx="1701588" cy="382863"/>
          </a:xfrm>
        </p:grpSpPr>
        <p:sp>
          <p:nvSpPr>
            <p:cNvPr id="71" name="Rectangle 70"/>
            <p:cNvSpPr/>
            <p:nvPr/>
          </p:nvSpPr>
          <p:spPr>
            <a:xfrm>
              <a:off x="1362424" y="1540618"/>
              <a:ext cx="341956" cy="376214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2056" y="1533969"/>
              <a:ext cx="341956" cy="376214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707504" y="1533969"/>
            <a:ext cx="1021778" cy="379389"/>
            <a:chOff x="1707504" y="1533969"/>
            <a:chExt cx="1021778" cy="379389"/>
          </a:xfrm>
        </p:grpSpPr>
        <p:sp>
          <p:nvSpPr>
            <p:cNvPr id="73" name="Rectangle 72"/>
            <p:cNvSpPr/>
            <p:nvPr/>
          </p:nvSpPr>
          <p:spPr>
            <a:xfrm>
              <a:off x="2387326" y="1533969"/>
              <a:ext cx="341956" cy="376214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707504" y="1537144"/>
              <a:ext cx="341956" cy="376214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2043070" y="1540808"/>
            <a:ext cx="341956" cy="37621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779830" y="246358"/>
            <a:ext cx="233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to TBA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08731" y="6039124"/>
            <a:ext cx="8267725" cy="630236"/>
            <a:chOff x="408731" y="6039124"/>
            <a:chExt cx="8267725" cy="63023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31" y="6039124"/>
              <a:ext cx="2651101" cy="630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621" y="6127803"/>
              <a:ext cx="2068835" cy="397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203848" y="6165304"/>
              <a:ext cx="3390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encodes anomalous dimension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51034" y="5163647"/>
            <a:ext cx="406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Useful: [</a:t>
            </a:r>
            <a:r>
              <a:rPr lang="it-IT" sz="1400" dirty="0" smtClean="0"/>
              <a:t>Cavaglia, Fioravanti, Tateo</a:t>
            </a:r>
            <a:r>
              <a:rPr lang="en-US" sz="1400" dirty="0" smtClean="0"/>
              <a:t>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30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5" grpId="0" animBg="1"/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Simple relation to the quasi-momenta: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5786"/>
            <a:ext cx="23622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51920" y="1125786"/>
            <a:ext cx="3802484" cy="440298"/>
            <a:chOff x="3851920" y="1125786"/>
            <a:chExt cx="3802484" cy="440298"/>
          </a:xfrm>
        </p:grpSpPr>
        <p:sp>
          <p:nvSpPr>
            <p:cNvPr id="47" name="TextBox 46"/>
            <p:cNvSpPr txBox="1"/>
            <p:nvPr/>
          </p:nvSpPr>
          <p:spPr>
            <a:xfrm>
              <a:off x="3851920" y="1196752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exactly like: 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125786"/>
              <a:ext cx="2146300" cy="36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79512" y="1844824"/>
            <a:ext cx="8640960" cy="1637848"/>
            <a:chOff x="179512" y="1844824"/>
            <a:chExt cx="8640960" cy="1637848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44824"/>
              <a:ext cx="8568952" cy="126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1727924" y="311334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Quantum</a:t>
              </a:r>
              <a:endParaRPr lang="en-GB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56176" y="3102727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Classical</a:t>
              </a:r>
              <a:endParaRPr lang="en-GB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63" name="Left-Right Arrow 62"/>
            <p:cNvSpPr/>
            <p:nvPr/>
          </p:nvSpPr>
          <p:spPr>
            <a:xfrm>
              <a:off x="3635896" y="3206614"/>
              <a:ext cx="1584176" cy="2306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520" y="1844824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79512" y="2511105"/>
              <a:ext cx="360040" cy="34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14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6521" y="2834933"/>
            <a:ext cx="611577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Example: Wilson line with cusp</a:t>
            </a:r>
            <a:endParaRPr lang="ru-RU" sz="2800" dirty="0">
              <a:solidFill>
                <a:prstClr val="white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39FAE-7335-4FCC-A8BF-A9619D03F1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4421"/>
            <a:ext cx="4646787" cy="78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47664" y="332656"/>
            <a:ext cx="6264696" cy="3571462"/>
            <a:chOff x="611560" y="332656"/>
            <a:chExt cx="7704856" cy="4392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32656"/>
              <a:ext cx="7352555" cy="408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28184" y="4005064"/>
              <a:ext cx="208823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1192"/>
            <a:ext cx="5346179" cy="137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4524"/>
            <a:ext cx="5184576" cy="35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580112" cy="203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87624" y="4930874"/>
            <a:ext cx="6998454" cy="1162422"/>
            <a:chOff x="1187624" y="4930874"/>
            <a:chExt cx="6998454" cy="1162422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4930874"/>
              <a:ext cx="6998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Which is in fact log derivative of expectation value of a circular WL </a:t>
              </a:r>
            </a:p>
            <a:p>
              <a:r>
                <a:rPr lang="en-US" sz="1400" dirty="0" smtClean="0"/>
                <a:t>[Ericson, </a:t>
              </a:r>
              <a:r>
                <a:rPr lang="en-US" sz="1400" dirty="0" err="1" smtClean="0"/>
                <a:t>Semenoff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Zarembo</a:t>
              </a:r>
              <a:r>
                <a:rPr lang="en-US" sz="1400" dirty="0" smtClean="0"/>
                <a:t> 2000; </a:t>
              </a:r>
              <a:r>
                <a:rPr lang="en-US" sz="1400" dirty="0" err="1" smtClean="0"/>
                <a:t>Drukker</a:t>
              </a:r>
              <a:r>
                <a:rPr lang="en-US" sz="1400" dirty="0" smtClean="0"/>
                <a:t>, Gross 2000]</a:t>
              </a:r>
              <a:endParaRPr lang="en-GB" sz="1400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527" y="5578946"/>
              <a:ext cx="261937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43608" y="3645024"/>
            <a:ext cx="7361311" cy="1026209"/>
            <a:chOff x="1043608" y="3645024"/>
            <a:chExt cx="7361311" cy="1026209"/>
          </a:xfrm>
        </p:grpSpPr>
        <p:sp>
          <p:nvSpPr>
            <p:cNvPr id="2" name="TextBox 1"/>
            <p:cNvSpPr txBox="1"/>
            <p:nvPr/>
          </p:nvSpPr>
          <p:spPr>
            <a:xfrm>
              <a:off x="1043608" y="3645024"/>
              <a:ext cx="7361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For L=0 the result is known from localization: 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Corea,Maldacena,Sever</a:t>
              </a:r>
              <a:r>
                <a:rPr lang="en-US" sz="1400" dirty="0" smtClean="0"/>
                <a:t> 2012]</a:t>
              </a:r>
              <a:endParaRPr lang="en-GB" sz="1400" dirty="0"/>
            </a:p>
          </p:txBody>
        </p:sp>
        <p:pic>
          <p:nvPicPr>
            <p:cNvPr id="6" name="Picture 5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4125133"/>
              <a:ext cx="3314700" cy="5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73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620688"/>
            <a:ext cx="4536504" cy="3570208"/>
            <a:chOff x="611560" y="620688"/>
            <a:chExt cx="4536504" cy="3570208"/>
          </a:xfrm>
        </p:grpSpPr>
        <p:sp>
          <p:nvSpPr>
            <p:cNvPr id="3" name="TextBox 2"/>
            <p:cNvSpPr txBox="1"/>
            <p:nvPr/>
          </p:nvSpPr>
          <p:spPr>
            <a:xfrm>
              <a:off x="611560" y="620688"/>
              <a:ext cx="4172937" cy="357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Near BPS limit – can solve analytically:</a:t>
              </a:r>
            </a:p>
            <a:p>
              <a:endParaRPr lang="en-US" sz="1600" dirty="0">
                <a:solidFill>
                  <a:schemeClr val="accent2"/>
                </a:solidFill>
              </a:endParaRPr>
            </a:p>
            <a:p>
              <a:endParaRPr lang="en-US" sz="1600" dirty="0" smtClean="0">
                <a:solidFill>
                  <a:schemeClr val="accent2"/>
                </a:solidFill>
              </a:endParaRPr>
            </a:p>
            <a:p>
              <a:endParaRPr lang="en-US" sz="1600" dirty="0">
                <a:solidFill>
                  <a:schemeClr val="accent2"/>
                </a:solidFill>
              </a:endParaRPr>
            </a:p>
            <a:p>
              <a:endParaRPr lang="en-US" sz="1400" dirty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1.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sz="1600" dirty="0" smtClean="0">
                <a:solidFill>
                  <a:schemeClr val="accent2"/>
                </a:solidFill>
              </a:endParaRPr>
            </a:p>
            <a:p>
              <a:endParaRPr lang="en-US" sz="1600" dirty="0">
                <a:solidFill>
                  <a:schemeClr val="accent2"/>
                </a:solidFill>
              </a:endParaRPr>
            </a:p>
            <a:p>
              <a:endParaRPr lang="en-US" dirty="0" smtClean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2.</a:t>
              </a:r>
            </a:p>
            <a:p>
              <a:endParaRPr lang="en-US" sz="1200" dirty="0" smtClean="0">
                <a:solidFill>
                  <a:schemeClr val="accent2"/>
                </a:solidFill>
              </a:endParaRP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3. 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964" y="1124744"/>
              <a:ext cx="4229100" cy="186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140968"/>
              <a:ext cx="320905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52" y="3789040"/>
              <a:ext cx="3721100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972034" y="4293096"/>
            <a:ext cx="3454792" cy="369332"/>
            <a:chOff x="2011888" y="4509120"/>
            <a:chExt cx="345479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2011888" y="4509120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Main simplification       are small</a:t>
              </a:r>
            </a:p>
          </p:txBody>
        </p:sp>
        <p:pic>
          <p:nvPicPr>
            <p:cNvPr id="9" name="Picture 8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728" y="4579486"/>
              <a:ext cx="3175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148064" y="4200397"/>
            <a:ext cx="2575493" cy="488960"/>
            <a:chOff x="5148064" y="4200397"/>
            <a:chExt cx="2575493" cy="488960"/>
          </a:xfrm>
        </p:grpSpPr>
        <p:sp>
          <p:nvSpPr>
            <p:cNvPr id="26" name="Right Arrow 25"/>
            <p:cNvSpPr/>
            <p:nvPr/>
          </p:nvSpPr>
          <p:spPr>
            <a:xfrm>
              <a:off x="5148064" y="4200397"/>
              <a:ext cx="309364" cy="488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15288" y="4260211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All	are trivial </a:t>
              </a:r>
            </a:p>
          </p:txBody>
        </p:sp>
        <p:pic>
          <p:nvPicPr>
            <p:cNvPr id="17" name="Picture 16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379209"/>
              <a:ext cx="44450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148064" y="1115219"/>
            <a:ext cx="3585964" cy="3055194"/>
            <a:chOff x="5148064" y="1115219"/>
            <a:chExt cx="3585964" cy="305519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268760"/>
              <a:ext cx="3009900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53" y="2077244"/>
              <a:ext cx="1457325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428" y="1115219"/>
              <a:ext cx="266700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5148064" y="1844824"/>
              <a:ext cx="309364" cy="488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6303478" y="3360361"/>
              <a:ext cx="1131144" cy="488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67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844" y="121791"/>
            <a:ext cx="3276600" cy="1924050"/>
            <a:chOff x="200844" y="121791"/>
            <a:chExt cx="3276600" cy="192405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5332"/>
              <a:ext cx="3009900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69" y="1083816"/>
              <a:ext cx="1457325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4" y="121791"/>
              <a:ext cx="266700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276872"/>
            <a:ext cx="38989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2" y="2804369"/>
            <a:ext cx="35560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3588"/>
            <a:ext cx="14859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153" y="1907540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R-charges of the state are encoded in the </a:t>
            </a:r>
            <a:r>
              <a:rPr lang="en-US" dirty="0" err="1" smtClean="0">
                <a:solidFill>
                  <a:schemeClr val="accent2"/>
                </a:solidFill>
              </a:rPr>
              <a:t>asymptotics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291" y="3534256"/>
            <a:ext cx="643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Angle and the energy are in the coefficients of the expansion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61134" y="1475492"/>
            <a:ext cx="4461465" cy="369332"/>
            <a:chOff x="2561134" y="1475492"/>
            <a:chExt cx="4461465" cy="369332"/>
          </a:xfrm>
        </p:grpSpPr>
        <p:sp>
          <p:nvSpPr>
            <p:cNvPr id="18" name="Right Arrow 17"/>
            <p:cNvSpPr/>
            <p:nvPr/>
          </p:nvSpPr>
          <p:spPr>
            <a:xfrm>
              <a:off x="2561134" y="1515021"/>
              <a:ext cx="576064" cy="2509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30154" y="1475492"/>
              <a:ext cx="3292445" cy="369332"/>
              <a:chOff x="3730154" y="1515021"/>
              <a:chExt cx="3292445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067944" y="1515021"/>
                <a:ext cx="2954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Is a polynomial of degree L</a:t>
                </a:r>
              </a:p>
            </p:txBody>
          </p:sp>
          <p:pic>
            <p:nvPicPr>
              <p:cNvPr id="20" name="Picture 19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0154" y="1579037"/>
                <a:ext cx="330200" cy="24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3730154" y="144710"/>
            <a:ext cx="4290709" cy="1196058"/>
            <a:chOff x="3730154" y="144710"/>
            <a:chExt cx="4290709" cy="1196058"/>
          </a:xfrm>
        </p:grpSpPr>
        <p:grpSp>
          <p:nvGrpSpPr>
            <p:cNvPr id="34" name="Group 33"/>
            <p:cNvGrpSpPr/>
            <p:nvPr/>
          </p:nvGrpSpPr>
          <p:grpSpPr>
            <a:xfrm>
              <a:off x="3730154" y="144710"/>
              <a:ext cx="3937630" cy="794018"/>
              <a:chOff x="2561134" y="971927"/>
              <a:chExt cx="3937630" cy="794018"/>
            </a:xfrm>
          </p:grpSpPr>
          <p:sp>
            <p:nvSpPr>
              <p:cNvPr id="35" name="Right Arrow 34"/>
              <p:cNvSpPr/>
              <p:nvPr/>
            </p:nvSpPr>
            <p:spPr>
              <a:xfrm>
                <a:off x="2561134" y="1515021"/>
                <a:ext cx="576064" cy="2509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02980" y="971927"/>
                <a:ext cx="3095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Hilbert transform of the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r.h.s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p:grpSp>
        <p:pic>
          <p:nvPicPr>
            <p:cNvPr id="31" name="Picture 30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07107"/>
              <a:ext cx="3376855" cy="83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060354" y="5043140"/>
            <a:ext cx="4619595" cy="546100"/>
            <a:chOff x="4060354" y="5043140"/>
            <a:chExt cx="4619595" cy="546100"/>
          </a:xfrm>
        </p:grpSpPr>
        <p:sp>
          <p:nvSpPr>
            <p:cNvPr id="45" name="Right Arrow 44"/>
            <p:cNvSpPr/>
            <p:nvPr/>
          </p:nvSpPr>
          <p:spPr>
            <a:xfrm>
              <a:off x="4060354" y="5229200"/>
              <a:ext cx="58365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249" y="5043140"/>
              <a:ext cx="3314700" cy="5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15149" y="4653136"/>
            <a:ext cx="3270357" cy="923404"/>
            <a:chOff x="215149" y="4653136"/>
            <a:chExt cx="3270357" cy="923404"/>
          </a:xfrm>
        </p:grpSpPr>
        <p:sp>
          <p:nvSpPr>
            <p:cNvPr id="46" name="TextBox 45"/>
            <p:cNvSpPr txBox="1"/>
            <p:nvPr/>
          </p:nvSpPr>
          <p:spPr>
            <a:xfrm>
              <a:off x="215149" y="4653136"/>
              <a:ext cx="3243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For L=0,       is a constant and</a:t>
              </a:r>
            </a:p>
          </p:txBody>
        </p:sp>
        <p:pic>
          <p:nvPicPr>
            <p:cNvPr id="55" name="Picture 54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64" y="4699868"/>
              <a:ext cx="3302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7" name="Picture 46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06" y="5055840"/>
              <a:ext cx="31623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3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4128"/>
            <a:ext cx="5760640" cy="560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Рисунок 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51"/>
            <a:ext cx="3365500" cy="431800"/>
          </a:xfrm>
          <a:prstGeom prst="rect">
            <a:avLst/>
          </a:prstGeom>
          <a:noFill/>
        </p:spPr>
      </p:pic>
      <p:pic>
        <p:nvPicPr>
          <p:cNvPr id="8" name="Рисунок 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642918"/>
            <a:ext cx="2571768" cy="22269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01835" y="2000240"/>
            <a:ext cx="11491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43042" y="2081201"/>
            <a:ext cx="796576" cy="77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401835" y="2357430"/>
            <a:ext cx="258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Gill Sans"/>
                <a:cs typeface="Gill Sans"/>
              </a:rPr>
              <a:t>x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86446" y="2115216"/>
            <a:ext cx="1428760" cy="7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1946" y="2754316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String tension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19" name="Рисунок 18" descr="tmp.bmp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38" y="3143248"/>
            <a:ext cx="1428762" cy="358821"/>
          </a:xfrm>
          <a:prstGeom prst="rect">
            <a:avLst/>
          </a:prstGeom>
          <a:noFill/>
        </p:spPr>
      </p:pic>
      <p:pic>
        <p:nvPicPr>
          <p:cNvPr id="21" name="Рисунок 20" descr="tmp.bmp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944" y="3000372"/>
            <a:ext cx="1066800" cy="660400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86266" y="2754316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`t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Hooft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 coupling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28614" y="3468696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String coupling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26" name="Рисунок 25" descr="tmp.bmp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943" y="3760794"/>
            <a:ext cx="1295400" cy="596900"/>
          </a:xfrm>
          <a:prstGeom prst="rect">
            <a:avLst/>
          </a:prstGeom>
          <a:noFill/>
        </p:spPr>
      </p:pic>
      <p:sp>
        <p:nvSpPr>
          <p:cNvPr id="28" name="Rectangle 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357704" y="3468696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Number of colors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29" name="Рисунок 28" descr="tmp.bmp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20" y="4000504"/>
            <a:ext cx="241300" cy="190500"/>
          </a:xfrm>
          <a:prstGeom prst="rect">
            <a:avLst/>
          </a:prstGeom>
          <a:noFill/>
        </p:spPr>
      </p:pic>
      <p:sp>
        <p:nvSpPr>
          <p:cNvPr id="30" name="Rectangle 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14348" y="5040332"/>
            <a:ext cx="2571750" cy="2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We will mainly focus on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427984" y="5040332"/>
            <a:ext cx="2571750" cy="2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limit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1214414" y="5397522"/>
            <a:ext cx="5143536" cy="2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i.e. planar limit in YM, and free strings</a:t>
            </a:r>
            <a:endParaRPr lang="en-US" baseline="32000" dirty="0">
              <a:solidFill>
                <a:srgbClr val="333399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4060" y="5072074"/>
            <a:ext cx="9779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815525" cy="48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1412776"/>
            <a:ext cx="370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[NG, </a:t>
            </a:r>
            <a:r>
              <a:rPr lang="en-US" sz="1600" dirty="0" err="1" smtClean="0">
                <a:solidFill>
                  <a:schemeClr val="accent2"/>
                </a:solidFill>
              </a:rPr>
              <a:t>Levkovich-Maslyuk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Sizov</a:t>
            </a:r>
            <a:r>
              <a:rPr lang="en-US" sz="1600" dirty="0" smtClean="0">
                <a:solidFill>
                  <a:schemeClr val="accent2"/>
                </a:solidFill>
              </a:rPr>
              <a:t> 2013]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7754" y="4437112"/>
            <a:ext cx="8568952" cy="1637848"/>
            <a:chOff x="251520" y="4239424"/>
            <a:chExt cx="8568952" cy="16378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39424"/>
              <a:ext cx="8568952" cy="126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27924" y="550794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Quantum</a:t>
              </a:r>
              <a:endParaRPr lang="en-GB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6176" y="5497327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Classical</a:t>
              </a:r>
              <a:endParaRPr lang="en-GB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3635896" y="5601214"/>
              <a:ext cx="1584176" cy="2306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4128"/>
            <a:ext cx="3612957" cy="351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80" y="6309320"/>
            <a:ext cx="24257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8" y="866056"/>
            <a:ext cx="6516216" cy="11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6" y="1946176"/>
            <a:ext cx="5873477" cy="22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02" y="4250432"/>
            <a:ext cx="7226143" cy="154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6874"/>
            <a:ext cx="8010092" cy="28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84776" y="1260049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[</a:t>
            </a:r>
            <a:r>
              <a:rPr lang="en-US" sz="1600" dirty="0" err="1" smtClean="0">
                <a:solidFill>
                  <a:schemeClr val="accent2"/>
                </a:solidFill>
              </a:rPr>
              <a:t>NG,Sever</a:t>
            </a:r>
            <a:r>
              <a:rPr lang="en-US" sz="1600" dirty="0" smtClean="0">
                <a:solidFill>
                  <a:schemeClr val="accent2"/>
                </a:solidFill>
              </a:rPr>
              <a:t> 2012;</a:t>
            </a: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Valatka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Sizov</a:t>
            </a:r>
            <a:r>
              <a:rPr lang="en-US" sz="1600" dirty="0" smtClean="0">
                <a:solidFill>
                  <a:schemeClr val="accent2"/>
                </a:solidFill>
              </a:rPr>
              <a:t> 2013]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0097" y="2834933"/>
            <a:ext cx="314861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Book Antiqua"/>
                <a:cs typeface="Arial" pitchFamily="34" charset="0"/>
              </a:rPr>
              <a:t>Dressing factor</a:t>
            </a:r>
            <a:endParaRPr lang="ru-RU" sz="2800" dirty="0">
              <a:solidFill>
                <a:prstClr val="white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153" y="908720"/>
            <a:ext cx="43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Small P’s imply small discontinuity of mu: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3230" y="24635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order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4072"/>
            <a:ext cx="3327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752201"/>
            <a:ext cx="43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Small P’s imply small discontinuity of mu: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5549"/>
            <a:ext cx="3528392" cy="155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219476" y="2342014"/>
            <a:ext cx="4241722" cy="1481114"/>
            <a:chOff x="4219476" y="2342014"/>
            <a:chExt cx="4241722" cy="1481114"/>
          </a:xfrm>
        </p:grpSpPr>
        <p:sp>
          <p:nvSpPr>
            <p:cNvPr id="10" name="Right Arrow 9"/>
            <p:cNvSpPr/>
            <p:nvPr/>
          </p:nvSpPr>
          <p:spPr>
            <a:xfrm>
              <a:off x="4219476" y="2918876"/>
              <a:ext cx="576064" cy="2509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692" y="2342014"/>
              <a:ext cx="3332506" cy="148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4005064"/>
            <a:ext cx="8820472" cy="2222748"/>
            <a:chOff x="179512" y="4005064"/>
            <a:chExt cx="8820472" cy="2222748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18" y="4437112"/>
              <a:ext cx="8582025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9512" y="400506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Result: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2040" y="4066619"/>
              <a:ext cx="4067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[NG. </a:t>
              </a:r>
              <a:r>
                <a:rPr lang="en-US" sz="1400" dirty="0" err="1" smtClean="0"/>
                <a:t>Sizov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Valatka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Levkovich-Maslyuk</a:t>
              </a:r>
              <a:r>
                <a:rPr lang="en-US" sz="1400" dirty="0" smtClean="0"/>
                <a:t> in </a:t>
              </a:r>
              <a:r>
                <a:rPr lang="en-US" sz="1400" dirty="0" err="1" smtClean="0"/>
                <a:t>prog</a:t>
              </a:r>
              <a:r>
                <a:rPr lang="en-US" sz="1400" dirty="0" smtClean="0"/>
                <a:t>.]</a:t>
              </a:r>
              <a:endParaRPr lang="en-GB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1672" y="633117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Dressing phase!</a:t>
            </a:r>
          </a:p>
        </p:txBody>
      </p:sp>
    </p:spTree>
    <p:extLst>
      <p:ext uri="{BB962C8B-B14F-4D97-AF65-F5344CB8AC3E}">
        <p14:creationId xmlns:p14="http://schemas.microsoft.com/office/powerpoint/2010/main" val="11576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153" y="1268760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Our result contains an essential part of the dressing phase: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246358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Dressing phase, asymptotic limit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3967896"/>
            <a:ext cx="8492504" cy="1283370"/>
            <a:chOff x="179512" y="3967896"/>
            <a:chExt cx="8492504" cy="1283370"/>
          </a:xfrm>
        </p:grpSpPr>
        <p:sp>
          <p:nvSpPr>
            <p:cNvPr id="24" name="TextBox 23"/>
            <p:cNvSpPr txBox="1"/>
            <p:nvPr/>
          </p:nvSpPr>
          <p:spPr>
            <a:xfrm>
              <a:off x="179512" y="3967896"/>
              <a:ext cx="495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These integrals already appeared in our result.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512" y="4327936"/>
              <a:ext cx="83152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In general we derive the ABA </a:t>
              </a:r>
              <a:r>
                <a:rPr lang="en-US" dirty="0">
                  <a:solidFill>
                    <a:schemeClr val="accent2"/>
                  </a:solidFill>
                </a:rPr>
                <a:t>of </a:t>
              </a:r>
              <a:r>
                <a:rPr lang="en-US" dirty="0" err="1" smtClean="0">
                  <a:solidFill>
                    <a:schemeClr val="accent2"/>
                  </a:solidFill>
                </a:rPr>
                <a:t>Beisert</a:t>
              </a:r>
              <a:r>
                <a:rPr lang="en-US" dirty="0" smtClean="0">
                  <a:solidFill>
                    <a:schemeClr val="accent2"/>
                  </a:solidFill>
                </a:rPr>
                <a:t>-Eden-</a:t>
              </a:r>
              <a:r>
                <a:rPr lang="en-US" dirty="0" err="1" smtClean="0">
                  <a:solidFill>
                    <a:schemeClr val="accent2"/>
                  </a:solidFill>
                </a:rPr>
                <a:t>Staudacher</a:t>
              </a:r>
              <a:r>
                <a:rPr lang="en-US" dirty="0" smtClean="0">
                  <a:solidFill>
                    <a:schemeClr val="accent2"/>
                  </a:solidFill>
                </a:rPr>
                <a:t> in full generality from </a:t>
              </a:r>
              <a:br>
                <a:rPr lang="en-US" dirty="0" smtClean="0">
                  <a:solidFill>
                    <a:schemeClr val="accent2"/>
                  </a:solidFill>
                </a:rPr>
              </a:br>
              <a:r>
                <a:rPr lang="en-US" dirty="0" smtClean="0">
                  <a:solidFill>
                    <a:schemeClr val="accent2"/>
                  </a:solidFill>
                </a:rPr>
                <a:t>System in asymptotic limit when 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4417493"/>
              <a:ext cx="3556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905" y="4680345"/>
              <a:ext cx="20066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79512" y="5131057"/>
            <a:ext cx="9396536" cy="646331"/>
            <a:chOff x="179512" y="5131057"/>
            <a:chExt cx="9396536" cy="646331"/>
          </a:xfrm>
        </p:grpSpPr>
        <p:pic>
          <p:nvPicPr>
            <p:cNvPr id="28" name="Picture 27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06" y="5201324"/>
              <a:ext cx="3556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508104" y="5469611"/>
              <a:ext cx="4067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[</a:t>
              </a:r>
              <a:r>
                <a:rPr lang="en-US" sz="1400" dirty="0"/>
                <a:t>NG., </a:t>
              </a:r>
              <a:r>
                <a:rPr lang="en-US" sz="1400" dirty="0" err="1" smtClean="0"/>
                <a:t>Kazakov</a:t>
              </a:r>
              <a:r>
                <a:rPr lang="en-US" sz="1400" dirty="0"/>
                <a:t>, </a:t>
              </a:r>
              <a:r>
                <a:rPr lang="en-US" sz="1400" dirty="0" err="1" smtClean="0"/>
                <a:t>Leurent</a:t>
              </a:r>
              <a:r>
                <a:rPr lang="en-US" sz="1400" dirty="0"/>
                <a:t>, </a:t>
              </a:r>
              <a:r>
                <a:rPr lang="en-US" sz="1400" dirty="0" err="1" smtClean="0"/>
                <a:t>Volin</a:t>
              </a:r>
              <a:r>
                <a:rPr lang="en-US" sz="1400" dirty="0" smtClean="0"/>
                <a:t> to appear]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512" y="5131057"/>
              <a:ext cx="79689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</a:rPr>
                <a:t>       is </a:t>
              </a:r>
              <a:r>
                <a:rPr lang="en-US" dirty="0">
                  <a:solidFill>
                    <a:schemeClr val="accent2"/>
                  </a:solidFill>
                </a:rPr>
                <a:t>an analog of Baxter equation from which ABA follows as an analyticity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Condition.</a:t>
              </a:r>
              <a:endParaRPr lang="en-GB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17" y="1993966"/>
            <a:ext cx="4171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" y="2420888"/>
            <a:ext cx="777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Analytical results can be generated away from BPS</a:t>
            </a:r>
          </a:p>
          <a:p>
            <a:r>
              <a:rPr lang="en-US" sz="2800" dirty="0" smtClean="0"/>
              <a:t>By making certain analytical continuation - BFKL</a:t>
            </a:r>
          </a:p>
          <a:p>
            <a:r>
              <a:rPr lang="en-US" sz="2800" dirty="0" smtClean="0"/>
              <a:t>More observables can be studied</a:t>
            </a:r>
          </a:p>
          <a:p>
            <a:r>
              <a:rPr lang="en-US" sz="2800" dirty="0" smtClean="0"/>
              <a:t>Full string theory as a matrix integral (multi-matrix integral)? </a:t>
            </a:r>
            <a:r>
              <a:rPr lang="en-US" sz="2800" dirty="0" err="1" smtClean="0"/>
              <a:t>Skylanin</a:t>
            </a:r>
            <a:r>
              <a:rPr lang="en-US" sz="2800" dirty="0" smtClean="0"/>
              <a:t> variables?</a:t>
            </a:r>
          </a:p>
          <a:p>
            <a:r>
              <a:rPr lang="en-US" sz="2800" dirty="0" smtClean="0"/>
              <a:t>Correlation functions? Relation to Bubble </a:t>
            </a:r>
            <a:r>
              <a:rPr lang="en-US" sz="2800" dirty="0" err="1" smtClean="0"/>
              <a:t>ansatz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45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6732240" y="1560909"/>
            <a:ext cx="316835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000" b="1" dirty="0" err="1">
                <a:solidFill>
                  <a:srgbClr val="000000"/>
                </a:solidFill>
              </a:rPr>
              <a:t>Lipatov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Faddeev,Korchemsky</a:t>
            </a:r>
            <a:endParaRPr lang="en-GB" sz="1000" b="1" dirty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Minahan,Zarembo</a:t>
            </a:r>
            <a:r>
              <a:rPr lang="en-GB" sz="1000" b="1" dirty="0">
                <a:solidFill>
                  <a:srgbClr val="000000"/>
                </a:solidFill>
              </a:rPr>
              <a:t>,</a:t>
            </a:r>
          </a:p>
          <a:p>
            <a:r>
              <a:rPr lang="en-GB" sz="1000" b="1" dirty="0" err="1">
                <a:solidFill>
                  <a:srgbClr val="000000"/>
                </a:solidFill>
              </a:rPr>
              <a:t>Beisert,Kristijanssen,Staudacher</a:t>
            </a:r>
            <a:endParaRPr lang="en-GB" sz="1000" b="1" dirty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Bena,Roiban,Polchinski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Kazakov,Marshakov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>
                <a:solidFill>
                  <a:srgbClr val="000000"/>
                </a:solidFill>
              </a:rPr>
              <a:t>Minahan</a:t>
            </a:r>
            <a:r>
              <a:rPr lang="en-GB" sz="1000" b="1" dirty="0">
                <a:solidFill>
                  <a:srgbClr val="000000"/>
                </a:solidFill>
              </a:rPr>
              <a:t>,</a:t>
            </a:r>
          </a:p>
          <a:p>
            <a:r>
              <a:rPr lang="en-GB" sz="1000" b="1" dirty="0" err="1">
                <a:solidFill>
                  <a:srgbClr val="000000"/>
                </a:solidFill>
              </a:rPr>
              <a:t>Zarembo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Frolov</a:t>
            </a:r>
            <a:r>
              <a:rPr lang="en-GB" sz="1000" b="1" dirty="0" smtClean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Tseytlin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Beisert,Kazakov,Sakai,Zarembo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NG,Vieira</a:t>
            </a:r>
            <a:endParaRPr lang="en-GB" sz="1000" b="1" dirty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Arutyunov,Frolov,Staudacher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Staudacher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>
                <a:solidFill>
                  <a:srgbClr val="000000"/>
                </a:solidFill>
              </a:rPr>
              <a:t>Beisert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Janik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Hernandez,Lopez</a:t>
            </a:r>
            <a:endParaRPr lang="en-GB" sz="1000" b="1" dirty="0" smtClean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Roiban</a:t>
            </a:r>
            <a:r>
              <a:rPr lang="en-GB" sz="1000" b="1" dirty="0" smtClean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Tseytlin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Beisert,Eden,Staudacher</a:t>
            </a:r>
            <a:endParaRPr lang="en-GB" sz="1000" b="1" dirty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Ambjorn,Janik,Kristijanssen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Arutyunov,Frolov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Bajnok,Janik</a:t>
            </a:r>
            <a:endParaRPr lang="en-GB" sz="1000" b="1" dirty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smtClean="0">
                <a:solidFill>
                  <a:srgbClr val="000000"/>
                </a:solidFill>
              </a:rPr>
              <a:t>NG 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Kazakov</a:t>
            </a:r>
            <a:r>
              <a:rPr lang="en-GB" sz="1000" b="1" dirty="0" smtClean="0">
                <a:solidFill>
                  <a:srgbClr val="000000"/>
                </a:solidFill>
              </a:rPr>
              <a:t>, </a:t>
            </a:r>
            <a:r>
              <a:rPr lang="en-GB" sz="1000" b="1" dirty="0">
                <a:solidFill>
                  <a:srgbClr val="000000"/>
                </a:solidFill>
              </a:rPr>
              <a:t>Vieira</a:t>
            </a:r>
          </a:p>
          <a:p>
            <a:r>
              <a:rPr lang="en-GB" sz="1000" b="1" dirty="0">
                <a:solidFill>
                  <a:srgbClr val="000000"/>
                </a:solidFill>
              </a:rPr>
              <a:t> </a:t>
            </a:r>
            <a:endParaRPr lang="en-GB" sz="1000" b="1" dirty="0" smtClean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Bombardelli,Fioravanti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>
                <a:solidFill>
                  <a:srgbClr val="000000"/>
                </a:solidFill>
              </a:rPr>
              <a:t>Tateo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smtClean="0">
                <a:solidFill>
                  <a:srgbClr val="000000"/>
                </a:solidFill>
              </a:rPr>
              <a:t>NG 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Kazakov,Vieira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>
                <a:solidFill>
                  <a:srgbClr val="000000"/>
                </a:solidFill>
              </a:rPr>
              <a:t>Arutyunov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err="1">
                <a:solidFill>
                  <a:srgbClr val="000000"/>
                </a:solidFill>
              </a:rPr>
              <a:t>Frolov</a:t>
            </a:r>
            <a:endParaRPr lang="en-GB" sz="1000" b="1" dirty="0">
              <a:solidFill>
                <a:srgbClr val="000000"/>
              </a:solidFill>
            </a:endParaRPr>
          </a:p>
          <a:p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Aharony</a:t>
            </a:r>
            <a:r>
              <a:rPr lang="en-GB" sz="1000" b="1" dirty="0" smtClean="0">
                <a:solidFill>
                  <a:srgbClr val="000000"/>
                </a:solidFill>
              </a:rPr>
              <a:t>, Bergman, </a:t>
            </a:r>
            <a:r>
              <a:rPr lang="en-GB" sz="1000" b="1" dirty="0" err="1" smtClean="0">
                <a:solidFill>
                  <a:srgbClr val="000000"/>
                </a:solidFill>
              </a:rPr>
              <a:t>Jafferson</a:t>
            </a:r>
            <a:r>
              <a:rPr lang="en-GB" sz="1000" b="1" dirty="0" smtClean="0">
                <a:solidFill>
                  <a:srgbClr val="000000"/>
                </a:solidFill>
              </a:rPr>
              <a:t>, </a:t>
            </a:r>
            <a:r>
              <a:rPr lang="en-GB" sz="1000" b="1" dirty="0" err="1" smtClean="0">
                <a:solidFill>
                  <a:srgbClr val="000000"/>
                </a:solidFill>
              </a:rPr>
              <a:t>Maldacena</a:t>
            </a:r>
            <a:endParaRPr lang="en-GB" sz="1000" b="1" dirty="0" smtClean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Minahan,Zarembo</a:t>
            </a:r>
            <a:r>
              <a:rPr lang="en-GB" sz="1000" b="1" dirty="0">
                <a:solidFill>
                  <a:srgbClr val="000000"/>
                </a:solidFill>
              </a:rPr>
              <a:t>,</a:t>
            </a:r>
          </a:p>
          <a:p>
            <a:r>
              <a:rPr lang="en-GB" sz="1000" b="1" dirty="0" smtClean="0">
                <a:solidFill>
                  <a:srgbClr val="000000"/>
                </a:solidFill>
              </a:rPr>
              <a:t>NG </a:t>
            </a:r>
            <a:r>
              <a:rPr lang="en-GB" sz="1000" b="1" dirty="0">
                <a:solidFill>
                  <a:srgbClr val="000000"/>
                </a:solidFill>
              </a:rPr>
              <a:t>, </a:t>
            </a:r>
            <a:r>
              <a:rPr lang="en-GB" sz="1000" b="1" dirty="0" smtClean="0">
                <a:solidFill>
                  <a:srgbClr val="000000"/>
                </a:solidFill>
              </a:rPr>
              <a:t>Vieira</a:t>
            </a:r>
            <a:endParaRPr lang="en-GB" sz="1000" b="1" dirty="0">
              <a:solidFill>
                <a:srgbClr val="000000"/>
              </a:solidFill>
            </a:endParaRPr>
          </a:p>
          <a:p>
            <a:r>
              <a:rPr lang="en-GB" sz="1000" b="1" dirty="0" err="1" smtClean="0">
                <a:solidFill>
                  <a:srgbClr val="000000"/>
                </a:solidFill>
              </a:rPr>
              <a:t>Babichenko,Stefanski,Zarembo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4294967295"/>
          </p:nvPr>
        </p:nvSpPr>
        <p:spPr>
          <a:xfrm>
            <a:off x="107504" y="1800671"/>
            <a:ext cx="6964363" cy="6092825"/>
          </a:xfrm>
        </p:spPr>
        <p:txBody>
          <a:bodyPr/>
          <a:lstStyle/>
          <a:p>
            <a:r>
              <a:rPr lang="en-US" sz="1600" dirty="0" smtClean="0">
                <a:solidFill>
                  <a:srgbClr val="0070C0"/>
                </a:solidFill>
              </a:rPr>
              <a:t>Origins of YM </a:t>
            </a:r>
            <a:r>
              <a:rPr lang="en-US" sz="1600" dirty="0" err="1" smtClean="0">
                <a:solidFill>
                  <a:srgbClr val="0070C0"/>
                </a:solidFill>
              </a:rPr>
              <a:t>integrability</a:t>
            </a:r>
            <a:r>
              <a:rPr lang="en-US" sz="1600" dirty="0" smtClean="0">
                <a:solidFill>
                  <a:srgbClr val="0070C0"/>
                </a:solidFill>
              </a:rPr>
              <a:t>: </a:t>
            </a:r>
            <a:r>
              <a:rPr lang="en-US" sz="1600" dirty="0" err="1" smtClean="0">
                <a:solidFill>
                  <a:srgbClr val="0070C0"/>
                </a:solidFill>
              </a:rPr>
              <a:t>Lipatov’s</a:t>
            </a:r>
            <a:r>
              <a:rPr lang="en-US" sz="1600" dirty="0" smtClean="0">
                <a:solidFill>
                  <a:srgbClr val="0070C0"/>
                </a:solidFill>
              </a:rPr>
              <a:t> BFKL Hamiltonian </a:t>
            </a: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Perturbative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integrability</a:t>
            </a:r>
            <a:r>
              <a:rPr lang="en-US" sz="1600" dirty="0" smtClean="0">
                <a:solidFill>
                  <a:srgbClr val="0070C0"/>
                </a:solidFill>
              </a:rPr>
              <a:t>  in N=4 SYM</a:t>
            </a: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Classical </a:t>
            </a:r>
            <a:r>
              <a:rPr lang="en-GB" sz="1600" dirty="0" err="1" smtClean="0">
                <a:solidFill>
                  <a:srgbClr val="0070C0"/>
                </a:solidFill>
              </a:rPr>
              <a:t>integrability</a:t>
            </a:r>
            <a:r>
              <a:rPr lang="en-GB" sz="1600" dirty="0" smtClean="0">
                <a:solidFill>
                  <a:srgbClr val="0070C0"/>
                </a:solidFill>
              </a:rPr>
              <a:t> of  string ϭ-model on AdS</a:t>
            </a:r>
            <a:r>
              <a:rPr lang="en-GB" sz="1600" baseline="-25000" dirty="0" smtClean="0">
                <a:solidFill>
                  <a:srgbClr val="0070C0"/>
                </a:solidFill>
              </a:rPr>
              <a:t>5</a:t>
            </a:r>
            <a:r>
              <a:rPr lang="en-GB" sz="1600" dirty="0" smtClean="0">
                <a:solidFill>
                  <a:srgbClr val="0070C0"/>
                </a:solidFill>
              </a:rPr>
              <a:t>×S</a:t>
            </a:r>
            <a:r>
              <a:rPr lang="en-GB" sz="1600" baseline="30000" dirty="0" smtClean="0">
                <a:solidFill>
                  <a:srgbClr val="0070C0"/>
                </a:solidFill>
              </a:rPr>
              <a:t>5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endParaRPr lang="fr-FR" sz="1600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      Finite gap solution and quasilcassics</a:t>
            </a:r>
          </a:p>
          <a:p>
            <a:endParaRPr lang="fr-FR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S-matrix, asymptotic Bethe </a:t>
            </a:r>
            <a:r>
              <a:rPr lang="en-GB" sz="1600" dirty="0" err="1" smtClean="0">
                <a:solidFill>
                  <a:srgbClr val="0070C0"/>
                </a:solidFill>
              </a:rPr>
              <a:t>ansatz</a:t>
            </a:r>
            <a:r>
              <a:rPr lang="en-GB" sz="1600" dirty="0" smtClean="0">
                <a:solidFill>
                  <a:srgbClr val="0070C0"/>
                </a:solidFill>
              </a:rPr>
              <a:t> (ABA). Cusp dimension</a:t>
            </a:r>
          </a:p>
          <a:p>
            <a:pPr>
              <a:buFontTx/>
              <a:buNone/>
            </a:pPr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Finite size corrections and mirror model</a:t>
            </a: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Y-system for all operators at all couplings, </a:t>
            </a:r>
            <a:r>
              <a:rPr lang="en-GB" sz="1600" dirty="0" err="1" smtClean="0">
                <a:solidFill>
                  <a:srgbClr val="0070C0"/>
                </a:solidFill>
              </a:rPr>
              <a:t>Konishi</a:t>
            </a:r>
            <a:r>
              <a:rPr lang="en-GB" sz="1600" dirty="0" smtClean="0">
                <a:solidFill>
                  <a:srgbClr val="0070C0"/>
                </a:solidFill>
              </a:rPr>
              <a:t> dimension </a:t>
            </a:r>
            <a:br>
              <a:rPr lang="en-GB" sz="1600" dirty="0" smtClean="0">
                <a:solidFill>
                  <a:srgbClr val="0070C0"/>
                </a:solidFill>
              </a:rPr>
            </a:br>
            <a:r>
              <a:rPr lang="en-GB" sz="1600" dirty="0" err="1" smtClean="0">
                <a:solidFill>
                  <a:srgbClr val="0070C0"/>
                </a:solidFill>
              </a:rPr>
              <a:t>numerics</a:t>
            </a:r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TBA for </a:t>
            </a:r>
            <a:r>
              <a:rPr lang="en-GB" sz="1600" dirty="0" err="1" smtClean="0">
                <a:solidFill>
                  <a:srgbClr val="0070C0"/>
                </a:solidFill>
              </a:rPr>
              <a:t>AdS</a:t>
            </a:r>
            <a:r>
              <a:rPr lang="en-GB" sz="1600" dirty="0" smtClean="0">
                <a:solidFill>
                  <a:srgbClr val="0070C0"/>
                </a:solidFill>
              </a:rPr>
              <a:t>/CFT, confirming and clarifying the Y-system</a:t>
            </a: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New  </a:t>
            </a:r>
            <a:r>
              <a:rPr lang="en-GB" sz="1600" dirty="0" err="1" smtClean="0">
                <a:solidFill>
                  <a:srgbClr val="0070C0"/>
                </a:solidFill>
              </a:rPr>
              <a:t>integrable</a:t>
            </a:r>
            <a:r>
              <a:rPr lang="en-GB" sz="1600" dirty="0" smtClean="0">
                <a:solidFill>
                  <a:srgbClr val="0070C0"/>
                </a:solidFill>
              </a:rPr>
              <a:t>  </a:t>
            </a:r>
            <a:r>
              <a:rPr lang="en-GB" sz="1600" dirty="0" err="1" smtClean="0">
                <a:solidFill>
                  <a:srgbClr val="0070C0"/>
                </a:solidFill>
              </a:rPr>
              <a:t>AdS</a:t>
            </a:r>
            <a:r>
              <a:rPr lang="en-GB" sz="1600" dirty="0" smtClean="0">
                <a:solidFill>
                  <a:srgbClr val="0070C0"/>
                </a:solidFill>
              </a:rPr>
              <a:t>/CFT’s:  AdS4/CFT3, AdS3/CFT2,.....</a:t>
            </a: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	</a:t>
            </a:r>
          </a:p>
          <a:p>
            <a:pPr>
              <a:buFontTx/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51"/>
            <a:ext cx="3365500" cy="431800"/>
          </a:xfrm>
          <a:prstGeom prst="rect">
            <a:avLst/>
          </a:prstGeom>
          <a:noFill/>
        </p:spPr>
      </p:pic>
      <p:pic>
        <p:nvPicPr>
          <p:cNvPr id="8" name="Рисунок 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642918"/>
            <a:ext cx="2571768" cy="22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8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762574" y="3396686"/>
            <a:ext cx="7509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Anomalous </a:t>
            </a:r>
            <a:r>
              <a:rPr lang="en-US" dirty="0" smtClean="0">
                <a:solidFill>
                  <a:srgbClr val="000000"/>
                </a:solidFill>
              </a:rPr>
              <a:t>dimensions of YM </a:t>
            </a:r>
            <a:r>
              <a:rPr lang="en-US" dirty="0">
                <a:solidFill>
                  <a:srgbClr val="000000"/>
                </a:solidFill>
              </a:rPr>
              <a:t>= spectrum of 2D </a:t>
            </a:r>
            <a:r>
              <a:rPr lang="en-US" dirty="0" err="1">
                <a:solidFill>
                  <a:srgbClr val="000000"/>
                </a:solidFill>
              </a:rPr>
              <a:t>integrable</a:t>
            </a:r>
            <a:r>
              <a:rPr lang="en-US" dirty="0">
                <a:solidFill>
                  <a:srgbClr val="000000"/>
                </a:solidFill>
              </a:rPr>
              <a:t> field theories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205" name="Рисунок 43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0766" y="2765152"/>
            <a:ext cx="1428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70392" y="2375644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Gill Sans"/>
                <a:cs typeface="Times New Roman" pitchFamily="18" charset="0"/>
              </a:rPr>
              <a:t>`t </a:t>
            </a:r>
            <a:r>
              <a:rPr lang="en-US" dirty="0" err="1">
                <a:solidFill>
                  <a:srgbClr val="000000"/>
                </a:solidFill>
                <a:ea typeface="Gill Sans"/>
                <a:cs typeface="Times New Roman" pitchFamily="18" charset="0"/>
              </a:rPr>
              <a:t>Hooft</a:t>
            </a:r>
            <a:r>
              <a:rPr lang="en-US" dirty="0">
                <a:solidFill>
                  <a:srgbClr val="000000"/>
                </a:solidFill>
                <a:ea typeface="Gill Sans"/>
                <a:cs typeface="Times New Roman" pitchFamily="18" charset="0"/>
              </a:rPr>
              <a:t> coupling</a:t>
            </a:r>
            <a:endParaRPr lang="en-US" baseline="32000" dirty="0">
              <a:solidFill>
                <a:srgbClr val="000000"/>
              </a:solidFill>
              <a:ea typeface="Gill Sans"/>
              <a:cs typeface="Times New Roman" pitchFamily="18" charset="0"/>
            </a:endParaRPr>
          </a:p>
        </p:txBody>
      </p:sp>
      <p:pic>
        <p:nvPicPr>
          <p:cNvPr id="55" name="Рисунок 5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7582" y="3982442"/>
            <a:ext cx="2298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61582" y="3622402"/>
            <a:ext cx="2571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Gill Sans"/>
                <a:cs typeface="Times New Roman" pitchFamily="18" charset="0"/>
              </a:rPr>
              <a:t>Symmetry:</a:t>
            </a:r>
            <a:endParaRPr lang="en-US" baseline="32000" dirty="0">
              <a:solidFill>
                <a:srgbClr val="000000"/>
              </a:solidFill>
              <a:ea typeface="Gill Sans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53" name="Рисунок 5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47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9836" y="1970211"/>
            <a:ext cx="5581650" cy="500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8" name="TextBox 76"/>
          <p:cNvSpPr txBox="1">
            <a:spLocks noChangeArrowheads="1"/>
          </p:cNvSpPr>
          <p:nvPr/>
        </p:nvSpPr>
        <p:spPr bwMode="auto">
          <a:xfrm>
            <a:off x="251520" y="1894210"/>
            <a:ext cx="2861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SU(N</a:t>
            </a:r>
            <a:r>
              <a:rPr lang="en-US" sz="280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) Super </a:t>
            </a:r>
            <a:r>
              <a:rPr lang="en-US" sz="2800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Yang-Mills :</a:t>
            </a:r>
            <a:endParaRPr lang="ru-RU" sz="2800" dirty="0">
              <a:solidFill>
                <a:srgbClr val="000000"/>
              </a:solidFill>
              <a:latin typeface="Constantia (Основной текст)"/>
              <a:cs typeface="Browallia New" pitchFamily="34" charset="-34"/>
            </a:endParaRPr>
          </a:p>
        </p:txBody>
      </p:sp>
      <p:pic>
        <p:nvPicPr>
          <p:cNvPr id="2" name="Рисунок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833" y="642892"/>
            <a:ext cx="1752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98" name="Группа 97"/>
          <p:cNvGrpSpPr/>
          <p:nvPr/>
        </p:nvGrpSpPr>
        <p:grpSpPr>
          <a:xfrm>
            <a:off x="2143108" y="4590248"/>
            <a:ext cx="4429156" cy="1143008"/>
            <a:chOff x="2143108" y="5214950"/>
            <a:chExt cx="4429156" cy="1143008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2143108" y="5214950"/>
              <a:ext cx="1928826" cy="1143008"/>
              <a:chOff x="2143108" y="5214950"/>
              <a:chExt cx="1928826" cy="1143008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2143108" y="5214950"/>
                <a:ext cx="1928826" cy="1143008"/>
              </a:xfrm>
              <a:prstGeom prst="rect">
                <a:avLst/>
              </a:prstGeom>
              <a:solidFill>
                <a:srgbClr val="FF0000">
                  <a:alpha val="33000"/>
                </a:srgbClr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Times New Roman"/>
                  <a:cs typeface="Arial"/>
                </a:endParaRPr>
              </a:p>
            </p:txBody>
          </p:sp>
          <p:pic>
            <p:nvPicPr>
              <p:cNvPr id="104" name="Рисунок 103" descr="tmp.bmp"/>
              <p:cNvPicPr>
                <a:picLocks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20920" y="5786453"/>
                <a:ext cx="1536700" cy="469900"/>
              </a:xfrm>
              <a:prstGeom prst="rect">
                <a:avLst/>
              </a:prstGeom>
              <a:noFill/>
            </p:spPr>
          </p:pic>
        </p:grpSp>
        <p:grpSp>
          <p:nvGrpSpPr>
            <p:cNvPr id="100" name="Группа 99"/>
            <p:cNvGrpSpPr/>
            <p:nvPr/>
          </p:nvGrpSpPr>
          <p:grpSpPr>
            <a:xfrm>
              <a:off x="4714876" y="5214950"/>
              <a:ext cx="1857388" cy="1143008"/>
              <a:chOff x="4714876" y="5214950"/>
              <a:chExt cx="1857388" cy="1143008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4714876" y="5214950"/>
                <a:ext cx="1857388" cy="1143008"/>
              </a:xfrm>
              <a:prstGeom prst="rect">
                <a:avLst/>
              </a:prstGeom>
              <a:solidFill>
                <a:srgbClr val="00B0F0">
                  <a:alpha val="33000"/>
                </a:srgbClr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Times New Roman"/>
                  <a:cs typeface="Arial"/>
                </a:endParaRPr>
              </a:p>
            </p:txBody>
          </p:sp>
          <p:pic>
            <p:nvPicPr>
              <p:cNvPr id="102" name="Рисунок 101" descr="tmp.bmp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21250" y="5786454"/>
                <a:ext cx="1536700" cy="4699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5" name="Группа 53"/>
          <p:cNvGrpSpPr>
            <a:grpSpLocks/>
          </p:cNvGrpSpPr>
          <p:nvPr/>
        </p:nvGrpSpPr>
        <p:grpSpPr bwMode="auto">
          <a:xfrm rot="5400000">
            <a:off x="4214797" y="2804312"/>
            <a:ext cx="285750" cy="4143375"/>
            <a:chOff x="428596" y="1142984"/>
            <a:chExt cx="285752" cy="4143404"/>
          </a:xfrm>
          <a:solidFill>
            <a:sysClr val="window" lastClr="FFFFFF"/>
          </a:solidFill>
        </p:grpSpPr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-1356560" y="3213892"/>
              <a:ext cx="3857652" cy="1588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7" name="Овал 106"/>
            <p:cNvSpPr/>
            <p:nvPr/>
          </p:nvSpPr>
          <p:spPr>
            <a:xfrm>
              <a:off x="428596" y="1142984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28596" y="1785925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28596" y="2428868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28596" y="3071809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28596" y="3714752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28596" y="4357693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28596" y="5000636"/>
              <a:ext cx="285752" cy="28575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Times New Roman"/>
                <a:cs typeface="Arial"/>
              </a:endParaRPr>
            </a:p>
          </p:txBody>
        </p:sp>
        <p:cxnSp>
          <p:nvCxnSpPr>
            <p:cNvPr id="114" name="Прямая соединительная линия 113"/>
            <p:cNvCxnSpPr>
              <a:stCxn id="107" idx="1"/>
              <a:endCxn id="107" idx="5"/>
            </p:cNvCxnSpPr>
            <p:nvPr/>
          </p:nvCxnSpPr>
          <p:spPr>
            <a:xfrm rot="16200000" flipH="1">
              <a:off x="469871" y="1184259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5" name="Прямая соединительная линия 114"/>
            <p:cNvCxnSpPr>
              <a:stCxn id="107" idx="7"/>
              <a:endCxn id="107" idx="3"/>
            </p:cNvCxnSpPr>
            <p:nvPr/>
          </p:nvCxnSpPr>
          <p:spPr>
            <a:xfrm rot="16200000" flipH="1" flipV="1">
              <a:off x="469871" y="1184259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6" name="Прямая соединительная линия 115"/>
            <p:cNvCxnSpPr>
              <a:stCxn id="109" idx="7"/>
              <a:endCxn id="109" idx="3"/>
            </p:cNvCxnSpPr>
            <p:nvPr/>
          </p:nvCxnSpPr>
          <p:spPr>
            <a:xfrm rot="16200000" flipH="1" flipV="1">
              <a:off x="469871" y="2470143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" name="Прямая соединительная линия 116"/>
            <p:cNvCxnSpPr>
              <a:stCxn id="109" idx="1"/>
              <a:endCxn id="109" idx="5"/>
            </p:cNvCxnSpPr>
            <p:nvPr/>
          </p:nvCxnSpPr>
          <p:spPr>
            <a:xfrm rot="16200000" flipH="1">
              <a:off x="469871" y="2470143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" name="Прямая соединительная линия 117"/>
            <p:cNvCxnSpPr>
              <a:stCxn id="111" idx="1"/>
              <a:endCxn id="111" idx="5"/>
            </p:cNvCxnSpPr>
            <p:nvPr/>
          </p:nvCxnSpPr>
          <p:spPr>
            <a:xfrm rot="16200000" flipH="1">
              <a:off x="469871" y="3756027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" name="Прямая соединительная линия 118"/>
            <p:cNvCxnSpPr>
              <a:stCxn id="111" idx="7"/>
              <a:endCxn id="111" idx="3"/>
            </p:cNvCxnSpPr>
            <p:nvPr/>
          </p:nvCxnSpPr>
          <p:spPr>
            <a:xfrm rot="16200000" flipH="1" flipV="1">
              <a:off x="469871" y="3756027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" name="Прямая соединительная линия 119"/>
            <p:cNvCxnSpPr>
              <a:stCxn id="113" idx="1"/>
              <a:endCxn id="113" idx="5"/>
            </p:cNvCxnSpPr>
            <p:nvPr/>
          </p:nvCxnSpPr>
          <p:spPr>
            <a:xfrm rot="16200000" flipH="1">
              <a:off x="469871" y="5041911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" name="Прямая соединительная линия 120"/>
            <p:cNvCxnSpPr>
              <a:stCxn id="113" idx="7"/>
              <a:endCxn id="113" idx="3"/>
            </p:cNvCxnSpPr>
            <p:nvPr/>
          </p:nvCxnSpPr>
          <p:spPr>
            <a:xfrm rot="16200000" flipH="1" flipV="1">
              <a:off x="469871" y="5041911"/>
              <a:ext cx="203201" cy="203201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6162" y="5901079"/>
            <a:ext cx="3881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No Lorenz symmetry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No </a:t>
            </a:r>
            <a:r>
              <a:rPr lang="en-US" kern="0" dirty="0" err="1" smtClean="0">
                <a:solidFill>
                  <a:srgbClr val="FF0000"/>
                </a:solidFill>
              </a:rPr>
              <a:t>worldsheet</a:t>
            </a:r>
            <a:r>
              <a:rPr lang="en-US" kern="0" dirty="0" smtClean="0">
                <a:solidFill>
                  <a:srgbClr val="FF0000"/>
                </a:solidFill>
              </a:rPr>
              <a:t> conformal symmetry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No </a:t>
            </a:r>
            <a:r>
              <a:rPr lang="en-US" kern="0" dirty="0" err="1" smtClean="0">
                <a:solidFill>
                  <a:srgbClr val="FF0000"/>
                </a:solidFill>
              </a:rPr>
              <a:t>psu</a:t>
            </a:r>
            <a:r>
              <a:rPr lang="en-US" kern="0" dirty="0" smtClean="0">
                <a:solidFill>
                  <a:srgbClr val="FF0000"/>
                </a:solidFill>
              </a:rPr>
              <a:t>(2,2|4) symmetry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3504" y="5901079"/>
            <a:ext cx="4842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B050"/>
                </a:solidFill>
              </a:rPr>
              <a:t>S-matrix is well defined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B050"/>
                </a:solidFill>
              </a:rPr>
              <a:t>S-matrix factorizes – “only”  256 components</a:t>
            </a: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716" y="378904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In string theory:</a:t>
            </a:r>
            <a:endParaRPr lang="ru-RU" b="1" u="sng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565195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Fixing light-cone gauge: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2" y="4135462"/>
            <a:ext cx="3500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 Mixing matrix –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integrable</a:t>
            </a:r>
            <a:r>
              <a:rPr lang="en-US" dirty="0">
                <a:solidFill>
                  <a:srgbClr val="000000"/>
                </a:solidFill>
              </a:rPr>
              <a:t> Hamiltonian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33590"/>
            <a:ext cx="2578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0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252" y="4162152"/>
            <a:ext cx="180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5297045"/>
            <a:ext cx="1903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[</a:t>
            </a:r>
            <a:r>
              <a:rPr lang="en-US" sz="1000" dirty="0" err="1">
                <a:solidFill>
                  <a:srgbClr val="000000"/>
                </a:solidFill>
                <a:latin typeface="Tw Cen MT" pitchFamily="34" charset="0"/>
              </a:rPr>
              <a:t>Minahan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Tw Cen MT" pitchFamily="34" charset="0"/>
              </a:rPr>
              <a:t>Zarembo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 2002&amp;2008]</a:t>
            </a:r>
          </a:p>
        </p:txBody>
      </p:sp>
      <p:pic>
        <p:nvPicPr>
          <p:cNvPr id="9226" name="Рисунок 27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686818"/>
            <a:ext cx="77866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ss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6400" y="2298948"/>
            <a:ext cx="3482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38100" dir="2700000" algn="tl" rotWithShape="0">
              <a:schemeClr val="tx1">
                <a:alpha val="55000"/>
              </a:schemeClr>
            </a:outerShdw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571472" y="5238320"/>
            <a:ext cx="7153490" cy="1215016"/>
            <a:chOff x="571472" y="5286388"/>
            <a:chExt cx="7153490" cy="121501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71472" y="5286388"/>
              <a:ext cx="7153490" cy="1215016"/>
              <a:chOff x="571472" y="5286388"/>
              <a:chExt cx="7153490" cy="1215016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642910" y="5643578"/>
                <a:ext cx="7082052" cy="857826"/>
                <a:chOff x="642910" y="5643578"/>
                <a:chExt cx="7082052" cy="857826"/>
              </a:xfrm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642910" y="5715586"/>
                  <a:ext cx="3643316" cy="785818"/>
                  <a:chOff x="642910" y="5715586"/>
                  <a:chExt cx="3643316" cy="785818"/>
                </a:xfrm>
              </p:grpSpPr>
              <p:sp>
                <p:nvSpPr>
                  <p:cNvPr id="12" name="Прямоугольник 11"/>
                  <p:cNvSpPr/>
                  <p:nvPr/>
                </p:nvSpPr>
                <p:spPr bwMode="auto">
                  <a:xfrm>
                    <a:off x="642910" y="5715586"/>
                    <a:ext cx="3643316" cy="785818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pic>
                <p:nvPicPr>
                  <p:cNvPr id="16" name="Рисунок 15" descr="tmp.bmp"/>
                  <p:cNvPicPr>
                    <a:picLocks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714348" y="5752753"/>
                    <a:ext cx="3500430" cy="676643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7" name="Прямоугольник 16"/>
                <p:cNvSpPr/>
                <p:nvPr/>
              </p:nvSpPr>
              <p:spPr bwMode="auto">
                <a:xfrm>
                  <a:off x="5796136" y="5643578"/>
                  <a:ext cx="1928826" cy="78581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571472" y="5286388"/>
                <a:ext cx="141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At one loop: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1" name="Рисунок 30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79924" y="5728017"/>
              <a:ext cx="1790700" cy="5969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0" name="Рисунок 19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642892"/>
            <a:ext cx="2692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26" name="Рисунок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8285"/>
            <a:ext cx="1944216" cy="4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.gif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948606" y="3416388"/>
            <a:ext cx="2919538" cy="303694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504" y="2555612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Motion of the </a:t>
            </a:r>
            <a:r>
              <a:rPr lang="en-US" b="1" dirty="0" smtClean="0">
                <a:solidFill>
                  <a:srgbClr val="000000"/>
                </a:solidFill>
              </a:rPr>
              <a:t>string: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4" name="Рисунок 23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818" y="642892"/>
            <a:ext cx="2108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48064" y="155679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scalar fields are constrained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Рисунок 17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616301"/>
            <a:ext cx="4431440" cy="713185"/>
          </a:xfrm>
          <a:prstGeom prst="rect">
            <a:avLst/>
          </a:prstGeom>
          <a:noFill/>
        </p:spPr>
      </p:pic>
      <p:pic>
        <p:nvPicPr>
          <p:cNvPr id="23" name="Рисунок 22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540535"/>
            <a:ext cx="4680520" cy="3678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7921" y="1875066"/>
            <a:ext cx="1094279" cy="4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2369" y="4611727"/>
            <a:ext cx="2317943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on equations of motion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3429000"/>
            <a:ext cx="3384376" cy="2747988"/>
            <a:chOff x="2843808" y="3429000"/>
            <a:chExt cx="3384376" cy="27479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43808" y="3429000"/>
              <a:ext cx="3384376" cy="27479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7" descr="Graphic1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2163" y="3600490"/>
              <a:ext cx="28956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49"/>
            <p:cNvSpPr>
              <a:spLocks noChangeShapeType="1"/>
            </p:cNvSpPr>
            <p:nvPr/>
          </p:nvSpPr>
          <p:spPr bwMode="auto">
            <a:xfrm flipV="1">
              <a:off x="3403600" y="4121186"/>
              <a:ext cx="1588" cy="135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6" name="Picture 5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71800" y="4811749"/>
              <a:ext cx="2508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434" y="2708920"/>
            <a:ext cx="5403822" cy="738652"/>
          </a:xfrm>
          <a:prstGeom prst="rect">
            <a:avLst/>
          </a:prstGeom>
          <a:noFill/>
        </p:spPr>
      </p:pic>
      <p:pic>
        <p:nvPicPr>
          <p:cNvPr id="11" name="Рисунок 10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996" y="4251687"/>
            <a:ext cx="3162300" cy="419100"/>
          </a:xfrm>
          <a:prstGeom prst="rect">
            <a:avLst/>
          </a:prstGeom>
          <a:noFill/>
        </p:spPr>
      </p:pic>
      <p:pic>
        <p:nvPicPr>
          <p:cNvPr id="16" name="Рисунок 15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29" y="1937395"/>
            <a:ext cx="8347472" cy="7715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3923928" y="5365085"/>
            <a:ext cx="5097877" cy="800219"/>
            <a:chOff x="3923928" y="5365085"/>
            <a:chExt cx="5097877" cy="800219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923928" y="5795972"/>
              <a:ext cx="35894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Eigenvalues = integrals of motion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21" name="Прямоугольник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53098" y="5365085"/>
              <a:ext cx="2768707" cy="4308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Bena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Polchinski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Roiban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; </a:t>
              </a:r>
            </a:p>
            <a:p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Kazakov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Marshakov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Minahan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, </a:t>
              </a:r>
              <a:r>
                <a:rPr lang="en-US" sz="1100" b="1" dirty="0" err="1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Zarembo</a:t>
              </a:r>
              <a:r>
                <a:rPr lang="en-US" sz="1100" b="1" dirty="0" smtClean="0">
                  <a:solidFill>
                    <a:srgbClr val="FFFF00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;</a:t>
              </a:r>
              <a:endParaRPr lang="ru-RU" sz="1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648" y="1696219"/>
            <a:ext cx="2733328" cy="241176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347668"/>
            <a:ext cx="7632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6413" y="1357298"/>
            <a:ext cx="8280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According to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Beisert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Kazakov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Sakai and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Zarembo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, we can map a classical string motion to an 8-sheet Riemann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surface</a:t>
            </a:r>
            <a:endParaRPr lang="en-US" dirty="0">
              <a:solidFill>
                <a:schemeClr val="accent2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248916"/>
            <a:ext cx="6042040" cy="18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-24"/>
            <a:ext cx="9144000" cy="150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3" y="142827"/>
            <a:ext cx="3365500" cy="431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4" y="2564904"/>
            <a:ext cx="7632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0072" y="4830812"/>
            <a:ext cx="8280400" cy="1799704"/>
            <a:chOff x="540072" y="4830812"/>
            <a:chExt cx="8280400" cy="1799704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613" y="5766916"/>
              <a:ext cx="3302000" cy="863600"/>
            </a:xfrm>
            <a:prstGeom prst="rect">
              <a:avLst/>
            </a:prstGeom>
          </p:spPr>
        </p:pic>
        <p:sp>
          <p:nvSpPr>
            <p:cNvPr id="16" name="Rectangle 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40072" y="4830812"/>
              <a:ext cx="8280400" cy="123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 smtClean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Bohr-</a:t>
              </a:r>
              <a:r>
                <a:rPr lang="en-US" dirty="0" err="1" smtClean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Sommerfeld</a:t>
              </a:r>
              <a:r>
                <a:rPr lang="en-US" dirty="0" smtClean="0">
                  <a:solidFill>
                    <a:schemeClr val="accent2"/>
                  </a:solidFill>
                  <a:latin typeface="Times New Roman" pitchFamily="18" charset="0"/>
                  <a:ea typeface="Gill Sans"/>
                  <a:cs typeface="Times New Roman" pitchFamily="18" charset="0"/>
                </a:rPr>
                <a:t> quantization condition:</a:t>
              </a:r>
              <a:endParaRPr lang="en-US" dirty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749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G@8KFGRKRR1B8ACLJW" val="2617"/>
  <p:tag name="DEFAULTFONTSIZE" val="10"/>
  <p:tag name="DEFAULTWIDTH" val="421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75"/>
  <p:tag name="BMPHEIGHT" val="83"/>
  <p:tag name="SOURCE" val="\documentclass{article}&#10;\pagestyle{empty}&#10;\usepackage{color}&#10;\begin{document}&#10;\color{yellow}&#10;\textbf{Derivation of Y-system}\\   \vspace{5mm}&#10;\end{document} "/>
  <p:tag name="TRANSPAREN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66"/>
  <p:tag name="SOURCE" val="\documentclass{article}&#10;\pagestyle{empty}&#10;\usepackage{color}&#10;\begin{document}&#10;\color{yellow}&#10;\textbf{Zamolodchikov's trick}\\   \vspace{5mm}&#10;\end{document} "/>
  <p:tag name="TRANSPAREN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8"/>
  <p:tag name="BMPHEIGHT" val="83"/>
  <p:tag name="SOURCE" val="\documentclass{article}&#10;\pagestyle{empty}&#10;\usepackage{color}&#10;\begin{document}&#10;\color{yellow}&#10;\textbf{Some 2D Integrable models}\\   \vspace{5mm}&#10;\end{document} "/>
  <p:tag name="TRANSPAREN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1"/>
  <p:tag name="BMPHEIGHT" val="166"/>
  <p:tag name="SOURCE" val="\documentclass{slides}&#10;\pagestyle{empty}&#10;\usepackage{color}&#10;\begin{document}&#10;$$&#10;Y_3(u)&#10;$$&#10;\end{document} &#10;"/>
  <p:tag name="TRANSPAREN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1"/>
  <p:tag name="BMPHEIGHT" val="166"/>
  <p:tag name="SOURCE" val="\documentclass{slides}&#10;\pagestyle{empty}&#10;\usepackage{color}&#10;\begin{document}&#10;$$&#10;Y_2(u)&#10;$$&#10;\end{document} &#10;"/>
  <p:tag name="TRANSPARENT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1"/>
  <p:tag name="BMPHEIGHT" val="166"/>
  <p:tag name="SOURCE" val="\documentclass{slides}&#10;\pagestyle{empty}&#10;\usepackage{color}&#10;\begin{document}&#10;$$&#10;Y_1(u)&#10;$$&#10;\end{document} &#10;"/>
  <p:tag name="TRANSPAREN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  <p:tag name="TRANSPAREN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116"/>
  <p:tag name="SOURCE" val="\documentclass{slides}&#10;\pagestyle{empty}&#10;\usepackage{color}&#10;\begin{document}&#10;$$&#10;i&#10;$$&#10;\end{document} &#10;"/>
  <p:tag name="TRANSPAREN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&#10;\pagestyle{empty}&#10;\usepackage{color}&#10;\begin{document}&#10;$$&#10;n&#10;$$&#10;\end{document} &#10;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8"/>
  <p:tag name="BMPHEIGHT" val="83"/>
  <p:tag name="SOURCE" val="\documentclass{article}&#10;\pagestyle{empty}&#10;\usepackage{color}&#10;\begin{document}&#10;\color{yellow}&#10;\textbf{Some 2D Integrable models}\\   \vspace{5mm}&#10;\end{document} "/>
  <p:tag name="TRANSPARENT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8"/>
  <p:tag name="BMPHEIGHT" val="83"/>
  <p:tag name="SOURCE" val="\documentclass{article}&#10;\pagestyle{empty}&#10;\usepackage{color}&#10;\begin{document}&#10;\color{yellow}&#10;\textbf{Some 2D Integrable models}\\   \vspace{5mm}&#10;\end{document} "/>
  <p:tag name="TRANSPARENT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408"/>
  <p:tag name="SOURCE" val="\documentclass{slides}&#10;\pagestyle{empty}&#10;\usepackage{color}&#10;\begin{document}&#10;$$&#10;2\lambda^{1/4}+\frac{1+J^2/2}{\lambda^{1/4}}&#10;$$&#10;\end{document} "/>
  <p:tag name="TRANSPAREN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8"/>
  <p:tag name="BMPHEIGHT" val="125"/>
  <p:tag name="SOURCE" val="\documentclass{slides}&#10;\pagestyle{empty}&#10;\usepackage{color}&#10;\begin{document}&#10;$$&#10;\color{red}J=2&#10;$$&#10;\end{document} "/>
  <p:tag name="TRANSPARENT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8"/>
  <p:tag name="BMPHEIGHT" val="125"/>
  <p:tag name="SOURCE" val="\documentclass{slides}&#10;\pagestyle{empty}&#10;\usepackage{color}&#10;\begin{document}&#10;$$&#10;\color{blue}J=3&#10;$$&#10;\end{document} "/>
  <p:tag name="TRANSPAREN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50"/>
  <p:tag name="BMPHEIGHT" val="466"/>
  <p:tag name="SOURCE" val="\documentclass{slides}&#10;\pagestyle{empty}&#10;\usepackage{color}&#10;\begin{document}&#10;$$&#10;2\lambda^{1/4}+\frac{1+J^2/2}{\lambda^{1/4}}&#10;+\frac{-\frac{J^4}{64}+\frac{3J^2}{8}-3\zeta_3-\frac{3}{4}}{\lambda^{3/4}}&#10;$$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00"/>
  <p:tag name="SOURCE" val="\documentclass{slides}&#10;\pagestyle{empty}&#10;\usepackage{color}&#10;\begin{document}&#10;$$\Leftrightarrow$$&#10;\end{document} &#10;"/>
  <p:tag name="TRANSPARENT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83"/>
  <p:tag name="SOURCE" val="\documentclass{article}&#10;\pagestyle{empty}&#10;\usepackage{color}&#10;\begin{document}&#10;\color{yellow}&#10;\textbf{Numerical solution of Y-system}\\   \vspace{5mm}&#10;\end{document} "/>
  <p:tag name="TRANSPARENT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75"/>
  <p:tag name="BMPHEIGHT" val="91"/>
  <p:tag name="SOURCE" val="\documentclass{article}&#10;\pagestyle{empty}&#10;\usepackage{color}&#10;\begin{document}&#10;\color{yellow}&#10;\textbf{Simplest (Konishi) operator}\\   \vspace{5mm}&#10;\end{document} "/>
  <p:tag name="TRANSPARENT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0"/>
  <p:tag name="BMPHEIGHT" val="91"/>
  <p:tag name="SOURCE" val="\documentclass{article}&#10;\pagestyle{empty}&#10;\usepackage{color}&#10;\begin{document}&#10;\color{yellow}&#10;\textbf{Y-system for AdS/CFT}\\   \vspace{5mm}&#10;\end{document} "/>
  <p:tag name="TRANSPAREN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3"/>
  <p:tag name="BMPHEIGHT" val="73"/>
  <p:tag name="SOURCE" val="\documentclass{slides}\pagestyle{empty}&#10;&#10;&#10;\begin{document}&#10;$&#10;a,b=1,\dots,4&#10;$&#10;\end{document}"/>
  <p:tag name="TRANSPARENT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9"/>
  <p:tag name="BMPHEIGHT" val="85"/>
  <p:tag name="SOURCE" val="\documentclass{slides}\pagestyle{empty}&#10;&#10;&#10;\begin{document}&#10;$&#10;+\sqrt{\lambda}&#10;$&#10;\end{document}"/>
  <p:tag name="TRANSPARENT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"/>
  <p:tag name="BMPHEIGHT" val="83"/>
  <p:tag name="SOURCE" val="\documentclass{slides}\pagestyle{empty}&#10;&#10;&#10;\begin{document}&#10;$&#10;-\sqrt{\lambda}&#10;$&#10;\end{document}"/>
  <p:tag name="TRANSPARENT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19"/>
  <p:tag name="BMPHEIGHT" val="95"/>
  <p:tag name="SOURCE" val="\documentclass{slides}\pagestyle{empty}&#10;&#10;&#10;\begin{document}&#10;$&#10;\mu_{a,b}(u+i)=\mu_{b,a}(u)&#10;$&#10;\end{document}"/>
  <p:tag name="TRANSPARENT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"/>
  <p:tag name="BMPHEIGHT" val="70"/>
  <p:tag name="SOURCE" val="\documentclass{slides}\pagestyle{empty}&#10;&#10;&#10;\begin{document}&#10;$&#10;{\bf P}_a&#10;$&#10;\end{document}"/>
  <p:tag name="TRANSPARENT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3"/>
  <p:tag name="BMPHEIGHT" val="105"/>
  <p:tag name="SOURCE" val="\documentclass{slides}\pagestyle{empty}&#10;&#10;&#10;\begin{document}&#10;$&#10;\tilde\mu_{a,b}=\mu_{a,b}+{\bf P}_a\tilde {\bf P}_b-&#10;{\bf P}_b\tilde {\bf P}_a&#10;$&#10;\end{document}"/>
  <p:tag name="TRANSPAREN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4"/>
  <p:tag name="BMPHEIGHT" val="99"/>
  <p:tag name="SOURCE" val="\documentclass{slides}\pagestyle{empty}&#10;&#10;&#10;\begin{document}&#10;$&#10;\mu_{ab}\mu^{bc} = \delta_a^c&#10;$&#10;\end{document}"/>
  <p:tag name="TRANSPAREN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5"/>
  <p:tag name="BMPHEIGHT" val="98"/>
  <p:tag name="SOURCE" val="\documentclass{slides}\pagestyle{empty}&#10;&#10;&#10;\begin{document}&#10;$&#10;\tilde{\tilde {\bf P}_a} = {\bf P}_a&#10;$&#10;\end{document}"/>
  <p:tag name="TRANSPARENT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"/>
  <p:tag name="BMPHEIGHT" val="81"/>
  <p:tag name="SOURCE" val="\documentclass{slides}\pagestyle{empty}&#10;&#10;&#10;\begin{document}&#10;$&#10;\tilde P_a&#10;$&#10;\end{document}"/>
  <p:tag name="TRANSPARENT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2"/>
  <p:tag name="BMPHEIGHT" val="97"/>
  <p:tag name="SOURCE" val="\documentclass{slides}\pagestyle{empty}&#10;&#10;&#10;\begin{document}&#10;$&#10;\tilde {\bf P}_a = -\mu_{ab} {\bf P}^b&#10;$&#10;\end{document}"/>
  <p:tag name="TRANSPARENT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0"/>
  <p:tag name="BMPHEIGHT" val="69"/>
  <p:tag name="SOURCE" val="\documentclass{slides}\pagestyle{empty}&#10;&#10;&#10;\begin{document}&#10;$&#10;\mu_{a,b}=-\mu_{b,a}&#10;$&#10;\end{document}"/>
  <p:tag name="TRANSPARENT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"/>
  <p:tag name="BMPHEIGHT" val="56"/>
  <p:tag name="SOURCE" val="\documentclass{slides}\pagestyle{empty}&#10;&#10;&#10;\begin{document}&#10;$&#10;i&#10;$&#10;\end{document}"/>
  <p:tag name="TRANSPARENT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46"/>
  <p:tag name="BMPHEIGHT" val="51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mathbb T}_{2,2}(u+i/2){\mathbb T}_{2,2}(u-i/2)=&#10;{\mathbb T}_{2,3}(u){\mathbb T}_{2,1}(u)&#10;+&#10;{\mathbb T}_{3,2}(u){\mathbb T}_{1,2}(u)&#10;$$&#10;\end{document}"/>
  <p:tag name="TRANSPARENT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"/>
  <p:tag name="BMPHEIGHT" val="49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mathbb T}_{3,2}(u)=&#10;{\mathbb T}_{2,3}(u)&#10;$$&#10;\end{document}"/>
  <p:tag name="TRANSPARENT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3"/>
  <p:tag name="BMPHEIGHT" val="50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mathbb T}_{2,s}(u)=&#10;{\mathbb T}_{1,1}(u+is/2)&#10;{\mathbb T}_{1,1}(u-is/2)&#10;$$&#10;\end{document}"/>
  <p:tag name="TRANSPARENT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4"/>
  <p:tag name="BMPHEIGHT" val="49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mathbb T}_{1,s}(u)=&#10;{\bf P}_1(u+is/2)&#10;{\bf P}_2(u-is/2)&#10;-&#10;{\bf P}_2(u+is/2)&#10;{\bf P}_1(u-is/2)&#10;$$&#10;\end{document}"/>
  <p:tag name="TRANSPARENT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2"/>
  <p:tag name="BMPHEIGHT" val="48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mathbb T}_{0,s}(u)=1&#10;$$&#10;\end{document}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00"/>
  <p:tag name="BMPHEIGHT" val="91"/>
  <p:tag name="SOURCE" val="\documentclass{article}&#10;\pagestyle{empty}&#10;\usepackage{color}&#10;\begin{document}&#10;\color{yellow}&#10;\textbf{AdS/CFT correspondence}\\   \vspace{5mm}&#10;\end{document} &#10;"/>
  <p:tag name="TRANSPARENT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11"/>
  <p:tag name="SOURCE" val="\documentclass{slides}\pagestyle{empty}&#10;&#10;&#10;\begin{document}&#10;$$&#10;P_a(u)\simeq e^{\int^u p_a(v)dv}&#10;$$&#10;\end{document}"/>
  <p:tag name="TRANSPARENT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7"/>
  <p:tag name="BMPHEIGHT" val="111"/>
  <p:tag name="SOURCE" val="\documentclass{slides}\pagestyle{empty}&#10;&#10;&#10;\begin{document}&#10;$$&#10;\psi(x)\simeq e^{\int^x p(y)dy}&#10;$$&#10;\end{document}"/>
  <p:tag name="TRANSPARENT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36"/>
  <p:tag name="BMPHEIGHT" val="173"/>
  <p:tag name="SOURCE" val="\documentclass{slides}\pagestyle{empty}&#10;&#10;&#10;\begin{document}&#10;$&#10;\Gamma_{\rm cusp}=-\phi^2\lambda\left(1-&#10;\frac{I_3(\sqrt\lambda}{I_1(\sqrt\lambda}\right)&#10;$&#10;\end{document}"/>
  <p:tag name="TRANSPARENT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"/>
  <p:tag name="BMPHEIGHT" val="68"/>
  <p:tag name="SOURCE" val="\documentclass{slides}\pagestyle{empty}&#10;&#10;&#10;\begin{document}&#10;$&#10;{\mu}_{a,b}&#10;$&#10;\end{document}"/>
  <p:tag name="TRANSPARENT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"/>
  <p:tag name="BMPHEIGHT" val="70"/>
  <p:tag name="SOURCE" val="\documentclass{slides}\pagestyle{empty}&#10;&#10;&#10;\begin{document}&#10;$&#10;{\bf P}_a&#10;$&#10;\end{document}"/>
  <p:tag name="TRANSPARENT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19"/>
  <p:tag name="BMPHEIGHT" val="95"/>
  <p:tag name="SOURCE" val="\documentclass{slides}\pagestyle{empty}&#10;&#10;&#10;\begin{document}&#10;$&#10;\mu_{a,b}(u+i)=\mu_{b,a}(u)&#10;$&#10;\end{document}"/>
  <p:tag name="TRANSPARENT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3"/>
  <p:tag name="BMPHEIGHT" val="105"/>
  <p:tag name="SOURCE" val="\documentclass{slides}\pagestyle{empty}&#10;&#10;&#10;\begin{document}&#10;$&#10;\tilde\mu_{a,b}=\mu_{a,b}+{\bf P}_a\tilde {\bf P}_b-&#10;{\bf P}_b\tilde {\bf P}_a&#10;$&#10;\end{document}"/>
  <p:tag name="TRANSPARENT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25"/>
  <p:tag name="BMPHEIGHT" val="98"/>
  <p:tag name="SOURCE" val="\documentclass{slides}\pagestyle{empty}&#10;&#10;&#10;\begin{document}&#10;$$&#10;{\bf P}_1\sim A_1 u^{-L}\;\;,\;\;{\bf P}_2\sim A_2 u^{-L-2}&#10;$$&#10;\end{document}"/>
  <p:tag name="TRANSPARENT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22"/>
  <p:tag name="BMPHEIGHT" val="99"/>
  <p:tag name="SOURCE" val="\documentclass{slides}\pagestyle{empty}&#10;&#10;&#10;\begin{document}&#10;$$&#10;{\bf P}_3\sim A_3 u^{L+1}&#10;\;\;,\;\;{\bf P}_4\sim A_4 u^{L}&#10;$$&#10;\end{document}"/>
  <p:tag name="TRANSPARENT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8"/>
  <p:tag name="BMPHEIGHT" val="98"/>
  <p:tag name="SOURCE" val="\documentclass{slides}\pagestyle{empty}&#10;&#10;&#10;\begin{document}&#10;$$&#10;A_1 A_4=i\phi^2&#10;$$&#10;\end{document}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3"/>
  <p:tag name="BMPHEIGHT" val="76"/>
  <p:tag name="SOURCE" val="\documentclass{slides}\pagestyle{empty}&#10;&#10;&#10;\begin{document}&#10;$$&#10;{\bf P}_4&#10;$$&#10;\end{document}"/>
  <p:tag name="TRANSPARENT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6"/>
  <p:tag name="BMPHEIGHT" val="194"/>
  <p:tag name="SOURCE" val="\documentclass{slides}\pagestyle{empty}&#10;&#10;&#10;\begin{document}&#10;$$&#10;{\bf P}_4=\frac{I_1(\sqrt\lambda)}{x}+&#10;\frac{I_3(\sqrt\lambda)}{x^3}+\dots &#10;$$&#10;\end{document}"/>
  <p:tag name="TRANSPARENT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36"/>
  <p:tag name="BMPHEIGHT" val="173"/>
  <p:tag name="SOURCE" val="\documentclass{slides}\pagestyle{empty}&#10;&#10;&#10;\begin{document}&#10;$&#10;\Gamma_{\rm cusp}=-\phi^2\lambda\left(1-&#10;\frac{I_3(\sqrt\lambda}{I_1(\sqrt\lambda}\right)&#10;$&#10;\end{document}"/>
  <p:tag name="TRANSPARENT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67"/>
  <p:tag name="BMPHEIGHT" val="320"/>
  <p:tag name="SOURCE" val="\documentclass{slides}\pagestyle{empty}&#10;&#10;&#10;\begin{document}&#10;$$&#10;{\bf P}_2 = \int\limits_{-\sqrt\lambda}^{\sqrt\lambda} &#10;\sqrt{\frac{u^2-\lambda}{v^2-\lambda}}\frac{\sinh(2\pi v){\bf P}_4}{v-u}&#10;$$&#10;\end{document}"/>
  <p:tag name="TRANSPARENT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3"/>
  <p:tag name="BMPHEIGHT" val="76"/>
  <p:tag name="SOURCE" val="\documentclass{slides}\pagestyle{empty}&#10;&#10;&#10;\begin{document}&#10;$$&#10;{\bf P}_4&#10;$$&#10;\end{document}"/>
  <p:tag name="TRANSPARENT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9"/>
  <p:tag name="BMPHEIGHT" val="94"/>
  <p:tag name="SOURCE" val="\documentclass{slides}\pagestyle{empty}&#10;&#10;&#10;\begin{document}&#10;$$&#10;L\to\infty\;\;,\;\;\sqrt\lambda\to\infty&#10;$$&#10;\end{document}"/>
  <p:tag name="TRANSPARENT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3"/>
  <p:tag name="BMPHEIGHT" val="105"/>
  <p:tag name="SOURCE" val="\documentclass{slides}\pagestyle{empty}&#10;&#10;&#10;\begin{document}&#10;$&#10;\tilde\mu_{a,b}=\mu_{a,b}+{\bf P}_a\tilde {\bf P}_b-&#10;{\bf P}_b\tilde {\bf P}_a&#10;$&#10;\end{document}"/>
  <p:tag name="TRANSPARENT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"/>
  <p:tag name="BMPHEIGHT" val="44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}&#10;\nonumber &amp;&amp;&#10;{\bf P}\mu&#10;\end{eqnarray}&#10;\end{document}"/>
  <p:tag name="TRANSPARENT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"/>
  <p:tag name="BMPHEIGHT" val="44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}&#10;\nonumber &amp;&amp;&#10;{\bf P}\mu&#10;\end{eqnarray}&#10;\end{document}"/>
  <p:tag name="TRANSPARENT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4"/>
  <p:tag name="BMPHEIGHT" val="43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}&#10;\nonumber &amp;&amp;&#10;{\bf P}_1, {\bf P}_2 \ll&#10;{\bf P}_3, {\bf P}_4&#10;\end{eqnarray}&#10;\end{document}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5"/>
  <p:tag name="BMPHEIGHT" val="216"/>
  <p:tag name="SOURCE" val="\documentclass{slides}&#10;\pagestyle{empty}&#10;\usepackage{color}&#10;\begin{document}&#10;$$\lambda=g_{YM}^2N$$&#10;\end{document} &#10;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400"/>
  <p:tag name="SOURCE" val="\documentclass{slides}&#10;\pagestyle{empty}&#10;\usepackage{color}&#10;\begin{document}&#10;$$T=\frac{\sqrt\lambda}{2\pi}$$&#10;\end{document} &#10;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358"/>
  <p:tag name="SOURCE" val="\documentclass{slides}&#10;\pagestyle{empty}&#10;\usepackage{color}&#10;\begin{document}&#10;$$g_s=\frac{\lambda}{4\pi N}$$&#10;\end{document} &#10;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&#10;\pagestyle{empty}&#10;\usepackage{color}&#10;\begin{document}&#10;$$N$$&#10;\end{document} &#10;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0"/>
  <p:tag name="BMPHEIGHT" val="116"/>
  <p:tag name="SOURCE" val="\documentclass{slides}&#10;\pagestyle{empty}&#10;\usepackage{color}&#10;\begin{document}&#10;$$N\to\infty$$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00"/>
  <p:tag name="BMPHEIGHT" val="91"/>
  <p:tag name="SOURCE" val="\documentclass{article}&#10;\pagestyle{empty}&#10;\usepackage{color}&#10;\begin{document}&#10;\color{yellow}&#10;\textbf{AdS/CFT correspondence}\\   \vspace{5mm}&#10;\end{document} &#10;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5"/>
  <p:tag name="BMPHEIGHT" val="216"/>
  <p:tag name="SOURCE" val="\documentclass{slides}&#10;\pagestyle{empty}&#10;\usepackage{color}&#10;\begin{document}&#10;$$\lambda=g_{YM}^2N$$&#10;\end{document} &#10;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8"/>
  <p:tag name="BMPHEIGHT" val="175"/>
  <p:tag name="SOURCE" val="\documentclass{slides}&#10;\pagestyle{empty}&#10;\usepackage{color}&#10;\begin{document}&#10;$$psu(2,2|4)$$&#10;\end{document} &#10;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S=\frac{1}{g^2_{YM}}\int_{}^{}d^4x\,\,{\rm tr}\,\left\{ \frac{1}{2}\,&#10; F_{\mu \nu }^2+\left(D_\mu \Phi _i\right)^2-&#10; \frac{1}{2}[\Phi _i,\Phi _j]^2&#10; +{\rm fermions}&#10;\right\}&#10;$$&#10;\end{document}&#10;"/>
  <p:tag name="EXTERNALNAME" val="txp_fig"/>
  <p:tag name="BLEND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9"/>
  <p:tag name="PICTUREFILESIZE" val="14147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00"/>
  <p:tag name="BMPHEIGHT" val="91"/>
  <p:tag name="SOURCE" val="\documentclass{article}&#10;\pagestyle{empty}&#10;\usepackage{color}&#10;\begin{document}&#10;\color{yellow}&#10;\textbf{AdS/CFT correspondence}\\   \vspace{5mm}&#10;\end{document} &#10;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0"/>
  <p:tag name="BMPHEIGHT" val="91"/>
  <p:tag name="SOURCE" val="\documentclass{article}&#10;\pagestyle{empty}&#10;\usepackage{color}&#10;\begin{document}&#10;\color{yellow}&#10;\textbf{AdS/CFT duality}\\   \vspace{5mm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75"/>
  <p:tag name="SOURCE" val="\documentclass{slides}&#10;\pagestyle{empty}&#10;\usepackage{color}&#10;\begin{document}&#10;$$su(2|2)$$&#10;\end{document} &#10;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75"/>
  <p:tag name="SOURCE" val="\documentclass{slides}&#10;\pagestyle{empty}&#10;\usepackage{color}&#10;\begin{document}&#10;$$su(2|2)$$&#10;\end{document} &#10;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"/>
  <p:tag name="BMPHEIGHT" val="116"/>
  <p:tag name="SOURCE" val="\documentclass{article}\usepackage{amsfonts,amssymb,color}\pagestyle{empty}&#10;\begin{document}&#10;$$&#10;{\cal O}_i^{\rm ren}=Z_{ij}(\Lambda){\cal O}_j^{\rm bare}&#10;$$&#10;\end{document}&#10;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6"/>
  <p:tag name="BMPHEIGHT" val="200"/>
  <p:tag name="SOURCE" val="\documentclass{article}\usepackage{amsfonts,amssymb,color}\pagestyle{empty}&#10;\begin{document}&#10;$$&#10;\Gamma=Z^{-1}\frac{dZ}{d\log \Lambda}&#10;$$&#10;\end{document}&#10;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25"/>
  <p:tag name="BMPHEIGHT" val="166"/>
  <p:tag name="SOURCE" val="\documentclass{slides}&#10;\pagestyle{empty}&#10;\usepackage{color}&#10;\begin{document}&#10;$${\cal O}_i(x)={\rm tr}&#10;\Phi_1\Phi_2\Phi_1\Phi_1\Phi_1\Phi_2\Phi_2\Phi_1\Phi_1\Phi_1$$&#10;\end{document} &#10;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0"/>
  <p:tag name="BMPHEIGHT" val="83"/>
  <p:tag name="SOURCE" val="\documentclass{article}&#10;\pagestyle{empty}&#10;\usepackage{color}&#10;\begin{document}&#10;\color{yellow}&#10;\textbf{Integrability in ${\cal N}=4$ SYM}\\   \vspace{5mm}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25"/>
  <p:tag name="BMPHEIGHT" val="475"/>
  <p:tag name="SOURCE" val="\documentclass{slides}&#10;\pagestyle{empty}&#10;\usepackage{color}&#10;\begin{document}&#10;$$&#10;\gamma=\sum_{k=1}^M\frac{g}{u_k^2+1/4}&#10;$$&#10;\end{document} &#10;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25"/>
  <p:tag name="BMPHEIGHT" val="500"/>
  <p:tag name="SOURCE" val="\documentclass{slides}&#10;\pagestyle{empty}&#10;\usepackage{color}&#10;\begin{document}&#10;$$&#10;\left(\frac{u_j+i/2}{u_j-i/2}\right)^L&#10;=&#10;-\prod_{k=1}^M\frac{u_j-u_k+i}{u_j-u_k-i}&#10;$$&#10;\end{document} &#10;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83"/>
  <p:tag name="SOURCE" val="\documentclass{article}&#10;\pagestyle{empty}&#10;\usepackage{color}&#10;\begin{document}&#10;\color{yellow}&#10;\textbf{Classical integrability}\\   \vspace{5mm}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66"/>
  <p:tag name="BMPHEIGHT" val="475"/>
  <p:tag name="SOURCE" val="\documentclass{slides}&#10;\pagestyle{empty}&#10;\usepackage{color}&#10;\begin{document}&#10;$$&#10;S=\int d\tau d\sigma \sum_{a=1}^4\left&#10;((\partial_\tau X_a)^2-(\partial_\sigma X_a)^2\right)&#10;$$&#10;\end{document} &#10;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66"/>
  <p:tag name="BMPHEIGHT" val="183"/>
  <p:tag name="SOURCE" val="\documentclass{slides}&#10;\pagestyle{empty}&#10;\usepackage{color}&#10;\begin{document}&#10;$$&#10;\partial_\mu\partial^\mu X_a+&#10;(\partial_\nu X_b\partial^\nu X_b)X_a=0&#10;$$&#10;\end{document} &#10;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1"/>
  <p:tag name="BMPHEIGHT" val="216"/>
  <p:tag name="SOURCE" val="\documentclass{slides}&#10;\pagestyle{empty}&#10;\usepackage{color}&#10;\begin{document}&#10;$$&#10;X_a^2=1&#10;$$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00"/>
  <p:tag name="BMPHEIGHT" val="366"/>
  <p:tag name="SOURCE" val="\documentclass{slides}\pagestyle{empty}&#10;\begin{document}&#10;$$&#10;\Omega(z,\tau)={\rm Pexp}\oint_{\gamma(\tau)} A_\sigma(z,\tau,\sigma)d\sigma&#10;$$&#10;\end{document}&#10;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0"/>
  <p:tag name="BMPHEIGHT" val="166"/>
  <p:tag name="SOURCE" val="\documentclass{slides}\pagestyle{empty}&#10;\begin{document}&#10;$$&#10;\partial_\tau{\rm tr}\Omega(z,\tau)=0&#10;$$&#10;\end{document}&#10;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25"/>
  <p:tag name="BMPHEIGHT" val="366"/>
  <p:tag name="SOURCE" val="\documentclass{slides}&#10;\pagestyle{empty}&#10;\usepackage{color}&#10;\begin{document}&#10;$$&#10;A_\mu(z)=\frac{j_\mu+z\;\;\epsilon_{\mu\nu}j^\nu}{z^2-1}\;\;&#10;\;\;\partial_\mu A_\nu-\partial_\nu A_\mu+[A_\mu,A_\nu]=0&#10;$$&#10;\end{document} &#10;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75"/>
  <p:tag name="BMPHEIGHT" val="200"/>
  <p:tag name="SOURCE" val="\documentclass{slides}&#10;\pagestyle{empty}&#10;\usepackage{color}&#10;\begin{document}&#10;$$&#10;j_{ab,\mu}=2 X_a\partial_\mu X_b-2 X_b\partial_\mu X_a&#10;$$&#10;\end{document} &#10;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9"/>
  <p:tag name="BMPHEIGHT" val="95"/>
  <p:tag name="SOURCE" val="\documentclass{slides}&#10;\pagestyle{empty}&#10;\usepackage{color}&#10;\begin{document}&#10;%\color{yellow}&#10;$&#10;\Omega(x) \to (&#10;e^{i p_1},e^{i p_2},e^{i p_3},e^{i p_4}|&#10;e^{i q_1},e^{i q_2},e^{i q_3},e^{i q_4})&#10;$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tau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89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4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9"/>
  <p:tag name="BMPHEIGHT" val="95"/>
  <p:tag name="SOURCE" val="\documentclass{slides}&#10;\pagestyle{empty}&#10;\usepackage{color}&#10;\begin{document}&#10;%\color{yellow}&#10;$&#10;\Omega(x) \to (&#10;e^{i p_1},e^{i p_2},e^{i p_3},e^{i p_4}|&#10;e^{i q_1},e^{i q_2},e^{i q_3},e^{i q_4})&#10;$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16"/>
  <p:tag name="BMPHEIGHT" val="200"/>
  <p:tag name="SOURCE" val="\documentclass{slides}&#10;\pagestyle{empty}&#10;\usepackage{color}&#10;\begin{document}&#10;$$&#10;\Psi(x_1+L,x_2,\dots)=e^{ip_1 L}S(p_1,p_2)\dots S(p_1,p_n)\Psi(x_1,x_2,\dots)&#10;$$&#10;\end{document} &#10;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83"/>
  <p:tag name="SOURCE" val="\documentclass{article}&#10;\pagestyle{empty}&#10;\usepackage{color}&#10;\begin{document}&#10;\color{yellow}&#10;\textbf{Asymptotic spectrum}\\   \vspace{5mm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75"/>
  <p:tag name="BMPHEIGHT" val="500"/>
  <p:tag name="SOURCE" val="\documentclass{slides}&#10;\pagestyle{empty}&#10;\usepackage{color}&#10;\begin{document}&#10;$$&#10;e^{ip_i L}=\prod_{j=1}^M  S(p_i,p_j)&#10;$$&#10;\end{document} 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75"/>
  <p:tag name="BMPHEIGHT" val="225"/>
  <p:tag name="SOURCE" val="\documentclass{slides}&#10;\pagestyle{empty}&#10;\usepackage{color}&#10;\begin{document}&#10;$$S_{ab}^{cd}(u,v)$$&#10;\end{document} &#10;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&#10;\pagestyle{empty}&#10;\usepackage{color}&#10;\begin{document}&#10;$$a$$&#10;\end{document} &#10;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83"/>
  <p:tag name="SOURCE" val="\documentclass{slides}&#10;\pagestyle{empty}&#10;\usepackage{color}&#10;\begin{document}&#10;$$c$$&#10;\end{document} &#10;"/>
  <p:tag name="TRANSPAREN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25"/>
  <p:tag name="SOURCE" val="\documentclass{slides}&#10;\pagestyle{empty}&#10;\usepackage{color}&#10;\begin{document}&#10;$$d$$&#10;\end{document} &#10;"/>
  <p:tag name="TRANSPAREN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&#10;\pagestyle{empty}&#10;\usepackage{color}&#10;\begin{document}&#10;$$u$$&#10;\end{document} &#10;"/>
  <p:tag name="TRANSPAREN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&#10;\pagestyle{empty}&#10;\usepackage{color}&#10;\begin{document}&#10;$$v$$&#10;\end{document} &#10;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50"/>
  <p:tag name="BMPHEIGHT" val="408"/>
  <p:tag name="SOURCE" val="\documentclass{slides}&#10;\pagestyle{empty}&#10;\usepackage{color}&#10;\begin{document}&#10;$$x+\frac{1}{x}=\frac{u}{g}\;\;,\;\;&#10;x^\pm+\frac{1}{x^\pm}=\frac{u\pm i/2}{g}$$&#10;\end{document} &#10;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50"/>
  <p:tag name="BMPHEIGHT" val="608"/>
  <p:tag name="SOURCE" val="\documentclass{slides}&#10;\pagestyle{empty}&#10;\usepackage{color}&#10;\begin{document}&#10;$$E=\sum_k\epsilon_k=\sum_k2gi\left(\frac{1}{x_{4,k}^+}-\frac{1}{x_{4,k}^-}\right)$$&#10;\end{document} &#10;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&#10;\pagestyle{empty}&#10;\usepackage{color}&#10;\begin{document}&#10;\color{yellow}&#10;\textbf{Introduction}\\   \vspace{5mm}&#10;\end{document} &#10;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83"/>
  <p:tag name="SOURCE" val="\documentclass{article}&#10;\pagestyle{empty}&#10;\usepackage{color}&#10;\begin{document}&#10;\color{yellow}&#10;\textbf{Asymptotic spectrum}\\   \vspace{5mm}&#10;\end{document} "/>
  <p:tag name="TRANSPAREN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241"/>
  <p:tag name="SOURCE" val="\documentclass{slides}&#10;\pagestyle{empty}&#10;\usepackage{color}&#10;\begin{document}&#10;$$\sum e^{-E_n(L)R}$$&#10;\end{document} &#10;"/>
  <p:tag name="TRANSPAREN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8"/>
  <p:tag name="BMPHEIGHT" val="166"/>
  <p:tag name="SOURCE" val="\documentclass{slides}&#10;\pagestyle{empty}&#10;\usepackage{color}&#10;\begin{document}&#10;$$Z(&#10;\tau,\sigma)=&#10;Z(\sigma,\tau)$$&#10;\end{document} &#10;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0"/>
  <p:tag name="BMPHEIGHT" val="241"/>
  <p:tag name="SOURCE" val="\documentclass{slides}&#10;\pagestyle{empty}&#10;\usepackage{color}&#10;\begin{document}&#10;$$\sum e^{-E_n(R)L}$$&#10;\end{document} &#10;"/>
  <p:tag name="TRANSPAREN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83"/>
  <p:tag name="SOURCE" val="\documentclass{slides}&#10;\pagestyle{empty}&#10;\usepackage{color}&#10;\begin{document}&#10;$$e^{-E_0(L)R}$$&#10;\end{document} &#10;"/>
  <p:tag name="TRANSPAREN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58"/>
  <p:tag name="BMPHEIGHT" val="416"/>
  <p:tag name="SOURCE" val="\documentclass{slides}&#10;\pagestyle{empty}&#10;\usepackage{color}&#10;\begin{document}&#10;$$E_0(L)=-\lim_{R\to\infty}\frac{\log\sum e^{-E_n(R)L}}{R}$$&#10;\end{document} &#10;"/>
  <p:tag name="TRANSPAREN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24839</TotalTime>
  <Words>979</Words>
  <Application>Microsoft Office PowerPoint</Application>
  <PresentationFormat>Presentazione su schermo (4:3)</PresentationFormat>
  <Paragraphs>232</Paragraphs>
  <Slides>37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37</vt:i4>
      </vt:variant>
    </vt:vector>
  </HeadingPairs>
  <TitlesOfParts>
    <vt:vector size="53" baseType="lpstr">
      <vt:lpstr>Arial</vt:lpstr>
      <vt:lpstr>Wingdings</vt:lpstr>
      <vt:lpstr>Lucida Sans</vt:lpstr>
      <vt:lpstr>Tw Cen MT</vt:lpstr>
      <vt:lpstr>Constantia (Основной текст)</vt:lpstr>
      <vt:lpstr>ＭＳ Ｐゴシック</vt:lpstr>
      <vt:lpstr>Wingdings 2</vt:lpstr>
      <vt:lpstr>Book Antiqua</vt:lpstr>
      <vt:lpstr>Times New Roman</vt:lpstr>
      <vt:lpstr>Wingdings 3</vt:lpstr>
      <vt:lpstr>Browallia New</vt:lpstr>
      <vt:lpstr>Gill Sans</vt:lpstr>
      <vt:lpstr>Modèle par défaut</vt:lpstr>
      <vt:lpstr>Апекс</vt:lpstr>
      <vt:lpstr>1_Modèle par défaut</vt:lpstr>
      <vt:lpstr>4_Modèle par défaut</vt:lpstr>
      <vt:lpstr>Quantum algebraic curve  For N=4 SYM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Integrability in string theory</dc:title>
  <dc:creator>KG</dc:creator>
  <cp:lastModifiedBy>Barbara Simoni</cp:lastModifiedBy>
  <cp:revision>520</cp:revision>
  <dcterms:created xsi:type="dcterms:W3CDTF">2007-03-02T08:59:50Z</dcterms:created>
  <dcterms:modified xsi:type="dcterms:W3CDTF">2013-11-07T07:55:53Z</dcterms:modified>
</cp:coreProperties>
</file>