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70" r:id="rId8"/>
    <p:sldId id="267" r:id="rId9"/>
    <p:sldId id="268" r:id="rId10"/>
    <p:sldId id="271" r:id="rId11"/>
    <p:sldId id="260" r:id="rId12"/>
    <p:sldId id="261" r:id="rId13"/>
    <p:sldId id="264" r:id="rId14"/>
    <p:sldId id="263" r:id="rId15"/>
    <p:sldId id="265" r:id="rId16"/>
    <p:sldId id="272" r:id="rId17"/>
  </p:sldIdLst>
  <p:sldSz cx="9144000" cy="6858000" type="screen4x3"/>
  <p:notesSz cx="6788150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5.jp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Thomson Source</a:t>
            </a:r>
            <a:br>
              <a:rPr lang="it-IT" dirty="0" smtClean="0"/>
            </a:br>
            <a:r>
              <a:rPr lang="it-IT" dirty="0" err="1" smtClean="0"/>
              <a:t>commissioning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progress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C. Vaccarezza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SPARC_LAB team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2" descr="C:\Doc_Lavoro\Plasmonx\Sparc_BeanLine_Thomson_2013\E_spre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8764" r="7309"/>
          <a:stretch/>
        </p:blipFill>
        <p:spPr bwMode="auto">
          <a:xfrm>
            <a:off x="5139496" y="1293094"/>
            <a:ext cx="3637113" cy="25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_Lavoro\Plasmonx\Sparc_BeanLine_Thomson_2013\Sig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5638" r="8566"/>
          <a:stretch/>
        </p:blipFill>
        <p:spPr bwMode="auto">
          <a:xfrm>
            <a:off x="457169" y="4258006"/>
            <a:ext cx="3461454" cy="25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_Lavoro\Plasmonx\Sparc_BeanLine_Thomson_2013\longitudinal_p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8078" b="2319"/>
          <a:stretch/>
        </p:blipFill>
        <p:spPr bwMode="auto">
          <a:xfrm>
            <a:off x="5166146" y="4032448"/>
            <a:ext cx="369800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_Lavoro\Plasmonx\Sparc_BeanLine_Thomson_2013\envelop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065"/>
            <a:ext cx="3603053" cy="25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THMFLG02 </a:t>
            </a:r>
            <a:r>
              <a:rPr lang="it-IT" dirty="0" err="1" smtClean="0"/>
              <a:t>May</a:t>
            </a:r>
            <a:r>
              <a:rPr lang="it-IT" dirty="0" smtClean="0"/>
              <a:t> 30, 2013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9" t="45333" r="21446" b="36337"/>
          <a:stretch/>
        </p:blipFill>
        <p:spPr>
          <a:xfrm>
            <a:off x="14684" y="1817391"/>
            <a:ext cx="9114633" cy="50406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598540" cy="2698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6660232" y="2348880"/>
            <a:ext cx="360040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ccia circolare in su 6">
            <a:hlinkClick r:id="rId4" action="ppaction://hlinksldjump"/>
          </p:cNvPr>
          <p:cNvSpPr/>
          <p:nvPr/>
        </p:nvSpPr>
        <p:spPr>
          <a:xfrm>
            <a:off x="8103451" y="764704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Aug</a:t>
            </a:r>
            <a:r>
              <a:rPr lang="it-IT" dirty="0" smtClean="0"/>
              <a:t> 1</a:t>
            </a:r>
            <a:r>
              <a:rPr lang="it-IT" baseline="30000" dirty="0" smtClean="0"/>
              <a:t>st</a:t>
            </a:r>
            <a:r>
              <a:rPr lang="it-IT" dirty="0" smtClean="0"/>
              <a:t>, 2013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reccia circolare in su 6">
            <a:hlinkClick r:id="rId2" action="ppaction://hlinksldjump"/>
          </p:cNvPr>
          <p:cNvSpPr/>
          <p:nvPr/>
        </p:nvSpPr>
        <p:spPr>
          <a:xfrm>
            <a:off x="8103451" y="764704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2" action="ppaction://hlinksldjump"/>
              </a:rPr>
              <a:t>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/>
          <a:stretch/>
        </p:blipFill>
        <p:spPr bwMode="auto">
          <a:xfrm>
            <a:off x="166066" y="1567542"/>
            <a:ext cx="7016650" cy="466801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084043" cy="495473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3" y="1844824"/>
            <a:ext cx="7956897" cy="489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5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78767" cy="990600"/>
          </a:xfrm>
        </p:spPr>
        <p:txBody>
          <a:bodyPr/>
          <a:lstStyle/>
          <a:p>
            <a:r>
              <a:rPr lang="it-IT" dirty="0" smtClean="0"/>
              <a:t>Sep.13</a:t>
            </a:r>
            <a:r>
              <a:rPr lang="it-IT" baseline="30000" dirty="0" smtClean="0"/>
              <a:t>th</a:t>
            </a:r>
            <a:r>
              <a:rPr lang="it-IT" dirty="0" smtClean="0"/>
              <a:t> :System 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5896780" y="2369499"/>
            <a:ext cx="2942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Spot on Thomson IP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THFLG03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E=157 MeV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6" descr="Sample 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11" y="4103324"/>
            <a:ext cx="3036496" cy="2278004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5913475" y="33708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X Sigma (</a:t>
            </a:r>
            <a:r>
              <a:rPr lang="fr-FR" dirty="0" smtClean="0"/>
              <a:t>mm)  0.50</a:t>
            </a:r>
            <a:r>
              <a:rPr lang="fr-FR" dirty="0"/>
              <a:t> </a:t>
            </a:r>
            <a:r>
              <a:rPr lang="fr-FR" dirty="0" smtClean="0"/>
              <a:t>(2.E-2</a:t>
            </a:r>
            <a:r>
              <a:rPr lang="fr-FR" dirty="0"/>
              <a:t>)</a:t>
            </a:r>
          </a:p>
          <a:p>
            <a:r>
              <a:rPr lang="fr-FR" dirty="0"/>
              <a:t>Y Sigma (</a:t>
            </a:r>
            <a:r>
              <a:rPr lang="fr-FR" dirty="0" smtClean="0"/>
              <a:t>mm)  0.28 (1.E-2</a:t>
            </a:r>
            <a:r>
              <a:rPr lang="fr-FR" dirty="0"/>
              <a:t>)</a:t>
            </a:r>
          </a:p>
          <a:p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7604" y="1602293"/>
            <a:ext cx="5040560" cy="512416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Energy from gun =</a:t>
            </a:r>
            <a:r>
              <a:rPr lang="it-IT" dirty="0" smtClean="0"/>
              <a:t>5.50</a:t>
            </a:r>
            <a:r>
              <a:rPr lang="hu-HU" dirty="0" smtClean="0"/>
              <a:t>(MeV)</a:t>
            </a:r>
          </a:p>
          <a:p>
            <a:pPr lvl="1"/>
            <a:r>
              <a:rPr lang="hu-HU" dirty="0" smtClean="0"/>
              <a:t>Charge ≈ 300pC</a:t>
            </a:r>
          </a:p>
          <a:p>
            <a:pPr lvl="1"/>
            <a:r>
              <a:rPr lang="en-US" dirty="0" smtClean="0"/>
              <a:t>Energy=157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hu-HU" dirty="0" smtClean="0"/>
              <a:t>Emittance meas:</a:t>
            </a:r>
          </a:p>
          <a:p>
            <a:pPr lvl="2"/>
            <a:r>
              <a:rPr lang="hu-HU" dirty="0" smtClean="0"/>
              <a:t> </a:t>
            </a:r>
            <a:r>
              <a:rPr lang="fi-FI" dirty="0" smtClean="0"/>
              <a:t>Emittance90%</a:t>
            </a:r>
          </a:p>
          <a:p>
            <a:pPr lvl="2"/>
            <a:r>
              <a:rPr lang="fi-FI" dirty="0" smtClean="0"/>
              <a:t> emitnx=2.70711 mm mrad</a:t>
            </a:r>
          </a:p>
          <a:p>
            <a:pPr lvl="2"/>
            <a:r>
              <a:rPr lang="fi-FI" dirty="0" smtClean="0"/>
              <a:t> emitny=5.00067 mm mrad</a:t>
            </a:r>
          </a:p>
          <a:p>
            <a:pPr lvl="1"/>
            <a:r>
              <a:rPr lang="fi-FI" dirty="0" smtClean="0"/>
              <a:t>Grounding problem on BCM1:</a:t>
            </a:r>
          </a:p>
          <a:p>
            <a:pPr marL="274320" lvl="1" indent="0">
              <a:buFont typeface="Arial" pitchFamily="34" charset="0"/>
              <a:buNone/>
            </a:pPr>
            <a:r>
              <a:rPr lang="fi-FI" dirty="0" smtClean="0"/>
              <a:t>    solved</a:t>
            </a:r>
          </a:p>
          <a:p>
            <a:pPr lvl="1"/>
            <a:r>
              <a:rPr lang="fi-FI" dirty="0" smtClean="0"/>
              <a:t>Shift end : THMCAM02 fault.</a:t>
            </a:r>
          </a:p>
          <a:p>
            <a:pPr lvl="2"/>
            <a:endParaRPr lang="en-US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1844824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 </a:t>
            </a:r>
            <a:r>
              <a:rPr lang="it-IT" dirty="0" err="1" smtClean="0"/>
              <a:t>window</a:t>
            </a:r>
            <a:r>
              <a:rPr lang="it-IT" dirty="0" smtClean="0"/>
              <a:t> (200 µm) </a:t>
            </a:r>
            <a:endParaRPr lang="it-IT" dirty="0"/>
          </a:p>
        </p:txBody>
      </p:sp>
      <p:sp>
        <p:nvSpPr>
          <p:cNvPr id="9" name="Freccia circolare in su 8">
            <a:hlinkClick r:id="rId3" action="ppaction://hlinksldjump"/>
          </p:cNvPr>
          <p:cNvSpPr/>
          <p:nvPr/>
        </p:nvSpPr>
        <p:spPr>
          <a:xfrm>
            <a:off x="8103451" y="764704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3" action="ppaction://hlinksldjump"/>
              </a:rPr>
              <a:t>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Sep</a:t>
            </a:r>
            <a:r>
              <a:rPr lang="it-IT" dirty="0" smtClean="0"/>
              <a:t>. 18</a:t>
            </a:r>
            <a:r>
              <a:rPr lang="it-IT" baseline="30000" dirty="0" smtClean="0"/>
              <a:t>th</a:t>
            </a:r>
            <a:r>
              <a:rPr lang="it-IT" dirty="0" smtClean="0"/>
              <a:t> :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scaling</a:t>
            </a:r>
            <a:r>
              <a:rPr lang="it-IT" dirty="0" smtClean="0"/>
              <a:t> to 75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683568" y="2582907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X Sigma (</a:t>
            </a:r>
            <a:r>
              <a:rPr lang="fr-FR" dirty="0" smtClean="0"/>
              <a:t>mm)  0.55</a:t>
            </a:r>
            <a:r>
              <a:rPr lang="fr-FR" dirty="0"/>
              <a:t> </a:t>
            </a:r>
            <a:r>
              <a:rPr lang="fr-FR" dirty="0" smtClean="0"/>
              <a:t> (2.E-2</a:t>
            </a:r>
            <a:r>
              <a:rPr lang="fr-FR" dirty="0"/>
              <a:t>)</a:t>
            </a:r>
          </a:p>
          <a:p>
            <a:r>
              <a:rPr lang="fr-FR" dirty="0"/>
              <a:t>Y Sigma (</a:t>
            </a:r>
            <a:r>
              <a:rPr lang="fr-FR" dirty="0" smtClean="0"/>
              <a:t>mm)  0.36</a:t>
            </a:r>
            <a:r>
              <a:rPr lang="fr-FR" dirty="0"/>
              <a:t> </a:t>
            </a:r>
            <a:r>
              <a:rPr lang="fr-FR" dirty="0" smtClean="0"/>
              <a:t> (1.E-2</a:t>
            </a:r>
            <a:r>
              <a:rPr lang="fr-FR" dirty="0"/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9552" y="162880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Spot on Thomson IP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(THMFLG03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E=75 MeV, Q=240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pC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34154"/>
            <a:ext cx="3393368" cy="2545733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539552" y="3768833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Spot on THMFLG04 (downstream dumper)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E=75 MeV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20" y="4065486"/>
            <a:ext cx="3597151" cy="269861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9552" y="522920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X Sigma (</a:t>
            </a:r>
            <a:r>
              <a:rPr lang="fr-FR" dirty="0" smtClean="0"/>
              <a:t>mm)  1.60</a:t>
            </a:r>
            <a:r>
              <a:rPr lang="fr-FR" dirty="0"/>
              <a:t> </a:t>
            </a:r>
            <a:r>
              <a:rPr lang="fr-FR" dirty="0" smtClean="0"/>
              <a:t> (2.E-2</a:t>
            </a:r>
            <a:r>
              <a:rPr lang="fr-FR" dirty="0"/>
              <a:t>)</a:t>
            </a:r>
          </a:p>
          <a:p>
            <a:r>
              <a:rPr lang="fr-FR" dirty="0"/>
              <a:t>Y Sigma (</a:t>
            </a:r>
            <a:r>
              <a:rPr lang="fr-FR" dirty="0" smtClean="0"/>
              <a:t>mm)  0.34  (1.E-2</a:t>
            </a:r>
            <a:r>
              <a:rPr lang="fr-FR" dirty="0"/>
              <a:t>)</a:t>
            </a:r>
          </a:p>
        </p:txBody>
      </p:sp>
      <p:sp>
        <p:nvSpPr>
          <p:cNvPr id="11" name="Freccia circolare in su 10">
            <a:hlinkClick r:id="rId4" action="ppaction://hlinksldjump"/>
          </p:cNvPr>
          <p:cNvSpPr/>
          <p:nvPr/>
        </p:nvSpPr>
        <p:spPr>
          <a:xfrm>
            <a:off x="8381786" y="692696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4" action="ppaction://hlinksldjump"/>
              </a:rPr>
              <a:t>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186" y="515150"/>
            <a:ext cx="8229600" cy="990600"/>
          </a:xfrm>
        </p:spPr>
        <p:txBody>
          <a:bodyPr/>
          <a:lstStyle/>
          <a:p>
            <a:r>
              <a:rPr lang="it-IT" dirty="0" err="1" smtClean="0"/>
              <a:t>Oct</a:t>
            </a:r>
            <a:r>
              <a:rPr lang="it-IT" dirty="0" smtClean="0"/>
              <a:t>. 10-11: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scaling</a:t>
            </a:r>
            <a:r>
              <a:rPr lang="it-IT" dirty="0" smtClean="0"/>
              <a:t> to 50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3851920" y="4158239"/>
            <a:ext cx="323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Spot on Thomson IP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E=50 MeV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1557280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Q=240 </a:t>
            </a:r>
            <a:r>
              <a:rPr lang="fr-FR" sz="2400" dirty="0" err="1" smtClean="0"/>
              <a:t>pC</a:t>
            </a:r>
            <a:endParaRPr lang="fr-FR" sz="2400" dirty="0" smtClean="0"/>
          </a:p>
          <a:p>
            <a:r>
              <a:rPr lang="fr-FR" sz="2400" dirty="0" err="1" smtClean="0"/>
              <a:t>Emittance</a:t>
            </a:r>
            <a:r>
              <a:rPr lang="fr-FR" sz="2400" dirty="0" smtClean="0"/>
              <a:t> 90%:</a:t>
            </a:r>
          </a:p>
          <a:p>
            <a:r>
              <a:rPr lang="fr-FR" sz="2400" dirty="0" err="1" smtClean="0"/>
              <a:t>emitnx</a:t>
            </a:r>
            <a:r>
              <a:rPr lang="fr-FR" sz="2400" dirty="0" smtClean="0"/>
              <a:t>= 1.5 mm </a:t>
            </a:r>
            <a:r>
              <a:rPr lang="fr-FR" sz="2400" dirty="0" err="1" smtClean="0"/>
              <a:t>mrad</a:t>
            </a:r>
            <a:endParaRPr lang="fr-FR" sz="2400" dirty="0" smtClean="0"/>
          </a:p>
          <a:p>
            <a:r>
              <a:rPr lang="fr-FR" sz="2400" dirty="0" err="1" smtClean="0"/>
              <a:t>emitny</a:t>
            </a:r>
            <a:r>
              <a:rPr lang="fr-FR" sz="2400" dirty="0" smtClean="0"/>
              <a:t> = 2.8 mm </a:t>
            </a:r>
            <a:r>
              <a:rPr lang="fr-FR" sz="2400" dirty="0" err="1" smtClean="0"/>
              <a:t>mrad</a:t>
            </a:r>
            <a:r>
              <a:rPr lang="fr-FR" sz="2400" dirty="0" smtClean="0"/>
              <a:t> (</a:t>
            </a:r>
            <a:r>
              <a:rPr lang="fr-FR" sz="2400" u="sng" dirty="0" err="1" smtClean="0"/>
              <a:t>wo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optimization</a:t>
            </a:r>
            <a:r>
              <a:rPr lang="fr-FR" sz="2400" u="sng" dirty="0" smtClean="0"/>
              <a:t>)</a:t>
            </a:r>
          </a:p>
          <a:p>
            <a:endParaRPr lang="fr-FR" u="sng" dirty="0"/>
          </a:p>
          <a:p>
            <a:r>
              <a:rPr lang="fr-FR" dirty="0" smtClean="0"/>
              <a:t>X </a:t>
            </a:r>
            <a:r>
              <a:rPr lang="fr-FR" dirty="0"/>
              <a:t>Sigma (</a:t>
            </a:r>
            <a:r>
              <a:rPr lang="fr-FR" dirty="0" smtClean="0"/>
              <a:t>mm) 2.68E-1  (5.89E-3</a:t>
            </a:r>
            <a:r>
              <a:rPr lang="fr-FR" dirty="0"/>
              <a:t>)</a:t>
            </a:r>
          </a:p>
          <a:p>
            <a:r>
              <a:rPr lang="fr-FR" dirty="0"/>
              <a:t>Y Sigma (</a:t>
            </a:r>
            <a:r>
              <a:rPr lang="fr-FR" dirty="0" smtClean="0"/>
              <a:t>mm) 1.08E+0  (5.45E-2)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05750"/>
            <a:ext cx="2067297" cy="40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12160" y="5713577"/>
            <a:ext cx="294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NB </a:t>
            </a:r>
            <a:r>
              <a:rPr lang="it-IT" dirty="0" err="1" smtClean="0"/>
              <a:t>dispersion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corrected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8" name="Freccia circolare in su 7">
            <a:hlinkClick r:id="rId3" action="ppaction://hlinksldjump"/>
          </p:cNvPr>
          <p:cNvSpPr/>
          <p:nvPr/>
        </p:nvSpPr>
        <p:spPr>
          <a:xfrm>
            <a:off x="8381786" y="692696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4" action="ppaction://hlinksldjump"/>
              </a:rPr>
              <a:t>-back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186" y="515150"/>
            <a:ext cx="8229600" cy="990600"/>
          </a:xfrm>
        </p:spPr>
        <p:txBody>
          <a:bodyPr/>
          <a:lstStyle/>
          <a:p>
            <a:r>
              <a:rPr lang="it-IT" dirty="0" err="1" smtClean="0"/>
              <a:t>Oct</a:t>
            </a:r>
            <a:r>
              <a:rPr lang="it-IT" dirty="0" smtClean="0"/>
              <a:t>. </a:t>
            </a:r>
            <a:r>
              <a:rPr lang="it-IT" dirty="0" smtClean="0"/>
              <a:t>21</a:t>
            </a:r>
            <a:r>
              <a:rPr lang="it-IT" dirty="0" smtClean="0"/>
              <a:t>: </a:t>
            </a:r>
            <a:r>
              <a:rPr lang="it-IT" dirty="0" smtClean="0"/>
              <a:t>50 </a:t>
            </a:r>
            <a:r>
              <a:rPr lang="it-IT" dirty="0" err="1" smtClean="0"/>
              <a:t>MeV</a:t>
            </a:r>
            <a:r>
              <a:rPr lang="it-IT" dirty="0" smtClean="0"/>
              <a:t> 1</a:t>
            </a:r>
            <a:r>
              <a:rPr lang="it-IT" baseline="30000" dirty="0" smtClean="0"/>
              <a:t>st</a:t>
            </a:r>
            <a:r>
              <a:rPr lang="it-IT" dirty="0" smtClean="0"/>
              <a:t> </a:t>
            </a:r>
            <a:r>
              <a:rPr lang="it-IT" dirty="0" err="1" smtClean="0"/>
              <a:t>optimization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3851920" y="4158239"/>
            <a:ext cx="323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Spot on Thomson IP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E=50 MeV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55728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Q=230 </a:t>
            </a:r>
            <a:r>
              <a:rPr lang="fr-FR" sz="2400" dirty="0" err="1" smtClean="0"/>
              <a:t>pC</a:t>
            </a:r>
            <a:endParaRPr lang="fr-FR" sz="2400" dirty="0" smtClean="0"/>
          </a:p>
          <a:p>
            <a:r>
              <a:rPr lang="fr-FR" sz="2400" dirty="0" err="1" smtClean="0"/>
              <a:t>Emittance</a:t>
            </a:r>
            <a:r>
              <a:rPr lang="fr-FR" sz="2400" dirty="0" smtClean="0"/>
              <a:t> 90%:</a:t>
            </a:r>
          </a:p>
          <a:p>
            <a:r>
              <a:rPr lang="fr-FR" sz="2400" dirty="0" err="1" smtClean="0"/>
              <a:t>emitnx</a:t>
            </a:r>
            <a:r>
              <a:rPr lang="fr-FR" sz="2400" dirty="0" smtClean="0"/>
              <a:t>= </a:t>
            </a:r>
            <a:r>
              <a:rPr lang="fr-FR" sz="2400" dirty="0" smtClean="0"/>
              <a:t>1.2 </a:t>
            </a:r>
            <a:r>
              <a:rPr lang="fr-FR" sz="2400" dirty="0" smtClean="0"/>
              <a:t>mm </a:t>
            </a:r>
            <a:r>
              <a:rPr lang="fr-FR" sz="2400" dirty="0" err="1" smtClean="0"/>
              <a:t>mrad</a:t>
            </a:r>
            <a:endParaRPr lang="fr-FR" sz="2400" dirty="0" smtClean="0"/>
          </a:p>
          <a:p>
            <a:r>
              <a:rPr lang="fr-FR" sz="2400" dirty="0" err="1" smtClean="0"/>
              <a:t>emitny</a:t>
            </a:r>
            <a:r>
              <a:rPr lang="fr-FR" sz="2400" dirty="0" smtClean="0"/>
              <a:t> = </a:t>
            </a:r>
            <a:r>
              <a:rPr lang="fr-FR" sz="2400" dirty="0" smtClean="0"/>
              <a:t>2.3 </a:t>
            </a:r>
            <a:r>
              <a:rPr lang="fr-FR" sz="2400" dirty="0" smtClean="0"/>
              <a:t>mm </a:t>
            </a:r>
            <a:r>
              <a:rPr lang="fr-FR" sz="2400" dirty="0" err="1" smtClean="0"/>
              <a:t>mrad</a:t>
            </a:r>
            <a:r>
              <a:rPr lang="fr-FR" sz="2400" dirty="0" smtClean="0"/>
              <a:t> </a:t>
            </a:r>
            <a:r>
              <a:rPr lang="fr-FR" sz="2400" dirty="0" smtClean="0"/>
              <a:t>(</a:t>
            </a:r>
            <a:r>
              <a:rPr lang="fr-FR" sz="2400" dirty="0" smtClean="0"/>
              <a:t>no </a:t>
            </a:r>
            <a:r>
              <a:rPr lang="fr-FR" sz="2400" dirty="0" err="1" smtClean="0"/>
              <a:t>solenoid</a:t>
            </a:r>
            <a:r>
              <a:rPr lang="fr-FR" sz="2400" dirty="0" smtClean="0"/>
              <a:t> on S1-S2)</a:t>
            </a:r>
          </a:p>
          <a:p>
            <a:r>
              <a:rPr lang="fr-FR" sz="2400" dirty="0" err="1" smtClean="0"/>
              <a:t>sigmaz</a:t>
            </a:r>
            <a:r>
              <a:rPr lang="fr-FR" sz="2400" dirty="0" smtClean="0"/>
              <a:t>= 2ps</a:t>
            </a:r>
          </a:p>
          <a:p>
            <a:r>
              <a:rPr lang="fr-FR" sz="2400" dirty="0" smtClean="0"/>
              <a:t>sigma</a:t>
            </a:r>
            <a:r>
              <a:rPr lang="el-GR" sz="2400" dirty="0" smtClean="0"/>
              <a:t>δ</a:t>
            </a:r>
            <a:r>
              <a:rPr lang="it-IT" sz="2400" dirty="0" smtClean="0"/>
              <a:t> &lt; 0.1%</a:t>
            </a:r>
            <a:endParaRPr lang="fr-FR" sz="2400" dirty="0" smtClean="0"/>
          </a:p>
        </p:txBody>
      </p:sp>
      <p:sp>
        <p:nvSpPr>
          <p:cNvPr id="8" name="Freccia circolare in su 7">
            <a:hlinkClick r:id="rId2" action="ppaction://hlinksldjump"/>
          </p:cNvPr>
          <p:cNvSpPr/>
          <p:nvPr/>
        </p:nvSpPr>
        <p:spPr>
          <a:xfrm>
            <a:off x="8381786" y="692696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hlinkClick r:id="rId3" action="ppaction://hlinksldjump"/>
              </a:rPr>
              <a:t>-back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36" y="3356992"/>
            <a:ext cx="2402430" cy="180232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670076" y="5380672"/>
            <a:ext cx="5430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X Sigma (mm)	</a:t>
            </a:r>
            <a:r>
              <a:rPr lang="it-IT" dirty="0" smtClean="0"/>
              <a:t>1.83E-1		(6.96E-3</a:t>
            </a:r>
            <a:r>
              <a:rPr lang="it-IT" dirty="0"/>
              <a:t>)</a:t>
            </a:r>
          </a:p>
          <a:p>
            <a:r>
              <a:rPr lang="it-IT" dirty="0"/>
              <a:t>Y Sigma (mm)	</a:t>
            </a:r>
            <a:r>
              <a:rPr lang="it-IT" dirty="0" smtClean="0"/>
              <a:t>1.66E-1</a:t>
            </a:r>
            <a:r>
              <a:rPr lang="it-IT" dirty="0"/>
              <a:t>	</a:t>
            </a:r>
            <a:r>
              <a:rPr lang="it-IT" dirty="0" smtClean="0"/>
              <a:t>	(6.91E-3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X </a:t>
            </a:r>
            <a:r>
              <a:rPr lang="it-IT" dirty="0" err="1"/>
              <a:t>centroid</a:t>
            </a:r>
            <a:r>
              <a:rPr lang="it-IT" dirty="0"/>
              <a:t> (mm)	</a:t>
            </a:r>
            <a:r>
              <a:rPr lang="it-IT" dirty="0" smtClean="0"/>
              <a:t>1.13E+1</a:t>
            </a:r>
            <a:r>
              <a:rPr lang="it-IT" dirty="0"/>
              <a:t>	</a:t>
            </a:r>
            <a:r>
              <a:rPr lang="it-IT" dirty="0" smtClean="0"/>
              <a:t>	(1.11E-2</a:t>
            </a:r>
            <a:r>
              <a:rPr lang="it-IT" dirty="0"/>
              <a:t>)</a:t>
            </a:r>
          </a:p>
          <a:p>
            <a:r>
              <a:rPr lang="it-IT" dirty="0"/>
              <a:t>Y </a:t>
            </a:r>
            <a:r>
              <a:rPr lang="it-IT" dirty="0" err="1"/>
              <a:t>centroid</a:t>
            </a:r>
            <a:r>
              <a:rPr lang="it-IT" dirty="0"/>
              <a:t> (mm)	</a:t>
            </a:r>
            <a:r>
              <a:rPr lang="it-IT" dirty="0" smtClean="0"/>
              <a:t>6.32E+0</a:t>
            </a:r>
            <a:r>
              <a:rPr lang="it-IT" dirty="0"/>
              <a:t>	</a:t>
            </a:r>
            <a:r>
              <a:rPr lang="it-IT" dirty="0" smtClean="0"/>
              <a:t>	(5.04E-2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0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From last </a:t>
            </a:r>
            <a:r>
              <a:rPr lang="en-US" dirty="0"/>
              <a:t>SPARC_LAB Program Advisory Board Meeting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SL_Thomson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report &amp;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on:</a:t>
            </a:r>
            <a:endParaRPr lang="it-IT" dirty="0" smtClean="0"/>
          </a:p>
          <a:p>
            <a:pPr lvl="1"/>
            <a:r>
              <a:rPr lang="it-IT" dirty="0" smtClean="0"/>
              <a:t>150  </a:t>
            </a:r>
            <a:r>
              <a:rPr lang="it-IT" dirty="0"/>
              <a:t>-</a:t>
            </a:r>
            <a:r>
              <a:rPr lang="it-IT" dirty="0" smtClean="0"/>
              <a:t> 75 - 50 </a:t>
            </a:r>
            <a:r>
              <a:rPr lang="it-IT" dirty="0" err="1" smtClean="0"/>
              <a:t>MeV</a:t>
            </a:r>
            <a:r>
              <a:rPr lang="it-IT" dirty="0" smtClean="0"/>
              <a:t> e-</a:t>
            </a:r>
            <a:r>
              <a:rPr lang="it-IT" dirty="0" err="1" smtClean="0"/>
              <a:t>beam</a:t>
            </a:r>
            <a:r>
              <a:rPr lang="it-IT" dirty="0" smtClean="0"/>
              <a:t>.</a:t>
            </a:r>
          </a:p>
          <a:p>
            <a:r>
              <a:rPr lang="it-IT" dirty="0" smtClean="0"/>
              <a:t>May-October </a:t>
            </a:r>
            <a:r>
              <a:rPr lang="it-IT" dirty="0" err="1" smtClean="0"/>
              <a:t>operation</a:t>
            </a:r>
            <a:r>
              <a:rPr lang="it-IT" dirty="0" smtClean="0"/>
              <a:t> report</a:t>
            </a:r>
            <a:endParaRPr lang="it-IT" dirty="0" smtClean="0"/>
          </a:p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from the </a:t>
            </a:r>
            <a:r>
              <a:rPr lang="it-IT" dirty="0" err="1" smtClean="0"/>
              <a:t>previous</a:t>
            </a:r>
            <a:r>
              <a:rPr lang="it-IT" dirty="0" smtClean="0"/>
              <a:t> SL-</a:t>
            </a:r>
            <a:r>
              <a:rPr lang="it-IT" dirty="0" err="1" smtClean="0"/>
              <a:t>AdvisoryMBoard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2" y="1556792"/>
            <a:ext cx="6483350" cy="456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5616624" cy="44720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pPr>
              <a:tabLst>
                <a:tab pos="8250238" algn="r"/>
              </a:tabLst>
            </a:pPr>
            <a:r>
              <a:rPr lang="it-IT" dirty="0" err="1" smtClean="0"/>
              <a:t>SL_Thomson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smtClean="0"/>
              <a:t>report	</a:t>
            </a:r>
            <a:r>
              <a:rPr lang="it-IT" dirty="0" smtClean="0"/>
              <a:t>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End </a:t>
            </a:r>
            <a:r>
              <a:rPr lang="it-IT" dirty="0" smtClean="0"/>
              <a:t>of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smtClean="0"/>
              <a:t>(e-</a:t>
            </a:r>
            <a:r>
              <a:rPr lang="it-IT" dirty="0" err="1" smtClean="0"/>
              <a:t>beamline</a:t>
            </a:r>
            <a:r>
              <a:rPr lang="it-IT" dirty="0" smtClean="0"/>
              <a:t> </a:t>
            </a:r>
            <a:r>
              <a:rPr lang="it-IT" dirty="0" err="1" smtClean="0"/>
              <a:t>installation</a:t>
            </a:r>
            <a:r>
              <a:rPr lang="it-IT" dirty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completed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May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29: system </a:t>
            </a:r>
            <a:r>
              <a:rPr lang="it-IT" dirty="0" err="1" smtClean="0">
                <a:solidFill>
                  <a:srgbClr val="00B050"/>
                </a:solidFill>
              </a:rPr>
              <a:t>debug</a:t>
            </a:r>
            <a:endParaRPr lang="it-IT" dirty="0" smtClean="0">
              <a:solidFill>
                <a:srgbClr val="00B050"/>
              </a:solidFill>
            </a:endParaRP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May</a:t>
            </a:r>
            <a:r>
              <a:rPr lang="it-IT" dirty="0" smtClean="0">
                <a:solidFill>
                  <a:srgbClr val="00B050"/>
                </a:solidFill>
              </a:rPr>
              <a:t> 30: 157 </a:t>
            </a:r>
            <a:r>
              <a:rPr lang="it-IT" dirty="0" err="1" smtClean="0">
                <a:solidFill>
                  <a:srgbClr val="00B050"/>
                </a:solidFill>
              </a:rPr>
              <a:t>MeV</a:t>
            </a:r>
            <a:r>
              <a:rPr lang="it-IT" dirty="0" smtClean="0">
                <a:solidFill>
                  <a:srgbClr val="00B050"/>
                </a:solidFill>
              </a:rPr>
              <a:t> e- </a:t>
            </a:r>
            <a:r>
              <a:rPr lang="it-IT" dirty="0" err="1" smtClean="0">
                <a:solidFill>
                  <a:srgbClr val="00B050"/>
                </a:solidFill>
              </a:rPr>
              <a:t>beam</a:t>
            </a:r>
            <a:r>
              <a:rPr lang="it-IT" dirty="0" smtClean="0">
                <a:solidFill>
                  <a:srgbClr val="00B050"/>
                </a:solidFill>
              </a:rPr>
              <a:t> up to 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IP </a:t>
            </a:r>
            <a:r>
              <a:rPr lang="it-IT" dirty="0" smtClean="0">
                <a:solidFill>
                  <a:srgbClr val="00B050"/>
                </a:solidFill>
              </a:rPr>
              <a:t>valve </a:t>
            </a:r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err="1" smtClean="0"/>
              <a:t>June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June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11-14: </a:t>
            </a:r>
            <a:r>
              <a:rPr lang="it-IT" dirty="0" err="1" smtClean="0">
                <a:solidFill>
                  <a:srgbClr val="00B050"/>
                </a:solidFill>
              </a:rPr>
              <a:t>too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much</a:t>
            </a:r>
            <a:r>
              <a:rPr lang="it-IT" dirty="0" smtClean="0">
                <a:solidFill>
                  <a:srgbClr val="00B050"/>
                </a:solidFill>
              </a:rPr>
              <a:t> severe </a:t>
            </a:r>
            <a:r>
              <a:rPr lang="it-IT" dirty="0" err="1" smtClean="0">
                <a:solidFill>
                  <a:srgbClr val="00B050"/>
                </a:solidFill>
              </a:rPr>
              <a:t>energy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jitter</a:t>
            </a:r>
            <a:r>
              <a:rPr lang="it-IT" dirty="0" smtClean="0">
                <a:solidFill>
                  <a:srgbClr val="00B050"/>
                </a:solidFill>
              </a:rPr>
              <a:t>.</a:t>
            </a:r>
          </a:p>
          <a:p>
            <a:r>
              <a:rPr lang="it-IT" dirty="0" smtClean="0"/>
              <a:t>August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Aug</a:t>
            </a:r>
            <a:r>
              <a:rPr lang="it-IT" dirty="0" smtClean="0">
                <a:solidFill>
                  <a:srgbClr val="00B050"/>
                </a:solidFill>
              </a:rPr>
              <a:t> 1</a:t>
            </a:r>
            <a:r>
              <a:rPr lang="it-IT" baseline="30000" dirty="0" smtClean="0">
                <a:solidFill>
                  <a:srgbClr val="00B050"/>
                </a:solidFill>
              </a:rPr>
              <a:t>st</a:t>
            </a:r>
            <a:r>
              <a:rPr lang="it-IT" dirty="0" smtClean="0">
                <a:solidFill>
                  <a:srgbClr val="00B050"/>
                </a:solidFill>
              </a:rPr>
              <a:t>:  157 </a:t>
            </a:r>
            <a:r>
              <a:rPr lang="it-IT" dirty="0" err="1" smtClean="0">
                <a:solidFill>
                  <a:srgbClr val="00B050"/>
                </a:solidFill>
              </a:rPr>
              <a:t>MeV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beam</a:t>
            </a:r>
            <a:r>
              <a:rPr lang="it-IT" dirty="0" smtClean="0">
                <a:solidFill>
                  <a:srgbClr val="00B050"/>
                </a:solidFill>
              </a:rPr>
              <a:t> on Thomson </a:t>
            </a:r>
            <a:r>
              <a:rPr lang="it-IT" dirty="0" err="1" smtClean="0">
                <a:solidFill>
                  <a:srgbClr val="00B050"/>
                </a:solidFill>
              </a:rPr>
              <a:t>beamline</a:t>
            </a:r>
            <a:r>
              <a:rPr lang="it-IT" dirty="0">
                <a:solidFill>
                  <a:srgbClr val="00B050"/>
                </a:solidFill>
              </a:rPr>
              <a:t> </a:t>
            </a:r>
            <a:endParaRPr lang="it-IT" dirty="0" smtClean="0">
              <a:solidFill>
                <a:srgbClr val="00B050"/>
              </a:solidFill>
            </a:endParaRPr>
          </a:p>
          <a:p>
            <a:pPr marL="274320" lvl="1" indent="0">
              <a:buNone/>
            </a:pPr>
            <a:r>
              <a:rPr lang="it-IT" dirty="0" smtClean="0">
                <a:solidFill>
                  <a:srgbClr val="00B050"/>
                </a:solidFill>
              </a:rPr>
              <a:t>		</a:t>
            </a:r>
            <a:r>
              <a:rPr lang="it-IT" dirty="0" smtClean="0">
                <a:solidFill>
                  <a:srgbClr val="00B050"/>
                </a:solidFill>
              </a:rPr>
              <a:t>short </a:t>
            </a:r>
            <a:r>
              <a:rPr lang="it-IT" dirty="0" err="1" smtClean="0">
                <a:solidFill>
                  <a:srgbClr val="00B050"/>
                </a:solidFill>
              </a:rPr>
              <a:t>pulse</a:t>
            </a:r>
            <a:r>
              <a:rPr lang="it-IT" dirty="0" smtClean="0">
                <a:solidFill>
                  <a:srgbClr val="00B050"/>
                </a:solidFill>
              </a:rPr>
              <a:t> (~300 </a:t>
            </a:r>
            <a:r>
              <a:rPr lang="it-IT" dirty="0" err="1" smtClean="0">
                <a:solidFill>
                  <a:srgbClr val="00B050"/>
                </a:solidFill>
              </a:rPr>
              <a:t>fs</a:t>
            </a:r>
            <a:r>
              <a:rPr lang="it-IT" dirty="0" smtClean="0">
                <a:solidFill>
                  <a:srgbClr val="00B050"/>
                </a:solidFill>
              </a:rPr>
              <a:t> from laser</a:t>
            </a:r>
            <a:r>
              <a:rPr lang="it-IT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dirty="0" err="1" smtClean="0"/>
              <a:t>September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/>
              <a:t>Sep</a:t>
            </a:r>
            <a:r>
              <a:rPr lang="it-IT" dirty="0"/>
              <a:t> 2-10 : </a:t>
            </a:r>
            <a:r>
              <a:rPr lang="it-IT" dirty="0" err="1"/>
              <a:t>All</a:t>
            </a:r>
            <a:r>
              <a:rPr lang="it-IT" dirty="0"/>
              <a:t> system </a:t>
            </a:r>
            <a:r>
              <a:rPr lang="it-IT" dirty="0" err="1"/>
              <a:t>check</a:t>
            </a:r>
            <a:endParaRPr lang="it-IT" dirty="0"/>
          </a:p>
          <a:p>
            <a:pPr lvl="1"/>
            <a:r>
              <a:rPr lang="it-IT" dirty="0" err="1"/>
              <a:t>Sep</a:t>
            </a:r>
            <a:r>
              <a:rPr lang="it-IT" dirty="0"/>
              <a:t> 11-13</a:t>
            </a:r>
            <a:r>
              <a:rPr lang="it-IT" dirty="0" smtClean="0"/>
              <a:t>:</a:t>
            </a:r>
          </a:p>
          <a:p>
            <a:pPr lvl="2"/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155 </a:t>
            </a:r>
            <a:r>
              <a:rPr lang="it-IT" dirty="0" err="1">
                <a:solidFill>
                  <a:srgbClr val="00B050"/>
                </a:solidFill>
              </a:rPr>
              <a:t>MeV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beam</a:t>
            </a:r>
            <a:r>
              <a:rPr lang="it-IT" dirty="0">
                <a:solidFill>
                  <a:srgbClr val="00B050"/>
                </a:solidFill>
              </a:rPr>
              <a:t> e- </a:t>
            </a:r>
            <a:r>
              <a:rPr lang="it-IT" dirty="0" err="1">
                <a:solidFill>
                  <a:srgbClr val="00B050"/>
                </a:solidFill>
              </a:rPr>
              <a:t>transport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check</a:t>
            </a:r>
            <a:r>
              <a:rPr lang="it-IT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it-IT" dirty="0" smtClean="0"/>
          </a:p>
          <a:p>
            <a:pPr lvl="1"/>
            <a:endParaRPr lang="it-IT" dirty="0">
              <a:solidFill>
                <a:srgbClr val="00B050"/>
              </a:solidFill>
            </a:endParaRPr>
          </a:p>
          <a:p>
            <a:pPr marL="274320" lvl="1" indent="0">
              <a:buNone/>
            </a:pPr>
            <a:endParaRPr lang="it-IT" dirty="0" smtClean="0">
              <a:solidFill>
                <a:srgbClr val="00B05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magin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42" y="2276872"/>
            <a:ext cx="469273" cy="462513"/>
          </a:xfrm>
          <a:prstGeom prst="rect">
            <a:avLst/>
          </a:prstGeom>
        </p:spPr>
      </p:pic>
      <p:pic>
        <p:nvPicPr>
          <p:cNvPr id="19" name="Immagin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176"/>
            <a:ext cx="576064" cy="627582"/>
          </a:xfrm>
          <a:prstGeom prst="rect">
            <a:avLst/>
          </a:prstGeom>
        </p:spPr>
      </p:pic>
      <p:pic>
        <p:nvPicPr>
          <p:cNvPr id="7" name="Immagin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42" y="5805264"/>
            <a:ext cx="469273" cy="4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pPr>
              <a:tabLst>
                <a:tab pos="8250238" algn="r"/>
              </a:tabLst>
            </a:pPr>
            <a:r>
              <a:rPr lang="it-IT" dirty="0" err="1" smtClean="0"/>
              <a:t>SL_Thomson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report</a:t>
            </a:r>
            <a:r>
              <a:rPr lang="it-IT" dirty="0" smtClean="0"/>
              <a:t>	</a:t>
            </a:r>
            <a:r>
              <a:rPr lang="it-IT" dirty="0" smtClean="0"/>
              <a:t>2/2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it-IT" dirty="0" smtClean="0"/>
          </a:p>
          <a:p>
            <a:pPr marL="274320" lvl="1" indent="0">
              <a:buNone/>
            </a:pPr>
            <a:endParaRPr lang="it-IT" dirty="0"/>
          </a:p>
          <a:p>
            <a:pPr lvl="1"/>
            <a:r>
              <a:rPr lang="it-IT" dirty="0" err="1" smtClean="0"/>
              <a:t>Sep</a:t>
            </a:r>
            <a:r>
              <a:rPr lang="it-IT" dirty="0" smtClean="0"/>
              <a:t> </a:t>
            </a:r>
            <a:r>
              <a:rPr lang="it-IT" dirty="0" smtClean="0"/>
              <a:t>18: </a:t>
            </a:r>
            <a:r>
              <a:rPr lang="it-IT" dirty="0" smtClean="0">
                <a:solidFill>
                  <a:srgbClr val="00B050"/>
                </a:solidFill>
              </a:rPr>
              <a:t>Energy </a:t>
            </a:r>
            <a:r>
              <a:rPr lang="it-IT" dirty="0" err="1" smtClean="0">
                <a:solidFill>
                  <a:srgbClr val="00B050"/>
                </a:solidFill>
              </a:rPr>
              <a:t>scaling</a:t>
            </a:r>
            <a:r>
              <a:rPr lang="it-IT" dirty="0" smtClean="0">
                <a:solidFill>
                  <a:srgbClr val="00B050"/>
                </a:solidFill>
              </a:rPr>
              <a:t> to 75 </a:t>
            </a:r>
            <a:r>
              <a:rPr lang="it-IT" dirty="0" err="1" smtClean="0">
                <a:solidFill>
                  <a:srgbClr val="00B050"/>
                </a:solidFill>
              </a:rPr>
              <a:t>MeV</a:t>
            </a:r>
            <a:r>
              <a:rPr lang="it-IT" dirty="0" smtClean="0">
                <a:solidFill>
                  <a:srgbClr val="00B050"/>
                </a:solidFill>
              </a:rPr>
              <a:t> - </a:t>
            </a:r>
            <a:r>
              <a:rPr lang="it-IT" dirty="0" err="1" smtClean="0">
                <a:solidFill>
                  <a:srgbClr val="00B050"/>
                </a:solidFill>
              </a:rPr>
              <a:t>beam</a:t>
            </a:r>
            <a:r>
              <a:rPr lang="it-IT" dirty="0" smtClean="0">
                <a:solidFill>
                  <a:srgbClr val="00B050"/>
                </a:solidFill>
              </a:rPr>
              <a:t> on </a:t>
            </a:r>
            <a:r>
              <a:rPr lang="it-IT" dirty="0" smtClean="0">
                <a:solidFill>
                  <a:srgbClr val="00B050"/>
                </a:solidFill>
              </a:rPr>
              <a:t>dumper</a:t>
            </a:r>
            <a:endParaRPr lang="it-IT" dirty="0">
              <a:solidFill>
                <a:srgbClr val="00B050"/>
              </a:solidFill>
            </a:endParaRPr>
          </a:p>
          <a:p>
            <a:r>
              <a:rPr lang="it-IT" dirty="0" err="1" smtClean="0"/>
              <a:t>October</a:t>
            </a:r>
            <a:r>
              <a:rPr lang="it-IT" dirty="0" smtClean="0"/>
              <a:t>: </a:t>
            </a:r>
            <a:endParaRPr lang="it-IT" dirty="0"/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Oct</a:t>
            </a:r>
            <a:r>
              <a:rPr lang="it-IT" dirty="0" smtClean="0">
                <a:solidFill>
                  <a:srgbClr val="00B050"/>
                </a:solidFill>
              </a:rPr>
              <a:t> 10-11: Energy </a:t>
            </a:r>
            <a:r>
              <a:rPr lang="it-IT" dirty="0" err="1">
                <a:solidFill>
                  <a:srgbClr val="00B050"/>
                </a:solidFill>
              </a:rPr>
              <a:t>scaling</a:t>
            </a:r>
            <a:r>
              <a:rPr lang="it-IT" dirty="0">
                <a:solidFill>
                  <a:srgbClr val="00B050"/>
                </a:solidFill>
              </a:rPr>
              <a:t> to 50 </a:t>
            </a:r>
            <a:r>
              <a:rPr lang="it-IT" dirty="0" err="1">
                <a:solidFill>
                  <a:srgbClr val="00B050"/>
                </a:solidFill>
              </a:rPr>
              <a:t>MeV</a:t>
            </a:r>
            <a:r>
              <a:rPr lang="it-IT" dirty="0">
                <a:solidFill>
                  <a:srgbClr val="00B050"/>
                </a:solidFill>
              </a:rPr>
              <a:t> - </a:t>
            </a:r>
            <a:r>
              <a:rPr lang="it-IT" dirty="0" err="1">
                <a:solidFill>
                  <a:srgbClr val="00B050"/>
                </a:solidFill>
              </a:rPr>
              <a:t>beam</a:t>
            </a:r>
            <a:r>
              <a:rPr lang="it-IT" dirty="0">
                <a:solidFill>
                  <a:srgbClr val="00B050"/>
                </a:solidFill>
              </a:rPr>
              <a:t> on </a:t>
            </a:r>
            <a:r>
              <a:rPr lang="it-IT" dirty="0" smtClean="0">
                <a:solidFill>
                  <a:srgbClr val="00B050"/>
                </a:solidFill>
              </a:rPr>
              <a:t>dumper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Oct</a:t>
            </a:r>
            <a:r>
              <a:rPr lang="it-IT" dirty="0" smtClean="0">
                <a:solidFill>
                  <a:srgbClr val="00B050"/>
                </a:solidFill>
              </a:rPr>
              <a:t> 21: 1</a:t>
            </a:r>
            <a:r>
              <a:rPr lang="it-IT" baseline="30000" dirty="0" smtClean="0">
                <a:solidFill>
                  <a:srgbClr val="00B050"/>
                </a:solidFill>
              </a:rPr>
              <a:t>st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Optimization</a:t>
            </a:r>
            <a:r>
              <a:rPr lang="it-IT" dirty="0" smtClean="0">
                <a:solidFill>
                  <a:srgbClr val="00B050"/>
                </a:solidFill>
              </a:rPr>
              <a:t> on 50 </a:t>
            </a:r>
            <a:r>
              <a:rPr lang="it-IT" dirty="0" err="1" smtClean="0">
                <a:solidFill>
                  <a:srgbClr val="00B050"/>
                </a:solidFill>
              </a:rPr>
              <a:t>MeV</a:t>
            </a:r>
            <a:r>
              <a:rPr lang="it-IT" dirty="0" smtClean="0">
                <a:solidFill>
                  <a:srgbClr val="00B050"/>
                </a:solidFill>
              </a:rPr>
              <a:t> e-</a:t>
            </a:r>
            <a:r>
              <a:rPr lang="it-IT" dirty="0" err="1" smtClean="0">
                <a:solidFill>
                  <a:srgbClr val="00B050"/>
                </a:solidFill>
              </a:rPr>
              <a:t>beam</a:t>
            </a:r>
            <a:endParaRPr lang="it-IT" dirty="0" smtClean="0">
              <a:solidFill>
                <a:srgbClr val="00B050"/>
              </a:solidFill>
            </a:endParaRP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Oct</a:t>
            </a:r>
            <a:r>
              <a:rPr lang="it-IT" dirty="0" smtClean="0">
                <a:solidFill>
                  <a:srgbClr val="00B050"/>
                </a:solidFill>
              </a:rPr>
              <a:t> 22: C-</a:t>
            </a:r>
            <a:r>
              <a:rPr lang="it-IT" dirty="0" err="1" smtClean="0">
                <a:solidFill>
                  <a:srgbClr val="00B050"/>
                </a:solidFill>
              </a:rPr>
              <a:t>speed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exp</a:t>
            </a:r>
            <a:r>
              <a:rPr lang="it-IT" dirty="0" smtClean="0">
                <a:solidFill>
                  <a:srgbClr val="00B050"/>
                </a:solidFill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Immagin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65" y="2040358"/>
            <a:ext cx="576064" cy="627582"/>
          </a:xfrm>
          <a:prstGeom prst="rect">
            <a:avLst/>
          </a:prstGeom>
        </p:spPr>
      </p:pic>
      <p:pic>
        <p:nvPicPr>
          <p:cNvPr id="7" name="Immagin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60" y="3212976"/>
            <a:ext cx="576064" cy="6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/>
          </a:bodyPr>
          <a:lstStyle/>
          <a:p>
            <a:pPr>
              <a:tabLst>
                <a:tab pos="8250238" algn="r"/>
              </a:tabLst>
            </a:pPr>
            <a:r>
              <a:rPr lang="it-IT" dirty="0" smtClean="0"/>
              <a:t>May-October 2013 </a:t>
            </a:r>
            <a:r>
              <a:rPr lang="it-IT" dirty="0" err="1" smtClean="0"/>
              <a:t>operation</a:t>
            </a:r>
            <a:r>
              <a:rPr lang="it-IT" dirty="0" smtClean="0"/>
              <a:t> report</a:t>
            </a:r>
            <a:r>
              <a:rPr lang="it-IT" dirty="0" smtClean="0"/>
              <a:t>	</a:t>
            </a:r>
            <a:r>
              <a:rPr lang="it-IT" dirty="0" smtClean="0"/>
              <a:t>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End </a:t>
            </a:r>
            <a:r>
              <a:rPr lang="it-IT" dirty="0" smtClean="0"/>
              <a:t>of </a:t>
            </a:r>
            <a:r>
              <a:rPr lang="it-IT" dirty="0" err="1" smtClean="0"/>
              <a:t>May</a:t>
            </a:r>
            <a:endParaRPr lang="it-IT" dirty="0" smtClean="0"/>
          </a:p>
          <a:p>
            <a:pPr lvl="1"/>
            <a:r>
              <a:rPr lang="it-IT" dirty="0" smtClean="0"/>
              <a:t>Laser </a:t>
            </a:r>
            <a:r>
              <a:rPr lang="it-IT" dirty="0" err="1" smtClean="0"/>
              <a:t>clean</a:t>
            </a:r>
            <a:r>
              <a:rPr lang="it-IT" dirty="0" smtClean="0"/>
              <a:t> room </a:t>
            </a:r>
            <a:r>
              <a:rPr lang="it-IT" dirty="0" err="1" smtClean="0"/>
              <a:t>conditioning</a:t>
            </a:r>
            <a:r>
              <a:rPr lang="it-IT" dirty="0" smtClean="0"/>
              <a:t> </a:t>
            </a:r>
            <a:r>
              <a:rPr lang="it-IT" dirty="0" err="1" smtClean="0"/>
              <a:t>fixed</a:t>
            </a:r>
            <a:r>
              <a:rPr lang="it-IT" dirty="0" smtClean="0"/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maintenance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procedure </a:t>
            </a:r>
            <a:r>
              <a:rPr lang="it-IT" dirty="0" err="1" smtClean="0">
                <a:solidFill>
                  <a:srgbClr val="FF0000"/>
                </a:solidFill>
              </a:rPr>
              <a:t>revised</a:t>
            </a:r>
            <a:r>
              <a:rPr lang="it-IT" dirty="0" smtClean="0"/>
              <a:t>)</a:t>
            </a:r>
            <a:endParaRPr lang="it-IT" dirty="0" smtClean="0"/>
          </a:p>
          <a:p>
            <a:r>
              <a:rPr lang="it-IT" dirty="0" err="1" smtClean="0"/>
              <a:t>June</a:t>
            </a:r>
            <a:r>
              <a:rPr lang="it-IT" dirty="0" smtClean="0"/>
              <a:t>: 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First </a:t>
            </a:r>
            <a:r>
              <a:rPr lang="it-IT" dirty="0" err="1" smtClean="0"/>
              <a:t>plan</a:t>
            </a:r>
            <a:r>
              <a:rPr lang="it-IT" dirty="0" smtClean="0"/>
              <a:t>: 1d/w Thomson comm. – 4d/w 2col-Fel</a:t>
            </a:r>
          </a:p>
          <a:p>
            <a:pPr lvl="1"/>
            <a:r>
              <a:rPr lang="it-IT" dirty="0" err="1" smtClean="0"/>
              <a:t>June</a:t>
            </a:r>
            <a:r>
              <a:rPr lang="it-IT" dirty="0" smtClean="0"/>
              <a:t> </a:t>
            </a:r>
            <a:r>
              <a:rPr lang="it-IT" dirty="0" smtClean="0"/>
              <a:t>11-14: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severe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jitter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June</a:t>
            </a:r>
            <a:r>
              <a:rPr lang="it-IT" dirty="0" smtClean="0"/>
              <a:t> 21 Kly1 </a:t>
            </a:r>
            <a:r>
              <a:rPr lang="it-IT" dirty="0" err="1" smtClean="0"/>
              <a:t>Ampl</a:t>
            </a:r>
            <a:r>
              <a:rPr lang="it-IT" dirty="0" smtClean="0"/>
              <a:t> </a:t>
            </a:r>
            <a:r>
              <a:rPr lang="it-IT" dirty="0" err="1" smtClean="0"/>
              <a:t>oscillation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randomly</a:t>
            </a:r>
            <a:r>
              <a:rPr lang="it-IT" dirty="0" smtClean="0"/>
              <a:t> </a:t>
            </a: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hrs</a:t>
            </a:r>
            <a:r>
              <a:rPr lang="it-IT" dirty="0" smtClean="0"/>
              <a:t>/</a:t>
            </a:r>
            <a:r>
              <a:rPr lang="it-IT" dirty="0" err="1" smtClean="0"/>
              <a:t>days</a:t>
            </a:r>
            <a:r>
              <a:rPr lang="it-IT" dirty="0" smtClean="0"/>
              <a:t>) </a:t>
            </a:r>
            <a:endParaRPr lang="it-IT" dirty="0" smtClean="0"/>
          </a:p>
          <a:p>
            <a:pPr lvl="1"/>
            <a:r>
              <a:rPr lang="it-IT" dirty="0" smtClean="0"/>
              <a:t>Planning update: from </a:t>
            </a:r>
            <a:r>
              <a:rPr lang="it-IT" dirty="0" err="1" smtClean="0"/>
              <a:t>June</a:t>
            </a:r>
            <a:r>
              <a:rPr lang="it-IT" dirty="0" smtClean="0"/>
              <a:t> 25 </a:t>
            </a:r>
            <a:r>
              <a:rPr lang="it-IT" dirty="0" err="1" smtClean="0"/>
              <a:t>devoted</a:t>
            </a:r>
            <a:r>
              <a:rPr lang="it-IT" dirty="0" smtClean="0"/>
              <a:t> to 2colFel </a:t>
            </a:r>
            <a:r>
              <a:rPr lang="it-IT" dirty="0" err="1" smtClean="0"/>
              <a:t>completion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LLRF </a:t>
            </a:r>
            <a:r>
              <a:rPr lang="it-IT" dirty="0" err="1" smtClean="0"/>
              <a:t>crosstalk</a:t>
            </a:r>
            <a:r>
              <a:rPr lang="it-IT" dirty="0" smtClean="0"/>
              <a:t> Kly1-Kly2 </a:t>
            </a:r>
            <a:r>
              <a:rPr lang="it-IT" dirty="0" err="1" smtClean="0"/>
              <a:t>addressed</a:t>
            </a:r>
            <a:endParaRPr lang="it-IT" dirty="0" smtClean="0"/>
          </a:p>
          <a:p>
            <a:r>
              <a:rPr lang="it-IT" dirty="0" err="1" smtClean="0"/>
              <a:t>July</a:t>
            </a:r>
            <a:r>
              <a:rPr lang="it-IT" dirty="0" smtClean="0"/>
              <a:t>: 2col-Fel </a:t>
            </a:r>
            <a:r>
              <a:rPr lang="it-IT" dirty="0" err="1" smtClean="0"/>
              <a:t>completion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Severe </a:t>
            </a:r>
            <a:r>
              <a:rPr lang="it-IT" dirty="0" err="1" smtClean="0"/>
              <a:t>charge</a:t>
            </a:r>
            <a:r>
              <a:rPr lang="it-IT" dirty="0" smtClean="0"/>
              <a:t> and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instability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period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/>
          <a:lstStyle/>
          <a:p>
            <a:pPr>
              <a:tabLst>
                <a:tab pos="8250238" algn="r"/>
              </a:tabLst>
            </a:pPr>
            <a:r>
              <a:rPr lang="it-IT" dirty="0" smtClean="0"/>
              <a:t>May-October 2013 </a:t>
            </a:r>
            <a:r>
              <a:rPr lang="it-IT" dirty="0" err="1" smtClean="0"/>
              <a:t>operation</a:t>
            </a:r>
            <a:r>
              <a:rPr lang="it-IT" dirty="0" smtClean="0"/>
              <a:t> report</a:t>
            </a:r>
            <a:r>
              <a:rPr lang="it-IT" dirty="0" smtClean="0"/>
              <a:t>	</a:t>
            </a:r>
            <a:r>
              <a:rPr lang="it-IT" dirty="0" smtClean="0"/>
              <a:t>2/2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Sep</a:t>
            </a:r>
            <a:r>
              <a:rPr lang="it-IT" dirty="0" smtClean="0"/>
              <a:t> 2-10 : </a:t>
            </a:r>
            <a:r>
              <a:rPr lang="it-IT" dirty="0" err="1" smtClean="0"/>
              <a:t>All</a:t>
            </a:r>
            <a:r>
              <a:rPr lang="it-IT" dirty="0" smtClean="0"/>
              <a:t> system </a:t>
            </a:r>
            <a:r>
              <a:rPr lang="it-IT" dirty="0" err="1" smtClean="0"/>
              <a:t>check</a:t>
            </a:r>
            <a:endParaRPr lang="it-IT" dirty="0" smtClean="0"/>
          </a:p>
          <a:p>
            <a:r>
              <a:rPr lang="it-IT" dirty="0" err="1" smtClean="0"/>
              <a:t>Sep</a:t>
            </a:r>
            <a:r>
              <a:rPr lang="it-IT" dirty="0" smtClean="0"/>
              <a:t> 11-13: </a:t>
            </a:r>
          </a:p>
          <a:p>
            <a:pPr lvl="1"/>
            <a:r>
              <a:rPr lang="it-IT" dirty="0" smtClean="0"/>
              <a:t>System startup</a:t>
            </a:r>
          </a:p>
          <a:p>
            <a:r>
              <a:rPr lang="it-IT" dirty="0" err="1" smtClean="0"/>
              <a:t>Sep</a:t>
            </a:r>
            <a:r>
              <a:rPr lang="it-IT" dirty="0" smtClean="0"/>
              <a:t> </a:t>
            </a:r>
            <a:r>
              <a:rPr lang="it-IT" dirty="0" smtClean="0"/>
              <a:t>19 - </a:t>
            </a:r>
            <a:r>
              <a:rPr lang="it-IT" dirty="0" err="1" smtClean="0"/>
              <a:t>Oct</a:t>
            </a:r>
            <a:r>
              <a:rPr lang="it-IT" dirty="0" smtClean="0"/>
              <a:t> 9:</a:t>
            </a:r>
          </a:p>
          <a:p>
            <a:pPr lvl="1"/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severe Kly2 </a:t>
            </a:r>
            <a:r>
              <a:rPr lang="it-IT" dirty="0" err="1" smtClean="0"/>
              <a:t>fwd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jitter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 smtClean="0"/>
              <a:t>hrs</a:t>
            </a:r>
            <a:r>
              <a:rPr lang="it-IT" dirty="0" smtClean="0"/>
              <a:t>/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 smtClean="0"/>
          </a:p>
          <a:p>
            <a:pPr lvl="1"/>
            <a:r>
              <a:rPr lang="it-IT" dirty="0" smtClean="0"/>
              <a:t>Kly2 </a:t>
            </a:r>
            <a:r>
              <a:rPr lang="it-IT" dirty="0" err="1" smtClean="0"/>
              <a:t>instability</a:t>
            </a:r>
            <a:r>
              <a:rPr lang="it-IT" dirty="0" smtClean="0"/>
              <a:t> </a:t>
            </a:r>
            <a:r>
              <a:rPr lang="it-IT" dirty="0" err="1" smtClean="0"/>
              <a:t>addressed</a:t>
            </a:r>
            <a:r>
              <a:rPr lang="it-IT" dirty="0" smtClean="0"/>
              <a:t> w :</a:t>
            </a:r>
          </a:p>
          <a:p>
            <a:pPr lvl="2"/>
            <a:r>
              <a:rPr lang="it-IT" dirty="0" err="1" smtClean="0"/>
              <a:t>Monitoring</a:t>
            </a:r>
            <a:r>
              <a:rPr lang="it-IT" dirty="0" smtClean="0"/>
              <a:t> of Modulator HV </a:t>
            </a:r>
            <a:r>
              <a:rPr lang="it-IT" dirty="0" err="1" smtClean="0"/>
              <a:t>signal</a:t>
            </a:r>
            <a:r>
              <a:rPr lang="it-IT" dirty="0" smtClean="0"/>
              <a:t> (from Dafne </a:t>
            </a:r>
            <a:r>
              <a:rPr lang="it-IT" dirty="0" err="1" smtClean="0"/>
              <a:t>during</a:t>
            </a:r>
            <a:r>
              <a:rPr lang="it-IT" dirty="0" smtClean="0"/>
              <a:t> night)</a:t>
            </a:r>
          </a:p>
          <a:p>
            <a:pPr lvl="2"/>
            <a:r>
              <a:rPr lang="it-IT" dirty="0" smtClean="0"/>
              <a:t>Modulator on </a:t>
            </a:r>
            <a:r>
              <a:rPr lang="it-IT" dirty="0" smtClean="0"/>
              <a:t>resistive </a:t>
            </a:r>
            <a:r>
              <a:rPr lang="it-IT" dirty="0" err="1" smtClean="0"/>
              <a:t>load</a:t>
            </a:r>
            <a:endParaRPr lang="it-IT" dirty="0" smtClean="0"/>
          </a:p>
          <a:p>
            <a:pPr lvl="2"/>
            <a:r>
              <a:rPr lang="it-IT" dirty="0" smtClean="0"/>
              <a:t>HV </a:t>
            </a:r>
            <a:r>
              <a:rPr lang="it-IT" dirty="0" err="1" smtClean="0"/>
              <a:t>cable</a:t>
            </a:r>
            <a:r>
              <a:rPr lang="it-IT" dirty="0" smtClean="0"/>
              <a:t> </a:t>
            </a:r>
            <a:r>
              <a:rPr lang="it-IT" dirty="0" err="1" smtClean="0"/>
              <a:t>replacement</a:t>
            </a:r>
            <a:endParaRPr lang="it-IT" dirty="0" smtClean="0"/>
          </a:p>
          <a:p>
            <a:r>
              <a:rPr lang="it-IT" dirty="0" err="1"/>
              <a:t>Oct</a:t>
            </a:r>
            <a:r>
              <a:rPr lang="it-IT" dirty="0"/>
              <a:t> 14-25: </a:t>
            </a:r>
            <a:endParaRPr lang="it-IT" dirty="0" smtClean="0"/>
          </a:p>
          <a:p>
            <a:pPr lvl="1"/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/>
              <a:t>beamline</a:t>
            </a:r>
            <a:r>
              <a:rPr lang="it-IT" dirty="0"/>
              <a:t> </a:t>
            </a:r>
            <a:r>
              <a:rPr lang="it-IT" dirty="0" err="1"/>
              <a:t>finalization</a:t>
            </a:r>
            <a:r>
              <a:rPr lang="it-IT" dirty="0"/>
              <a:t> &amp; </a:t>
            </a:r>
            <a:r>
              <a:rPr lang="it-IT" dirty="0" err="1"/>
              <a:t>transport</a:t>
            </a:r>
            <a:r>
              <a:rPr lang="it-IT" dirty="0"/>
              <a:t> (G. Gatti)</a:t>
            </a:r>
          </a:p>
          <a:p>
            <a:pPr lvl="1"/>
            <a:endParaRPr lang="it-IT" dirty="0"/>
          </a:p>
          <a:p>
            <a:pPr marL="274320" lvl="1" indent="0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dirty="0" err="1" smtClean="0"/>
              <a:t>Oct</a:t>
            </a:r>
            <a:r>
              <a:rPr lang="it-IT" sz="2800" dirty="0"/>
              <a:t> </a:t>
            </a:r>
            <a:r>
              <a:rPr lang="it-IT" sz="2800" dirty="0" smtClean="0"/>
              <a:t>21-25 </a:t>
            </a:r>
            <a:r>
              <a:rPr lang="it-IT" sz="2800" dirty="0" smtClean="0"/>
              <a:t>:</a:t>
            </a:r>
          </a:p>
          <a:p>
            <a:pPr lvl="1"/>
            <a:r>
              <a:rPr lang="it-IT" sz="2600" dirty="0" smtClean="0"/>
              <a:t>50 </a:t>
            </a:r>
            <a:r>
              <a:rPr lang="it-IT" sz="2600" dirty="0" err="1" smtClean="0"/>
              <a:t>MeV</a:t>
            </a:r>
            <a:r>
              <a:rPr lang="it-IT" sz="2600" dirty="0" smtClean="0"/>
              <a:t> e-</a:t>
            </a:r>
            <a:r>
              <a:rPr lang="it-IT" sz="2600" dirty="0" err="1" smtClean="0"/>
              <a:t>beam</a:t>
            </a:r>
            <a:r>
              <a:rPr lang="it-IT" sz="2600" dirty="0" smtClean="0"/>
              <a:t> </a:t>
            </a:r>
            <a:r>
              <a:rPr lang="it-IT" sz="2600" dirty="0" err="1" smtClean="0"/>
              <a:t>transport</a:t>
            </a:r>
            <a:r>
              <a:rPr lang="it-IT" sz="2600" dirty="0" smtClean="0"/>
              <a:t> </a:t>
            </a:r>
            <a:r>
              <a:rPr lang="it-IT" sz="2600" dirty="0" err="1" smtClean="0"/>
              <a:t>check</a:t>
            </a:r>
            <a:r>
              <a:rPr lang="it-IT" sz="2600" dirty="0" smtClean="0"/>
              <a:t> and RM </a:t>
            </a:r>
            <a:r>
              <a:rPr lang="it-IT" sz="2600" dirty="0" err="1" smtClean="0"/>
              <a:t>acquisition</a:t>
            </a:r>
            <a:endParaRPr lang="it-IT" sz="2600" dirty="0" smtClean="0"/>
          </a:p>
          <a:p>
            <a:pPr lvl="1"/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Speed of Coulomb Fields at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SPARC_LAB: C-speed</a:t>
            </a:r>
          </a:p>
          <a:p>
            <a:pPr lvl="1"/>
            <a:r>
              <a:rPr lang="en-US" sz="2600" dirty="0" smtClean="0"/>
              <a:t>50 MeV </a:t>
            </a:r>
            <a:r>
              <a:rPr lang="en-US" sz="2600" dirty="0"/>
              <a:t>e-beam final focusing w :</a:t>
            </a:r>
            <a:r>
              <a:rPr lang="en-US" sz="2400" dirty="0"/>
              <a:t> </a:t>
            </a:r>
          </a:p>
          <a:p>
            <a:pPr lvl="2"/>
            <a:r>
              <a:rPr lang="en-US" sz="2200" dirty="0"/>
              <a:t>Spot size </a:t>
            </a:r>
            <a:r>
              <a:rPr lang="en-US" sz="2200" dirty="0" err="1"/>
              <a:t>quadrupole</a:t>
            </a:r>
            <a:r>
              <a:rPr lang="en-US" sz="2200" dirty="0"/>
              <a:t> bump calibration at IP</a:t>
            </a:r>
          </a:p>
          <a:p>
            <a:pPr lvl="2"/>
            <a:r>
              <a:rPr lang="en-US" sz="2200" dirty="0"/>
              <a:t>Position &amp; angle bump calibration at </a:t>
            </a:r>
            <a:r>
              <a:rPr lang="en-US" sz="2200" dirty="0" smtClean="0"/>
              <a:t>IP</a:t>
            </a:r>
          </a:p>
          <a:p>
            <a:pPr lvl="1"/>
            <a:r>
              <a:rPr lang="en-US" sz="2400" dirty="0" smtClean="0"/>
              <a:t>X-ray Detector background acquisition (local          remote)</a:t>
            </a:r>
          </a:p>
          <a:p>
            <a:r>
              <a:rPr lang="it-IT" sz="2800" dirty="0" err="1"/>
              <a:t>Oct</a:t>
            </a:r>
            <a:r>
              <a:rPr lang="it-IT" sz="2800" dirty="0"/>
              <a:t> </a:t>
            </a:r>
            <a:r>
              <a:rPr lang="it-IT" sz="2800" dirty="0" smtClean="0"/>
              <a:t>28-31: </a:t>
            </a:r>
            <a:endParaRPr lang="it-IT" sz="2800" dirty="0"/>
          </a:p>
          <a:p>
            <a:pPr lvl="1"/>
            <a:r>
              <a:rPr lang="it-IT" sz="2600" dirty="0" err="1"/>
              <a:t>Photon</a:t>
            </a:r>
            <a:r>
              <a:rPr lang="it-IT" sz="2600" dirty="0"/>
              <a:t> </a:t>
            </a:r>
            <a:r>
              <a:rPr lang="it-IT" sz="2600" dirty="0" err="1"/>
              <a:t>beamline</a:t>
            </a:r>
            <a:r>
              <a:rPr lang="it-IT" sz="2600" dirty="0"/>
              <a:t> </a:t>
            </a:r>
            <a:r>
              <a:rPr lang="it-IT" sz="2600" dirty="0" err="1"/>
              <a:t>finalization</a:t>
            </a:r>
            <a:r>
              <a:rPr lang="it-IT" sz="2600" dirty="0"/>
              <a:t> &amp; </a:t>
            </a:r>
            <a:r>
              <a:rPr lang="it-IT" sz="2600" dirty="0" err="1"/>
              <a:t>transport</a:t>
            </a:r>
            <a:r>
              <a:rPr lang="it-IT" sz="2600" dirty="0"/>
              <a:t> (G. Gatti</a:t>
            </a:r>
            <a:r>
              <a:rPr lang="it-IT" sz="2600" dirty="0" smtClean="0"/>
              <a:t>)</a:t>
            </a:r>
            <a:endParaRPr lang="en-US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Nov </a:t>
            </a:r>
            <a:r>
              <a:rPr lang="en-US" sz="2800" dirty="0" smtClean="0"/>
              <a:t>5-17 (-25) </a:t>
            </a:r>
            <a:r>
              <a:rPr lang="en-US" sz="2800" dirty="0" err="1" smtClean="0"/>
              <a:t>TeraHz</a:t>
            </a:r>
            <a:r>
              <a:rPr lang="en-US" sz="2800" dirty="0" smtClean="0"/>
              <a:t> </a:t>
            </a:r>
            <a:r>
              <a:rPr lang="en-US" sz="2800" dirty="0" smtClean="0"/>
              <a:t>exp. Completion</a:t>
            </a:r>
          </a:p>
          <a:p>
            <a:r>
              <a:rPr lang="en-US" sz="2800" dirty="0" smtClean="0"/>
              <a:t>Nov </a:t>
            </a:r>
            <a:r>
              <a:rPr lang="en-US" sz="2800" dirty="0" smtClean="0"/>
              <a:t>22 (28)- Dec </a:t>
            </a:r>
          </a:p>
          <a:p>
            <a:pPr lvl="1"/>
            <a:r>
              <a:rPr lang="en-US" sz="2600" dirty="0" smtClean="0"/>
              <a:t>Long pulse from laser (10-13 </a:t>
            </a:r>
            <a:r>
              <a:rPr lang="en-US" sz="2600" dirty="0" err="1" smtClean="0"/>
              <a:t>ps</a:t>
            </a:r>
            <a:r>
              <a:rPr lang="en-US" sz="2600" dirty="0" smtClean="0"/>
              <a:t>) Q=250-300 </a:t>
            </a:r>
            <a:r>
              <a:rPr lang="en-US" sz="2600" dirty="0" err="1" smtClean="0"/>
              <a:t>pC</a:t>
            </a:r>
            <a:endParaRPr lang="en-US" sz="2600" dirty="0" smtClean="0"/>
          </a:p>
          <a:p>
            <a:pPr lvl="1"/>
            <a:r>
              <a:rPr lang="en-US" sz="2600" dirty="0" smtClean="0"/>
              <a:t>e-beam FF on IP</a:t>
            </a:r>
          </a:p>
          <a:p>
            <a:pPr lvl="1"/>
            <a:r>
              <a:rPr lang="en-US" sz="2600" dirty="0" smtClean="0"/>
              <a:t>Collision startup</a:t>
            </a:r>
            <a:endParaRPr lang="it-IT" sz="2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eccia a destra 4"/>
          <p:cNvSpPr/>
          <p:nvPr/>
        </p:nvSpPr>
        <p:spPr>
          <a:xfrm>
            <a:off x="5825612" y="3685133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0928" y="546512"/>
            <a:ext cx="8229600" cy="990600"/>
          </a:xfrm>
        </p:spPr>
        <p:txBody>
          <a:bodyPr/>
          <a:lstStyle/>
          <a:p>
            <a:r>
              <a:rPr lang="it-IT" dirty="0" smtClean="0"/>
              <a:t>From </a:t>
            </a:r>
            <a:r>
              <a:rPr lang="it-IT" dirty="0" err="1" smtClean="0"/>
              <a:t>simulations</a:t>
            </a:r>
            <a:r>
              <a:rPr lang="it-IT" dirty="0" smtClean="0"/>
              <a:t>: 		(A. Bacci)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52534" y="1516048"/>
            <a:ext cx="78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Thomson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WPs</a:t>
            </a:r>
            <a:r>
              <a:rPr lang="it-IT" dirty="0" smtClean="0"/>
              <a:t>: 80MeV, 200pC, </a:t>
            </a:r>
            <a:r>
              <a:rPr lang="it-IT" dirty="0" smtClean="0">
                <a:solidFill>
                  <a:srgbClr val="FF0000"/>
                </a:solidFill>
              </a:rPr>
              <a:t>case 1)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0070C0"/>
                </a:solidFill>
              </a:rPr>
              <a:t>case 2)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0974" y="1987792"/>
            <a:ext cx="8769508" cy="230832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SOL1 ON</a:t>
            </a:r>
            <a:r>
              <a:rPr lang="it-IT" sz="1600" b="1" dirty="0" smtClean="0">
                <a:solidFill>
                  <a:srgbClr val="FF0000"/>
                </a:solidFill>
              </a:rPr>
              <a:t>, </a:t>
            </a:r>
            <a:r>
              <a:rPr lang="it-IT" sz="1600" b="1" dirty="0" smtClean="0">
                <a:solidFill>
                  <a:srgbClr val="FF0000"/>
                </a:solidFill>
              </a:rPr>
              <a:t>0.07T, corrisponde a circa 100A</a:t>
            </a:r>
            <a:r>
              <a:rPr lang="it-IT" sz="1600" dirty="0">
                <a:solidFill>
                  <a:srgbClr val="FF0000"/>
                </a:solidFill>
              </a:rPr>
              <a:t/>
            </a:r>
            <a:br>
              <a:rPr lang="it-IT" sz="1600" dirty="0">
                <a:solidFill>
                  <a:srgbClr val="FF0000"/>
                </a:solidFill>
              </a:rPr>
            </a:br>
            <a:r>
              <a:rPr lang="it-IT" sz="1600" dirty="0" err="1" smtClean="0">
                <a:solidFill>
                  <a:srgbClr val="FF0000"/>
                </a:solidFill>
              </a:rPr>
              <a:t>Espread</a:t>
            </a:r>
            <a:r>
              <a:rPr lang="it-IT" sz="1600" dirty="0" smtClean="0">
                <a:solidFill>
                  <a:srgbClr val="FF0000"/>
                </a:solidFill>
              </a:rPr>
              <a:t>=94KeV </a:t>
            </a:r>
            <a:r>
              <a:rPr lang="it-IT" sz="1600" dirty="0">
                <a:solidFill>
                  <a:srgbClr val="FF0000"/>
                </a:solidFill>
              </a:rPr>
              <a:t>(0.07%) 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 smtClean="0">
              <a:solidFill>
                <a:srgbClr val="FF0000"/>
              </a:solidFill>
            </a:endParaRPr>
          </a:p>
          <a:p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err="1" smtClean="0">
                <a:solidFill>
                  <a:srgbClr val="FF0000"/>
                </a:solidFill>
              </a:rPr>
              <a:t>flat</a:t>
            </a:r>
            <a:r>
              <a:rPr lang="it-IT" sz="1600" dirty="0" smtClean="0">
                <a:solidFill>
                  <a:srgbClr val="FF0000"/>
                </a:solidFill>
              </a:rPr>
              <a:t>-top=8ps</a:t>
            </a:r>
          </a:p>
          <a:p>
            <a:r>
              <a:rPr lang="it-IT" sz="1600" dirty="0" err="1" smtClean="0">
                <a:solidFill>
                  <a:srgbClr val="FF0000"/>
                </a:solidFill>
              </a:rPr>
              <a:t>rise_time</a:t>
            </a:r>
            <a:r>
              <a:rPr lang="it-IT" sz="1600" dirty="0" smtClean="0">
                <a:solidFill>
                  <a:srgbClr val="FF0000"/>
                </a:solidFill>
              </a:rPr>
              <a:t>=1ps, </a:t>
            </a:r>
            <a:r>
              <a:rPr lang="it-IT" sz="1600" dirty="0" err="1" smtClean="0">
                <a:solidFill>
                  <a:srgbClr val="FF0000"/>
                </a:solidFill>
              </a:rPr>
              <a:t>sig_x</a:t>
            </a:r>
            <a:r>
              <a:rPr lang="it-IT" sz="1600" dirty="0" smtClean="0">
                <a:solidFill>
                  <a:srgbClr val="FF0000"/>
                </a:solidFill>
              </a:rPr>
              <a:t> =0.300mm (</a:t>
            </a:r>
            <a:r>
              <a:rPr lang="it-IT" sz="1600" dirty="0" err="1" smtClean="0">
                <a:solidFill>
                  <a:srgbClr val="FF0000"/>
                </a:solidFill>
              </a:rPr>
              <a:t>uniform</a:t>
            </a:r>
            <a:r>
              <a:rPr lang="it-IT" sz="1600" dirty="0" smtClean="0">
                <a:solidFill>
                  <a:srgbClr val="FF0000"/>
                </a:solidFill>
              </a:rPr>
              <a:t>)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</a:rPr>
              <a:t>Fase </a:t>
            </a:r>
            <a:r>
              <a:rPr lang="it-IT" sz="1600" dirty="0" err="1" smtClean="0">
                <a:solidFill>
                  <a:srgbClr val="FF0000"/>
                </a:solidFill>
              </a:rPr>
              <a:t>gun</a:t>
            </a:r>
            <a:r>
              <a:rPr lang="it-IT" sz="1600" dirty="0" smtClean="0">
                <a:solidFill>
                  <a:srgbClr val="FF0000"/>
                </a:solidFill>
              </a:rPr>
              <a:t>=-5.6 dall’energia massima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Fase S1=-27.7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Fase S2=+27.7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Fase S3=+182.2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2972" y="4549676"/>
            <a:ext cx="8805512" cy="206210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SOL1 &amp; SOL2 ON, </a:t>
            </a:r>
            <a:r>
              <a:rPr lang="it-IT" sz="1600" b="1" dirty="0" smtClean="0">
                <a:solidFill>
                  <a:srgbClr val="0070C0"/>
                </a:solidFill>
              </a:rPr>
              <a:t>0.03T &amp; 0.015T 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endParaRPr lang="it-IT" sz="1600" dirty="0" smtClean="0">
              <a:solidFill>
                <a:srgbClr val="0070C0"/>
              </a:solidFill>
            </a:endParaRPr>
          </a:p>
          <a:p>
            <a:r>
              <a:rPr lang="it-IT" sz="1600" dirty="0" err="1" smtClean="0">
                <a:solidFill>
                  <a:srgbClr val="0070C0"/>
                </a:solidFill>
              </a:rPr>
              <a:t>Espread</a:t>
            </a:r>
            <a:r>
              <a:rPr lang="it-IT" sz="1600" dirty="0" smtClean="0">
                <a:solidFill>
                  <a:srgbClr val="0070C0"/>
                </a:solidFill>
              </a:rPr>
              <a:t>=58KeV </a:t>
            </a:r>
            <a:r>
              <a:rPr lang="it-IT" sz="1600" dirty="0">
                <a:solidFill>
                  <a:srgbClr val="0070C0"/>
                </a:solidFill>
              </a:rPr>
              <a:t>(0.11%) </a:t>
            </a:r>
            <a:endParaRPr lang="it-IT" sz="1600" dirty="0" smtClean="0">
              <a:solidFill>
                <a:srgbClr val="0070C0"/>
              </a:solidFill>
            </a:endParaRPr>
          </a:p>
          <a:p>
            <a:r>
              <a:rPr lang="it-IT" sz="1600" dirty="0" err="1" smtClean="0">
                <a:solidFill>
                  <a:srgbClr val="0070C0"/>
                </a:solidFill>
              </a:rPr>
              <a:t>flat</a:t>
            </a:r>
            <a:r>
              <a:rPr lang="it-IT" sz="1600" dirty="0" smtClean="0">
                <a:solidFill>
                  <a:srgbClr val="0070C0"/>
                </a:solidFill>
              </a:rPr>
              <a:t>-top=11ps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 err="1">
                <a:solidFill>
                  <a:srgbClr val="0070C0"/>
                </a:solidFill>
              </a:rPr>
              <a:t>rise_time</a:t>
            </a:r>
            <a:r>
              <a:rPr lang="it-IT" sz="1600" dirty="0">
                <a:solidFill>
                  <a:srgbClr val="0070C0"/>
                </a:solidFill>
              </a:rPr>
              <a:t>=1ps, </a:t>
            </a:r>
            <a:r>
              <a:rPr lang="it-IT" sz="1600" dirty="0" err="1">
                <a:solidFill>
                  <a:srgbClr val="0070C0"/>
                </a:solidFill>
              </a:rPr>
              <a:t>sig_x</a:t>
            </a:r>
            <a:r>
              <a:rPr lang="it-IT" sz="1600" dirty="0">
                <a:solidFill>
                  <a:srgbClr val="0070C0"/>
                </a:solidFill>
              </a:rPr>
              <a:t> =</a:t>
            </a:r>
            <a:r>
              <a:rPr lang="it-IT" sz="1600" dirty="0" smtClean="0">
                <a:solidFill>
                  <a:srgbClr val="0070C0"/>
                </a:solidFill>
              </a:rPr>
              <a:t>0.22mm </a:t>
            </a:r>
            <a:r>
              <a:rPr lang="it-IT" sz="1600" dirty="0">
                <a:solidFill>
                  <a:srgbClr val="0070C0"/>
                </a:solidFill>
              </a:rPr>
              <a:t>(</a:t>
            </a:r>
            <a:r>
              <a:rPr lang="it-IT" sz="1600" dirty="0" err="1" smtClean="0">
                <a:solidFill>
                  <a:srgbClr val="0070C0"/>
                </a:solidFill>
              </a:rPr>
              <a:t>uniform</a:t>
            </a:r>
            <a:r>
              <a:rPr lang="it-IT" sz="1600" dirty="0" smtClean="0">
                <a:solidFill>
                  <a:srgbClr val="0070C0"/>
                </a:solidFill>
              </a:rPr>
              <a:t>)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>
                <a:solidFill>
                  <a:srgbClr val="0070C0"/>
                </a:solidFill>
              </a:rPr>
              <a:t>Fase </a:t>
            </a:r>
            <a:r>
              <a:rPr lang="it-IT" sz="1600" dirty="0" err="1">
                <a:solidFill>
                  <a:srgbClr val="0070C0"/>
                </a:solidFill>
              </a:rPr>
              <a:t>gun</a:t>
            </a:r>
            <a:r>
              <a:rPr lang="it-IT" sz="1600" dirty="0" smtClean="0">
                <a:solidFill>
                  <a:srgbClr val="0070C0"/>
                </a:solidFill>
              </a:rPr>
              <a:t>=-2.5 </a:t>
            </a:r>
            <a:r>
              <a:rPr lang="it-IT" sz="1600" dirty="0">
                <a:solidFill>
                  <a:srgbClr val="0070C0"/>
                </a:solidFill>
              </a:rPr>
              <a:t>dall’energia massima</a:t>
            </a:r>
          </a:p>
          <a:p>
            <a:r>
              <a:rPr lang="it-IT" sz="1600" dirty="0">
                <a:solidFill>
                  <a:srgbClr val="0070C0"/>
                </a:solidFill>
              </a:rPr>
              <a:t>Fase S1</a:t>
            </a:r>
            <a:r>
              <a:rPr lang="it-IT" sz="1600" dirty="0" smtClean="0">
                <a:solidFill>
                  <a:srgbClr val="0070C0"/>
                </a:solidFill>
              </a:rPr>
              <a:t>=-46.3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>
                <a:solidFill>
                  <a:srgbClr val="0070C0"/>
                </a:solidFill>
              </a:rPr>
              <a:t>Fase S2</a:t>
            </a:r>
            <a:r>
              <a:rPr lang="it-IT" sz="1600" dirty="0" smtClean="0">
                <a:solidFill>
                  <a:srgbClr val="0070C0"/>
                </a:solidFill>
              </a:rPr>
              <a:t>=+46.3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>
                <a:solidFill>
                  <a:srgbClr val="0070C0"/>
                </a:solidFill>
              </a:rPr>
              <a:t>Fase S3</a:t>
            </a:r>
            <a:r>
              <a:rPr lang="it-IT" sz="1600" dirty="0" smtClean="0">
                <a:solidFill>
                  <a:srgbClr val="0070C0"/>
                </a:solidFill>
              </a:rPr>
              <a:t>=-0.6</a:t>
            </a:r>
            <a:endParaRPr lang="it-IT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12948" r="12520" b="16951"/>
          <a:stretch/>
        </p:blipFill>
        <p:spPr bwMode="auto">
          <a:xfrm>
            <a:off x="4808824" y="2348880"/>
            <a:ext cx="39781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2941</TotalTime>
  <Words>739</Words>
  <Application>Microsoft Office PowerPoint</Application>
  <PresentationFormat>Presentazione su schermo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Chiaro</vt:lpstr>
      <vt:lpstr>Thomson Source commissioning  progress</vt:lpstr>
      <vt:lpstr>Outline:</vt:lpstr>
      <vt:lpstr>from the previous SL-AdvisoryMBoard</vt:lpstr>
      <vt:lpstr>SL_Thomson activity report 1/2</vt:lpstr>
      <vt:lpstr>SL_Thomson activity report 2/2</vt:lpstr>
      <vt:lpstr>May-October 2013 operation report 1/2</vt:lpstr>
      <vt:lpstr>May-October 2013 operation report 2/2</vt:lpstr>
      <vt:lpstr>Next commissioning plan </vt:lpstr>
      <vt:lpstr>From simulations:   (A. Bacci)</vt:lpstr>
      <vt:lpstr>Phase space:</vt:lpstr>
      <vt:lpstr>THMFLG02 May 30, 2013</vt:lpstr>
      <vt:lpstr>Aug 1st, 2013</vt:lpstr>
      <vt:lpstr>Sep.13th :System ON</vt:lpstr>
      <vt:lpstr>Sep. 18th : energy scaling to 75 MeV</vt:lpstr>
      <vt:lpstr>Oct. 10-11: energy scaling to 50 MeV</vt:lpstr>
      <vt:lpstr>Oct. 21: 50 MeV 1st optimization run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Source commissioning  progress</dc:title>
  <dc:creator>Cristina</dc:creator>
  <cp:lastModifiedBy>Cristina</cp:lastModifiedBy>
  <cp:revision>91</cp:revision>
  <cp:lastPrinted>2013-10-22T09:57:44Z</cp:lastPrinted>
  <dcterms:created xsi:type="dcterms:W3CDTF">2013-10-17T16:13:22Z</dcterms:created>
  <dcterms:modified xsi:type="dcterms:W3CDTF">2013-10-22T13:01:40Z</dcterms:modified>
</cp:coreProperties>
</file>