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40"/>
  </p:notesMasterIdLst>
  <p:sldIdLst>
    <p:sldId id="325" r:id="rId2"/>
    <p:sldId id="280" r:id="rId3"/>
    <p:sldId id="639" r:id="rId4"/>
    <p:sldId id="643" r:id="rId5"/>
    <p:sldId id="644" r:id="rId6"/>
    <p:sldId id="585" r:id="rId7"/>
    <p:sldId id="665" r:id="rId8"/>
    <p:sldId id="651" r:id="rId9"/>
    <p:sldId id="648" r:id="rId10"/>
    <p:sldId id="631" r:id="rId11"/>
    <p:sldId id="656" r:id="rId12"/>
    <p:sldId id="654" r:id="rId13"/>
    <p:sldId id="672" r:id="rId14"/>
    <p:sldId id="653" r:id="rId15"/>
    <p:sldId id="528" r:id="rId16"/>
    <p:sldId id="658" r:id="rId17"/>
    <p:sldId id="661" r:id="rId18"/>
    <p:sldId id="664" r:id="rId19"/>
    <p:sldId id="663" r:id="rId20"/>
    <p:sldId id="659" r:id="rId21"/>
    <p:sldId id="572" r:id="rId22"/>
    <p:sldId id="666" r:id="rId23"/>
    <p:sldId id="660" r:id="rId24"/>
    <p:sldId id="670" r:id="rId25"/>
    <p:sldId id="671" r:id="rId26"/>
    <p:sldId id="604" r:id="rId27"/>
    <p:sldId id="630" r:id="rId28"/>
    <p:sldId id="614" r:id="rId29"/>
    <p:sldId id="622" r:id="rId30"/>
    <p:sldId id="623" r:id="rId31"/>
    <p:sldId id="624" r:id="rId32"/>
    <p:sldId id="625" r:id="rId33"/>
    <p:sldId id="634" r:id="rId34"/>
    <p:sldId id="635" r:id="rId35"/>
    <p:sldId id="642" r:id="rId36"/>
    <p:sldId id="667" r:id="rId37"/>
    <p:sldId id="668" r:id="rId38"/>
    <p:sldId id="669" r:id="rId39"/>
  </p:sldIdLst>
  <p:sldSz cx="9144000" cy="6858000" type="screen4x3"/>
  <p:notesSz cx="7099300" cy="10234613"/>
  <p:embeddedFontLst>
    <p:embeddedFont>
      <p:font typeface="Segoe Print" pitchFamily="2" charset="0"/>
      <p:regular r:id="rId41"/>
      <p:bold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Verdana" pitchFamily="34" charset="0"/>
      <p:regular r:id="rId47"/>
      <p:bold r:id="rId48"/>
      <p:italic r:id="rId49"/>
      <p:boldItalic r:id="rId50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8181FF"/>
    <a:srgbClr val="FF603B"/>
    <a:srgbClr val="FF3399"/>
    <a:srgbClr val="00D200"/>
    <a:srgbClr val="FF0066"/>
    <a:srgbClr val="FF3300"/>
    <a:srgbClr val="FF896D"/>
    <a:srgbClr val="FF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76" autoAdjust="0"/>
    <p:restoredTop sz="98432" autoAdjust="0"/>
  </p:normalViewPr>
  <p:slideViewPr>
    <p:cSldViewPr>
      <p:cViewPr varScale="1">
        <p:scale>
          <a:sx n="87" d="100"/>
          <a:sy n="87" d="100"/>
        </p:scale>
        <p:origin x="-118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\Documents\MATLAB\LUTs\MYD06_L2.A2012137.0955.051.2012138202904\Perfiles%20Standar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baseline="0" dirty="0" err="1"/>
              <a:t>Temperature</a:t>
            </a:r>
            <a:r>
              <a:rPr lang="es-ES" baseline="0" dirty="0"/>
              <a:t> </a:t>
            </a:r>
            <a:r>
              <a:rPr lang="es-ES" baseline="0" dirty="0" err="1" smtClean="0"/>
              <a:t>profiles</a:t>
            </a:r>
            <a:endParaRPr lang="es-E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982982683124724"/>
          <c:y val="5.3879951613576005E-2"/>
          <c:w val="0.8309101209092159"/>
          <c:h val="0.77831947452810479"/>
        </c:manualLayout>
      </c:layout>
      <c:scatterChart>
        <c:scatterStyle val="smoothMarker"/>
        <c:varyColors val="0"/>
        <c:ser>
          <c:idx val="0"/>
          <c:order val="0"/>
          <c:tx>
            <c:v>Tropical</c:v>
          </c:tx>
          <c:spPr>
            <a:ln w="41275">
              <a:solidFill>
                <a:srgbClr val="FFC000"/>
              </a:solidFill>
              <a:prstDash val="sysDash"/>
            </a:ln>
          </c:spPr>
          <c:marker>
            <c:symbol val="none"/>
          </c:marker>
          <c:xVal>
            <c:numRef>
              <c:f>Hoja2!$C$3:$C$26</c:f>
              <c:numCache>
                <c:formatCode>General</c:formatCode>
                <c:ptCount val="24"/>
                <c:pt idx="0">
                  <c:v>296.7</c:v>
                </c:pt>
                <c:pt idx="1">
                  <c:v>293.7</c:v>
                </c:pt>
                <c:pt idx="2">
                  <c:v>290.7</c:v>
                </c:pt>
                <c:pt idx="3">
                  <c:v>287.7</c:v>
                </c:pt>
                <c:pt idx="4">
                  <c:v>285.7</c:v>
                </c:pt>
                <c:pt idx="5">
                  <c:v>283.7</c:v>
                </c:pt>
                <c:pt idx="6">
                  <c:v>280.35000000000002</c:v>
                </c:pt>
                <c:pt idx="7">
                  <c:v>277</c:v>
                </c:pt>
                <c:pt idx="8">
                  <c:v>273.64999999999998</c:v>
                </c:pt>
                <c:pt idx="9">
                  <c:v>270.3</c:v>
                </c:pt>
                <c:pt idx="10">
                  <c:v>266.95000000000005</c:v>
                </c:pt>
                <c:pt idx="11">
                  <c:v>263.60000000000002</c:v>
                </c:pt>
                <c:pt idx="12">
                  <c:v>260.3</c:v>
                </c:pt>
                <c:pt idx="13">
                  <c:v>257</c:v>
                </c:pt>
                <c:pt idx="14">
                  <c:v>253.65</c:v>
                </c:pt>
                <c:pt idx="15">
                  <c:v>250.3</c:v>
                </c:pt>
                <c:pt idx="16">
                  <c:v>246.95</c:v>
                </c:pt>
                <c:pt idx="17">
                  <c:v>243.6</c:v>
                </c:pt>
                <c:pt idx="18">
                  <c:v>240.3</c:v>
                </c:pt>
                <c:pt idx="19">
                  <c:v>237</c:v>
                </c:pt>
                <c:pt idx="20">
                  <c:v>233.55</c:v>
                </c:pt>
                <c:pt idx="21">
                  <c:v>230.1</c:v>
                </c:pt>
                <c:pt idx="22">
                  <c:v>226.85</c:v>
                </c:pt>
                <c:pt idx="23">
                  <c:v>223.6</c:v>
                </c:pt>
              </c:numCache>
            </c:numRef>
          </c:xVal>
          <c:yVal>
            <c:numRef>
              <c:f>Hoja2!$B$3:$B$26</c:f>
              <c:numCache>
                <c:formatCode>General</c:formatCode>
                <c:ptCount val="24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</c:numCache>
            </c:numRef>
          </c:yVal>
          <c:smooth val="1"/>
        </c:ser>
        <c:ser>
          <c:idx val="1"/>
          <c:order val="1"/>
          <c:tx>
            <c:v>MSummer</c:v>
          </c:tx>
          <c:spPr>
            <a:ln w="41275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Hoja2!$D$3:$D$26</c:f>
              <c:numCache>
                <c:formatCode>General</c:formatCode>
                <c:ptCount val="24"/>
                <c:pt idx="0">
                  <c:v>291.95</c:v>
                </c:pt>
                <c:pt idx="1">
                  <c:v>289.7</c:v>
                </c:pt>
                <c:pt idx="2">
                  <c:v>287.45</c:v>
                </c:pt>
                <c:pt idx="3">
                  <c:v>285.2</c:v>
                </c:pt>
                <c:pt idx="4">
                  <c:v>282.2</c:v>
                </c:pt>
                <c:pt idx="5">
                  <c:v>279.2</c:v>
                </c:pt>
                <c:pt idx="6">
                  <c:v>276.2</c:v>
                </c:pt>
                <c:pt idx="7">
                  <c:v>273.2</c:v>
                </c:pt>
                <c:pt idx="8">
                  <c:v>270.2</c:v>
                </c:pt>
                <c:pt idx="9">
                  <c:v>267.2</c:v>
                </c:pt>
                <c:pt idx="10">
                  <c:v>264.2</c:v>
                </c:pt>
                <c:pt idx="11">
                  <c:v>261.2</c:v>
                </c:pt>
                <c:pt idx="12">
                  <c:v>257.95</c:v>
                </c:pt>
                <c:pt idx="13">
                  <c:v>254.7</c:v>
                </c:pt>
                <c:pt idx="14">
                  <c:v>251.45</c:v>
                </c:pt>
                <c:pt idx="15">
                  <c:v>248.2</c:v>
                </c:pt>
                <c:pt idx="16">
                  <c:v>244.95</c:v>
                </c:pt>
                <c:pt idx="17">
                  <c:v>241.7</c:v>
                </c:pt>
                <c:pt idx="18">
                  <c:v>238.5</c:v>
                </c:pt>
                <c:pt idx="19">
                  <c:v>235.3</c:v>
                </c:pt>
                <c:pt idx="20">
                  <c:v>232.05</c:v>
                </c:pt>
                <c:pt idx="21">
                  <c:v>228.8</c:v>
                </c:pt>
                <c:pt idx="22">
                  <c:v>225.55</c:v>
                </c:pt>
                <c:pt idx="23">
                  <c:v>222.3</c:v>
                </c:pt>
              </c:numCache>
            </c:numRef>
          </c:xVal>
          <c:yVal>
            <c:numRef>
              <c:f>Hoja2!$B$3:$B$26</c:f>
              <c:numCache>
                <c:formatCode>General</c:formatCode>
                <c:ptCount val="24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</c:numCache>
            </c:numRef>
          </c:yVal>
          <c:smooth val="1"/>
        </c:ser>
        <c:ser>
          <c:idx val="2"/>
          <c:order val="2"/>
          <c:tx>
            <c:v>MWinter</c:v>
          </c:tx>
          <c:spPr>
            <a:ln w="41275">
              <a:solidFill>
                <a:srgbClr val="92D050"/>
              </a:solidFill>
              <a:prstDash val="sysDash"/>
            </a:ln>
          </c:spPr>
          <c:marker>
            <c:symbol val="none"/>
          </c:marker>
          <c:xVal>
            <c:numRef>
              <c:f>Hoja2!$E$3:$E$26</c:f>
              <c:numCache>
                <c:formatCode>General</c:formatCode>
                <c:ptCount val="24"/>
                <c:pt idx="0">
                  <c:v>270.45</c:v>
                </c:pt>
                <c:pt idx="1">
                  <c:v>268.7</c:v>
                </c:pt>
                <c:pt idx="2">
                  <c:v>266.95</c:v>
                </c:pt>
                <c:pt idx="3">
                  <c:v>265.2</c:v>
                </c:pt>
                <c:pt idx="4">
                  <c:v>263.45</c:v>
                </c:pt>
                <c:pt idx="5">
                  <c:v>261.7</c:v>
                </c:pt>
                <c:pt idx="6">
                  <c:v>258.7</c:v>
                </c:pt>
                <c:pt idx="7">
                  <c:v>255.7</c:v>
                </c:pt>
                <c:pt idx="8">
                  <c:v>252.7</c:v>
                </c:pt>
                <c:pt idx="9">
                  <c:v>249.7</c:v>
                </c:pt>
                <c:pt idx="10">
                  <c:v>246.7</c:v>
                </c:pt>
                <c:pt idx="11">
                  <c:v>243.7</c:v>
                </c:pt>
                <c:pt idx="12">
                  <c:v>240.7</c:v>
                </c:pt>
                <c:pt idx="13">
                  <c:v>237.7</c:v>
                </c:pt>
                <c:pt idx="14">
                  <c:v>234.7</c:v>
                </c:pt>
                <c:pt idx="15">
                  <c:v>231.7</c:v>
                </c:pt>
                <c:pt idx="16">
                  <c:v>228.7</c:v>
                </c:pt>
                <c:pt idx="17">
                  <c:v>225.7</c:v>
                </c:pt>
                <c:pt idx="18">
                  <c:v>222.7</c:v>
                </c:pt>
                <c:pt idx="19">
                  <c:v>219.7</c:v>
                </c:pt>
                <c:pt idx="20">
                  <c:v>219.45</c:v>
                </c:pt>
                <c:pt idx="21">
                  <c:v>219.2</c:v>
                </c:pt>
                <c:pt idx="22">
                  <c:v>218.95</c:v>
                </c:pt>
                <c:pt idx="23">
                  <c:v>218.7</c:v>
                </c:pt>
              </c:numCache>
            </c:numRef>
          </c:xVal>
          <c:yVal>
            <c:numRef>
              <c:f>Hoja2!$B$3:$B$26</c:f>
              <c:numCache>
                <c:formatCode>General</c:formatCode>
                <c:ptCount val="24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</c:numCache>
            </c:numRef>
          </c:yVal>
          <c:smooth val="1"/>
        </c:ser>
        <c:ser>
          <c:idx val="3"/>
          <c:order val="3"/>
          <c:tx>
            <c:v>US</c:v>
          </c:tx>
          <c:spPr>
            <a:ln w="41275">
              <a:prstDash val="sysDash"/>
            </a:ln>
          </c:spPr>
          <c:marker>
            <c:symbol val="none"/>
          </c:marker>
          <c:xVal>
            <c:numRef>
              <c:f>Hoja2!$F$3:$F$26</c:f>
              <c:numCache>
                <c:formatCode>General</c:formatCode>
                <c:ptCount val="24"/>
                <c:pt idx="0">
                  <c:v>284.89999999999998</c:v>
                </c:pt>
                <c:pt idx="1">
                  <c:v>281.64999999999998</c:v>
                </c:pt>
                <c:pt idx="2">
                  <c:v>278.39999999999998</c:v>
                </c:pt>
                <c:pt idx="3">
                  <c:v>275.14999999999998</c:v>
                </c:pt>
                <c:pt idx="4">
                  <c:v>271.90499999999997</c:v>
                </c:pt>
                <c:pt idx="5">
                  <c:v>268.66000000000003</c:v>
                </c:pt>
                <c:pt idx="6">
                  <c:v>265.41500000000002</c:v>
                </c:pt>
                <c:pt idx="7">
                  <c:v>262.17</c:v>
                </c:pt>
                <c:pt idx="8">
                  <c:v>258.92500000000001</c:v>
                </c:pt>
                <c:pt idx="9">
                  <c:v>255.68</c:v>
                </c:pt>
                <c:pt idx="10">
                  <c:v>252.435</c:v>
                </c:pt>
                <c:pt idx="11">
                  <c:v>249.19</c:v>
                </c:pt>
                <c:pt idx="12">
                  <c:v>245.94499999999999</c:v>
                </c:pt>
                <c:pt idx="13">
                  <c:v>242.7</c:v>
                </c:pt>
                <c:pt idx="14">
                  <c:v>239.45499999999998</c:v>
                </c:pt>
                <c:pt idx="15">
                  <c:v>236.21</c:v>
                </c:pt>
                <c:pt idx="16">
                  <c:v>232.97</c:v>
                </c:pt>
                <c:pt idx="17">
                  <c:v>229.73</c:v>
                </c:pt>
                <c:pt idx="18">
                  <c:v>226.49</c:v>
                </c:pt>
                <c:pt idx="19">
                  <c:v>223.25</c:v>
                </c:pt>
                <c:pt idx="20">
                  <c:v>220.01</c:v>
                </c:pt>
                <c:pt idx="21">
                  <c:v>216.77</c:v>
                </c:pt>
                <c:pt idx="22">
                  <c:v>216.71</c:v>
                </c:pt>
                <c:pt idx="23">
                  <c:v>216.65</c:v>
                </c:pt>
              </c:numCache>
            </c:numRef>
          </c:xVal>
          <c:yVal>
            <c:numRef>
              <c:f>Hoja2!$B$3:$B$26</c:f>
              <c:numCache>
                <c:formatCode>General</c:formatCode>
                <c:ptCount val="24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</c:numCache>
            </c:numRef>
          </c:yVal>
          <c:smooth val="1"/>
        </c:ser>
        <c:ser>
          <c:idx val="4"/>
          <c:order val="4"/>
          <c:tx>
            <c:v>Pixel (165,111)</c:v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xVal>
            <c:numRef>
              <c:f>Hoja2!$H$3:$H$22</c:f>
              <c:numCache>
                <c:formatCode>General</c:formatCode>
                <c:ptCount val="20"/>
                <c:pt idx="0">
                  <c:v>225.76999495364723</c:v>
                </c:pt>
                <c:pt idx="1">
                  <c:v>216.27999516576526</c:v>
                </c:pt>
                <c:pt idx="2">
                  <c:v>212.35999525338408</c:v>
                </c:pt>
                <c:pt idx="3">
                  <c:v>210.8599952869117</c:v>
                </c:pt>
                <c:pt idx="4">
                  <c:v>209.71999531239268</c:v>
                </c:pt>
                <c:pt idx="5">
                  <c:v>209.8799953088164</c:v>
                </c:pt>
                <c:pt idx="6">
                  <c:v>211.01999528333542</c:v>
                </c:pt>
                <c:pt idx="7">
                  <c:v>212.77999524399635</c:v>
                </c:pt>
                <c:pt idx="8">
                  <c:v>212.44999525137243</c:v>
                </c:pt>
                <c:pt idx="9">
                  <c:v>215.76999517716465</c:v>
                </c:pt>
                <c:pt idx="10">
                  <c:v>222.09999503567812</c:v>
                </c:pt>
                <c:pt idx="11">
                  <c:v>236.06999472342429</c:v>
                </c:pt>
                <c:pt idx="12">
                  <c:v>247.99999445676798</c:v>
                </c:pt>
                <c:pt idx="13">
                  <c:v>259.36999420262867</c:v>
                </c:pt>
                <c:pt idx="14">
                  <c:v>265.17999407276506</c:v>
                </c:pt>
                <c:pt idx="15">
                  <c:v>269.77999396994704</c:v>
                </c:pt>
                <c:pt idx="16">
                  <c:v>272.80999390222127</c:v>
                </c:pt>
                <c:pt idx="17">
                  <c:v>276.73999381437892</c:v>
                </c:pt>
                <c:pt idx="18">
                  <c:v>278.61999377235765</c:v>
                </c:pt>
                <c:pt idx="19">
                  <c:v>281.08999371714884</c:v>
                </c:pt>
              </c:numCache>
            </c:numRef>
          </c:xVal>
          <c:yVal>
            <c:numRef>
              <c:f>Hoja2!$G$3:$G$22</c:f>
              <c:numCache>
                <c:formatCode>General</c:formatCode>
                <c:ptCount val="20"/>
                <c:pt idx="0">
                  <c:v>34505</c:v>
                </c:pt>
                <c:pt idx="1">
                  <c:v>30029</c:v>
                </c:pt>
                <c:pt idx="2">
                  <c:v>25679</c:v>
                </c:pt>
                <c:pt idx="3">
                  <c:v>23167</c:v>
                </c:pt>
                <c:pt idx="4">
                  <c:v>20021</c:v>
                </c:pt>
                <c:pt idx="5">
                  <c:v>17954</c:v>
                </c:pt>
                <c:pt idx="6">
                  <c:v>15755</c:v>
                </c:pt>
                <c:pt idx="7">
                  <c:v>13238</c:v>
                </c:pt>
                <c:pt idx="8">
                  <c:v>11446</c:v>
                </c:pt>
                <c:pt idx="9">
                  <c:v>10047</c:v>
                </c:pt>
                <c:pt idx="10">
                  <c:v>8878</c:v>
                </c:pt>
                <c:pt idx="11">
                  <c:v>6949</c:v>
                </c:pt>
                <c:pt idx="12">
                  <c:v>5367</c:v>
                </c:pt>
                <c:pt idx="13">
                  <c:v>3769</c:v>
                </c:pt>
                <c:pt idx="14">
                  <c:v>2836</c:v>
                </c:pt>
                <c:pt idx="15">
                  <c:v>1988</c:v>
                </c:pt>
                <c:pt idx="16">
                  <c:v>1305</c:v>
                </c:pt>
                <c:pt idx="17">
                  <c:v>667</c:v>
                </c:pt>
                <c:pt idx="18">
                  <c:v>405</c:v>
                </c:pt>
                <c:pt idx="19">
                  <c:v>-16</c:v>
                </c:pt>
              </c:numCache>
            </c:numRef>
          </c:yVal>
          <c:smooth val="1"/>
        </c:ser>
        <c:ser>
          <c:idx val="5"/>
          <c:order val="5"/>
          <c:tx>
            <c:v>Pixel (101,140)</c:v>
          </c:tx>
          <c:spPr>
            <a:ln>
              <a:solidFill>
                <a:srgbClr val="973990"/>
              </a:solidFill>
            </a:ln>
          </c:spPr>
          <c:marker>
            <c:symbol val="none"/>
          </c:marker>
          <c:xVal>
            <c:numRef>
              <c:f>Hoja2!$J$3:$J$22</c:f>
              <c:numCache>
                <c:formatCode>General</c:formatCode>
                <c:ptCount val="20"/>
                <c:pt idx="0">
                  <c:v>230.44999484904108</c:v>
                </c:pt>
                <c:pt idx="1">
                  <c:v>221.35999505221841</c:v>
                </c:pt>
                <c:pt idx="2">
                  <c:v>216.15999516844747</c:v>
                </c:pt>
                <c:pt idx="3">
                  <c:v>214.30999520979819</c:v>
                </c:pt>
                <c:pt idx="4">
                  <c:v>212.50999525003132</c:v>
                </c:pt>
                <c:pt idx="5">
                  <c:v>212.24999525584278</c:v>
                </c:pt>
                <c:pt idx="6">
                  <c:v>213.10999523662028</c:v>
                </c:pt>
                <c:pt idx="7">
                  <c:v>214.33999520912764</c:v>
                </c:pt>
                <c:pt idx="8">
                  <c:v>213.10999523662028</c:v>
                </c:pt>
                <c:pt idx="9">
                  <c:v>215.78999517671761</c:v>
                </c:pt>
                <c:pt idx="10">
                  <c:v>221.29999505355951</c:v>
                </c:pt>
                <c:pt idx="11">
                  <c:v>234.49999475851652</c:v>
                </c:pt>
                <c:pt idx="12">
                  <c:v>246.22999449633056</c:v>
                </c:pt>
                <c:pt idx="13">
                  <c:v>257.60999424196774</c:v>
                </c:pt>
                <c:pt idx="14">
                  <c:v>263.76999410428101</c:v>
                </c:pt>
                <c:pt idx="15">
                  <c:v>268.86999399028713</c:v>
                </c:pt>
                <c:pt idx="16">
                  <c:v>272.37999391183251</c:v>
                </c:pt>
                <c:pt idx="17">
                  <c:v>276.12999382801348</c:v>
                </c:pt>
                <c:pt idx="18">
                  <c:v>277.82999379001552</c:v>
                </c:pt>
                <c:pt idx="19">
                  <c:v>279.99999374151224</c:v>
                </c:pt>
              </c:numCache>
            </c:numRef>
          </c:xVal>
          <c:yVal>
            <c:numRef>
              <c:f>Hoja2!$I$3:$I$22</c:f>
              <c:numCache>
                <c:formatCode>General</c:formatCode>
                <c:ptCount val="20"/>
                <c:pt idx="0">
                  <c:v>34822</c:v>
                </c:pt>
                <c:pt idx="1">
                  <c:v>30241</c:v>
                </c:pt>
                <c:pt idx="2">
                  <c:v>25804</c:v>
                </c:pt>
                <c:pt idx="3">
                  <c:v>23249</c:v>
                </c:pt>
                <c:pt idx="4">
                  <c:v>20055</c:v>
                </c:pt>
                <c:pt idx="5">
                  <c:v>17963</c:v>
                </c:pt>
                <c:pt idx="6">
                  <c:v>15742</c:v>
                </c:pt>
                <c:pt idx="7">
                  <c:v>13202</c:v>
                </c:pt>
                <c:pt idx="8">
                  <c:v>11402</c:v>
                </c:pt>
                <c:pt idx="9">
                  <c:v>10000</c:v>
                </c:pt>
                <c:pt idx="10">
                  <c:v>8833</c:v>
                </c:pt>
                <c:pt idx="11">
                  <c:v>6914</c:v>
                </c:pt>
                <c:pt idx="12">
                  <c:v>5343</c:v>
                </c:pt>
                <c:pt idx="13">
                  <c:v>3756</c:v>
                </c:pt>
                <c:pt idx="14">
                  <c:v>2829</c:v>
                </c:pt>
                <c:pt idx="15">
                  <c:v>1984</c:v>
                </c:pt>
                <c:pt idx="16">
                  <c:v>1303</c:v>
                </c:pt>
                <c:pt idx="17">
                  <c:v>666</c:v>
                </c:pt>
                <c:pt idx="18">
                  <c:v>405</c:v>
                </c:pt>
                <c:pt idx="19">
                  <c:v>-15</c:v>
                </c:pt>
              </c:numCache>
            </c:numRef>
          </c:yVal>
          <c:smooth val="1"/>
        </c:ser>
        <c:ser>
          <c:idx val="6"/>
          <c:order val="6"/>
          <c:tx>
            <c:v>Pixel (6,7)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Hoja2!$L$3:$L$22</c:f>
              <c:numCache>
                <c:formatCode>General</c:formatCode>
                <c:ptCount val="20"/>
                <c:pt idx="0">
                  <c:v>227.22999492101368</c:v>
                </c:pt>
                <c:pt idx="1">
                  <c:v>219.67999508976933</c:v>
                </c:pt>
                <c:pt idx="2">
                  <c:v>216.33999516442415</c:v>
                </c:pt>
                <c:pt idx="3">
                  <c:v>214.4199952073395</c:v>
                </c:pt>
                <c:pt idx="4">
                  <c:v>211.26999527774748</c:v>
                </c:pt>
                <c:pt idx="5">
                  <c:v>210.31999529898164</c:v>
                </c:pt>
                <c:pt idx="6">
                  <c:v>210.51999529451129</c:v>
                </c:pt>
                <c:pt idx="7">
                  <c:v>214.88999519683418</c:v>
                </c:pt>
                <c:pt idx="8">
                  <c:v>218.71999511122701</c:v>
                </c:pt>
                <c:pt idx="9">
                  <c:v>222.60999502427873</c:v>
                </c:pt>
                <c:pt idx="10">
                  <c:v>227.97999490424988</c:v>
                </c:pt>
                <c:pt idx="11">
                  <c:v>239.98999463580546</c:v>
                </c:pt>
                <c:pt idx="12">
                  <c:v>250.27999440580601</c:v>
                </c:pt>
                <c:pt idx="13">
                  <c:v>260.58999417535955</c:v>
                </c:pt>
                <c:pt idx="14">
                  <c:v>266.24999404884869</c:v>
                </c:pt>
                <c:pt idx="15">
                  <c:v>271.01999394223088</c:v>
                </c:pt>
                <c:pt idx="16">
                  <c:v>275.10999385081226</c:v>
                </c:pt>
                <c:pt idx="17">
                  <c:v>279.45999375358218</c:v>
                </c:pt>
                <c:pt idx="18">
                  <c:v>281.6899937037378</c:v>
                </c:pt>
                <c:pt idx="19">
                  <c:v>285.09999362751836</c:v>
                </c:pt>
              </c:numCache>
            </c:numRef>
          </c:xVal>
          <c:yVal>
            <c:numRef>
              <c:f>Hoja2!$K$3:$K$22</c:f>
              <c:numCache>
                <c:formatCode>General</c:formatCode>
                <c:ptCount val="20"/>
                <c:pt idx="0">
                  <c:v>34949</c:v>
                </c:pt>
                <c:pt idx="1">
                  <c:v>30421</c:v>
                </c:pt>
                <c:pt idx="2">
                  <c:v>25998</c:v>
                </c:pt>
                <c:pt idx="3">
                  <c:v>23439</c:v>
                </c:pt>
                <c:pt idx="4">
                  <c:v>20255</c:v>
                </c:pt>
                <c:pt idx="5">
                  <c:v>18178</c:v>
                </c:pt>
                <c:pt idx="6">
                  <c:v>15980</c:v>
                </c:pt>
                <c:pt idx="7">
                  <c:v>13458</c:v>
                </c:pt>
                <c:pt idx="8">
                  <c:v>11631</c:v>
                </c:pt>
                <c:pt idx="9">
                  <c:v>10189</c:v>
                </c:pt>
                <c:pt idx="10">
                  <c:v>8986</c:v>
                </c:pt>
                <c:pt idx="11">
                  <c:v>7016</c:v>
                </c:pt>
                <c:pt idx="12">
                  <c:v>5414</c:v>
                </c:pt>
                <c:pt idx="13">
                  <c:v>3804</c:v>
                </c:pt>
                <c:pt idx="14">
                  <c:v>2867</c:v>
                </c:pt>
                <c:pt idx="15">
                  <c:v>2015</c:v>
                </c:pt>
                <c:pt idx="16">
                  <c:v>1327</c:v>
                </c:pt>
                <c:pt idx="17">
                  <c:v>683</c:v>
                </c:pt>
                <c:pt idx="18">
                  <c:v>418</c:v>
                </c:pt>
                <c:pt idx="19">
                  <c:v>-9</c:v>
                </c:pt>
              </c:numCache>
            </c:numRef>
          </c:yVal>
          <c:smooth val="1"/>
        </c:ser>
        <c:ser>
          <c:idx val="7"/>
          <c:order val="7"/>
          <c:tx>
            <c:v>Pixel (177,182)</c:v>
          </c:tx>
          <c:spPr>
            <a:ln>
              <a:solidFill>
                <a:srgbClr val="D96D6D"/>
              </a:solidFill>
            </a:ln>
          </c:spPr>
          <c:marker>
            <c:symbol val="none"/>
          </c:marker>
          <c:xVal>
            <c:numRef>
              <c:f>Hoja2!$N$3:$N$22</c:f>
              <c:numCache>
                <c:formatCode>General</c:formatCode>
                <c:ptCount val="20"/>
                <c:pt idx="0">
                  <c:v>221.62999504618344</c:v>
                </c:pt>
                <c:pt idx="1">
                  <c:v>215.13999519124624</c:v>
                </c:pt>
                <c:pt idx="2">
                  <c:v>213.06999523751435</c:v>
                </c:pt>
                <c:pt idx="3">
                  <c:v>211.91999526321885</c:v>
                </c:pt>
                <c:pt idx="4">
                  <c:v>209.41999531909821</c:v>
                </c:pt>
                <c:pt idx="5">
                  <c:v>209.00999532826242</c:v>
                </c:pt>
                <c:pt idx="6">
                  <c:v>208.71999533474443</c:v>
                </c:pt>
                <c:pt idx="7">
                  <c:v>212.75999524444339</c:v>
                </c:pt>
                <c:pt idx="8">
                  <c:v>216.40999516285953</c:v>
                </c:pt>
                <c:pt idx="9">
                  <c:v>222.06999503634867</c:v>
                </c:pt>
                <c:pt idx="10">
                  <c:v>228.46999489329752</c:v>
                </c:pt>
                <c:pt idx="11">
                  <c:v>240.29999462887642</c:v>
                </c:pt>
                <c:pt idx="12">
                  <c:v>250.72999439574772</c:v>
                </c:pt>
                <c:pt idx="13">
                  <c:v>261.4799941554665</c:v>
                </c:pt>
                <c:pt idx="14">
                  <c:v>266.69999403879041</c:v>
                </c:pt>
                <c:pt idx="15">
                  <c:v>270.81999394670123</c:v>
                </c:pt>
                <c:pt idx="16">
                  <c:v>273.82999387942249</c:v>
                </c:pt>
                <c:pt idx="17">
                  <c:v>277.28999380208546</c:v>
                </c:pt>
                <c:pt idx="18">
                  <c:v>279.09999376162881</c:v>
                </c:pt>
                <c:pt idx="19">
                  <c:v>282.55999368429178</c:v>
                </c:pt>
              </c:numCache>
            </c:numRef>
          </c:xVal>
          <c:yVal>
            <c:numRef>
              <c:f>Hoja2!$M$3:$M$22</c:f>
              <c:numCache>
                <c:formatCode>General</c:formatCode>
                <c:ptCount val="20"/>
                <c:pt idx="0">
                  <c:v>34469</c:v>
                </c:pt>
                <c:pt idx="1">
                  <c:v>29982</c:v>
                </c:pt>
                <c:pt idx="2">
                  <c:v>25636</c:v>
                </c:pt>
                <c:pt idx="3">
                  <c:v>23133</c:v>
                </c:pt>
                <c:pt idx="4">
                  <c:v>20000</c:v>
                </c:pt>
                <c:pt idx="5">
                  <c:v>17942</c:v>
                </c:pt>
                <c:pt idx="6">
                  <c:v>15751</c:v>
                </c:pt>
                <c:pt idx="7">
                  <c:v>13239</c:v>
                </c:pt>
                <c:pt idx="8">
                  <c:v>11452</c:v>
                </c:pt>
                <c:pt idx="9">
                  <c:v>10055</c:v>
                </c:pt>
                <c:pt idx="10">
                  <c:v>8886</c:v>
                </c:pt>
                <c:pt idx="11">
                  <c:v>6954</c:v>
                </c:pt>
                <c:pt idx="12">
                  <c:v>5370</c:v>
                </c:pt>
                <c:pt idx="13">
                  <c:v>3771</c:v>
                </c:pt>
                <c:pt idx="14">
                  <c:v>2838</c:v>
                </c:pt>
                <c:pt idx="15">
                  <c:v>1989</c:v>
                </c:pt>
                <c:pt idx="16">
                  <c:v>1304</c:v>
                </c:pt>
                <c:pt idx="17">
                  <c:v>665</c:v>
                </c:pt>
                <c:pt idx="18">
                  <c:v>404</c:v>
                </c:pt>
                <c:pt idx="19">
                  <c:v>-17</c:v>
                </c:pt>
              </c:numCache>
            </c:numRef>
          </c:yVal>
          <c:smooth val="1"/>
        </c:ser>
        <c:ser>
          <c:idx val="8"/>
          <c:order val="8"/>
          <c:tx>
            <c:v>Pixel (238,30)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Hoja2!$P$3:$P$22</c:f>
              <c:numCache>
                <c:formatCode>General</c:formatCode>
                <c:ptCount val="20"/>
                <c:pt idx="0">
                  <c:v>224.72999497689304</c:v>
                </c:pt>
                <c:pt idx="1">
                  <c:v>215.12999519146976</c:v>
                </c:pt>
                <c:pt idx="2">
                  <c:v>210.66999529115853</c:v>
                </c:pt>
                <c:pt idx="3">
                  <c:v>208.69999533519146</c:v>
                </c:pt>
                <c:pt idx="4">
                  <c:v>207.72999535687265</c:v>
                </c:pt>
                <c:pt idx="5">
                  <c:v>208.07999534904954</c:v>
                </c:pt>
                <c:pt idx="6">
                  <c:v>209.00999532826242</c:v>
                </c:pt>
                <c:pt idx="7">
                  <c:v>211.20999527908859</c:v>
                </c:pt>
                <c:pt idx="8">
                  <c:v>211.74999526701865</c:v>
                </c:pt>
                <c:pt idx="9">
                  <c:v>216.45999516174194</c:v>
                </c:pt>
                <c:pt idx="10">
                  <c:v>223.86999499611554</c:v>
                </c:pt>
                <c:pt idx="11">
                  <c:v>238.45999467000362</c:v>
                </c:pt>
                <c:pt idx="12">
                  <c:v>250.38999440334732</c:v>
                </c:pt>
                <c:pt idx="13">
                  <c:v>261.61999415233726</c:v>
                </c:pt>
                <c:pt idx="14">
                  <c:v>267.31999402493233</c:v>
                </c:pt>
                <c:pt idx="15">
                  <c:v>271.94999392144376</c:v>
                </c:pt>
                <c:pt idx="16">
                  <c:v>274.87999385595316</c:v>
                </c:pt>
                <c:pt idx="17">
                  <c:v>277.85999378934497</c:v>
                </c:pt>
                <c:pt idx="18">
                  <c:v>279.28999375738198</c:v>
                </c:pt>
                <c:pt idx="19">
                  <c:v>281.42999370954925</c:v>
                </c:pt>
              </c:numCache>
            </c:numRef>
          </c:xVal>
          <c:yVal>
            <c:numRef>
              <c:f>Hoja2!$O$3:$O$22</c:f>
              <c:numCache>
                <c:formatCode>General</c:formatCode>
                <c:ptCount val="20"/>
                <c:pt idx="0">
                  <c:v>34410</c:v>
                </c:pt>
                <c:pt idx="1">
                  <c:v>29953</c:v>
                </c:pt>
                <c:pt idx="2">
                  <c:v>25634</c:v>
                </c:pt>
                <c:pt idx="3">
                  <c:v>23145</c:v>
                </c:pt>
                <c:pt idx="4">
                  <c:v>20030</c:v>
                </c:pt>
                <c:pt idx="5">
                  <c:v>17981</c:v>
                </c:pt>
                <c:pt idx="6">
                  <c:v>15802</c:v>
                </c:pt>
                <c:pt idx="7">
                  <c:v>13307</c:v>
                </c:pt>
                <c:pt idx="8">
                  <c:v>11525</c:v>
                </c:pt>
                <c:pt idx="9">
                  <c:v>10126</c:v>
                </c:pt>
                <c:pt idx="10">
                  <c:v>8950</c:v>
                </c:pt>
                <c:pt idx="11">
                  <c:v>7003</c:v>
                </c:pt>
                <c:pt idx="12">
                  <c:v>5406</c:v>
                </c:pt>
                <c:pt idx="13">
                  <c:v>3792</c:v>
                </c:pt>
                <c:pt idx="14">
                  <c:v>2852</c:v>
                </c:pt>
                <c:pt idx="15">
                  <c:v>1997</c:v>
                </c:pt>
                <c:pt idx="16">
                  <c:v>1308</c:v>
                </c:pt>
                <c:pt idx="17">
                  <c:v>667</c:v>
                </c:pt>
                <c:pt idx="18">
                  <c:v>404</c:v>
                </c:pt>
                <c:pt idx="19">
                  <c:v>-18</c:v>
                </c:pt>
              </c:numCache>
            </c:numRef>
          </c:yVal>
          <c:smooth val="1"/>
        </c:ser>
        <c:ser>
          <c:idx val="9"/>
          <c:order val="9"/>
          <c:tx>
            <c:v>Pixel (381,234)</c:v>
          </c:tx>
          <c:spPr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marker>
            <c:symbol val="none"/>
          </c:marker>
          <c:xVal>
            <c:numRef>
              <c:f>Hoja2!$R$3:$R$21</c:f>
              <c:numCache>
                <c:formatCode>General</c:formatCode>
                <c:ptCount val="19"/>
                <c:pt idx="0">
                  <c:v>221.45999504998323</c:v>
                </c:pt>
                <c:pt idx="1">
                  <c:v>213.0999952368438</c:v>
                </c:pt>
                <c:pt idx="2">
                  <c:v>209.15999532490966</c:v>
                </c:pt>
                <c:pt idx="3">
                  <c:v>206.97999537363646</c:v>
                </c:pt>
                <c:pt idx="4">
                  <c:v>206.18999539129433</c:v>
                </c:pt>
                <c:pt idx="5">
                  <c:v>207.94999535195527</c:v>
                </c:pt>
                <c:pt idx="6">
                  <c:v>209.67999531328675</c:v>
                </c:pt>
                <c:pt idx="7">
                  <c:v>211.72999526746568</c:v>
                </c:pt>
                <c:pt idx="8">
                  <c:v>212.35999525338408</c:v>
                </c:pt>
                <c:pt idx="9">
                  <c:v>214.15999521315095</c:v>
                </c:pt>
                <c:pt idx="10">
                  <c:v>218.76999511010942</c:v>
                </c:pt>
                <c:pt idx="11">
                  <c:v>230.55999484658238</c:v>
                </c:pt>
                <c:pt idx="12">
                  <c:v>240.84999461658296</c:v>
                </c:pt>
                <c:pt idx="13">
                  <c:v>251.06999438814813</c:v>
                </c:pt>
                <c:pt idx="14">
                  <c:v>256.31999427080149</c:v>
                </c:pt>
                <c:pt idx="15">
                  <c:v>260.81999417021865</c:v>
                </c:pt>
                <c:pt idx="16">
                  <c:v>264.37999409064645</c:v>
                </c:pt>
                <c:pt idx="17">
                  <c:v>267.86999401263887</c:v>
                </c:pt>
                <c:pt idx="18">
                  <c:v>269.2899939808994</c:v>
                </c:pt>
              </c:numCache>
            </c:numRef>
          </c:xVal>
          <c:yVal>
            <c:numRef>
              <c:f>Hoja2!$Q$3:$Q$21</c:f>
              <c:numCache>
                <c:formatCode>General</c:formatCode>
                <c:ptCount val="19"/>
                <c:pt idx="0">
                  <c:v>33516</c:v>
                </c:pt>
                <c:pt idx="1">
                  <c:v>29116</c:v>
                </c:pt>
                <c:pt idx="2">
                  <c:v>24830</c:v>
                </c:pt>
                <c:pt idx="3">
                  <c:v>22360</c:v>
                </c:pt>
                <c:pt idx="4">
                  <c:v>19269</c:v>
                </c:pt>
                <c:pt idx="5">
                  <c:v>17229</c:v>
                </c:pt>
                <c:pt idx="6">
                  <c:v>15047</c:v>
                </c:pt>
                <c:pt idx="7">
                  <c:v>12544</c:v>
                </c:pt>
                <c:pt idx="8">
                  <c:v>10758</c:v>
                </c:pt>
                <c:pt idx="9">
                  <c:v>9364</c:v>
                </c:pt>
                <c:pt idx="10">
                  <c:v>8208</c:v>
                </c:pt>
                <c:pt idx="11">
                  <c:v>6316</c:v>
                </c:pt>
                <c:pt idx="12">
                  <c:v>4776</c:v>
                </c:pt>
                <c:pt idx="13">
                  <c:v>3226</c:v>
                </c:pt>
                <c:pt idx="14">
                  <c:v>2324</c:v>
                </c:pt>
                <c:pt idx="15">
                  <c:v>1504</c:v>
                </c:pt>
                <c:pt idx="16">
                  <c:v>843</c:v>
                </c:pt>
                <c:pt idx="17">
                  <c:v>226</c:v>
                </c:pt>
                <c:pt idx="18">
                  <c:v>-27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94016"/>
        <c:axId val="23095552"/>
      </c:scatterChart>
      <c:valAx>
        <c:axId val="23094016"/>
        <c:scaling>
          <c:orientation val="minMax"/>
          <c:max val="300"/>
          <c:min val="205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3095552"/>
        <c:crosses val="autoZero"/>
        <c:crossBetween val="midCat"/>
      </c:valAx>
      <c:valAx>
        <c:axId val="23095552"/>
        <c:scaling>
          <c:orientation val="minMax"/>
          <c:max val="18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0940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6BD655-56D9-4CEC-9CB2-775B842AF1BE}" type="datetimeFigureOut">
              <a:rPr lang="es-ES"/>
              <a:pPr>
                <a:defRPr/>
              </a:pPr>
              <a:t>21/05/2014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814705-0F5F-41E1-AD04-B0C41B635F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74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dirty="0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683822-604D-4832-A080-3AC2E1926800}" type="slidenum">
              <a:rPr lang="es-ES" smtClean="0">
                <a:latin typeface="Arial" charset="0"/>
                <a:cs typeface="Arial" charset="0"/>
              </a:rPr>
              <a:pPr/>
              <a:t>2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11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12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13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14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dirty="0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683822-604D-4832-A080-3AC2E1926800}" type="slidenum">
              <a:rPr lang="es-ES" smtClean="0">
                <a:latin typeface="Arial" charset="0"/>
                <a:cs typeface="Arial" charset="0"/>
              </a:rPr>
              <a:pPr/>
              <a:t>15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16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17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19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20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22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683822-604D-4832-A080-3AC2E1926800}" type="slidenum">
              <a:rPr lang="es-ES" smtClean="0">
                <a:latin typeface="Arial" charset="0"/>
                <a:cs typeface="Arial" charset="0"/>
              </a:rPr>
              <a:pPr/>
              <a:t>3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23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24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25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dirty="0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683822-604D-4832-A080-3AC2E1926800}" type="slidenum">
              <a:rPr lang="es-ES" smtClean="0">
                <a:latin typeface="Arial" charset="0"/>
                <a:cs typeface="Arial" charset="0"/>
              </a:rPr>
              <a:pPr/>
              <a:t>26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dirty="0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683822-604D-4832-A080-3AC2E1926800}" type="slidenum">
              <a:rPr lang="es-ES" smtClean="0">
                <a:latin typeface="Arial" charset="0"/>
                <a:cs typeface="Arial" charset="0"/>
              </a:rPr>
              <a:pPr/>
              <a:t>27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dirty="0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683822-604D-4832-A080-3AC2E1926800}" type="slidenum">
              <a:rPr lang="es-ES" smtClean="0">
                <a:latin typeface="Arial" charset="0"/>
                <a:cs typeface="Arial" charset="0"/>
              </a:rPr>
              <a:pPr/>
              <a:t>28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30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31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32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33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4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34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683822-604D-4832-A080-3AC2E1926800}" type="slidenum">
              <a:rPr lang="es-ES" smtClean="0">
                <a:latin typeface="Arial" charset="0"/>
                <a:cs typeface="Arial" charset="0"/>
              </a:rPr>
              <a:pPr/>
              <a:t>35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38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5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dirty="0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6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7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dirty="0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33CE9-9427-4047-A646-C21E4A734777}" type="slidenum">
              <a:rPr lang="es-ES" smtClean="0">
                <a:latin typeface="Arial" charset="0"/>
                <a:cs typeface="Arial" charset="0"/>
              </a:rPr>
              <a:pPr/>
              <a:t>8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683822-604D-4832-A080-3AC2E1926800}" type="slidenum">
              <a:rPr lang="es-ES" smtClean="0">
                <a:latin typeface="Arial" charset="0"/>
                <a:cs typeface="Arial" charset="0"/>
              </a:rPr>
              <a:pPr/>
              <a:t>9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Primero hablo de la metodología general en la que está basada nuestra metodología y el marco en el que se desarrolla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Luego, centrándome ya en la metodología propuesta, hablo de cómo se ha adaptado la metodología general a nuestro caso particular para calcular las emisiones y los factores de emisión de un tramo de vía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Una vez propuesta la metodología se va a comprobar su validez mediante un modelo de dispersión atmosférica y un sistema experimental de medida</a:t>
            </a: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683822-604D-4832-A080-3AC2E1926800}" type="slidenum">
              <a:rPr lang="es-ES" smtClean="0">
                <a:latin typeface="Arial" charset="0"/>
                <a:cs typeface="Arial" charset="0"/>
              </a:rPr>
              <a:pPr/>
              <a:t>10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18C96-795B-42F2-80EC-CA67D8DAC339}" type="datetime1">
              <a:rPr lang="es-ES" smtClean="0"/>
              <a:pPr>
                <a:defRPr/>
              </a:pPr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1C6F-6A83-4C52-B983-47EDBF27F1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5AFE-C6B4-441B-99BB-B5DFBEDA919F}" type="datetime1">
              <a:rPr lang="es-ES" smtClean="0"/>
              <a:pPr>
                <a:defRPr/>
              </a:pPr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7ABEA-CBF5-492F-8829-9009C6F1CA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9A2B5-2439-4897-9FC6-F3D7782DAA8E}" type="datetime1">
              <a:rPr lang="es-ES" smtClean="0"/>
              <a:pPr>
                <a:defRPr/>
              </a:pPr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82CF-03E6-4164-BB6A-917C5948F1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7F15-B847-4211-BFCE-069C238DF800}" type="datetime1">
              <a:rPr lang="es-ES" smtClean="0"/>
              <a:pPr>
                <a:defRPr/>
              </a:pPr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F82E-D2A2-406A-A2B3-4F2229A7A0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216F-7197-44E9-9A0C-EC50B4B329EC}" type="datetime1">
              <a:rPr lang="es-ES" smtClean="0"/>
              <a:pPr>
                <a:defRPr/>
              </a:pPr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9BB5-54AA-4791-B5F8-AE43226150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23AB-5682-4251-9D42-4DC569FB5CEF}" type="datetime1">
              <a:rPr lang="es-ES" smtClean="0"/>
              <a:pPr>
                <a:defRPr/>
              </a:pPr>
              <a:t>21/05/2014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C3C6-85E2-4919-8338-FAB22BD3AF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C7C9-CA19-4A50-B0AE-B5B9781C036C}" type="datetime1">
              <a:rPr lang="es-ES" smtClean="0"/>
              <a:pPr>
                <a:defRPr/>
              </a:pPr>
              <a:t>21/05/2014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4F05-1F1D-486E-85D2-A23F90634A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7BA9F-1B3B-4C9B-9A7A-4C2555D44DA5}" type="datetime1">
              <a:rPr lang="es-ES" smtClean="0"/>
              <a:pPr>
                <a:defRPr/>
              </a:pPr>
              <a:t>21/05/2014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55E3-21FF-4C73-B84D-532DAE1FA1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3649-AE56-4B73-B394-47BF92C2141F}" type="datetime1">
              <a:rPr lang="es-ES" smtClean="0"/>
              <a:pPr>
                <a:defRPr/>
              </a:pPr>
              <a:t>21/05/2014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A356-486D-4E57-AC51-35A21D70F9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3C6A-BABE-4145-80FD-AD32B6FDF025}" type="datetime1">
              <a:rPr lang="es-ES" smtClean="0"/>
              <a:pPr>
                <a:defRPr/>
              </a:pPr>
              <a:t>21/05/2014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6D7E-1763-489A-A538-115FB66617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AE036-F4D2-4259-BDB8-BB775D58E3A3}" type="datetime1">
              <a:rPr lang="es-ES" smtClean="0"/>
              <a:pPr>
                <a:defRPr/>
              </a:pPr>
              <a:t>21/05/2014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B9D3-97E1-4C7F-A944-033D6BD79E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638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321FC4-F5F4-46A8-BEAB-072B42B06C2F}" type="datetime1">
              <a:rPr lang="es-ES" smtClean="0"/>
              <a:pPr>
                <a:defRPr/>
              </a:pPr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544DD0-DFBE-4A74-B739-88388497F0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65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61.emf"/><Relationship Id="rId5" Type="http://schemas.openxmlformats.org/officeDocument/2006/relationships/image" Target="../media/image62.wmf"/><Relationship Id="rId15" Type="http://schemas.openxmlformats.org/officeDocument/2006/relationships/image" Target="../media/image66.wmf"/><Relationship Id="rId10" Type="http://schemas.openxmlformats.org/officeDocument/2006/relationships/image" Target="../media/image67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8.e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hyperlink" Target="Hoja%20c&#225;lculo%20final(con%20datos).xl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2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3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4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5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6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7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8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0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9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0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4" descr="http://jemeuso.riken.jp/en/images/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solidFill>
            <a:srgbClr val="10033F"/>
          </a:solidFill>
          <a:ln w="9525">
            <a:noFill/>
            <a:miter lim="800000"/>
            <a:headEnd/>
            <a:tailEnd/>
          </a:ln>
        </p:spPr>
      </p:pic>
      <p:sp>
        <p:nvSpPr>
          <p:cNvPr id="17432" name="36 Rectángulo"/>
          <p:cNvSpPr>
            <a:spLocks noChangeArrowheads="1"/>
          </p:cNvSpPr>
          <p:nvPr/>
        </p:nvSpPr>
        <p:spPr bwMode="auto">
          <a:xfrm>
            <a:off x="4714876" y="5568970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PT" b="1" dirty="0">
              <a:solidFill>
                <a:srgbClr val="C00000"/>
              </a:solidFill>
            </a:endParaRPr>
          </a:p>
          <a:p>
            <a:pPr algn="ctr"/>
            <a:r>
              <a:rPr lang="pt-PT" b="1" dirty="0">
                <a:solidFill>
                  <a:srgbClr val="C00000"/>
                </a:solidFill>
              </a:rPr>
              <a:t>LIR – INFRARED LABORATORY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5429256" y="6143644"/>
            <a:ext cx="325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" b="1" i="1" dirty="0">
                <a:solidFill>
                  <a:srgbClr val="10033F"/>
                </a:solidFill>
                <a:latin typeface="+mn-lt"/>
                <a:cs typeface="Arial" pitchFamily="34" charset="0"/>
              </a:rPr>
              <a:t>Universidad Carlos III de Madrid</a:t>
            </a:r>
          </a:p>
        </p:txBody>
      </p:sp>
      <p:sp>
        <p:nvSpPr>
          <p:cNvPr id="25" name="2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28596" y="6396335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Extreme </a:t>
            </a:r>
            <a:r>
              <a:rPr lang="es-ES" sz="1200" b="1" dirty="0" err="1" smtClean="0">
                <a:solidFill>
                  <a:schemeClr val="bg1"/>
                </a:solidFill>
              </a:rPr>
              <a:t>Universe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</a:rPr>
              <a:t>Space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</a:rPr>
              <a:t>Observatory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</a:rPr>
              <a:t>onboard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</a:rPr>
              <a:t>Japanese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</a:rPr>
              <a:t>Experiment</a:t>
            </a:r>
            <a:r>
              <a:rPr lang="es-ES" sz="1200" b="1" dirty="0" smtClean="0">
                <a:solidFill>
                  <a:schemeClr val="bg1"/>
                </a:solidFill>
              </a:rPr>
              <a:t> Module 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43453" y="332656"/>
            <a:ext cx="4572000" cy="39164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Retrieval of optically thin cloud emissivity from brightness temperatures provided by IR Camera of JEM-EUSO Mission</a:t>
            </a:r>
            <a:endParaRPr lang="es-ES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32532" y="4581128"/>
            <a:ext cx="4403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rgbClr val="10033F"/>
                </a:solidFill>
                <a:latin typeface="+mn-lt"/>
                <a:cs typeface="Arial" pitchFamily="34" charset="0"/>
              </a:rPr>
              <a:t>Isabel Fernández-Gómez, Irene Rodríguez, Antonio J. de Castro, </a:t>
            </a:r>
            <a:r>
              <a:rPr lang="es-ES" sz="1600" b="1" u="sng" dirty="0">
                <a:solidFill>
                  <a:srgbClr val="10033F"/>
                </a:solidFill>
                <a:latin typeface="+mn-lt"/>
                <a:cs typeface="Arial" pitchFamily="34" charset="0"/>
              </a:rPr>
              <a:t>Susana Briz </a:t>
            </a:r>
            <a:r>
              <a:rPr lang="es-ES" sz="1600" b="1" dirty="0">
                <a:solidFill>
                  <a:srgbClr val="10033F"/>
                </a:solidFill>
                <a:latin typeface="+mn-lt"/>
                <a:cs typeface="Arial" pitchFamily="34" charset="0"/>
              </a:rPr>
              <a:t>and Fernando López </a:t>
            </a:r>
            <a:r>
              <a:rPr lang="es-ES" sz="1600" b="1" dirty="0" err="1">
                <a:solidFill>
                  <a:srgbClr val="10033F"/>
                </a:solidFill>
                <a:latin typeface="+mn-lt"/>
                <a:cs typeface="Arial" pitchFamily="34" charset="0"/>
              </a:rPr>
              <a:t>for</a:t>
            </a:r>
            <a:r>
              <a:rPr lang="es-ES" sz="1600" b="1" dirty="0">
                <a:solidFill>
                  <a:srgbClr val="10033F"/>
                </a:solidFill>
                <a:latin typeface="+mn-lt"/>
                <a:cs typeface="Arial" pitchFamily="34" charset="0"/>
              </a:rPr>
              <a:t> JEM-EUSO </a:t>
            </a:r>
            <a:r>
              <a:rPr lang="es-ES" sz="1600" b="1" dirty="0" err="1">
                <a:solidFill>
                  <a:srgbClr val="10033F"/>
                </a:solidFill>
                <a:latin typeface="+mn-lt"/>
                <a:cs typeface="Arial" pitchFamily="34" charset="0"/>
              </a:rPr>
              <a:t>Collaboration</a:t>
            </a:r>
            <a:endParaRPr lang="es-ES" sz="1600" b="1" dirty="0">
              <a:solidFill>
                <a:srgbClr val="10033F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7158" y="2276872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4800" b="1" dirty="0" smtClean="0">
                <a:solidFill>
                  <a:srgbClr val="00D200"/>
                </a:solidFill>
                <a:latin typeface="+mj-lt"/>
              </a:rPr>
              <a:t>SPLIT WINDOW ALGORITM (SWA)</a:t>
            </a:r>
            <a:endParaRPr lang="es-ES" sz="4800" b="1" dirty="0">
              <a:solidFill>
                <a:srgbClr val="00D200"/>
              </a:solidFill>
              <a:latin typeface="+mj-lt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42875" y="-27384"/>
            <a:ext cx="2309350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D200"/>
                </a:solidFill>
                <a:latin typeface="+mn-lt"/>
                <a:cs typeface="+mn-cs"/>
              </a:rPr>
              <a:t>SPLIT WINDOW ALGORITHM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304214" y="4087986"/>
            <a:ext cx="65355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err="1">
                <a:solidFill>
                  <a:srgbClr val="00D200"/>
                </a:solidFill>
                <a:latin typeface="+mj-lt"/>
              </a:rPr>
              <a:t>To</a:t>
            </a:r>
            <a:r>
              <a:rPr lang="es-ES" sz="3200" b="1" dirty="0">
                <a:solidFill>
                  <a:srgbClr val="00D200"/>
                </a:solidFill>
                <a:latin typeface="+mj-lt"/>
              </a:rPr>
              <a:t> </a:t>
            </a:r>
            <a:r>
              <a:rPr lang="es-ES" sz="3200" b="1" dirty="0" err="1">
                <a:solidFill>
                  <a:srgbClr val="00D200"/>
                </a:solidFill>
                <a:latin typeface="+mj-lt"/>
              </a:rPr>
              <a:t>calculate</a:t>
            </a:r>
            <a:r>
              <a:rPr lang="es-ES" sz="3200" b="1" dirty="0">
                <a:solidFill>
                  <a:srgbClr val="00D200"/>
                </a:solidFill>
                <a:latin typeface="+mj-lt"/>
              </a:rPr>
              <a:t> </a:t>
            </a:r>
            <a:r>
              <a:rPr lang="es-ES" sz="3200" b="1" dirty="0" err="1">
                <a:solidFill>
                  <a:srgbClr val="00D200"/>
                </a:solidFill>
                <a:latin typeface="+mj-lt"/>
              </a:rPr>
              <a:t>the</a:t>
            </a:r>
            <a:r>
              <a:rPr lang="es-ES" sz="3200" b="1" dirty="0">
                <a:solidFill>
                  <a:srgbClr val="00D200"/>
                </a:solidFill>
                <a:latin typeface="+mj-lt"/>
              </a:rPr>
              <a:t> </a:t>
            </a:r>
            <a:r>
              <a:rPr lang="es-ES" sz="3200" b="1" dirty="0" err="1" smtClean="0">
                <a:solidFill>
                  <a:srgbClr val="00D200"/>
                </a:solidFill>
                <a:latin typeface="+mj-lt"/>
              </a:rPr>
              <a:t>temperature</a:t>
            </a:r>
            <a:r>
              <a:rPr lang="es-ES" sz="3200" b="1" dirty="0" smtClean="0">
                <a:solidFill>
                  <a:srgbClr val="00D200"/>
                </a:solidFill>
                <a:latin typeface="+mj-lt"/>
              </a:rPr>
              <a:t> of </a:t>
            </a:r>
            <a:r>
              <a:rPr lang="es-ES" sz="3200" b="1" dirty="0" err="1" smtClean="0">
                <a:solidFill>
                  <a:srgbClr val="00D200"/>
                </a:solidFill>
                <a:latin typeface="+mj-lt"/>
              </a:rPr>
              <a:t>thick</a:t>
            </a:r>
            <a:r>
              <a:rPr lang="es-ES" sz="3200" b="1" dirty="0" smtClean="0">
                <a:solidFill>
                  <a:srgbClr val="00D200"/>
                </a:solidFill>
                <a:latin typeface="+mj-lt"/>
              </a:rPr>
              <a:t> </a:t>
            </a:r>
            <a:r>
              <a:rPr lang="es-ES" sz="3200" b="1" dirty="0" err="1" smtClean="0">
                <a:solidFill>
                  <a:srgbClr val="00D200"/>
                </a:solidFill>
                <a:latin typeface="+mj-lt"/>
              </a:rPr>
              <a:t>clouds</a:t>
            </a:r>
            <a:endParaRPr lang="es-ES" sz="3200" dirty="0">
              <a:solidFill>
                <a:srgbClr val="00D2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11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4" name="Picture 2" descr="Fig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9" y="2673201"/>
            <a:ext cx="5720367" cy="399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467544" y="1285860"/>
            <a:ext cx="824780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smtClean="0">
                <a:solidFill>
                  <a:srgbClr val="00B050"/>
                </a:solidFill>
                <a:latin typeface="+mj-lt"/>
              </a:rPr>
              <a:t>SWA RETRIEVAL ERROR – </a:t>
            </a:r>
            <a:r>
              <a:rPr lang="es-ES" sz="3200" b="1" dirty="0" err="1" smtClean="0">
                <a:solidFill>
                  <a:srgbClr val="00B050"/>
                </a:solidFill>
                <a:latin typeface="+mj-lt"/>
              </a:rPr>
              <a:t>Simulated</a:t>
            </a:r>
            <a:r>
              <a:rPr lang="es-ES" sz="32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s-ES" sz="3200" b="1" dirty="0" err="1" smtClean="0">
                <a:solidFill>
                  <a:srgbClr val="00B050"/>
                </a:solidFill>
                <a:latin typeface="+mj-lt"/>
              </a:rPr>
              <a:t>scenarios</a:t>
            </a:r>
            <a:endParaRPr lang="es-ES" sz="3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252562" y="3618890"/>
            <a:ext cx="40719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Errors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are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bigger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for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low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clouds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and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humid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atmospheres</a:t>
            </a:r>
            <a:endParaRPr lang="es-ES" b="1" dirty="0" smtClean="0">
              <a:solidFill>
                <a:srgbClr val="002060"/>
              </a:solidFill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Errors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are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lower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than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0.3 K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0761"/>
              </p:ext>
            </p:extLst>
          </p:nvPr>
        </p:nvGraphicFramePr>
        <p:xfrm>
          <a:off x="1865313" y="2124075"/>
          <a:ext cx="55435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cuación" r:id="rId5" imgW="2857320" imgH="228600" progId="Equation.3">
                  <p:embed/>
                </p:oleObj>
              </mc:Choice>
              <mc:Fallback>
                <p:oleObj name="Ecuación" r:id="rId5" imgW="285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2124075"/>
                        <a:ext cx="5543550" cy="4460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Elipse"/>
          <p:cNvSpPr/>
          <p:nvPr/>
        </p:nvSpPr>
        <p:spPr>
          <a:xfrm>
            <a:off x="827584" y="3068960"/>
            <a:ext cx="64807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42875" y="-27384"/>
            <a:ext cx="2309350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D200"/>
                </a:solidFill>
                <a:latin typeface="+mn-lt"/>
                <a:cs typeface="+mn-cs"/>
              </a:rPr>
              <a:t>SPLIT WINDOW ALGORITHM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sp>
        <p:nvSpPr>
          <p:cNvPr id="12" name="11 Elipse"/>
          <p:cNvSpPr/>
          <p:nvPr/>
        </p:nvSpPr>
        <p:spPr>
          <a:xfrm>
            <a:off x="7812360" y="4437112"/>
            <a:ext cx="648072" cy="707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4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930942" y="2488332"/>
            <a:ext cx="7025434" cy="3861048"/>
            <a:chOff x="1115616" y="1772816"/>
            <a:chExt cx="7211725" cy="4966811"/>
          </a:xfrm>
        </p:grpSpPr>
        <p:sp>
          <p:nvSpPr>
            <p:cNvPr id="2" name="1 Rectángulo"/>
            <p:cNvSpPr/>
            <p:nvPr/>
          </p:nvSpPr>
          <p:spPr>
            <a:xfrm>
              <a:off x="1115616" y="1772816"/>
              <a:ext cx="7211725" cy="496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8" name="27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22" b="11745"/>
            <a:stretch/>
          </p:blipFill>
          <p:spPr>
            <a:xfrm>
              <a:off x="1298812" y="2177611"/>
              <a:ext cx="6932906" cy="3979355"/>
            </a:xfrm>
            <a:prstGeom prst="rect">
              <a:avLst/>
            </a:prstGeom>
          </p:spPr>
        </p:pic>
      </p:grp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642910" y="1285860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smtClean="0">
                <a:solidFill>
                  <a:srgbClr val="00D200"/>
                </a:solidFill>
                <a:latin typeface="+mj-lt"/>
                <a:cs typeface="Arial" pitchFamily="34" charset="0"/>
              </a:rPr>
              <a:t>SWA (</a:t>
            </a:r>
            <a:r>
              <a:rPr lang="es-ES" sz="3200" b="1" dirty="0" err="1" smtClean="0">
                <a:solidFill>
                  <a:srgbClr val="00D200"/>
                </a:solidFill>
                <a:latin typeface="+mj-lt"/>
                <a:cs typeface="Arial" pitchFamily="34" charset="0"/>
              </a:rPr>
              <a:t>thick</a:t>
            </a:r>
            <a:r>
              <a:rPr lang="es-ES" sz="3200" b="1" dirty="0" smtClean="0">
                <a:solidFill>
                  <a:srgbClr val="00D200"/>
                </a:solidFill>
                <a:latin typeface="+mj-lt"/>
                <a:cs typeface="Arial" pitchFamily="34" charset="0"/>
              </a:rPr>
              <a:t> </a:t>
            </a:r>
            <a:r>
              <a:rPr lang="es-ES" sz="3200" b="1" dirty="0" err="1" smtClean="0">
                <a:solidFill>
                  <a:srgbClr val="00D200"/>
                </a:solidFill>
                <a:latin typeface="+mj-lt"/>
                <a:cs typeface="Arial" pitchFamily="34" charset="0"/>
              </a:rPr>
              <a:t>clouds</a:t>
            </a:r>
            <a:r>
              <a:rPr lang="es-ES" sz="3200" b="1" dirty="0" smtClean="0">
                <a:solidFill>
                  <a:srgbClr val="00D200"/>
                </a:solidFill>
                <a:latin typeface="+mj-lt"/>
                <a:cs typeface="Arial" pitchFamily="34" charset="0"/>
              </a:rPr>
              <a:t>)</a:t>
            </a:r>
            <a:endParaRPr lang="es-ES" sz="3200" b="1" dirty="0">
              <a:solidFill>
                <a:srgbClr val="00D2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42910" y="2488332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2400" b="1" dirty="0" err="1" smtClean="0">
                <a:solidFill>
                  <a:srgbClr val="3333FF"/>
                </a:solidFill>
                <a:latin typeface="+mj-lt"/>
              </a:rPr>
              <a:t>Application</a:t>
            </a:r>
            <a:r>
              <a:rPr lang="es-ES" sz="2400" b="1" dirty="0" smtClean="0">
                <a:solidFill>
                  <a:srgbClr val="3333FF"/>
                </a:solidFill>
                <a:latin typeface="+mj-lt"/>
              </a:rPr>
              <a:t> / </a:t>
            </a:r>
            <a:r>
              <a:rPr lang="es-ES" sz="2400" b="1" u="sng" dirty="0" err="1" smtClean="0">
                <a:solidFill>
                  <a:srgbClr val="3333FF"/>
                </a:solidFill>
                <a:latin typeface="+mj-lt"/>
              </a:rPr>
              <a:t>Comparison</a:t>
            </a:r>
            <a:r>
              <a:rPr lang="es-ES" sz="24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rgbClr val="3333FF"/>
                </a:solidFill>
                <a:latin typeface="+mj-lt"/>
              </a:rPr>
              <a:t>to</a:t>
            </a:r>
            <a:r>
              <a:rPr lang="es-ES" sz="2400" b="1" dirty="0" smtClean="0">
                <a:solidFill>
                  <a:srgbClr val="3333FF"/>
                </a:solidFill>
                <a:latin typeface="+mj-lt"/>
              </a:rPr>
              <a:t> real data (MODIS)</a:t>
            </a:r>
            <a:endParaRPr lang="es-ES" sz="2400" b="1" dirty="0">
              <a:solidFill>
                <a:srgbClr val="3333FF"/>
              </a:solidFill>
              <a:latin typeface="+mj-lt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1809234" y="5875531"/>
            <a:ext cx="5499491" cy="646331"/>
            <a:chOff x="1809234" y="6093296"/>
            <a:chExt cx="5499491" cy="646331"/>
          </a:xfrm>
        </p:grpSpPr>
        <p:sp>
          <p:nvSpPr>
            <p:cNvPr id="31" name="30 CuadroTexto"/>
            <p:cNvSpPr txBox="1"/>
            <p:nvPr/>
          </p:nvSpPr>
          <p:spPr>
            <a:xfrm>
              <a:off x="1809234" y="6093296"/>
              <a:ext cx="26212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002060"/>
                  </a:solidFill>
                </a:rPr>
                <a:t>466409 </a:t>
              </a:r>
              <a:r>
                <a:rPr lang="es-ES" b="1" dirty="0" err="1" smtClean="0">
                  <a:solidFill>
                    <a:srgbClr val="002060"/>
                  </a:solidFill>
                </a:rPr>
                <a:t>pixels</a:t>
              </a:r>
              <a:r>
                <a:rPr lang="es-ES" b="1" dirty="0" smtClean="0">
                  <a:solidFill>
                    <a:srgbClr val="002060"/>
                  </a:solidFill>
                </a:rPr>
                <a:t> of </a:t>
              </a:r>
              <a:r>
                <a:rPr lang="es-ES" b="1" dirty="0" err="1" smtClean="0">
                  <a:solidFill>
                    <a:srgbClr val="002060"/>
                  </a:solidFill>
                </a:rPr>
                <a:t>water</a:t>
              </a:r>
              <a:endParaRPr lang="es-ES" b="1" dirty="0" smtClean="0">
                <a:solidFill>
                  <a:srgbClr val="002060"/>
                </a:solidFill>
              </a:endParaRPr>
            </a:p>
            <a:p>
              <a:r>
                <a:rPr lang="es-ES" b="1" dirty="0" smtClean="0">
                  <a:solidFill>
                    <a:srgbClr val="002060"/>
                  </a:solidFill>
                </a:rPr>
                <a:t>368710 </a:t>
              </a:r>
              <a:r>
                <a:rPr lang="es-ES" b="1" dirty="0" err="1" smtClean="0">
                  <a:solidFill>
                    <a:srgbClr val="002060"/>
                  </a:solidFill>
                </a:rPr>
                <a:t>pixels</a:t>
              </a:r>
              <a:r>
                <a:rPr lang="es-ES" b="1" dirty="0" smtClean="0">
                  <a:solidFill>
                    <a:srgbClr val="002060"/>
                  </a:solidFill>
                </a:rPr>
                <a:t> of ice</a:t>
              </a:r>
              <a:endParaRPr lang="es-ES" b="1" dirty="0">
                <a:solidFill>
                  <a:srgbClr val="002060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4533606" y="6093296"/>
              <a:ext cx="2775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002060"/>
                  </a:solidFill>
                </a:rPr>
                <a:t>92802 </a:t>
              </a:r>
              <a:r>
                <a:rPr lang="es-ES" b="1" dirty="0" err="1" smtClean="0">
                  <a:solidFill>
                    <a:srgbClr val="002060"/>
                  </a:solidFill>
                </a:rPr>
                <a:t>mixed</a:t>
              </a:r>
              <a:r>
                <a:rPr lang="es-ES" b="1" dirty="0" smtClean="0">
                  <a:solidFill>
                    <a:srgbClr val="002060"/>
                  </a:solidFill>
                </a:rPr>
                <a:t> </a:t>
              </a:r>
              <a:r>
                <a:rPr lang="es-ES" b="1" dirty="0" err="1" smtClean="0">
                  <a:solidFill>
                    <a:srgbClr val="002060"/>
                  </a:solidFill>
                </a:rPr>
                <a:t>pixels</a:t>
              </a:r>
              <a:endParaRPr lang="es-ES" b="1" dirty="0" smtClean="0">
                <a:solidFill>
                  <a:srgbClr val="002060"/>
                </a:solidFill>
              </a:endParaRPr>
            </a:p>
            <a:p>
              <a:r>
                <a:rPr lang="es-ES" b="1" dirty="0" smtClean="0">
                  <a:solidFill>
                    <a:srgbClr val="002060"/>
                  </a:solidFill>
                </a:rPr>
                <a:t>185104 </a:t>
              </a:r>
              <a:r>
                <a:rPr lang="es-ES" b="1" dirty="0" err="1" smtClean="0">
                  <a:solidFill>
                    <a:srgbClr val="002060"/>
                  </a:solidFill>
                </a:rPr>
                <a:t>uncertain</a:t>
              </a:r>
              <a:r>
                <a:rPr lang="es-ES" b="1" dirty="0" smtClean="0">
                  <a:solidFill>
                    <a:srgbClr val="002060"/>
                  </a:solidFill>
                </a:rPr>
                <a:t> </a:t>
              </a:r>
              <a:r>
                <a:rPr lang="es-ES" b="1" dirty="0" err="1" smtClean="0">
                  <a:solidFill>
                    <a:srgbClr val="002060"/>
                  </a:solidFill>
                </a:rPr>
                <a:t>pixels</a:t>
              </a:r>
              <a:endParaRPr lang="es-E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83568" y="1993404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2400" b="1" dirty="0" err="1" smtClean="0">
                <a:solidFill>
                  <a:srgbClr val="3333FF"/>
                </a:solidFill>
                <a:latin typeface="+mj-lt"/>
              </a:rPr>
              <a:t>Application</a:t>
            </a:r>
            <a:r>
              <a:rPr lang="es-ES" sz="2400" b="1" dirty="0" smtClean="0">
                <a:solidFill>
                  <a:srgbClr val="3333FF"/>
                </a:solidFill>
                <a:latin typeface="+mj-lt"/>
              </a:rPr>
              <a:t> / </a:t>
            </a:r>
            <a:r>
              <a:rPr lang="es-ES" sz="2400" b="1" dirty="0" err="1" smtClean="0">
                <a:solidFill>
                  <a:srgbClr val="3333FF"/>
                </a:solidFill>
                <a:latin typeface="+mj-lt"/>
              </a:rPr>
              <a:t>Validation</a:t>
            </a:r>
            <a:r>
              <a:rPr lang="es-ES" sz="2400" b="1" dirty="0" smtClean="0">
                <a:solidFill>
                  <a:srgbClr val="3333FF"/>
                </a:solidFill>
                <a:latin typeface="+mj-lt"/>
              </a:rPr>
              <a:t> (SIMULATIONS) T</a:t>
            </a:r>
            <a:r>
              <a:rPr lang="es-ES" sz="2400" b="1" baseline="-25000" dirty="0" smtClean="0">
                <a:solidFill>
                  <a:srgbClr val="3333FF"/>
                </a:solidFill>
                <a:latin typeface="+mj-lt"/>
              </a:rPr>
              <a:t>R</a:t>
            </a:r>
            <a:r>
              <a:rPr lang="es-ES" sz="2400" b="1" dirty="0" smtClean="0">
                <a:solidFill>
                  <a:srgbClr val="3333FF"/>
                </a:solidFill>
                <a:latin typeface="+mj-lt"/>
              </a:rPr>
              <a:t> Error &lt; 0.3 K</a:t>
            </a:r>
            <a:endParaRPr lang="es-ES" sz="2400" b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6300192" y="1772816"/>
            <a:ext cx="201622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142875" y="-24"/>
            <a:ext cx="2309350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D200"/>
                </a:solidFill>
                <a:latin typeface="+mn-lt"/>
                <a:cs typeface="+mn-cs"/>
              </a:rPr>
              <a:t>SPLIT WINDOW ALGORITHM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96090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9" y="1857360"/>
            <a:ext cx="3361621" cy="2520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642910" y="1285860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smtClean="0">
                <a:solidFill>
                  <a:srgbClr val="00D200"/>
                </a:solidFill>
                <a:latin typeface="+mj-lt"/>
                <a:cs typeface="Arial" pitchFamily="34" charset="0"/>
              </a:rPr>
              <a:t>STATUS: SWA (</a:t>
            </a:r>
            <a:r>
              <a:rPr lang="es-ES" sz="3200" b="1" dirty="0" err="1" smtClean="0">
                <a:solidFill>
                  <a:srgbClr val="00D200"/>
                </a:solidFill>
                <a:latin typeface="+mj-lt"/>
                <a:cs typeface="Arial" pitchFamily="34" charset="0"/>
              </a:rPr>
              <a:t>thick</a:t>
            </a:r>
            <a:r>
              <a:rPr lang="es-ES" sz="3200" b="1" dirty="0" smtClean="0">
                <a:solidFill>
                  <a:srgbClr val="00D200"/>
                </a:solidFill>
                <a:latin typeface="+mj-lt"/>
                <a:cs typeface="Arial" pitchFamily="34" charset="0"/>
              </a:rPr>
              <a:t> </a:t>
            </a:r>
            <a:r>
              <a:rPr lang="es-ES" sz="3200" b="1" dirty="0" err="1" smtClean="0">
                <a:solidFill>
                  <a:srgbClr val="00D200"/>
                </a:solidFill>
                <a:latin typeface="+mj-lt"/>
                <a:cs typeface="Arial" pitchFamily="34" charset="0"/>
              </a:rPr>
              <a:t>clouds</a:t>
            </a:r>
            <a:r>
              <a:rPr lang="es-ES" sz="3200" b="1" dirty="0" smtClean="0">
                <a:solidFill>
                  <a:srgbClr val="00D200"/>
                </a:solidFill>
                <a:latin typeface="+mj-lt"/>
                <a:cs typeface="Arial" pitchFamily="34" charset="0"/>
              </a:rPr>
              <a:t> </a:t>
            </a:r>
            <a:r>
              <a:rPr lang="es-ES" sz="3200" b="1" dirty="0" smtClean="0">
                <a:solidFill>
                  <a:srgbClr val="00D200"/>
                </a:solidFill>
                <a:latin typeface="Symbol" pitchFamily="18" charset="2"/>
                <a:cs typeface="Arial" pitchFamily="34" charset="0"/>
              </a:rPr>
              <a:t>e</a:t>
            </a:r>
            <a:r>
              <a:rPr lang="es-ES" sz="3200" b="1" dirty="0" smtClean="0">
                <a:solidFill>
                  <a:srgbClr val="00D200"/>
                </a:solidFill>
                <a:latin typeface="+mj-lt"/>
                <a:cs typeface="Arial" pitchFamily="34" charset="0"/>
              </a:rPr>
              <a:t> =1 (12 </a:t>
            </a:r>
            <a:r>
              <a:rPr lang="es-ES" sz="3200" b="1" dirty="0" err="1" smtClean="0">
                <a:solidFill>
                  <a:srgbClr val="00D200"/>
                </a:solidFill>
                <a:latin typeface="+mj-lt"/>
                <a:cs typeface="Arial" pitchFamily="34" charset="0"/>
              </a:rPr>
              <a:t>images</a:t>
            </a:r>
            <a:r>
              <a:rPr lang="es-ES" sz="3200" b="1" dirty="0" smtClean="0">
                <a:solidFill>
                  <a:srgbClr val="00D200"/>
                </a:solidFill>
                <a:latin typeface="+mj-lt"/>
                <a:cs typeface="Arial" pitchFamily="34" charset="0"/>
              </a:rPr>
              <a:t>)) </a:t>
            </a:r>
            <a:endParaRPr lang="es-ES" sz="3200" b="1" dirty="0">
              <a:solidFill>
                <a:srgbClr val="00D2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42875" y="-24"/>
            <a:ext cx="2309350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D200"/>
                </a:solidFill>
                <a:latin typeface="+mn-lt"/>
                <a:cs typeface="+mn-cs"/>
              </a:rPr>
              <a:t>SPLIT WINDOW ALGORITHM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82" y="1772816"/>
            <a:ext cx="3358381" cy="2520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368"/>
            <a:ext cx="3360000" cy="2520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81" y="4149360"/>
            <a:ext cx="335919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642910" y="1285860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smtClean="0">
                <a:solidFill>
                  <a:srgbClr val="00D200"/>
                </a:solidFill>
                <a:latin typeface="+mj-lt"/>
                <a:cs typeface="Arial" pitchFamily="34" charset="0"/>
              </a:rPr>
              <a:t>STATUS: SWA (</a:t>
            </a:r>
            <a:r>
              <a:rPr lang="es-ES" sz="3200" b="1" dirty="0" err="1" smtClean="0">
                <a:solidFill>
                  <a:srgbClr val="00D200"/>
                </a:solidFill>
                <a:latin typeface="+mj-lt"/>
                <a:cs typeface="Arial" pitchFamily="34" charset="0"/>
              </a:rPr>
              <a:t>thick</a:t>
            </a:r>
            <a:r>
              <a:rPr lang="es-ES" sz="3200" b="1" dirty="0" smtClean="0">
                <a:solidFill>
                  <a:srgbClr val="00D200"/>
                </a:solidFill>
                <a:latin typeface="+mj-lt"/>
                <a:cs typeface="Arial" pitchFamily="34" charset="0"/>
              </a:rPr>
              <a:t> </a:t>
            </a:r>
            <a:r>
              <a:rPr lang="es-ES" sz="3200" b="1" dirty="0" err="1" smtClean="0">
                <a:solidFill>
                  <a:srgbClr val="00D200"/>
                </a:solidFill>
                <a:latin typeface="+mj-lt"/>
                <a:cs typeface="Arial" pitchFamily="34" charset="0"/>
              </a:rPr>
              <a:t>clouds</a:t>
            </a:r>
            <a:r>
              <a:rPr lang="es-ES" sz="3200" b="1" dirty="0" smtClean="0">
                <a:solidFill>
                  <a:srgbClr val="00D200"/>
                </a:solidFill>
                <a:latin typeface="+mj-lt"/>
                <a:cs typeface="Arial" pitchFamily="34" charset="0"/>
              </a:rPr>
              <a:t> </a:t>
            </a:r>
            <a:r>
              <a:rPr lang="es-ES" sz="3200" b="1" dirty="0" smtClean="0">
                <a:solidFill>
                  <a:srgbClr val="00D200"/>
                </a:solidFill>
                <a:latin typeface="Symbol" pitchFamily="18" charset="2"/>
                <a:cs typeface="Arial" pitchFamily="34" charset="0"/>
              </a:rPr>
              <a:t>e</a:t>
            </a:r>
            <a:r>
              <a:rPr lang="es-ES" sz="3200" b="1" dirty="0" smtClean="0">
                <a:solidFill>
                  <a:srgbClr val="00D200"/>
                </a:solidFill>
                <a:latin typeface="+mj-lt"/>
                <a:cs typeface="Arial" pitchFamily="34" charset="0"/>
              </a:rPr>
              <a:t> =1 (12 </a:t>
            </a:r>
            <a:r>
              <a:rPr lang="es-ES" sz="3200" b="1" dirty="0" err="1" smtClean="0">
                <a:solidFill>
                  <a:srgbClr val="00D200"/>
                </a:solidFill>
                <a:latin typeface="+mj-lt"/>
                <a:cs typeface="Arial" pitchFamily="34" charset="0"/>
              </a:rPr>
              <a:t>images</a:t>
            </a:r>
            <a:r>
              <a:rPr lang="es-ES" sz="3200" b="1" dirty="0" smtClean="0">
                <a:solidFill>
                  <a:srgbClr val="00D200"/>
                </a:solidFill>
                <a:latin typeface="+mj-lt"/>
                <a:cs typeface="Arial" pitchFamily="34" charset="0"/>
              </a:rPr>
              <a:t>)) </a:t>
            </a:r>
            <a:endParaRPr lang="es-ES" sz="3200" b="1" dirty="0">
              <a:solidFill>
                <a:srgbClr val="00D2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59" y="2268326"/>
            <a:ext cx="4109688" cy="308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35 CuadroTexto"/>
          <p:cNvSpPr txBox="1"/>
          <p:nvPr/>
        </p:nvSpPr>
        <p:spPr>
          <a:xfrm>
            <a:off x="5383557" y="5137447"/>
            <a:ext cx="24482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T</a:t>
            </a:r>
            <a:r>
              <a:rPr lang="es-ES" sz="1400" baseline="-25000" dirty="0" smtClean="0"/>
              <a:t>MODIS</a:t>
            </a:r>
            <a:r>
              <a:rPr lang="es-ES" sz="1400" dirty="0" smtClean="0"/>
              <a:t> - T</a:t>
            </a:r>
            <a:r>
              <a:rPr lang="es-ES" sz="1400" baseline="-25000" dirty="0" smtClean="0"/>
              <a:t>SWA</a:t>
            </a:r>
            <a:endParaRPr lang="es-ES" sz="1400" baseline="-250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5200650" y="2144055"/>
            <a:ext cx="30632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T</a:t>
            </a:r>
            <a:r>
              <a:rPr lang="es-ES" sz="1400" baseline="-25000" dirty="0" smtClean="0"/>
              <a:t>MODIS</a:t>
            </a:r>
            <a:r>
              <a:rPr lang="es-ES" sz="1400" dirty="0" smtClean="0"/>
              <a:t> – T</a:t>
            </a:r>
            <a:r>
              <a:rPr lang="es-ES" sz="1400" baseline="-25000" dirty="0" smtClean="0"/>
              <a:t>SWA </a:t>
            </a:r>
            <a:r>
              <a:rPr lang="es-ES" sz="1400" dirty="0" smtClean="0"/>
              <a:t> (</a:t>
            </a:r>
            <a:r>
              <a:rPr lang="es-ES" sz="1400" dirty="0" smtClean="0">
                <a:solidFill>
                  <a:srgbClr val="FF0000"/>
                </a:solidFill>
              </a:rPr>
              <a:t>ice </a:t>
            </a:r>
            <a:r>
              <a:rPr lang="es-ES" sz="1400" dirty="0" err="1" smtClean="0">
                <a:solidFill>
                  <a:srgbClr val="FF0000"/>
                </a:solidFill>
              </a:rPr>
              <a:t>clouds</a:t>
            </a:r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sz="1400" dirty="0" smtClean="0">
                <a:latin typeface="Symbol" pitchFamily="18" charset="2"/>
              </a:rPr>
              <a:t>e</a:t>
            </a:r>
            <a:r>
              <a:rPr lang="es-ES" sz="1400" dirty="0" smtClean="0"/>
              <a:t>=1)</a:t>
            </a:r>
            <a:endParaRPr lang="es-ES" sz="1400" baseline="-25000" dirty="0"/>
          </a:p>
        </p:txBody>
      </p:sp>
      <p:sp>
        <p:nvSpPr>
          <p:cNvPr id="38" name="37 CuadroTexto"/>
          <p:cNvSpPr txBox="1"/>
          <p:nvPr/>
        </p:nvSpPr>
        <p:spPr>
          <a:xfrm rot="16200000">
            <a:off x="3521223" y="3626604"/>
            <a:ext cx="25527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/>
              <a:t>Normalize</a:t>
            </a:r>
            <a:r>
              <a:rPr lang="es-ES" sz="1400" dirty="0" smtClean="0"/>
              <a:t> </a:t>
            </a:r>
            <a:r>
              <a:rPr lang="es-ES" sz="1400" dirty="0" err="1" smtClean="0"/>
              <a:t>Frequency</a:t>
            </a:r>
            <a:endParaRPr lang="es-ES" sz="1400" baseline="-25000" dirty="0"/>
          </a:p>
        </p:txBody>
      </p:sp>
      <p:grpSp>
        <p:nvGrpSpPr>
          <p:cNvPr id="8" name="7 Grupo"/>
          <p:cNvGrpSpPr/>
          <p:nvPr/>
        </p:nvGrpSpPr>
        <p:grpSpPr>
          <a:xfrm>
            <a:off x="6012160" y="2613252"/>
            <a:ext cx="2371162" cy="1083749"/>
            <a:chOff x="6012160" y="2613252"/>
            <a:chExt cx="2371162" cy="1083749"/>
          </a:xfrm>
        </p:grpSpPr>
        <p:sp>
          <p:nvSpPr>
            <p:cNvPr id="39" name="38 CuadroTexto"/>
            <p:cNvSpPr txBox="1"/>
            <p:nvPr/>
          </p:nvSpPr>
          <p:spPr>
            <a:xfrm>
              <a:off x="6012160" y="2613252"/>
              <a:ext cx="2371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3333FF"/>
                  </a:solidFill>
                </a:rPr>
                <a:t>20% </a:t>
              </a:r>
              <a:r>
                <a:rPr lang="es-ES" b="1" dirty="0" err="1" smtClean="0">
                  <a:solidFill>
                    <a:srgbClr val="3333FF"/>
                  </a:solidFill>
                </a:rPr>
                <a:t>aprox</a:t>
              </a:r>
              <a:r>
                <a:rPr lang="es-ES" b="1" dirty="0" smtClean="0">
                  <a:solidFill>
                    <a:srgbClr val="3333FF"/>
                  </a:solidFill>
                </a:rPr>
                <a:t> </a:t>
              </a:r>
              <a:r>
                <a:rPr lang="es-ES" b="1" dirty="0" smtClean="0">
                  <a:solidFill>
                    <a:srgbClr val="3333FF"/>
                  </a:solidFill>
                  <a:latin typeface="Symbol" pitchFamily="18" charset="2"/>
                </a:rPr>
                <a:t>D</a:t>
              </a:r>
              <a:r>
                <a:rPr lang="es-ES" b="1" dirty="0" smtClean="0">
                  <a:solidFill>
                    <a:srgbClr val="3333FF"/>
                  </a:solidFill>
                </a:rPr>
                <a:t>T&lt;0.5 K</a:t>
              </a:r>
              <a:endParaRPr lang="es-ES" b="1" dirty="0">
                <a:solidFill>
                  <a:srgbClr val="3333FF"/>
                </a:solidFill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6247653" y="2953476"/>
              <a:ext cx="2076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err="1" smtClean="0">
                  <a:solidFill>
                    <a:srgbClr val="3333FF"/>
                  </a:solidFill>
                </a:rPr>
                <a:t>Less</a:t>
              </a:r>
              <a:r>
                <a:rPr lang="es-ES" b="1" dirty="0" smtClean="0">
                  <a:solidFill>
                    <a:srgbClr val="3333FF"/>
                  </a:solidFill>
                </a:rPr>
                <a:t> 40% </a:t>
              </a:r>
              <a:r>
                <a:rPr lang="es-ES" b="1" dirty="0" smtClean="0">
                  <a:solidFill>
                    <a:srgbClr val="3333FF"/>
                  </a:solidFill>
                  <a:latin typeface="Symbol" pitchFamily="18" charset="2"/>
                </a:rPr>
                <a:t>D</a:t>
              </a:r>
              <a:r>
                <a:rPr lang="es-ES" b="1" dirty="0" smtClean="0">
                  <a:solidFill>
                    <a:srgbClr val="3333FF"/>
                  </a:solidFill>
                </a:rPr>
                <a:t>T&lt;1 K</a:t>
              </a:r>
              <a:endParaRPr lang="es-ES" b="1" dirty="0">
                <a:solidFill>
                  <a:srgbClr val="3333FF"/>
                </a:solidFill>
              </a:endParaRP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6358191" y="3327669"/>
              <a:ext cx="1728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3333FF"/>
                  </a:solidFill>
                </a:rPr>
                <a:t>3% </a:t>
              </a:r>
              <a:r>
                <a:rPr lang="es-ES" b="1" dirty="0" err="1" smtClean="0">
                  <a:solidFill>
                    <a:srgbClr val="3333FF"/>
                  </a:solidFill>
                </a:rPr>
                <a:t>pixels</a:t>
              </a:r>
              <a:r>
                <a:rPr lang="es-ES" b="1" dirty="0" smtClean="0">
                  <a:solidFill>
                    <a:srgbClr val="3333FF"/>
                  </a:solidFill>
                </a:rPr>
                <a:t>  </a:t>
              </a:r>
              <a:r>
                <a:rPr lang="es-ES" b="1" dirty="0" smtClean="0">
                  <a:solidFill>
                    <a:srgbClr val="3333FF"/>
                  </a:solidFill>
                  <a:latin typeface="Symbol" pitchFamily="18" charset="2"/>
                </a:rPr>
                <a:t>e</a:t>
              </a:r>
              <a:r>
                <a:rPr lang="es-ES" b="1" dirty="0" smtClean="0">
                  <a:solidFill>
                    <a:srgbClr val="3333FF"/>
                  </a:solidFill>
                </a:rPr>
                <a:t>=1</a:t>
              </a:r>
              <a:endParaRPr lang="es-ES" b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1133353" y="5661248"/>
            <a:ext cx="7903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</a:rPr>
              <a:t>SWA </a:t>
            </a:r>
            <a:r>
              <a:rPr lang="es-ES" b="1" dirty="0" err="1" smtClean="0">
                <a:solidFill>
                  <a:srgbClr val="FF0000"/>
                </a:solidFill>
              </a:rPr>
              <a:t>gives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good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results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with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water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clouds</a:t>
            </a:r>
            <a:r>
              <a:rPr lang="es-ES" b="1" dirty="0" smtClean="0">
                <a:solidFill>
                  <a:srgbClr val="FF0000"/>
                </a:solidFill>
              </a:rPr>
              <a:t> of </a:t>
            </a:r>
            <a:r>
              <a:rPr lang="es-ES" b="1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s-ES" b="1" dirty="0" smtClean="0">
                <a:solidFill>
                  <a:srgbClr val="FF0000"/>
                </a:solidFill>
              </a:rPr>
              <a:t>=1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S" b="1" dirty="0" err="1" smtClean="0">
                <a:solidFill>
                  <a:srgbClr val="FF0000"/>
                </a:solidFill>
              </a:rPr>
              <a:t>Most</a:t>
            </a:r>
            <a:r>
              <a:rPr lang="es-ES" b="1" dirty="0" smtClean="0">
                <a:solidFill>
                  <a:srgbClr val="FF0000"/>
                </a:solidFill>
              </a:rPr>
              <a:t> of </a:t>
            </a:r>
            <a:r>
              <a:rPr lang="es-ES" b="1" dirty="0" err="1" smtClean="0">
                <a:solidFill>
                  <a:srgbClr val="FF0000"/>
                </a:solidFill>
              </a:rPr>
              <a:t>water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pixels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have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s-ES" b="1" dirty="0" smtClean="0">
                <a:solidFill>
                  <a:srgbClr val="FF0000"/>
                </a:solidFill>
              </a:rPr>
              <a:t>=1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S" b="1" dirty="0" err="1" smtClean="0">
                <a:solidFill>
                  <a:srgbClr val="FF0000"/>
                </a:solidFill>
              </a:rPr>
              <a:t>Results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with</a:t>
            </a:r>
            <a:r>
              <a:rPr lang="es-ES" b="1" dirty="0" smtClean="0">
                <a:solidFill>
                  <a:srgbClr val="FF0000"/>
                </a:solidFill>
              </a:rPr>
              <a:t> ice </a:t>
            </a:r>
            <a:r>
              <a:rPr lang="es-ES" b="1" dirty="0" err="1" smtClean="0">
                <a:solidFill>
                  <a:srgbClr val="FF0000"/>
                </a:solidFill>
              </a:rPr>
              <a:t>pixels</a:t>
            </a:r>
            <a:r>
              <a:rPr lang="es-ES" b="1" dirty="0" smtClean="0">
                <a:solidFill>
                  <a:srgbClr val="FF0000"/>
                </a:solidFill>
              </a:rPr>
              <a:t> are </a:t>
            </a:r>
            <a:r>
              <a:rPr lang="es-ES" b="1" dirty="0" err="1" smtClean="0">
                <a:solidFill>
                  <a:srgbClr val="FF0000"/>
                </a:solidFill>
              </a:rPr>
              <a:t>not</a:t>
            </a:r>
            <a:r>
              <a:rPr lang="es-ES" b="1" dirty="0" smtClean="0">
                <a:solidFill>
                  <a:srgbClr val="FF0000"/>
                </a:solidFill>
              </a:rPr>
              <a:t> so </a:t>
            </a:r>
            <a:r>
              <a:rPr lang="es-ES" b="1" dirty="0" err="1" smtClean="0">
                <a:solidFill>
                  <a:srgbClr val="FF0000"/>
                </a:solidFill>
              </a:rPr>
              <a:t>nice</a:t>
            </a:r>
            <a:endParaRPr lang="es-ES" b="1" dirty="0">
              <a:solidFill>
                <a:srgbClr val="FF0000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41563" y="2194788"/>
            <a:ext cx="3985019" cy="3157125"/>
            <a:chOff x="541563" y="2194788"/>
            <a:chExt cx="3985019" cy="31571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63" y="2304149"/>
              <a:ext cx="3985019" cy="292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1070579" y="2194788"/>
              <a:ext cx="3257179" cy="3203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/>
                <a:t>T</a:t>
              </a:r>
              <a:r>
                <a:rPr lang="es-ES" sz="1400" baseline="-25000" dirty="0" smtClean="0"/>
                <a:t>MODIS</a:t>
              </a:r>
              <a:r>
                <a:rPr lang="es-ES" sz="1400" dirty="0" smtClean="0"/>
                <a:t> – T</a:t>
              </a:r>
              <a:r>
                <a:rPr lang="es-ES" sz="1400" baseline="-25000" dirty="0" smtClean="0"/>
                <a:t>SWA </a:t>
              </a:r>
              <a:r>
                <a:rPr lang="es-ES" sz="1400" dirty="0" smtClean="0"/>
                <a:t> (</a:t>
              </a:r>
              <a:r>
                <a:rPr lang="es-ES" sz="1400" dirty="0" err="1" smtClean="0">
                  <a:solidFill>
                    <a:srgbClr val="FF0000"/>
                  </a:solidFill>
                </a:rPr>
                <a:t>water</a:t>
              </a:r>
              <a:r>
                <a:rPr lang="es-ES" sz="1400" dirty="0" smtClean="0">
                  <a:solidFill>
                    <a:srgbClr val="FF0000"/>
                  </a:solidFill>
                </a:rPr>
                <a:t> </a:t>
              </a:r>
              <a:r>
                <a:rPr lang="es-ES" sz="1400" dirty="0" err="1" smtClean="0">
                  <a:solidFill>
                    <a:srgbClr val="FF0000"/>
                  </a:solidFill>
                </a:rPr>
                <a:t>clouds</a:t>
              </a:r>
              <a:r>
                <a:rPr lang="es-ES" sz="1400" dirty="0" smtClean="0">
                  <a:solidFill>
                    <a:srgbClr val="FF0000"/>
                  </a:solidFill>
                </a:rPr>
                <a:t> </a:t>
              </a:r>
              <a:r>
                <a:rPr lang="es-ES" sz="1400" dirty="0" smtClean="0">
                  <a:latin typeface="Symbol" pitchFamily="18" charset="2"/>
                </a:rPr>
                <a:t>e</a:t>
              </a:r>
              <a:r>
                <a:rPr lang="es-ES" sz="1400" dirty="0" smtClean="0"/>
                <a:t>=1)</a:t>
              </a:r>
              <a:endParaRPr lang="es-ES" sz="1400" baseline="-25000" dirty="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1377080" y="5031556"/>
              <a:ext cx="2603288" cy="3203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/>
                <a:t>T</a:t>
              </a:r>
              <a:r>
                <a:rPr lang="es-ES" sz="1400" baseline="-25000" dirty="0" smtClean="0"/>
                <a:t>MODIS</a:t>
              </a:r>
              <a:r>
                <a:rPr lang="es-ES" sz="1400" dirty="0" smtClean="0"/>
                <a:t> - T</a:t>
              </a:r>
              <a:r>
                <a:rPr lang="es-ES" sz="1400" baseline="-25000" dirty="0" smtClean="0"/>
                <a:t>SWA</a:t>
              </a:r>
              <a:endParaRPr lang="es-ES" sz="1400" baseline="-25000" dirty="0"/>
            </a:p>
          </p:txBody>
        </p:sp>
        <p:sp>
          <p:nvSpPr>
            <p:cNvPr id="44" name="43 CuadroTexto"/>
            <p:cNvSpPr txBox="1"/>
            <p:nvPr/>
          </p:nvSpPr>
          <p:spPr>
            <a:xfrm rot="16200000">
              <a:off x="-574997" y="3605008"/>
              <a:ext cx="2657140" cy="3275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/>
                <a:t>Normalized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Frequency</a:t>
              </a:r>
              <a:endParaRPr lang="es-ES" sz="1400" baseline="-250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760206" y="2739999"/>
            <a:ext cx="2445989" cy="1107890"/>
            <a:chOff x="1760206" y="2739999"/>
            <a:chExt cx="2445989" cy="1107890"/>
          </a:xfrm>
        </p:grpSpPr>
        <p:sp>
          <p:nvSpPr>
            <p:cNvPr id="31" name="30 CuadroTexto"/>
            <p:cNvSpPr txBox="1"/>
            <p:nvPr/>
          </p:nvSpPr>
          <p:spPr>
            <a:xfrm>
              <a:off x="1760206" y="2739999"/>
              <a:ext cx="237116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3333FF"/>
                  </a:solidFill>
                </a:rPr>
                <a:t>60% </a:t>
              </a:r>
              <a:r>
                <a:rPr lang="es-ES" b="1" dirty="0" err="1" smtClean="0">
                  <a:solidFill>
                    <a:srgbClr val="3333FF"/>
                  </a:solidFill>
                </a:rPr>
                <a:t>aprox</a:t>
              </a:r>
              <a:r>
                <a:rPr lang="es-ES" b="1" dirty="0" smtClean="0">
                  <a:solidFill>
                    <a:srgbClr val="3333FF"/>
                  </a:solidFill>
                </a:rPr>
                <a:t> </a:t>
              </a:r>
              <a:r>
                <a:rPr lang="es-ES" b="1" dirty="0" smtClean="0">
                  <a:solidFill>
                    <a:srgbClr val="3333FF"/>
                  </a:solidFill>
                  <a:latin typeface="Symbol" pitchFamily="18" charset="2"/>
                </a:rPr>
                <a:t>D</a:t>
              </a:r>
              <a:r>
                <a:rPr lang="es-ES" b="1" dirty="0" smtClean="0">
                  <a:solidFill>
                    <a:srgbClr val="3333FF"/>
                  </a:solidFill>
                </a:rPr>
                <a:t>T&lt;0.5 K</a:t>
              </a:r>
              <a:endParaRPr lang="es-ES" b="1" dirty="0">
                <a:solidFill>
                  <a:srgbClr val="3333FF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094229" y="3094130"/>
              <a:ext cx="1581607" cy="384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3333FF"/>
                  </a:solidFill>
                </a:rPr>
                <a:t>85% </a:t>
              </a:r>
              <a:r>
                <a:rPr lang="es-ES" b="1" dirty="0" smtClean="0">
                  <a:solidFill>
                    <a:srgbClr val="3333FF"/>
                  </a:solidFill>
                  <a:latin typeface="Symbol" pitchFamily="18" charset="2"/>
                </a:rPr>
                <a:t>D</a:t>
              </a:r>
              <a:r>
                <a:rPr lang="es-ES" b="1" dirty="0" smtClean="0">
                  <a:solidFill>
                    <a:srgbClr val="3333FF"/>
                  </a:solidFill>
                </a:rPr>
                <a:t>T&lt;1 K</a:t>
              </a:r>
              <a:endParaRPr lang="es-ES" b="1" dirty="0">
                <a:solidFill>
                  <a:srgbClr val="3333FF"/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2066708" y="3478558"/>
              <a:ext cx="213948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3333FF"/>
                  </a:solidFill>
                </a:rPr>
                <a:t>59% </a:t>
              </a:r>
              <a:r>
                <a:rPr lang="es-ES" b="1" dirty="0" err="1" smtClean="0">
                  <a:solidFill>
                    <a:srgbClr val="3333FF"/>
                  </a:solidFill>
                </a:rPr>
                <a:t>pixels</a:t>
              </a:r>
              <a:r>
                <a:rPr lang="es-ES" b="1" dirty="0" smtClean="0">
                  <a:solidFill>
                    <a:srgbClr val="3333FF"/>
                  </a:solidFill>
                </a:rPr>
                <a:t>  </a:t>
              </a:r>
              <a:r>
                <a:rPr lang="es-ES" b="1" dirty="0" smtClean="0">
                  <a:solidFill>
                    <a:srgbClr val="3333FF"/>
                  </a:solidFill>
                  <a:latin typeface="Symbol" pitchFamily="18" charset="2"/>
                </a:rPr>
                <a:t>e</a:t>
              </a:r>
              <a:r>
                <a:rPr lang="es-ES" b="1" dirty="0" smtClean="0">
                  <a:solidFill>
                    <a:srgbClr val="3333FF"/>
                  </a:solidFill>
                </a:rPr>
                <a:t>=1</a:t>
              </a:r>
              <a:endParaRPr lang="es-ES" b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142875" y="-24"/>
            <a:ext cx="2309350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D200"/>
                </a:solidFill>
                <a:latin typeface="+mn-lt"/>
                <a:cs typeface="+mn-cs"/>
              </a:rPr>
              <a:t>SPLIT WINDOW ALGORITHM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421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7215" y="1785926"/>
            <a:ext cx="807243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s-ES" sz="4800" b="1" dirty="0" smtClean="0">
              <a:solidFill>
                <a:srgbClr val="FF0066"/>
              </a:solidFill>
              <a:latin typeface="Segoe Print" pitchFamily="2" charset="0"/>
            </a:endParaRPr>
          </a:p>
          <a:p>
            <a:pPr algn="ctr" eaLnBrk="0" hangingPunct="0"/>
            <a:r>
              <a:rPr lang="es-ES" sz="4800" b="1" dirty="0" smtClean="0">
                <a:solidFill>
                  <a:srgbClr val="FF0066"/>
                </a:solidFill>
                <a:latin typeface="Segoe Print" pitchFamily="2" charset="0"/>
              </a:rPr>
              <a:t>L</a:t>
            </a:r>
            <a:r>
              <a:rPr lang="es-ES" sz="4800" b="1" dirty="0" smtClean="0">
                <a:solidFill>
                  <a:srgbClr val="FF0066"/>
                </a:solidFill>
                <a:latin typeface="+mj-lt"/>
              </a:rPr>
              <a:t>OOK UP TABLES</a:t>
            </a:r>
          </a:p>
          <a:p>
            <a:pPr algn="ctr" eaLnBrk="0" hangingPunct="0"/>
            <a:r>
              <a:rPr lang="es-ES" sz="4800" b="1" dirty="0" smtClean="0">
                <a:solidFill>
                  <a:srgbClr val="FF0066"/>
                </a:solidFill>
                <a:latin typeface="+mj-lt"/>
              </a:rPr>
              <a:t>(</a:t>
            </a:r>
            <a:r>
              <a:rPr lang="es-ES" sz="4800" b="1" dirty="0" err="1" smtClean="0">
                <a:solidFill>
                  <a:srgbClr val="FF0066"/>
                </a:solidFill>
                <a:latin typeface="+mj-lt"/>
              </a:rPr>
              <a:t>LUTs</a:t>
            </a:r>
            <a:r>
              <a:rPr lang="es-ES" sz="4800" b="1" dirty="0" smtClean="0">
                <a:solidFill>
                  <a:srgbClr val="FF0066"/>
                </a:solidFill>
                <a:latin typeface="+mj-lt"/>
              </a:rPr>
              <a:t>)</a:t>
            </a:r>
          </a:p>
          <a:p>
            <a:pPr algn="ctr" eaLnBrk="0" hangingPunct="0"/>
            <a:endParaRPr lang="es-ES" sz="4800" b="1" dirty="0" smtClean="0">
              <a:solidFill>
                <a:srgbClr val="FF0066"/>
              </a:solidFill>
              <a:latin typeface="+mj-lt"/>
            </a:endParaRPr>
          </a:p>
          <a:p>
            <a:pPr algn="ctr" eaLnBrk="0" hangingPunct="0"/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To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calculate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the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effective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emissivity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 of </a:t>
            </a:r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thin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water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clouds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 (</a:t>
            </a:r>
            <a:r>
              <a:rPr lang="es-ES" sz="3200" b="1" dirty="0">
                <a:solidFill>
                  <a:srgbClr val="FF0066"/>
                </a:solidFill>
                <a:latin typeface="Symbol" pitchFamily="18" charset="2"/>
              </a:rPr>
              <a:t>e</a:t>
            </a:r>
            <a:r>
              <a:rPr lang="es-ES" sz="3200" b="1" dirty="0">
                <a:solidFill>
                  <a:srgbClr val="FF0066"/>
                </a:solidFill>
                <a:latin typeface="+mj-lt"/>
              </a:rPr>
              <a:t>&lt;1 </a:t>
            </a:r>
            <a:r>
              <a:rPr lang="es-ES" sz="3200" b="1" dirty="0" err="1">
                <a:solidFill>
                  <a:srgbClr val="FF0066"/>
                </a:solidFill>
                <a:latin typeface="+mj-lt"/>
              </a:rPr>
              <a:t>or</a:t>
            </a:r>
            <a:r>
              <a:rPr lang="es-ES" sz="32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broken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clouds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)</a:t>
            </a:r>
            <a:endParaRPr lang="es-ES" sz="3200" b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42875" y="-24"/>
            <a:ext cx="2117054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WINDOW ALGORITHM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0066"/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42938" y="1285875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LOOK-UP TABLES METHODOLOGY</a:t>
            </a:r>
            <a:endParaRPr lang="es-ES" sz="3200" b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596" y="2213803"/>
            <a:ext cx="2241511" cy="400110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0066"/>
                </a:solidFill>
              </a:rPr>
              <a:t>T</a:t>
            </a:r>
            <a:r>
              <a:rPr lang="es-ES" sz="2000" b="1" baseline="-25000" dirty="0" smtClean="0">
                <a:solidFill>
                  <a:srgbClr val="FF0066"/>
                </a:solidFill>
              </a:rPr>
              <a:t>c</a:t>
            </a:r>
            <a:r>
              <a:rPr lang="es-ES" sz="2000" b="1" dirty="0" smtClean="0">
                <a:solidFill>
                  <a:srgbClr val="FF0066"/>
                </a:solidFill>
              </a:rPr>
              <a:t> and </a:t>
            </a:r>
            <a:r>
              <a:rPr lang="es-ES" sz="2000" b="1" dirty="0" smtClean="0">
                <a:solidFill>
                  <a:srgbClr val="FF0066"/>
                </a:solidFill>
                <a:latin typeface="Symbol" pitchFamily="18" charset="2"/>
              </a:rPr>
              <a:t>e</a:t>
            </a:r>
            <a:r>
              <a:rPr lang="es-ES" sz="2000" b="1" dirty="0" smtClean="0">
                <a:solidFill>
                  <a:srgbClr val="FF0066"/>
                </a:solidFill>
              </a:rPr>
              <a:t> </a:t>
            </a:r>
            <a:r>
              <a:rPr lang="es-ES" sz="2000" b="1" dirty="0" err="1" smtClean="0">
                <a:solidFill>
                  <a:srgbClr val="FF0066"/>
                </a:solidFill>
              </a:rPr>
              <a:t>retrieval</a:t>
            </a:r>
            <a:endParaRPr lang="es-ES" sz="2000" b="1" dirty="0">
              <a:solidFill>
                <a:srgbClr val="FF0066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57158" y="3415729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</a:rPr>
              <a:t>T</a:t>
            </a:r>
            <a:r>
              <a:rPr lang="es-ES" sz="1600" baseline="-25000" dirty="0" err="1" smtClean="0">
                <a:solidFill>
                  <a:srgbClr val="002060"/>
                </a:solidFill>
              </a:rPr>
              <a:t>brightness</a:t>
            </a:r>
            <a:r>
              <a:rPr lang="es-ES" sz="1600" dirty="0" smtClean="0">
                <a:solidFill>
                  <a:srgbClr val="002060"/>
                </a:solidFill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</a:rPr>
              <a:t>measurement</a:t>
            </a:r>
            <a:r>
              <a:rPr lang="es-ES" sz="1600" dirty="0" smtClean="0">
                <a:solidFill>
                  <a:srgbClr val="002060"/>
                </a:solidFill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</a:rPr>
              <a:t>for</a:t>
            </a:r>
            <a:r>
              <a:rPr lang="es-ES" sz="1600" dirty="0" smtClean="0">
                <a:solidFill>
                  <a:srgbClr val="002060"/>
                </a:solidFill>
              </a:rPr>
              <a:t> B1 and B2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7158" y="4130109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</a:rPr>
              <a:t>Representation</a:t>
            </a:r>
            <a:r>
              <a:rPr lang="es-ES" sz="1600" dirty="0" smtClean="0">
                <a:solidFill>
                  <a:srgbClr val="002060"/>
                </a:solidFill>
              </a:rPr>
              <a:t> of T</a:t>
            </a:r>
            <a:r>
              <a:rPr lang="es-ES" sz="1600" baseline="-25000" dirty="0" smtClean="0">
                <a:solidFill>
                  <a:srgbClr val="002060"/>
                </a:solidFill>
              </a:rPr>
              <a:t>B1</a:t>
            </a:r>
            <a:r>
              <a:rPr lang="es-ES" sz="1600" dirty="0" smtClean="0">
                <a:solidFill>
                  <a:srgbClr val="002060"/>
                </a:solidFill>
              </a:rPr>
              <a:t> and T</a:t>
            </a:r>
            <a:r>
              <a:rPr lang="es-ES" sz="1600" baseline="-25000" dirty="0" smtClean="0">
                <a:solidFill>
                  <a:srgbClr val="002060"/>
                </a:solidFill>
              </a:rPr>
              <a:t>B1</a:t>
            </a:r>
            <a:r>
              <a:rPr lang="es-ES" sz="1600" dirty="0" smtClean="0">
                <a:solidFill>
                  <a:srgbClr val="002060"/>
                </a:solidFill>
              </a:rPr>
              <a:t>-T</a:t>
            </a:r>
            <a:r>
              <a:rPr lang="es-ES" sz="1600" baseline="-25000" dirty="0" smtClean="0">
                <a:solidFill>
                  <a:srgbClr val="002060"/>
                </a:solidFill>
              </a:rPr>
              <a:t>B2</a:t>
            </a:r>
            <a:r>
              <a:rPr lang="es-ES" sz="1600" dirty="0" smtClean="0">
                <a:solidFill>
                  <a:srgbClr val="002060"/>
                </a:solidFill>
              </a:rPr>
              <a:t> (red </a:t>
            </a:r>
            <a:r>
              <a:rPr lang="es-ES" sz="1600" dirty="0" err="1" smtClean="0">
                <a:solidFill>
                  <a:srgbClr val="002060"/>
                </a:solidFill>
              </a:rPr>
              <a:t>point</a:t>
            </a:r>
            <a:r>
              <a:rPr lang="es-ES" sz="1600" dirty="0" smtClean="0">
                <a:solidFill>
                  <a:srgbClr val="002060"/>
                </a:solidFill>
              </a:rPr>
              <a:t>)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7158" y="4844489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</a:rPr>
              <a:t>Interpolation</a:t>
            </a:r>
            <a:r>
              <a:rPr lang="es-ES" sz="1600" dirty="0" smtClean="0">
                <a:solidFill>
                  <a:srgbClr val="002060"/>
                </a:solidFill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</a:rPr>
              <a:t>to</a:t>
            </a:r>
            <a:r>
              <a:rPr lang="es-ES" sz="1600" dirty="0" smtClean="0">
                <a:solidFill>
                  <a:srgbClr val="002060"/>
                </a:solidFill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</a:rPr>
              <a:t>the</a:t>
            </a:r>
            <a:r>
              <a:rPr lang="es-ES" sz="1600" dirty="0" smtClean="0">
                <a:solidFill>
                  <a:srgbClr val="002060"/>
                </a:solidFill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</a:rPr>
              <a:t>nearest</a:t>
            </a:r>
            <a:r>
              <a:rPr lang="es-ES" sz="1600" dirty="0" smtClean="0">
                <a:solidFill>
                  <a:srgbClr val="002060"/>
                </a:solidFill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</a:rPr>
              <a:t>T</a:t>
            </a:r>
            <a:r>
              <a:rPr lang="es-ES" sz="1600" baseline="-25000" dirty="0" err="1" smtClean="0">
                <a:solidFill>
                  <a:srgbClr val="002060"/>
                </a:solidFill>
              </a:rPr>
              <a:t>clouds</a:t>
            </a:r>
            <a:r>
              <a:rPr lang="es-ES" sz="1600" dirty="0" smtClean="0">
                <a:solidFill>
                  <a:srgbClr val="002060"/>
                </a:solidFill>
              </a:rPr>
              <a:t> and </a:t>
            </a:r>
            <a:r>
              <a:rPr lang="es-ES" sz="1600" dirty="0" smtClean="0">
                <a:solidFill>
                  <a:srgbClr val="002060"/>
                </a:solidFill>
                <a:latin typeface="Symbol" pitchFamily="18" charset="2"/>
              </a:rPr>
              <a:t>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446" y="1785175"/>
            <a:ext cx="6751652" cy="4715659"/>
          </a:xfrm>
          <a:prstGeom prst="rect">
            <a:avLst/>
          </a:prstGeom>
        </p:spPr>
      </p:pic>
      <p:cxnSp>
        <p:nvCxnSpPr>
          <p:cNvPr id="15" name="14 Conector recto"/>
          <p:cNvCxnSpPr/>
          <p:nvPr/>
        </p:nvCxnSpPr>
        <p:spPr>
          <a:xfrm>
            <a:off x="4106842" y="3857628"/>
            <a:ext cx="3536992" cy="1588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6667200" y="4856966"/>
            <a:ext cx="1857388" cy="1588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4214810" y="2428868"/>
            <a:ext cx="135732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70C0"/>
                </a:solidFill>
              </a:rPr>
              <a:t>Cloud data:  </a:t>
            </a:r>
          </a:p>
          <a:p>
            <a:r>
              <a:rPr lang="es-ES" sz="1200" b="1" dirty="0" err="1" smtClean="0">
                <a:solidFill>
                  <a:srgbClr val="0070C0"/>
                </a:solidFill>
              </a:rPr>
              <a:t>T</a:t>
            </a:r>
            <a:r>
              <a:rPr lang="es-ES" sz="1200" b="1" baseline="-25000" dirty="0" err="1" smtClean="0">
                <a:solidFill>
                  <a:srgbClr val="0070C0"/>
                </a:solidFill>
              </a:rPr>
              <a:t>cloud</a:t>
            </a:r>
            <a:r>
              <a:rPr lang="es-ES" sz="1200" b="1" dirty="0" smtClean="0">
                <a:solidFill>
                  <a:srgbClr val="0070C0"/>
                </a:solidFill>
              </a:rPr>
              <a:t>= 270.2 K </a:t>
            </a:r>
          </a:p>
          <a:p>
            <a:r>
              <a:rPr lang="es-ES" sz="1200" b="1" dirty="0" smtClean="0">
                <a:solidFill>
                  <a:srgbClr val="0070C0"/>
                </a:solidFill>
              </a:rPr>
              <a:t>(4.5 km </a:t>
            </a:r>
            <a:r>
              <a:rPr lang="es-ES" sz="1200" b="1" dirty="0" err="1" smtClean="0">
                <a:solidFill>
                  <a:srgbClr val="0070C0"/>
                </a:solidFill>
              </a:rPr>
              <a:t>height</a:t>
            </a:r>
            <a:r>
              <a:rPr lang="es-ES" sz="1200" b="1" dirty="0" smtClean="0">
                <a:solidFill>
                  <a:srgbClr val="0070C0"/>
                </a:solidFill>
              </a:rPr>
              <a:t>);</a:t>
            </a:r>
            <a:r>
              <a:rPr lang="es-ES" sz="1200" b="1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</a:p>
          <a:p>
            <a:r>
              <a:rPr lang="es-ES" sz="1200" b="1" dirty="0" smtClean="0">
                <a:solidFill>
                  <a:srgbClr val="0070C0"/>
                </a:solidFill>
                <a:latin typeface="Symbol" pitchFamily="18" charset="2"/>
              </a:rPr>
              <a:t>e</a:t>
            </a:r>
            <a:r>
              <a:rPr lang="es-ES" sz="1200" b="1" dirty="0" smtClean="0">
                <a:solidFill>
                  <a:srgbClr val="0070C0"/>
                </a:solidFill>
              </a:rPr>
              <a:t>= 0.72	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500034" y="5845750"/>
            <a:ext cx="174143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66"/>
                </a:solidFill>
              </a:rPr>
              <a:t>T</a:t>
            </a:r>
            <a:r>
              <a:rPr lang="es-ES" b="1" baseline="-25000" dirty="0" smtClean="0">
                <a:solidFill>
                  <a:srgbClr val="FF0066"/>
                </a:solidFill>
              </a:rPr>
              <a:t>SWA</a:t>
            </a:r>
            <a:r>
              <a:rPr lang="es-ES" b="1" dirty="0" smtClean="0">
                <a:solidFill>
                  <a:srgbClr val="FF0066"/>
                </a:solidFill>
              </a:rPr>
              <a:t> = 278.8 K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715272" y="2437621"/>
            <a:ext cx="92869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200" b="1" dirty="0" err="1" smtClean="0">
                <a:solidFill>
                  <a:srgbClr val="0070C0"/>
                </a:solidFill>
              </a:rPr>
              <a:t>T</a:t>
            </a:r>
            <a:r>
              <a:rPr lang="es-ES" sz="1200" b="1" baseline="-25000" dirty="0" err="1" smtClean="0">
                <a:solidFill>
                  <a:srgbClr val="0070C0"/>
                </a:solidFill>
              </a:rPr>
              <a:t>s</a:t>
            </a:r>
            <a:r>
              <a:rPr lang="es-ES" sz="1200" b="1" dirty="0" smtClean="0">
                <a:solidFill>
                  <a:srgbClr val="0070C0"/>
                </a:solidFill>
              </a:rPr>
              <a:t>=300 K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071938" y="-24"/>
            <a:ext cx="2796728" cy="6924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>
                <a:solidFill>
                  <a:srgbClr val="FF0066"/>
                </a:solidFill>
                <a:latin typeface="+mn-lt"/>
                <a:cs typeface="+mn-cs"/>
              </a:rPr>
              <a:t>LUTs</a:t>
            </a:r>
            <a:r>
              <a:rPr lang="es-ES" sz="1300" b="1" dirty="0">
                <a:solidFill>
                  <a:srgbClr val="FF0066"/>
                </a:solidFill>
                <a:latin typeface="+mn-lt"/>
                <a:cs typeface="+mn-cs"/>
              </a:rPr>
              <a:t> </a:t>
            </a:r>
            <a:r>
              <a:rPr lang="es-ES" sz="1300" b="1" dirty="0" err="1">
                <a:solidFill>
                  <a:srgbClr val="FF0066"/>
                </a:solidFill>
                <a:latin typeface="+mn-lt"/>
                <a:cs typeface="+mn-cs"/>
              </a:rPr>
              <a:t>methodology</a:t>
            </a:r>
            <a:endParaRPr lang="es-ES" sz="1300" b="1" dirty="0">
              <a:solidFill>
                <a:srgbClr val="FF006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performance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with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simulated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Performance (real data)</a:t>
            </a:r>
          </a:p>
        </p:txBody>
      </p:sp>
      <p:sp>
        <p:nvSpPr>
          <p:cNvPr id="25" name="2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285720" y="2643182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FF0066"/>
                </a:solidFill>
              </a:rPr>
              <a:t>Just</a:t>
            </a:r>
            <a:r>
              <a:rPr lang="es-ES" sz="1600" b="1" dirty="0" smtClean="0">
                <a:solidFill>
                  <a:srgbClr val="FF0066"/>
                </a:solidFill>
              </a:rPr>
              <a:t> </a:t>
            </a:r>
            <a:r>
              <a:rPr lang="es-ES" sz="1600" b="1" dirty="0" err="1" smtClean="0">
                <a:solidFill>
                  <a:srgbClr val="FF0066"/>
                </a:solidFill>
              </a:rPr>
              <a:t>for</a:t>
            </a:r>
            <a:r>
              <a:rPr lang="es-ES" sz="1600" b="1" dirty="0" smtClean="0">
                <a:solidFill>
                  <a:srgbClr val="FF0066"/>
                </a:solidFill>
              </a:rPr>
              <a:t> </a:t>
            </a:r>
            <a:r>
              <a:rPr lang="es-ES" sz="1600" b="1" dirty="0" err="1" smtClean="0">
                <a:solidFill>
                  <a:srgbClr val="FF0066"/>
                </a:solidFill>
              </a:rPr>
              <a:t>water</a:t>
            </a:r>
            <a:r>
              <a:rPr lang="es-ES" sz="1600" b="1" dirty="0" smtClean="0">
                <a:solidFill>
                  <a:srgbClr val="FF0066"/>
                </a:solidFill>
              </a:rPr>
              <a:t> </a:t>
            </a:r>
            <a:r>
              <a:rPr lang="es-ES" sz="1600" b="1" dirty="0" err="1" smtClean="0">
                <a:solidFill>
                  <a:srgbClr val="FF0066"/>
                </a:solidFill>
              </a:rPr>
              <a:t>clouds</a:t>
            </a:r>
            <a:r>
              <a:rPr lang="es-ES" sz="1600" b="1" dirty="0" smtClean="0">
                <a:solidFill>
                  <a:srgbClr val="FF0066"/>
                </a:solidFill>
              </a:rPr>
              <a:t> </a:t>
            </a:r>
            <a:r>
              <a:rPr lang="es-ES" sz="1600" b="1" dirty="0" err="1" smtClean="0">
                <a:solidFill>
                  <a:srgbClr val="FF0066"/>
                </a:solidFill>
              </a:rPr>
              <a:t>for</a:t>
            </a:r>
            <a:r>
              <a:rPr lang="es-ES" sz="1600" b="1" dirty="0" smtClean="0">
                <a:solidFill>
                  <a:srgbClr val="FF0066"/>
                </a:solidFill>
              </a:rPr>
              <a:t> </a:t>
            </a:r>
            <a:r>
              <a:rPr lang="es-ES" sz="1600" b="1" dirty="0" err="1" smtClean="0">
                <a:solidFill>
                  <a:srgbClr val="FF0066"/>
                </a:solidFill>
              </a:rPr>
              <a:t>the</a:t>
            </a:r>
            <a:r>
              <a:rPr lang="es-ES" sz="1600" b="1" dirty="0" smtClean="0">
                <a:solidFill>
                  <a:srgbClr val="FF0066"/>
                </a:solidFill>
              </a:rPr>
              <a:t> </a:t>
            </a:r>
            <a:r>
              <a:rPr lang="es-ES" sz="1600" b="1" dirty="0" err="1" smtClean="0">
                <a:solidFill>
                  <a:srgbClr val="FF0066"/>
                </a:solidFill>
              </a:rPr>
              <a:t>moment</a:t>
            </a:r>
            <a:endParaRPr lang="es-ES" sz="16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42875" y="-24"/>
            <a:ext cx="2117054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WINDOW ALGORITHM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0066"/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6920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42938" y="1285875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LOOK-UP TABLES </a:t>
            </a:r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methodology</a:t>
            </a:r>
            <a:endParaRPr lang="es-ES" sz="3200" b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48164" y="2276872"/>
            <a:ext cx="1767140" cy="400110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66"/>
                </a:solidFill>
                <a:latin typeface="Symbol" pitchFamily="18" charset="2"/>
              </a:rPr>
              <a:t>e</a:t>
            </a:r>
            <a:r>
              <a:rPr lang="es-ES" sz="2000" b="1" dirty="0" smtClean="0">
                <a:solidFill>
                  <a:srgbClr val="FF0066"/>
                </a:solidFill>
              </a:rPr>
              <a:t> </a:t>
            </a:r>
            <a:r>
              <a:rPr lang="es-ES" sz="2000" b="1" dirty="0" err="1" smtClean="0">
                <a:solidFill>
                  <a:srgbClr val="FF0066"/>
                </a:solidFill>
              </a:rPr>
              <a:t>retrieval</a:t>
            </a:r>
            <a:endParaRPr lang="es-ES" sz="2000" b="1" dirty="0">
              <a:solidFill>
                <a:srgbClr val="FF0066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46062" y="3068960"/>
            <a:ext cx="30297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 err="1">
                <a:solidFill>
                  <a:srgbClr val="002060"/>
                </a:solidFill>
              </a:rPr>
              <a:t>To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check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these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results</a:t>
            </a:r>
            <a:r>
              <a:rPr lang="es-ES" b="1" dirty="0">
                <a:solidFill>
                  <a:srgbClr val="002060"/>
                </a:solidFill>
              </a:rPr>
              <a:t> in real </a:t>
            </a:r>
            <a:r>
              <a:rPr lang="es-ES" b="1" dirty="0" err="1">
                <a:solidFill>
                  <a:srgbClr val="002060"/>
                </a:solidFill>
              </a:rPr>
              <a:t>scenarios</a:t>
            </a:r>
            <a:r>
              <a:rPr lang="es-ES" b="1" dirty="0">
                <a:solidFill>
                  <a:srgbClr val="002060"/>
                </a:solidFill>
              </a:rPr>
              <a:t> (MODIS) </a:t>
            </a:r>
            <a:r>
              <a:rPr lang="es-ES" b="1" dirty="0" err="1">
                <a:solidFill>
                  <a:srgbClr val="002060"/>
                </a:solidFill>
              </a:rPr>
              <a:t>we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have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to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automatized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the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interpolation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25" name="2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pic>
        <p:nvPicPr>
          <p:cNvPr id="26" name="2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021181"/>
            <a:ext cx="6202746" cy="457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4071938" y="-24"/>
            <a:ext cx="2796728" cy="6924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>
                <a:solidFill>
                  <a:srgbClr val="FF0066"/>
                </a:solidFill>
                <a:latin typeface="+mn-lt"/>
                <a:cs typeface="+mn-cs"/>
              </a:rPr>
              <a:t>LUTs</a:t>
            </a:r>
            <a:r>
              <a:rPr lang="es-ES" sz="1300" b="1" dirty="0">
                <a:solidFill>
                  <a:srgbClr val="FF0066"/>
                </a:solidFill>
                <a:latin typeface="+mn-lt"/>
                <a:cs typeface="+mn-cs"/>
              </a:rPr>
              <a:t> </a:t>
            </a:r>
            <a:r>
              <a:rPr lang="es-ES" sz="1300" b="1" dirty="0" err="1">
                <a:solidFill>
                  <a:srgbClr val="FF0066"/>
                </a:solidFill>
                <a:latin typeface="+mn-lt"/>
                <a:cs typeface="+mn-cs"/>
              </a:rPr>
              <a:t>methodology</a:t>
            </a:r>
            <a:endParaRPr lang="es-ES" sz="1300" b="1" dirty="0">
              <a:solidFill>
                <a:srgbClr val="FF006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performance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with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simulated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Performance (real data)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42875" y="-24"/>
            <a:ext cx="2117054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WINDOW ALGORITHM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0066"/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649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149469" y="1285875"/>
            <a:ext cx="886484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err="1">
                <a:solidFill>
                  <a:srgbClr val="FF0066"/>
                </a:solidFill>
                <a:latin typeface="+mj-lt"/>
              </a:rPr>
              <a:t>LUTs</a:t>
            </a:r>
            <a:r>
              <a:rPr lang="es-ES" sz="3200" b="1" dirty="0">
                <a:solidFill>
                  <a:srgbClr val="FF0066"/>
                </a:solidFill>
                <a:latin typeface="+mj-lt"/>
              </a:rPr>
              <a:t> PERFORMANCE WITH SIMULATED DATA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071938" y="-24"/>
            <a:ext cx="2595775" cy="10926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Previous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Results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 smtClean="0">
                <a:solidFill>
                  <a:srgbClr val="FF0066"/>
                </a:solidFill>
                <a:latin typeface="+mn-lt"/>
                <a:cs typeface="+mn-cs"/>
              </a:rPr>
              <a:t>LUTs</a:t>
            </a:r>
            <a:r>
              <a:rPr lang="es-ES" sz="1300" b="1" dirty="0" smtClean="0">
                <a:solidFill>
                  <a:srgbClr val="FF0066"/>
                </a:solidFill>
                <a:latin typeface="+mn-lt"/>
                <a:cs typeface="+mn-cs"/>
              </a:rPr>
              <a:t> Performance (</a:t>
            </a:r>
            <a:r>
              <a:rPr lang="es-ES" sz="1300" b="1" dirty="0" err="1" smtClean="0">
                <a:solidFill>
                  <a:srgbClr val="FF0066"/>
                </a:solidFill>
                <a:latin typeface="+mn-lt"/>
                <a:cs typeface="+mn-cs"/>
              </a:rPr>
              <a:t>simulated</a:t>
            </a:r>
            <a:r>
              <a:rPr lang="es-ES" sz="1300" b="1" dirty="0" smtClean="0">
                <a:solidFill>
                  <a:srgbClr val="FF0066"/>
                </a:solidFill>
                <a:latin typeface="+mn-lt"/>
                <a:cs typeface="+mn-cs"/>
              </a:rPr>
              <a:t> data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Performance (real data)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  <a:endParaRPr lang="es-ES" sz="1300" dirty="0" smtClean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300" dirty="0" smtClean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42875" y="-24"/>
            <a:ext cx="2271135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0066"/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CLOUD PHASE IDENTIFICATION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511819"/>
              </p:ext>
            </p:extLst>
          </p:nvPr>
        </p:nvGraphicFramePr>
        <p:xfrm>
          <a:off x="251520" y="2060843"/>
          <a:ext cx="8568948" cy="3960445"/>
        </p:xfrm>
        <a:graphic>
          <a:graphicData uri="http://schemas.openxmlformats.org/drawingml/2006/table">
            <a:tbl>
              <a:tblPr/>
              <a:tblGrid>
                <a:gridCol w="714079"/>
                <a:gridCol w="714079"/>
                <a:gridCol w="714079"/>
                <a:gridCol w="714079"/>
                <a:gridCol w="600068"/>
                <a:gridCol w="648072"/>
                <a:gridCol w="720080"/>
                <a:gridCol w="792088"/>
                <a:gridCol w="648072"/>
                <a:gridCol w="936104"/>
                <a:gridCol w="504056"/>
                <a:gridCol w="864092"/>
              </a:tblGrid>
              <a:tr h="84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TB11 (K)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TB12 (</a:t>
                      </a: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Tc Sim (K)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Tc SW (K)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εc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Sim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Hc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Sim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(Km)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Thick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Sim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(Km)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LWC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Simul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(g/m3)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εc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err="1" smtClean="0">
                          <a:solidFill>
                            <a:srgbClr val="FFFFFF"/>
                          </a:solidFill>
                          <a:latin typeface="Symbol" pitchFamily="18" charset="2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ES" sz="1600" b="1" dirty="0" err="1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ES" sz="16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(sim)-</a:t>
                      </a:r>
                      <a:r>
                        <a:rPr lang="es-ES" sz="1600" b="1" dirty="0" err="1" smtClean="0">
                          <a:solidFill>
                            <a:srgbClr val="FFFFFF"/>
                          </a:solidFill>
                          <a:latin typeface="Symbol" pitchFamily="18" charset="2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ES" sz="1600" b="1" dirty="0" err="1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ES" sz="16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s-ES" sz="1600" b="1" dirty="0" err="1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int</a:t>
                      </a:r>
                      <a:r>
                        <a:rPr lang="es-ES" sz="16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s-ES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εc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Surf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 smtClean="0">
                          <a:solidFill>
                            <a:srgbClr val="FFFFFF"/>
                          </a:solidFill>
                          <a:latin typeface="Symbol" pitchFamily="18" charset="2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ES" sz="1600" b="1" dirty="0" err="1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ES" sz="16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(sim)-</a:t>
                      </a:r>
                      <a:r>
                        <a:rPr lang="es-ES" sz="1600" b="1" dirty="0" err="1" smtClean="0">
                          <a:solidFill>
                            <a:srgbClr val="FFFFFF"/>
                          </a:solidFill>
                          <a:latin typeface="Symbol" pitchFamily="18" charset="2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ES" sz="1600" b="1" dirty="0" err="1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ES" sz="16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(surf)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alibri"/>
                          <a:ea typeface="Times New Roman"/>
                          <a:cs typeface="Times New Roman"/>
                        </a:rPr>
                        <a:t>272.85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272.75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+mn-lt"/>
                          <a:ea typeface="Times New Roman"/>
                          <a:cs typeface="Times New Roman"/>
                        </a:rPr>
                        <a:t>273.15</a:t>
                      </a:r>
                      <a:endParaRPr lang="es-ES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273.23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0.99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1.00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alibri"/>
                          <a:ea typeface="Times New Roman"/>
                          <a:cs typeface="Times New Roman"/>
                        </a:rPr>
                        <a:t>273.43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273.28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+mn-lt"/>
                          <a:ea typeface="Times New Roman"/>
                          <a:cs typeface="Times New Roman"/>
                        </a:rPr>
                        <a:t>273.15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273.86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0.99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1.00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alibri"/>
                          <a:ea typeface="Times New Roman"/>
                          <a:cs typeface="Times New Roman"/>
                        </a:rPr>
                        <a:t>274.44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274.12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+mn-lt"/>
                          <a:ea typeface="Times New Roman"/>
                          <a:cs typeface="Times New Roman"/>
                        </a:rPr>
                        <a:t>273.15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275.14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0.96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0.05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0.93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0.94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alibri"/>
                          <a:ea typeface="Times New Roman"/>
                          <a:cs typeface="Times New Roman"/>
                        </a:rPr>
                        <a:t>276.62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275.92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+mn-lt"/>
                          <a:ea typeface="Times New Roman"/>
                          <a:cs typeface="Times New Roman"/>
                        </a:rPr>
                        <a:t>273.15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277.92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0.83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0.80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0.80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alibri"/>
                          <a:ea typeface="Times New Roman"/>
                          <a:cs typeface="Times New Roman"/>
                        </a:rPr>
                        <a:t>279.36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278.25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+mn-lt"/>
                          <a:ea typeface="Times New Roman"/>
                          <a:cs typeface="Times New Roman"/>
                        </a:rPr>
                        <a:t>273.15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/>
                          <a:ea typeface="Times New Roman"/>
                          <a:cs typeface="Times New Roman"/>
                        </a:rPr>
                        <a:t>281.32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/>
                          <a:ea typeface="Times New Roman"/>
                          <a:cs typeface="Times New Roman"/>
                        </a:rPr>
                        <a:t>0.73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0.02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0.64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0.65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alibri"/>
                          <a:ea typeface="Times New Roman"/>
                          <a:cs typeface="Times New Roman"/>
                        </a:rPr>
                        <a:t>284.70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282.95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+mn-lt"/>
                          <a:ea typeface="Times New Roman"/>
                          <a:cs typeface="Times New Roman"/>
                        </a:rPr>
                        <a:t>273.15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/>
                          <a:ea typeface="Times New Roman"/>
                          <a:cs typeface="Times New Roman"/>
                        </a:rPr>
                        <a:t>287.65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0.48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0.01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0.37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0.40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alibri"/>
                          <a:ea typeface="Times New Roman"/>
                          <a:cs typeface="Times New Roman"/>
                        </a:rPr>
                        <a:t>288.99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286.85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+mn-lt"/>
                          <a:ea typeface="Times New Roman"/>
                          <a:cs typeface="Times New Roman"/>
                        </a:rPr>
                        <a:t>273.15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292.56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0.28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0.005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0.17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0.23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alibri"/>
                          <a:ea typeface="Times New Roman"/>
                          <a:cs typeface="Times New Roman"/>
                        </a:rPr>
                        <a:t>272.97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272.86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+mn-lt"/>
                          <a:ea typeface="Times New Roman"/>
                          <a:cs typeface="Times New Roman"/>
                        </a:rPr>
                        <a:t>273.15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273.35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0.99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1.00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alibri"/>
                          <a:ea typeface="Times New Roman"/>
                          <a:cs typeface="Times New Roman"/>
                        </a:rPr>
                        <a:t>274.92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274.61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+mn-lt"/>
                          <a:ea typeface="Times New Roman"/>
                          <a:cs typeface="Times New Roman"/>
                        </a:rPr>
                        <a:t>273.15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275.63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0.98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0.92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0.94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alibri"/>
                          <a:ea typeface="Times New Roman"/>
                          <a:cs typeface="Times New Roman"/>
                        </a:rPr>
                        <a:t>280.75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279.49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+mn-lt"/>
                          <a:ea typeface="Times New Roman"/>
                          <a:cs typeface="Times New Roman"/>
                        </a:rPr>
                        <a:t>273.15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282.94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0.73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0.01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0.58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0.59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Times New Roman"/>
                          <a:cs typeface="Times New Roman"/>
                        </a:rPr>
                        <a:t>285.65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283.75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+mn-lt"/>
                          <a:ea typeface="Times New Roman"/>
                          <a:cs typeface="Times New Roman"/>
                        </a:rPr>
                        <a:t>273.15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288.84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0.48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0.005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Times New Roman"/>
                          <a:cs typeface="Times New Roman"/>
                        </a:rPr>
                        <a:t>0.30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Times New Roman"/>
                          <a:cs typeface="Times New Roman"/>
                        </a:rPr>
                        <a:t>0.35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6588224" y="1857374"/>
            <a:ext cx="720080" cy="4451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8028384" y="1857373"/>
            <a:ext cx="720080" cy="4451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136404" y="1857375"/>
            <a:ext cx="571500" cy="4451945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940152" y="1857375"/>
            <a:ext cx="571500" cy="4451945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7384876" y="1857375"/>
            <a:ext cx="571500" cy="4451945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2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930942" y="2132856"/>
            <a:ext cx="7025434" cy="3861048"/>
            <a:chOff x="1115616" y="1772816"/>
            <a:chExt cx="7211725" cy="4966811"/>
          </a:xfrm>
        </p:grpSpPr>
        <p:sp>
          <p:nvSpPr>
            <p:cNvPr id="2" name="1 Rectángulo"/>
            <p:cNvSpPr/>
            <p:nvPr/>
          </p:nvSpPr>
          <p:spPr>
            <a:xfrm>
              <a:off x="1115616" y="1772816"/>
              <a:ext cx="7211725" cy="496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8" name="27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22" b="11745"/>
            <a:stretch/>
          </p:blipFill>
          <p:spPr>
            <a:xfrm>
              <a:off x="1298812" y="2177611"/>
              <a:ext cx="6932906" cy="3979355"/>
            </a:xfrm>
            <a:prstGeom prst="rect">
              <a:avLst/>
            </a:prstGeom>
          </p:spPr>
        </p:pic>
      </p:grp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642910" y="1285860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LUTs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s-ES" sz="3200" b="1" dirty="0">
                <a:solidFill>
                  <a:srgbClr val="FF0066"/>
                </a:solidFill>
                <a:latin typeface="+mj-lt"/>
              </a:rPr>
              <a:t>(</a:t>
            </a:r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thin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s-ES" sz="3200" b="1" dirty="0" err="1">
                <a:solidFill>
                  <a:srgbClr val="FF0066"/>
                </a:solidFill>
                <a:latin typeface="+mj-lt"/>
              </a:rPr>
              <a:t>clouds</a:t>
            </a:r>
            <a:r>
              <a:rPr lang="es-ES" sz="3200" b="1" dirty="0">
                <a:solidFill>
                  <a:srgbClr val="FF0066"/>
                </a:solidFill>
                <a:latin typeface="+mj-lt"/>
              </a:rPr>
              <a:t>)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42910" y="2132856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2400" b="1" dirty="0" err="1" smtClean="0">
                <a:solidFill>
                  <a:srgbClr val="3333FF"/>
                </a:solidFill>
                <a:latin typeface="+mj-lt"/>
              </a:rPr>
              <a:t>Application</a:t>
            </a:r>
            <a:r>
              <a:rPr lang="es-ES" sz="2400" b="1" dirty="0" smtClean="0">
                <a:solidFill>
                  <a:srgbClr val="3333FF"/>
                </a:solidFill>
                <a:latin typeface="+mj-lt"/>
              </a:rPr>
              <a:t> / </a:t>
            </a:r>
            <a:r>
              <a:rPr lang="es-ES" sz="2400" b="1" dirty="0" err="1" smtClean="0">
                <a:solidFill>
                  <a:srgbClr val="3333FF"/>
                </a:solidFill>
                <a:latin typeface="+mj-lt"/>
              </a:rPr>
              <a:t>Comparison</a:t>
            </a:r>
            <a:r>
              <a:rPr lang="es-ES" sz="24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rgbClr val="3333FF"/>
                </a:solidFill>
                <a:latin typeface="+mj-lt"/>
              </a:rPr>
              <a:t>to</a:t>
            </a:r>
            <a:r>
              <a:rPr lang="es-ES" sz="2400" b="1" dirty="0" smtClean="0">
                <a:solidFill>
                  <a:srgbClr val="3333FF"/>
                </a:solidFill>
                <a:latin typeface="+mj-lt"/>
              </a:rPr>
              <a:t> real data (MODIS)</a:t>
            </a:r>
            <a:endParaRPr lang="es-ES" sz="2400" b="1" dirty="0">
              <a:solidFill>
                <a:srgbClr val="3333FF"/>
              </a:solidFill>
              <a:latin typeface="+mj-lt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1809234" y="5520055"/>
            <a:ext cx="5499491" cy="646331"/>
            <a:chOff x="1809234" y="6093296"/>
            <a:chExt cx="5499491" cy="646331"/>
          </a:xfrm>
        </p:grpSpPr>
        <p:sp>
          <p:nvSpPr>
            <p:cNvPr id="31" name="30 CuadroTexto"/>
            <p:cNvSpPr txBox="1"/>
            <p:nvPr/>
          </p:nvSpPr>
          <p:spPr>
            <a:xfrm>
              <a:off x="1809234" y="6093296"/>
              <a:ext cx="26212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002060"/>
                  </a:solidFill>
                </a:rPr>
                <a:t>466409 </a:t>
              </a:r>
              <a:r>
                <a:rPr lang="es-ES" b="1" dirty="0" err="1" smtClean="0">
                  <a:solidFill>
                    <a:srgbClr val="002060"/>
                  </a:solidFill>
                </a:rPr>
                <a:t>pixels</a:t>
              </a:r>
              <a:r>
                <a:rPr lang="es-ES" b="1" dirty="0" smtClean="0">
                  <a:solidFill>
                    <a:srgbClr val="002060"/>
                  </a:solidFill>
                </a:rPr>
                <a:t> of </a:t>
              </a:r>
              <a:r>
                <a:rPr lang="es-ES" b="1" dirty="0" err="1" smtClean="0">
                  <a:solidFill>
                    <a:srgbClr val="002060"/>
                  </a:solidFill>
                </a:rPr>
                <a:t>water</a:t>
              </a:r>
              <a:endParaRPr lang="es-ES" b="1" dirty="0" smtClean="0">
                <a:solidFill>
                  <a:srgbClr val="002060"/>
                </a:solidFill>
              </a:endParaRPr>
            </a:p>
            <a:p>
              <a:r>
                <a:rPr lang="es-ES" b="1" dirty="0" smtClean="0">
                  <a:solidFill>
                    <a:srgbClr val="002060"/>
                  </a:solidFill>
                </a:rPr>
                <a:t>368710 </a:t>
              </a:r>
              <a:r>
                <a:rPr lang="es-ES" b="1" dirty="0" err="1" smtClean="0">
                  <a:solidFill>
                    <a:srgbClr val="002060"/>
                  </a:solidFill>
                </a:rPr>
                <a:t>pixels</a:t>
              </a:r>
              <a:r>
                <a:rPr lang="es-ES" b="1" dirty="0" smtClean="0">
                  <a:solidFill>
                    <a:srgbClr val="002060"/>
                  </a:solidFill>
                </a:rPr>
                <a:t> of ice</a:t>
              </a:r>
              <a:endParaRPr lang="es-ES" b="1" dirty="0">
                <a:solidFill>
                  <a:srgbClr val="002060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4533606" y="6093296"/>
              <a:ext cx="2775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002060"/>
                  </a:solidFill>
                </a:rPr>
                <a:t>92802 </a:t>
              </a:r>
              <a:r>
                <a:rPr lang="es-ES" b="1" dirty="0" err="1" smtClean="0">
                  <a:solidFill>
                    <a:srgbClr val="002060"/>
                  </a:solidFill>
                </a:rPr>
                <a:t>mixed</a:t>
              </a:r>
              <a:r>
                <a:rPr lang="es-ES" b="1" dirty="0" smtClean="0">
                  <a:solidFill>
                    <a:srgbClr val="002060"/>
                  </a:solidFill>
                </a:rPr>
                <a:t> </a:t>
              </a:r>
              <a:r>
                <a:rPr lang="es-ES" b="1" dirty="0" err="1" smtClean="0">
                  <a:solidFill>
                    <a:srgbClr val="002060"/>
                  </a:solidFill>
                </a:rPr>
                <a:t>pixels</a:t>
              </a:r>
              <a:endParaRPr lang="es-ES" b="1" dirty="0" smtClean="0">
                <a:solidFill>
                  <a:srgbClr val="002060"/>
                </a:solidFill>
              </a:endParaRPr>
            </a:p>
            <a:p>
              <a:r>
                <a:rPr lang="es-ES" b="1" dirty="0" smtClean="0">
                  <a:solidFill>
                    <a:srgbClr val="002060"/>
                  </a:solidFill>
                </a:rPr>
                <a:t>185104 </a:t>
              </a:r>
              <a:r>
                <a:rPr lang="es-ES" b="1" dirty="0" err="1" smtClean="0">
                  <a:solidFill>
                    <a:srgbClr val="002060"/>
                  </a:solidFill>
                </a:rPr>
                <a:t>uncertain</a:t>
              </a:r>
              <a:r>
                <a:rPr lang="es-ES" b="1" dirty="0" smtClean="0">
                  <a:solidFill>
                    <a:srgbClr val="002060"/>
                  </a:solidFill>
                </a:rPr>
                <a:t> </a:t>
              </a:r>
              <a:r>
                <a:rPr lang="es-ES" b="1" dirty="0" err="1" smtClean="0">
                  <a:solidFill>
                    <a:srgbClr val="002060"/>
                  </a:solidFill>
                </a:rPr>
                <a:t>pixels</a:t>
              </a:r>
              <a:endParaRPr lang="es-E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4071938" y="-24"/>
            <a:ext cx="2796728" cy="6924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methodology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performance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with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simulated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>
                <a:solidFill>
                  <a:srgbClr val="FF0066"/>
                </a:solidFill>
                <a:latin typeface="+mn-lt"/>
                <a:cs typeface="+mn-cs"/>
              </a:rPr>
              <a:t>LUTs</a:t>
            </a:r>
            <a:r>
              <a:rPr lang="es-ES" sz="1300" b="1" dirty="0">
                <a:solidFill>
                  <a:srgbClr val="FF0066"/>
                </a:solidFill>
                <a:latin typeface="+mn-lt"/>
                <a:cs typeface="+mn-cs"/>
              </a:rPr>
              <a:t> Performance (real data)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42875" y="-24"/>
            <a:ext cx="2117054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WINDOW ALGORITHM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0066"/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8078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71538" y="1124744"/>
            <a:ext cx="64294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lIns="360000" tIns="360000" rIns="180000" bIns="720000"/>
          <a:lstStyle/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Calibri" pitchFamily="34" charset="0"/>
                <a:cs typeface="+mn-cs"/>
              </a:rPr>
              <a:t>  INTRODUCTION</a:t>
            </a:r>
          </a:p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ES" sz="2400" b="1" dirty="0">
              <a:solidFill>
                <a:srgbClr val="002060"/>
              </a:solidFill>
              <a:latin typeface="Calibri" pitchFamily="34" charset="0"/>
              <a:cs typeface="+mn-cs"/>
            </a:endParaRPr>
          </a:p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ES" sz="24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</a:t>
            </a:r>
            <a:r>
              <a:rPr lang="es-ES" sz="2400" b="1" dirty="0" smtClean="0">
                <a:solidFill>
                  <a:srgbClr val="002060"/>
                </a:solidFill>
                <a:latin typeface="Calibri" pitchFamily="34" charset="0"/>
                <a:cs typeface="+mn-cs"/>
              </a:rPr>
              <a:t>SPLIT WINDOW ALGORITHM</a:t>
            </a:r>
            <a:endParaRPr lang="es-ES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chemeClr val="accent1"/>
              </a:solidFill>
              <a:latin typeface="Calibri" pitchFamily="34" charset="0"/>
              <a:cs typeface="+mn-cs"/>
            </a:endParaRPr>
          </a:p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ES" sz="2400" b="1" dirty="0" smtClean="0">
                <a:solidFill>
                  <a:schemeClr val="accent1"/>
                </a:solidFill>
                <a:latin typeface="Calibri" pitchFamily="34" charset="0"/>
                <a:cs typeface="+mn-cs"/>
              </a:rPr>
              <a:t> </a:t>
            </a:r>
            <a:r>
              <a:rPr lang="es-ES" sz="2400" b="1" dirty="0" smtClean="0">
                <a:solidFill>
                  <a:srgbClr val="002060"/>
                </a:solidFill>
                <a:latin typeface="Calibri" pitchFamily="34" charset="0"/>
                <a:cs typeface="+mn-cs"/>
              </a:rPr>
              <a:t>LOOK UP TABLES</a:t>
            </a:r>
          </a:p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Calibri" pitchFamily="34" charset="0"/>
              </a:rPr>
              <a:t> CONCLUSIONS</a:t>
            </a:r>
            <a:endParaRPr lang="es-E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42875" y="-24"/>
            <a:ext cx="2117054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WINDOW ALGORITHM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8483"/>
            <a:ext cx="3322100" cy="23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10" y="1340768"/>
            <a:ext cx="3488605" cy="243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077072"/>
            <a:ext cx="3709853" cy="252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58" y="3954752"/>
            <a:ext cx="4104109" cy="277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15616" y="1259468"/>
            <a:ext cx="17381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CTT MODIS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70195" y="1187460"/>
            <a:ext cx="17381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EMISSIVITY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99592" y="3954751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CLOUD PHASE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76272" y="3851756"/>
            <a:ext cx="2836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es-ES" b="1" baseline="-25000" dirty="0" err="1" smtClean="0">
                <a:solidFill>
                  <a:srgbClr val="002060"/>
                </a:solidFill>
                <a:latin typeface="ym"/>
              </a:rPr>
              <a:t>MODIS</a:t>
            </a:r>
            <a:r>
              <a:rPr lang="es-ES" b="1" dirty="0" smtClean="0">
                <a:solidFill>
                  <a:srgbClr val="002060"/>
                </a:solidFill>
              </a:rPr>
              <a:t> – </a:t>
            </a:r>
            <a:r>
              <a:rPr lang="es-ES" b="1" dirty="0" err="1" smtClean="0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es-ES" b="1" baseline="-25000" dirty="0" err="1" smtClean="0">
                <a:solidFill>
                  <a:srgbClr val="002060"/>
                </a:solidFill>
              </a:rPr>
              <a:t>LUTS</a:t>
            </a:r>
            <a:endParaRPr lang="es-ES" b="1" baseline="-25000" dirty="0">
              <a:solidFill>
                <a:srgbClr val="00206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244408" y="1494076"/>
            <a:ext cx="71665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rgbClr val="002060"/>
                </a:solidFill>
              </a:rPr>
              <a:t>OD &gt; 6</a:t>
            </a:r>
            <a:endParaRPr lang="es-ES" sz="1100" b="1" dirty="0">
              <a:solidFill>
                <a:srgbClr val="00206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316416" y="2663334"/>
            <a:ext cx="71665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rgbClr val="002060"/>
                </a:solidFill>
              </a:rPr>
              <a:t>OD 0.7</a:t>
            </a:r>
            <a:endParaRPr lang="es-ES" sz="1100" b="1" dirty="0">
              <a:solidFill>
                <a:srgbClr val="00206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316416" y="3284984"/>
            <a:ext cx="71665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rgbClr val="002060"/>
                </a:solidFill>
              </a:rPr>
              <a:t>OD 0.32</a:t>
            </a:r>
            <a:endParaRPr lang="es-ES" sz="1100" b="1" dirty="0">
              <a:solidFill>
                <a:srgbClr val="00206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316416" y="2060848"/>
            <a:ext cx="71665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rgbClr val="002060"/>
                </a:solidFill>
              </a:rPr>
              <a:t>OD 1.15</a:t>
            </a:r>
            <a:endParaRPr lang="es-ES" sz="1100" b="1" dirty="0">
              <a:solidFill>
                <a:srgbClr val="00206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071938" y="-24"/>
            <a:ext cx="2796728" cy="6924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methodology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performance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with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simulated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>
                <a:solidFill>
                  <a:srgbClr val="FF0066"/>
                </a:solidFill>
                <a:latin typeface="+mn-lt"/>
                <a:cs typeface="+mn-cs"/>
              </a:rPr>
              <a:t>LUTs</a:t>
            </a:r>
            <a:r>
              <a:rPr lang="es-ES" sz="1300" b="1" dirty="0">
                <a:solidFill>
                  <a:srgbClr val="FF0066"/>
                </a:solidFill>
                <a:latin typeface="+mn-lt"/>
                <a:cs typeface="+mn-cs"/>
              </a:rPr>
              <a:t> Performance (real data)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42875" y="-24"/>
            <a:ext cx="2117054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WINDOW ALGORITHM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0066"/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509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839720"/>
              </p:ext>
            </p:extLst>
          </p:nvPr>
        </p:nvGraphicFramePr>
        <p:xfrm>
          <a:off x="1631156" y="2996952"/>
          <a:ext cx="625156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740"/>
                <a:gridCol w="1440160"/>
                <a:gridCol w="1296144"/>
                <a:gridCol w="1510518"/>
              </a:tblGrid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Emissivity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Mean </a:t>
                      </a:r>
                      <a:r>
                        <a:rPr lang="es-ES" dirty="0" err="1" smtClean="0"/>
                        <a:t>Diff</a:t>
                      </a:r>
                      <a:r>
                        <a:rPr lang="es-ES" dirty="0" smtClean="0"/>
                        <a:t>.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err="1" smtClean="0"/>
                        <a:t>Water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Mean </a:t>
                      </a:r>
                      <a:r>
                        <a:rPr lang="es-ES" dirty="0" err="1" smtClean="0"/>
                        <a:t>Diff</a:t>
                      </a:r>
                      <a:r>
                        <a:rPr lang="es-ES" dirty="0" smtClean="0"/>
                        <a:t>.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Ice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Mean </a:t>
                      </a:r>
                      <a:r>
                        <a:rPr lang="es-ES" dirty="0" err="1" smtClean="0"/>
                        <a:t>Diff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err="1" smtClean="0"/>
                        <a:t>Mixed</a:t>
                      </a:r>
                      <a:endParaRPr lang="es-ES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 &lt; </a:t>
                      </a:r>
                      <a:r>
                        <a:rPr lang="es-ES" dirty="0" smtClean="0">
                          <a:latin typeface="Symbol" pitchFamily="18" charset="2"/>
                        </a:rPr>
                        <a:t>e</a:t>
                      </a:r>
                      <a:r>
                        <a:rPr lang="es-ES" dirty="0" smtClean="0"/>
                        <a:t> &lt; 0.25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-0.7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-0.3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-0.7</a:t>
                      </a:r>
                      <a:endParaRPr lang="es-ES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0.25 &lt; </a:t>
                      </a:r>
                      <a:r>
                        <a:rPr lang="es-ES" dirty="0" smtClean="0">
                          <a:latin typeface="Symbol" pitchFamily="18" charset="2"/>
                        </a:rPr>
                        <a:t>e</a:t>
                      </a:r>
                      <a:r>
                        <a:rPr lang="es-ES" dirty="0" smtClean="0"/>
                        <a:t> &lt; 0.5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-0.5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-0.2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-0.4</a:t>
                      </a:r>
                      <a:endParaRPr lang="es-ES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0.5 &lt; </a:t>
                      </a:r>
                      <a:r>
                        <a:rPr lang="es-ES" dirty="0" smtClean="0">
                          <a:latin typeface="Symbol" pitchFamily="18" charset="2"/>
                        </a:rPr>
                        <a:t>e</a:t>
                      </a:r>
                      <a:r>
                        <a:rPr lang="es-ES" dirty="0" smtClean="0"/>
                        <a:t> &lt; 0.75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-0.2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-0.2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-0.2</a:t>
                      </a:r>
                      <a:endParaRPr lang="es-ES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0.75 &lt; </a:t>
                      </a:r>
                      <a:r>
                        <a:rPr lang="es-ES" dirty="0" smtClean="0">
                          <a:latin typeface="Symbol" pitchFamily="18" charset="2"/>
                        </a:rPr>
                        <a:t>e</a:t>
                      </a:r>
                      <a:r>
                        <a:rPr lang="es-ES" dirty="0" smtClean="0"/>
                        <a:t> &lt; 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-0.05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-0.09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-0.002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2938" y="1285875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err="1">
                <a:solidFill>
                  <a:srgbClr val="FF0066"/>
                </a:solidFill>
                <a:latin typeface="+mj-lt"/>
              </a:rPr>
              <a:t>LUTs</a:t>
            </a:r>
            <a:r>
              <a:rPr lang="es-ES" sz="32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performance </a:t>
            </a:r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with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 real data</a:t>
            </a:r>
            <a:endParaRPr lang="es-ES" sz="3200" b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797364" y="4437112"/>
            <a:ext cx="4014996" cy="656202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000499" y="3670956"/>
            <a:ext cx="36461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39551" y="2060848"/>
            <a:ext cx="6128161" cy="507831"/>
          </a:xfrm>
          <a:prstGeom prst="rect">
            <a:avLst/>
          </a:prstGeom>
          <a:ln w="1905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 smtClean="0">
                <a:solidFill>
                  <a:srgbClr val="002060"/>
                </a:solidFill>
                <a:sym typeface="Symbol"/>
              </a:rPr>
              <a:t> REAL DATA: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Comparison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with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12 MODIS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images</a:t>
            </a:r>
            <a:endParaRPr lang="es-ES" b="1" dirty="0" smtClean="0">
              <a:solidFill>
                <a:srgbClr val="002060"/>
              </a:solidFill>
              <a:sym typeface="Symbol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5536" y="5517232"/>
            <a:ext cx="8064896" cy="923330"/>
          </a:xfrm>
          <a:prstGeom prst="rect">
            <a:avLst/>
          </a:prstGeom>
          <a:ln w="1905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002060"/>
                </a:solidFill>
                <a:sym typeface="Symbol"/>
              </a:rPr>
              <a:t>REAL DATA: 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LUTs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retrieve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the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smtClean="0">
                <a:solidFill>
                  <a:srgbClr val="002060"/>
                </a:solidFill>
                <a:sym typeface="Symbol"/>
              </a:rPr>
              <a:t>emissivity 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of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clouds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with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smtClean="0">
                <a:solidFill>
                  <a:srgbClr val="002060"/>
                </a:solidFill>
                <a:latin typeface="Symbol" pitchFamily="18" charset="2"/>
                <a:sym typeface="Symbol"/>
              </a:rPr>
              <a:t>e 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&gt;0.75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with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good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accuracy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but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for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low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emissivities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the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results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are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not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so </a:t>
            </a:r>
            <a:r>
              <a:rPr lang="es-ES" b="1" dirty="0" err="1" smtClean="0">
                <a:solidFill>
                  <a:srgbClr val="002060"/>
                </a:solidFill>
                <a:sym typeface="Symbol"/>
              </a:rPr>
              <a:t>good</a:t>
            </a:r>
            <a:endParaRPr lang="es-ES" b="1" dirty="0" smtClean="0">
              <a:solidFill>
                <a:srgbClr val="002060"/>
              </a:solidFill>
              <a:sym typeface="Symbol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071938" y="-24"/>
            <a:ext cx="2796728" cy="6924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methodology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performance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with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simulated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>
                <a:solidFill>
                  <a:srgbClr val="FF0066"/>
                </a:solidFill>
                <a:latin typeface="+mn-lt"/>
                <a:cs typeface="+mn-cs"/>
              </a:rPr>
              <a:t>LUTs</a:t>
            </a:r>
            <a:r>
              <a:rPr lang="es-ES" sz="1300" b="1" dirty="0">
                <a:solidFill>
                  <a:srgbClr val="FF0066"/>
                </a:solidFill>
                <a:latin typeface="+mn-lt"/>
                <a:cs typeface="+mn-cs"/>
              </a:rPr>
              <a:t> Performance (real data)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42875" y="-24"/>
            <a:ext cx="2117054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WINDOW ALGORITHM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0066"/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0144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pic>
        <p:nvPicPr>
          <p:cNvPr id="22" name="21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72208"/>
            <a:ext cx="39243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2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72208"/>
            <a:ext cx="3924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24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17243"/>
            <a:ext cx="3924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25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217243"/>
            <a:ext cx="3924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3707904" y="2160240"/>
            <a:ext cx="864096" cy="2880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1100" dirty="0" smtClean="0">
                <a:latin typeface="Calibri" pitchFamily="34" charset="0"/>
                <a:cs typeface="Arial" pitchFamily="34" charset="0"/>
              </a:rPr>
              <a:t>TROPICAL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956376" y="4536504"/>
            <a:ext cx="576064" cy="2880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1100" dirty="0" smtClean="0">
                <a:latin typeface="Calibri" pitchFamily="34" charset="0"/>
                <a:cs typeface="Arial" pitchFamily="34" charset="0"/>
              </a:rPr>
              <a:t>MLW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707904" y="4536504"/>
            <a:ext cx="648072" cy="2880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1100" dirty="0" smtClean="0">
                <a:latin typeface="Calibri" pitchFamily="34" charset="0"/>
                <a:cs typeface="Arial" pitchFamily="34" charset="0"/>
              </a:rPr>
              <a:t>US STD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7956376" y="2160240"/>
            <a:ext cx="576064" cy="2880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1100" dirty="0" smtClean="0">
                <a:latin typeface="Calibri" pitchFamily="34" charset="0"/>
                <a:cs typeface="Arial" pitchFamily="34" charset="0"/>
              </a:rPr>
              <a:t>MLS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071938" y="-24"/>
            <a:ext cx="2796728" cy="6924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methodology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performance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with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simulated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>
                <a:solidFill>
                  <a:srgbClr val="FF0066"/>
                </a:solidFill>
                <a:latin typeface="+mn-lt"/>
                <a:cs typeface="+mn-cs"/>
              </a:rPr>
              <a:t>LUTs</a:t>
            </a:r>
            <a:r>
              <a:rPr lang="es-ES" sz="1300" b="1" dirty="0">
                <a:solidFill>
                  <a:srgbClr val="FF0066"/>
                </a:solidFill>
                <a:latin typeface="+mn-lt"/>
                <a:cs typeface="+mn-cs"/>
              </a:rPr>
              <a:t> Performance (real data)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42875" y="-24"/>
            <a:ext cx="2117054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WINDOW ALGORITHM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0066"/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42938" y="1285875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err="1">
                <a:solidFill>
                  <a:srgbClr val="FF0066"/>
                </a:solidFill>
                <a:latin typeface="+mj-lt"/>
              </a:rPr>
              <a:t>LUTs</a:t>
            </a:r>
            <a:r>
              <a:rPr lang="es-ES" sz="32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performance </a:t>
            </a:r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with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 real data</a:t>
            </a:r>
            <a:endParaRPr lang="es-ES" sz="3200" b="1" dirty="0">
              <a:solidFill>
                <a:srgbClr val="FF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67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32828" y="4263644"/>
            <a:ext cx="2800858" cy="2477724"/>
            <a:chOff x="32828" y="4263644"/>
            <a:chExt cx="2800858" cy="2477724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8" y="4263644"/>
              <a:ext cx="2800858" cy="2219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830204" y="6433591"/>
              <a:ext cx="15434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MODIS</a:t>
              </a:r>
              <a:r>
                <a:rPr lang="es-ES" sz="1400" b="1" dirty="0" smtClean="0"/>
                <a:t> – </a:t>
              </a:r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LUT</a:t>
              </a:r>
              <a:endParaRPr lang="es-ES" sz="1400" b="1" baseline="-25000" dirty="0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142875" y="4358688"/>
              <a:ext cx="324669" cy="22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141686" y="4365104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0.4</a:t>
              </a:r>
              <a:endParaRPr lang="es-ES" sz="1200" b="1" dirty="0"/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141686" y="530120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0.2</a:t>
              </a:r>
              <a:endParaRPr lang="es-ES" sz="1200" b="1" dirty="0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071938" y="-24"/>
            <a:ext cx="2796728" cy="6924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methodology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performance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with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simulated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>
                <a:solidFill>
                  <a:srgbClr val="FF0066"/>
                </a:solidFill>
                <a:latin typeface="+mn-lt"/>
                <a:cs typeface="+mn-cs"/>
              </a:rPr>
              <a:t>LUTs</a:t>
            </a:r>
            <a:r>
              <a:rPr lang="es-ES" sz="1300" b="1" dirty="0">
                <a:solidFill>
                  <a:srgbClr val="FF0066"/>
                </a:solidFill>
                <a:latin typeface="+mn-lt"/>
                <a:cs typeface="+mn-cs"/>
              </a:rPr>
              <a:t> Performance (real data)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42875" y="-24"/>
            <a:ext cx="2117054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WINDOW ALGORITHM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0066"/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42938" y="1285875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err="1">
                <a:solidFill>
                  <a:srgbClr val="FF0066"/>
                </a:solidFill>
                <a:latin typeface="+mj-lt"/>
              </a:rPr>
              <a:t>LUTs</a:t>
            </a:r>
            <a:r>
              <a:rPr lang="es-ES" sz="32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performance </a:t>
            </a:r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with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 real data</a:t>
            </a:r>
            <a:endParaRPr lang="es-ES" sz="3200" b="1" dirty="0">
              <a:solidFill>
                <a:srgbClr val="FF0066"/>
              </a:solidFill>
              <a:latin typeface="+mj-lt"/>
            </a:endParaRPr>
          </a:p>
        </p:txBody>
      </p:sp>
      <p:grpSp>
        <p:nvGrpSpPr>
          <p:cNvPr id="7168" name="7167 Grupo"/>
          <p:cNvGrpSpPr/>
          <p:nvPr/>
        </p:nvGrpSpPr>
        <p:grpSpPr>
          <a:xfrm>
            <a:off x="326411" y="1700808"/>
            <a:ext cx="2507275" cy="2546441"/>
            <a:chOff x="69678" y="1772816"/>
            <a:chExt cx="2445389" cy="247443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870441"/>
              <a:ext cx="2340893" cy="2087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  <p:sp>
          <p:nvSpPr>
            <p:cNvPr id="26" name="25 CuadroTexto"/>
            <p:cNvSpPr txBox="1"/>
            <p:nvPr/>
          </p:nvSpPr>
          <p:spPr>
            <a:xfrm>
              <a:off x="971600" y="3939472"/>
              <a:ext cx="15434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MODIS</a:t>
              </a:r>
              <a:r>
                <a:rPr lang="es-ES" sz="1400" b="1" dirty="0" smtClean="0"/>
                <a:t> – </a:t>
              </a:r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LUT</a:t>
              </a:r>
              <a:endParaRPr lang="es-ES" sz="1400" b="1" baseline="-25000" dirty="0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70867" y="1772816"/>
              <a:ext cx="324669" cy="22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69678" y="2366329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0.5</a:t>
              </a:r>
              <a:endParaRPr lang="es-ES" sz="1200" b="1" dirty="0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69678" y="330243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0.2</a:t>
              </a:r>
              <a:endParaRPr lang="es-ES" sz="1200" b="1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1916832"/>
            <a:ext cx="2304256" cy="2312979"/>
            <a:chOff x="3275856" y="2062816"/>
            <a:chExt cx="2304256" cy="2312979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073" y="2139978"/>
              <a:ext cx="2207039" cy="210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26 CuadroTexto"/>
            <p:cNvSpPr txBox="1"/>
            <p:nvPr/>
          </p:nvSpPr>
          <p:spPr>
            <a:xfrm>
              <a:off x="3820621" y="4068018"/>
              <a:ext cx="15434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MODIS</a:t>
              </a:r>
              <a:r>
                <a:rPr lang="es-ES" sz="1400" b="1" dirty="0" smtClean="0"/>
                <a:t> – </a:t>
              </a:r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LUT</a:t>
              </a:r>
              <a:endParaRPr lang="es-ES" sz="1400" b="1" baseline="-25000" dirty="0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3277045" y="2062816"/>
              <a:ext cx="324669" cy="22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275856" y="2204864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0.4</a:t>
              </a:r>
              <a:endParaRPr lang="es-ES" sz="1200" b="1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3275856" y="3068960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0.2</a:t>
              </a:r>
              <a:endParaRPr lang="es-ES" sz="1200" b="1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372200" y="1916832"/>
            <a:ext cx="2400719" cy="2310665"/>
            <a:chOff x="6372200" y="2054439"/>
            <a:chExt cx="2400719" cy="2310665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054439"/>
              <a:ext cx="2400719" cy="218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27 CuadroTexto"/>
            <p:cNvSpPr txBox="1"/>
            <p:nvPr/>
          </p:nvSpPr>
          <p:spPr>
            <a:xfrm>
              <a:off x="6948264" y="4057327"/>
              <a:ext cx="15434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MODIS</a:t>
              </a:r>
              <a:r>
                <a:rPr lang="es-ES" sz="1400" b="1" dirty="0" smtClean="0"/>
                <a:t> – </a:t>
              </a:r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LUT</a:t>
              </a:r>
              <a:endParaRPr lang="es-ES" sz="1400" b="1" baseline="-25000" dirty="0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6407571" y="2062816"/>
              <a:ext cx="324669" cy="22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6406382" y="257593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0.5</a:t>
              </a:r>
              <a:endParaRPr lang="es-ES" sz="1200" b="1" dirty="0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6406382" y="335699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0.2</a:t>
              </a:r>
              <a:endParaRPr lang="es-ES" sz="1200" b="1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3166022" y="4221088"/>
            <a:ext cx="2536939" cy="2396009"/>
            <a:chOff x="3166022" y="4221088"/>
            <a:chExt cx="2536939" cy="2396009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559" y="4375795"/>
              <a:ext cx="2530402" cy="212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3704858" y="6309320"/>
              <a:ext cx="15434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MODIS</a:t>
              </a:r>
              <a:r>
                <a:rPr lang="es-ES" sz="1400" b="1" dirty="0" smtClean="0"/>
                <a:t> – </a:t>
              </a:r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LUT</a:t>
              </a:r>
              <a:endParaRPr lang="es-ES" sz="1400" b="1" baseline="-25000" dirty="0"/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3167211" y="4221088"/>
              <a:ext cx="324669" cy="22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3166022" y="458112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0.4</a:t>
              </a:r>
              <a:endParaRPr lang="es-ES" sz="1200" b="1" dirty="0"/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3166022" y="5373216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0.2</a:t>
              </a:r>
              <a:endParaRPr lang="es-ES" sz="1200" b="1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6197073" y="4293096"/>
            <a:ext cx="2467831" cy="2396009"/>
            <a:chOff x="6197073" y="4293096"/>
            <a:chExt cx="2467831" cy="2396009"/>
          </a:xfrm>
        </p:grpSpPr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073" y="4375795"/>
              <a:ext cx="2467831" cy="222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22 CuadroTexto"/>
            <p:cNvSpPr txBox="1"/>
            <p:nvPr/>
          </p:nvSpPr>
          <p:spPr>
            <a:xfrm>
              <a:off x="6876256" y="6381328"/>
              <a:ext cx="15434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MODIS</a:t>
              </a:r>
              <a:r>
                <a:rPr lang="es-ES" sz="1400" b="1" dirty="0" smtClean="0"/>
                <a:t> – </a:t>
              </a:r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LUT</a:t>
              </a:r>
              <a:endParaRPr lang="es-ES" sz="1400" b="1" baseline="-25000" dirty="0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6263555" y="4293096"/>
              <a:ext cx="324669" cy="22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6242473" y="4365104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0.5</a:t>
              </a:r>
              <a:endParaRPr lang="es-ES" sz="1200" b="1" dirty="0"/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6262366" y="5528265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0.2</a:t>
              </a:r>
              <a:endParaRPr lang="es-ES" sz="1200" b="1" dirty="0"/>
            </a:p>
          </p:txBody>
        </p:sp>
      </p:grpSp>
      <p:sp>
        <p:nvSpPr>
          <p:cNvPr id="7169" name="7168 Elipse"/>
          <p:cNvSpPr/>
          <p:nvPr/>
        </p:nvSpPr>
        <p:spPr>
          <a:xfrm>
            <a:off x="6602268" y="1885450"/>
            <a:ext cx="2362220" cy="967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8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071938" y="-24"/>
            <a:ext cx="2796728" cy="6924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methodology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performance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with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simulated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>
                <a:solidFill>
                  <a:srgbClr val="FF0066"/>
                </a:solidFill>
                <a:latin typeface="+mn-lt"/>
                <a:cs typeface="+mn-cs"/>
              </a:rPr>
              <a:t>LUTs</a:t>
            </a:r>
            <a:r>
              <a:rPr lang="es-ES" sz="1300" b="1" dirty="0">
                <a:solidFill>
                  <a:srgbClr val="FF0066"/>
                </a:solidFill>
                <a:latin typeface="+mn-lt"/>
                <a:cs typeface="+mn-cs"/>
              </a:rPr>
              <a:t> Performance (real data)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42875" y="-24"/>
            <a:ext cx="2117054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WINDOW ALGORITHM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0066"/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323528" y="1772816"/>
            <a:ext cx="2376264" cy="2474433"/>
            <a:chOff x="323528" y="1772816"/>
            <a:chExt cx="2376264" cy="2474433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988840"/>
              <a:ext cx="2376264" cy="203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CuadroTexto"/>
            <p:cNvSpPr txBox="1"/>
            <p:nvPr/>
          </p:nvSpPr>
          <p:spPr>
            <a:xfrm>
              <a:off x="971600" y="3939472"/>
              <a:ext cx="15434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MODIS</a:t>
              </a:r>
              <a:r>
                <a:rPr lang="es-ES" sz="1400" b="1" dirty="0" smtClean="0"/>
                <a:t> – </a:t>
              </a:r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LUT</a:t>
              </a:r>
              <a:endParaRPr lang="es-ES" sz="1400" b="1" baseline="-25000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358899" y="1772816"/>
              <a:ext cx="324669" cy="22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57710" y="1988840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0.4</a:t>
              </a:r>
              <a:endParaRPr lang="es-ES" sz="12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357710" y="299695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0.2</a:t>
              </a:r>
              <a:endParaRPr lang="es-ES" sz="1200" b="1" dirty="0"/>
            </a:p>
          </p:txBody>
        </p:sp>
      </p:grp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42938" y="1285875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err="1">
                <a:solidFill>
                  <a:srgbClr val="FF0066"/>
                </a:solidFill>
                <a:latin typeface="+mj-lt"/>
              </a:rPr>
              <a:t>LUTs</a:t>
            </a:r>
            <a:r>
              <a:rPr lang="es-ES" sz="32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performance </a:t>
            </a:r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with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 real data</a:t>
            </a:r>
            <a:endParaRPr lang="es-ES" sz="3200" b="1" dirty="0">
              <a:solidFill>
                <a:srgbClr val="FF0066"/>
              </a:solidFill>
              <a:latin typeface="+mj-lt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377481" y="1772816"/>
            <a:ext cx="2389037" cy="2520280"/>
            <a:chOff x="3377481" y="1772816"/>
            <a:chExt cx="2389037" cy="252028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481" y="1844824"/>
              <a:ext cx="2389037" cy="2229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22 CuadroTexto"/>
            <p:cNvSpPr txBox="1"/>
            <p:nvPr/>
          </p:nvSpPr>
          <p:spPr>
            <a:xfrm>
              <a:off x="4067943" y="3985319"/>
              <a:ext cx="15434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MODIS</a:t>
              </a:r>
              <a:r>
                <a:rPr lang="es-ES" sz="1400" b="1" dirty="0" smtClean="0"/>
                <a:t> – </a:t>
              </a:r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LUT</a:t>
              </a:r>
              <a:endParaRPr lang="es-ES" sz="1400" b="1" baseline="-25000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3421061" y="1772816"/>
              <a:ext cx="324669" cy="22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3419872" y="1857375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0.4</a:t>
              </a:r>
              <a:endParaRPr lang="es-ES" sz="1200" b="1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419872" y="278092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0.2</a:t>
              </a:r>
              <a:endParaRPr lang="es-ES" sz="1200" b="1" dirty="0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6012160" y="1772816"/>
            <a:ext cx="2503144" cy="2474433"/>
            <a:chOff x="6012160" y="1772816"/>
            <a:chExt cx="2503144" cy="2474433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302" y="1847748"/>
              <a:ext cx="2414002" cy="2229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26 CuadroTexto"/>
            <p:cNvSpPr txBox="1"/>
            <p:nvPr/>
          </p:nvSpPr>
          <p:spPr>
            <a:xfrm>
              <a:off x="6804248" y="3939472"/>
              <a:ext cx="15434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MODIS</a:t>
              </a:r>
              <a:r>
                <a:rPr lang="es-ES" sz="1400" b="1" dirty="0" smtClean="0"/>
                <a:t> – </a:t>
              </a:r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LUT</a:t>
              </a:r>
              <a:endParaRPr lang="es-ES" sz="1400" b="1" baseline="-25000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6160248" y="1772816"/>
              <a:ext cx="324669" cy="22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6012160" y="1844824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0.35</a:t>
              </a:r>
              <a:endParaRPr lang="es-ES" sz="1200" b="1" dirty="0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6159059" y="2852936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0.2</a:t>
              </a:r>
              <a:endParaRPr lang="es-ES" sz="1200" b="1" dirty="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251520" y="4149080"/>
            <a:ext cx="2695153" cy="2540025"/>
            <a:chOff x="251520" y="4149080"/>
            <a:chExt cx="2695153" cy="2540025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14296"/>
              <a:ext cx="2695153" cy="231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0 CuadroTexto"/>
            <p:cNvSpPr txBox="1"/>
            <p:nvPr/>
          </p:nvSpPr>
          <p:spPr>
            <a:xfrm>
              <a:off x="1115616" y="6381328"/>
              <a:ext cx="15434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MODIS</a:t>
              </a:r>
              <a:r>
                <a:rPr lang="es-ES" sz="1400" b="1" dirty="0" smtClean="0"/>
                <a:t> – </a:t>
              </a:r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LUT</a:t>
              </a:r>
              <a:endParaRPr lang="es-ES" sz="1400" b="1" baseline="-25000" dirty="0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502915" y="4149080"/>
              <a:ext cx="324669" cy="22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501726" y="474259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0.5</a:t>
              </a:r>
              <a:endParaRPr lang="es-ES" sz="1200" b="1" dirty="0"/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501726" y="567869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0.2</a:t>
              </a:r>
              <a:endParaRPr lang="es-ES" sz="1200" b="1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12465" y="4274551"/>
            <a:ext cx="2411663" cy="2462313"/>
            <a:chOff x="3312465" y="4274551"/>
            <a:chExt cx="2411663" cy="2462313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465" y="4274551"/>
              <a:ext cx="2411663" cy="225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34 CuadroTexto"/>
            <p:cNvSpPr txBox="1"/>
            <p:nvPr/>
          </p:nvSpPr>
          <p:spPr>
            <a:xfrm>
              <a:off x="3923928" y="6429087"/>
              <a:ext cx="15434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MODIS</a:t>
              </a:r>
              <a:r>
                <a:rPr lang="es-ES" sz="1400" b="1" dirty="0" smtClean="0"/>
                <a:t> – </a:t>
              </a:r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LUT</a:t>
              </a:r>
              <a:endParaRPr lang="es-ES" sz="1400" b="1" baseline="-25000" dirty="0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3349053" y="4286680"/>
              <a:ext cx="324669" cy="22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3347864" y="458112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0.6</a:t>
              </a:r>
              <a:endParaRPr lang="es-ES" sz="1200" b="1" dirty="0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3347864" y="558052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0.2</a:t>
              </a:r>
              <a:endParaRPr lang="es-ES" sz="1200" b="1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156176" y="4274551"/>
            <a:ext cx="2448271" cy="2486562"/>
            <a:chOff x="6156176" y="4274551"/>
            <a:chExt cx="2448271" cy="2486562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690" y="4274551"/>
              <a:ext cx="2356757" cy="2265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38 CuadroTexto"/>
            <p:cNvSpPr txBox="1"/>
            <p:nvPr/>
          </p:nvSpPr>
          <p:spPr>
            <a:xfrm>
              <a:off x="6804248" y="6453336"/>
              <a:ext cx="15434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MODIS</a:t>
              </a:r>
              <a:r>
                <a:rPr lang="es-ES" sz="1400" b="1" dirty="0" smtClean="0"/>
                <a:t> – </a:t>
              </a:r>
              <a:r>
                <a:rPr lang="es-ES" sz="1400" b="1" dirty="0" err="1" smtClean="0">
                  <a:latin typeface="Symbol" pitchFamily="18" charset="2"/>
                </a:rPr>
                <a:t>e</a:t>
              </a:r>
              <a:r>
                <a:rPr lang="es-ES" sz="1400" b="1" baseline="-25000" dirty="0" err="1" smtClean="0"/>
                <a:t>LUT</a:t>
              </a:r>
              <a:endParaRPr lang="es-ES" sz="1400" b="1" baseline="-25000" dirty="0"/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6263555" y="4338943"/>
              <a:ext cx="324669" cy="22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6156176" y="4581128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0.35</a:t>
              </a:r>
              <a:endParaRPr lang="es-ES" sz="1200" b="1" dirty="0"/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6156176" y="5456257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/>
                <a:t>0.15</a:t>
              </a:r>
              <a:endParaRPr lang="es-ES" sz="1200" b="1" dirty="0"/>
            </a:p>
          </p:txBody>
        </p:sp>
      </p:grpSp>
      <p:sp>
        <p:nvSpPr>
          <p:cNvPr id="46" name="45 Elipse"/>
          <p:cNvSpPr/>
          <p:nvPr/>
        </p:nvSpPr>
        <p:spPr>
          <a:xfrm>
            <a:off x="3452601" y="4429304"/>
            <a:ext cx="2362220" cy="967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6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336704" cy="438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071938" y="-24"/>
            <a:ext cx="2796728" cy="6924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methodology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LUTs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performance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with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simulated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>
                <a:solidFill>
                  <a:srgbClr val="FF0066"/>
                </a:solidFill>
                <a:latin typeface="+mn-lt"/>
                <a:cs typeface="+mn-cs"/>
              </a:rPr>
              <a:t>LUTs</a:t>
            </a:r>
            <a:r>
              <a:rPr lang="es-ES" sz="1300" b="1" dirty="0">
                <a:solidFill>
                  <a:srgbClr val="FF0066"/>
                </a:solidFill>
                <a:latin typeface="+mn-lt"/>
                <a:cs typeface="+mn-cs"/>
              </a:rPr>
              <a:t> Performance (real data)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42875" y="-24"/>
            <a:ext cx="2117054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WINDOW ALGORITHM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0066"/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42938" y="1285875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err="1">
                <a:solidFill>
                  <a:srgbClr val="FF0066"/>
                </a:solidFill>
                <a:latin typeface="+mj-lt"/>
              </a:rPr>
              <a:t>LUTs</a:t>
            </a:r>
            <a:r>
              <a:rPr lang="es-ES" sz="32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performance </a:t>
            </a:r>
            <a:r>
              <a:rPr lang="es-ES" sz="3200" b="1" dirty="0" err="1" smtClean="0">
                <a:solidFill>
                  <a:srgbClr val="FF0066"/>
                </a:solidFill>
                <a:latin typeface="+mj-lt"/>
              </a:rPr>
              <a:t>with</a:t>
            </a:r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 real data</a:t>
            </a:r>
            <a:endParaRPr lang="es-ES" sz="3200" b="1" dirty="0">
              <a:solidFill>
                <a:srgbClr val="FF0066"/>
              </a:solidFill>
              <a:latin typeface="+mj-lt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547664" y="2132856"/>
            <a:ext cx="2016224" cy="720080"/>
            <a:chOff x="899592" y="2132856"/>
            <a:chExt cx="1800200" cy="648072"/>
          </a:xfrm>
        </p:grpSpPr>
        <p:sp>
          <p:nvSpPr>
            <p:cNvPr id="2" name="1 Rectángulo"/>
            <p:cNvSpPr/>
            <p:nvPr/>
          </p:nvSpPr>
          <p:spPr>
            <a:xfrm>
              <a:off x="899592" y="2132856"/>
              <a:ext cx="172819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899592" y="2204864"/>
              <a:ext cx="18002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200" b="1" dirty="0" err="1" smtClean="0">
                  <a:latin typeface="Symbol" pitchFamily="18" charset="2"/>
                </a:rPr>
                <a:t>e</a:t>
              </a:r>
              <a:r>
                <a:rPr lang="es-ES" sz="2200" b="1" baseline="-25000" dirty="0" err="1" smtClean="0"/>
                <a:t>MODIS</a:t>
              </a:r>
              <a:r>
                <a:rPr lang="es-ES" sz="2200" b="1" dirty="0" smtClean="0"/>
                <a:t> – </a:t>
              </a:r>
              <a:r>
                <a:rPr lang="es-ES" sz="2200" b="1" dirty="0" err="1" smtClean="0">
                  <a:latin typeface="Symbol" pitchFamily="18" charset="2"/>
                </a:rPr>
                <a:t>e</a:t>
              </a:r>
              <a:r>
                <a:rPr lang="es-ES" sz="2200" b="1" baseline="-25000" dirty="0" err="1" smtClean="0"/>
                <a:t>LUT</a:t>
              </a:r>
              <a:endParaRPr lang="es-ES" sz="22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16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467544" y="1881113"/>
            <a:ext cx="8280920" cy="2169825"/>
          </a:xfrm>
          <a:prstGeom prst="rect">
            <a:avLst/>
          </a:prstGeom>
          <a:ln w="19050">
            <a:solidFill>
              <a:srgbClr val="FF603B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 smtClean="0">
                <a:solidFill>
                  <a:srgbClr val="002060"/>
                </a:solidFill>
                <a:sym typeface="Symbol"/>
              </a:rPr>
              <a:t>TEMPERATURE OF THICK WATER CLOUDS: </a:t>
            </a:r>
            <a:r>
              <a:rPr lang="es-E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is</a:t>
            </a:r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accurately</a:t>
            </a:r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detected</a:t>
            </a:r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by</a:t>
            </a:r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SWA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 smtClean="0">
                <a:solidFill>
                  <a:srgbClr val="002060"/>
                </a:solidFill>
                <a:sym typeface="Symbol"/>
              </a:rPr>
              <a:t>EMISSIVITIES: </a:t>
            </a:r>
            <a:r>
              <a:rPr lang="es-ES" b="1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es-ES" b="1" dirty="0">
                <a:solidFill>
                  <a:srgbClr val="00B0F0"/>
                </a:solidFill>
                <a:latin typeface="Symbol" pitchFamily="18" charset="2"/>
                <a:cs typeface="Arial" pitchFamily="34" charset="0"/>
                <a:sym typeface="Symbol"/>
              </a:rPr>
              <a:t>e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&gt; </a:t>
            </a:r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0.75 are </a:t>
            </a:r>
            <a:r>
              <a:rPr lang="es-E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well</a:t>
            </a:r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determined</a:t>
            </a:r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by</a:t>
            </a:r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LUTs</a:t>
            </a:r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s-E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maximum</a:t>
            </a:r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smtClean="0">
                <a:solidFill>
                  <a:srgbClr val="00B0F0"/>
                </a:solidFill>
                <a:latin typeface="Symbol" pitchFamily="18" charset="2"/>
                <a:cs typeface="Arial" pitchFamily="34" charset="0"/>
                <a:sym typeface="Symbol"/>
              </a:rPr>
              <a:t>De</a:t>
            </a:r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≈ </a:t>
            </a:r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0.1) </a:t>
            </a:r>
            <a:endParaRPr lang="es-ES" b="1" dirty="0">
              <a:solidFill>
                <a:srgbClr val="00B0F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 smtClean="0">
                <a:solidFill>
                  <a:srgbClr val="002060"/>
                </a:solidFill>
                <a:sym typeface="Symbol"/>
              </a:rPr>
              <a:t>THIN CLOUDS IDENTIFICATION: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BTDs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and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Tª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thresholds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can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identify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thin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ice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clouds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if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the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BTs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are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accurate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enough</a:t>
            </a:r>
            <a:endParaRPr lang="es-ES" b="1" dirty="0">
              <a:solidFill>
                <a:srgbClr val="00B0F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39552" y="4843026"/>
            <a:ext cx="8136904" cy="1754326"/>
          </a:xfrm>
          <a:prstGeom prst="rect">
            <a:avLst/>
          </a:prstGeom>
          <a:ln w="19050">
            <a:solidFill>
              <a:srgbClr val="FF603B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>
                <a:solidFill>
                  <a:srgbClr val="002060"/>
                </a:solidFill>
                <a:sym typeface="Symbol"/>
              </a:rPr>
              <a:t>EMISSIVITIES: 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effect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of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the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atmospheric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models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and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surface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temperatures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in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LUTs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results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for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smtClean="0">
                <a:solidFill>
                  <a:srgbClr val="00B0F0"/>
                </a:solidFill>
                <a:latin typeface="Symbol" pitchFamily="18" charset="2"/>
                <a:cs typeface="Arial" pitchFamily="34" charset="0"/>
                <a:sym typeface="Symbol"/>
              </a:rPr>
              <a:t>e</a:t>
            </a:r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&lt; 0.5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>
                <a:solidFill>
                  <a:srgbClr val="002060"/>
                </a:solidFill>
                <a:sym typeface="Symbol"/>
              </a:rPr>
              <a:t>THIN CLOUDS </a:t>
            </a:r>
            <a:r>
              <a:rPr lang="es-ES" b="1" dirty="0" smtClean="0">
                <a:solidFill>
                  <a:srgbClr val="002060"/>
                </a:solidFill>
                <a:sym typeface="Symbol"/>
              </a:rPr>
              <a:t>IDENTIFICATION: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BTDs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and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temperature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thresholds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are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being</a:t>
            </a:r>
            <a:r>
              <a:rPr lang="es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investigated</a:t>
            </a:r>
            <a:endParaRPr lang="es-ES" b="1" dirty="0">
              <a:solidFill>
                <a:srgbClr val="00B0F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7" y="1305049"/>
            <a:ext cx="4886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s-ES" sz="2800" b="1" dirty="0">
                <a:solidFill>
                  <a:srgbClr val="00B0F0"/>
                </a:solidFill>
                <a:latin typeface="Segoe Print" pitchFamily="2" charset="0"/>
                <a:cs typeface="+mn-cs"/>
              </a:rPr>
              <a:t>GENERAL CONCLUSIONS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95536" y="4319806"/>
            <a:ext cx="410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s-ES" sz="2800" b="1" dirty="0">
                <a:solidFill>
                  <a:srgbClr val="00B0F0"/>
                </a:solidFill>
                <a:latin typeface="Segoe Print" pitchFamily="2" charset="0"/>
                <a:cs typeface="+mn-cs"/>
              </a:rPr>
              <a:t>WORK IN PROGRESS</a:t>
            </a:r>
          </a:p>
        </p:txBody>
      </p:sp>
      <p:sp>
        <p:nvSpPr>
          <p:cNvPr id="17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42875" y="-24"/>
            <a:ext cx="2117054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WINDOW ALGORITHM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>
                <a:solidFill>
                  <a:srgbClr val="00B0F0"/>
                </a:solidFill>
                <a:latin typeface="+mn-lt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4365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107504" y="1196752"/>
            <a:ext cx="4886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s-ES" sz="2800" b="1" dirty="0">
                <a:solidFill>
                  <a:srgbClr val="00B0F0"/>
                </a:solidFill>
                <a:latin typeface="Segoe Print" pitchFamily="2" charset="0"/>
                <a:cs typeface="+mn-cs"/>
              </a:rPr>
              <a:t>GENERAL CONCLUSIONS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58704"/>
              </p:ext>
            </p:extLst>
          </p:nvPr>
        </p:nvGraphicFramePr>
        <p:xfrm>
          <a:off x="119140" y="1700808"/>
          <a:ext cx="8845348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970"/>
                <a:gridCol w="2017754"/>
                <a:gridCol w="3043589"/>
                <a:gridCol w="257303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STATUS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THICK CLOUDS (T)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THIN</a:t>
                      </a:r>
                      <a:r>
                        <a:rPr lang="es-ES" baseline="0" dirty="0" smtClean="0"/>
                        <a:t> CLOUDS (0.5&lt;</a:t>
                      </a:r>
                      <a:r>
                        <a:rPr lang="es-ES" baseline="0" dirty="0" smtClean="0">
                          <a:latin typeface="Symbol" pitchFamily="18" charset="2"/>
                        </a:rPr>
                        <a:t>e</a:t>
                      </a:r>
                      <a:r>
                        <a:rPr lang="es-ES" baseline="0" dirty="0" smtClean="0"/>
                        <a:t>&lt;1)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THIN</a:t>
                      </a:r>
                      <a:r>
                        <a:rPr lang="es-ES" baseline="0" dirty="0" smtClean="0"/>
                        <a:t> CLOUDS (0&lt;</a:t>
                      </a:r>
                      <a:r>
                        <a:rPr lang="es-ES" baseline="0" dirty="0" smtClean="0">
                          <a:latin typeface="Symbol" pitchFamily="18" charset="2"/>
                        </a:rPr>
                        <a:t>e</a:t>
                      </a:r>
                      <a:r>
                        <a:rPr lang="es-ES" baseline="0" dirty="0" smtClean="0"/>
                        <a:t>&lt;0.5)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 CLOUDS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s-ES" dirty="0" err="1" smtClean="0">
                          <a:solidFill>
                            <a:srgbClr val="FF603B"/>
                          </a:solidFill>
                        </a:rPr>
                        <a:t>Method</a:t>
                      </a:r>
                      <a:r>
                        <a:rPr lang="es-ES" dirty="0" smtClean="0">
                          <a:solidFill>
                            <a:srgbClr val="FF603B"/>
                          </a:solidFill>
                        </a:rPr>
                        <a:t>: SWA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s-ES" dirty="0" err="1" smtClean="0">
                          <a:solidFill>
                            <a:srgbClr val="0070C0"/>
                          </a:solidFill>
                        </a:rPr>
                        <a:t>Validation</a:t>
                      </a:r>
                      <a:r>
                        <a:rPr lang="es-E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rgbClr val="0070C0"/>
                          </a:solidFill>
                        </a:rPr>
                        <a:t>with</a:t>
                      </a:r>
                      <a:r>
                        <a:rPr lang="es-E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rgbClr val="0070C0"/>
                          </a:solidFill>
                        </a:rPr>
                        <a:t>simulations</a:t>
                      </a:r>
                      <a:r>
                        <a:rPr lang="es-E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 baseline="0" dirty="0" smtClean="0">
                          <a:solidFill>
                            <a:srgbClr val="0070C0"/>
                          </a:solidFill>
                          <a:latin typeface="Symbol" pitchFamily="18" charset="2"/>
                        </a:rPr>
                        <a:t>D</a:t>
                      </a:r>
                      <a:r>
                        <a:rPr lang="es-ES" baseline="0" dirty="0" smtClean="0">
                          <a:solidFill>
                            <a:srgbClr val="0070C0"/>
                          </a:solidFill>
                        </a:rPr>
                        <a:t>T&lt;0.3 K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s-ES" baseline="0" dirty="0" err="1" smtClean="0">
                          <a:solidFill>
                            <a:srgbClr val="3333FF"/>
                          </a:solidFill>
                        </a:rPr>
                        <a:t>Comparison</a:t>
                      </a:r>
                      <a:r>
                        <a:rPr lang="es-ES" baseline="0" dirty="0" smtClean="0">
                          <a:solidFill>
                            <a:srgbClr val="3333FF"/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rgbClr val="3333FF"/>
                          </a:solidFill>
                        </a:rPr>
                        <a:t>with</a:t>
                      </a:r>
                      <a:r>
                        <a:rPr lang="es-ES" baseline="0" dirty="0" smtClean="0">
                          <a:solidFill>
                            <a:srgbClr val="3333FF"/>
                          </a:solidFill>
                        </a:rPr>
                        <a:t> MODIS &lt; 1K </a:t>
                      </a:r>
                      <a:r>
                        <a:rPr lang="es-ES" baseline="0" dirty="0" err="1" smtClean="0">
                          <a:solidFill>
                            <a:srgbClr val="3333FF"/>
                          </a:solidFill>
                        </a:rPr>
                        <a:t>for</a:t>
                      </a:r>
                      <a:r>
                        <a:rPr lang="es-ES" baseline="0" dirty="0" smtClean="0">
                          <a:solidFill>
                            <a:srgbClr val="3333FF"/>
                          </a:solidFill>
                        </a:rPr>
                        <a:t> 85% of </a:t>
                      </a:r>
                      <a:r>
                        <a:rPr lang="es-ES" baseline="0" dirty="0" err="1" smtClean="0">
                          <a:solidFill>
                            <a:srgbClr val="3333FF"/>
                          </a:solidFill>
                        </a:rPr>
                        <a:t>pixels</a:t>
                      </a:r>
                      <a:endParaRPr lang="es-ES" baseline="0" dirty="0" smtClean="0">
                        <a:solidFill>
                          <a:srgbClr val="3333FF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s-ES" baseline="0" dirty="0" smtClean="0">
                          <a:solidFill>
                            <a:srgbClr val="FF3399"/>
                          </a:solidFill>
                        </a:rPr>
                        <a:t>Status: </a:t>
                      </a:r>
                      <a:r>
                        <a:rPr lang="es-ES" baseline="0" dirty="0" err="1" smtClean="0">
                          <a:solidFill>
                            <a:srgbClr val="FF3399"/>
                          </a:solidFill>
                        </a:rPr>
                        <a:t>almost</a:t>
                      </a:r>
                      <a:r>
                        <a:rPr lang="es-ES" baseline="0" dirty="0" smtClean="0">
                          <a:solidFill>
                            <a:srgbClr val="FF3399"/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rgbClr val="FF3399"/>
                          </a:solidFill>
                        </a:rPr>
                        <a:t>finished</a:t>
                      </a:r>
                      <a:endParaRPr lang="es-ES" dirty="0">
                        <a:solidFill>
                          <a:srgbClr val="FF3399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s-ES" dirty="0" err="1" smtClean="0">
                          <a:solidFill>
                            <a:srgbClr val="FF603B"/>
                          </a:solidFill>
                        </a:rPr>
                        <a:t>Method</a:t>
                      </a:r>
                      <a:r>
                        <a:rPr lang="es-ES" dirty="0" smtClean="0">
                          <a:solidFill>
                            <a:srgbClr val="FF603B"/>
                          </a:solidFill>
                        </a:rPr>
                        <a:t>: </a:t>
                      </a:r>
                      <a:r>
                        <a:rPr lang="es-ES" dirty="0" err="1" smtClean="0">
                          <a:solidFill>
                            <a:srgbClr val="FF603B"/>
                          </a:solidFill>
                        </a:rPr>
                        <a:t>LUTs</a:t>
                      </a:r>
                      <a:endParaRPr lang="es-ES" dirty="0" smtClean="0">
                        <a:solidFill>
                          <a:srgbClr val="FF603B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s-ES" dirty="0" err="1" smtClean="0">
                          <a:solidFill>
                            <a:srgbClr val="0070C0"/>
                          </a:solidFill>
                        </a:rPr>
                        <a:t>Validation</a:t>
                      </a:r>
                      <a:r>
                        <a:rPr lang="es-E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rgbClr val="0070C0"/>
                          </a:solidFill>
                        </a:rPr>
                        <a:t>with</a:t>
                      </a:r>
                      <a:r>
                        <a:rPr lang="es-E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rgbClr val="0070C0"/>
                          </a:solidFill>
                        </a:rPr>
                        <a:t>simulations</a:t>
                      </a:r>
                      <a:r>
                        <a:rPr lang="es-E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 baseline="0" dirty="0" smtClean="0">
                          <a:solidFill>
                            <a:srgbClr val="0070C0"/>
                          </a:solidFill>
                          <a:latin typeface="Symbol" pitchFamily="18" charset="2"/>
                        </a:rPr>
                        <a:t>De&lt;0.15 </a:t>
                      </a:r>
                      <a:endParaRPr lang="es-ES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s-ES" baseline="0" dirty="0" err="1" smtClean="0">
                          <a:solidFill>
                            <a:srgbClr val="3333FF"/>
                          </a:solidFill>
                        </a:rPr>
                        <a:t>Comparison</a:t>
                      </a:r>
                      <a:r>
                        <a:rPr lang="es-ES" baseline="0" dirty="0" smtClean="0">
                          <a:solidFill>
                            <a:srgbClr val="3333FF"/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rgbClr val="3333FF"/>
                          </a:solidFill>
                        </a:rPr>
                        <a:t>with</a:t>
                      </a:r>
                      <a:r>
                        <a:rPr lang="es-ES" baseline="0" dirty="0" smtClean="0">
                          <a:solidFill>
                            <a:srgbClr val="3333FF"/>
                          </a:solidFill>
                        </a:rPr>
                        <a:t> MODIS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600" baseline="0" dirty="0" smtClean="0">
                          <a:solidFill>
                            <a:srgbClr val="3333FF"/>
                          </a:solidFill>
                          <a:latin typeface="Symbol" pitchFamily="18" charset="2"/>
                        </a:rPr>
                        <a:t>     De&lt;0.25</a:t>
                      </a:r>
                      <a:endParaRPr lang="es-ES" sz="1600" baseline="0" dirty="0" smtClean="0">
                        <a:solidFill>
                          <a:srgbClr val="3333FF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s-ES" baseline="0" dirty="0" smtClean="0">
                          <a:solidFill>
                            <a:srgbClr val="FF3399"/>
                          </a:solidFill>
                        </a:rPr>
                        <a:t>Status: in </a:t>
                      </a:r>
                      <a:r>
                        <a:rPr lang="es-ES" baseline="0" dirty="0" err="1" smtClean="0">
                          <a:solidFill>
                            <a:srgbClr val="FF3399"/>
                          </a:solidFill>
                        </a:rPr>
                        <a:t>progress</a:t>
                      </a:r>
                      <a:r>
                        <a:rPr lang="es-ES" baseline="0" dirty="0" smtClean="0">
                          <a:solidFill>
                            <a:srgbClr val="FF3399"/>
                          </a:solidFill>
                        </a:rPr>
                        <a:t> </a:t>
                      </a:r>
                      <a:r>
                        <a:rPr lang="es-ES" baseline="0" dirty="0" smtClean="0">
                          <a:solidFill>
                            <a:srgbClr val="FF3399"/>
                          </a:solidFill>
                          <a:latin typeface="Symbol" pitchFamily="18" charset="2"/>
                        </a:rPr>
                        <a:t>e </a:t>
                      </a:r>
                      <a:r>
                        <a:rPr lang="es-ES" baseline="0" dirty="0" smtClean="0">
                          <a:solidFill>
                            <a:srgbClr val="FF3399"/>
                          </a:solidFill>
                          <a:sym typeface="Symbol"/>
                        </a:rPr>
                        <a:t>T</a:t>
                      </a:r>
                      <a:endParaRPr lang="es-ES" baseline="0" dirty="0" smtClean="0">
                        <a:solidFill>
                          <a:srgbClr val="FF3399"/>
                        </a:solidFill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s-ES" dirty="0"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s-ES" dirty="0" err="1" smtClean="0">
                          <a:solidFill>
                            <a:srgbClr val="002060"/>
                          </a:solidFill>
                        </a:rPr>
                        <a:t>Less</a:t>
                      </a:r>
                      <a:r>
                        <a:rPr lang="es-ES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rgbClr val="002060"/>
                          </a:solidFill>
                        </a:rPr>
                        <a:t>than</a:t>
                      </a:r>
                      <a:r>
                        <a:rPr lang="es-ES" baseline="0" dirty="0" smtClean="0">
                          <a:solidFill>
                            <a:srgbClr val="002060"/>
                          </a:solidFill>
                        </a:rPr>
                        <a:t> 20% of </a:t>
                      </a:r>
                      <a:r>
                        <a:rPr lang="es-ES" baseline="0" dirty="0" err="1" smtClean="0">
                          <a:solidFill>
                            <a:srgbClr val="002060"/>
                          </a:solidFill>
                        </a:rPr>
                        <a:t>pixels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ICE CLOUDS</a:t>
                      </a:r>
                      <a:endParaRPr lang="es-E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dirty="0" err="1" smtClean="0">
                          <a:solidFill>
                            <a:srgbClr val="002060"/>
                          </a:solidFill>
                        </a:rPr>
                        <a:t>Less</a:t>
                      </a:r>
                      <a:r>
                        <a:rPr lang="es-ES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rgbClr val="002060"/>
                          </a:solidFill>
                        </a:rPr>
                        <a:t>than</a:t>
                      </a:r>
                      <a:r>
                        <a:rPr lang="es-ES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ES" baseline="0" dirty="0" smtClean="0">
                          <a:solidFill>
                            <a:srgbClr val="002060"/>
                          </a:solidFill>
                        </a:rPr>
                        <a:t>3% </a:t>
                      </a:r>
                      <a:r>
                        <a:rPr lang="es-ES" baseline="0" dirty="0" smtClean="0">
                          <a:solidFill>
                            <a:srgbClr val="002060"/>
                          </a:solidFill>
                        </a:rPr>
                        <a:t>of </a:t>
                      </a:r>
                      <a:r>
                        <a:rPr lang="es-ES" baseline="0" dirty="0" err="1" smtClean="0">
                          <a:solidFill>
                            <a:srgbClr val="002060"/>
                          </a:solidFill>
                        </a:rPr>
                        <a:t>pixels</a:t>
                      </a:r>
                      <a:endParaRPr lang="es-ES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s-ES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s-ES" dirty="0" err="1" smtClean="0">
                          <a:solidFill>
                            <a:srgbClr val="FF603B"/>
                          </a:solidFill>
                        </a:rPr>
                        <a:t>Method</a:t>
                      </a:r>
                      <a:r>
                        <a:rPr lang="es-ES" dirty="0" smtClean="0">
                          <a:solidFill>
                            <a:srgbClr val="FF603B"/>
                          </a:solidFill>
                        </a:rPr>
                        <a:t>: </a:t>
                      </a:r>
                      <a:r>
                        <a:rPr lang="es-ES" dirty="0" err="1" smtClean="0">
                          <a:solidFill>
                            <a:srgbClr val="FF603B"/>
                          </a:solidFill>
                        </a:rPr>
                        <a:t>LUTs</a:t>
                      </a:r>
                      <a:endParaRPr lang="es-ES" dirty="0" smtClean="0">
                        <a:solidFill>
                          <a:srgbClr val="FF603B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s-ES" baseline="0" dirty="0" err="1" smtClean="0">
                          <a:solidFill>
                            <a:srgbClr val="3333FF"/>
                          </a:solidFill>
                        </a:rPr>
                        <a:t>Comparison</a:t>
                      </a:r>
                      <a:r>
                        <a:rPr lang="es-ES" baseline="0" dirty="0" smtClean="0">
                          <a:solidFill>
                            <a:srgbClr val="3333FF"/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rgbClr val="3333FF"/>
                          </a:solidFill>
                        </a:rPr>
                        <a:t>with</a:t>
                      </a:r>
                      <a:r>
                        <a:rPr lang="es-ES" baseline="0" dirty="0" smtClean="0">
                          <a:solidFill>
                            <a:srgbClr val="3333FF"/>
                          </a:solidFill>
                        </a:rPr>
                        <a:t> MODIS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600" baseline="0" dirty="0" smtClean="0">
                          <a:solidFill>
                            <a:srgbClr val="3333FF"/>
                          </a:solidFill>
                          <a:latin typeface="Symbol" pitchFamily="18" charset="2"/>
                        </a:rPr>
                        <a:t>     De&lt;0.1 </a:t>
                      </a:r>
                      <a:endParaRPr lang="es-ES" sz="1600" baseline="0" dirty="0" smtClean="0">
                        <a:solidFill>
                          <a:srgbClr val="3333FF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s-ES" baseline="0" dirty="0" smtClean="0">
                          <a:solidFill>
                            <a:srgbClr val="FF3399"/>
                          </a:solidFill>
                        </a:rPr>
                        <a:t>Status: in </a:t>
                      </a:r>
                      <a:r>
                        <a:rPr lang="es-ES" baseline="0" dirty="0" err="1" smtClean="0">
                          <a:solidFill>
                            <a:srgbClr val="FF3399"/>
                          </a:solidFill>
                        </a:rPr>
                        <a:t>progress</a:t>
                      </a:r>
                      <a:r>
                        <a:rPr lang="es-ES" baseline="0" dirty="0" smtClean="0">
                          <a:solidFill>
                            <a:srgbClr val="FF3399"/>
                          </a:solidFill>
                        </a:rPr>
                        <a:t>  </a:t>
                      </a:r>
                      <a:r>
                        <a:rPr lang="es-ES" baseline="0" dirty="0" smtClean="0">
                          <a:solidFill>
                            <a:srgbClr val="FF3399"/>
                          </a:solidFill>
                          <a:latin typeface="Symbol" pitchFamily="18" charset="2"/>
                        </a:rPr>
                        <a:t>e </a:t>
                      </a:r>
                      <a:r>
                        <a:rPr lang="es-ES" baseline="0" dirty="0" smtClean="0">
                          <a:solidFill>
                            <a:srgbClr val="FF3399"/>
                          </a:solidFill>
                          <a:sym typeface="Symbol"/>
                        </a:rPr>
                        <a:t>T</a:t>
                      </a:r>
                      <a:endParaRPr lang="es-ES" dirty="0" smtClean="0">
                        <a:solidFill>
                          <a:srgbClr val="FF3399"/>
                        </a:solidFill>
                      </a:endParaRP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s-ES" dirty="0" err="1" smtClean="0">
                          <a:solidFill>
                            <a:srgbClr val="FF603B"/>
                          </a:solidFill>
                        </a:rPr>
                        <a:t>Method</a:t>
                      </a:r>
                      <a:r>
                        <a:rPr lang="es-ES" dirty="0" smtClean="0">
                          <a:solidFill>
                            <a:srgbClr val="FF603B"/>
                          </a:solidFill>
                        </a:rPr>
                        <a:t>: </a:t>
                      </a:r>
                      <a:r>
                        <a:rPr lang="es-ES" dirty="0" err="1" smtClean="0">
                          <a:solidFill>
                            <a:srgbClr val="FF603B"/>
                          </a:solidFill>
                        </a:rPr>
                        <a:t>Identification</a:t>
                      </a:r>
                      <a:r>
                        <a:rPr lang="es-ES" dirty="0" smtClean="0">
                          <a:solidFill>
                            <a:srgbClr val="FF603B"/>
                          </a:solidFill>
                        </a:rPr>
                        <a:t> (</a:t>
                      </a:r>
                      <a:r>
                        <a:rPr lang="es-ES" dirty="0" err="1" smtClean="0">
                          <a:solidFill>
                            <a:srgbClr val="FF603B"/>
                          </a:solidFill>
                        </a:rPr>
                        <a:t>BTDs</a:t>
                      </a:r>
                      <a:r>
                        <a:rPr lang="es-ES" dirty="0" smtClean="0">
                          <a:solidFill>
                            <a:srgbClr val="FF603B"/>
                          </a:solidFill>
                        </a:rPr>
                        <a:t> + T </a:t>
                      </a:r>
                      <a:r>
                        <a:rPr lang="es-ES" dirty="0" err="1" smtClean="0">
                          <a:solidFill>
                            <a:srgbClr val="FF603B"/>
                          </a:solidFill>
                        </a:rPr>
                        <a:t>Threshold</a:t>
                      </a:r>
                      <a:r>
                        <a:rPr lang="es-ES" dirty="0" smtClean="0">
                          <a:solidFill>
                            <a:srgbClr val="FF603B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s-ES" baseline="0" dirty="0" err="1" smtClean="0">
                          <a:solidFill>
                            <a:srgbClr val="3333FF"/>
                          </a:solidFill>
                        </a:rPr>
                        <a:t>Comparison</a:t>
                      </a:r>
                      <a:r>
                        <a:rPr lang="es-ES" baseline="0" dirty="0" smtClean="0">
                          <a:solidFill>
                            <a:srgbClr val="3333FF"/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rgbClr val="3333FF"/>
                          </a:solidFill>
                        </a:rPr>
                        <a:t>with</a:t>
                      </a:r>
                      <a:r>
                        <a:rPr lang="es-ES" baseline="0" dirty="0" smtClean="0">
                          <a:solidFill>
                            <a:srgbClr val="3333FF"/>
                          </a:solidFill>
                        </a:rPr>
                        <a:t> MODIS (</a:t>
                      </a:r>
                      <a:r>
                        <a:rPr lang="es-ES" baseline="0" dirty="0" err="1" smtClean="0">
                          <a:solidFill>
                            <a:srgbClr val="3333FF"/>
                          </a:solidFill>
                        </a:rPr>
                        <a:t>preliminary</a:t>
                      </a:r>
                      <a:r>
                        <a:rPr lang="es-ES" baseline="0" dirty="0" smtClean="0">
                          <a:solidFill>
                            <a:srgbClr val="3333FF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s-ES" baseline="0" dirty="0" smtClean="0">
                          <a:solidFill>
                            <a:srgbClr val="FF3399"/>
                          </a:solidFill>
                        </a:rPr>
                        <a:t>Status: </a:t>
                      </a:r>
                      <a:r>
                        <a:rPr lang="es-ES" baseline="0" dirty="0" err="1" smtClean="0">
                          <a:solidFill>
                            <a:srgbClr val="FF3399"/>
                          </a:solidFill>
                        </a:rPr>
                        <a:t>preliminary</a:t>
                      </a:r>
                      <a:r>
                        <a:rPr lang="es-ES" baseline="0" dirty="0" smtClean="0">
                          <a:solidFill>
                            <a:srgbClr val="FF3399"/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rgbClr val="FF3399"/>
                          </a:solidFill>
                        </a:rPr>
                        <a:t>but</a:t>
                      </a:r>
                      <a:r>
                        <a:rPr lang="es-ES" baseline="0" dirty="0" smtClean="0">
                          <a:solidFill>
                            <a:srgbClr val="FF3399"/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rgbClr val="FF3399"/>
                          </a:solidFill>
                        </a:rPr>
                        <a:t>very</a:t>
                      </a:r>
                      <a:r>
                        <a:rPr lang="es-ES" baseline="0" dirty="0" smtClean="0">
                          <a:solidFill>
                            <a:srgbClr val="FF3399"/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rgbClr val="FF3399"/>
                          </a:solidFill>
                        </a:rPr>
                        <a:t>promising</a:t>
                      </a:r>
                      <a:r>
                        <a:rPr lang="es-ES" baseline="0" dirty="0" smtClean="0">
                          <a:solidFill>
                            <a:srgbClr val="FF3399"/>
                          </a:solidFill>
                        </a:rPr>
                        <a:t> </a:t>
                      </a:r>
                      <a:endParaRPr lang="es-ES" dirty="0" smtClean="0"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cxnSp>
        <p:nvCxnSpPr>
          <p:cNvPr id="5" name="4 Conector recto"/>
          <p:cNvCxnSpPr/>
          <p:nvPr/>
        </p:nvCxnSpPr>
        <p:spPr>
          <a:xfrm>
            <a:off x="1332000" y="2060848"/>
            <a:ext cx="0" cy="460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3347864" y="2061360"/>
            <a:ext cx="0" cy="460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6372200" y="2060848"/>
            <a:ext cx="0" cy="460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8964488" y="2060848"/>
            <a:ext cx="0" cy="460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H="1" flipV="1">
            <a:off x="1332000" y="6668848"/>
            <a:ext cx="7632488" cy="5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 flipV="1">
            <a:off x="1332000" y="4941168"/>
            <a:ext cx="7632488" cy="5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42875" y="-24"/>
            <a:ext cx="2117054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WINDOW ALGORITHM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>
                <a:solidFill>
                  <a:srgbClr val="00B0F0"/>
                </a:solidFill>
                <a:latin typeface="+mn-lt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6408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7215" y="1785926"/>
            <a:ext cx="807243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s-ES" sz="4800" b="1" dirty="0" smtClean="0">
              <a:solidFill>
                <a:srgbClr val="0070C0"/>
              </a:solidFill>
              <a:latin typeface="Segoe Print" pitchFamily="2" charset="0"/>
            </a:endParaRPr>
          </a:p>
          <a:p>
            <a:pPr algn="ctr" eaLnBrk="0" hangingPunct="0"/>
            <a:r>
              <a:rPr lang="es-ES" sz="4800" b="1" dirty="0" err="1" smtClean="0">
                <a:solidFill>
                  <a:srgbClr val="0070C0"/>
                </a:solidFill>
                <a:latin typeface="Segoe Print" pitchFamily="2" charset="0"/>
              </a:rPr>
              <a:t>Thank</a:t>
            </a:r>
            <a:r>
              <a:rPr lang="es-ES" sz="4800" b="1" dirty="0" smtClean="0">
                <a:solidFill>
                  <a:srgbClr val="0070C0"/>
                </a:solidFill>
                <a:latin typeface="Segoe Print" pitchFamily="2" charset="0"/>
              </a:rPr>
              <a:t> </a:t>
            </a:r>
            <a:r>
              <a:rPr lang="es-ES" sz="4800" b="1" dirty="0" err="1" smtClean="0">
                <a:solidFill>
                  <a:srgbClr val="0070C0"/>
                </a:solidFill>
                <a:latin typeface="Segoe Print" pitchFamily="2" charset="0"/>
              </a:rPr>
              <a:t>you</a:t>
            </a:r>
            <a:endParaRPr lang="es-ES" sz="4800" b="1" dirty="0" smtClean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42875" y="-24"/>
            <a:ext cx="2271135" cy="10926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WINDOW ALGORITHM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CLOUD PHASE 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IDENTIFICATION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7429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2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42875" y="-27384"/>
            <a:ext cx="2117054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8181FF"/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WINDOW ALGORITHM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045728" y="-27384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 smtClean="0">
                <a:solidFill>
                  <a:srgbClr val="8181FF"/>
                </a:solidFill>
                <a:latin typeface="+mn-lt"/>
                <a:cs typeface="+mn-cs"/>
              </a:rPr>
              <a:t>Objective</a:t>
            </a:r>
            <a:r>
              <a:rPr lang="es-ES" sz="1300" b="1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Height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Retrieval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Mtehods</a:t>
            </a:r>
            <a:endParaRPr lang="es-ES" sz="1300" dirty="0" smtClean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Simulation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Procedure</a:t>
            </a:r>
            <a:endParaRPr lang="es-ES" sz="1300" dirty="0" smtClean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Algorithms</a:t>
            </a:r>
            <a:endParaRPr lang="es-ES" sz="1300" dirty="0" smtClean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Validation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42910" y="1285860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err="1" smtClean="0">
                <a:solidFill>
                  <a:srgbClr val="8181FF"/>
                </a:solidFill>
                <a:latin typeface="+mj-lt"/>
                <a:cs typeface="Arial" pitchFamily="34" charset="0"/>
              </a:rPr>
              <a:t>Objectives</a:t>
            </a:r>
            <a:endParaRPr lang="es-ES" sz="3200" b="1" dirty="0">
              <a:solidFill>
                <a:srgbClr val="8181FF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3" name="Picture 3" descr="C:\Users\Susana\AppData\Local\Microsoft\Windows\Temporary Internet Files\Content.IE5\XTS0XRTZ\MPj0398869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r="28120"/>
          <a:stretch>
            <a:fillRect/>
          </a:stretch>
        </p:blipFill>
        <p:spPr bwMode="auto">
          <a:xfrm>
            <a:off x="6516216" y="3717032"/>
            <a:ext cx="212248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29 CuadroTexto"/>
          <p:cNvSpPr txBox="1">
            <a:spLocks noChangeArrowheads="1"/>
          </p:cNvSpPr>
          <p:nvPr/>
        </p:nvSpPr>
        <p:spPr bwMode="auto">
          <a:xfrm>
            <a:off x="540797" y="1903472"/>
            <a:ext cx="8174550" cy="267765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002060"/>
                </a:solidFill>
                <a:latin typeface="Calibri" pitchFamily="34" charset="0"/>
              </a:rPr>
              <a:t>GENERAL OBJECTIVES:</a:t>
            </a:r>
          </a:p>
          <a:p>
            <a:pPr algn="just"/>
            <a:r>
              <a:rPr lang="es-E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To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develop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algorithms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to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consider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and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correct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atmospheric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effects</a:t>
            </a:r>
            <a:endParaRPr lang="es-ES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s-ES" sz="2400" b="1" dirty="0" err="1">
                <a:solidFill>
                  <a:srgbClr val="0070C0"/>
                </a:solidFill>
                <a:latin typeface="Calibri" pitchFamily="34" charset="0"/>
              </a:rPr>
              <a:t>Present</a:t>
            </a:r>
            <a:r>
              <a:rPr lang="es-ES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Calibri" pitchFamily="34" charset="0"/>
              </a:rPr>
              <a:t>an</a:t>
            </a:r>
            <a:r>
              <a:rPr lang="es-ES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Calibri" pitchFamily="34" charset="0"/>
              </a:rPr>
              <a:t>overview</a:t>
            </a:r>
            <a:r>
              <a:rPr lang="es-ES" sz="2400" b="1" dirty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es-ES" sz="2400" b="1" dirty="0" err="1">
                <a:solidFill>
                  <a:srgbClr val="0070C0"/>
                </a:solidFill>
                <a:latin typeface="Calibri" pitchFamily="34" charset="0"/>
              </a:rPr>
              <a:t>the</a:t>
            </a:r>
            <a:r>
              <a:rPr lang="es-ES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Calibri" pitchFamily="34" charset="0"/>
              </a:rPr>
              <a:t>situation</a:t>
            </a:r>
            <a:r>
              <a:rPr lang="es-ES" sz="2400" b="1" dirty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es-ES" sz="2400" b="1" dirty="0" err="1">
                <a:solidFill>
                  <a:srgbClr val="0070C0"/>
                </a:solidFill>
                <a:latin typeface="Calibri" pitchFamily="34" charset="0"/>
              </a:rPr>
              <a:t>cloud</a:t>
            </a:r>
            <a:r>
              <a:rPr lang="es-ES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Calibri" pitchFamily="34" charset="0"/>
              </a:rPr>
              <a:t>temperature</a:t>
            </a:r>
            <a:r>
              <a:rPr lang="es-ES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Calibri" pitchFamily="34" charset="0"/>
              </a:rPr>
              <a:t>retrieval</a:t>
            </a:r>
            <a:r>
              <a:rPr lang="es-ES" sz="2400" b="1" dirty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es-ES" sz="2400" b="1" dirty="0" err="1">
                <a:solidFill>
                  <a:srgbClr val="0070C0"/>
                </a:solidFill>
                <a:latin typeface="Calibri" pitchFamily="34" charset="0"/>
              </a:rPr>
              <a:t>water</a:t>
            </a:r>
            <a:r>
              <a:rPr lang="es-ES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Calibri" pitchFamily="34" charset="0"/>
              </a:rPr>
              <a:t>clouds</a:t>
            </a:r>
            <a:endParaRPr lang="es-ES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algn="just"/>
            <a:endParaRPr lang="es-ES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29 CuadroTexto"/>
          <p:cNvSpPr txBox="1">
            <a:spLocks noChangeArrowheads="1"/>
          </p:cNvSpPr>
          <p:nvPr/>
        </p:nvSpPr>
        <p:spPr bwMode="auto">
          <a:xfrm>
            <a:off x="510545" y="4532927"/>
            <a:ext cx="6005671" cy="156966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002060"/>
                </a:solidFill>
                <a:latin typeface="Calibri" pitchFamily="34" charset="0"/>
              </a:rPr>
              <a:t>OBJECTIVES: </a:t>
            </a:r>
          </a:p>
          <a:p>
            <a:pPr algn="just"/>
            <a:endParaRPr lang="es-ES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To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develop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an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algorighm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to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retrieve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the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radiative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cloud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parameters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thin</a:t>
            </a:r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  <a:latin typeface="Calibri" pitchFamily="34" charset="0"/>
              </a:rPr>
              <a:t>clouds</a:t>
            </a:r>
            <a:endParaRPr lang="es-ES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91360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42938" y="1285875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LOOK-UP TABLES METHODOLOGY</a:t>
            </a:r>
            <a:endParaRPr lang="es-ES" sz="3200" b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596" y="2000240"/>
            <a:ext cx="2241511" cy="400110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0066"/>
                </a:solidFill>
              </a:rPr>
              <a:t>T</a:t>
            </a:r>
            <a:r>
              <a:rPr lang="es-ES" sz="2000" b="1" baseline="-25000" dirty="0" smtClean="0">
                <a:solidFill>
                  <a:srgbClr val="FF0066"/>
                </a:solidFill>
              </a:rPr>
              <a:t>c</a:t>
            </a:r>
            <a:r>
              <a:rPr lang="es-ES" sz="2000" b="1" dirty="0" smtClean="0">
                <a:solidFill>
                  <a:srgbClr val="FF0066"/>
                </a:solidFill>
              </a:rPr>
              <a:t> and </a:t>
            </a:r>
            <a:r>
              <a:rPr lang="es-ES" sz="2000" b="1" dirty="0" smtClean="0">
                <a:solidFill>
                  <a:srgbClr val="FF0066"/>
                </a:solidFill>
                <a:latin typeface="Symbol" pitchFamily="18" charset="2"/>
              </a:rPr>
              <a:t>e</a:t>
            </a:r>
            <a:r>
              <a:rPr lang="es-ES" sz="2000" b="1" dirty="0" smtClean="0">
                <a:solidFill>
                  <a:srgbClr val="FF0066"/>
                </a:solidFill>
              </a:rPr>
              <a:t> </a:t>
            </a:r>
            <a:r>
              <a:rPr lang="es-ES" sz="2000" b="1" dirty="0" err="1" smtClean="0">
                <a:solidFill>
                  <a:srgbClr val="FF0066"/>
                </a:solidFill>
              </a:rPr>
              <a:t>retrieval</a:t>
            </a:r>
            <a:endParaRPr lang="es-ES" sz="2000" b="1" dirty="0">
              <a:solidFill>
                <a:srgbClr val="FF0066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57158" y="2643182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T</a:t>
            </a:r>
            <a:r>
              <a:rPr lang="es-ES" sz="1600" baseline="-25000" dirty="0" err="1" smtClean="0">
                <a:solidFill>
                  <a:srgbClr val="0070C0"/>
                </a:solidFill>
              </a:rPr>
              <a:t>brightness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measurement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for</a:t>
            </a:r>
            <a:r>
              <a:rPr lang="es-ES" sz="1600" dirty="0" smtClean="0">
                <a:solidFill>
                  <a:srgbClr val="0070C0"/>
                </a:solidFill>
              </a:rPr>
              <a:t> B1 and B2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7158" y="3429000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Representation</a:t>
            </a:r>
            <a:r>
              <a:rPr lang="es-ES" sz="1600" dirty="0" smtClean="0">
                <a:solidFill>
                  <a:srgbClr val="0070C0"/>
                </a:solidFill>
              </a:rPr>
              <a:t> of T</a:t>
            </a:r>
            <a:r>
              <a:rPr lang="es-ES" sz="1600" baseline="-25000" dirty="0" smtClean="0">
                <a:solidFill>
                  <a:srgbClr val="0070C0"/>
                </a:solidFill>
              </a:rPr>
              <a:t>B1</a:t>
            </a:r>
            <a:r>
              <a:rPr lang="es-ES" sz="1600" dirty="0" smtClean="0">
                <a:solidFill>
                  <a:srgbClr val="0070C0"/>
                </a:solidFill>
              </a:rPr>
              <a:t> and T</a:t>
            </a:r>
            <a:r>
              <a:rPr lang="es-ES" sz="1600" baseline="-25000" dirty="0" smtClean="0">
                <a:solidFill>
                  <a:srgbClr val="0070C0"/>
                </a:solidFill>
              </a:rPr>
              <a:t>B1</a:t>
            </a:r>
            <a:r>
              <a:rPr lang="es-ES" sz="1600" dirty="0" smtClean="0">
                <a:solidFill>
                  <a:srgbClr val="0070C0"/>
                </a:solidFill>
              </a:rPr>
              <a:t>-T</a:t>
            </a:r>
            <a:r>
              <a:rPr lang="es-ES" sz="1600" baseline="-25000" dirty="0" smtClean="0">
                <a:solidFill>
                  <a:srgbClr val="0070C0"/>
                </a:solidFill>
              </a:rPr>
              <a:t>B2</a:t>
            </a:r>
            <a:r>
              <a:rPr lang="es-ES" sz="1600" dirty="0" smtClean="0">
                <a:solidFill>
                  <a:srgbClr val="0070C0"/>
                </a:solidFill>
              </a:rPr>
              <a:t> (red </a:t>
            </a:r>
            <a:r>
              <a:rPr lang="es-ES" sz="1600" dirty="0" err="1" smtClean="0">
                <a:solidFill>
                  <a:srgbClr val="0070C0"/>
                </a:solidFill>
              </a:rPr>
              <a:t>point</a:t>
            </a:r>
            <a:r>
              <a:rPr lang="es-ES" sz="1600" dirty="0" smtClean="0">
                <a:solidFill>
                  <a:srgbClr val="0070C0"/>
                </a:solidFill>
              </a:rPr>
              <a:t>)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7158" y="4286256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Interpolation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to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the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nearest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</a:rPr>
              <a:t>T</a:t>
            </a:r>
            <a:r>
              <a:rPr lang="es-ES" sz="1600" baseline="-25000" dirty="0" err="1" smtClean="0">
                <a:solidFill>
                  <a:srgbClr val="0070C0"/>
                </a:solidFill>
              </a:rPr>
              <a:t>clouds</a:t>
            </a:r>
            <a:r>
              <a:rPr lang="es-ES" sz="1600" dirty="0" smtClean="0">
                <a:solidFill>
                  <a:srgbClr val="0070C0"/>
                </a:solidFill>
              </a:rPr>
              <a:t> and </a:t>
            </a:r>
            <a:r>
              <a:rPr lang="es-ES" sz="1600" dirty="0" smtClean="0">
                <a:solidFill>
                  <a:srgbClr val="0070C0"/>
                </a:solidFill>
                <a:latin typeface="Symbol" pitchFamily="18" charset="2"/>
              </a:rPr>
              <a:t>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446" y="1571612"/>
            <a:ext cx="6751652" cy="4715659"/>
          </a:xfrm>
          <a:prstGeom prst="rect">
            <a:avLst/>
          </a:prstGeom>
        </p:spPr>
      </p:pic>
      <p:cxnSp>
        <p:nvCxnSpPr>
          <p:cNvPr id="15" name="14 Conector recto"/>
          <p:cNvCxnSpPr/>
          <p:nvPr/>
        </p:nvCxnSpPr>
        <p:spPr>
          <a:xfrm>
            <a:off x="4106842" y="3644065"/>
            <a:ext cx="3536992" cy="1588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6667200" y="4643403"/>
            <a:ext cx="1857388" cy="1588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4214810" y="2215305"/>
            <a:ext cx="135732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70C0"/>
                </a:solidFill>
              </a:rPr>
              <a:t>Cloud data:  </a:t>
            </a:r>
          </a:p>
          <a:p>
            <a:r>
              <a:rPr lang="es-ES" sz="1200" b="1" dirty="0" err="1" smtClean="0">
                <a:solidFill>
                  <a:srgbClr val="0070C0"/>
                </a:solidFill>
              </a:rPr>
              <a:t>T</a:t>
            </a:r>
            <a:r>
              <a:rPr lang="es-ES" sz="1200" b="1" baseline="-25000" dirty="0" err="1" smtClean="0">
                <a:solidFill>
                  <a:srgbClr val="0070C0"/>
                </a:solidFill>
              </a:rPr>
              <a:t>cloud</a:t>
            </a:r>
            <a:r>
              <a:rPr lang="es-ES" sz="1200" b="1" dirty="0" smtClean="0">
                <a:solidFill>
                  <a:srgbClr val="0070C0"/>
                </a:solidFill>
              </a:rPr>
              <a:t>= 270.2 K </a:t>
            </a:r>
          </a:p>
          <a:p>
            <a:r>
              <a:rPr lang="es-ES" sz="1200" b="1" dirty="0" smtClean="0">
                <a:solidFill>
                  <a:srgbClr val="0070C0"/>
                </a:solidFill>
              </a:rPr>
              <a:t>(4.5 km </a:t>
            </a:r>
            <a:r>
              <a:rPr lang="es-ES" sz="1200" b="1" dirty="0" err="1" smtClean="0">
                <a:solidFill>
                  <a:srgbClr val="0070C0"/>
                </a:solidFill>
              </a:rPr>
              <a:t>height</a:t>
            </a:r>
            <a:r>
              <a:rPr lang="es-ES" sz="1200" b="1" dirty="0" smtClean="0">
                <a:solidFill>
                  <a:srgbClr val="0070C0"/>
                </a:solidFill>
              </a:rPr>
              <a:t>);</a:t>
            </a:r>
            <a:r>
              <a:rPr lang="es-ES" sz="1200" b="1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</a:p>
          <a:p>
            <a:r>
              <a:rPr lang="es-ES" sz="1200" b="1" dirty="0" smtClean="0">
                <a:solidFill>
                  <a:srgbClr val="0070C0"/>
                </a:solidFill>
                <a:latin typeface="Symbol" pitchFamily="18" charset="2"/>
              </a:rPr>
              <a:t>e</a:t>
            </a:r>
            <a:r>
              <a:rPr lang="es-ES" sz="1200" b="1" dirty="0" smtClean="0">
                <a:solidFill>
                  <a:srgbClr val="0070C0"/>
                </a:solidFill>
              </a:rPr>
              <a:t>= 0.72	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500034" y="5429264"/>
            <a:ext cx="174143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66"/>
                </a:solidFill>
              </a:rPr>
              <a:t>T</a:t>
            </a:r>
            <a:r>
              <a:rPr lang="es-ES" b="1" baseline="-25000" dirty="0" smtClean="0">
                <a:solidFill>
                  <a:srgbClr val="FF0066"/>
                </a:solidFill>
              </a:rPr>
              <a:t>SWA</a:t>
            </a:r>
            <a:r>
              <a:rPr lang="es-ES" b="1" dirty="0" smtClean="0">
                <a:solidFill>
                  <a:srgbClr val="FF0066"/>
                </a:solidFill>
              </a:rPr>
              <a:t> = 278.8 K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715272" y="2224058"/>
            <a:ext cx="92869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200" b="1" dirty="0" err="1" smtClean="0">
                <a:solidFill>
                  <a:srgbClr val="0070C0"/>
                </a:solidFill>
              </a:rPr>
              <a:t>T</a:t>
            </a:r>
            <a:r>
              <a:rPr lang="es-ES" sz="1200" b="1" baseline="-25000" dirty="0" err="1" smtClean="0">
                <a:solidFill>
                  <a:srgbClr val="0070C0"/>
                </a:solidFill>
              </a:rPr>
              <a:t>s</a:t>
            </a:r>
            <a:r>
              <a:rPr lang="es-ES" sz="1200" b="1" dirty="0" smtClean="0">
                <a:solidFill>
                  <a:srgbClr val="0070C0"/>
                </a:solidFill>
              </a:rPr>
              <a:t>=300 K</a:t>
            </a:r>
          </a:p>
        </p:txBody>
      </p:sp>
      <p:sp>
        <p:nvSpPr>
          <p:cNvPr id="23" name="19 CuadroTexto"/>
          <p:cNvSpPr txBox="1">
            <a:spLocks noChangeArrowheads="1"/>
          </p:cNvSpPr>
          <p:nvPr/>
        </p:nvSpPr>
        <p:spPr bwMode="auto">
          <a:xfrm>
            <a:off x="357158" y="6202940"/>
            <a:ext cx="7929618" cy="36933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66"/>
                </a:solidFill>
                <a:sym typeface="Symbol"/>
              </a:rPr>
              <a:t>Mathlab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 algorithm to retrieve </a:t>
            </a:r>
            <a:r>
              <a:rPr lang="es-ES" b="1" dirty="0" err="1" smtClean="0">
                <a:solidFill>
                  <a:srgbClr val="FF0066"/>
                </a:solidFill>
                <a:sym typeface="Symbol"/>
              </a:rPr>
              <a:t>T</a:t>
            </a:r>
            <a:r>
              <a:rPr lang="es-ES" b="1" baseline="-25000" dirty="0" err="1" smtClean="0">
                <a:solidFill>
                  <a:srgbClr val="FF0066"/>
                </a:solidFill>
                <a:sym typeface="Symbol"/>
              </a:rPr>
              <a:t>clouds</a:t>
            </a:r>
            <a:r>
              <a:rPr lang="es-ES" b="1" dirty="0" smtClean="0">
                <a:solidFill>
                  <a:srgbClr val="FF0066"/>
                </a:solidFill>
                <a:sym typeface="Symbol"/>
              </a:rPr>
              <a:t> and </a:t>
            </a:r>
            <a:r>
              <a:rPr lang="es-ES" b="1" dirty="0" smtClean="0">
                <a:solidFill>
                  <a:srgbClr val="FF0066"/>
                </a:solidFill>
                <a:latin typeface="Symbol" pitchFamily="18" charset="2"/>
                <a:sym typeface="Symbol"/>
              </a:rPr>
              <a:t>e</a:t>
            </a:r>
            <a:r>
              <a:rPr lang="es-ES" b="1" dirty="0" smtClean="0">
                <a:solidFill>
                  <a:srgbClr val="FF0066"/>
                </a:solidFill>
                <a:sym typeface="Symbol"/>
              </a:rPr>
              <a:t> </a:t>
            </a:r>
            <a:r>
              <a:rPr lang="es-ES" b="1" dirty="0" err="1" smtClean="0">
                <a:solidFill>
                  <a:srgbClr val="FF0066"/>
                </a:solidFill>
                <a:sym typeface="Symbol"/>
              </a:rPr>
              <a:t>automatically</a:t>
            </a:r>
            <a:endParaRPr lang="es-ES" b="1" dirty="0" smtClean="0">
              <a:solidFill>
                <a:srgbClr val="FF0066"/>
              </a:solidFill>
              <a:sym typeface="Symbol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42844" y="-24"/>
            <a:ext cx="153144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NEW ALGORITHMS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chemeClr val="bg1"/>
                </a:solidFill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T</a:t>
            </a:r>
            <a:r>
              <a:rPr lang="es-ES" sz="1300" baseline="-250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B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DIFFERENCES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3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4" name="33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571612"/>
            <a:ext cx="412344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084" y="1571612"/>
            <a:ext cx="412344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680" y="4049462"/>
            <a:ext cx="412344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071942"/>
            <a:ext cx="412344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Elipse"/>
          <p:cNvSpPr/>
          <p:nvPr/>
        </p:nvSpPr>
        <p:spPr>
          <a:xfrm rot="820281">
            <a:off x="3377451" y="2316406"/>
            <a:ext cx="428628" cy="142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 rot="1236078">
            <a:off x="7467600" y="2543319"/>
            <a:ext cx="368518" cy="1095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 rot="1749763">
            <a:off x="3304717" y="5383079"/>
            <a:ext cx="299060" cy="900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 rot="1749763">
            <a:off x="7489581" y="5782009"/>
            <a:ext cx="297241" cy="645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42938" y="1285875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LOOK-UP TABLES METHODOLOGY</a:t>
            </a:r>
            <a:endParaRPr lang="es-ES" sz="3200" b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42844" y="-24"/>
            <a:ext cx="153144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NEW ALGORITHMS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chemeClr val="bg1"/>
                </a:solidFill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T</a:t>
            </a:r>
            <a:r>
              <a:rPr lang="es-ES" sz="1300" baseline="-250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B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DIFFERENCES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43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8338" name="Picture 2" descr="F:\INVESTIGACION\JEM_EUSO\Nubes-Resultados\Isa\Tropical Poly2D Fron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496"/>
            <a:ext cx="4379907" cy="3056985"/>
          </a:xfrm>
          <a:prstGeom prst="rect">
            <a:avLst/>
          </a:prstGeom>
          <a:noFill/>
        </p:spPr>
      </p:pic>
      <p:pic>
        <p:nvPicPr>
          <p:cNvPr id="398339" name="Picture 3" descr="F:\INVESTIGACION\JEM_EUSO\Nubes-Resultados\Isa\Tropical poly 2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928934"/>
            <a:ext cx="4379907" cy="3056985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2938" y="1285875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LOOK-UP TABLES METHODOLOGY</a:t>
            </a:r>
            <a:endParaRPr lang="es-ES" sz="3200" b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85786" y="5786454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b="1" dirty="0" smtClean="0">
                <a:solidFill>
                  <a:srgbClr val="0070C0"/>
                </a:solidFill>
                <a:latin typeface="+mj-lt"/>
              </a:rPr>
              <a:t>Tropical </a:t>
            </a:r>
            <a:r>
              <a:rPr lang="es-ES" b="1" dirty="0" err="1" smtClean="0">
                <a:solidFill>
                  <a:srgbClr val="0070C0"/>
                </a:solidFill>
                <a:latin typeface="+mj-lt"/>
              </a:rPr>
              <a:t>atmospheric</a:t>
            </a:r>
            <a:r>
              <a:rPr lang="es-ES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+mj-lt"/>
              </a:rPr>
              <a:t>profiles</a:t>
            </a:r>
            <a:endParaRPr lang="es-ES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14349" y="2071678"/>
            <a:ext cx="635798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2000" b="1" dirty="0" smtClean="0">
                <a:solidFill>
                  <a:srgbClr val="0070C0"/>
                </a:solidFill>
                <a:latin typeface="+mj-lt"/>
              </a:rPr>
              <a:t>PARAMETRIZATION: SURFACES T</a:t>
            </a:r>
            <a:r>
              <a:rPr lang="es-ES" sz="2000" b="1" baseline="-25000" dirty="0" smtClean="0">
                <a:solidFill>
                  <a:srgbClr val="0070C0"/>
                </a:solidFill>
                <a:latin typeface="+mj-lt"/>
              </a:rPr>
              <a:t>B1</a:t>
            </a:r>
            <a:r>
              <a:rPr lang="es-ES" sz="2000" b="1" dirty="0" smtClean="0">
                <a:solidFill>
                  <a:srgbClr val="0070C0"/>
                </a:solidFill>
                <a:latin typeface="+mj-lt"/>
              </a:rPr>
              <a:t> / T</a:t>
            </a:r>
            <a:r>
              <a:rPr lang="es-ES" sz="2000" b="1" baseline="-25000" dirty="0" smtClean="0">
                <a:solidFill>
                  <a:srgbClr val="0070C0"/>
                </a:solidFill>
                <a:latin typeface="+mj-lt"/>
              </a:rPr>
              <a:t>B1</a:t>
            </a:r>
            <a:r>
              <a:rPr lang="es-ES" sz="2000" b="1" dirty="0" smtClean="0">
                <a:solidFill>
                  <a:srgbClr val="0070C0"/>
                </a:solidFill>
                <a:latin typeface="+mj-lt"/>
              </a:rPr>
              <a:t>-T</a:t>
            </a:r>
            <a:r>
              <a:rPr lang="es-ES" sz="2000" b="1" baseline="-25000" dirty="0" smtClean="0">
                <a:solidFill>
                  <a:srgbClr val="0070C0"/>
                </a:solidFill>
                <a:latin typeface="+mj-lt"/>
              </a:rPr>
              <a:t>B2</a:t>
            </a:r>
            <a:r>
              <a:rPr lang="es-ES" sz="2000" b="1" dirty="0" smtClean="0">
                <a:solidFill>
                  <a:srgbClr val="0070C0"/>
                </a:solidFill>
                <a:latin typeface="+mj-lt"/>
              </a:rPr>
              <a:t> / </a:t>
            </a:r>
            <a:r>
              <a:rPr lang="es-ES" sz="2000" b="1" dirty="0" smtClean="0">
                <a:solidFill>
                  <a:srgbClr val="0070C0"/>
                </a:solidFill>
                <a:latin typeface="Symbol" pitchFamily="18" charset="2"/>
              </a:rPr>
              <a:t>e</a:t>
            </a:r>
            <a:endParaRPr lang="es-ES" sz="20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6500826" y="2143116"/>
            <a:ext cx="428628" cy="285752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5" name="14 Grupo"/>
          <p:cNvGrpSpPr/>
          <p:nvPr/>
        </p:nvGrpSpPr>
        <p:grpSpPr>
          <a:xfrm>
            <a:off x="7143768" y="1928802"/>
            <a:ext cx="785818" cy="714380"/>
            <a:chOff x="6357950" y="1857364"/>
            <a:chExt cx="785818" cy="714380"/>
          </a:xfrm>
        </p:grpSpPr>
        <p:sp>
          <p:nvSpPr>
            <p:cNvPr id="12" name="11 Abrir llave"/>
            <p:cNvSpPr/>
            <p:nvPr/>
          </p:nvSpPr>
          <p:spPr>
            <a:xfrm>
              <a:off x="6357950" y="1928802"/>
              <a:ext cx="214314" cy="642942"/>
            </a:xfrm>
            <a:prstGeom prst="leftBrac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6429388" y="1857364"/>
              <a:ext cx="71438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000" b="1" dirty="0" smtClean="0">
                  <a:solidFill>
                    <a:srgbClr val="FF0066"/>
                  </a:solidFill>
                  <a:latin typeface="+mj-lt"/>
                </a:rPr>
                <a:t>T</a:t>
              </a:r>
              <a:r>
                <a:rPr lang="es-ES" sz="2000" b="1" baseline="-25000" dirty="0" smtClean="0">
                  <a:solidFill>
                    <a:srgbClr val="FF0066"/>
                  </a:solidFill>
                  <a:latin typeface="+mj-lt"/>
                </a:rPr>
                <a:t>C</a:t>
              </a:r>
              <a:endParaRPr lang="es-ES" sz="2000" b="1" dirty="0">
                <a:solidFill>
                  <a:srgbClr val="FF0066"/>
                </a:solidFill>
                <a:latin typeface="Symbol" pitchFamily="18" charset="2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6500826" y="2214554"/>
              <a:ext cx="56198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000" b="1" dirty="0" smtClean="0">
                  <a:solidFill>
                    <a:srgbClr val="FF0066"/>
                  </a:solidFill>
                  <a:latin typeface="Symbol" pitchFamily="18" charset="2"/>
                </a:rPr>
                <a:t>e</a:t>
              </a:r>
              <a:endParaRPr lang="es-ES" sz="2000" b="1" dirty="0">
                <a:solidFill>
                  <a:srgbClr val="FF0066"/>
                </a:solidFill>
                <a:latin typeface="Symbol" pitchFamily="18" charset="2"/>
              </a:endParaRP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142844" y="-24"/>
            <a:ext cx="153144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NEW ALGORITHMS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chemeClr val="bg1"/>
                </a:solidFill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T</a:t>
            </a:r>
            <a:r>
              <a:rPr lang="es-ES" sz="1300" baseline="-250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B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DIFFERENCES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9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642938" y="1285875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>
                <a:solidFill>
                  <a:srgbClr val="FF0066"/>
                </a:solidFill>
                <a:latin typeface="+mj-lt"/>
              </a:rPr>
              <a:t>EMISSIVITY (</a:t>
            </a:r>
            <a:r>
              <a:rPr lang="es-ES" sz="3200" b="1" dirty="0" err="1">
                <a:solidFill>
                  <a:srgbClr val="FF0066"/>
                </a:solidFill>
                <a:latin typeface="+mj-lt"/>
              </a:rPr>
              <a:t>water</a:t>
            </a:r>
            <a:r>
              <a:rPr lang="es-ES" sz="3200" b="1" dirty="0">
                <a:solidFill>
                  <a:srgbClr val="FF0066"/>
                </a:solidFill>
                <a:latin typeface="+mj-lt"/>
              </a:rPr>
              <a:t>)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0" y="2364516"/>
            <a:ext cx="5497788" cy="4088820"/>
            <a:chOff x="755576" y="2130633"/>
            <a:chExt cx="4742212" cy="3656772"/>
          </a:xfrm>
        </p:grpSpPr>
        <p:pic>
          <p:nvPicPr>
            <p:cNvPr id="4239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130633"/>
              <a:ext cx="4742212" cy="3656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4139952" y="342900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latin typeface="Symbol" pitchFamily="18" charset="2"/>
                </a:rPr>
                <a:t> e </a:t>
              </a:r>
              <a:r>
                <a:rPr lang="es-ES" b="1" dirty="0" smtClean="0">
                  <a:solidFill>
                    <a:schemeClr val="bg1"/>
                  </a:solidFill>
                </a:rPr>
                <a:t>=1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347864" y="4201343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</a:rPr>
                <a:t> 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0.75 - 1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613885" y="4725144"/>
              <a:ext cx="1029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</a:rPr>
                <a:t> 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0.5 – 0.75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30656" y="4969297"/>
              <a:ext cx="1029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</a:rPr>
                <a:t> 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0.25 – 0.5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259632" y="5014614"/>
              <a:ext cx="673650" cy="275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0– 0.25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6246819" y="2360204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50% </a:t>
            </a:r>
            <a:r>
              <a:rPr lang="es-ES" b="1" dirty="0" smtClean="0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es-ES" b="1" dirty="0" smtClean="0">
                <a:solidFill>
                  <a:srgbClr val="002060"/>
                </a:solidFill>
              </a:rPr>
              <a:t> =1 (aprox.)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182699" y="2843644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&gt;70% </a:t>
            </a:r>
            <a:r>
              <a:rPr lang="es-ES" b="1" dirty="0" smtClean="0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es-ES" b="1" dirty="0" smtClean="0">
                <a:solidFill>
                  <a:srgbClr val="002060"/>
                </a:solidFill>
              </a:rPr>
              <a:t> &gt; 0.75 (aprox.)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176139" y="3419708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&gt; 80% </a:t>
            </a:r>
            <a:r>
              <a:rPr lang="es-ES" b="1" dirty="0" smtClean="0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es-ES" b="1" dirty="0" smtClean="0">
                <a:solidFill>
                  <a:srgbClr val="002060"/>
                </a:solidFill>
              </a:rPr>
              <a:t> &gt; 0.5 (aprox.)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97788" y="4084203"/>
            <a:ext cx="33382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FF3399"/>
                </a:solidFill>
              </a:rPr>
              <a:t>MODIS </a:t>
            </a:r>
            <a:r>
              <a:rPr lang="es-ES" dirty="0" err="1">
                <a:solidFill>
                  <a:srgbClr val="FF3399"/>
                </a:solidFill>
              </a:rPr>
              <a:t>emissivity</a:t>
            </a:r>
            <a:r>
              <a:rPr lang="es-ES" dirty="0">
                <a:solidFill>
                  <a:srgbClr val="FF3399"/>
                </a:solidFill>
              </a:rPr>
              <a:t> and LUT </a:t>
            </a:r>
            <a:r>
              <a:rPr lang="es-ES" dirty="0" err="1">
                <a:solidFill>
                  <a:srgbClr val="FF3399"/>
                </a:solidFill>
              </a:rPr>
              <a:t>emissivity</a:t>
            </a:r>
            <a:r>
              <a:rPr lang="es-ES" dirty="0">
                <a:solidFill>
                  <a:srgbClr val="FF3399"/>
                </a:solidFill>
              </a:rPr>
              <a:t> </a:t>
            </a:r>
            <a:r>
              <a:rPr lang="es-ES" dirty="0" err="1">
                <a:solidFill>
                  <a:srgbClr val="FF3399"/>
                </a:solidFill>
              </a:rPr>
              <a:t>difference</a:t>
            </a:r>
            <a:r>
              <a:rPr lang="es-ES" dirty="0">
                <a:solidFill>
                  <a:srgbClr val="FF3399"/>
                </a:solidFill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s-ES" dirty="0" err="1" smtClean="0">
                <a:solidFill>
                  <a:srgbClr val="FF3399"/>
                </a:solidFill>
              </a:rPr>
              <a:t>less</a:t>
            </a:r>
            <a:r>
              <a:rPr lang="es-ES" dirty="0" smtClean="0">
                <a:solidFill>
                  <a:srgbClr val="FF3399"/>
                </a:solidFill>
              </a:rPr>
              <a:t> </a:t>
            </a:r>
            <a:r>
              <a:rPr lang="es-ES" dirty="0" err="1" smtClean="0">
                <a:solidFill>
                  <a:srgbClr val="FF3399"/>
                </a:solidFill>
              </a:rPr>
              <a:t>than</a:t>
            </a:r>
            <a:r>
              <a:rPr lang="es-ES" dirty="0" smtClean="0">
                <a:solidFill>
                  <a:srgbClr val="FF3399"/>
                </a:solidFill>
              </a:rPr>
              <a:t> 0.05 </a:t>
            </a:r>
            <a:r>
              <a:rPr lang="es-ES" dirty="0" err="1" smtClean="0">
                <a:solidFill>
                  <a:srgbClr val="FF3399"/>
                </a:solidFill>
              </a:rPr>
              <a:t>for</a:t>
            </a:r>
            <a:r>
              <a:rPr lang="es-ES" dirty="0" smtClean="0">
                <a:solidFill>
                  <a:srgbClr val="FF3399"/>
                </a:solidFill>
              </a:rPr>
              <a:t> 70% of </a:t>
            </a:r>
            <a:r>
              <a:rPr lang="es-ES" dirty="0" err="1" smtClean="0">
                <a:solidFill>
                  <a:srgbClr val="FF3399"/>
                </a:solidFill>
              </a:rPr>
              <a:t>water</a:t>
            </a:r>
            <a:r>
              <a:rPr lang="es-ES" dirty="0" smtClean="0">
                <a:solidFill>
                  <a:srgbClr val="FF3399"/>
                </a:solidFill>
              </a:rPr>
              <a:t> </a:t>
            </a:r>
            <a:r>
              <a:rPr lang="es-ES" dirty="0" err="1" smtClean="0">
                <a:solidFill>
                  <a:srgbClr val="FF3399"/>
                </a:solidFill>
              </a:rPr>
              <a:t>pixels</a:t>
            </a:r>
            <a:endParaRPr lang="es-ES" dirty="0" smtClean="0">
              <a:solidFill>
                <a:srgbClr val="FF3399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S" dirty="0" err="1" smtClean="0">
                <a:solidFill>
                  <a:srgbClr val="FF3399"/>
                </a:solidFill>
              </a:rPr>
              <a:t>less</a:t>
            </a:r>
            <a:r>
              <a:rPr lang="es-ES" dirty="0" smtClean="0">
                <a:solidFill>
                  <a:srgbClr val="FF3399"/>
                </a:solidFill>
              </a:rPr>
              <a:t> </a:t>
            </a:r>
            <a:r>
              <a:rPr lang="es-ES" dirty="0" err="1" smtClean="0">
                <a:solidFill>
                  <a:srgbClr val="FF3399"/>
                </a:solidFill>
              </a:rPr>
              <a:t>than</a:t>
            </a:r>
            <a:r>
              <a:rPr lang="es-ES" dirty="0" smtClean="0">
                <a:solidFill>
                  <a:srgbClr val="FF3399"/>
                </a:solidFill>
              </a:rPr>
              <a:t> 0.2 </a:t>
            </a:r>
            <a:r>
              <a:rPr lang="es-ES" dirty="0" err="1" smtClean="0">
                <a:solidFill>
                  <a:srgbClr val="FF3399"/>
                </a:solidFill>
              </a:rPr>
              <a:t>for</a:t>
            </a:r>
            <a:r>
              <a:rPr lang="es-ES" dirty="0" smtClean="0">
                <a:solidFill>
                  <a:srgbClr val="FF3399"/>
                </a:solidFill>
              </a:rPr>
              <a:t> 80% of </a:t>
            </a:r>
            <a:r>
              <a:rPr lang="es-ES" dirty="0" err="1" smtClean="0">
                <a:solidFill>
                  <a:srgbClr val="FF3399"/>
                </a:solidFill>
              </a:rPr>
              <a:t>water</a:t>
            </a:r>
            <a:r>
              <a:rPr lang="es-ES" dirty="0" smtClean="0">
                <a:solidFill>
                  <a:srgbClr val="FF3399"/>
                </a:solidFill>
              </a:rPr>
              <a:t> </a:t>
            </a:r>
            <a:r>
              <a:rPr lang="es-ES" dirty="0" err="1" smtClean="0">
                <a:solidFill>
                  <a:srgbClr val="FF3399"/>
                </a:solidFill>
              </a:rPr>
              <a:t>pixels</a:t>
            </a:r>
            <a:endParaRPr lang="es-ES" dirty="0" smtClean="0">
              <a:solidFill>
                <a:srgbClr val="FF3399"/>
              </a:solidFill>
            </a:endParaRP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rgbClr val="FF3399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15138" y="6228020"/>
            <a:ext cx="130035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rgbClr val="002060"/>
                </a:solidFill>
              </a:rPr>
              <a:t>emissivity</a:t>
            </a:r>
            <a:endParaRPr lang="es-ES" dirty="0"/>
          </a:p>
        </p:txBody>
      </p:sp>
      <p:sp>
        <p:nvSpPr>
          <p:cNvPr id="23" name="22 Rectángulo"/>
          <p:cNvSpPr/>
          <p:nvPr/>
        </p:nvSpPr>
        <p:spPr>
          <a:xfrm rot="16200000">
            <a:off x="-491160" y="4044588"/>
            <a:ext cx="135165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b="1" dirty="0" err="1" smtClean="0">
                <a:solidFill>
                  <a:srgbClr val="002060"/>
                </a:solidFill>
              </a:rPr>
              <a:t>Frequency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986456" y="4084203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C000"/>
                </a:solidFill>
              </a:rPr>
              <a:t>OD&gt;6</a:t>
            </a:r>
            <a:endParaRPr lang="es-ES" sz="1400" b="1" dirty="0">
              <a:solidFill>
                <a:srgbClr val="FFC00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059832" y="4921423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C000"/>
                </a:solidFill>
              </a:rPr>
              <a:t>1.15 - 6</a:t>
            </a:r>
            <a:endParaRPr lang="es-ES" sz="1400" b="1" dirty="0">
              <a:solidFill>
                <a:srgbClr val="FFC0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255051" y="5437639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C000"/>
                </a:solidFill>
              </a:rPr>
              <a:t>0.7-1.15</a:t>
            </a:r>
            <a:endParaRPr lang="es-ES" sz="1400" b="1" dirty="0">
              <a:solidFill>
                <a:srgbClr val="FFC000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475656" y="5762949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C000"/>
                </a:solidFill>
              </a:rPr>
              <a:t>0.32-0.7</a:t>
            </a:r>
            <a:endParaRPr lang="es-ES" sz="1400" b="1" dirty="0">
              <a:solidFill>
                <a:srgbClr val="FFC00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559348" y="6289575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896D"/>
                </a:solidFill>
              </a:rPr>
              <a:t>(OD </a:t>
            </a:r>
            <a:r>
              <a:rPr lang="es-ES" sz="1400" b="1" dirty="0">
                <a:solidFill>
                  <a:srgbClr val="FF896D"/>
                </a:solidFill>
              </a:rPr>
              <a:t>aprox</a:t>
            </a:r>
            <a:r>
              <a:rPr lang="es-ES" sz="1400" b="1" dirty="0" smtClean="0">
                <a:solidFill>
                  <a:srgbClr val="FF896D"/>
                </a:solidFill>
              </a:rPr>
              <a:t>.)</a:t>
            </a:r>
            <a:endParaRPr lang="es-ES" sz="1400" b="1" dirty="0">
              <a:solidFill>
                <a:srgbClr val="FF896D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42875" y="-24"/>
            <a:ext cx="2306272" cy="10926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WINDOW ALGORITHM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0066"/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CLOUD PHASE IDENTIFICATION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5270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  <p:grpSp>
        <p:nvGrpSpPr>
          <p:cNvPr id="6" name="5 Grupo"/>
          <p:cNvGrpSpPr/>
          <p:nvPr/>
        </p:nvGrpSpPr>
        <p:grpSpPr>
          <a:xfrm>
            <a:off x="35496" y="1628800"/>
            <a:ext cx="5616624" cy="4451945"/>
            <a:chOff x="642938" y="2132856"/>
            <a:chExt cx="4577134" cy="3888432"/>
          </a:xfrm>
        </p:grpSpPr>
        <p:pic>
          <p:nvPicPr>
            <p:cNvPr id="4249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8" y="2132856"/>
              <a:ext cx="4577134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3969296" y="5474238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latin typeface="Symbol" pitchFamily="18" charset="2"/>
                </a:rPr>
                <a:t> e </a:t>
              </a:r>
              <a:r>
                <a:rPr lang="es-ES" b="1" dirty="0" smtClean="0">
                  <a:solidFill>
                    <a:schemeClr val="bg1"/>
                  </a:solidFill>
                </a:rPr>
                <a:t>=1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206153" y="4077072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</a:rPr>
                <a:t> 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0.75 - 1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483768" y="4540797"/>
              <a:ext cx="1029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</a:rPr>
                <a:t> 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0.5 – 0.75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835696" y="4969297"/>
              <a:ext cx="1029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</a:rPr>
                <a:t> 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0.25 – 0.5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229750" y="5524831"/>
              <a:ext cx="636444" cy="268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0– 0.25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6084168" y="2360204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50%  0.75 &lt; </a:t>
            </a:r>
            <a:r>
              <a:rPr lang="es-ES" b="1" dirty="0" smtClean="0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es-ES" b="1" dirty="0" smtClean="0">
                <a:solidFill>
                  <a:srgbClr val="002060"/>
                </a:solidFill>
              </a:rPr>
              <a:t> &lt; 1 (aprox.)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182699" y="2738301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55% </a:t>
            </a:r>
            <a:r>
              <a:rPr lang="es-ES" b="1" dirty="0" smtClean="0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es-ES" b="1" dirty="0" smtClean="0">
                <a:solidFill>
                  <a:srgbClr val="002060"/>
                </a:solidFill>
              </a:rPr>
              <a:t> &gt; 0. 75 (aprox.)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176139" y="3226722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&gt;80% </a:t>
            </a:r>
            <a:r>
              <a:rPr lang="es-ES" b="1" dirty="0" smtClean="0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es-ES" b="1" dirty="0" smtClean="0">
                <a:solidFill>
                  <a:srgbClr val="002060"/>
                </a:solidFill>
              </a:rPr>
              <a:t> &gt; 0.5 (aprox.)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724128" y="3861048"/>
            <a:ext cx="3347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rgbClr val="FF3399"/>
                </a:solidFill>
              </a:rPr>
              <a:t>MODIS </a:t>
            </a:r>
            <a:r>
              <a:rPr lang="es-ES" dirty="0" err="1" smtClean="0">
                <a:solidFill>
                  <a:srgbClr val="FF3399"/>
                </a:solidFill>
              </a:rPr>
              <a:t>emissivity</a:t>
            </a:r>
            <a:r>
              <a:rPr lang="es-ES" dirty="0" smtClean="0">
                <a:solidFill>
                  <a:srgbClr val="FF3399"/>
                </a:solidFill>
              </a:rPr>
              <a:t> and LUT </a:t>
            </a:r>
            <a:r>
              <a:rPr lang="es-ES" dirty="0" err="1" smtClean="0">
                <a:solidFill>
                  <a:srgbClr val="FF3399"/>
                </a:solidFill>
              </a:rPr>
              <a:t>emissivity</a:t>
            </a:r>
            <a:r>
              <a:rPr lang="es-ES" dirty="0" smtClean="0">
                <a:solidFill>
                  <a:srgbClr val="FF3399"/>
                </a:solidFill>
              </a:rPr>
              <a:t> </a:t>
            </a:r>
            <a:r>
              <a:rPr lang="es-ES" dirty="0" err="1" smtClean="0">
                <a:solidFill>
                  <a:srgbClr val="FF3399"/>
                </a:solidFill>
              </a:rPr>
              <a:t>difference</a:t>
            </a:r>
            <a:r>
              <a:rPr lang="es-ES" dirty="0" smtClean="0">
                <a:solidFill>
                  <a:srgbClr val="FF3399"/>
                </a:solidFill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s-ES" dirty="0" err="1" smtClean="0">
                <a:solidFill>
                  <a:srgbClr val="FF3399"/>
                </a:solidFill>
              </a:rPr>
              <a:t>less</a:t>
            </a:r>
            <a:r>
              <a:rPr lang="es-ES" dirty="0" smtClean="0">
                <a:solidFill>
                  <a:srgbClr val="FF3399"/>
                </a:solidFill>
              </a:rPr>
              <a:t> </a:t>
            </a:r>
            <a:r>
              <a:rPr lang="es-ES" dirty="0" err="1" smtClean="0">
                <a:solidFill>
                  <a:srgbClr val="FF3399"/>
                </a:solidFill>
              </a:rPr>
              <a:t>than</a:t>
            </a:r>
            <a:r>
              <a:rPr lang="es-ES" dirty="0" smtClean="0">
                <a:solidFill>
                  <a:srgbClr val="FF3399"/>
                </a:solidFill>
              </a:rPr>
              <a:t> 0.09 </a:t>
            </a:r>
            <a:r>
              <a:rPr lang="es-ES" dirty="0" err="1" smtClean="0">
                <a:solidFill>
                  <a:srgbClr val="FF3399"/>
                </a:solidFill>
              </a:rPr>
              <a:t>for</a:t>
            </a:r>
            <a:r>
              <a:rPr lang="es-ES" dirty="0" smtClean="0">
                <a:solidFill>
                  <a:srgbClr val="FF3399"/>
                </a:solidFill>
              </a:rPr>
              <a:t> 55% of ice </a:t>
            </a:r>
            <a:r>
              <a:rPr lang="es-ES" dirty="0" err="1" smtClean="0">
                <a:solidFill>
                  <a:srgbClr val="FF3399"/>
                </a:solidFill>
              </a:rPr>
              <a:t>pixels</a:t>
            </a:r>
            <a:endParaRPr lang="es-ES" dirty="0" smtClean="0">
              <a:solidFill>
                <a:srgbClr val="FF3399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S" dirty="0" err="1">
                <a:solidFill>
                  <a:srgbClr val="FF3399"/>
                </a:solidFill>
              </a:rPr>
              <a:t>less</a:t>
            </a:r>
            <a:r>
              <a:rPr lang="es-ES" dirty="0">
                <a:solidFill>
                  <a:srgbClr val="FF3399"/>
                </a:solidFill>
              </a:rPr>
              <a:t> </a:t>
            </a:r>
            <a:r>
              <a:rPr lang="es-ES" dirty="0" err="1">
                <a:solidFill>
                  <a:srgbClr val="FF3399"/>
                </a:solidFill>
              </a:rPr>
              <a:t>than</a:t>
            </a:r>
            <a:r>
              <a:rPr lang="es-ES" dirty="0">
                <a:solidFill>
                  <a:srgbClr val="FF3399"/>
                </a:solidFill>
              </a:rPr>
              <a:t> </a:t>
            </a:r>
            <a:r>
              <a:rPr lang="es-ES" dirty="0" smtClean="0">
                <a:solidFill>
                  <a:srgbClr val="FF3399"/>
                </a:solidFill>
              </a:rPr>
              <a:t>0.2 </a:t>
            </a:r>
            <a:r>
              <a:rPr lang="es-ES" dirty="0" err="1">
                <a:solidFill>
                  <a:srgbClr val="FF3399"/>
                </a:solidFill>
              </a:rPr>
              <a:t>for</a:t>
            </a:r>
            <a:r>
              <a:rPr lang="es-ES" dirty="0">
                <a:solidFill>
                  <a:srgbClr val="FF3399"/>
                </a:solidFill>
              </a:rPr>
              <a:t> </a:t>
            </a:r>
            <a:r>
              <a:rPr lang="es-ES" dirty="0" smtClean="0">
                <a:solidFill>
                  <a:srgbClr val="FF3399"/>
                </a:solidFill>
              </a:rPr>
              <a:t>80</a:t>
            </a:r>
            <a:r>
              <a:rPr lang="es-ES" dirty="0">
                <a:solidFill>
                  <a:srgbClr val="FF3399"/>
                </a:solidFill>
              </a:rPr>
              <a:t>% of </a:t>
            </a:r>
            <a:r>
              <a:rPr lang="es-ES" dirty="0" smtClean="0">
                <a:solidFill>
                  <a:srgbClr val="FF3399"/>
                </a:solidFill>
              </a:rPr>
              <a:t>ice </a:t>
            </a:r>
            <a:r>
              <a:rPr lang="es-ES" dirty="0" err="1">
                <a:solidFill>
                  <a:srgbClr val="FF3399"/>
                </a:solidFill>
              </a:rPr>
              <a:t>pixels</a:t>
            </a:r>
            <a:endParaRPr lang="es-ES" dirty="0">
              <a:solidFill>
                <a:srgbClr val="FF3399"/>
              </a:solidFill>
            </a:endParaRPr>
          </a:p>
          <a:p>
            <a:pPr marL="285750" indent="-285750" algn="just">
              <a:buFontTx/>
              <a:buChar char="-"/>
            </a:pPr>
            <a:endParaRPr lang="es-ES" dirty="0">
              <a:solidFill>
                <a:srgbClr val="FF3399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358000" y="5904000"/>
            <a:ext cx="130035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rgbClr val="002060"/>
                </a:solidFill>
              </a:rPr>
              <a:t>emissivity</a:t>
            </a:r>
            <a:endParaRPr lang="es-ES" dirty="0"/>
          </a:p>
        </p:txBody>
      </p:sp>
      <p:sp>
        <p:nvSpPr>
          <p:cNvPr id="28" name="27 Rectángulo"/>
          <p:cNvSpPr/>
          <p:nvPr/>
        </p:nvSpPr>
        <p:spPr>
          <a:xfrm rot="16200000">
            <a:off x="-349768" y="3763593"/>
            <a:ext cx="135165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b="1" dirty="0" err="1" smtClean="0">
                <a:solidFill>
                  <a:srgbClr val="002060"/>
                </a:solidFill>
              </a:rPr>
              <a:t>Frequency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127848" y="5340920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C000"/>
                </a:solidFill>
              </a:rPr>
              <a:t>OD&gt;6</a:t>
            </a:r>
            <a:endParaRPr lang="es-ES" sz="1400" b="1" dirty="0">
              <a:solidFill>
                <a:srgbClr val="FFC00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261285" y="4077924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C000"/>
                </a:solidFill>
              </a:rPr>
              <a:t>1.15 - 6</a:t>
            </a:r>
            <a:endParaRPr lang="es-ES" sz="1400" b="1" dirty="0">
              <a:solidFill>
                <a:srgbClr val="FFC00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420990" y="4640428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C000"/>
                </a:solidFill>
              </a:rPr>
              <a:t>0.7-1.15</a:t>
            </a:r>
            <a:endParaRPr lang="es-ES" sz="1400" b="1" dirty="0">
              <a:solidFill>
                <a:srgbClr val="FFC00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580695" y="5146639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C000"/>
                </a:solidFill>
              </a:rPr>
              <a:t>0.32-0.7</a:t>
            </a:r>
            <a:endParaRPr lang="es-ES" sz="1400" b="1" dirty="0">
              <a:solidFill>
                <a:srgbClr val="FFC000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700740" y="6001543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896D"/>
                </a:solidFill>
              </a:rPr>
              <a:t>(OD </a:t>
            </a:r>
            <a:r>
              <a:rPr lang="es-ES" sz="1400" b="1" dirty="0">
                <a:solidFill>
                  <a:srgbClr val="FF896D"/>
                </a:solidFill>
              </a:rPr>
              <a:t>aprox</a:t>
            </a:r>
            <a:r>
              <a:rPr lang="es-ES" sz="1400" b="1" dirty="0" smtClean="0">
                <a:solidFill>
                  <a:srgbClr val="FF896D"/>
                </a:solidFill>
              </a:rPr>
              <a:t>.)</a:t>
            </a:r>
            <a:endParaRPr lang="es-ES" sz="1400" b="1" dirty="0">
              <a:solidFill>
                <a:srgbClr val="FF896D"/>
              </a:solidFill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642938" y="1285875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smtClean="0">
                <a:solidFill>
                  <a:srgbClr val="FF0066"/>
                </a:solidFill>
                <a:latin typeface="+mj-lt"/>
              </a:rPr>
              <a:t>EMISSIVITY (ice)</a:t>
            </a:r>
            <a:endParaRPr lang="es-ES" sz="3200" b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142875" y="-24"/>
            <a:ext cx="2306272" cy="10926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WINDOW ALGORITHM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smtClean="0">
                <a:solidFill>
                  <a:srgbClr val="FF0066"/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CLOUD PHASE IDENTIFICATION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3687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42875" y="-27384"/>
            <a:ext cx="227113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8181FF"/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WINDOW ALGORITHM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CLOUD PHASE IDENTIFICATION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045728" y="46356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LIR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Laboratory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(Universidad Carlos III de Madrid)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JEM-EUSO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Mission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>
                <a:solidFill>
                  <a:srgbClr val="8181FF"/>
                </a:solidFill>
                <a:latin typeface="+mn-lt"/>
                <a:cs typeface="+mn-cs"/>
              </a:rPr>
              <a:t>Retrieval</a:t>
            </a:r>
            <a:r>
              <a:rPr lang="es-ES" sz="1300" b="1" dirty="0">
                <a:solidFill>
                  <a:srgbClr val="8181FF"/>
                </a:solidFill>
                <a:latin typeface="+mn-lt"/>
                <a:cs typeface="+mn-cs"/>
              </a:rPr>
              <a:t> </a:t>
            </a:r>
            <a:r>
              <a:rPr lang="es-ES" sz="1300" b="1" dirty="0" err="1">
                <a:solidFill>
                  <a:srgbClr val="8181FF"/>
                </a:solidFill>
                <a:latin typeface="+mn-lt"/>
                <a:cs typeface="+mn-cs"/>
              </a:rPr>
              <a:t>Methods</a:t>
            </a:r>
            <a:endParaRPr lang="es-ES" sz="1300" b="1" dirty="0">
              <a:solidFill>
                <a:srgbClr val="8181FF"/>
              </a:solidFill>
              <a:latin typeface="+mn-lt"/>
              <a:cs typeface="+mn-cs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42910" y="1124744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err="1" smtClean="0">
                <a:solidFill>
                  <a:srgbClr val="8181FF"/>
                </a:solidFill>
                <a:latin typeface="+mj-lt"/>
                <a:cs typeface="Arial" pitchFamily="34" charset="0"/>
              </a:rPr>
              <a:t>Retrieval</a:t>
            </a:r>
            <a:r>
              <a:rPr lang="es-ES" sz="3200" b="1" dirty="0" smtClean="0">
                <a:solidFill>
                  <a:srgbClr val="8181FF"/>
                </a:solidFill>
                <a:latin typeface="+mj-lt"/>
                <a:cs typeface="Arial" pitchFamily="34" charset="0"/>
              </a:rPr>
              <a:t> </a:t>
            </a:r>
            <a:r>
              <a:rPr lang="es-ES" sz="3200" b="1" dirty="0" err="1" smtClean="0">
                <a:solidFill>
                  <a:srgbClr val="8181FF"/>
                </a:solidFill>
                <a:latin typeface="+mj-lt"/>
                <a:cs typeface="Arial" pitchFamily="34" charset="0"/>
              </a:rPr>
              <a:t>Methods</a:t>
            </a:r>
            <a:endParaRPr lang="es-ES" sz="3200" b="1" dirty="0">
              <a:solidFill>
                <a:srgbClr val="8181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899592" y="1920822"/>
            <a:ext cx="7429569" cy="500066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2000" b="1" dirty="0" smtClean="0">
                <a:solidFill>
                  <a:srgbClr val="3333FF"/>
                </a:solidFill>
              </a:rPr>
              <a:t>THE PROBLEM: </a:t>
            </a:r>
            <a:r>
              <a:rPr lang="es-ES" sz="2000" b="1" dirty="0" err="1" smtClean="0">
                <a:solidFill>
                  <a:srgbClr val="3333FF"/>
                </a:solidFill>
              </a:rPr>
              <a:t>Temperature</a:t>
            </a:r>
            <a:r>
              <a:rPr lang="es-ES" sz="2000" b="1" dirty="0" smtClean="0">
                <a:solidFill>
                  <a:srgbClr val="3333FF"/>
                </a:solidFill>
              </a:rPr>
              <a:t> </a:t>
            </a:r>
            <a:r>
              <a:rPr lang="es-ES" sz="2000" b="1" dirty="0" err="1" smtClean="0">
                <a:solidFill>
                  <a:srgbClr val="3333FF"/>
                </a:solidFill>
              </a:rPr>
              <a:t>is</a:t>
            </a:r>
            <a:r>
              <a:rPr lang="es-ES" sz="2000" b="1" dirty="0" smtClean="0">
                <a:solidFill>
                  <a:srgbClr val="3333FF"/>
                </a:solidFill>
              </a:rPr>
              <a:t> </a:t>
            </a:r>
            <a:r>
              <a:rPr lang="es-ES" sz="2000" b="1" dirty="0" err="1" smtClean="0">
                <a:solidFill>
                  <a:srgbClr val="3333FF"/>
                </a:solidFill>
              </a:rPr>
              <a:t>not</a:t>
            </a:r>
            <a:r>
              <a:rPr lang="es-ES" sz="2000" b="1" dirty="0" smtClean="0">
                <a:solidFill>
                  <a:srgbClr val="3333FF"/>
                </a:solidFill>
              </a:rPr>
              <a:t> </a:t>
            </a:r>
            <a:r>
              <a:rPr lang="es-ES" sz="2000" b="1" dirty="0" err="1" smtClean="0">
                <a:solidFill>
                  <a:srgbClr val="3333FF"/>
                </a:solidFill>
              </a:rPr>
              <a:t>measured</a:t>
            </a:r>
            <a:r>
              <a:rPr lang="es-ES" sz="2000" b="1" dirty="0" smtClean="0">
                <a:solidFill>
                  <a:srgbClr val="3333FF"/>
                </a:solidFill>
              </a:rPr>
              <a:t> </a:t>
            </a:r>
            <a:r>
              <a:rPr lang="es-ES" sz="2000" b="1" dirty="0" err="1" smtClean="0">
                <a:solidFill>
                  <a:srgbClr val="3333FF"/>
                </a:solidFill>
              </a:rPr>
              <a:t>directly</a:t>
            </a:r>
            <a:endParaRPr lang="es-ES" sz="2000" b="1" dirty="0">
              <a:solidFill>
                <a:srgbClr val="3333FF"/>
              </a:solidFill>
            </a:endParaRPr>
          </a:p>
        </p:txBody>
      </p:sp>
      <p:pic>
        <p:nvPicPr>
          <p:cNvPr id="31" name="Picture 2" descr="C:\Users\Susana\AppData\Local\Microsoft\Windows\Temporary Internet Files\Content.IE5\T12FPFLK\MC90043256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583144"/>
            <a:ext cx="2286016" cy="2286016"/>
          </a:xfrm>
          <a:prstGeom prst="rect">
            <a:avLst/>
          </a:prstGeom>
          <a:noFill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57223">
            <a:off x="3277031" y="2880633"/>
            <a:ext cx="1182241" cy="33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32 Grupo"/>
          <p:cNvGrpSpPr/>
          <p:nvPr/>
        </p:nvGrpSpPr>
        <p:grpSpPr>
          <a:xfrm>
            <a:off x="4071934" y="2633783"/>
            <a:ext cx="3357586" cy="369332"/>
            <a:chOff x="4071934" y="2214554"/>
            <a:chExt cx="3357586" cy="369332"/>
          </a:xfrm>
        </p:grpSpPr>
        <p:cxnSp>
          <p:nvCxnSpPr>
            <p:cNvPr id="35" name="34 Conector recto de flecha"/>
            <p:cNvCxnSpPr/>
            <p:nvPr/>
          </p:nvCxnSpPr>
          <p:spPr>
            <a:xfrm>
              <a:off x="4071934" y="2398426"/>
              <a:ext cx="500066" cy="1588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35 CuadroTexto"/>
            <p:cNvSpPr txBox="1"/>
            <p:nvPr/>
          </p:nvSpPr>
          <p:spPr>
            <a:xfrm>
              <a:off x="4643438" y="2214554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002060"/>
                  </a:solidFill>
                </a:rPr>
                <a:t>L</a:t>
              </a:r>
              <a:r>
                <a:rPr lang="es-ES" b="1" baseline="-25000" dirty="0" err="1" smtClean="0">
                  <a:solidFill>
                    <a:srgbClr val="002060"/>
                  </a:solidFill>
                </a:rPr>
                <a:t>meas</a:t>
              </a:r>
              <a:endParaRPr lang="es-ES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50" name="49 Flecha derecha"/>
            <p:cNvSpPr/>
            <p:nvPr/>
          </p:nvSpPr>
          <p:spPr>
            <a:xfrm>
              <a:off x="5357818" y="2292063"/>
              <a:ext cx="500066" cy="214314"/>
            </a:xfrm>
            <a:prstGeom prst="rightArrow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857884" y="221455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002060"/>
                  </a:solidFill>
                </a:rPr>
                <a:t>T</a:t>
              </a:r>
              <a:r>
                <a:rPr lang="es-ES" b="1" baseline="-25000" dirty="0" err="1" smtClean="0">
                  <a:solidFill>
                    <a:srgbClr val="002060"/>
                  </a:solidFill>
                </a:rPr>
                <a:t>retrieved</a:t>
              </a:r>
              <a:endParaRPr lang="es-ES" b="1" baseline="-25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2" name="51 CuadroTexto"/>
          <p:cNvSpPr txBox="1"/>
          <p:nvPr/>
        </p:nvSpPr>
        <p:spPr>
          <a:xfrm>
            <a:off x="4857752" y="3348163"/>
            <a:ext cx="264320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00CC"/>
                </a:solidFill>
              </a:rPr>
              <a:t> </a:t>
            </a:r>
            <a:r>
              <a:rPr lang="es-ES" sz="2000" b="1" dirty="0" err="1" smtClean="0">
                <a:solidFill>
                  <a:srgbClr val="0000CC"/>
                </a:solidFill>
              </a:rPr>
              <a:t>T</a:t>
            </a:r>
            <a:r>
              <a:rPr lang="es-ES" sz="2000" b="1" baseline="-25000" dirty="0" err="1" smtClean="0">
                <a:solidFill>
                  <a:srgbClr val="0000CC"/>
                </a:solidFill>
              </a:rPr>
              <a:t>cloud</a:t>
            </a:r>
            <a:r>
              <a:rPr lang="es-ES" sz="2000" b="1" dirty="0" smtClean="0">
                <a:solidFill>
                  <a:srgbClr val="0000CC"/>
                </a:solidFill>
              </a:rPr>
              <a:t> = </a:t>
            </a:r>
            <a:r>
              <a:rPr lang="es-ES" sz="2000" b="1" dirty="0" err="1" smtClean="0">
                <a:solidFill>
                  <a:srgbClr val="0000CC"/>
                </a:solidFill>
              </a:rPr>
              <a:t>T</a:t>
            </a:r>
            <a:r>
              <a:rPr lang="es-ES" sz="2000" b="1" baseline="-25000" dirty="0" err="1" smtClean="0">
                <a:solidFill>
                  <a:srgbClr val="0000CC"/>
                </a:solidFill>
              </a:rPr>
              <a:t>retrieved</a:t>
            </a:r>
            <a:r>
              <a:rPr lang="es-ES" sz="2000" b="1" baseline="-25000" dirty="0" smtClean="0">
                <a:solidFill>
                  <a:srgbClr val="0000CC"/>
                </a:solidFill>
              </a:rPr>
              <a:t> </a:t>
            </a:r>
            <a:r>
              <a:rPr lang="es-ES" sz="2000" b="1" dirty="0" smtClean="0">
                <a:solidFill>
                  <a:srgbClr val="0000CC"/>
                </a:solidFill>
              </a:rPr>
              <a:t>???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53" name="52 Grupo"/>
          <p:cNvGrpSpPr/>
          <p:nvPr/>
        </p:nvGrpSpPr>
        <p:grpSpPr>
          <a:xfrm>
            <a:off x="785786" y="4643446"/>
            <a:ext cx="2714644" cy="527597"/>
            <a:chOff x="785786" y="4286256"/>
            <a:chExt cx="2714644" cy="527597"/>
          </a:xfrm>
        </p:grpSpPr>
        <p:sp>
          <p:nvSpPr>
            <p:cNvPr id="54" name="53 CuadroTexto"/>
            <p:cNvSpPr txBox="1"/>
            <p:nvPr/>
          </p:nvSpPr>
          <p:spPr>
            <a:xfrm>
              <a:off x="785786" y="4382966"/>
              <a:ext cx="5715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b="1" dirty="0" smtClean="0">
                  <a:solidFill>
                    <a:srgbClr val="FF0000"/>
                  </a:solidFill>
                </a:rPr>
                <a:t>T</a:t>
              </a:r>
              <a:endParaRPr lang="es-ES" sz="22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2643174" y="4382966"/>
              <a:ext cx="857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b="1" dirty="0" smtClean="0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1214413" y="4286256"/>
              <a:ext cx="1571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err="1" smtClean="0">
                  <a:solidFill>
                    <a:srgbClr val="FF0000"/>
                  </a:solidFill>
                </a:rPr>
                <a:t>Planck’s</a:t>
              </a:r>
              <a:r>
                <a:rPr lang="es-ES" sz="1600" dirty="0" smtClean="0">
                  <a:solidFill>
                    <a:srgbClr val="FF0000"/>
                  </a:solidFill>
                </a:rPr>
                <a:t> </a:t>
              </a:r>
              <a:r>
                <a:rPr lang="es-ES" sz="1600" dirty="0" err="1" smtClean="0">
                  <a:solidFill>
                    <a:srgbClr val="FF0000"/>
                  </a:solidFill>
                </a:rPr>
                <a:t>Law</a:t>
              </a:r>
              <a:endParaRPr lang="es-E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57" name="56 Conector recto de flecha"/>
            <p:cNvCxnSpPr/>
            <p:nvPr/>
          </p:nvCxnSpPr>
          <p:spPr>
            <a:xfrm>
              <a:off x="1142976" y="4572008"/>
              <a:ext cx="1500198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57 Grupo"/>
          <p:cNvGrpSpPr/>
          <p:nvPr/>
        </p:nvGrpSpPr>
        <p:grpSpPr>
          <a:xfrm>
            <a:off x="4143372" y="4071942"/>
            <a:ext cx="2214578" cy="2714644"/>
            <a:chOff x="142844" y="2285992"/>
            <a:chExt cx="3032125" cy="4286273"/>
          </a:xfrm>
        </p:grpSpPr>
        <p:sp>
          <p:nvSpPr>
            <p:cNvPr id="59" name="58 Rectángulo"/>
            <p:cNvSpPr/>
            <p:nvPr/>
          </p:nvSpPr>
          <p:spPr>
            <a:xfrm>
              <a:off x="357128" y="3286117"/>
              <a:ext cx="2714644" cy="3286148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0" name="59 Nube"/>
            <p:cNvSpPr/>
            <p:nvPr/>
          </p:nvSpPr>
          <p:spPr bwMode="auto">
            <a:xfrm>
              <a:off x="571469" y="4143367"/>
              <a:ext cx="2286000" cy="1143000"/>
            </a:xfrm>
            <a:prstGeom prst="cloud">
              <a:avLst/>
            </a:prstGeom>
            <a:solidFill>
              <a:srgbClr val="E7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844" y="2285992"/>
              <a:ext cx="30321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61 Flecha abajo"/>
            <p:cNvSpPr/>
            <p:nvPr/>
          </p:nvSpPr>
          <p:spPr>
            <a:xfrm flipV="1">
              <a:off x="1857326" y="3286117"/>
              <a:ext cx="214314" cy="785818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3" name="62 Flecha abajo"/>
            <p:cNvSpPr/>
            <p:nvPr/>
          </p:nvSpPr>
          <p:spPr>
            <a:xfrm flipV="1">
              <a:off x="1428719" y="3286117"/>
              <a:ext cx="214312" cy="2928938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4" name="63 Rectángulo"/>
            <p:cNvSpPr/>
            <p:nvPr/>
          </p:nvSpPr>
          <p:spPr bwMode="auto">
            <a:xfrm>
              <a:off x="428594" y="6215055"/>
              <a:ext cx="2500312" cy="142875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5" name="64 Flecha abajo"/>
            <p:cNvSpPr/>
            <p:nvPr/>
          </p:nvSpPr>
          <p:spPr>
            <a:xfrm flipV="1">
              <a:off x="2214531" y="3286117"/>
              <a:ext cx="214313" cy="428625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66" name="65 CuadroTexto"/>
          <p:cNvSpPr txBox="1"/>
          <p:nvPr/>
        </p:nvSpPr>
        <p:spPr>
          <a:xfrm>
            <a:off x="6500826" y="4071942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0000CC"/>
                </a:solidFill>
              </a:rPr>
              <a:t>The</a:t>
            </a:r>
            <a:r>
              <a:rPr lang="es-ES" sz="1600" b="1" dirty="0" smtClean="0">
                <a:solidFill>
                  <a:srgbClr val="0000CC"/>
                </a:solidFill>
              </a:rPr>
              <a:t> </a:t>
            </a:r>
            <a:r>
              <a:rPr lang="es-ES" sz="1600" b="1" dirty="0" err="1" smtClean="0">
                <a:solidFill>
                  <a:srgbClr val="0000CC"/>
                </a:solidFill>
              </a:rPr>
              <a:t>atmosphere</a:t>
            </a:r>
            <a:r>
              <a:rPr lang="es-ES" sz="1600" b="1" dirty="0" smtClean="0">
                <a:solidFill>
                  <a:srgbClr val="0000CC"/>
                </a:solidFill>
              </a:rPr>
              <a:t> </a:t>
            </a:r>
            <a:r>
              <a:rPr lang="es-ES" sz="1600" b="1" dirty="0" err="1" smtClean="0">
                <a:solidFill>
                  <a:srgbClr val="0000CC"/>
                </a:solidFill>
              </a:rPr>
              <a:t>absorbs</a:t>
            </a:r>
            <a:r>
              <a:rPr lang="es-ES" sz="1600" b="1" dirty="0" smtClean="0">
                <a:solidFill>
                  <a:srgbClr val="0000CC"/>
                </a:solidFill>
              </a:rPr>
              <a:t> and </a:t>
            </a:r>
            <a:r>
              <a:rPr lang="es-ES" sz="1600" b="1" dirty="0" err="1" smtClean="0">
                <a:solidFill>
                  <a:srgbClr val="0000CC"/>
                </a:solidFill>
              </a:rPr>
              <a:t>emitts</a:t>
            </a:r>
            <a:r>
              <a:rPr lang="es-ES" sz="1600" b="1" dirty="0" smtClean="0">
                <a:solidFill>
                  <a:srgbClr val="0000CC"/>
                </a:solidFill>
              </a:rPr>
              <a:t> </a:t>
            </a:r>
            <a:r>
              <a:rPr lang="es-ES" sz="1600" b="1" dirty="0" err="1" smtClean="0">
                <a:solidFill>
                  <a:srgbClr val="0000CC"/>
                </a:solidFill>
              </a:rPr>
              <a:t>energy</a:t>
            </a:r>
            <a:endParaRPr lang="es-ES" sz="1600" b="1" dirty="0">
              <a:solidFill>
                <a:srgbClr val="0000CC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6786562" y="5358955"/>
            <a:ext cx="17145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0000CC"/>
                </a:solidFill>
              </a:rPr>
              <a:t>L</a:t>
            </a:r>
            <a:r>
              <a:rPr lang="es-ES" sz="2000" b="1" baseline="-25000" dirty="0" err="1" smtClean="0">
                <a:solidFill>
                  <a:srgbClr val="0000CC"/>
                </a:solidFill>
              </a:rPr>
              <a:t>cloud</a:t>
            </a:r>
            <a:r>
              <a:rPr lang="es-ES" sz="2000" b="1" dirty="0" smtClean="0">
                <a:solidFill>
                  <a:srgbClr val="0000CC"/>
                </a:solidFill>
              </a:rPr>
              <a:t> ≠ </a:t>
            </a:r>
            <a:r>
              <a:rPr lang="es-ES" sz="2000" b="1" dirty="0" err="1" smtClean="0">
                <a:solidFill>
                  <a:srgbClr val="0000CC"/>
                </a:solidFill>
              </a:rPr>
              <a:t>L</a:t>
            </a:r>
            <a:r>
              <a:rPr lang="es-ES" sz="2000" b="1" baseline="-25000" dirty="0" err="1" smtClean="0">
                <a:solidFill>
                  <a:srgbClr val="0000CC"/>
                </a:solidFill>
              </a:rPr>
              <a:t>meas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6643702" y="6215082"/>
            <a:ext cx="200026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FF0000"/>
                </a:solidFill>
              </a:rPr>
              <a:t>T</a:t>
            </a:r>
            <a:r>
              <a:rPr lang="es-ES" sz="2000" b="1" baseline="-25000" dirty="0" err="1" smtClean="0">
                <a:solidFill>
                  <a:srgbClr val="FF0000"/>
                </a:solidFill>
              </a:rPr>
              <a:t>cloud</a:t>
            </a:r>
            <a:r>
              <a:rPr lang="es-ES" sz="2000" b="1" dirty="0" smtClean="0">
                <a:solidFill>
                  <a:srgbClr val="FF0000"/>
                </a:solidFill>
              </a:rPr>
              <a:t> ≠ </a:t>
            </a:r>
            <a:r>
              <a:rPr lang="es-ES" sz="2000" b="1" dirty="0" err="1" smtClean="0">
                <a:solidFill>
                  <a:srgbClr val="FF0000"/>
                </a:solidFill>
              </a:rPr>
              <a:t>T</a:t>
            </a:r>
            <a:r>
              <a:rPr lang="es-ES" sz="2000" b="1" baseline="-25000" dirty="0" err="1" smtClean="0">
                <a:solidFill>
                  <a:srgbClr val="FF0000"/>
                </a:solidFill>
              </a:rPr>
              <a:t>retrieved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69" name="68 Flecha derecha"/>
          <p:cNvSpPr/>
          <p:nvPr/>
        </p:nvSpPr>
        <p:spPr>
          <a:xfrm rot="5400000">
            <a:off x="7500958" y="5023790"/>
            <a:ext cx="285752" cy="214314"/>
          </a:xfrm>
          <a:prstGeom prst="rightArrow">
            <a:avLst/>
          </a:prstGeom>
          <a:solidFill>
            <a:srgbClr val="0000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7500958" y="5879916"/>
            <a:ext cx="285752" cy="214314"/>
          </a:xfrm>
          <a:prstGeom prst="rightArrow">
            <a:avLst/>
          </a:prstGeom>
          <a:solidFill>
            <a:srgbClr val="0000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1" name="70 Grupo"/>
          <p:cNvGrpSpPr/>
          <p:nvPr/>
        </p:nvGrpSpPr>
        <p:grpSpPr>
          <a:xfrm>
            <a:off x="2127244" y="2925235"/>
            <a:ext cx="1944690" cy="1120989"/>
            <a:chOff x="2127244" y="2357430"/>
            <a:chExt cx="1944690" cy="1120989"/>
          </a:xfrm>
        </p:grpSpPr>
        <p:sp>
          <p:nvSpPr>
            <p:cNvPr id="72" name="71 Arco"/>
            <p:cNvSpPr>
              <a:spLocks noChangeAspect="1"/>
            </p:cNvSpPr>
            <p:nvPr/>
          </p:nvSpPr>
          <p:spPr>
            <a:xfrm rot="3608742">
              <a:off x="2058623" y="2509798"/>
              <a:ext cx="1037242" cy="900000"/>
            </a:xfrm>
            <a:prstGeom prst="arc">
              <a:avLst>
                <a:gd name="adj1" fmla="val 15740881"/>
                <a:gd name="adj2" fmla="val 18878499"/>
              </a:avLst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73" name="53 Grupo"/>
            <p:cNvGrpSpPr/>
            <p:nvPr/>
          </p:nvGrpSpPr>
          <p:grpSpPr>
            <a:xfrm>
              <a:off x="2786050" y="2357430"/>
              <a:ext cx="1285884" cy="797960"/>
              <a:chOff x="2786050" y="2357430"/>
              <a:chExt cx="1285884" cy="797960"/>
            </a:xfrm>
          </p:grpSpPr>
          <p:sp>
            <p:nvSpPr>
              <p:cNvPr id="74" name="73 CuadroTexto"/>
              <p:cNvSpPr txBox="1"/>
              <p:nvPr/>
            </p:nvSpPr>
            <p:spPr>
              <a:xfrm>
                <a:off x="2786050" y="2357430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err="1" smtClean="0">
                    <a:solidFill>
                      <a:srgbClr val="0070C0"/>
                    </a:solidFill>
                  </a:rPr>
                  <a:t>T</a:t>
                </a:r>
                <a:r>
                  <a:rPr lang="es-ES" baseline="-25000" dirty="0" err="1" smtClean="0">
                    <a:solidFill>
                      <a:srgbClr val="0070C0"/>
                    </a:solidFill>
                  </a:rPr>
                  <a:t>cloud</a:t>
                </a:r>
                <a:endParaRPr lang="es-ES" baseline="-25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75" name="74 Conector recto de flecha"/>
              <p:cNvCxnSpPr/>
              <p:nvPr/>
            </p:nvCxnSpPr>
            <p:spPr>
              <a:xfrm flipV="1">
                <a:off x="3000364" y="2428868"/>
                <a:ext cx="857256" cy="35719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75 CuadroTexto"/>
              <p:cNvSpPr txBox="1"/>
              <p:nvPr/>
            </p:nvSpPr>
            <p:spPr>
              <a:xfrm>
                <a:off x="3000364" y="2786058"/>
                <a:ext cx="1071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solidFill>
                      <a:srgbClr val="0070C0"/>
                    </a:solidFill>
                  </a:rPr>
                  <a:t>L(</a:t>
                </a:r>
                <a:r>
                  <a:rPr lang="es-ES" dirty="0" err="1" smtClean="0">
                    <a:solidFill>
                      <a:srgbClr val="0070C0"/>
                    </a:solidFill>
                  </a:rPr>
                  <a:t>T</a:t>
                </a:r>
                <a:r>
                  <a:rPr lang="es-ES" baseline="-25000" dirty="0" err="1" smtClean="0">
                    <a:solidFill>
                      <a:srgbClr val="0070C0"/>
                    </a:solidFill>
                  </a:rPr>
                  <a:t>cloud</a:t>
                </a:r>
                <a:r>
                  <a:rPr lang="es-ES" dirty="0" smtClean="0">
                    <a:solidFill>
                      <a:srgbClr val="0070C0"/>
                    </a:solidFill>
                  </a:rPr>
                  <a:t>)</a:t>
                </a:r>
                <a:endParaRPr lang="es-ES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239018" y="5408570"/>
            <a:ext cx="3832920" cy="90075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2400" b="1" dirty="0" err="1" smtClean="0">
                <a:solidFill>
                  <a:srgbClr val="3333FF"/>
                </a:solidFill>
                <a:latin typeface="+mj-lt"/>
                <a:cs typeface="Arial" pitchFamily="34" charset="0"/>
              </a:rPr>
              <a:t>The</a:t>
            </a:r>
            <a:r>
              <a:rPr lang="es-ES" sz="2400" b="1" dirty="0" smtClean="0">
                <a:solidFill>
                  <a:srgbClr val="3333FF"/>
                </a:solidFill>
                <a:latin typeface="+mj-lt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rgbClr val="3333FF"/>
                </a:solidFill>
                <a:latin typeface="+mj-lt"/>
                <a:cs typeface="Arial" pitchFamily="34" charset="0"/>
              </a:rPr>
              <a:t>solution</a:t>
            </a:r>
            <a:r>
              <a:rPr lang="es-ES" sz="2400" b="1" dirty="0" smtClean="0">
                <a:solidFill>
                  <a:srgbClr val="3333FF"/>
                </a:solidFill>
                <a:latin typeface="+mj-lt"/>
                <a:cs typeface="Arial" pitchFamily="34" charset="0"/>
              </a:rPr>
              <a:t>: </a:t>
            </a:r>
          </a:p>
          <a:p>
            <a:pPr algn="ctr" eaLnBrk="0" hangingPunct="0"/>
            <a:r>
              <a:rPr lang="es-ES" sz="2400" b="1" dirty="0" smtClean="0">
                <a:solidFill>
                  <a:srgbClr val="3333FF"/>
                </a:solidFill>
                <a:latin typeface="+mj-lt"/>
                <a:cs typeface="Arial" pitchFamily="34" charset="0"/>
              </a:rPr>
              <a:t>RETRIEVAL ALGORITHMS</a:t>
            </a:r>
            <a:endParaRPr lang="es-ES" sz="2400" b="1" dirty="0">
              <a:solidFill>
                <a:srgbClr val="3333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6875686" y="2564904"/>
            <a:ext cx="216081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BRIGTHNESS TEMPERATURE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1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0"/>
            </p:par>
          </p:childTnLst>
        </p:cTn>
      </p:par>
    </p:tnLst>
    <p:bldLst>
      <p:bldP spid="52" grpId="0" animBg="1"/>
      <p:bldP spid="66" grpId="0"/>
      <p:bldP spid="67" grpId="0"/>
      <p:bldP spid="68" grpId="0" animBg="1"/>
      <p:bldP spid="69" grpId="0" animBg="1"/>
      <p:bldP spid="70" grpId="0" animBg="1"/>
      <p:bldP spid="77" grpId="0" animBg="1"/>
      <p:bldP spid="7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932" y="260648"/>
            <a:ext cx="9258444" cy="647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69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214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Verdana" pitchFamily="34" charset="0"/>
              </a:rPr>
              <a:t>water</a:t>
            </a:r>
            <a:r>
              <a:rPr lang="es-ES" sz="2400" dirty="0" smtClean="0">
                <a:latin typeface="Verdana" pitchFamily="34" charset="0"/>
              </a:rPr>
              <a:t> </a:t>
            </a:r>
            <a:r>
              <a:rPr lang="es-ES" sz="2400" dirty="0" err="1" smtClean="0">
                <a:latin typeface="Verdana" pitchFamily="34" charset="0"/>
              </a:rPr>
              <a:t>clouds</a:t>
            </a:r>
            <a:endParaRPr lang="en-US" sz="2400" dirty="0">
              <a:latin typeface="Verdana" pitchFamily="34" charset="0"/>
            </a:endParaRPr>
          </a:p>
        </p:txBody>
      </p:sp>
      <p:grpSp>
        <p:nvGrpSpPr>
          <p:cNvPr id="4" name="21 Grupo"/>
          <p:cNvGrpSpPr/>
          <p:nvPr/>
        </p:nvGrpSpPr>
        <p:grpSpPr>
          <a:xfrm>
            <a:off x="467544" y="404665"/>
            <a:ext cx="7776864" cy="5904656"/>
            <a:chOff x="4410276" y="1916832"/>
            <a:chExt cx="4554212" cy="31808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10276" y="1916832"/>
              <a:ext cx="4554212" cy="3180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5 Rectángulo"/>
            <p:cNvSpPr/>
            <p:nvPr/>
          </p:nvSpPr>
          <p:spPr>
            <a:xfrm>
              <a:off x="7380312" y="2492896"/>
              <a:ext cx="936104" cy="2088232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7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642938" y="1285875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err="1" smtClean="0">
                <a:solidFill>
                  <a:srgbClr val="FF9900"/>
                </a:solidFill>
                <a:latin typeface="Segoe Print" pitchFamily="2" charset="0"/>
              </a:rPr>
              <a:t>Spectral</a:t>
            </a:r>
            <a:r>
              <a:rPr lang="es-ES" sz="3200" b="1" dirty="0" smtClean="0">
                <a:solidFill>
                  <a:srgbClr val="FF9900"/>
                </a:solidFill>
                <a:latin typeface="Segoe Print" pitchFamily="2" charset="0"/>
              </a:rPr>
              <a:t> </a:t>
            </a:r>
            <a:r>
              <a:rPr lang="es-ES" sz="3200" b="1" dirty="0" err="1" smtClean="0">
                <a:solidFill>
                  <a:srgbClr val="FF9900"/>
                </a:solidFill>
                <a:latin typeface="Segoe Print" pitchFamily="2" charset="0"/>
              </a:rPr>
              <a:t>Options:Types</a:t>
            </a:r>
            <a:r>
              <a:rPr lang="es-ES" sz="3200" b="1" dirty="0" smtClean="0">
                <a:solidFill>
                  <a:srgbClr val="FF9900"/>
                </a:solidFill>
                <a:latin typeface="Segoe Print" pitchFamily="2" charset="0"/>
              </a:rPr>
              <a:t> of </a:t>
            </a:r>
            <a:r>
              <a:rPr lang="es-ES" sz="3200" b="1" dirty="0" err="1" smtClean="0">
                <a:solidFill>
                  <a:srgbClr val="FF9900"/>
                </a:solidFill>
                <a:latin typeface="Segoe Print" pitchFamily="2" charset="0"/>
              </a:rPr>
              <a:t>clouds</a:t>
            </a:r>
            <a:endParaRPr lang="es-ES" sz="3200" b="1" dirty="0">
              <a:solidFill>
                <a:srgbClr val="FF9900"/>
              </a:solidFill>
              <a:latin typeface="Segoe Print" pitchFamily="2" charset="0"/>
            </a:endParaRPr>
          </a:p>
        </p:txBody>
      </p:sp>
      <p:graphicFrame>
        <p:nvGraphicFramePr>
          <p:cNvPr id="370689" name="Object 2"/>
          <p:cNvGraphicFramePr>
            <a:graphicFrameLocks noChangeAspect="1"/>
          </p:cNvGraphicFramePr>
          <p:nvPr/>
        </p:nvGraphicFramePr>
        <p:xfrm>
          <a:off x="357158" y="2928934"/>
          <a:ext cx="2428892" cy="556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cuación" r:id="rId4" imgW="2108160" imgH="482400" progId="Equation.3">
                  <p:embed/>
                </p:oleObj>
              </mc:Choice>
              <mc:Fallback>
                <p:oleObj name="Ecuación" r:id="rId4" imgW="2108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928934"/>
                        <a:ext cx="2428892" cy="556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1 Título"/>
          <p:cNvSpPr txBox="1">
            <a:spLocks/>
          </p:cNvSpPr>
          <p:nvPr/>
        </p:nvSpPr>
        <p:spPr>
          <a:xfrm>
            <a:off x="214282" y="2571744"/>
            <a:ext cx="2714644" cy="3571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Liquid</a:t>
            </a:r>
            <a:r>
              <a:rPr kumimoji="0" lang="es-ES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s-ES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water</a:t>
            </a:r>
            <a:r>
              <a:rPr kumimoji="0" lang="es-ES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s-ES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path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20 Flecha derecha"/>
          <p:cNvSpPr/>
          <p:nvPr/>
        </p:nvSpPr>
        <p:spPr>
          <a:xfrm>
            <a:off x="2571736" y="2500306"/>
            <a:ext cx="1500198" cy="500066"/>
          </a:xfrm>
          <a:prstGeom prst="rightArrow">
            <a:avLst/>
          </a:prstGeom>
          <a:gradFill flip="none" rotWithShape="1">
            <a:gsLst>
              <a:gs pos="26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>
                <a:solidFill>
                  <a:srgbClr val="002060"/>
                </a:solidFill>
              </a:rPr>
              <a:t>Parametrization</a:t>
            </a:r>
            <a:endParaRPr lang="es-ES" sz="1400" dirty="0">
              <a:solidFill>
                <a:srgbClr val="002060"/>
              </a:solidFill>
            </a:endParaRPr>
          </a:p>
        </p:txBody>
      </p:sp>
      <p:graphicFrame>
        <p:nvGraphicFramePr>
          <p:cNvPr id="370691" name="Object 3"/>
          <p:cNvGraphicFramePr>
            <a:graphicFrameLocks noChangeAspect="1"/>
          </p:cNvGraphicFramePr>
          <p:nvPr/>
        </p:nvGraphicFramePr>
        <p:xfrm>
          <a:off x="4429124" y="3084564"/>
          <a:ext cx="2571768" cy="36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cuación" r:id="rId6" imgW="1790640" imgH="253800" progId="Equation.3">
                  <p:embed/>
                </p:oleObj>
              </mc:Choice>
              <mc:Fallback>
                <p:oleObj name="Ecuación" r:id="rId6" imgW="1790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084564"/>
                        <a:ext cx="2571768" cy="365062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2" name="Object 4"/>
          <p:cNvGraphicFramePr>
            <a:graphicFrameLocks noChangeAspect="1"/>
          </p:cNvGraphicFramePr>
          <p:nvPr/>
        </p:nvGraphicFramePr>
        <p:xfrm>
          <a:off x="7215206" y="3024178"/>
          <a:ext cx="1285902" cy="476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cuación" r:id="rId8" imgW="1371600" imgH="507960" progId="Equation.3">
                  <p:embed/>
                </p:oleObj>
              </mc:Choice>
              <mc:Fallback>
                <p:oleObj name="Ecuación" r:id="rId8" imgW="1371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024178"/>
                        <a:ext cx="1285902" cy="4762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4429124" y="2500306"/>
            <a:ext cx="3357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i="1" dirty="0" err="1">
                <a:solidFill>
                  <a:schemeClr val="tx2"/>
                </a:solidFill>
                <a:latin typeface="+mn-lt"/>
                <a:sym typeface="Symbol"/>
              </a:rPr>
              <a:t>Radiation</a:t>
            </a:r>
            <a:r>
              <a:rPr lang="es-ES" sz="800" i="1" dirty="0">
                <a:solidFill>
                  <a:schemeClr val="tx2"/>
                </a:solidFill>
                <a:latin typeface="+mn-lt"/>
                <a:sym typeface="Symbol"/>
              </a:rPr>
              <a:t> </a:t>
            </a:r>
            <a:r>
              <a:rPr lang="es-ES" sz="800" i="1" dirty="0" err="1">
                <a:solidFill>
                  <a:schemeClr val="tx2"/>
                </a:solidFill>
                <a:latin typeface="+mn-lt"/>
                <a:sym typeface="Symbol"/>
              </a:rPr>
              <a:t>profiles</a:t>
            </a:r>
            <a:r>
              <a:rPr lang="es-ES" sz="800" i="1" dirty="0">
                <a:solidFill>
                  <a:schemeClr val="tx2"/>
                </a:solidFill>
                <a:latin typeface="+mn-lt"/>
                <a:sym typeface="Symbol"/>
              </a:rPr>
              <a:t> in extended </a:t>
            </a:r>
            <a:r>
              <a:rPr lang="es-ES" sz="800" i="1" dirty="0" err="1">
                <a:solidFill>
                  <a:schemeClr val="tx2"/>
                </a:solidFill>
                <a:latin typeface="+mn-lt"/>
                <a:sym typeface="Symbol"/>
              </a:rPr>
              <a:t>water</a:t>
            </a:r>
            <a:r>
              <a:rPr lang="es-ES" sz="800" i="1" dirty="0">
                <a:solidFill>
                  <a:schemeClr val="tx2"/>
                </a:solidFill>
                <a:latin typeface="+mn-lt"/>
                <a:sym typeface="Symbol"/>
              </a:rPr>
              <a:t> </a:t>
            </a:r>
            <a:r>
              <a:rPr lang="es-ES" sz="800" i="1" dirty="0" err="1">
                <a:solidFill>
                  <a:schemeClr val="tx2"/>
                </a:solidFill>
                <a:latin typeface="+mn-lt"/>
                <a:sym typeface="Symbol"/>
              </a:rPr>
              <a:t>clouds</a:t>
            </a:r>
            <a:r>
              <a:rPr lang="es-ES" sz="800" i="1" dirty="0">
                <a:solidFill>
                  <a:schemeClr val="tx2"/>
                </a:solidFill>
                <a:latin typeface="+mn-lt"/>
                <a:sym typeface="Symbol"/>
              </a:rPr>
              <a:t> II: </a:t>
            </a:r>
            <a:r>
              <a:rPr lang="es-ES" sz="800" i="1" dirty="0" err="1">
                <a:solidFill>
                  <a:schemeClr val="tx2"/>
                </a:solidFill>
                <a:latin typeface="+mn-lt"/>
                <a:sym typeface="Symbol"/>
              </a:rPr>
              <a:t>parameterization</a:t>
            </a:r>
            <a:r>
              <a:rPr lang="es-ES" sz="800" i="1" dirty="0">
                <a:solidFill>
                  <a:schemeClr val="tx2"/>
                </a:solidFill>
                <a:latin typeface="+mn-lt"/>
                <a:sym typeface="Symbol"/>
              </a:rPr>
              <a:t> </a:t>
            </a:r>
            <a:r>
              <a:rPr lang="es-ES" sz="800" i="1" dirty="0" err="1">
                <a:solidFill>
                  <a:schemeClr val="tx2"/>
                </a:solidFill>
                <a:latin typeface="+mn-lt"/>
                <a:sym typeface="Symbol"/>
              </a:rPr>
              <a:t>schemes</a:t>
            </a:r>
            <a:endParaRPr lang="es-ES" sz="800" i="1" dirty="0">
              <a:solidFill>
                <a:schemeClr val="tx2"/>
              </a:solidFill>
              <a:latin typeface="+mn-lt"/>
              <a:sym typeface="Symbol"/>
            </a:endParaRPr>
          </a:p>
          <a:p>
            <a:pPr>
              <a:defRPr/>
            </a:pPr>
            <a:r>
              <a:rPr lang="es-ES" sz="800" dirty="0">
                <a:solidFill>
                  <a:schemeClr val="tx2"/>
                </a:solidFill>
                <a:latin typeface="+mn-lt"/>
                <a:sym typeface="Symbol"/>
              </a:rPr>
              <a:t>G.L. Stephens, </a:t>
            </a:r>
            <a:r>
              <a:rPr lang="es-ES" sz="800" dirty="0" err="1">
                <a:solidFill>
                  <a:schemeClr val="tx2"/>
                </a:solidFill>
                <a:latin typeface="+mn-lt"/>
                <a:sym typeface="Symbol"/>
              </a:rPr>
              <a:t>Journal</a:t>
            </a:r>
            <a:r>
              <a:rPr lang="es-ES" sz="800" dirty="0">
                <a:solidFill>
                  <a:schemeClr val="tx2"/>
                </a:solidFill>
                <a:latin typeface="+mn-lt"/>
                <a:sym typeface="Symbol"/>
              </a:rPr>
              <a:t> of </a:t>
            </a:r>
            <a:r>
              <a:rPr lang="es-ES" sz="800" dirty="0" err="1">
                <a:solidFill>
                  <a:schemeClr val="tx2"/>
                </a:solidFill>
                <a:latin typeface="+mn-lt"/>
                <a:sym typeface="Symbol"/>
              </a:rPr>
              <a:t>the</a:t>
            </a:r>
            <a:r>
              <a:rPr lang="es-ES" sz="800" dirty="0">
                <a:solidFill>
                  <a:schemeClr val="tx2"/>
                </a:solidFill>
                <a:latin typeface="+mn-lt"/>
                <a:sym typeface="Symbol"/>
              </a:rPr>
              <a:t> </a:t>
            </a:r>
            <a:r>
              <a:rPr lang="es-ES" sz="800" dirty="0" err="1">
                <a:solidFill>
                  <a:schemeClr val="tx2"/>
                </a:solidFill>
                <a:latin typeface="+mn-lt"/>
                <a:sym typeface="Symbol"/>
              </a:rPr>
              <a:t>Atmospheric</a:t>
            </a:r>
            <a:r>
              <a:rPr lang="es-ES" sz="800" dirty="0">
                <a:solidFill>
                  <a:schemeClr val="tx2"/>
                </a:solidFill>
                <a:latin typeface="+mn-lt"/>
                <a:sym typeface="Symbol"/>
              </a:rPr>
              <a:t> </a:t>
            </a:r>
            <a:r>
              <a:rPr lang="es-ES" sz="800" dirty="0" err="1">
                <a:solidFill>
                  <a:schemeClr val="tx2"/>
                </a:solidFill>
                <a:latin typeface="+mn-lt"/>
                <a:sym typeface="Symbol"/>
              </a:rPr>
              <a:t>Sciences</a:t>
            </a:r>
            <a:r>
              <a:rPr lang="es-ES" sz="800" dirty="0">
                <a:solidFill>
                  <a:schemeClr val="tx2"/>
                </a:solidFill>
                <a:latin typeface="+mn-lt"/>
                <a:sym typeface="Symbol"/>
              </a:rPr>
              <a:t> 35, </a:t>
            </a:r>
            <a:r>
              <a:rPr lang="es-ES" sz="800" dirty="0" smtClean="0">
                <a:solidFill>
                  <a:schemeClr val="tx2"/>
                </a:solidFill>
                <a:latin typeface="+mn-lt"/>
                <a:sym typeface="Symbol"/>
              </a:rPr>
              <a:t>1978</a:t>
            </a:r>
            <a:endParaRPr lang="es-ES" sz="800" dirty="0">
              <a:solidFill>
                <a:schemeClr val="tx2"/>
              </a:solidFill>
              <a:latin typeface="+mn-lt"/>
              <a:sym typeface="Symbol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3829533"/>
            <a:ext cx="4214842" cy="294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21 Grupo"/>
          <p:cNvGrpSpPr/>
          <p:nvPr/>
        </p:nvGrpSpPr>
        <p:grpSpPr>
          <a:xfrm>
            <a:off x="285720" y="3500438"/>
            <a:ext cx="4574312" cy="2659166"/>
            <a:chOff x="4410276" y="1916832"/>
            <a:chExt cx="4554212" cy="318086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10276" y="1916832"/>
              <a:ext cx="4554212" cy="3180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23 Rectángulo"/>
            <p:cNvSpPr/>
            <p:nvPr/>
          </p:nvSpPr>
          <p:spPr>
            <a:xfrm>
              <a:off x="7380312" y="2492896"/>
              <a:ext cx="936104" cy="2088232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3569588" y="5000636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tx2"/>
                </a:solidFill>
                <a:latin typeface="+mj-lt"/>
                <a:sym typeface="Symbol"/>
              </a:rPr>
              <a:t>BB</a:t>
            </a:r>
          </a:p>
        </p:txBody>
      </p:sp>
      <p:sp>
        <p:nvSpPr>
          <p:cNvPr id="27" name="26 Abrir llave"/>
          <p:cNvSpPr/>
          <p:nvPr/>
        </p:nvSpPr>
        <p:spPr>
          <a:xfrm>
            <a:off x="4214810" y="2000240"/>
            <a:ext cx="142876" cy="1571636"/>
          </a:xfrm>
          <a:prstGeom prst="leftBrace">
            <a:avLst/>
          </a:prstGeom>
          <a:ln w="317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572131" y="5286388"/>
            <a:ext cx="2786082" cy="1000132"/>
          </a:xfrm>
          <a:prstGeom prst="rect">
            <a:avLst/>
          </a:prstGeom>
          <a:solidFill>
            <a:srgbClr val="FF9900">
              <a:alpha val="31000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6643701" y="557214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3300"/>
                </a:solidFill>
                <a:latin typeface="Symbol" pitchFamily="18" charset="2"/>
              </a:rPr>
              <a:t>e</a:t>
            </a:r>
            <a:r>
              <a:rPr lang="es-ES" b="1" dirty="0" smtClean="0">
                <a:solidFill>
                  <a:srgbClr val="FF3300"/>
                </a:solidFill>
              </a:rPr>
              <a:t>&lt;1</a:t>
            </a:r>
            <a:endParaRPr lang="es-ES" b="1" dirty="0">
              <a:solidFill>
                <a:srgbClr val="FF3300"/>
              </a:solidFill>
            </a:endParaRPr>
          </a:p>
        </p:txBody>
      </p:sp>
      <p:graphicFrame>
        <p:nvGraphicFramePr>
          <p:cNvPr id="376838" name="Object 3"/>
          <p:cNvGraphicFramePr>
            <a:graphicFrameLocks noChangeAspect="1"/>
          </p:cNvGraphicFramePr>
          <p:nvPr/>
        </p:nvGraphicFramePr>
        <p:xfrm>
          <a:off x="4429124" y="2071688"/>
          <a:ext cx="29892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cuación" r:id="rId12" imgW="2082600" imgH="253800" progId="Equation.3">
                  <p:embed/>
                </p:oleObj>
              </mc:Choice>
              <mc:Fallback>
                <p:oleObj name="Ecuación" r:id="rId12" imgW="2082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2071688"/>
                        <a:ext cx="2989263" cy="36512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142875" y="55563"/>
            <a:ext cx="1923732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SIMULATION PROCEDURE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RESULTS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2D SCENARIOS</a:t>
            </a: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3937000" y="6072188"/>
          <a:ext cx="12049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cuación" r:id="rId14" imgW="838080" imgH="431640" progId="Equation.3">
                  <p:embed/>
                </p:oleObj>
              </mc:Choice>
              <mc:Fallback>
                <p:oleObj name="Ecuación" r:id="rId14" imgW="838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6072188"/>
                        <a:ext cx="1204913" cy="620712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31 Rectángulo"/>
          <p:cNvSpPr/>
          <p:nvPr/>
        </p:nvSpPr>
        <p:spPr>
          <a:xfrm>
            <a:off x="2214546" y="635795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es-E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General ratio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3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100 Imagen" descr="3T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401" y="1628800"/>
            <a:ext cx="3250829" cy="230425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142" y="6450577"/>
            <a:ext cx="2133600" cy="365125"/>
          </a:xfrm>
        </p:spPr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2" name="1 Flecha derecha"/>
          <p:cNvSpPr/>
          <p:nvPr/>
        </p:nvSpPr>
        <p:spPr>
          <a:xfrm>
            <a:off x="2915816" y="2617300"/>
            <a:ext cx="882877" cy="288032"/>
          </a:xfrm>
          <a:prstGeom prst="right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/>
          <p:cNvSpPr txBox="1"/>
          <p:nvPr/>
        </p:nvSpPr>
        <p:spPr>
          <a:xfrm>
            <a:off x="4071938" y="2438150"/>
            <a:ext cx="198110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BRIGTHNESS TEMPERATURE</a:t>
            </a:r>
          </a:p>
        </p:txBody>
      </p:sp>
      <p:pic>
        <p:nvPicPr>
          <p:cNvPr id="112" name="111 Imagen" descr="http://jemeuso.riken.jp/en/images/14-ircamer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5" y="1857360"/>
            <a:ext cx="2231239" cy="18079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Rectángulo redondeado"/>
          <p:cNvSpPr/>
          <p:nvPr/>
        </p:nvSpPr>
        <p:spPr>
          <a:xfrm>
            <a:off x="2296466" y="4005064"/>
            <a:ext cx="5234147" cy="72008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>
                <a:solidFill>
                  <a:srgbClr val="002060"/>
                </a:solidFill>
                <a:latin typeface="Calibri" pitchFamily="34" charset="0"/>
              </a:rPr>
              <a:t>How</a:t>
            </a:r>
            <a:r>
              <a:rPr lang="es-ES" sz="2400" b="1" dirty="0">
                <a:solidFill>
                  <a:srgbClr val="002060"/>
                </a:solidFill>
                <a:latin typeface="Calibri" pitchFamily="34" charset="0"/>
              </a:rPr>
              <a:t> can </a:t>
            </a:r>
            <a:r>
              <a:rPr lang="es-ES" sz="2400" b="1" dirty="0" err="1">
                <a:solidFill>
                  <a:srgbClr val="002060"/>
                </a:solidFill>
                <a:latin typeface="Calibri" pitchFamily="34" charset="0"/>
              </a:rPr>
              <a:t>we</a:t>
            </a:r>
            <a:r>
              <a:rPr lang="es-ES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ES" sz="2400" b="1" dirty="0" err="1">
                <a:solidFill>
                  <a:srgbClr val="002060"/>
                </a:solidFill>
                <a:latin typeface="Calibri" pitchFamily="34" charset="0"/>
              </a:rPr>
              <a:t>convert</a:t>
            </a:r>
            <a:r>
              <a:rPr lang="es-ES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ES" sz="2400" b="1" dirty="0" err="1">
                <a:solidFill>
                  <a:srgbClr val="002060"/>
                </a:solidFill>
                <a:latin typeface="Calibri" pitchFamily="34" charset="0"/>
              </a:rPr>
              <a:t>brightness</a:t>
            </a:r>
            <a:r>
              <a:rPr lang="es-ES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ES" sz="2400" b="1" dirty="0" err="1">
                <a:solidFill>
                  <a:srgbClr val="002060"/>
                </a:solidFill>
                <a:latin typeface="Calibri" pitchFamily="34" charset="0"/>
              </a:rPr>
              <a:t>temperature</a:t>
            </a:r>
            <a:r>
              <a:rPr lang="es-ES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ES" sz="2400" b="1" dirty="0" err="1">
                <a:solidFill>
                  <a:srgbClr val="002060"/>
                </a:solidFill>
                <a:latin typeface="Calibri" pitchFamily="34" charset="0"/>
              </a:rPr>
              <a:t>into</a:t>
            </a:r>
            <a:r>
              <a:rPr lang="es-ES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ES" sz="2400" b="1" dirty="0" err="1">
                <a:solidFill>
                  <a:srgbClr val="002060"/>
                </a:solidFill>
                <a:latin typeface="Calibri" pitchFamily="34" charset="0"/>
              </a:rPr>
              <a:t>cloud</a:t>
            </a:r>
            <a:r>
              <a:rPr lang="es-ES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ES" sz="2400" b="1" dirty="0" err="1">
                <a:solidFill>
                  <a:srgbClr val="002060"/>
                </a:solidFill>
                <a:latin typeface="Calibri" pitchFamily="34" charset="0"/>
              </a:rPr>
              <a:t>height</a:t>
            </a:r>
            <a:r>
              <a:rPr lang="es-ES" sz="2400" b="1" dirty="0">
                <a:solidFill>
                  <a:srgbClr val="002060"/>
                </a:solidFill>
                <a:latin typeface="Calibri" pitchFamily="34" charset="0"/>
              </a:rPr>
              <a:t>??</a:t>
            </a:r>
            <a:endParaRPr lang="es-ES" sz="2400" dirty="0"/>
          </a:p>
        </p:txBody>
      </p:sp>
      <p:sp>
        <p:nvSpPr>
          <p:cNvPr id="115" name="114 Rectángulo redondeado"/>
          <p:cNvSpPr/>
          <p:nvPr/>
        </p:nvSpPr>
        <p:spPr>
          <a:xfrm>
            <a:off x="740181" y="5373216"/>
            <a:ext cx="3975836" cy="720080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solidFill>
                  <a:srgbClr val="3333FF"/>
                </a:solidFill>
                <a:latin typeface="Calibri" pitchFamily="34" charset="0"/>
              </a:rPr>
              <a:t>Stereovision</a:t>
            </a:r>
            <a:r>
              <a:rPr lang="es-ES" sz="2400" b="1" dirty="0" smtClean="0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3333FF"/>
                </a:solidFill>
                <a:latin typeface="Calibri" pitchFamily="34" charset="0"/>
              </a:rPr>
              <a:t>Techniques</a:t>
            </a:r>
            <a:endParaRPr lang="es-ES" sz="2400" dirty="0">
              <a:solidFill>
                <a:srgbClr val="3333FF"/>
              </a:solidFill>
            </a:endParaRPr>
          </a:p>
        </p:txBody>
      </p:sp>
      <p:sp>
        <p:nvSpPr>
          <p:cNvPr id="116" name="115 Rectángulo redondeado"/>
          <p:cNvSpPr/>
          <p:nvPr/>
        </p:nvSpPr>
        <p:spPr>
          <a:xfrm>
            <a:off x="4913539" y="5373216"/>
            <a:ext cx="3975836" cy="720080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solidFill>
                  <a:srgbClr val="3333FF"/>
                </a:solidFill>
                <a:latin typeface="Calibri" pitchFamily="34" charset="0"/>
              </a:rPr>
              <a:t>Radiative</a:t>
            </a:r>
            <a:r>
              <a:rPr lang="es-ES" sz="2400" b="1" dirty="0" smtClean="0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3333FF"/>
                </a:solidFill>
                <a:latin typeface="Calibri" pitchFamily="34" charset="0"/>
              </a:rPr>
              <a:t>Techniques</a:t>
            </a:r>
            <a:endParaRPr lang="es-ES" sz="2400" dirty="0">
              <a:solidFill>
                <a:srgbClr val="3333FF"/>
              </a:solidFill>
            </a:endParaRPr>
          </a:p>
        </p:txBody>
      </p:sp>
      <p:sp>
        <p:nvSpPr>
          <p:cNvPr id="114" name="113 Flecha abajo"/>
          <p:cNvSpPr/>
          <p:nvPr/>
        </p:nvSpPr>
        <p:spPr>
          <a:xfrm rot="3777815">
            <a:off x="3988944" y="4486239"/>
            <a:ext cx="312484" cy="1122261"/>
          </a:xfrm>
          <a:prstGeom prst="downArrow">
            <a:avLst/>
          </a:prstGeom>
          <a:solidFill>
            <a:srgbClr val="9B9B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118 Flecha abajo"/>
          <p:cNvSpPr/>
          <p:nvPr/>
        </p:nvSpPr>
        <p:spPr>
          <a:xfrm rot="17822185" flipH="1">
            <a:off x="5093716" y="4486238"/>
            <a:ext cx="312484" cy="1122261"/>
          </a:xfrm>
          <a:prstGeom prst="downArrow">
            <a:avLst/>
          </a:prstGeom>
          <a:solidFill>
            <a:srgbClr val="9B9B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42910" y="1285860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err="1" smtClean="0">
                <a:solidFill>
                  <a:srgbClr val="8181FF"/>
                </a:solidFill>
                <a:latin typeface="+mj-lt"/>
                <a:cs typeface="Arial" pitchFamily="34" charset="0"/>
              </a:rPr>
              <a:t>Height</a:t>
            </a:r>
            <a:r>
              <a:rPr lang="es-ES" sz="3200" b="1" dirty="0" smtClean="0">
                <a:solidFill>
                  <a:srgbClr val="8181FF"/>
                </a:solidFill>
                <a:latin typeface="+mj-lt"/>
                <a:cs typeface="Arial" pitchFamily="34" charset="0"/>
              </a:rPr>
              <a:t> </a:t>
            </a:r>
            <a:r>
              <a:rPr lang="es-ES" sz="3200" b="1" dirty="0" err="1" smtClean="0">
                <a:solidFill>
                  <a:srgbClr val="8181FF"/>
                </a:solidFill>
                <a:latin typeface="+mj-lt"/>
                <a:cs typeface="Arial" pitchFamily="34" charset="0"/>
              </a:rPr>
              <a:t>Retrieval</a:t>
            </a:r>
            <a:r>
              <a:rPr lang="es-ES" sz="3200" b="1" dirty="0" smtClean="0">
                <a:solidFill>
                  <a:srgbClr val="8181FF"/>
                </a:solidFill>
                <a:latin typeface="+mj-lt"/>
                <a:cs typeface="Arial" pitchFamily="34" charset="0"/>
              </a:rPr>
              <a:t> </a:t>
            </a:r>
            <a:r>
              <a:rPr lang="es-ES" sz="3200" b="1" dirty="0" err="1" smtClean="0">
                <a:solidFill>
                  <a:srgbClr val="8181FF"/>
                </a:solidFill>
                <a:latin typeface="+mj-lt"/>
                <a:cs typeface="Arial" pitchFamily="34" charset="0"/>
              </a:rPr>
              <a:t>Methods</a:t>
            </a:r>
            <a:endParaRPr lang="es-ES" sz="3200" b="1" dirty="0">
              <a:solidFill>
                <a:srgbClr val="8181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42875" y="-27384"/>
            <a:ext cx="2117054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8181FF"/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WINDOW ALGORITHM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045728" y="-27384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Objective</a:t>
            </a:r>
            <a:r>
              <a:rPr lang="es-ES" sz="1300" b="1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>
                <a:solidFill>
                  <a:srgbClr val="8181FF"/>
                </a:solidFill>
                <a:latin typeface="+mn-lt"/>
                <a:cs typeface="+mn-cs"/>
              </a:rPr>
              <a:t>Height</a:t>
            </a:r>
            <a:r>
              <a:rPr lang="es-ES" sz="1300" b="1" dirty="0">
                <a:solidFill>
                  <a:srgbClr val="8181FF"/>
                </a:solidFill>
                <a:latin typeface="+mn-lt"/>
                <a:cs typeface="+mn-cs"/>
              </a:rPr>
              <a:t> </a:t>
            </a:r>
            <a:r>
              <a:rPr lang="es-ES" sz="1300" b="1" dirty="0" err="1">
                <a:solidFill>
                  <a:srgbClr val="8181FF"/>
                </a:solidFill>
                <a:latin typeface="+mn-lt"/>
                <a:cs typeface="+mn-cs"/>
              </a:rPr>
              <a:t>Retrieval</a:t>
            </a:r>
            <a:r>
              <a:rPr lang="es-ES" sz="1300" b="1" dirty="0">
                <a:solidFill>
                  <a:srgbClr val="8181FF"/>
                </a:solidFill>
                <a:latin typeface="+mn-lt"/>
                <a:cs typeface="+mn-cs"/>
              </a:rPr>
              <a:t> </a:t>
            </a:r>
            <a:r>
              <a:rPr lang="es-ES" sz="1300" b="1" dirty="0" err="1">
                <a:solidFill>
                  <a:srgbClr val="8181FF"/>
                </a:solidFill>
                <a:latin typeface="+mn-lt"/>
                <a:cs typeface="+mn-cs"/>
              </a:rPr>
              <a:t>Mtehods</a:t>
            </a:r>
            <a:endParaRPr lang="es-ES" sz="1300" b="1" dirty="0">
              <a:solidFill>
                <a:srgbClr val="8181FF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Simulation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Procedure</a:t>
            </a:r>
            <a:endParaRPr lang="es-ES" sz="1300" dirty="0" smtClean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Algorithms</a:t>
            </a:r>
            <a:endParaRPr lang="es-ES" sz="1300" dirty="0" smtClean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Validation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5183184" y="5191385"/>
            <a:ext cx="3421264" cy="11179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34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142" y="6450577"/>
            <a:ext cx="2133600" cy="365125"/>
          </a:xfrm>
        </p:spPr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107" name="106 Rectángulo"/>
          <p:cNvSpPr/>
          <p:nvPr/>
        </p:nvSpPr>
        <p:spPr>
          <a:xfrm>
            <a:off x="2467048" y="6102588"/>
            <a:ext cx="2808311" cy="369332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0070C0"/>
                </a:solidFill>
              </a:rPr>
              <a:t>CLOUD TOP HEIGHT</a:t>
            </a:r>
            <a:endParaRPr lang="es-ES" b="1" dirty="0">
              <a:solidFill>
                <a:srgbClr val="0070C0"/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41857" y="2579392"/>
            <a:ext cx="4036219" cy="646331"/>
            <a:chOff x="4776266" y="2579392"/>
            <a:chExt cx="4036219" cy="646331"/>
          </a:xfrm>
        </p:grpSpPr>
        <p:sp>
          <p:nvSpPr>
            <p:cNvPr id="105" name="104 Rectángulo"/>
            <p:cNvSpPr/>
            <p:nvPr/>
          </p:nvSpPr>
          <p:spPr>
            <a:xfrm>
              <a:off x="4776266" y="2579392"/>
              <a:ext cx="40362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70C0"/>
                  </a:solidFill>
                </a:rPr>
                <a:t>Two</a:t>
              </a:r>
              <a:r>
                <a:rPr lang="es-ES" b="1" dirty="0" smtClean="0">
                  <a:solidFill>
                    <a:srgbClr val="0070C0"/>
                  </a:solidFill>
                </a:rPr>
                <a:t> </a:t>
              </a:r>
              <a:r>
                <a:rPr lang="es-ES" b="1" dirty="0" err="1" smtClean="0">
                  <a:solidFill>
                    <a:srgbClr val="0070C0"/>
                  </a:solidFill>
                </a:rPr>
                <a:t>images</a:t>
              </a:r>
              <a:r>
                <a:rPr lang="es-ES" b="1" dirty="0" smtClean="0">
                  <a:solidFill>
                    <a:srgbClr val="0070C0"/>
                  </a:solidFill>
                </a:rPr>
                <a:t> in </a:t>
              </a:r>
              <a:r>
                <a:rPr lang="es-ES" b="1" dirty="0" err="1" smtClean="0">
                  <a:solidFill>
                    <a:srgbClr val="0070C0"/>
                  </a:solidFill>
                </a:rPr>
                <a:t>different</a:t>
              </a:r>
              <a:r>
                <a:rPr lang="es-ES" b="1" dirty="0" smtClean="0">
                  <a:solidFill>
                    <a:srgbClr val="0070C0"/>
                  </a:solidFill>
                </a:rPr>
                <a:t> </a:t>
              </a:r>
              <a:r>
                <a:rPr lang="es-ES" b="1" dirty="0" err="1" smtClean="0">
                  <a:solidFill>
                    <a:srgbClr val="0070C0"/>
                  </a:solidFill>
                </a:rPr>
                <a:t>spectral</a:t>
              </a:r>
              <a:r>
                <a:rPr lang="es-ES" b="1" dirty="0" smtClean="0">
                  <a:solidFill>
                    <a:srgbClr val="0070C0"/>
                  </a:solidFill>
                </a:rPr>
                <a:t> </a:t>
              </a:r>
              <a:r>
                <a:rPr lang="es-ES" b="1" dirty="0" err="1" smtClean="0">
                  <a:solidFill>
                    <a:srgbClr val="0070C0"/>
                  </a:solidFill>
                </a:rPr>
                <a:t>bands</a:t>
              </a:r>
              <a:r>
                <a:rPr lang="es-ES" b="1" dirty="0" smtClean="0">
                  <a:solidFill>
                    <a:srgbClr val="0070C0"/>
                  </a:solidFill>
                </a:rPr>
                <a:t>        Cloud Top </a:t>
              </a:r>
              <a:r>
                <a:rPr lang="es-ES" b="1" dirty="0" err="1" smtClean="0">
                  <a:solidFill>
                    <a:srgbClr val="0070C0"/>
                  </a:solidFill>
                </a:rPr>
                <a:t>Temperature</a:t>
              </a:r>
              <a:endParaRPr lang="es-ES" b="1" dirty="0">
                <a:solidFill>
                  <a:srgbClr val="0070C0"/>
                </a:solidFill>
              </a:endParaRPr>
            </a:p>
          </p:txBody>
        </p:sp>
        <p:sp>
          <p:nvSpPr>
            <p:cNvPr id="108" name="107 Flecha derecha"/>
            <p:cNvSpPr/>
            <p:nvPr/>
          </p:nvSpPr>
          <p:spPr>
            <a:xfrm rot="21600000">
              <a:off x="5715150" y="2904408"/>
              <a:ext cx="317819" cy="288032"/>
            </a:xfrm>
            <a:prstGeom prst="rightArrow">
              <a:avLst/>
            </a:prstGeom>
            <a:solidFill>
              <a:srgbClr val="FF99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353615" y="3429000"/>
            <a:ext cx="4071043" cy="2129790"/>
            <a:chOff x="4799057" y="4385833"/>
            <a:chExt cx="3784666" cy="1845962"/>
          </a:xfrm>
        </p:grpSpPr>
        <p:graphicFrame>
          <p:nvGraphicFramePr>
            <p:cNvPr id="109" name="108 Gráfico"/>
            <p:cNvGraphicFramePr/>
            <p:nvPr>
              <p:extLst>
                <p:ext uri="{D42A27DB-BD31-4B8C-83A1-F6EECF244321}">
                  <p14:modId xmlns:p14="http://schemas.microsoft.com/office/powerpoint/2010/main" val="2906099036"/>
                </p:ext>
              </p:extLst>
            </p:nvPr>
          </p:nvGraphicFramePr>
          <p:xfrm>
            <a:off x="5055332" y="4385833"/>
            <a:ext cx="3528391" cy="17297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2 CuadroTexto"/>
            <p:cNvSpPr txBox="1"/>
            <p:nvPr/>
          </p:nvSpPr>
          <p:spPr>
            <a:xfrm>
              <a:off x="6152491" y="5954796"/>
              <a:ext cx="13594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err="1" smtClean="0"/>
                <a:t>Temperature</a:t>
              </a:r>
              <a:r>
                <a:rPr lang="es-ES" sz="1200" b="1" dirty="0" smtClean="0"/>
                <a:t> (K)</a:t>
              </a:r>
              <a:endParaRPr lang="es-ES" sz="1200" b="1" dirty="0"/>
            </a:p>
          </p:txBody>
        </p:sp>
        <p:sp>
          <p:nvSpPr>
            <p:cNvPr id="106" name="105 CuadroTexto"/>
            <p:cNvSpPr txBox="1"/>
            <p:nvPr/>
          </p:nvSpPr>
          <p:spPr>
            <a:xfrm rot="16200000">
              <a:off x="4464510" y="5050359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err="1" smtClean="0"/>
                <a:t>Height</a:t>
              </a:r>
              <a:r>
                <a:rPr lang="es-ES" sz="1200" b="1" dirty="0" smtClean="0"/>
                <a:t> (m)</a:t>
              </a:r>
              <a:endParaRPr lang="es-ES" sz="1200" b="1" dirty="0"/>
            </a:p>
          </p:txBody>
        </p:sp>
      </p:grpSp>
      <p:sp>
        <p:nvSpPr>
          <p:cNvPr id="5" name="4 Flecha doblada hacia arriba"/>
          <p:cNvSpPr/>
          <p:nvPr/>
        </p:nvSpPr>
        <p:spPr>
          <a:xfrm rot="5400000">
            <a:off x="1564058" y="5754033"/>
            <a:ext cx="966552" cy="576067"/>
          </a:xfrm>
          <a:prstGeom prst="bentUp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7" name="116 Rectángulo redondeado"/>
          <p:cNvSpPr/>
          <p:nvPr/>
        </p:nvSpPr>
        <p:spPr>
          <a:xfrm>
            <a:off x="479130" y="1844824"/>
            <a:ext cx="3975836" cy="576064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solidFill>
                  <a:srgbClr val="3333FF"/>
                </a:solidFill>
                <a:latin typeface="Calibri" pitchFamily="34" charset="0"/>
              </a:rPr>
              <a:t>Radiative</a:t>
            </a:r>
            <a:r>
              <a:rPr lang="es-ES" sz="2400" b="1" dirty="0" smtClean="0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3333FF"/>
                </a:solidFill>
                <a:latin typeface="Calibri" pitchFamily="34" charset="0"/>
              </a:rPr>
              <a:t>Techniques</a:t>
            </a:r>
            <a:endParaRPr lang="es-ES" sz="2400" dirty="0">
              <a:solidFill>
                <a:srgbClr val="3333FF"/>
              </a:solidFill>
            </a:endParaRPr>
          </a:p>
        </p:txBody>
      </p:sp>
      <p:sp>
        <p:nvSpPr>
          <p:cNvPr id="118" name="117 CuadroTexto"/>
          <p:cNvSpPr txBox="1"/>
          <p:nvPr/>
        </p:nvSpPr>
        <p:spPr>
          <a:xfrm>
            <a:off x="142875" y="-27384"/>
            <a:ext cx="227113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8181FF"/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WINDOW ALGORITHM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CLOUD PHASE IDENTIFICATION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sp>
        <p:nvSpPr>
          <p:cNvPr id="120" name="Text Box 8"/>
          <p:cNvSpPr txBox="1">
            <a:spLocks noChangeArrowheads="1"/>
          </p:cNvSpPr>
          <p:nvPr/>
        </p:nvSpPr>
        <p:spPr bwMode="auto">
          <a:xfrm>
            <a:off x="642910" y="1124744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err="1" smtClean="0">
                <a:solidFill>
                  <a:srgbClr val="8181FF"/>
                </a:solidFill>
                <a:latin typeface="+mj-lt"/>
                <a:cs typeface="Arial" pitchFamily="34" charset="0"/>
              </a:rPr>
              <a:t>Height</a:t>
            </a:r>
            <a:r>
              <a:rPr lang="es-ES" sz="3200" b="1" dirty="0" smtClean="0">
                <a:solidFill>
                  <a:srgbClr val="8181FF"/>
                </a:solidFill>
                <a:latin typeface="+mj-lt"/>
                <a:cs typeface="Arial" pitchFamily="34" charset="0"/>
              </a:rPr>
              <a:t> </a:t>
            </a:r>
            <a:r>
              <a:rPr lang="es-ES" sz="3200" b="1" dirty="0" err="1" smtClean="0">
                <a:solidFill>
                  <a:srgbClr val="8181FF"/>
                </a:solidFill>
                <a:latin typeface="+mj-lt"/>
                <a:cs typeface="Arial" pitchFamily="34" charset="0"/>
              </a:rPr>
              <a:t>Retrieval</a:t>
            </a:r>
            <a:r>
              <a:rPr lang="es-ES" sz="3200" b="1" dirty="0" smtClean="0">
                <a:solidFill>
                  <a:srgbClr val="8181FF"/>
                </a:solidFill>
                <a:latin typeface="+mj-lt"/>
                <a:cs typeface="Arial" pitchFamily="34" charset="0"/>
              </a:rPr>
              <a:t> </a:t>
            </a:r>
            <a:r>
              <a:rPr lang="es-ES" sz="3200" b="1" dirty="0" err="1" smtClean="0">
                <a:solidFill>
                  <a:srgbClr val="8181FF"/>
                </a:solidFill>
                <a:latin typeface="+mj-lt"/>
                <a:cs typeface="Arial" pitchFamily="34" charset="0"/>
              </a:rPr>
              <a:t>Methods</a:t>
            </a:r>
            <a:endParaRPr lang="es-ES" sz="3200" b="1" dirty="0">
              <a:solidFill>
                <a:srgbClr val="8181F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4716016" y="2060849"/>
            <a:ext cx="4427984" cy="3744416"/>
            <a:chOff x="4716016" y="2276872"/>
            <a:chExt cx="4176463" cy="3378477"/>
          </a:xfrm>
        </p:grpSpPr>
        <p:sp>
          <p:nvSpPr>
            <p:cNvPr id="115" name="114 Rectángulo"/>
            <p:cNvSpPr/>
            <p:nvPr/>
          </p:nvSpPr>
          <p:spPr>
            <a:xfrm>
              <a:off x="6983253" y="2573667"/>
              <a:ext cx="766711" cy="419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rgbClr val="C00000"/>
                  </a:solidFill>
                  <a:cs typeface="Arial" pitchFamily="34" charset="0"/>
                </a:rPr>
                <a:t>B</a:t>
              </a:r>
              <a:r>
                <a:rPr lang="es-ES" b="1" baseline="-25000" dirty="0" smtClean="0">
                  <a:solidFill>
                    <a:srgbClr val="C00000"/>
                  </a:solidFill>
                  <a:cs typeface="Arial" pitchFamily="34" charset="0"/>
                </a:rPr>
                <a:t>10.8</a:t>
              </a:r>
              <a:endParaRPr lang="es-ES" baseline="-25000" dirty="0"/>
            </a:p>
          </p:txBody>
        </p:sp>
        <p:sp>
          <p:nvSpPr>
            <p:cNvPr id="121" name="120 Rectángulo"/>
            <p:cNvSpPr/>
            <p:nvPr/>
          </p:nvSpPr>
          <p:spPr>
            <a:xfrm>
              <a:off x="6220000" y="2551837"/>
              <a:ext cx="615337" cy="419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rgbClr val="C00000"/>
                  </a:solidFill>
                  <a:cs typeface="Arial" pitchFamily="34" charset="0"/>
                </a:rPr>
                <a:t>B</a:t>
              </a:r>
              <a:r>
                <a:rPr lang="es-ES" b="1" baseline="-25000" dirty="0" smtClean="0">
                  <a:solidFill>
                    <a:srgbClr val="C00000"/>
                  </a:solidFill>
                  <a:cs typeface="Arial" pitchFamily="34" charset="0"/>
                </a:rPr>
                <a:t>12</a:t>
              </a:r>
              <a:endParaRPr lang="es-ES" baseline="-25000" dirty="0"/>
            </a:p>
          </p:txBody>
        </p:sp>
        <p:cxnSp>
          <p:nvCxnSpPr>
            <p:cNvPr id="122" name="121 Conector recto de flecha"/>
            <p:cNvCxnSpPr/>
            <p:nvPr/>
          </p:nvCxnSpPr>
          <p:spPr>
            <a:xfrm>
              <a:off x="6527668" y="2993010"/>
              <a:ext cx="111468" cy="449929"/>
            </a:xfrm>
            <a:prstGeom prst="straightConnector1">
              <a:avLst/>
            </a:prstGeom>
            <a:ln w="317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Conector recto de flecha"/>
            <p:cNvCxnSpPr>
              <a:stCxn id="115" idx="2"/>
            </p:cNvCxnSpPr>
            <p:nvPr/>
          </p:nvCxnSpPr>
          <p:spPr>
            <a:xfrm flipH="1">
              <a:off x="7140663" y="2993010"/>
              <a:ext cx="225947" cy="422188"/>
            </a:xfrm>
            <a:prstGeom prst="straightConnector1">
              <a:avLst/>
            </a:prstGeom>
            <a:ln w="317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23 Grupo"/>
            <p:cNvGrpSpPr/>
            <p:nvPr/>
          </p:nvGrpSpPr>
          <p:grpSpPr>
            <a:xfrm>
              <a:off x="4716016" y="2276872"/>
              <a:ext cx="4176463" cy="3378477"/>
              <a:chOff x="3167370" y="2072853"/>
              <a:chExt cx="3190580" cy="2292251"/>
            </a:xfrm>
          </p:grpSpPr>
          <p:sp>
            <p:nvSpPr>
              <p:cNvPr id="25" name="Text Box 8"/>
              <p:cNvSpPr txBox="1">
                <a:spLocks noChangeArrowheads="1"/>
              </p:cNvSpPr>
              <p:nvPr/>
            </p:nvSpPr>
            <p:spPr bwMode="auto">
              <a:xfrm>
                <a:off x="3167370" y="2072853"/>
                <a:ext cx="3190580" cy="832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600" b="1" dirty="0" err="1" smtClean="0">
                    <a:solidFill>
                      <a:srgbClr val="FF0066"/>
                    </a:solidFill>
                    <a:latin typeface="Arial" pitchFamily="34" charset="0"/>
                    <a:cs typeface="Arial" pitchFamily="34" charset="0"/>
                  </a:rPr>
                  <a:t>Spectral</a:t>
                </a:r>
                <a:r>
                  <a:rPr lang="es-ES" sz="1600" b="1" dirty="0" smtClean="0">
                    <a:solidFill>
                      <a:srgbClr val="FF0066"/>
                    </a:solidFill>
                    <a:latin typeface="Arial" pitchFamily="34" charset="0"/>
                    <a:cs typeface="Arial" pitchFamily="34" charset="0"/>
                  </a:rPr>
                  <a:t> Band </a:t>
                </a:r>
                <a:r>
                  <a:rPr lang="es-ES" sz="1600" b="1" dirty="0" err="1" smtClean="0">
                    <a:solidFill>
                      <a:srgbClr val="FF0066"/>
                    </a:solidFill>
                    <a:latin typeface="Arial" pitchFamily="34" charset="0"/>
                    <a:cs typeface="Arial" pitchFamily="34" charset="0"/>
                  </a:rPr>
                  <a:t>Selection</a:t>
                </a:r>
                <a:endParaRPr lang="es-ES" sz="1600" b="1" dirty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98908" y="2340991"/>
                <a:ext cx="2898027" cy="2024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8" name="27 Rectángulo"/>
          <p:cNvSpPr/>
          <p:nvPr/>
        </p:nvSpPr>
        <p:spPr>
          <a:xfrm>
            <a:off x="4045728" y="-27384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Objective</a:t>
            </a:r>
            <a:r>
              <a:rPr lang="es-ES" sz="1300" b="1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>
                <a:solidFill>
                  <a:srgbClr val="8181FF"/>
                </a:solidFill>
                <a:latin typeface="+mn-lt"/>
                <a:cs typeface="+mn-cs"/>
              </a:rPr>
              <a:t>Height</a:t>
            </a:r>
            <a:r>
              <a:rPr lang="es-ES" sz="1300" b="1" dirty="0">
                <a:solidFill>
                  <a:srgbClr val="8181FF"/>
                </a:solidFill>
                <a:latin typeface="+mn-lt"/>
                <a:cs typeface="+mn-cs"/>
              </a:rPr>
              <a:t> </a:t>
            </a:r>
            <a:r>
              <a:rPr lang="es-ES" sz="1300" b="1" dirty="0" err="1">
                <a:solidFill>
                  <a:srgbClr val="8181FF"/>
                </a:solidFill>
                <a:latin typeface="+mn-lt"/>
                <a:cs typeface="+mn-cs"/>
              </a:rPr>
              <a:t>Retrieval</a:t>
            </a:r>
            <a:r>
              <a:rPr lang="es-ES" sz="1300" b="1" dirty="0">
                <a:solidFill>
                  <a:srgbClr val="8181FF"/>
                </a:solidFill>
                <a:latin typeface="+mn-lt"/>
                <a:cs typeface="+mn-cs"/>
              </a:rPr>
              <a:t> </a:t>
            </a:r>
            <a:r>
              <a:rPr lang="es-ES" sz="1300" b="1" dirty="0" err="1">
                <a:solidFill>
                  <a:srgbClr val="8181FF"/>
                </a:solidFill>
                <a:latin typeface="+mn-lt"/>
                <a:cs typeface="+mn-cs"/>
              </a:rPr>
              <a:t>Mtehods</a:t>
            </a:r>
            <a:endParaRPr lang="es-ES" sz="1300" b="1" dirty="0">
              <a:solidFill>
                <a:srgbClr val="8181FF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Simulation</a:t>
            </a: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Procedure</a:t>
            </a:r>
            <a:endParaRPr lang="es-ES" sz="1300" dirty="0" smtClean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Algorithms</a:t>
            </a:r>
            <a:endParaRPr lang="es-ES" sz="1300" dirty="0" smtClean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Validation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369162" y="2343589"/>
            <a:ext cx="4008914" cy="11179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113566" y="5517232"/>
            <a:ext cx="198682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Wavenumber</a:t>
            </a:r>
            <a:r>
              <a:rPr lang="es-ES" sz="1600" dirty="0" smtClean="0"/>
              <a:t> (cm</a:t>
            </a:r>
            <a:r>
              <a:rPr lang="es-ES" sz="1600" baseline="30000" dirty="0" smtClean="0"/>
              <a:t>-1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29" name="28 CuadroTexto"/>
          <p:cNvSpPr txBox="1"/>
          <p:nvPr/>
        </p:nvSpPr>
        <p:spPr>
          <a:xfrm rot="16200000">
            <a:off x="3634414" y="3914794"/>
            <a:ext cx="30075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Spectral</a:t>
            </a:r>
            <a:r>
              <a:rPr lang="es-ES" sz="1400" dirty="0" smtClean="0"/>
              <a:t> </a:t>
            </a:r>
            <a:r>
              <a:rPr lang="es-ES" sz="1400" dirty="0" err="1" smtClean="0"/>
              <a:t>Radiance</a:t>
            </a:r>
            <a:r>
              <a:rPr lang="es-ES" sz="1400" dirty="0" smtClean="0"/>
              <a:t> W/(cm</a:t>
            </a:r>
            <a:r>
              <a:rPr lang="es-ES" sz="1400" baseline="30000" dirty="0" smtClean="0"/>
              <a:t>-2</a:t>
            </a:r>
            <a:r>
              <a:rPr lang="es-ES" sz="1400" dirty="0" smtClean="0"/>
              <a:t> Sr cm</a:t>
            </a:r>
            <a:r>
              <a:rPr lang="es-ES" sz="1400" baseline="30000" dirty="0" smtClean="0"/>
              <a:t>-1</a:t>
            </a:r>
            <a:r>
              <a:rPr lang="es-E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7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142875" y="-24"/>
            <a:ext cx="2117054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8181FF"/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WINDOW ALGORITHM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42910" y="1124744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err="1" smtClean="0">
                <a:solidFill>
                  <a:srgbClr val="8181FF"/>
                </a:solidFill>
                <a:latin typeface="+mj-lt"/>
                <a:cs typeface="Arial" pitchFamily="34" charset="0"/>
              </a:rPr>
              <a:t>Simulation</a:t>
            </a:r>
            <a:r>
              <a:rPr lang="es-ES" sz="3200" b="1" dirty="0" smtClean="0">
                <a:solidFill>
                  <a:srgbClr val="8181FF"/>
                </a:solidFill>
                <a:latin typeface="+mj-lt"/>
                <a:cs typeface="Arial" pitchFamily="34" charset="0"/>
              </a:rPr>
              <a:t> </a:t>
            </a:r>
            <a:r>
              <a:rPr lang="es-ES" sz="3200" b="1" dirty="0" err="1" smtClean="0">
                <a:solidFill>
                  <a:srgbClr val="8181FF"/>
                </a:solidFill>
                <a:latin typeface="+mj-lt"/>
                <a:cs typeface="Arial" pitchFamily="34" charset="0"/>
              </a:rPr>
              <a:t>Procedure</a:t>
            </a:r>
            <a:r>
              <a:rPr lang="es-ES" sz="3200" b="1" dirty="0" smtClean="0">
                <a:solidFill>
                  <a:srgbClr val="8181FF"/>
                </a:solidFill>
                <a:latin typeface="+mj-lt"/>
                <a:cs typeface="Arial" pitchFamily="34" charset="0"/>
              </a:rPr>
              <a:t> </a:t>
            </a:r>
            <a:endParaRPr lang="es-ES" sz="3200" b="1" dirty="0">
              <a:solidFill>
                <a:srgbClr val="8181F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2" name="51 Grupo"/>
          <p:cNvGrpSpPr/>
          <p:nvPr/>
        </p:nvGrpSpPr>
        <p:grpSpPr>
          <a:xfrm>
            <a:off x="107504" y="1988841"/>
            <a:ext cx="3113188" cy="2298591"/>
            <a:chOff x="652681" y="2138673"/>
            <a:chExt cx="2331159" cy="2076147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6131" y="2571327"/>
              <a:ext cx="2193207" cy="164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652681" y="2138673"/>
              <a:ext cx="2331159" cy="387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6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Radiance</a:t>
              </a:r>
              <a:r>
                <a:rPr lang="es-ES" sz="1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16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calculations</a:t>
              </a:r>
              <a:endParaRPr lang="es-E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/>
              <a:r>
                <a:rPr lang="es-ES" sz="1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Cloud (Tc) – Vertical </a:t>
              </a:r>
              <a:r>
                <a:rPr lang="es-ES" sz="16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Profiles</a:t>
              </a:r>
              <a:endParaRPr lang="es-E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54 Grupo"/>
          <p:cNvGrpSpPr/>
          <p:nvPr/>
        </p:nvGrpSpPr>
        <p:grpSpPr>
          <a:xfrm>
            <a:off x="6097539" y="5000635"/>
            <a:ext cx="2575885" cy="1570463"/>
            <a:chOff x="7286645" y="5000636"/>
            <a:chExt cx="1928825" cy="1520180"/>
          </a:xfrm>
        </p:grpSpPr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7286645" y="5000636"/>
              <a:ext cx="1928825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600" b="1" dirty="0" err="1" smtClean="0">
                  <a:solidFill>
                    <a:srgbClr val="CC00CC"/>
                  </a:solidFill>
                  <a:latin typeface="Arial" pitchFamily="34" charset="0"/>
                  <a:cs typeface="Arial" pitchFamily="34" charset="0"/>
                </a:rPr>
                <a:t>Algorithm</a:t>
              </a:r>
              <a:r>
                <a:rPr lang="es-ES" sz="1600" b="1" dirty="0" smtClean="0">
                  <a:solidFill>
                    <a:srgbClr val="CC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1600" b="1" dirty="0" err="1" smtClean="0">
                  <a:solidFill>
                    <a:srgbClr val="CC00CC"/>
                  </a:solidFill>
                  <a:latin typeface="Arial" pitchFamily="34" charset="0"/>
                  <a:cs typeface="Arial" pitchFamily="34" charset="0"/>
                </a:rPr>
                <a:t>calculation</a:t>
              </a:r>
              <a:endParaRPr lang="es-ES" sz="1600" b="1" baseline="-250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" name="Picture 3" descr="C:\Documents and Settings\1901\Configuración local\Archivos temporales de Internet\Content.IE5\T2TWBO5Y\MCj02381940000[1].wmf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02599" y="5277239"/>
              <a:ext cx="1285884" cy="1243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" name="57 Grupo"/>
          <p:cNvGrpSpPr/>
          <p:nvPr/>
        </p:nvGrpSpPr>
        <p:grpSpPr>
          <a:xfrm>
            <a:off x="3280625" y="4512203"/>
            <a:ext cx="3434515" cy="1429517"/>
            <a:chOff x="1780409" y="4528802"/>
            <a:chExt cx="2571767" cy="1383745"/>
          </a:xfrm>
        </p:grpSpPr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1780409" y="4528802"/>
              <a:ext cx="2571767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600" b="1" dirty="0" err="1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Algorithm</a:t>
              </a:r>
              <a:r>
                <a:rPr lang="es-ES" sz="1600" b="1" dirty="0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1600" b="1" dirty="0" err="1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validation</a:t>
              </a:r>
              <a:endParaRPr lang="es-ES" sz="1600" b="1" baseline="-250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0" name="Picture 2" descr="C:\Users\Susana\AppData\Local\Microsoft\Windows\Temporary Internet Files\Content.IE5\H3I4LA4B\MC900426052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63107" y="4874328"/>
              <a:ext cx="993079" cy="1038219"/>
            </a:xfrm>
            <a:prstGeom prst="rect">
              <a:avLst/>
            </a:prstGeom>
            <a:noFill/>
          </p:spPr>
        </p:pic>
      </p:grpSp>
      <p:grpSp>
        <p:nvGrpSpPr>
          <p:cNvPr id="61" name="60 Grupo"/>
          <p:cNvGrpSpPr/>
          <p:nvPr/>
        </p:nvGrpSpPr>
        <p:grpSpPr>
          <a:xfrm>
            <a:off x="5709520" y="2072851"/>
            <a:ext cx="3434512" cy="1930798"/>
            <a:chOff x="6786205" y="1856833"/>
            <a:chExt cx="2571767" cy="1868977"/>
          </a:xfrm>
        </p:grpSpPr>
        <p:sp>
          <p:nvSpPr>
            <p:cNvPr id="62" name="Text Box 8"/>
            <p:cNvSpPr txBox="1">
              <a:spLocks noChangeArrowheads="1"/>
            </p:cNvSpPr>
            <p:nvPr/>
          </p:nvSpPr>
          <p:spPr bwMode="auto">
            <a:xfrm>
              <a:off x="6786205" y="1856833"/>
              <a:ext cx="2571767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600" b="1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Brightness</a:t>
              </a:r>
              <a:r>
                <a:rPr lang="es-E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1600" b="1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temperature</a:t>
              </a:r>
              <a:r>
                <a:rPr lang="es-E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1600" b="1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calculations</a:t>
              </a:r>
              <a:r>
                <a:rPr lang="es-E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ctr" eaLnBrk="0" hangingPunct="0"/>
              <a:r>
                <a:rPr lang="es-E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s-ES" sz="1600" b="1" baseline="-25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B1</a:t>
              </a:r>
              <a:r>
                <a:rPr lang="es-E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and T</a:t>
              </a:r>
              <a:r>
                <a:rPr lang="es-ES" sz="1600" b="1" baseline="-25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B2</a:t>
              </a:r>
              <a:endParaRPr lang="es-ES" sz="1600" b="1" baseline="-25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3" name="Picture 3" descr="C:\Users\Susana\AppData\Local\Microsoft\Windows\Temporary Internet Files\Content.IE5\ZAG9A6V1\MC900229773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753186" y="2643183"/>
              <a:ext cx="1214446" cy="1082627"/>
            </a:xfrm>
            <a:prstGeom prst="rect">
              <a:avLst/>
            </a:prstGeom>
            <a:noFill/>
          </p:spPr>
        </p:pic>
      </p:grpSp>
      <p:sp>
        <p:nvSpPr>
          <p:cNvPr id="64" name="63 Flecha derecha"/>
          <p:cNvSpPr/>
          <p:nvPr/>
        </p:nvSpPr>
        <p:spPr>
          <a:xfrm>
            <a:off x="2786051" y="3144421"/>
            <a:ext cx="642942" cy="42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65" name="64 Flecha derecha"/>
          <p:cNvSpPr/>
          <p:nvPr/>
        </p:nvSpPr>
        <p:spPr>
          <a:xfrm>
            <a:off x="5929322" y="3071810"/>
            <a:ext cx="642942" cy="41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66" name="65 Flecha derecha"/>
          <p:cNvSpPr/>
          <p:nvPr/>
        </p:nvSpPr>
        <p:spPr>
          <a:xfrm rot="5400000">
            <a:off x="7228674" y="4365605"/>
            <a:ext cx="663034" cy="504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67" name="66 Flecha derecha"/>
          <p:cNvSpPr/>
          <p:nvPr/>
        </p:nvSpPr>
        <p:spPr>
          <a:xfrm rot="19724672" flipH="1">
            <a:off x="6067165" y="4271296"/>
            <a:ext cx="785818" cy="501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grpSp>
        <p:nvGrpSpPr>
          <p:cNvPr id="68" name="67 Grupo"/>
          <p:cNvGrpSpPr/>
          <p:nvPr/>
        </p:nvGrpSpPr>
        <p:grpSpPr>
          <a:xfrm>
            <a:off x="3167370" y="2072853"/>
            <a:ext cx="3190580" cy="2292251"/>
            <a:chOff x="3167370" y="2072853"/>
            <a:chExt cx="3190580" cy="2292251"/>
          </a:xfrm>
        </p:grpSpPr>
        <p:sp>
          <p:nvSpPr>
            <p:cNvPr id="69" name="Text Box 8"/>
            <p:cNvSpPr txBox="1">
              <a:spLocks noChangeArrowheads="1"/>
            </p:cNvSpPr>
            <p:nvPr/>
          </p:nvSpPr>
          <p:spPr bwMode="auto">
            <a:xfrm>
              <a:off x="3167370" y="2072853"/>
              <a:ext cx="3190580" cy="832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600" b="1" dirty="0" err="1" smtClean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Spectral</a:t>
              </a:r>
              <a:r>
                <a:rPr lang="es-ES" sz="1600" b="1" dirty="0" smtClean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 Band </a:t>
              </a:r>
              <a:r>
                <a:rPr lang="es-ES" sz="1600" b="1" dirty="0" err="1" smtClean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Selection</a:t>
              </a:r>
              <a:endParaRPr lang="es-ES" sz="1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98908" y="2340991"/>
              <a:ext cx="2898027" cy="202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10 CuadroTexto"/>
          <p:cNvSpPr txBox="1"/>
          <p:nvPr/>
        </p:nvSpPr>
        <p:spPr>
          <a:xfrm>
            <a:off x="742089" y="5086925"/>
            <a:ext cx="2016224" cy="646331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RETRIEVAL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ALGORITHMS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4045728" y="-27384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Objective</a:t>
            </a:r>
            <a:r>
              <a:rPr lang="es-ES" sz="1300" b="1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Height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Retrieval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Mtehods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>
                <a:solidFill>
                  <a:srgbClr val="8181FF"/>
                </a:solidFill>
                <a:latin typeface="+mn-lt"/>
                <a:cs typeface="+mn-cs"/>
              </a:rPr>
              <a:t>Simulation</a:t>
            </a:r>
            <a:r>
              <a:rPr lang="es-ES" sz="1300" b="1" dirty="0">
                <a:solidFill>
                  <a:srgbClr val="8181FF"/>
                </a:solidFill>
                <a:latin typeface="+mn-lt"/>
                <a:cs typeface="+mn-cs"/>
              </a:rPr>
              <a:t> </a:t>
            </a:r>
            <a:r>
              <a:rPr lang="es-ES" sz="1300" b="1" dirty="0" err="1">
                <a:solidFill>
                  <a:srgbClr val="8181FF"/>
                </a:solidFill>
                <a:latin typeface="+mn-lt"/>
                <a:cs typeface="+mn-cs"/>
              </a:rPr>
              <a:t>Procedure</a:t>
            </a:r>
            <a:endParaRPr lang="es-ES" sz="1300" b="1" dirty="0">
              <a:solidFill>
                <a:srgbClr val="8181FF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Algorithms</a:t>
            </a:r>
            <a:endParaRPr lang="es-ES" sz="1300" dirty="0" smtClean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Validation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827584" y="2203155"/>
            <a:ext cx="922617" cy="2883770"/>
            <a:chOff x="827584" y="2203155"/>
            <a:chExt cx="922617" cy="2883770"/>
          </a:xfrm>
        </p:grpSpPr>
        <p:cxnSp>
          <p:nvCxnSpPr>
            <p:cNvPr id="4" name="3 Conector recto de flecha"/>
            <p:cNvCxnSpPr>
              <a:endCxn id="11" idx="0"/>
            </p:cNvCxnSpPr>
            <p:nvPr/>
          </p:nvCxnSpPr>
          <p:spPr>
            <a:xfrm>
              <a:off x="1115616" y="2636912"/>
              <a:ext cx="634585" cy="245001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32 Elipse"/>
            <p:cNvSpPr/>
            <p:nvPr/>
          </p:nvSpPr>
          <p:spPr>
            <a:xfrm>
              <a:off x="827584" y="2203155"/>
              <a:ext cx="576064" cy="4337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2758313" y="2524706"/>
            <a:ext cx="5342079" cy="2885385"/>
            <a:chOff x="2758313" y="2524706"/>
            <a:chExt cx="5342079" cy="2885385"/>
          </a:xfrm>
        </p:grpSpPr>
        <p:cxnSp>
          <p:nvCxnSpPr>
            <p:cNvPr id="38" name="37 Conector recto de flecha"/>
            <p:cNvCxnSpPr>
              <a:endCxn id="11" idx="3"/>
            </p:cNvCxnSpPr>
            <p:nvPr/>
          </p:nvCxnSpPr>
          <p:spPr>
            <a:xfrm flipH="1">
              <a:off x="2758313" y="2958463"/>
              <a:ext cx="4657862" cy="245162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34 Elipse"/>
            <p:cNvSpPr/>
            <p:nvPr/>
          </p:nvSpPr>
          <p:spPr>
            <a:xfrm>
              <a:off x="6731958" y="2524706"/>
              <a:ext cx="1368434" cy="4337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413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642910" y="1285860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err="1">
                <a:solidFill>
                  <a:srgbClr val="8181FF"/>
                </a:solidFill>
                <a:latin typeface="+mj-lt"/>
                <a:cs typeface="Arial" pitchFamily="34" charset="0"/>
              </a:rPr>
              <a:t>Simulation</a:t>
            </a:r>
            <a:r>
              <a:rPr lang="es-ES" sz="3200" b="1" dirty="0">
                <a:solidFill>
                  <a:srgbClr val="8181FF"/>
                </a:solidFill>
                <a:latin typeface="+mj-lt"/>
                <a:cs typeface="Arial" pitchFamily="34" charset="0"/>
              </a:rPr>
              <a:t> </a:t>
            </a:r>
            <a:r>
              <a:rPr lang="es-ES" sz="3200" b="1" dirty="0" err="1" smtClean="0">
                <a:solidFill>
                  <a:srgbClr val="8181FF"/>
                </a:solidFill>
                <a:latin typeface="+mj-lt"/>
                <a:cs typeface="Arial" pitchFamily="34" charset="0"/>
              </a:rPr>
              <a:t>Procedure</a:t>
            </a:r>
            <a:endParaRPr lang="es-ES" sz="3200" b="1" dirty="0">
              <a:solidFill>
                <a:srgbClr val="8181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2" y="1928802"/>
            <a:ext cx="57864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Radiance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calculations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es-E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1"/>
          <p:cNvGraphicFramePr>
            <a:graphicFrameLocks noChangeAspect="1"/>
          </p:cNvGraphicFramePr>
          <p:nvPr/>
        </p:nvGraphicFramePr>
        <p:xfrm>
          <a:off x="362459" y="2571744"/>
          <a:ext cx="8495821" cy="37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cuación" r:id="rId4" imgW="5676840" imgH="253800" progId="Equation.3">
                  <p:embed/>
                </p:oleObj>
              </mc:Choice>
              <mc:Fallback>
                <p:oleObj name="Ecuación" r:id="rId4" imgW="5676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59" y="2571744"/>
                        <a:ext cx="8495821" cy="37817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33 Grupo"/>
          <p:cNvGrpSpPr/>
          <p:nvPr/>
        </p:nvGrpSpPr>
        <p:grpSpPr>
          <a:xfrm>
            <a:off x="428596" y="4213506"/>
            <a:ext cx="2428893" cy="1345180"/>
            <a:chOff x="642910" y="3961276"/>
            <a:chExt cx="3071835" cy="1535160"/>
          </a:xfrm>
        </p:grpSpPr>
        <p:sp>
          <p:nvSpPr>
            <p:cNvPr id="35" name="13 Rectángulo"/>
            <p:cNvSpPr/>
            <p:nvPr/>
          </p:nvSpPr>
          <p:spPr>
            <a:xfrm>
              <a:off x="642910" y="4320396"/>
              <a:ext cx="2922297" cy="102495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  <a:ln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15 CuadroTexto"/>
            <p:cNvSpPr txBox="1"/>
            <p:nvPr/>
          </p:nvSpPr>
          <p:spPr>
            <a:xfrm>
              <a:off x="3082309" y="4807382"/>
              <a:ext cx="632436" cy="316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s-ES" sz="1200" dirty="0" err="1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s-ES" sz="1200" baseline="-25000" dirty="0" err="1" smtClean="0">
                  <a:latin typeface="Arial" pitchFamily="34" charset="0"/>
                  <a:cs typeface="Arial" pitchFamily="34" charset="0"/>
                </a:rPr>
                <a:t>top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19 CuadroTexto"/>
            <p:cNvSpPr txBox="1"/>
            <p:nvPr/>
          </p:nvSpPr>
          <p:spPr>
            <a:xfrm>
              <a:off x="743679" y="3961276"/>
              <a:ext cx="2465357" cy="73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s-ES" sz="1200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s-ES" sz="1200" baseline="-25000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cloud</a:t>
              </a:r>
              <a:r>
                <a:rPr lang="es-ES" sz="1200" baseline="-25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, top</a:t>
              </a:r>
              <a:r>
                <a:rPr lang="es-ES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 = (</a:t>
              </a:r>
              <a:r>
                <a:rPr lang="es-ES" sz="1200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model</a:t>
              </a:r>
              <a:r>
                <a:rPr lang="es-ES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s-ES" sz="1200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s-ES" sz="1200" baseline="-25000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top</a:t>
              </a:r>
              <a:r>
                <a:rPr lang="es-ES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endParaRPr lang="es-E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s-ES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        </a:t>
              </a:r>
              <a:r>
                <a:rPr lang="es-ES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/>
                </a:rPr>
                <a:t></a:t>
              </a:r>
              <a:r>
                <a:rPr lang="es-ES" sz="1200" baseline="-25000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/>
                </a:rPr>
                <a:t>cloud</a:t>
              </a:r>
              <a:r>
                <a:rPr lang="es-ES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/>
                </a:rPr>
                <a:t> &lt; 1</a:t>
              </a:r>
              <a:endPara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14 Conector recto de flecha"/>
            <p:cNvCxnSpPr/>
            <p:nvPr/>
          </p:nvCxnSpPr>
          <p:spPr>
            <a:xfrm rot="16200000" flipH="1">
              <a:off x="3072142" y="4935771"/>
              <a:ext cx="112133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38 Grupo"/>
          <p:cNvGrpSpPr/>
          <p:nvPr/>
        </p:nvGrpSpPr>
        <p:grpSpPr>
          <a:xfrm>
            <a:off x="500034" y="3784878"/>
            <a:ext cx="3000396" cy="1991511"/>
            <a:chOff x="571472" y="3437753"/>
            <a:chExt cx="4171282" cy="2436955"/>
          </a:xfrm>
        </p:grpSpPr>
        <p:sp>
          <p:nvSpPr>
            <p:cNvPr id="40" name="17 CuadroTexto"/>
            <p:cNvSpPr txBox="1"/>
            <p:nvPr/>
          </p:nvSpPr>
          <p:spPr>
            <a:xfrm>
              <a:off x="4001872" y="4020019"/>
              <a:ext cx="740882" cy="640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s-ES" sz="1400" dirty="0" smtClean="0">
                  <a:latin typeface="Arial" pitchFamily="34" charset="0"/>
                  <a:cs typeface="Arial" pitchFamily="34" charset="0"/>
                </a:rPr>
                <a:t>150 km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16 Conector recto de flecha"/>
            <p:cNvCxnSpPr/>
            <p:nvPr/>
          </p:nvCxnSpPr>
          <p:spPr>
            <a:xfrm rot="16200000" flipH="1">
              <a:off x="2970285" y="4569874"/>
              <a:ext cx="19959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21 Rectángulo"/>
            <p:cNvSpPr/>
            <p:nvPr/>
          </p:nvSpPr>
          <p:spPr>
            <a:xfrm>
              <a:off x="682823" y="5596868"/>
              <a:ext cx="2922297" cy="21639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18 CuadroTexto"/>
            <p:cNvSpPr txBox="1"/>
            <p:nvPr/>
          </p:nvSpPr>
          <p:spPr>
            <a:xfrm>
              <a:off x="571472" y="5535752"/>
              <a:ext cx="3233877" cy="338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s-ES" sz="1200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s-ES" sz="1200" baseline="-25000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surface</a:t>
              </a:r>
              <a:r>
                <a:rPr lang="es-ES" sz="12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= 300 K         </a:t>
              </a:r>
              <a:r>
                <a:rPr lang="es-ES" sz="12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</a:t>
              </a:r>
              <a:r>
                <a:rPr lang="es-ES" sz="1200" baseline="-25000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surface</a:t>
              </a:r>
              <a:r>
                <a:rPr lang="es-ES" sz="12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 = 1</a:t>
              </a:r>
              <a:endPara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43 Conector recto"/>
            <p:cNvCxnSpPr/>
            <p:nvPr/>
          </p:nvCxnSpPr>
          <p:spPr>
            <a:xfrm>
              <a:off x="642910" y="3500438"/>
              <a:ext cx="292895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>
              <a:off x="642910" y="3733206"/>
              <a:ext cx="292895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>
              <a:off x="642910" y="3965974"/>
              <a:ext cx="292895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>
              <a:off x="642910" y="4198742"/>
              <a:ext cx="292895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642910" y="4431510"/>
              <a:ext cx="292895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>
              <a:off x="642910" y="4664278"/>
              <a:ext cx="292895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>
              <a:off x="642910" y="4897046"/>
              <a:ext cx="292895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>
              <a:off x="642910" y="5129814"/>
              <a:ext cx="292895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642910" y="5362580"/>
              <a:ext cx="292895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52 CuadroTexto"/>
            <p:cNvSpPr txBox="1"/>
            <p:nvPr/>
          </p:nvSpPr>
          <p:spPr>
            <a:xfrm>
              <a:off x="571472" y="5295141"/>
              <a:ext cx="1732041" cy="338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s-ES" sz="12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ª, P</a:t>
              </a:r>
              <a:r>
                <a:rPr lang="es-ES" sz="12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, h</a:t>
              </a:r>
              <a:r>
                <a:rPr lang="es-ES" sz="1200" baseline="-25000" dirty="0" smtClean="0">
                  <a:latin typeface="Arial" pitchFamily="34" charset="0"/>
                  <a:cs typeface="Arial" pitchFamily="34" charset="0"/>
                </a:rPr>
                <a:t>r1</a:t>
              </a:r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, [C</a:t>
              </a:r>
              <a:r>
                <a:rPr lang="es-ES" sz="12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]</a:t>
              </a:r>
              <a:endParaRPr lang="es-ES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71472" y="3437753"/>
              <a:ext cx="1732041" cy="338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err="1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s-ES" sz="1200" baseline="-25000" dirty="0" err="1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s-ES" sz="1200" dirty="0" err="1" smtClean="0">
                  <a:latin typeface="Arial" pitchFamily="34" charset="0"/>
                  <a:cs typeface="Arial" pitchFamily="34" charset="0"/>
                </a:rPr>
                <a:t>ª</a:t>
              </a:r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s-ES" sz="1200" dirty="0" err="1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es-ES" sz="1200" baseline="-25000" dirty="0" err="1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s-ES" sz="1200" dirty="0" err="1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s-ES" sz="1200" baseline="-25000" dirty="0" err="1" smtClean="0">
                  <a:latin typeface="Arial" pitchFamily="34" charset="0"/>
                  <a:cs typeface="Arial" pitchFamily="34" charset="0"/>
                </a:rPr>
                <a:t>rn</a:t>
              </a:r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, [</a:t>
              </a:r>
              <a:r>
                <a:rPr lang="es-ES" sz="1200" dirty="0" err="1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s-ES" sz="1200" baseline="-25000" dirty="0" err="1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]</a:t>
              </a:r>
              <a:endParaRPr lang="es-ES" sz="12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65 Grupo"/>
          <p:cNvGrpSpPr/>
          <p:nvPr/>
        </p:nvGrpSpPr>
        <p:grpSpPr>
          <a:xfrm>
            <a:off x="4143372" y="3558422"/>
            <a:ext cx="4714908" cy="1285884"/>
            <a:chOff x="4286248" y="3429000"/>
            <a:chExt cx="4714908" cy="1285884"/>
          </a:xfrm>
        </p:grpSpPr>
        <p:grpSp>
          <p:nvGrpSpPr>
            <p:cNvPr id="5" name="56 Grupo"/>
            <p:cNvGrpSpPr/>
            <p:nvPr/>
          </p:nvGrpSpPr>
          <p:grpSpPr>
            <a:xfrm>
              <a:off x="4286248" y="3500438"/>
              <a:ext cx="4589892" cy="515941"/>
              <a:chOff x="4214810" y="3571876"/>
              <a:chExt cx="4589892" cy="515941"/>
            </a:xfrm>
          </p:grpSpPr>
          <p:graphicFrame>
            <p:nvGraphicFramePr>
              <p:cNvPr id="349187" name="Object 3"/>
              <p:cNvGraphicFramePr>
                <a:graphicFrameLocks noChangeAspect="1"/>
              </p:cNvGraphicFramePr>
              <p:nvPr/>
            </p:nvGraphicFramePr>
            <p:xfrm>
              <a:off x="6072198" y="3643314"/>
              <a:ext cx="600079" cy="4445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65" name="Ecuación" r:id="rId6" imgW="342720" imgH="253800" progId="Equation.3">
                      <p:embed/>
                    </p:oleObj>
                  </mc:Choice>
                  <mc:Fallback>
                    <p:oleObj name="Ecuación" r:id="rId6" imgW="34272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72198" y="3643314"/>
                            <a:ext cx="600079" cy="44450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9188" name="Object 4"/>
              <p:cNvGraphicFramePr>
                <a:graphicFrameLocks noChangeAspect="1"/>
              </p:cNvGraphicFramePr>
              <p:nvPr/>
            </p:nvGraphicFramePr>
            <p:xfrm>
              <a:off x="6786578" y="3643314"/>
              <a:ext cx="681041" cy="412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66" name="Ecuación" r:id="rId8" imgW="419040" imgH="253800" progId="Equation.3">
                      <p:embed/>
                    </p:oleObj>
                  </mc:Choice>
                  <mc:Fallback>
                    <p:oleObj name="Ecuación" r:id="rId8" imgW="41904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86578" y="3643314"/>
                            <a:ext cx="681041" cy="41275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9189" name="Object 5"/>
              <p:cNvGraphicFramePr>
                <a:graphicFrameLocks noChangeAspect="1"/>
              </p:cNvGraphicFramePr>
              <p:nvPr/>
            </p:nvGraphicFramePr>
            <p:xfrm>
              <a:off x="7572396" y="3653898"/>
              <a:ext cx="528640" cy="3915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67" name="Ecuación" r:id="rId10" imgW="342720" imgH="253800" progId="Equation.3">
                      <p:embed/>
                    </p:oleObj>
                  </mc:Choice>
                  <mc:Fallback>
                    <p:oleObj name="Ecuación" r:id="rId10" imgW="34272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72396" y="3653898"/>
                            <a:ext cx="528640" cy="39158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9190" name="Object 6"/>
              <p:cNvGraphicFramePr>
                <a:graphicFrameLocks noChangeAspect="1"/>
              </p:cNvGraphicFramePr>
              <p:nvPr/>
            </p:nvGraphicFramePr>
            <p:xfrm>
              <a:off x="8215338" y="3671095"/>
              <a:ext cx="589364" cy="357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68" name="Ecuación" r:id="rId12" imgW="419040" imgH="253800" progId="Equation.3">
                      <p:embed/>
                    </p:oleObj>
                  </mc:Choice>
                  <mc:Fallback>
                    <p:oleObj name="Ecuación" r:id="rId12" imgW="41904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15338" y="3671095"/>
                            <a:ext cx="589364" cy="35719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 Box 8"/>
              <p:cNvSpPr txBox="1">
                <a:spLocks noChangeArrowheads="1"/>
              </p:cNvSpPr>
              <p:nvPr/>
            </p:nvSpPr>
            <p:spPr bwMode="auto">
              <a:xfrm>
                <a:off x="4214810" y="3571876"/>
                <a:ext cx="185738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Simulation</a:t>
                </a:r>
                <a:r>
                  <a:rPr lang="es-ES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Code</a:t>
                </a:r>
                <a:r>
                  <a:rPr lang="es-ES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s-E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63 Grupo"/>
            <p:cNvGrpSpPr/>
            <p:nvPr/>
          </p:nvGrpSpPr>
          <p:grpSpPr>
            <a:xfrm>
              <a:off x="4429124" y="4214818"/>
              <a:ext cx="4357718" cy="500066"/>
              <a:chOff x="4500562" y="4357694"/>
              <a:chExt cx="4357718" cy="500066"/>
            </a:xfrm>
          </p:grpSpPr>
          <p:sp>
            <p:nvSpPr>
              <p:cNvPr id="63" name="Text Box 8"/>
              <p:cNvSpPr txBox="1">
                <a:spLocks noChangeArrowheads="1"/>
              </p:cNvSpPr>
              <p:nvPr/>
            </p:nvSpPr>
            <p:spPr bwMode="auto">
              <a:xfrm>
                <a:off x="4500562" y="4357694"/>
                <a:ext cx="2500330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Our</a:t>
                </a:r>
                <a:r>
                  <a:rPr lang="es-ES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Calculi</a:t>
                </a:r>
                <a:r>
                  <a:rPr lang="es-ES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s-ES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349195" name="Object 11"/>
              <p:cNvGraphicFramePr>
                <a:graphicFrameLocks noChangeAspect="1"/>
              </p:cNvGraphicFramePr>
              <p:nvPr/>
            </p:nvGraphicFramePr>
            <p:xfrm>
              <a:off x="6858016" y="4382478"/>
              <a:ext cx="857256" cy="3324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69" name="Ecuación" r:id="rId14" imgW="622080" imgH="241200" progId="Equation.3">
                      <p:embed/>
                    </p:oleObj>
                  </mc:Choice>
                  <mc:Fallback>
                    <p:oleObj name="Ecuación" r:id="rId14" imgW="62208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58016" y="4382478"/>
                            <a:ext cx="857256" cy="33240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9196" name="Object 12"/>
              <p:cNvGraphicFramePr>
                <a:graphicFrameLocks noChangeAspect="1"/>
              </p:cNvGraphicFramePr>
              <p:nvPr/>
            </p:nvGraphicFramePr>
            <p:xfrm>
              <a:off x="7805511" y="4357694"/>
              <a:ext cx="1052769" cy="357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70" name="Ecuación" r:id="rId16" imgW="711000" imgH="241200" progId="Equation.3">
                      <p:embed/>
                    </p:oleObj>
                  </mc:Choice>
                  <mc:Fallback>
                    <p:oleObj name="Ecuación" r:id="rId16" imgW="7110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05511" y="4357694"/>
                            <a:ext cx="1052769" cy="35719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5" name="64 Rectángulo"/>
            <p:cNvSpPr/>
            <p:nvPr/>
          </p:nvSpPr>
          <p:spPr>
            <a:xfrm>
              <a:off x="4286248" y="3429000"/>
              <a:ext cx="4714908" cy="1230086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9" name="78 Rectángulo"/>
          <p:cNvSpPr/>
          <p:nvPr/>
        </p:nvSpPr>
        <p:spPr>
          <a:xfrm>
            <a:off x="4143372" y="4845784"/>
            <a:ext cx="4721535" cy="646331"/>
          </a:xfrm>
          <a:prstGeom prst="rect">
            <a:avLst/>
          </a:prstGeom>
          <a:ln w="25400"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es-E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Cloud Top </a:t>
            </a:r>
            <a:r>
              <a:rPr lang="es-E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Hight</a:t>
            </a:r>
            <a:r>
              <a:rPr lang="es-E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 eaLnBrk="0" hangingPunct="0"/>
            <a:r>
              <a:rPr lang="es-E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0.5 -12 km</a:t>
            </a:r>
            <a:endParaRPr lang="es-E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79 Rectángulo"/>
          <p:cNvSpPr/>
          <p:nvPr/>
        </p:nvSpPr>
        <p:spPr>
          <a:xfrm>
            <a:off x="4143374" y="5579948"/>
            <a:ext cx="4721534" cy="369332"/>
          </a:xfrm>
          <a:prstGeom prst="rect">
            <a:avLst/>
          </a:prstGeom>
          <a:ln w="2540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es-E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Atmospheres</a:t>
            </a:r>
            <a:r>
              <a:rPr lang="es-E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17 </a:t>
            </a:r>
            <a:r>
              <a:rPr lang="es-E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models</a:t>
            </a:r>
            <a:endParaRPr lang="es-E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5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58" name="57 CuadroTexto"/>
          <p:cNvSpPr txBox="1"/>
          <p:nvPr/>
        </p:nvSpPr>
        <p:spPr>
          <a:xfrm>
            <a:off x="142875" y="-24"/>
            <a:ext cx="2117054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8181FF"/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WINDOW ALGORITHM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sp>
        <p:nvSpPr>
          <p:cNvPr id="59" name="58 Rectángulo"/>
          <p:cNvSpPr/>
          <p:nvPr/>
        </p:nvSpPr>
        <p:spPr>
          <a:xfrm>
            <a:off x="4045728" y="-27384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Objective</a:t>
            </a:r>
            <a:r>
              <a:rPr lang="es-ES" sz="1300" b="1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Height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Retrieval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Mtehods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>
                <a:solidFill>
                  <a:srgbClr val="8181FF"/>
                </a:solidFill>
                <a:latin typeface="+mn-lt"/>
                <a:cs typeface="+mn-cs"/>
              </a:rPr>
              <a:t>Simulation</a:t>
            </a:r>
            <a:r>
              <a:rPr lang="es-ES" sz="1300" b="1" dirty="0">
                <a:solidFill>
                  <a:srgbClr val="8181FF"/>
                </a:solidFill>
                <a:latin typeface="+mn-lt"/>
                <a:cs typeface="+mn-cs"/>
              </a:rPr>
              <a:t> </a:t>
            </a:r>
            <a:r>
              <a:rPr lang="es-ES" sz="1300" b="1" dirty="0" err="1">
                <a:solidFill>
                  <a:srgbClr val="8181FF"/>
                </a:solidFill>
                <a:latin typeface="+mn-lt"/>
                <a:cs typeface="+mn-cs"/>
              </a:rPr>
              <a:t>Procedure</a:t>
            </a:r>
            <a:endParaRPr lang="es-ES" sz="1300" b="1" dirty="0">
              <a:solidFill>
                <a:srgbClr val="8181FF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Algorithms</a:t>
            </a:r>
            <a:endParaRPr lang="es-ES" sz="1300" dirty="0" smtClean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Validation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8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28" name="29 CuadroTexto"/>
          <p:cNvSpPr txBox="1">
            <a:spLocks noChangeArrowheads="1"/>
          </p:cNvSpPr>
          <p:nvPr/>
        </p:nvSpPr>
        <p:spPr bwMode="auto">
          <a:xfrm>
            <a:off x="394768" y="1844824"/>
            <a:ext cx="8568720" cy="707886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002060"/>
                </a:solidFill>
                <a:latin typeface="Calibri" pitchFamily="34" charset="0"/>
              </a:rPr>
              <a:t>GENERAL OBJECTIVE: </a:t>
            </a:r>
          </a:p>
          <a:p>
            <a:pPr algn="just"/>
            <a:r>
              <a:rPr lang="es-ES" sz="2000" b="1" dirty="0" err="1" smtClean="0">
                <a:solidFill>
                  <a:srgbClr val="0070C0"/>
                </a:solidFill>
                <a:latin typeface="Calibri" pitchFamily="34" charset="0"/>
              </a:rPr>
              <a:t>To</a:t>
            </a:r>
            <a:r>
              <a:rPr lang="es-ES" sz="2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latin typeface="Calibri" pitchFamily="34" charset="0"/>
              </a:rPr>
              <a:t>develop</a:t>
            </a:r>
            <a:r>
              <a:rPr lang="es-ES" sz="2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latin typeface="Calibri" pitchFamily="34" charset="0"/>
              </a:rPr>
              <a:t>algorithms</a:t>
            </a:r>
            <a:r>
              <a:rPr lang="es-ES" sz="2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latin typeface="Calibri" pitchFamily="34" charset="0"/>
              </a:rPr>
              <a:t>to</a:t>
            </a:r>
            <a:r>
              <a:rPr lang="es-ES" sz="2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latin typeface="Calibri" pitchFamily="34" charset="0"/>
              </a:rPr>
              <a:t>consider</a:t>
            </a:r>
            <a:r>
              <a:rPr lang="es-ES" sz="2000" b="1" dirty="0" smtClean="0">
                <a:solidFill>
                  <a:srgbClr val="0070C0"/>
                </a:solidFill>
                <a:latin typeface="Calibri" pitchFamily="34" charset="0"/>
              </a:rPr>
              <a:t> and </a:t>
            </a:r>
            <a:r>
              <a:rPr lang="es-ES" sz="2000" b="1" dirty="0" err="1" smtClean="0">
                <a:solidFill>
                  <a:srgbClr val="0070C0"/>
                </a:solidFill>
                <a:latin typeface="Calibri" pitchFamily="34" charset="0"/>
              </a:rPr>
              <a:t>correct</a:t>
            </a:r>
            <a:r>
              <a:rPr lang="es-ES" sz="2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latin typeface="Calibri" pitchFamily="34" charset="0"/>
              </a:rPr>
              <a:t>atmospheric</a:t>
            </a:r>
            <a:r>
              <a:rPr lang="es-ES" sz="2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  <a:latin typeface="Calibri" pitchFamily="34" charset="0"/>
              </a:rPr>
              <a:t>effects</a:t>
            </a:r>
            <a:endParaRPr lang="es-ES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42910" y="1124744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err="1" smtClean="0">
                <a:solidFill>
                  <a:srgbClr val="8181FF"/>
                </a:solidFill>
                <a:latin typeface="+mj-lt"/>
                <a:cs typeface="Arial" pitchFamily="34" charset="0"/>
              </a:rPr>
              <a:t>Algorithms</a:t>
            </a:r>
            <a:endParaRPr lang="es-ES" sz="3200" b="1" dirty="0">
              <a:solidFill>
                <a:srgbClr val="8181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5127759" y="2708920"/>
            <a:ext cx="3404681" cy="504056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DIFFERENT ALGORITHMS!!!</a:t>
            </a:r>
            <a:endParaRPr lang="es-ES" sz="20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1006992" y="2780928"/>
            <a:ext cx="3404681" cy="36004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DIFFERENT CLOUDS</a:t>
            </a:r>
            <a:endParaRPr lang="es-ES" sz="20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48" name="47 Conector recto de flecha"/>
          <p:cNvCxnSpPr>
            <a:stCxn id="47" idx="3"/>
            <a:endCxn id="46" idx="1"/>
          </p:cNvCxnSpPr>
          <p:nvPr/>
        </p:nvCxnSpPr>
        <p:spPr>
          <a:xfrm>
            <a:off x="4411673" y="2960948"/>
            <a:ext cx="716086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 descr="C:\Users\Susana Briz\AppData\Local\Microsoft\Windows\Temporary Internet Files\Content.IE5\XOKY2V79\MP90042799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23470"/>
            <a:ext cx="2339752" cy="150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usana Briz\AppData\Local\Microsoft\Windows\Temporary Internet Files\Content.IE5\2EQJA2PU\MP90042768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69" y="3386377"/>
            <a:ext cx="2242038" cy="15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257470" y="3649588"/>
            <a:ext cx="1771099" cy="111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THICK CLOUDS</a:t>
            </a:r>
          </a:p>
          <a:p>
            <a:pPr algn="ctr" eaLnBrk="0" hangingPunct="0"/>
            <a:r>
              <a:rPr lang="es-ES" sz="2400" b="1" dirty="0">
                <a:solidFill>
                  <a:srgbClr val="C00000"/>
                </a:solidFill>
                <a:latin typeface="Symbol" pitchFamily="18" charset="2"/>
                <a:cs typeface="Arial" pitchFamily="34" charset="0"/>
              </a:rPr>
              <a:t>e</a:t>
            </a:r>
            <a:r>
              <a:rPr lang="es-ES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=1</a:t>
            </a:r>
            <a:endParaRPr lang="es-ES" sz="24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257470" y="5233764"/>
            <a:ext cx="1771099" cy="111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2400" b="1" dirty="0" smtClean="0">
                <a:solidFill>
                  <a:srgbClr val="3333FF"/>
                </a:solidFill>
                <a:latin typeface="+mj-lt"/>
                <a:cs typeface="Arial" pitchFamily="34" charset="0"/>
              </a:rPr>
              <a:t>THIN CLOUDS</a:t>
            </a:r>
          </a:p>
          <a:p>
            <a:pPr algn="ctr" eaLnBrk="0" hangingPunct="0"/>
            <a:r>
              <a:rPr lang="es-ES" sz="2400" b="1" dirty="0" smtClean="0">
                <a:solidFill>
                  <a:srgbClr val="3333FF"/>
                </a:solidFill>
                <a:latin typeface="Symbol" pitchFamily="18" charset="2"/>
                <a:cs typeface="Arial" pitchFamily="34" charset="0"/>
              </a:rPr>
              <a:t>e</a:t>
            </a:r>
            <a:r>
              <a:rPr lang="es-ES" sz="2400" b="1" dirty="0" smtClean="0">
                <a:solidFill>
                  <a:srgbClr val="3333FF"/>
                </a:solidFill>
                <a:latin typeface="+mj-lt"/>
                <a:cs typeface="Arial" pitchFamily="34" charset="0"/>
              </a:rPr>
              <a:t>&lt;1</a:t>
            </a:r>
            <a:endParaRPr lang="es-ES" sz="2400" b="1" dirty="0">
              <a:solidFill>
                <a:srgbClr val="3333FF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90" name="89 Conector recto de flecha"/>
          <p:cNvCxnSpPr/>
          <p:nvPr/>
        </p:nvCxnSpPr>
        <p:spPr>
          <a:xfrm>
            <a:off x="4427432" y="4149080"/>
            <a:ext cx="2097327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4211960" y="3585790"/>
            <a:ext cx="1736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rgbClr val="C00000"/>
                </a:solidFill>
                <a:cs typeface="Arial" pitchFamily="34" charset="0"/>
              </a:rPr>
              <a:t>Split </a:t>
            </a:r>
            <a:r>
              <a:rPr lang="es-ES" b="1" dirty="0" err="1" smtClean="0">
                <a:solidFill>
                  <a:srgbClr val="C00000"/>
                </a:solidFill>
                <a:cs typeface="Arial" pitchFamily="34" charset="0"/>
              </a:rPr>
              <a:t>Window</a:t>
            </a:r>
            <a:r>
              <a:rPr lang="es-ES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  <a:cs typeface="Arial" pitchFamily="34" charset="0"/>
              </a:rPr>
              <a:t>Algorithm</a:t>
            </a:r>
            <a:endParaRPr lang="es-ES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 eaLnBrk="0" hangingPunct="0"/>
            <a:r>
              <a:rPr lang="es-ES" b="1" dirty="0" smtClean="0">
                <a:solidFill>
                  <a:srgbClr val="C00000"/>
                </a:solidFill>
                <a:cs typeface="Arial" pitchFamily="34" charset="0"/>
              </a:rPr>
              <a:t>(SWA)</a:t>
            </a:r>
            <a:endParaRPr lang="es-E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1" name="90 Rectángulo"/>
          <p:cNvSpPr/>
          <p:nvPr/>
        </p:nvSpPr>
        <p:spPr>
          <a:xfrm>
            <a:off x="6596767" y="3645024"/>
            <a:ext cx="2127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rgbClr val="C00000"/>
                </a:solidFill>
                <a:cs typeface="Arial" pitchFamily="34" charset="0"/>
              </a:rPr>
              <a:t>CLOUD TOP TEMPERATURE</a:t>
            </a:r>
          </a:p>
          <a:p>
            <a:pPr algn="ctr" eaLnBrk="0" hangingPunct="0"/>
            <a:r>
              <a:rPr lang="es-ES" b="1" dirty="0" smtClean="0">
                <a:solidFill>
                  <a:srgbClr val="C00000"/>
                </a:solidFill>
                <a:cs typeface="Arial" pitchFamily="34" charset="0"/>
              </a:rPr>
              <a:t>(CTT)</a:t>
            </a:r>
            <a:endParaRPr lang="es-ES" b="1" dirty="0">
              <a:solidFill>
                <a:srgbClr val="C00000"/>
              </a:solidFill>
              <a:cs typeface="Arial" pitchFamily="34" charset="0"/>
            </a:endParaRPr>
          </a:p>
        </p:txBody>
      </p:sp>
      <p:cxnSp>
        <p:nvCxnSpPr>
          <p:cNvPr id="92" name="91 Conector recto de flecha"/>
          <p:cNvCxnSpPr/>
          <p:nvPr/>
        </p:nvCxnSpPr>
        <p:spPr>
          <a:xfrm>
            <a:off x="4418889" y="5890046"/>
            <a:ext cx="1449255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Rectángulo"/>
          <p:cNvSpPr/>
          <p:nvPr/>
        </p:nvSpPr>
        <p:spPr>
          <a:xfrm>
            <a:off x="4203417" y="5326756"/>
            <a:ext cx="1736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rgbClr val="3333FF"/>
                </a:solidFill>
                <a:cs typeface="Arial" pitchFamily="34" charset="0"/>
              </a:rPr>
              <a:t>Look Up </a:t>
            </a:r>
            <a:r>
              <a:rPr lang="es-ES" b="1" dirty="0" err="1" smtClean="0">
                <a:solidFill>
                  <a:srgbClr val="3333FF"/>
                </a:solidFill>
                <a:cs typeface="Arial" pitchFamily="34" charset="0"/>
              </a:rPr>
              <a:t>Tables</a:t>
            </a:r>
            <a:endParaRPr lang="es-ES" b="1" dirty="0" smtClean="0">
              <a:solidFill>
                <a:srgbClr val="3333FF"/>
              </a:solidFill>
              <a:cs typeface="Arial" pitchFamily="34" charset="0"/>
            </a:endParaRPr>
          </a:p>
          <a:p>
            <a:pPr algn="ctr" eaLnBrk="0" hangingPunct="0"/>
            <a:r>
              <a:rPr lang="es-ES" b="1" dirty="0" smtClean="0">
                <a:solidFill>
                  <a:srgbClr val="3333FF"/>
                </a:solidFill>
                <a:cs typeface="Arial" pitchFamily="34" charset="0"/>
              </a:rPr>
              <a:t>(</a:t>
            </a:r>
            <a:r>
              <a:rPr lang="es-ES" b="1" dirty="0" err="1" smtClean="0">
                <a:solidFill>
                  <a:srgbClr val="3333FF"/>
                </a:solidFill>
                <a:cs typeface="Arial" pitchFamily="34" charset="0"/>
              </a:rPr>
              <a:t>LUTs</a:t>
            </a:r>
            <a:r>
              <a:rPr lang="es-ES" b="1" dirty="0" smtClean="0">
                <a:solidFill>
                  <a:srgbClr val="3333FF"/>
                </a:solidFill>
                <a:cs typeface="Arial" pitchFamily="34" charset="0"/>
              </a:rPr>
              <a:t>)</a:t>
            </a:r>
            <a:endParaRPr lang="es-ES" b="1" dirty="0">
              <a:solidFill>
                <a:srgbClr val="3333FF"/>
              </a:solidFill>
              <a:cs typeface="Arial" pitchFamily="34" charset="0"/>
            </a:endParaRPr>
          </a:p>
        </p:txBody>
      </p:sp>
      <p:sp>
        <p:nvSpPr>
          <p:cNvPr id="94" name="93 Rectángulo"/>
          <p:cNvSpPr/>
          <p:nvPr/>
        </p:nvSpPr>
        <p:spPr>
          <a:xfrm>
            <a:off x="5710947" y="5570076"/>
            <a:ext cx="805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800" b="1" dirty="0" smtClean="0">
                <a:solidFill>
                  <a:srgbClr val="3333FF"/>
                </a:solidFill>
                <a:latin typeface="Symbol" pitchFamily="18" charset="2"/>
                <a:cs typeface="Arial" pitchFamily="34" charset="0"/>
              </a:rPr>
              <a:t>e</a:t>
            </a:r>
            <a:endParaRPr lang="es-ES" sz="2800" b="1" dirty="0">
              <a:solidFill>
                <a:srgbClr val="3333FF"/>
              </a:solidFill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95" name="94 Conector recto de flecha"/>
          <p:cNvCxnSpPr/>
          <p:nvPr/>
        </p:nvCxnSpPr>
        <p:spPr>
          <a:xfrm>
            <a:off x="6300192" y="5900969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Rectángulo"/>
          <p:cNvSpPr/>
          <p:nvPr/>
        </p:nvSpPr>
        <p:spPr>
          <a:xfrm>
            <a:off x="6804248" y="5590981"/>
            <a:ext cx="2006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rgbClr val="3333FF"/>
                </a:solidFill>
                <a:cs typeface="Arial" pitchFamily="34" charset="0"/>
              </a:rPr>
              <a:t>CLOUD TEMPERATURE</a:t>
            </a:r>
            <a:endParaRPr lang="es-ES" b="1" dirty="0">
              <a:solidFill>
                <a:srgbClr val="3333FF"/>
              </a:solidFill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42875" y="-24"/>
            <a:ext cx="2117054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8181FF"/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WINDOW ALGORITHM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4045728" y="-27384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Objective</a:t>
            </a:r>
            <a:r>
              <a:rPr lang="es-ES" sz="1300" b="1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Height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Retrieval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Mtehods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Simulation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Procedure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>
                <a:solidFill>
                  <a:srgbClr val="8181FF"/>
                </a:solidFill>
                <a:latin typeface="+mn-lt"/>
                <a:cs typeface="+mn-cs"/>
              </a:rPr>
              <a:t>Algorithms</a:t>
            </a:r>
            <a:endParaRPr lang="es-ES" sz="1300" b="1" dirty="0">
              <a:solidFill>
                <a:srgbClr val="8181FF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Validation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0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3465512" y="536576"/>
            <a:ext cx="1069975" cy="0"/>
          </a:xfrm>
          <a:prstGeom prst="line">
            <a:avLst/>
          </a:prstGeom>
          <a:ln w="28575" cap="sq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A356-486D-4E57-AC51-35A21D70F965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19" name="18 Cerrar llave"/>
          <p:cNvSpPr/>
          <p:nvPr/>
        </p:nvSpPr>
        <p:spPr>
          <a:xfrm>
            <a:off x="3042417" y="3281564"/>
            <a:ext cx="142876" cy="150019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3399607" y="3781630"/>
            <a:ext cx="1071570" cy="428628"/>
          </a:xfrm>
          <a:prstGeom prst="rightArrow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SWA</a:t>
            </a:r>
            <a:endParaRPr lang="es-ES" b="1" dirty="0">
              <a:solidFill>
                <a:srgbClr val="FF0000"/>
              </a:solidFill>
            </a:endParaRPr>
          </a:p>
        </p:txBody>
      </p:sp>
      <p:grpSp>
        <p:nvGrpSpPr>
          <p:cNvPr id="21" name="62 Grupo"/>
          <p:cNvGrpSpPr/>
          <p:nvPr/>
        </p:nvGrpSpPr>
        <p:grpSpPr>
          <a:xfrm>
            <a:off x="4614053" y="3781630"/>
            <a:ext cx="538930" cy="500066"/>
            <a:chOff x="3786182" y="3747789"/>
            <a:chExt cx="538930" cy="500066"/>
          </a:xfrm>
        </p:grpSpPr>
        <p:sp>
          <p:nvSpPr>
            <p:cNvPr id="22" name="21 Rectángulo redondeado"/>
            <p:cNvSpPr/>
            <p:nvPr/>
          </p:nvSpPr>
          <p:spPr>
            <a:xfrm>
              <a:off x="3786182" y="3747789"/>
              <a:ext cx="500066" cy="50006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3786182" y="3747789"/>
              <a:ext cx="5389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b="1" dirty="0" err="1" smtClean="0">
                  <a:solidFill>
                    <a:srgbClr val="3333FF"/>
                  </a:solidFill>
                  <a:latin typeface="+mj-lt"/>
                  <a:sym typeface="Symbol"/>
                </a:rPr>
                <a:t>T</a:t>
              </a:r>
              <a:r>
                <a:rPr lang="es-ES" sz="2400" b="1" baseline="30000" dirty="0" err="1" smtClean="0">
                  <a:solidFill>
                    <a:srgbClr val="3333FF"/>
                  </a:solidFill>
                  <a:latin typeface="+mj-lt"/>
                  <a:sym typeface="Symbol"/>
                </a:rPr>
                <a:t>R</a:t>
              </a:r>
              <a:r>
                <a:rPr lang="es-ES" sz="2400" b="1" baseline="-25000" dirty="0" err="1" smtClean="0">
                  <a:solidFill>
                    <a:srgbClr val="3333FF"/>
                  </a:solidFill>
                  <a:latin typeface="+mj-lt"/>
                  <a:sym typeface="Symbol"/>
                </a:rPr>
                <a:t>c</a:t>
              </a:r>
              <a:endParaRPr lang="es-ES" sz="2400" b="1" baseline="-25000" dirty="0" smtClean="0">
                <a:solidFill>
                  <a:srgbClr val="3333FF"/>
                </a:solidFill>
                <a:latin typeface="+mj-lt"/>
                <a:sym typeface="Symbol"/>
              </a:endParaRPr>
            </a:p>
          </p:txBody>
        </p:sp>
      </p:grpSp>
      <p:grpSp>
        <p:nvGrpSpPr>
          <p:cNvPr id="24" name="63 Grupo"/>
          <p:cNvGrpSpPr/>
          <p:nvPr/>
        </p:nvGrpSpPr>
        <p:grpSpPr>
          <a:xfrm>
            <a:off x="3042412" y="3972720"/>
            <a:ext cx="3593164" cy="1086617"/>
            <a:chOff x="2378964" y="4941123"/>
            <a:chExt cx="3593164" cy="1086617"/>
          </a:xfrm>
        </p:grpSpPr>
        <p:cxnSp>
          <p:nvCxnSpPr>
            <p:cNvPr id="25" name="24 Conector recto de flecha"/>
            <p:cNvCxnSpPr/>
            <p:nvPr/>
          </p:nvCxnSpPr>
          <p:spPr>
            <a:xfrm>
              <a:off x="4471930" y="4941123"/>
              <a:ext cx="1500198" cy="607223"/>
            </a:xfrm>
            <a:prstGeom prst="straightConnector1">
              <a:avLst/>
            </a:prstGeom>
            <a:ln w="190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/>
            <p:nvPr/>
          </p:nvCxnSpPr>
          <p:spPr>
            <a:xfrm flipV="1">
              <a:off x="2378964" y="5563393"/>
              <a:ext cx="3571900" cy="46434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64 Grupo"/>
          <p:cNvGrpSpPr/>
          <p:nvPr/>
        </p:nvGrpSpPr>
        <p:grpSpPr>
          <a:xfrm>
            <a:off x="6257127" y="3353002"/>
            <a:ext cx="2214578" cy="1571636"/>
            <a:chOff x="5429256" y="3319161"/>
            <a:chExt cx="2214578" cy="1571636"/>
          </a:xfrm>
        </p:grpSpPr>
        <p:grpSp>
          <p:nvGrpSpPr>
            <p:cNvPr id="28" name="56 Grupo"/>
            <p:cNvGrpSpPr/>
            <p:nvPr/>
          </p:nvGrpSpPr>
          <p:grpSpPr>
            <a:xfrm>
              <a:off x="5786446" y="4319293"/>
              <a:ext cx="1428760" cy="571504"/>
              <a:chOff x="5000628" y="5572140"/>
              <a:chExt cx="1428760" cy="571504"/>
            </a:xfrm>
          </p:grpSpPr>
          <p:sp>
            <p:nvSpPr>
              <p:cNvPr id="30" name="29 Rectángulo"/>
              <p:cNvSpPr/>
              <p:nvPr/>
            </p:nvSpPr>
            <p:spPr>
              <a:xfrm>
                <a:off x="5085669" y="5627060"/>
                <a:ext cx="12586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400" b="1" dirty="0" err="1" smtClean="0">
                    <a:solidFill>
                      <a:srgbClr val="3333FF"/>
                    </a:solidFill>
                    <a:latin typeface="+mj-lt"/>
                    <a:sym typeface="Symbol"/>
                  </a:rPr>
                  <a:t>T</a:t>
                </a:r>
                <a:r>
                  <a:rPr lang="es-ES" sz="2400" b="1" baseline="30000" dirty="0" err="1" smtClean="0">
                    <a:solidFill>
                      <a:srgbClr val="3333FF"/>
                    </a:solidFill>
                    <a:latin typeface="+mj-lt"/>
                    <a:sym typeface="Symbol"/>
                  </a:rPr>
                  <a:t>R</a:t>
                </a:r>
                <a:r>
                  <a:rPr lang="es-ES" sz="2400" b="1" baseline="-25000" dirty="0" err="1" smtClean="0">
                    <a:solidFill>
                      <a:srgbClr val="3333FF"/>
                    </a:solidFill>
                    <a:latin typeface="+mj-lt"/>
                    <a:sym typeface="Symbol"/>
                  </a:rPr>
                  <a:t>c</a:t>
                </a:r>
                <a:r>
                  <a:rPr lang="es-ES" sz="2400" b="1" dirty="0" smtClean="0">
                    <a:solidFill>
                      <a:srgbClr val="3333FF"/>
                    </a:solidFill>
                    <a:latin typeface="+mj-lt"/>
                    <a:sym typeface="Symbol"/>
                  </a:rPr>
                  <a:t> - </a:t>
                </a:r>
                <a:r>
                  <a:rPr lang="es-ES" sz="2400" b="1" dirty="0" err="1" smtClean="0">
                    <a:solidFill>
                      <a:srgbClr val="FF0000"/>
                    </a:solidFill>
                    <a:latin typeface="+mj-lt"/>
                    <a:sym typeface="Symbol"/>
                  </a:rPr>
                  <a:t>T</a:t>
                </a:r>
                <a:r>
                  <a:rPr lang="es-ES" sz="2400" b="1" baseline="30000" dirty="0" err="1" smtClean="0">
                    <a:solidFill>
                      <a:srgbClr val="FF0000"/>
                    </a:solidFill>
                    <a:latin typeface="+mj-lt"/>
                    <a:sym typeface="Symbol"/>
                  </a:rPr>
                  <a:t>M</a:t>
                </a:r>
                <a:r>
                  <a:rPr lang="es-ES" sz="2400" b="1" baseline="-25000" dirty="0" err="1" smtClean="0">
                    <a:solidFill>
                      <a:srgbClr val="FF0000"/>
                    </a:solidFill>
                    <a:latin typeface="+mj-lt"/>
                    <a:sym typeface="Symbol"/>
                  </a:rPr>
                  <a:t>c</a:t>
                </a:r>
                <a:r>
                  <a:rPr lang="es-ES" sz="2400" b="1" dirty="0" smtClean="0">
                    <a:solidFill>
                      <a:srgbClr val="FF0000"/>
                    </a:solidFill>
                    <a:latin typeface="+mj-lt"/>
                    <a:sym typeface="Symbol"/>
                  </a:rPr>
                  <a:t> </a:t>
                </a:r>
                <a:endParaRPr lang="es-ES" sz="2400" b="1" baseline="-25000" dirty="0" smtClean="0">
                  <a:solidFill>
                    <a:srgbClr val="FF0000"/>
                  </a:solidFill>
                  <a:latin typeface="+mj-lt"/>
                  <a:sym typeface="Symbol"/>
                </a:endParaRPr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5000628" y="5572140"/>
                <a:ext cx="1428760" cy="57150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9" name="28 Rectángulo"/>
            <p:cNvSpPr/>
            <p:nvPr/>
          </p:nvSpPr>
          <p:spPr>
            <a:xfrm>
              <a:off x="5429256" y="3319161"/>
              <a:ext cx="221457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solidFill>
                    <a:srgbClr val="C00000"/>
                  </a:solidFill>
                  <a:sym typeface="Symbol"/>
                </a:rPr>
                <a:t>RETRIEVAL TEMPERATURE DIFFERENCE</a:t>
              </a:r>
              <a:endParaRPr lang="es-E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1327905" y="2852936"/>
            <a:ext cx="1928826" cy="2643206"/>
            <a:chOff x="500034" y="2819095"/>
            <a:chExt cx="1928826" cy="2643206"/>
          </a:xfrm>
        </p:grpSpPr>
        <p:grpSp>
          <p:nvGrpSpPr>
            <p:cNvPr id="33" name="34 Grupo"/>
            <p:cNvGrpSpPr/>
            <p:nvPr/>
          </p:nvGrpSpPr>
          <p:grpSpPr>
            <a:xfrm>
              <a:off x="500034" y="2819095"/>
              <a:ext cx="1928826" cy="2643206"/>
              <a:chOff x="571472" y="3786190"/>
              <a:chExt cx="1928826" cy="2643206"/>
            </a:xfrm>
          </p:grpSpPr>
          <p:grpSp>
            <p:nvGrpSpPr>
              <p:cNvPr id="40" name="10 Grupo"/>
              <p:cNvGrpSpPr/>
              <p:nvPr/>
            </p:nvGrpSpPr>
            <p:grpSpPr>
              <a:xfrm>
                <a:off x="1678761" y="4286256"/>
                <a:ext cx="571504" cy="500066"/>
                <a:chOff x="2928926" y="4643446"/>
                <a:chExt cx="571504" cy="500066"/>
              </a:xfrm>
            </p:grpSpPr>
            <p:sp>
              <p:nvSpPr>
                <p:cNvPr id="49" name="48 CuadroTexto"/>
                <p:cNvSpPr txBox="1"/>
                <p:nvPr/>
              </p:nvSpPr>
              <p:spPr>
                <a:xfrm>
                  <a:off x="2936397" y="4662647"/>
                  <a:ext cx="5565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400" b="1" dirty="0" err="1" smtClean="0">
                      <a:solidFill>
                        <a:srgbClr val="FF3300"/>
                      </a:solidFill>
                      <a:latin typeface="+mj-lt"/>
                      <a:sym typeface="Symbol"/>
                    </a:rPr>
                    <a:t>T</a:t>
                  </a:r>
                  <a:r>
                    <a:rPr lang="es-ES" sz="2400" b="1" baseline="-25000" dirty="0" err="1" smtClean="0">
                      <a:solidFill>
                        <a:srgbClr val="FF3300"/>
                      </a:solidFill>
                      <a:latin typeface="+mj-lt"/>
                      <a:sym typeface="Symbol"/>
                    </a:rPr>
                    <a:t>B1</a:t>
                  </a:r>
                </a:p>
              </p:txBody>
            </p:sp>
            <p:sp>
              <p:nvSpPr>
                <p:cNvPr id="50" name="49 Rectángulo redondeado"/>
                <p:cNvSpPr/>
                <p:nvPr/>
              </p:nvSpPr>
              <p:spPr>
                <a:xfrm>
                  <a:off x="2928926" y="4643446"/>
                  <a:ext cx="571504" cy="500066"/>
                </a:xfrm>
                <a:prstGeom prst="roundRect">
                  <a:avLst/>
                </a:prstGeom>
                <a:noFill/>
                <a:ln>
                  <a:solidFill>
                    <a:srgbClr val="3333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1" name="11 Grupo"/>
              <p:cNvGrpSpPr/>
              <p:nvPr/>
            </p:nvGrpSpPr>
            <p:grpSpPr>
              <a:xfrm>
                <a:off x="1678761" y="5036355"/>
                <a:ext cx="571504" cy="500066"/>
                <a:chOff x="2928926" y="4643446"/>
                <a:chExt cx="571504" cy="500066"/>
              </a:xfrm>
            </p:grpSpPr>
            <p:sp>
              <p:nvSpPr>
                <p:cNvPr id="47" name="46 CuadroTexto"/>
                <p:cNvSpPr txBox="1"/>
                <p:nvPr/>
              </p:nvSpPr>
              <p:spPr>
                <a:xfrm>
                  <a:off x="2936397" y="4662647"/>
                  <a:ext cx="5565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400" b="1" dirty="0" smtClean="0">
                      <a:solidFill>
                        <a:srgbClr val="FF3300"/>
                      </a:solidFill>
                      <a:latin typeface="+mj-lt"/>
                      <a:sym typeface="Symbol"/>
                    </a:rPr>
                    <a:t>T</a:t>
                  </a:r>
                  <a:r>
                    <a:rPr lang="es-ES" sz="2400" b="1" baseline="-25000" dirty="0" smtClean="0">
                      <a:solidFill>
                        <a:srgbClr val="FF3300"/>
                      </a:solidFill>
                      <a:latin typeface="+mj-lt"/>
                      <a:sym typeface="Symbol"/>
                    </a:rPr>
                    <a:t>B2</a:t>
                  </a:r>
                </a:p>
              </p:txBody>
            </p:sp>
            <p:sp>
              <p:nvSpPr>
                <p:cNvPr id="48" name="47 Rectángulo redondeado"/>
                <p:cNvSpPr/>
                <p:nvPr/>
              </p:nvSpPr>
              <p:spPr>
                <a:xfrm>
                  <a:off x="2928926" y="4643446"/>
                  <a:ext cx="571504" cy="500066"/>
                </a:xfrm>
                <a:prstGeom prst="roundRect">
                  <a:avLst/>
                </a:prstGeom>
                <a:noFill/>
                <a:ln>
                  <a:solidFill>
                    <a:srgbClr val="3333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2" name="15 Grupo"/>
              <p:cNvGrpSpPr/>
              <p:nvPr/>
            </p:nvGrpSpPr>
            <p:grpSpPr>
              <a:xfrm>
                <a:off x="1676395" y="5786454"/>
                <a:ext cx="681025" cy="500066"/>
                <a:chOff x="2885404" y="4643446"/>
                <a:chExt cx="778315" cy="500066"/>
              </a:xfrm>
            </p:grpSpPr>
            <p:sp>
              <p:nvSpPr>
                <p:cNvPr id="45" name="44 CuadroTexto"/>
                <p:cNvSpPr txBox="1"/>
                <p:nvPr/>
              </p:nvSpPr>
              <p:spPr>
                <a:xfrm>
                  <a:off x="2885404" y="4662647"/>
                  <a:ext cx="77831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400" b="1" dirty="0" err="1" smtClean="0">
                      <a:solidFill>
                        <a:srgbClr val="FF3300"/>
                      </a:solidFill>
                      <a:latin typeface="+mj-lt"/>
                      <a:sym typeface="Symbol"/>
                    </a:rPr>
                    <a:t>T</a:t>
                  </a:r>
                  <a:r>
                    <a:rPr lang="es-ES" sz="2400" b="1" baseline="30000" dirty="0" err="1" smtClean="0">
                      <a:solidFill>
                        <a:srgbClr val="FF3300"/>
                      </a:solidFill>
                      <a:latin typeface="+mj-lt"/>
                      <a:sym typeface="Symbol"/>
                    </a:rPr>
                    <a:t>M</a:t>
                  </a:r>
                  <a:r>
                    <a:rPr lang="es-ES" sz="2400" b="1" baseline="-25000" dirty="0" err="1" smtClean="0">
                      <a:solidFill>
                        <a:srgbClr val="FF3300"/>
                      </a:solidFill>
                      <a:latin typeface="+mj-lt"/>
                      <a:sym typeface="Symbol"/>
                    </a:rPr>
                    <a:t>c</a:t>
                  </a:r>
                  <a:endParaRPr lang="es-ES" sz="2400" b="1" baseline="-25000" dirty="0" smtClean="0">
                    <a:solidFill>
                      <a:srgbClr val="FF3300"/>
                    </a:solidFill>
                    <a:latin typeface="+mj-lt"/>
                    <a:sym typeface="Symbol"/>
                  </a:endParaRPr>
                </a:p>
              </p:txBody>
            </p:sp>
            <p:sp>
              <p:nvSpPr>
                <p:cNvPr id="46" name="45 Rectángulo redondeado"/>
                <p:cNvSpPr/>
                <p:nvPr/>
              </p:nvSpPr>
              <p:spPr>
                <a:xfrm>
                  <a:off x="2928925" y="4643446"/>
                  <a:ext cx="653147" cy="500066"/>
                </a:xfrm>
                <a:prstGeom prst="roundRect">
                  <a:avLst/>
                </a:prstGeom>
                <a:noFill/>
                <a:ln>
                  <a:solidFill>
                    <a:srgbClr val="3333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43" name="42 Rectángulo redondeado"/>
              <p:cNvSpPr/>
              <p:nvPr/>
            </p:nvSpPr>
            <p:spPr>
              <a:xfrm>
                <a:off x="571472" y="3786190"/>
                <a:ext cx="1928826" cy="2643206"/>
              </a:xfrm>
              <a:prstGeom prst="roundRect">
                <a:avLst/>
              </a:prstGeom>
              <a:noFill/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1071538" y="3857628"/>
                <a:ext cx="9412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dirty="0" smtClean="0">
                    <a:solidFill>
                      <a:schemeClr val="tx2"/>
                    </a:solidFill>
                    <a:sym typeface="Symbol"/>
                  </a:rPr>
                  <a:t>MODIS</a:t>
                </a:r>
                <a:endParaRPr lang="es-ES" dirty="0"/>
              </a:p>
            </p:txBody>
          </p:sp>
        </p:grpSp>
        <p:sp>
          <p:nvSpPr>
            <p:cNvPr id="34" name="33 Rectángulo redondeado"/>
            <p:cNvSpPr/>
            <p:nvPr/>
          </p:nvSpPr>
          <p:spPr>
            <a:xfrm>
              <a:off x="785786" y="3286124"/>
              <a:ext cx="571504" cy="500066"/>
            </a:xfrm>
            <a:prstGeom prst="roundRect">
              <a:avLst/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848608" y="3214686"/>
              <a:ext cx="3658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200" b="1" dirty="0" smtClean="0">
                  <a:solidFill>
                    <a:srgbClr val="FF3300"/>
                  </a:solidFill>
                  <a:latin typeface="Symbol" pitchFamily="18" charset="2"/>
                  <a:sym typeface="Symbol"/>
                </a:rPr>
                <a:t>e</a:t>
              </a:r>
              <a:endParaRPr lang="es-ES" sz="3200" b="1" baseline="-25000" dirty="0" smtClean="0">
                <a:solidFill>
                  <a:srgbClr val="FF3300"/>
                </a:solidFill>
                <a:latin typeface="Symbol" pitchFamily="18" charset="2"/>
                <a:sym typeface="Symbol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714348" y="4143380"/>
              <a:ext cx="6912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err="1" smtClean="0">
                  <a:solidFill>
                    <a:srgbClr val="FF3300"/>
                  </a:solidFill>
                  <a:latin typeface="+mj-lt"/>
                  <a:sym typeface="Symbol"/>
                </a:rPr>
                <a:t>Phase</a:t>
              </a:r>
              <a:endParaRPr lang="es-ES" sz="1600" b="1" baseline="-25000" dirty="0" smtClean="0">
                <a:solidFill>
                  <a:srgbClr val="FF3300"/>
                </a:solidFill>
                <a:latin typeface="+mj-lt"/>
                <a:sym typeface="Symbol"/>
              </a:endParaRPr>
            </a:p>
          </p:txBody>
        </p:sp>
        <p:sp>
          <p:nvSpPr>
            <p:cNvPr id="37" name="36 Rectángulo redondeado"/>
            <p:cNvSpPr/>
            <p:nvPr/>
          </p:nvSpPr>
          <p:spPr>
            <a:xfrm>
              <a:off x="785786" y="4071942"/>
              <a:ext cx="571504" cy="500066"/>
            </a:xfrm>
            <a:prstGeom prst="roundRect">
              <a:avLst/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852600" y="4857760"/>
              <a:ext cx="504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rgbClr val="FF3300"/>
                  </a:solidFill>
                  <a:latin typeface="+mj-lt"/>
                  <a:sym typeface="Symbol"/>
                </a:rPr>
                <a:t>CTP</a:t>
              </a:r>
              <a:endParaRPr lang="es-ES" sz="1600" b="1" baseline="-25000" dirty="0" smtClean="0">
                <a:solidFill>
                  <a:srgbClr val="FF3300"/>
                </a:solidFill>
                <a:latin typeface="+mj-lt"/>
                <a:sym typeface="Symbol"/>
              </a:endParaRPr>
            </a:p>
          </p:txBody>
        </p:sp>
        <p:sp>
          <p:nvSpPr>
            <p:cNvPr id="39" name="38 Rectángulo redondeado"/>
            <p:cNvSpPr/>
            <p:nvPr/>
          </p:nvSpPr>
          <p:spPr>
            <a:xfrm>
              <a:off x="785786" y="4786322"/>
              <a:ext cx="571504" cy="500066"/>
            </a:xfrm>
            <a:prstGeom prst="roundRect">
              <a:avLst/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4" name="53 Rectángulo"/>
          <p:cNvSpPr/>
          <p:nvPr/>
        </p:nvSpPr>
        <p:spPr>
          <a:xfrm>
            <a:off x="707734" y="2337765"/>
            <a:ext cx="2923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  <a:latin typeface="+mj-lt"/>
                <a:sym typeface="Symbol"/>
              </a:rPr>
              <a:t>VALIDATION PROCEDURE:</a:t>
            </a:r>
            <a:endParaRPr lang="es-ES" sz="2000" dirty="0">
              <a:latin typeface="+mj-lt"/>
            </a:endParaRP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642910" y="1124744"/>
            <a:ext cx="8072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3200" b="1" dirty="0" err="1" smtClean="0">
                <a:solidFill>
                  <a:srgbClr val="8181FF"/>
                </a:solidFill>
                <a:latin typeface="+mj-lt"/>
                <a:cs typeface="Arial" pitchFamily="34" charset="0"/>
              </a:rPr>
              <a:t>Algorithm</a:t>
            </a:r>
            <a:r>
              <a:rPr lang="es-ES" sz="3200" b="1" dirty="0" smtClean="0">
                <a:solidFill>
                  <a:srgbClr val="8181FF"/>
                </a:solidFill>
                <a:latin typeface="+mj-lt"/>
                <a:cs typeface="Arial" pitchFamily="34" charset="0"/>
              </a:rPr>
              <a:t> </a:t>
            </a:r>
            <a:r>
              <a:rPr lang="es-ES" sz="3200" b="1" dirty="0" err="1" smtClean="0">
                <a:solidFill>
                  <a:srgbClr val="8181FF"/>
                </a:solidFill>
                <a:latin typeface="+mj-lt"/>
                <a:cs typeface="Arial" pitchFamily="34" charset="0"/>
              </a:rPr>
              <a:t>validation</a:t>
            </a:r>
            <a:endParaRPr lang="es-ES" sz="3200" b="1" dirty="0">
              <a:solidFill>
                <a:srgbClr val="8181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876330" y="5693186"/>
            <a:ext cx="7629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  <a:latin typeface="+mj-lt"/>
                <a:cs typeface="Arial" pitchFamily="34" charset="0"/>
                <a:sym typeface="Symbol"/>
              </a:rPr>
              <a:t>MODIS </a:t>
            </a:r>
            <a:r>
              <a:rPr lang="es-ES" sz="2000" b="1" dirty="0" err="1" smtClean="0">
                <a:solidFill>
                  <a:srgbClr val="002060"/>
                </a:solidFill>
                <a:latin typeface="+mj-lt"/>
                <a:cs typeface="Arial" pitchFamily="34" charset="0"/>
                <a:sym typeface="Symbol"/>
              </a:rPr>
              <a:t>bands</a:t>
            </a:r>
            <a:r>
              <a:rPr lang="es-ES" sz="2000" b="1" dirty="0" smtClean="0">
                <a:solidFill>
                  <a:srgbClr val="002060"/>
                </a:solidFill>
                <a:latin typeface="+mj-lt"/>
                <a:cs typeface="Arial" pitchFamily="34" charset="0"/>
                <a:sym typeface="Symbol"/>
              </a:rPr>
              <a:t>:  (10.780 - 11.280)</a:t>
            </a:r>
            <a:r>
              <a:rPr lang="es-ES" sz="2000" b="1" dirty="0">
                <a:solidFill>
                  <a:srgbClr val="002060"/>
                </a:solidFill>
                <a:latin typeface="+mj-lt"/>
                <a:sym typeface="Symbol"/>
              </a:rPr>
              <a:t> m</a:t>
            </a:r>
            <a:r>
              <a:rPr lang="es-ES" sz="2000" b="1" dirty="0" smtClean="0">
                <a:solidFill>
                  <a:srgbClr val="002060"/>
                </a:solidFill>
                <a:latin typeface="+mj-lt"/>
                <a:cs typeface="Arial" pitchFamily="34" charset="0"/>
                <a:sym typeface="Symbol"/>
              </a:rPr>
              <a:t>m and (11.770 – 12.270) </a:t>
            </a:r>
            <a:r>
              <a:rPr lang="es-ES" sz="2000" b="1" dirty="0">
                <a:solidFill>
                  <a:srgbClr val="002060"/>
                </a:solidFill>
                <a:latin typeface="+mj-lt"/>
                <a:sym typeface="Symbol"/>
              </a:rPr>
              <a:t>m</a:t>
            </a:r>
            <a:r>
              <a:rPr lang="es-ES" sz="2000" b="1" dirty="0" smtClean="0">
                <a:solidFill>
                  <a:srgbClr val="002060"/>
                </a:solidFill>
                <a:latin typeface="+mj-lt"/>
                <a:cs typeface="Arial" pitchFamily="34" charset="0"/>
                <a:sym typeface="Symbol"/>
              </a:rPr>
              <a:t>m</a:t>
            </a:r>
            <a:endParaRPr lang="es-ES" sz="2000" b="1" dirty="0" smtClean="0">
              <a:solidFill>
                <a:schemeClr val="tx2"/>
              </a:solidFill>
              <a:latin typeface="+mj-lt"/>
              <a:cs typeface="Arial" pitchFamily="34" charset="0"/>
              <a:sym typeface="Symbol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878251" y="6021288"/>
            <a:ext cx="7774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002060"/>
                </a:solidFill>
                <a:latin typeface="+mj-lt"/>
                <a:cs typeface="Arial" pitchFamily="34" charset="0"/>
                <a:sym typeface="Symbol"/>
              </a:rPr>
              <a:t>Algorithms</a:t>
            </a:r>
            <a:r>
              <a:rPr lang="es-ES" sz="2000" b="1" dirty="0" smtClean="0">
                <a:solidFill>
                  <a:srgbClr val="002060"/>
                </a:solidFill>
                <a:latin typeface="+mj-lt"/>
                <a:cs typeface="Arial" pitchFamily="34" charset="0"/>
                <a:sym typeface="Symbol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+mj-lt"/>
                <a:cs typeface="Arial" pitchFamily="34" charset="0"/>
                <a:sym typeface="Symbol"/>
              </a:rPr>
              <a:t>bands</a:t>
            </a:r>
            <a:r>
              <a:rPr lang="es-ES" sz="2000" b="1" dirty="0" smtClean="0">
                <a:solidFill>
                  <a:srgbClr val="002060"/>
                </a:solidFill>
                <a:latin typeface="+mj-lt"/>
                <a:cs typeface="Arial" pitchFamily="34" charset="0"/>
                <a:sym typeface="Symbol"/>
              </a:rPr>
              <a:t>: B1 (10.3 - 11.3) </a:t>
            </a:r>
            <a:r>
              <a:rPr lang="es-ES" sz="2000" b="1" dirty="0">
                <a:solidFill>
                  <a:srgbClr val="002060"/>
                </a:solidFill>
                <a:latin typeface="+mj-lt"/>
                <a:sym typeface="Symbol"/>
              </a:rPr>
              <a:t>m</a:t>
            </a:r>
            <a:r>
              <a:rPr lang="es-ES" sz="2000" b="1" dirty="0" smtClean="0">
                <a:solidFill>
                  <a:srgbClr val="002060"/>
                </a:solidFill>
                <a:latin typeface="+mj-lt"/>
                <a:cs typeface="Arial" pitchFamily="34" charset="0"/>
                <a:sym typeface="Symbol"/>
              </a:rPr>
              <a:t>m and B2 (11.5 – 12.5) </a:t>
            </a:r>
            <a:r>
              <a:rPr lang="es-ES" sz="2000" b="1" dirty="0">
                <a:solidFill>
                  <a:srgbClr val="002060"/>
                </a:solidFill>
                <a:latin typeface="+mj-lt"/>
                <a:sym typeface="Symbol"/>
              </a:rPr>
              <a:t>m</a:t>
            </a:r>
            <a:r>
              <a:rPr lang="es-ES" sz="2000" b="1" dirty="0" smtClean="0">
                <a:solidFill>
                  <a:srgbClr val="002060"/>
                </a:solidFill>
                <a:latin typeface="+mj-lt"/>
                <a:cs typeface="Arial" pitchFamily="34" charset="0"/>
                <a:sym typeface="Symbol"/>
              </a:rPr>
              <a:t>m </a:t>
            </a:r>
          </a:p>
        </p:txBody>
      </p:sp>
      <p:sp>
        <p:nvSpPr>
          <p:cNvPr id="60" name="59 Rectángulo"/>
          <p:cNvSpPr/>
          <p:nvPr/>
        </p:nvSpPr>
        <p:spPr>
          <a:xfrm>
            <a:off x="435634" y="1844824"/>
            <a:ext cx="7833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+mj-lt"/>
                <a:sym typeface="Symbol"/>
              </a:rPr>
              <a:t>“VALIDATION”:</a:t>
            </a:r>
            <a:r>
              <a:rPr lang="es-ES" sz="2400" b="1" dirty="0" smtClean="0">
                <a:solidFill>
                  <a:srgbClr val="002060"/>
                </a:solidFill>
                <a:latin typeface="+mj-lt"/>
                <a:sym typeface="Symbol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+mj-lt"/>
                <a:sym typeface="Symbol"/>
              </a:rPr>
              <a:t>check</a:t>
            </a:r>
            <a:r>
              <a:rPr lang="es-ES" sz="2000" b="1" dirty="0">
                <a:solidFill>
                  <a:srgbClr val="002060"/>
                </a:solidFill>
                <a:latin typeface="+mj-lt"/>
                <a:sym typeface="Symbol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+mj-lt"/>
                <a:sym typeface="Symbol"/>
              </a:rPr>
              <a:t>the</a:t>
            </a:r>
            <a:r>
              <a:rPr lang="es-ES" sz="2000" b="1" dirty="0">
                <a:solidFill>
                  <a:srgbClr val="002060"/>
                </a:solidFill>
                <a:latin typeface="+mj-lt"/>
                <a:sym typeface="Symbol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+mj-lt"/>
                <a:sym typeface="Symbol"/>
              </a:rPr>
              <a:t>algorithms</a:t>
            </a:r>
            <a:r>
              <a:rPr lang="es-ES" sz="2000" b="1" dirty="0">
                <a:solidFill>
                  <a:srgbClr val="002060"/>
                </a:solidFill>
                <a:latin typeface="+mj-lt"/>
                <a:sym typeface="Symbol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+mj-lt"/>
                <a:sym typeface="Symbol"/>
              </a:rPr>
              <a:t>with</a:t>
            </a:r>
            <a:r>
              <a:rPr lang="es-ES" sz="2000" b="1" dirty="0">
                <a:solidFill>
                  <a:srgbClr val="002060"/>
                </a:solidFill>
                <a:latin typeface="+mj-lt"/>
                <a:sym typeface="Symbol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+mj-lt"/>
                <a:sym typeface="Symbol"/>
              </a:rPr>
              <a:t>realistic</a:t>
            </a:r>
            <a:r>
              <a:rPr lang="es-ES" sz="2000" b="1" dirty="0">
                <a:solidFill>
                  <a:srgbClr val="002060"/>
                </a:solidFill>
                <a:latin typeface="+mj-lt"/>
                <a:sym typeface="Symbol"/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  <a:latin typeface="+mj-lt"/>
                <a:sym typeface="Symbol"/>
              </a:rPr>
              <a:t>scenarios</a:t>
            </a:r>
            <a:r>
              <a:rPr lang="es-ES" sz="2000" b="1" dirty="0" smtClean="0">
                <a:solidFill>
                  <a:srgbClr val="002060"/>
                </a:solidFill>
                <a:latin typeface="+mj-lt"/>
                <a:sym typeface="Symbol"/>
              </a:rPr>
              <a:t> (MODIS)</a:t>
            </a:r>
            <a:endParaRPr lang="es-ES" sz="2000" dirty="0">
              <a:latin typeface="+mj-lt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142875" y="-24"/>
            <a:ext cx="2117054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8181FF"/>
                </a:solidFill>
                <a:latin typeface="+mn-lt"/>
                <a:cs typeface="+mn-cs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SPLIT 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WINDOW ALGORITHM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LOOK UP TABLES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sp>
        <p:nvSpPr>
          <p:cNvPr id="52" name="51 Rectángulo"/>
          <p:cNvSpPr/>
          <p:nvPr/>
        </p:nvSpPr>
        <p:spPr>
          <a:xfrm>
            <a:off x="4045728" y="-27384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Objective</a:t>
            </a:r>
            <a:r>
              <a:rPr lang="es-ES" sz="1300" b="1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Height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Retrieval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Mtehods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Simulation</a:t>
            </a:r>
            <a:r>
              <a:rPr lang="es-E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Procedure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Algorithms</a:t>
            </a:r>
            <a:endParaRPr lang="es-ES" sz="13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 err="1">
                <a:solidFill>
                  <a:srgbClr val="8181FF"/>
                </a:solidFill>
                <a:latin typeface="+mn-lt"/>
                <a:cs typeface="+mn-cs"/>
              </a:rPr>
              <a:t>Validation</a:t>
            </a:r>
            <a:endParaRPr lang="es-ES" sz="1300" b="1" dirty="0">
              <a:solidFill>
                <a:srgbClr val="8181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14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8" grpId="0"/>
      <p:bldP spid="5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25206</TotalTime>
  <Words>4715</Words>
  <Application>Microsoft Office PowerPoint</Application>
  <PresentationFormat>Presentación en pantalla (4:3)</PresentationFormat>
  <Paragraphs>931</Paragraphs>
  <Slides>38</Slides>
  <Notes>32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8" baseType="lpstr">
      <vt:lpstr>Arial</vt:lpstr>
      <vt:lpstr>Symbol</vt:lpstr>
      <vt:lpstr>ym</vt:lpstr>
      <vt:lpstr>Segoe Print</vt:lpstr>
      <vt:lpstr>Calibri</vt:lpstr>
      <vt:lpstr>Wingdings</vt:lpstr>
      <vt:lpstr>Times New Roman</vt:lpstr>
      <vt:lpstr>Verdana</vt:lpstr>
      <vt:lpstr>Tema de Office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Susana</dc:creator>
  <cp:lastModifiedBy>Susana Briz</cp:lastModifiedBy>
  <cp:revision>1128</cp:revision>
  <dcterms:created xsi:type="dcterms:W3CDTF">2009-06-03T10:35:30Z</dcterms:created>
  <dcterms:modified xsi:type="dcterms:W3CDTF">2014-05-21T08:23:45Z</dcterms:modified>
</cp:coreProperties>
</file>