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741" r:id="rId3"/>
    <p:sldMasterId id="2147483786" r:id="rId4"/>
    <p:sldMasterId id="2147483798" r:id="rId5"/>
  </p:sldMasterIdLst>
  <p:notesMasterIdLst>
    <p:notesMasterId r:id="rId71"/>
  </p:notesMasterIdLst>
  <p:handoutMasterIdLst>
    <p:handoutMasterId r:id="rId72"/>
  </p:handoutMasterIdLst>
  <p:sldIdLst>
    <p:sldId id="257" r:id="rId6"/>
    <p:sldId id="496" r:id="rId7"/>
    <p:sldId id="260" r:id="rId8"/>
    <p:sldId id="410" r:id="rId9"/>
    <p:sldId id="272" r:id="rId10"/>
    <p:sldId id="388" r:id="rId11"/>
    <p:sldId id="273" r:id="rId12"/>
    <p:sldId id="416" r:id="rId13"/>
    <p:sldId id="417" r:id="rId14"/>
    <p:sldId id="418" r:id="rId15"/>
    <p:sldId id="419" r:id="rId16"/>
    <p:sldId id="422" r:id="rId17"/>
    <p:sldId id="423" r:id="rId18"/>
    <p:sldId id="424" r:id="rId19"/>
    <p:sldId id="425" r:id="rId20"/>
    <p:sldId id="478" r:id="rId21"/>
    <p:sldId id="456" r:id="rId22"/>
    <p:sldId id="461" r:id="rId23"/>
    <p:sldId id="462" r:id="rId24"/>
    <p:sldId id="463" r:id="rId25"/>
    <p:sldId id="464" r:id="rId26"/>
    <p:sldId id="465" r:id="rId27"/>
    <p:sldId id="467" r:id="rId28"/>
    <p:sldId id="470" r:id="rId29"/>
    <p:sldId id="471" r:id="rId30"/>
    <p:sldId id="472" r:id="rId31"/>
    <p:sldId id="415" r:id="rId32"/>
    <p:sldId id="411" r:id="rId33"/>
    <p:sldId id="412" r:id="rId34"/>
    <p:sldId id="414" r:id="rId35"/>
    <p:sldId id="479" r:id="rId36"/>
    <p:sldId id="271" r:id="rId37"/>
    <p:sldId id="263" r:id="rId38"/>
    <p:sldId id="387" r:id="rId39"/>
    <p:sldId id="262" r:id="rId40"/>
    <p:sldId id="274" r:id="rId41"/>
    <p:sldId id="275" r:id="rId42"/>
    <p:sldId id="278" r:id="rId43"/>
    <p:sldId id="279" r:id="rId44"/>
    <p:sldId id="392" r:id="rId45"/>
    <p:sldId id="393" r:id="rId46"/>
    <p:sldId id="286" r:id="rId47"/>
    <p:sldId id="288" r:id="rId48"/>
    <p:sldId id="401" r:id="rId49"/>
    <p:sldId id="289" r:id="rId50"/>
    <p:sldId id="290" r:id="rId51"/>
    <p:sldId id="334" r:id="rId52"/>
    <p:sldId id="335" r:id="rId53"/>
    <p:sldId id="480" r:id="rId54"/>
    <p:sldId id="476" r:id="rId55"/>
    <p:sldId id="481" r:id="rId56"/>
    <p:sldId id="482" r:id="rId57"/>
    <p:sldId id="483" r:id="rId58"/>
    <p:sldId id="484" r:id="rId59"/>
    <p:sldId id="487" r:id="rId60"/>
    <p:sldId id="488" r:id="rId61"/>
    <p:sldId id="489" r:id="rId62"/>
    <p:sldId id="490" r:id="rId63"/>
    <p:sldId id="491" r:id="rId64"/>
    <p:sldId id="492" r:id="rId65"/>
    <p:sldId id="493" r:id="rId66"/>
    <p:sldId id="494" r:id="rId67"/>
    <p:sldId id="485" r:id="rId68"/>
    <p:sldId id="495" r:id="rId69"/>
    <p:sldId id="486" r:id="rId70"/>
  </p:sldIdLst>
  <p:sldSz cx="9144000" cy="6858000" type="screen4x3"/>
  <p:notesSz cx="6662738" cy="983297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9E1F6CD-5B39-42E7-9C32-0AB2D6050244}">
          <p14:sldIdLst>
            <p14:sldId id="257"/>
            <p14:sldId id="496"/>
            <p14:sldId id="260"/>
            <p14:sldId id="410"/>
            <p14:sldId id="272"/>
            <p14:sldId id="388"/>
            <p14:sldId id="273"/>
            <p14:sldId id="416"/>
            <p14:sldId id="417"/>
            <p14:sldId id="418"/>
            <p14:sldId id="419"/>
            <p14:sldId id="422"/>
            <p14:sldId id="423"/>
            <p14:sldId id="424"/>
            <p14:sldId id="425"/>
            <p14:sldId id="478"/>
            <p14:sldId id="456"/>
            <p14:sldId id="461"/>
            <p14:sldId id="462"/>
            <p14:sldId id="463"/>
            <p14:sldId id="464"/>
            <p14:sldId id="465"/>
            <p14:sldId id="467"/>
            <p14:sldId id="470"/>
            <p14:sldId id="471"/>
            <p14:sldId id="472"/>
            <p14:sldId id="415"/>
            <p14:sldId id="411"/>
            <p14:sldId id="412"/>
            <p14:sldId id="414"/>
            <p14:sldId id="479"/>
            <p14:sldId id="271"/>
            <p14:sldId id="263"/>
            <p14:sldId id="387"/>
            <p14:sldId id="262"/>
            <p14:sldId id="274"/>
            <p14:sldId id="275"/>
            <p14:sldId id="278"/>
            <p14:sldId id="279"/>
            <p14:sldId id="392"/>
            <p14:sldId id="393"/>
            <p14:sldId id="286"/>
            <p14:sldId id="288"/>
            <p14:sldId id="401"/>
            <p14:sldId id="289"/>
            <p14:sldId id="290"/>
            <p14:sldId id="334"/>
            <p14:sldId id="335"/>
            <p14:sldId id="480"/>
            <p14:sldId id="476"/>
            <p14:sldId id="481"/>
            <p14:sldId id="482"/>
            <p14:sldId id="483"/>
            <p14:sldId id="484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85"/>
            <p14:sldId id="495"/>
            <p14:sldId id="4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7E84"/>
    <a:srgbClr val="004D86"/>
    <a:srgbClr val="00539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58" autoAdjust="0"/>
  </p:normalViewPr>
  <p:slideViewPr>
    <p:cSldViewPr>
      <p:cViewPr>
        <p:scale>
          <a:sx n="66" d="100"/>
          <a:sy n="66" d="100"/>
        </p:scale>
        <p:origin x="-152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39.wmf"/><Relationship Id="rId5" Type="http://schemas.openxmlformats.org/officeDocument/2006/relationships/image" Target="../media/image31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DBBD52-60A5-49E2-9A4A-9B26907729D2}" type="datetimeFigureOut">
              <a:rPr lang="it-IT"/>
              <a:pPr>
                <a:defRPr/>
              </a:pPr>
              <a:t>20/05/2014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3238504-01CB-4FF5-BEDF-01A0ECA62E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818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C77AA3-73E7-4AC9-BB40-5104CB1EE08E}" type="datetimeFigureOut">
              <a:rPr lang="it-IT"/>
              <a:pPr>
                <a:defRPr/>
              </a:pPr>
              <a:t>20/05/2014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38188"/>
            <a:ext cx="49149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670425"/>
            <a:ext cx="5329238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92E32A-4B8D-4254-8471-F878BD560B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898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A82CA0-C29C-447E-8FAA-26A2FF6483C2}" type="slidenum">
              <a:rPr lang="it-IT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it-IT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408399-2D0F-4DAC-9A29-E85B03F8879C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973138" y="747713"/>
            <a:ext cx="4713287" cy="3687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670425"/>
            <a:ext cx="5326063" cy="442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43" tIns="41322" rIns="82643" bIns="4132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BB5FA-8F3E-44B5-8962-4751C858ED65}" type="slidenum">
              <a:rPr lang="it-IT" smtClean="0"/>
              <a:t>55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D7EF0-DAD4-4175-9078-31700A7F60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73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69889-04D7-4169-8324-F5E2F0B62F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46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1B402-DDD7-4718-98BD-39868F6683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438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6BF0-E0A1-42B7-ABF1-183D319A76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253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9262-0391-4B41-A0CF-A6DACEB9A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1962-E9F7-4D51-9478-194B6BB6A1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67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7E07F-049D-4957-BA81-DB491D66C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834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1562E-845A-4703-8BE4-F52FB5F71F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7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0BD9-58BE-4A93-B17B-BB930F71E0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84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E969-7273-4F0D-819F-05B9F6FD8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280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B2E4-CC99-41AB-AF87-BE6EDF583B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27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C13AB-995D-436F-A659-D96D3284A2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939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7621-1E56-4E5E-95AA-BE95ABEA4E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203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E2C4C-E824-4946-9712-5DE3F12CC1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75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45CDF-FDCA-4895-98E6-4422BB084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989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9C534-3D95-4FB2-8D90-EE34EE4FB2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18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022DB-7C80-49C7-8D5D-09BA0D615D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7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12EC-E80D-4B7B-AE13-4992F4A95E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319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2A287-7F53-42DA-BED7-22DF299EC9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551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1AE0F-6580-4729-B51F-5012A04119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855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91EE0-59C4-4868-BD97-46121D136B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17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57C19-BCC8-40DE-8DEC-F4038C3D51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34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0D67B-8BC5-4C84-91EA-7AE7D0DC5A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276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C329-B4A4-4D00-90BC-28485C90A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63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519D-822F-4270-9746-BFDE8F062B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794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3AAE-30BC-4C53-9E5C-40C86AEC79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248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1CD3E-85D9-4FE3-BA5E-1CDBFCB8F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658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A914C-22C6-46C6-A29C-FA06E770D8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75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E3BCC-AC3B-425B-A49C-13BF2BFDB8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6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260D8-031F-456F-8DC6-FA2B44B286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07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A1F3-5C42-4700-9E86-077BDA7E0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0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6FE7-35F3-4044-820C-BC9DAF6D87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24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F6E3-AC32-4F85-8A72-5E6374AC77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6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93BE-D86C-4DD0-A292-09BEFC92B4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399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F53F-0A5B-4745-9E94-9B51EAB041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2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C7DDF-14EE-4907-A21A-E311530E37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4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FDDBF-1245-4286-B2B0-804CA4EF3E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9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33D7-7ADF-46EF-9553-392E87A6C3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27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A1F6-B4FE-4E21-A7BF-4B25DE0F68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59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A914C-22C6-46C6-A29C-FA06E770D8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36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E3BCC-AC3B-425B-A49C-13BF2BFDB8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5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260D8-031F-456F-8DC6-FA2B44B286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94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A1F3-5C42-4700-9E86-077BDA7E0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84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6FE7-35F3-4044-820C-BC9DAF6D87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9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40A8-C2C4-4DC1-B6D2-C22F97FD2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345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F6E3-AC32-4F85-8A72-5E6374AC77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21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F53F-0A5B-4745-9E94-9B51EAB041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0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C7DDF-14EE-4907-A21A-E311530E37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95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FDDBF-1245-4286-B2B0-804CA4EF3E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90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33D7-7ADF-46EF-9553-392E87A6C3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24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A1F6-B4FE-4E21-A7BF-4B25DE0F68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849EA-6F1C-49DC-8370-262EA910F9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93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F2176-8DEC-423B-8753-8B044C3460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06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E9CF8-9DFC-451C-881C-3E187499B7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93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A902-2184-4249-8D29-2BE3E865DC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28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1D1CED9-4C06-4D73-BE30-3232B0497E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AF1D229-FFD6-4BE8-AE63-0496ED53CA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C50E09-0145-4C3B-9519-F812C29475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276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297D46-3A04-49C6-8C0F-24B7D61686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276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297D46-3A04-49C6-8C0F-24B7D61686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5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3.wmf"/><Relationship Id="rId3" Type="http://schemas.openxmlformats.org/officeDocument/2006/relationships/image" Target="../media/image25.png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26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5435600" y="2060575"/>
            <a:ext cx="31337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Vincenzo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Rizi</a:t>
            </a:r>
            <a:endParaRPr lang="en-GB" altLang="en-US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CETEMPS,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Dipartimento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di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Scienze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Fisiche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e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Chimiche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Università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Degli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Studi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en-US" sz="20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dell’Aquila</a:t>
            </a: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L’Aquila, Italy</a:t>
            </a:r>
            <a:endParaRPr lang="it-IT" altLang="en-US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5123" name="Gruppo 6"/>
          <p:cNvGrpSpPr>
            <a:grpSpLocks/>
          </p:cNvGrpSpPr>
          <p:nvPr/>
        </p:nvGrpSpPr>
        <p:grpSpPr bwMode="auto">
          <a:xfrm>
            <a:off x="141288" y="4076700"/>
            <a:ext cx="2159000" cy="2276475"/>
            <a:chOff x="928663" y="3571876"/>
            <a:chExt cx="3143272" cy="2995625"/>
          </a:xfrm>
        </p:grpSpPr>
        <p:pic>
          <p:nvPicPr>
            <p:cNvPr id="513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42" y="3571876"/>
              <a:ext cx="1800225" cy="209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3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3" y="5605584"/>
              <a:ext cx="3143272" cy="96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5718175" y="4505325"/>
            <a:ext cx="316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vincenzo.rizi@aquila.infn.it</a:t>
            </a:r>
            <a:endParaRPr lang="it-IT" altLang="en-US" sz="18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205038"/>
            <a:ext cx="143351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49500"/>
            <a:ext cx="17287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7" name="Picture 14" descr="l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581525"/>
            <a:ext cx="18843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ttangolo 10"/>
          <p:cNvSpPr>
            <a:spLocks noChangeArrowheads="1"/>
          </p:cNvSpPr>
          <p:nvPr/>
        </p:nvSpPr>
        <p:spPr bwMode="auto">
          <a:xfrm>
            <a:off x="141288" y="153988"/>
            <a:ext cx="88947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Raman LIDARs for Pierre Auger Observatory: field experiences and results.</a:t>
            </a:r>
            <a:r>
              <a:rPr lang="it-IT" altLang="en-US" sz="2000" dirty="0"/>
              <a:t>               </a:t>
            </a:r>
          </a:p>
        </p:txBody>
      </p:sp>
      <p:pic>
        <p:nvPicPr>
          <p:cNvPr id="5129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708275"/>
            <a:ext cx="14620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Segnaposto numero diapositiva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E6E013-343A-4D11-951D-E97AF7D9D54B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it-IT" altLang="en-US" sz="2400" b="1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81650" y="6453336"/>
            <a:ext cx="484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AtmoHEAD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2014 -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Padova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Italy, 19-21 May, 2014 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5219700" y="476250"/>
            <a:ext cx="3168650" cy="313848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 u="sng">
                <a:solidFill>
                  <a:srgbClr val="C0504D"/>
                </a:solidFill>
                <a:latin typeface="Batang" pitchFamily="18" charset="-127"/>
              </a:rPr>
              <a:t>RECEIVER</a:t>
            </a:r>
            <a:r>
              <a:rPr lang="it-IT" altLang="en-US" b="1" u="sng">
                <a:solidFill>
                  <a:srgbClr val="FF0000"/>
                </a:solidFill>
                <a:latin typeface="Batang" pitchFamily="18" charset="-127"/>
              </a:rPr>
              <a:t> </a:t>
            </a:r>
          </a:p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It collects and detects returned photons</a:t>
            </a:r>
          </a:p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It consists of </a:t>
            </a:r>
            <a:r>
              <a:rPr lang="en-US" altLang="en-US" b="1">
                <a:solidFill>
                  <a:srgbClr val="FF0000"/>
                </a:solidFill>
                <a:latin typeface="Batang" pitchFamily="18" charset="-127"/>
              </a:rPr>
              <a:t>telescopes</a:t>
            </a:r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en-US" altLang="en-US" b="1">
                <a:solidFill>
                  <a:srgbClr val="009900"/>
                </a:solidFill>
                <a:latin typeface="Batang" pitchFamily="18" charset="-127"/>
              </a:rPr>
              <a:t>filters</a:t>
            </a:r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en-US" altLang="en-US" b="1">
                <a:solidFill>
                  <a:srgbClr val="FFCC00"/>
                </a:solidFill>
                <a:latin typeface="Batang" pitchFamily="18" charset="-127"/>
              </a:rPr>
              <a:t>collimating optics</a:t>
            </a:r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en-US" altLang="en-US" b="1">
                <a:solidFill>
                  <a:srgbClr val="990000"/>
                </a:solidFill>
                <a:latin typeface="Batang" pitchFamily="18" charset="-127"/>
              </a:rPr>
              <a:t>photon detectors</a:t>
            </a:r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en-US" altLang="en-US" b="1">
                <a:solidFill>
                  <a:srgbClr val="C0504D"/>
                </a:solidFill>
                <a:latin typeface="Batang" pitchFamily="18" charset="-127"/>
              </a:rPr>
              <a:t>discriminators</a:t>
            </a:r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, etc.</a:t>
            </a:r>
          </a:p>
          <a:p>
            <a:pPr eaLnBrk="1" hangingPunct="1"/>
            <a:endParaRPr lang="en-US" altLang="en-US" b="1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Batang" pitchFamily="18" charset="-127"/>
              </a:rPr>
              <a:t>The receiver can spectrally distinguish the returned photons.</a:t>
            </a:r>
            <a:endParaRPr lang="it-IT" altLang="en-US" b="1">
              <a:solidFill>
                <a:prstClr val="black"/>
              </a:solidFill>
              <a:latin typeface="Batang" pitchFamily="18" charset="-127"/>
            </a:endParaRP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240087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IM000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227806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ramanrecei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5472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56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3743325" cy="31384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 u="sng">
                <a:solidFill>
                  <a:srgbClr val="FF0000"/>
                </a:solidFill>
                <a:latin typeface="Batang" pitchFamily="18" charset="-127"/>
              </a:rPr>
              <a:t>SYSTEM CONTROL AND DATA ACQUISITION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Batang" pitchFamily="18" charset="-127"/>
              </a:rPr>
              <a:t>It records returned data and corresponding time of flight, and provides the coordination to transmitter and receiver.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Batang" pitchFamily="18" charset="-127"/>
              </a:rPr>
              <a:t>It consists of multi-channel scaler which has very precise clock so can record time precisely, discriminator, computer and software.</a:t>
            </a:r>
          </a:p>
        </p:txBody>
      </p:sp>
      <p:pic>
        <p:nvPicPr>
          <p:cNvPr id="36867" name="Picture 5" descr="receiver_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7147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PHTO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19446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PHTO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2274888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PHTO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013325"/>
            <a:ext cx="22748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 descr="PHTO0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13325"/>
            <a:ext cx="22748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PHTO0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18732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85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71500"/>
            <a:ext cx="20716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030"/>
          <p:cNvSpPr txBox="1">
            <a:spLocks noChangeArrowheads="1"/>
          </p:cNvSpPr>
          <p:nvPr/>
        </p:nvSpPr>
        <p:spPr bwMode="auto">
          <a:xfrm>
            <a:off x="7643813" y="5286375"/>
            <a:ext cx="1082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00CC00"/>
                </a:solidFill>
                <a:latin typeface="Batang" pitchFamily="18" charset="-127"/>
              </a:rPr>
              <a:t>detector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9940" name="Text Box 1032"/>
          <p:cNvSpPr txBox="1">
            <a:spLocks noChangeArrowheads="1"/>
          </p:cNvSpPr>
          <p:nvPr/>
        </p:nvSpPr>
        <p:spPr bwMode="auto">
          <a:xfrm>
            <a:off x="3071813" y="142875"/>
            <a:ext cx="2397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Interaction between </a:t>
            </a:r>
          </a:p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radiation and object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9941" name="Text Box 1035"/>
          <p:cNvSpPr txBox="1">
            <a:spLocks noChangeArrowheads="1"/>
          </p:cNvSpPr>
          <p:nvPr/>
        </p:nvSpPr>
        <p:spPr bwMode="auto">
          <a:xfrm>
            <a:off x="500063" y="3929063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radiation </a:t>
            </a:r>
          </a:p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source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grpSp>
        <p:nvGrpSpPr>
          <p:cNvPr id="39942" name="Group 1044"/>
          <p:cNvGrpSpPr>
            <a:grpSpLocks/>
          </p:cNvGrpSpPr>
          <p:nvPr/>
        </p:nvGrpSpPr>
        <p:grpSpPr bwMode="auto">
          <a:xfrm rot="-1218604">
            <a:off x="4572000" y="1646238"/>
            <a:ext cx="3517900" cy="3429000"/>
            <a:chOff x="2976" y="1152"/>
            <a:chExt cx="2216" cy="2160"/>
          </a:xfrm>
        </p:grpSpPr>
        <p:sp>
          <p:nvSpPr>
            <p:cNvPr id="39955" name="AutoShape 1041"/>
            <p:cNvSpPr>
              <a:spLocks noChangeArrowheads="1"/>
            </p:cNvSpPr>
            <p:nvPr/>
          </p:nvSpPr>
          <p:spPr bwMode="auto">
            <a:xfrm rot="-1298240">
              <a:off x="4128" y="2784"/>
              <a:ext cx="1064" cy="528"/>
            </a:xfrm>
            <a:prstGeom prst="can">
              <a:avLst>
                <a:gd name="adj" fmla="val 33963"/>
              </a:avLst>
            </a:prstGeom>
            <a:solidFill>
              <a:srgbClr val="33CCCC">
                <a:alpha val="50195"/>
              </a:srgbClr>
            </a:solidFill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956" name="Line 1042"/>
            <p:cNvSpPr>
              <a:spLocks noChangeShapeType="1"/>
            </p:cNvSpPr>
            <p:nvPr/>
          </p:nvSpPr>
          <p:spPr bwMode="auto">
            <a:xfrm>
              <a:off x="2976" y="1920"/>
              <a:ext cx="1104" cy="115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957" name="Line 1043"/>
            <p:cNvSpPr>
              <a:spLocks noChangeShapeType="1"/>
            </p:cNvSpPr>
            <p:nvPr/>
          </p:nvSpPr>
          <p:spPr bwMode="auto">
            <a:xfrm>
              <a:off x="4992" y="1152"/>
              <a:ext cx="96" cy="1536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9943" name="Text Box 1047"/>
          <p:cNvSpPr txBox="1">
            <a:spLocks noChangeArrowheads="1"/>
          </p:cNvSpPr>
          <p:nvPr/>
        </p:nvSpPr>
        <p:spPr bwMode="auto">
          <a:xfrm>
            <a:off x="5429250" y="1428750"/>
            <a:ext cx="1449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009900"/>
                </a:solidFill>
                <a:latin typeface="Batang" pitchFamily="18" charset="-127"/>
              </a:rPr>
              <a:t>signal </a:t>
            </a:r>
          </a:p>
          <a:p>
            <a:pPr eaLnBrk="1" hangingPunct="1"/>
            <a:r>
              <a:rPr lang="it-IT" altLang="en-US" b="1">
                <a:solidFill>
                  <a:srgbClr val="009900"/>
                </a:solidFill>
                <a:latin typeface="Batang" pitchFamily="18" charset="-127"/>
              </a:rPr>
              <a:t>propagation</a:t>
            </a:r>
            <a:endParaRPr lang="it-IT" altLang="en-US">
              <a:solidFill>
                <a:srgbClr val="009900"/>
              </a:solidFill>
              <a:latin typeface="Batang" pitchFamily="18" charset="-127"/>
            </a:endParaRPr>
          </a:p>
        </p:txBody>
      </p:sp>
      <p:sp>
        <p:nvSpPr>
          <p:cNvPr id="39944" name="Text Box 1050"/>
          <p:cNvSpPr txBox="1">
            <a:spLocks noChangeArrowheads="1"/>
          </p:cNvSpPr>
          <p:nvPr/>
        </p:nvSpPr>
        <p:spPr bwMode="auto">
          <a:xfrm>
            <a:off x="4714875" y="6000750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prstClr val="white"/>
                </a:solidFill>
                <a:latin typeface="Batang" pitchFamily="18" charset="-127"/>
              </a:rPr>
              <a:t>Data acquisition and analysis</a:t>
            </a:r>
          </a:p>
        </p:txBody>
      </p:sp>
      <p:sp>
        <p:nvSpPr>
          <p:cNvPr id="25" name="Cubo 24"/>
          <p:cNvSpPr/>
          <p:nvPr/>
        </p:nvSpPr>
        <p:spPr>
          <a:xfrm rot="17795535">
            <a:off x="930275" y="4551363"/>
            <a:ext cx="1873250" cy="5207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rot="16200000" flipH="1">
            <a:off x="4429125" y="1285875"/>
            <a:ext cx="2714625" cy="2714625"/>
          </a:xfrm>
          <a:prstGeom prst="straightConnector1">
            <a:avLst/>
          </a:prstGeom>
          <a:ln w="25400" cmpd="tri">
            <a:solidFill>
              <a:srgbClr val="0E9F0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4429125" y="1214438"/>
            <a:ext cx="3000375" cy="2643187"/>
          </a:xfrm>
          <a:prstGeom prst="straightConnector1">
            <a:avLst/>
          </a:prstGeom>
          <a:ln w="25400" cmpd="tri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8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357688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Connettore 4 44"/>
          <p:cNvCxnSpPr>
            <a:stCxn id="25" idx="2"/>
          </p:cNvCxnSpPr>
          <p:nvPr/>
        </p:nvCxnSpPr>
        <p:spPr>
          <a:xfrm rot="16200000" flipH="1">
            <a:off x="2660650" y="4522788"/>
            <a:ext cx="412750" cy="2724150"/>
          </a:xfrm>
          <a:prstGeom prst="bentConnector3">
            <a:avLst>
              <a:gd name="adj1" fmla="val 155312"/>
            </a:avLst>
          </a:prstGeom>
          <a:ln w="2540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4 48"/>
          <p:cNvCxnSpPr>
            <a:endCxn id="39955" idx="3"/>
          </p:cNvCxnSpPr>
          <p:nvPr/>
        </p:nvCxnSpPr>
        <p:spPr>
          <a:xfrm flipV="1">
            <a:off x="5572125" y="4570413"/>
            <a:ext cx="2346325" cy="644525"/>
          </a:xfrm>
          <a:prstGeom prst="bentConnector2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1" name="Text Box 1046"/>
          <p:cNvSpPr txBox="1">
            <a:spLocks noChangeArrowheads="1"/>
          </p:cNvSpPr>
          <p:nvPr/>
        </p:nvSpPr>
        <p:spPr bwMode="auto">
          <a:xfrm>
            <a:off x="1500188" y="1785938"/>
            <a:ext cx="1449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radiation </a:t>
            </a:r>
          </a:p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propagation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cxnSp>
        <p:nvCxnSpPr>
          <p:cNvPr id="23" name="Connettore 2 22"/>
          <p:cNvCxnSpPr/>
          <p:nvPr/>
        </p:nvCxnSpPr>
        <p:spPr>
          <a:xfrm rot="5400000">
            <a:off x="1750219" y="1750219"/>
            <a:ext cx="2857500" cy="1785938"/>
          </a:xfrm>
          <a:prstGeom prst="straightConnector1">
            <a:avLst/>
          </a:prstGeom>
          <a:ln w="25400" cmpd="tri">
            <a:solidFill>
              <a:srgbClr val="0E9F0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71500"/>
            <a:ext cx="20716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030"/>
          <p:cNvSpPr txBox="1">
            <a:spLocks noChangeArrowheads="1"/>
          </p:cNvSpPr>
          <p:nvPr/>
        </p:nvSpPr>
        <p:spPr bwMode="auto">
          <a:xfrm>
            <a:off x="7643813" y="5286375"/>
            <a:ext cx="1082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00CC00"/>
                </a:solidFill>
                <a:latin typeface="Batang" pitchFamily="18" charset="-127"/>
              </a:rPr>
              <a:t>detector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086" name="Text Box 1032"/>
          <p:cNvSpPr txBox="1">
            <a:spLocks noChangeArrowheads="1"/>
          </p:cNvSpPr>
          <p:nvPr/>
        </p:nvSpPr>
        <p:spPr bwMode="auto">
          <a:xfrm>
            <a:off x="3071813" y="142875"/>
            <a:ext cx="2397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Interaction between </a:t>
            </a:r>
          </a:p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radiation and object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087" name="Text Box 1035"/>
          <p:cNvSpPr txBox="1">
            <a:spLocks noChangeArrowheads="1"/>
          </p:cNvSpPr>
          <p:nvPr/>
        </p:nvSpPr>
        <p:spPr bwMode="auto">
          <a:xfrm>
            <a:off x="500063" y="3929063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radiation </a:t>
            </a:r>
          </a:p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source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grpSp>
        <p:nvGrpSpPr>
          <p:cNvPr id="3088" name="Group 1044"/>
          <p:cNvGrpSpPr>
            <a:grpSpLocks/>
          </p:cNvGrpSpPr>
          <p:nvPr/>
        </p:nvGrpSpPr>
        <p:grpSpPr bwMode="auto">
          <a:xfrm rot="-1218604">
            <a:off x="4572000" y="1646238"/>
            <a:ext cx="3517900" cy="3429000"/>
            <a:chOff x="2976" y="1152"/>
            <a:chExt cx="2216" cy="2160"/>
          </a:xfrm>
        </p:grpSpPr>
        <p:sp>
          <p:nvSpPr>
            <p:cNvPr id="3111" name="AutoShape 1041"/>
            <p:cNvSpPr>
              <a:spLocks noChangeArrowheads="1"/>
            </p:cNvSpPr>
            <p:nvPr/>
          </p:nvSpPr>
          <p:spPr bwMode="auto">
            <a:xfrm rot="-1298240">
              <a:off x="4128" y="2784"/>
              <a:ext cx="1064" cy="528"/>
            </a:xfrm>
            <a:prstGeom prst="can">
              <a:avLst>
                <a:gd name="adj" fmla="val 33963"/>
              </a:avLst>
            </a:prstGeom>
            <a:solidFill>
              <a:srgbClr val="33CCCC">
                <a:alpha val="50195"/>
              </a:srgbClr>
            </a:solidFill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12" name="Line 1042"/>
            <p:cNvSpPr>
              <a:spLocks noChangeShapeType="1"/>
            </p:cNvSpPr>
            <p:nvPr/>
          </p:nvSpPr>
          <p:spPr bwMode="auto">
            <a:xfrm>
              <a:off x="2976" y="1920"/>
              <a:ext cx="1104" cy="115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3" name="Line 1043"/>
            <p:cNvSpPr>
              <a:spLocks noChangeShapeType="1"/>
            </p:cNvSpPr>
            <p:nvPr/>
          </p:nvSpPr>
          <p:spPr bwMode="auto">
            <a:xfrm>
              <a:off x="4992" y="1152"/>
              <a:ext cx="96" cy="1536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089" name="Text Box 1047"/>
          <p:cNvSpPr txBox="1">
            <a:spLocks noChangeArrowheads="1"/>
          </p:cNvSpPr>
          <p:nvPr/>
        </p:nvSpPr>
        <p:spPr bwMode="auto">
          <a:xfrm>
            <a:off x="5429250" y="1428750"/>
            <a:ext cx="1449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009900"/>
                </a:solidFill>
                <a:latin typeface="Batang" pitchFamily="18" charset="-127"/>
              </a:rPr>
              <a:t>signal </a:t>
            </a:r>
          </a:p>
          <a:p>
            <a:pPr eaLnBrk="1" hangingPunct="1"/>
            <a:r>
              <a:rPr lang="it-IT" altLang="en-US" b="1">
                <a:solidFill>
                  <a:srgbClr val="009900"/>
                </a:solidFill>
                <a:latin typeface="Batang" pitchFamily="18" charset="-127"/>
              </a:rPr>
              <a:t>propagation</a:t>
            </a:r>
            <a:endParaRPr lang="it-IT" altLang="en-US">
              <a:solidFill>
                <a:srgbClr val="009900"/>
              </a:solidFill>
              <a:latin typeface="Batang" pitchFamily="18" charset="-127"/>
            </a:endParaRPr>
          </a:p>
        </p:txBody>
      </p:sp>
      <p:sp>
        <p:nvSpPr>
          <p:cNvPr id="3090" name="Text Box 1050"/>
          <p:cNvSpPr txBox="1">
            <a:spLocks noChangeArrowheads="1"/>
          </p:cNvSpPr>
          <p:nvPr/>
        </p:nvSpPr>
        <p:spPr bwMode="auto">
          <a:xfrm>
            <a:off x="4714875" y="6000750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prstClr val="white"/>
                </a:solidFill>
                <a:latin typeface="Batang" pitchFamily="18" charset="-127"/>
              </a:rPr>
              <a:t>Data acquisition and analysis</a:t>
            </a:r>
          </a:p>
        </p:txBody>
      </p:sp>
      <p:sp>
        <p:nvSpPr>
          <p:cNvPr id="25" name="Cubo 24"/>
          <p:cNvSpPr/>
          <p:nvPr/>
        </p:nvSpPr>
        <p:spPr>
          <a:xfrm rot="17795535">
            <a:off x="930275" y="4551363"/>
            <a:ext cx="1873250" cy="5207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rot="16200000" flipH="1">
            <a:off x="4429125" y="1285875"/>
            <a:ext cx="2714625" cy="2714625"/>
          </a:xfrm>
          <a:prstGeom prst="straightConnector1">
            <a:avLst/>
          </a:prstGeom>
          <a:ln w="25400" cmpd="tri">
            <a:solidFill>
              <a:srgbClr val="0E9F0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4429125" y="1214438"/>
            <a:ext cx="3000375" cy="2643187"/>
          </a:xfrm>
          <a:prstGeom prst="straightConnector1">
            <a:avLst/>
          </a:prstGeom>
          <a:ln w="25400" cmpd="tri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357688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Connettore 4 44"/>
          <p:cNvCxnSpPr>
            <a:stCxn id="25" idx="2"/>
          </p:cNvCxnSpPr>
          <p:nvPr/>
        </p:nvCxnSpPr>
        <p:spPr>
          <a:xfrm rot="16200000" flipH="1">
            <a:off x="2660650" y="4522788"/>
            <a:ext cx="412750" cy="2724150"/>
          </a:xfrm>
          <a:prstGeom prst="bentConnector3">
            <a:avLst>
              <a:gd name="adj1" fmla="val 155312"/>
            </a:avLst>
          </a:prstGeom>
          <a:ln w="2540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4 48"/>
          <p:cNvCxnSpPr>
            <a:endCxn id="3111" idx="3"/>
          </p:cNvCxnSpPr>
          <p:nvPr/>
        </p:nvCxnSpPr>
        <p:spPr>
          <a:xfrm flipV="1">
            <a:off x="5572125" y="4570413"/>
            <a:ext cx="2346325" cy="644525"/>
          </a:xfrm>
          <a:prstGeom prst="bentConnector2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7" name="Text Box 1046"/>
          <p:cNvSpPr txBox="1">
            <a:spLocks noChangeArrowheads="1"/>
          </p:cNvSpPr>
          <p:nvPr/>
        </p:nvSpPr>
        <p:spPr bwMode="auto">
          <a:xfrm>
            <a:off x="1500188" y="1785938"/>
            <a:ext cx="1449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radiation </a:t>
            </a:r>
          </a:p>
          <a:p>
            <a:pPr eaLnBrk="1" hangingPunct="1"/>
            <a:r>
              <a:rPr lang="it-IT" altLang="en-US" b="1">
                <a:solidFill>
                  <a:srgbClr val="CC3300"/>
                </a:solidFill>
                <a:latin typeface="Batang" pitchFamily="18" charset="-127"/>
              </a:rPr>
              <a:t>propagation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43063" y="2571750"/>
          <a:ext cx="9921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8" name="Equation" r:id="rId5" imgW="495000" imgH="228600" progId="Equation.3">
                  <p:embed/>
                </p:oleObj>
              </mc:Choice>
              <mc:Fallback>
                <p:oleObj name="Equation" r:id="rId5" imgW="495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571750"/>
                        <a:ext cx="992187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286500" y="2286000"/>
          <a:ext cx="9159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9" name="Equation" r:id="rId7" imgW="457200" imgH="215640" progId="Equation.3">
                  <p:embed/>
                </p:oleObj>
              </mc:Choice>
              <mc:Fallback>
                <p:oleObj name="Equation" r:id="rId7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2286000"/>
                        <a:ext cx="915988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3703638" y="1971675"/>
          <a:ext cx="12969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0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1971675"/>
                        <a:ext cx="1296987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785813" y="3500438"/>
          <a:ext cx="9159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1" name="Equation" r:id="rId11" imgW="457200" imgH="228600" progId="Equation.3">
                  <p:embed/>
                </p:oleObj>
              </mc:Choice>
              <mc:Fallback>
                <p:oleObj name="Equation" r:id="rId11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500438"/>
                        <a:ext cx="915987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429500" y="3786188"/>
          <a:ext cx="533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2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786188"/>
                        <a:ext cx="533400" cy="78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5929313" y="5143500"/>
          <a:ext cx="15763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3" name="Equation" r:id="rId15" imgW="787320" imgH="228600" progId="Equation.3">
                  <p:embed/>
                </p:oleObj>
              </mc:Choice>
              <mc:Fallback>
                <p:oleObj name="Equation" r:id="rId15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5143500"/>
                        <a:ext cx="1576387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8" name="Line 28"/>
          <p:cNvSpPr>
            <a:spLocks noChangeShapeType="1"/>
          </p:cNvSpPr>
          <p:nvPr/>
        </p:nvSpPr>
        <p:spPr bwMode="auto">
          <a:xfrm flipV="1">
            <a:off x="8604250" y="836613"/>
            <a:ext cx="0" cy="38877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8604250" y="2997200"/>
          <a:ext cx="228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4" name="Equation" r:id="rId17" imgW="114120" imgH="139680" progId="Equation.3">
                  <p:embed/>
                </p:oleObj>
              </mc:Choice>
              <mc:Fallback>
                <p:oleObj name="Equation" r:id="rId1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0" y="2997200"/>
                        <a:ext cx="2286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9" name="Line 30"/>
          <p:cNvSpPr>
            <a:spLocks noChangeShapeType="1"/>
          </p:cNvSpPr>
          <p:nvPr/>
        </p:nvSpPr>
        <p:spPr bwMode="auto">
          <a:xfrm>
            <a:off x="6084888" y="981075"/>
            <a:ext cx="28082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0" name="Line 31"/>
          <p:cNvSpPr>
            <a:spLocks noChangeShapeType="1"/>
          </p:cNvSpPr>
          <p:nvPr/>
        </p:nvSpPr>
        <p:spPr bwMode="auto">
          <a:xfrm>
            <a:off x="6084888" y="4581525"/>
            <a:ext cx="28797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1" name="Line 32"/>
          <p:cNvSpPr>
            <a:spLocks noChangeShapeType="1"/>
          </p:cNvSpPr>
          <p:nvPr/>
        </p:nvSpPr>
        <p:spPr bwMode="auto">
          <a:xfrm flipV="1">
            <a:off x="8532813" y="908050"/>
            <a:ext cx="142875" cy="1444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2" name="Line 33"/>
          <p:cNvSpPr>
            <a:spLocks noChangeShapeType="1"/>
          </p:cNvSpPr>
          <p:nvPr/>
        </p:nvSpPr>
        <p:spPr bwMode="auto">
          <a:xfrm flipV="1">
            <a:off x="8532813" y="4508500"/>
            <a:ext cx="142875" cy="1444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3" name="Line 34"/>
          <p:cNvSpPr>
            <a:spLocks noChangeShapeType="1"/>
          </p:cNvSpPr>
          <p:nvPr/>
        </p:nvSpPr>
        <p:spPr bwMode="auto">
          <a:xfrm>
            <a:off x="1403350" y="1341438"/>
            <a:ext cx="28797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4" name="Line 35"/>
          <p:cNvSpPr>
            <a:spLocks noChangeShapeType="1"/>
          </p:cNvSpPr>
          <p:nvPr/>
        </p:nvSpPr>
        <p:spPr bwMode="auto">
          <a:xfrm>
            <a:off x="1403350" y="765175"/>
            <a:ext cx="28797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5" name="Line 36"/>
          <p:cNvSpPr>
            <a:spLocks noChangeShapeType="1"/>
          </p:cNvSpPr>
          <p:nvPr/>
        </p:nvSpPr>
        <p:spPr bwMode="auto">
          <a:xfrm flipV="1">
            <a:off x="1547813" y="477838"/>
            <a:ext cx="0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6" name="Line 37"/>
          <p:cNvSpPr>
            <a:spLocks noChangeShapeType="1"/>
          </p:cNvSpPr>
          <p:nvPr/>
        </p:nvSpPr>
        <p:spPr bwMode="auto">
          <a:xfrm flipV="1">
            <a:off x="1477963" y="1268413"/>
            <a:ext cx="142875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07" name="Line 38"/>
          <p:cNvSpPr>
            <a:spLocks noChangeShapeType="1"/>
          </p:cNvSpPr>
          <p:nvPr/>
        </p:nvSpPr>
        <p:spPr bwMode="auto">
          <a:xfrm flipV="1">
            <a:off x="1476375" y="692150"/>
            <a:ext cx="142875" cy="1444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1042988" y="836613"/>
          <a:ext cx="406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5" name="Equation" r:id="rId19" imgW="203040" imgH="177480" progId="Equation.3">
                  <p:embed/>
                </p:oleObj>
              </mc:Choice>
              <mc:Fallback>
                <p:oleObj name="Equation" r:id="rId19" imgW="203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836613"/>
                        <a:ext cx="406400" cy="35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18"/>
          <p:cNvGraphicFramePr>
            <a:graphicFrameLocks noChangeAspect="1"/>
          </p:cNvGraphicFramePr>
          <p:nvPr/>
        </p:nvGraphicFramePr>
        <p:xfrm>
          <a:off x="8643938" y="2643188"/>
          <a:ext cx="228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6" name="Equation" r:id="rId21" imgW="114120" imgH="139680" progId="Equation.3">
                  <p:embed/>
                </p:oleObj>
              </mc:Choice>
              <mc:Fallback>
                <p:oleObj name="Equation" r:id="rId21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3938" y="2643188"/>
                        <a:ext cx="228600" cy="279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Connettore 2 41"/>
          <p:cNvCxnSpPr/>
          <p:nvPr/>
        </p:nvCxnSpPr>
        <p:spPr>
          <a:xfrm rot="5400000">
            <a:off x="1750219" y="1750219"/>
            <a:ext cx="2857500" cy="1785938"/>
          </a:xfrm>
          <a:prstGeom prst="straightConnector1">
            <a:avLst/>
          </a:prstGeom>
          <a:ln w="25400" cmpd="tri">
            <a:solidFill>
              <a:srgbClr val="0E9F0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47763" y="1811338"/>
          <a:ext cx="9921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0" name="Equation" r:id="rId3" imgW="495000" imgH="228600" progId="Equation.3">
                  <p:embed/>
                </p:oleObj>
              </mc:Choice>
              <mc:Fallback>
                <p:oleObj name="Equation" r:id="rId3" imgW="495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3" y="1811338"/>
                        <a:ext cx="9921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208088" y="3048000"/>
          <a:ext cx="9159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1" name="Equation" r:id="rId5" imgW="457200" imgH="215640" progId="Equation.3">
                  <p:embed/>
                </p:oleObj>
              </mc:Choice>
              <mc:Fallback>
                <p:oleObj name="Equation" r:id="rId5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3048000"/>
                        <a:ext cx="9159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77825" y="2387600"/>
          <a:ext cx="17811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2" name="Equation" r:id="rId7" imgW="888840" imgH="228600" progId="Equation.3">
                  <p:embed/>
                </p:oleObj>
              </mc:Choice>
              <mc:Fallback>
                <p:oleObj name="Equation" r:id="rId7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2387600"/>
                        <a:ext cx="17811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1254125" y="1235075"/>
          <a:ext cx="91598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3" name="Equation" r:id="rId9" imgW="457200" imgH="228600" progId="Equation.3">
                  <p:embed/>
                </p:oleObj>
              </mc:Choice>
              <mc:Fallback>
                <p:oleObj name="Equation" r:id="rId9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1235075"/>
                        <a:ext cx="91598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1601788" y="3768725"/>
          <a:ext cx="533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4" name="Equation" r:id="rId11" imgW="266400" imgH="393480" progId="Equation.3">
                  <p:embed/>
                </p:oleObj>
              </mc:Choice>
              <mc:Fallback>
                <p:oleObj name="Equation" r:id="rId11" imgW="266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8" y="3768725"/>
                        <a:ext cx="5334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560388" y="4619625"/>
          <a:ext cx="15763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5" name="Equation" r:id="rId13" imgW="787320" imgH="228600" progId="Equation.3">
                  <p:embed/>
                </p:oleObj>
              </mc:Choice>
              <mc:Fallback>
                <p:oleObj name="Equation" r:id="rId13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4619625"/>
                        <a:ext cx="15763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25"/>
          <p:cNvSpPr>
            <a:spLocks noChangeArrowheads="1"/>
          </p:cNvSpPr>
          <p:nvPr/>
        </p:nvSpPr>
        <p:spPr bwMode="auto">
          <a:xfrm>
            <a:off x="2322513" y="4560888"/>
            <a:ext cx="597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Lidar system efficiency and geometry factor</a:t>
            </a:r>
          </a:p>
        </p:txBody>
      </p:sp>
      <p:sp>
        <p:nvSpPr>
          <p:cNvPr id="4105" name="Rectangle 26"/>
          <p:cNvSpPr>
            <a:spLocks noChangeArrowheads="1"/>
          </p:cNvSpPr>
          <p:nvPr/>
        </p:nvSpPr>
        <p:spPr bwMode="auto">
          <a:xfrm>
            <a:off x="2322513" y="1247775"/>
            <a:ext cx="364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Emitted laser photon number</a:t>
            </a:r>
          </a:p>
        </p:txBody>
      </p:sp>
      <p:sp>
        <p:nvSpPr>
          <p:cNvPr id="4106" name="Rectangle 27"/>
          <p:cNvSpPr>
            <a:spLocks noChangeArrowheads="1"/>
          </p:cNvSpPr>
          <p:nvPr/>
        </p:nvSpPr>
        <p:spPr bwMode="auto">
          <a:xfrm>
            <a:off x="2322513" y="1824038"/>
            <a:ext cx="567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Laser photon transmission through medium</a:t>
            </a:r>
          </a:p>
        </p:txBody>
      </p:sp>
      <p:sp>
        <p:nvSpPr>
          <p:cNvPr id="4107" name="Rectangle 28"/>
          <p:cNvSpPr>
            <a:spLocks noChangeArrowheads="1"/>
          </p:cNvSpPr>
          <p:nvPr/>
        </p:nvSpPr>
        <p:spPr bwMode="auto">
          <a:xfrm>
            <a:off x="2322513" y="2400300"/>
            <a:ext cx="6462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Probability of a transmitted photon to be scattered</a:t>
            </a:r>
          </a:p>
        </p:txBody>
      </p:sp>
      <p:sp>
        <p:nvSpPr>
          <p:cNvPr id="4108" name="Rectangle 29"/>
          <p:cNvSpPr>
            <a:spLocks noChangeArrowheads="1"/>
          </p:cNvSpPr>
          <p:nvPr/>
        </p:nvSpPr>
        <p:spPr bwMode="auto">
          <a:xfrm>
            <a:off x="2322513" y="3048000"/>
            <a:ext cx="617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Scattered photon transmission through medium</a:t>
            </a:r>
          </a:p>
        </p:txBody>
      </p:sp>
      <p:sp>
        <p:nvSpPr>
          <p:cNvPr id="4109" name="Rectangle 30"/>
          <p:cNvSpPr>
            <a:spLocks noChangeArrowheads="1"/>
          </p:cNvSpPr>
          <p:nvPr/>
        </p:nvSpPr>
        <p:spPr bwMode="auto">
          <a:xfrm>
            <a:off x="2339975" y="3789363"/>
            <a:ext cx="6318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Probability of a scattered photon to be collected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03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9388" y="5589588"/>
          <a:ext cx="87757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8" name="Equation" r:id="rId3" imgW="4863960" imgH="393480" progId="Equation.3">
                  <p:embed/>
                </p:oleObj>
              </mc:Choice>
              <mc:Fallback>
                <p:oleObj name="Equation" r:id="rId3" imgW="4863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589588"/>
                        <a:ext cx="877570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4" name="Gruppo 5"/>
          <p:cNvGrpSpPr>
            <a:grpSpLocks/>
          </p:cNvGrpSpPr>
          <p:nvPr/>
        </p:nvGrpSpPr>
        <p:grpSpPr bwMode="auto">
          <a:xfrm>
            <a:off x="539750" y="476250"/>
            <a:ext cx="8208963" cy="4511675"/>
            <a:chOff x="539750" y="476250"/>
            <a:chExt cx="8208963" cy="4511675"/>
          </a:xfrm>
        </p:grpSpPr>
        <p:sp>
          <p:nvSpPr>
            <p:cNvPr id="5126" name="Rectangle 5"/>
            <p:cNvSpPr>
              <a:spLocks noChangeArrowheads="1"/>
            </p:cNvSpPr>
            <p:nvPr/>
          </p:nvSpPr>
          <p:spPr bwMode="auto">
            <a:xfrm>
              <a:off x="539750" y="476250"/>
              <a:ext cx="8208963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Batang" pitchFamily="18" charset="-127"/>
                </a:rPr>
                <a:t>In general, the interaction between the light photons and the particles is a scattering process.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Batang" pitchFamily="18" charset="-127"/>
                </a:rPr>
                <a:t>The expected photon counts                    are proportional to the product of the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A27D9"/>
                  </a:solidFill>
                  <a:latin typeface="Batang" pitchFamily="18" charset="-127"/>
                </a:rPr>
                <a:t>(1) transmitted laser photon number,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A27D9"/>
                  </a:solidFill>
                  <a:latin typeface="Batang" pitchFamily="18" charset="-127"/>
                </a:rPr>
                <a:t>(2) probability that a transmitted photon is scattered,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A27D9"/>
                  </a:solidFill>
                  <a:latin typeface="Batang" pitchFamily="18" charset="-127"/>
                </a:rPr>
                <a:t>(3) probability that a scattered photon is collected,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A27D9"/>
                  </a:solidFill>
                  <a:latin typeface="Batang" pitchFamily="18" charset="-127"/>
                </a:rPr>
                <a:t>(4) light transmission through medium, and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A27D9"/>
                  </a:solidFill>
                  <a:latin typeface="Batang" pitchFamily="18" charset="-127"/>
                </a:rPr>
                <a:t>(5) overall system efficiency.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Batang" pitchFamily="18" charset="-127"/>
                </a:rPr>
                <a:t>Background photon counts and detector noise also contribute to the expected photon counts.</a:t>
              </a:r>
            </a:p>
          </p:txBody>
        </p:sp>
        <p:graphicFrame>
          <p:nvGraphicFramePr>
            <p:cNvPr id="5123" name="Object 3"/>
            <p:cNvGraphicFramePr>
              <a:graphicFrameLocks noChangeAspect="1"/>
            </p:cNvGraphicFramePr>
            <p:nvPr/>
          </p:nvGraphicFramePr>
          <p:xfrm>
            <a:off x="4214810" y="1285860"/>
            <a:ext cx="1295400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19" name="Equation" r:id="rId5" imgW="736560" imgH="228600" progId="Equation.3">
                    <p:embed/>
                  </p:oleObj>
                </mc:Choice>
                <mc:Fallback>
                  <p:oleObj name="Equation" r:id="rId5" imgW="736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4810" y="1285860"/>
                          <a:ext cx="1295400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56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sellaDiTesto 41"/>
          <p:cNvSpPr txBox="1">
            <a:spLocks noChangeArrowheads="1"/>
          </p:cNvSpPr>
          <p:nvPr/>
        </p:nvSpPr>
        <p:spPr bwMode="auto">
          <a:xfrm>
            <a:off x="1168400" y="2857500"/>
            <a:ext cx="6904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sz="3600" b="1">
                <a:solidFill>
                  <a:prstClr val="white"/>
                </a:solidFill>
              </a:rPr>
              <a:t>A PARTIAL REPRESENTATION</a:t>
            </a:r>
          </a:p>
          <a:p>
            <a:pPr algn="ctr" eaLnBrk="1" hangingPunct="1"/>
            <a:r>
              <a:rPr lang="it-IT" altLang="en-US" sz="3600" b="1">
                <a:solidFill>
                  <a:prstClr val="white"/>
                </a:solidFill>
              </a:rPr>
              <a:t>(a </a:t>
            </a:r>
            <a:r>
              <a:rPr lang="it-IT" altLang="en-US" sz="3600" b="1" i="1">
                <a:solidFill>
                  <a:prstClr val="white"/>
                </a:solidFill>
              </a:rPr>
              <a:t>physics-</a:t>
            </a:r>
            <a:r>
              <a:rPr lang="it-IT" altLang="en-US" sz="3600" b="1">
                <a:solidFill>
                  <a:prstClr val="white"/>
                </a:solidFill>
              </a:rPr>
              <a:t>ological drama)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1258888" y="765175"/>
            <a:ext cx="6481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3600" b="1">
                <a:solidFill>
                  <a:srgbClr val="C0504D"/>
                </a:solidFill>
                <a:latin typeface="Batang" pitchFamily="18" charset="-127"/>
              </a:rPr>
              <a:t>LIDAR PHYSICAL PROCESS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611188" y="1628775"/>
            <a:ext cx="7920037" cy="224676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Interaction</a:t>
            </a:r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between</a:t>
            </a:r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 light and 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objects</a:t>
            </a:r>
            <a:endParaRPr lang="it-IT" altLang="en-US" sz="2000" b="1" u="sng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>
              <a:buFontTx/>
              <a:buChar char="•"/>
            </a:pP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Scattering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(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elastic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&amp;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inelastic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): Mie,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Rayleigh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Raman</a:t>
            </a:r>
            <a:endParaRPr lang="it-IT" altLang="en-US" sz="2000" b="1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>
              <a:buFontTx/>
              <a:buChar char="•"/>
            </a:pP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sz="2000" b="1" i="1" dirty="0" smtClean="0">
                <a:solidFill>
                  <a:prstClr val="black"/>
                </a:solidFill>
                <a:latin typeface="Batang" pitchFamily="18" charset="-127"/>
              </a:rPr>
              <a:t>…</a:t>
            </a:r>
            <a:endParaRPr lang="it-IT" altLang="en-US" sz="2000" b="1" i="1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/>
            <a:endParaRPr lang="it-IT" altLang="en-US" sz="2000" b="1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/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Light 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propagation</a:t>
            </a:r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 in 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atmosphere</a:t>
            </a:r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 or medium: 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transmission</a:t>
            </a:r>
            <a:r>
              <a:rPr lang="it-IT" altLang="en-US" sz="2000" b="1" u="sng" dirty="0">
                <a:solidFill>
                  <a:prstClr val="black"/>
                </a:solidFill>
                <a:latin typeface="Batang" pitchFamily="18" charset="-127"/>
              </a:rPr>
              <a:t>/</a:t>
            </a:r>
            <a:r>
              <a:rPr lang="it-IT" altLang="en-US" sz="2000" b="1" u="sng" dirty="0" err="1">
                <a:solidFill>
                  <a:prstClr val="black"/>
                </a:solidFill>
                <a:latin typeface="Batang" pitchFamily="18" charset="-127"/>
              </a:rPr>
              <a:t>extinction</a:t>
            </a:r>
            <a:endParaRPr lang="it-IT" altLang="en-US" sz="2000" b="1" u="sng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/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Extinction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=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Scattering</a:t>
            </a:r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 + </a:t>
            </a:r>
            <a:r>
              <a:rPr lang="it-IT" altLang="en-US" sz="2000" b="1" i="1" dirty="0" err="1">
                <a:solidFill>
                  <a:prstClr val="black"/>
                </a:solidFill>
                <a:latin typeface="Batang" pitchFamily="18" charset="-127"/>
              </a:rPr>
              <a:t>Absorption</a:t>
            </a:r>
            <a:endParaRPr lang="it-IT" altLang="en-US" sz="2000" b="1" i="1" dirty="0">
              <a:solidFill>
                <a:prstClr val="black"/>
              </a:solidFill>
            </a:endParaRPr>
          </a:p>
        </p:txBody>
      </p:sp>
      <p:pic>
        <p:nvPicPr>
          <p:cNvPr id="5" name="Picture 16" descr="raylei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60" y="4481562"/>
            <a:ext cx="1078167" cy="151859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rama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62" y="4437112"/>
            <a:ext cx="1049338" cy="148431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50" y="4481562"/>
            <a:ext cx="960438" cy="14398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28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57375" y="2428875"/>
            <a:ext cx="2428875" cy="33575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2143125" y="3000375"/>
            <a:ext cx="1917700" cy="36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back-scattering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214563" y="4714875"/>
            <a:ext cx="1346200" cy="36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extinction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2143125" y="1428750"/>
            <a:ext cx="1346200" cy="36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scattering</a:t>
            </a:r>
          </a:p>
        </p:txBody>
      </p:sp>
      <p:sp>
        <p:nvSpPr>
          <p:cNvPr id="63495" name="CasellaDiTesto 6"/>
          <p:cNvSpPr txBox="1">
            <a:spLocks noChangeArrowheads="1"/>
          </p:cNvSpPr>
          <p:nvPr/>
        </p:nvSpPr>
        <p:spPr bwMode="auto">
          <a:xfrm>
            <a:off x="214313" y="3786188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3200">
                <a:solidFill>
                  <a:prstClr val="black"/>
                </a:solidFill>
              </a:rPr>
              <a:t>LIDAR</a:t>
            </a:r>
          </a:p>
        </p:txBody>
      </p:sp>
      <p:sp>
        <p:nvSpPr>
          <p:cNvPr id="9" name="Rettangolo 8"/>
          <p:cNvSpPr/>
          <p:nvPr/>
        </p:nvSpPr>
        <p:spPr>
          <a:xfrm>
            <a:off x="5786438" y="2428875"/>
            <a:ext cx="2428875" cy="3357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3497" name="Rectangle 4"/>
          <p:cNvSpPr>
            <a:spLocks noChangeArrowheads="1"/>
          </p:cNvSpPr>
          <p:nvPr/>
        </p:nvSpPr>
        <p:spPr bwMode="auto">
          <a:xfrm>
            <a:off x="6072188" y="3000375"/>
            <a:ext cx="2000250" cy="646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prstClr val="white"/>
                </a:solidFill>
                <a:latin typeface="Batang" pitchFamily="18" charset="-127"/>
                <a:ea typeface="Batang" pitchFamily="18" charset="-127"/>
              </a:rPr>
              <a:t>aerosol</a:t>
            </a:r>
          </a:p>
          <a:p>
            <a:pPr eaLnBrk="1" hangingPunct="1"/>
            <a:r>
              <a:rPr lang="it-IT" altLang="en-US" b="1">
                <a:solidFill>
                  <a:prstClr val="white"/>
                </a:solidFill>
                <a:latin typeface="Batang" pitchFamily="18" charset="-127"/>
                <a:ea typeface="Batang" pitchFamily="18" charset="-127"/>
              </a:rPr>
              <a:t>back-scattering</a:t>
            </a:r>
          </a:p>
        </p:txBody>
      </p:sp>
      <p:sp>
        <p:nvSpPr>
          <p:cNvPr id="63498" name="Rectangle 4"/>
          <p:cNvSpPr>
            <a:spLocks noChangeArrowheads="1"/>
          </p:cNvSpPr>
          <p:nvPr/>
        </p:nvSpPr>
        <p:spPr bwMode="auto">
          <a:xfrm>
            <a:off x="6215063" y="4643438"/>
            <a:ext cx="1346200" cy="6461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prstClr val="white"/>
                </a:solidFill>
                <a:latin typeface="Batang" pitchFamily="18" charset="-127"/>
                <a:ea typeface="Batang" pitchFamily="18" charset="-127"/>
              </a:rPr>
              <a:t>aerosol extinction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2411413" y="188913"/>
            <a:ext cx="3589337" cy="3698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Back-scattering cross sections</a:t>
            </a:r>
          </a:p>
        </p:txBody>
      </p:sp>
      <p:graphicFrame>
        <p:nvGraphicFramePr>
          <p:cNvPr id="127089" name="Group 113"/>
          <p:cNvGraphicFramePr>
            <a:graphicFrameLocks noGrp="1"/>
          </p:cNvGraphicFramePr>
          <p:nvPr/>
        </p:nvGraphicFramePr>
        <p:xfrm>
          <a:off x="179388" y="1125538"/>
          <a:ext cx="6696075" cy="2868613"/>
        </p:xfrm>
        <a:graphic>
          <a:graphicData uri="http://schemas.openxmlformats.org/drawingml/2006/table">
            <a:tbl>
              <a:tblPr/>
              <a:tblGrid>
                <a:gridCol w="2879725"/>
                <a:gridCol w="38163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Batang" pitchFamily="18" charset="-127"/>
                        </a:rPr>
                        <a:t>Physical</a:t>
                      </a: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Batang" pitchFamily="18" charset="-127"/>
                        </a:rPr>
                        <a:t> 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Batang" pitchFamily="18" charset="-127"/>
                        </a:rPr>
                        <a:t>process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Batang" pitchFamily="18" charset="-127"/>
                        </a:rPr>
                        <a:t>Back-scattering cross section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Mie (aerosol) scattering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-8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  <a:sym typeface="Symbol" pitchFamily="18" charset="2"/>
                        </a:rPr>
                        <a:t> 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-10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cm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2 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sr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-1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Rayleigh</a:t>
                      </a: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scattering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-27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cm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2 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sr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Raman scattering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-30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 cm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2 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sr</a:t>
                      </a:r>
                      <a:r>
                        <a:rPr kumimoji="0" lang="it-IT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itchFamily="18" charset="-127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32" name="AutoShape 53"/>
          <p:cNvSpPr>
            <a:spLocks noChangeArrowheads="1"/>
          </p:cNvSpPr>
          <p:nvPr/>
        </p:nvSpPr>
        <p:spPr bwMode="auto">
          <a:xfrm>
            <a:off x="7667625" y="4725988"/>
            <a:ext cx="1223963" cy="215900"/>
          </a:xfrm>
          <a:prstGeom prst="can">
            <a:avLst>
              <a:gd name="adj" fmla="val 33963"/>
            </a:avLst>
          </a:prstGeom>
          <a:solidFill>
            <a:srgbClr val="33CCCC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33" name="Line 54"/>
          <p:cNvSpPr>
            <a:spLocks noChangeShapeType="1"/>
          </p:cNvSpPr>
          <p:nvPr/>
        </p:nvSpPr>
        <p:spPr bwMode="auto">
          <a:xfrm rot="1194576">
            <a:off x="6654800" y="1666875"/>
            <a:ext cx="1541463" cy="291306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34" name="Line 55"/>
          <p:cNvSpPr>
            <a:spLocks noChangeShapeType="1"/>
          </p:cNvSpPr>
          <p:nvPr/>
        </p:nvSpPr>
        <p:spPr bwMode="auto">
          <a:xfrm rot="1195186">
            <a:off x="7626350" y="1751013"/>
            <a:ext cx="1789113" cy="2813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35" name="AutoShape 56" descr="LASER2"/>
          <p:cNvSpPr>
            <a:spLocks noChangeArrowheads="1"/>
          </p:cNvSpPr>
          <p:nvPr/>
        </p:nvSpPr>
        <p:spPr bwMode="auto">
          <a:xfrm rot="368089">
            <a:off x="7135813" y="4654550"/>
            <a:ext cx="360362" cy="863600"/>
          </a:xfrm>
          <a:prstGeom prst="cube">
            <a:avLst>
              <a:gd name="adj" fmla="val 25000"/>
            </a:avLst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36" name="Line 57"/>
          <p:cNvSpPr>
            <a:spLocks noChangeShapeType="1"/>
          </p:cNvSpPr>
          <p:nvPr/>
        </p:nvSpPr>
        <p:spPr bwMode="auto">
          <a:xfrm flipH="1" flipV="1">
            <a:off x="7164388" y="838200"/>
            <a:ext cx="215900" cy="381635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37" name="Line 58"/>
          <p:cNvSpPr>
            <a:spLocks noChangeShapeType="1"/>
          </p:cNvSpPr>
          <p:nvPr/>
        </p:nvSpPr>
        <p:spPr bwMode="auto">
          <a:xfrm flipV="1">
            <a:off x="7380288" y="981075"/>
            <a:ext cx="936625" cy="3743325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38" name="Text Box 59"/>
          <p:cNvSpPr txBox="1">
            <a:spLocks noChangeArrowheads="1"/>
          </p:cNvSpPr>
          <p:nvPr/>
        </p:nvSpPr>
        <p:spPr bwMode="auto">
          <a:xfrm>
            <a:off x="6875463" y="5516563"/>
            <a:ext cx="1008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66FF33"/>
                </a:solidFill>
                <a:latin typeface="Batang" pitchFamily="18" charset="-127"/>
              </a:rPr>
              <a:t>laser</a:t>
            </a:r>
          </a:p>
        </p:txBody>
      </p:sp>
      <p:sp>
        <p:nvSpPr>
          <p:cNvPr id="64539" name="Text Box 60"/>
          <p:cNvSpPr txBox="1">
            <a:spLocks noChangeArrowheads="1"/>
          </p:cNvSpPr>
          <p:nvPr/>
        </p:nvSpPr>
        <p:spPr bwMode="auto">
          <a:xfrm>
            <a:off x="7740650" y="4868863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0000FF"/>
                </a:solidFill>
                <a:latin typeface="Batang" pitchFamily="18" charset="-127"/>
              </a:rPr>
              <a:t>receiver</a:t>
            </a:r>
            <a:endParaRPr lang="it-IT" altLang="en-US">
              <a:solidFill>
                <a:srgbClr val="0000FF"/>
              </a:solidFill>
              <a:latin typeface="Batang" pitchFamily="18" charset="-127"/>
            </a:endParaRPr>
          </a:p>
        </p:txBody>
      </p:sp>
      <p:sp>
        <p:nvSpPr>
          <p:cNvPr id="64540" name="AutoShape 61"/>
          <p:cNvSpPr>
            <a:spLocks noChangeArrowheads="1"/>
          </p:cNvSpPr>
          <p:nvPr/>
        </p:nvSpPr>
        <p:spPr bwMode="auto">
          <a:xfrm>
            <a:off x="7216775" y="1485900"/>
            <a:ext cx="955675" cy="214313"/>
          </a:xfrm>
          <a:prstGeom prst="can">
            <a:avLst>
              <a:gd name="adj" fmla="val 25000"/>
            </a:avLst>
          </a:prstGeom>
          <a:solidFill>
            <a:srgbClr val="66FF33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64541" name="Group 90"/>
          <p:cNvGrpSpPr>
            <a:grpSpLocks/>
          </p:cNvGrpSpPr>
          <p:nvPr/>
        </p:nvGrpSpPr>
        <p:grpSpPr bwMode="auto">
          <a:xfrm rot="-4876670">
            <a:off x="7239000" y="2246313"/>
            <a:ext cx="719137" cy="147638"/>
            <a:chOff x="2109" y="3883"/>
            <a:chExt cx="1677" cy="274"/>
          </a:xfrm>
        </p:grpSpPr>
        <p:sp>
          <p:nvSpPr>
            <p:cNvPr id="64562" name="Arc 74"/>
            <p:cNvSpPr>
              <a:spLocks/>
            </p:cNvSpPr>
            <p:nvPr/>
          </p:nvSpPr>
          <p:spPr bwMode="auto">
            <a:xfrm flipV="1">
              <a:off x="2109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3" name="Arc 75"/>
            <p:cNvSpPr>
              <a:spLocks/>
            </p:cNvSpPr>
            <p:nvPr/>
          </p:nvSpPr>
          <p:spPr bwMode="auto">
            <a:xfrm flipH="1" flipV="1">
              <a:off x="2426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4" name="Arc 76"/>
            <p:cNvSpPr>
              <a:spLocks/>
            </p:cNvSpPr>
            <p:nvPr/>
          </p:nvSpPr>
          <p:spPr bwMode="auto">
            <a:xfrm flipH="1">
              <a:off x="2245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5" name="Arc 77"/>
            <p:cNvSpPr>
              <a:spLocks/>
            </p:cNvSpPr>
            <p:nvPr/>
          </p:nvSpPr>
          <p:spPr bwMode="auto">
            <a:xfrm>
              <a:off x="2336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6" name="Arc 78"/>
            <p:cNvSpPr>
              <a:spLocks/>
            </p:cNvSpPr>
            <p:nvPr/>
          </p:nvSpPr>
          <p:spPr bwMode="auto">
            <a:xfrm flipV="1">
              <a:off x="2518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7" name="Arc 79"/>
            <p:cNvSpPr>
              <a:spLocks/>
            </p:cNvSpPr>
            <p:nvPr/>
          </p:nvSpPr>
          <p:spPr bwMode="auto">
            <a:xfrm flipH="1" flipV="1">
              <a:off x="2835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8" name="Arc 80"/>
            <p:cNvSpPr>
              <a:spLocks/>
            </p:cNvSpPr>
            <p:nvPr/>
          </p:nvSpPr>
          <p:spPr bwMode="auto">
            <a:xfrm flipH="1">
              <a:off x="2654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9" name="Arc 81"/>
            <p:cNvSpPr>
              <a:spLocks/>
            </p:cNvSpPr>
            <p:nvPr/>
          </p:nvSpPr>
          <p:spPr bwMode="auto">
            <a:xfrm>
              <a:off x="2745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0" name="Arc 82"/>
            <p:cNvSpPr>
              <a:spLocks/>
            </p:cNvSpPr>
            <p:nvPr/>
          </p:nvSpPr>
          <p:spPr bwMode="auto">
            <a:xfrm flipV="1">
              <a:off x="2926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1" name="Arc 83"/>
            <p:cNvSpPr>
              <a:spLocks/>
            </p:cNvSpPr>
            <p:nvPr/>
          </p:nvSpPr>
          <p:spPr bwMode="auto">
            <a:xfrm flipH="1" flipV="1">
              <a:off x="3243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2" name="Arc 84"/>
            <p:cNvSpPr>
              <a:spLocks/>
            </p:cNvSpPr>
            <p:nvPr/>
          </p:nvSpPr>
          <p:spPr bwMode="auto">
            <a:xfrm flipH="1">
              <a:off x="3062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3" name="Arc 85"/>
            <p:cNvSpPr>
              <a:spLocks/>
            </p:cNvSpPr>
            <p:nvPr/>
          </p:nvSpPr>
          <p:spPr bwMode="auto">
            <a:xfrm>
              <a:off x="3153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4" name="Arc 86"/>
            <p:cNvSpPr>
              <a:spLocks/>
            </p:cNvSpPr>
            <p:nvPr/>
          </p:nvSpPr>
          <p:spPr bwMode="auto">
            <a:xfrm flipV="1">
              <a:off x="3334" y="4021"/>
              <a:ext cx="136" cy="136"/>
            </a:xfrm>
            <a:custGeom>
              <a:avLst/>
              <a:gdLst>
                <a:gd name="T0" fmla="*/ 0 w 21584"/>
                <a:gd name="T1" fmla="*/ 0 h 21600"/>
                <a:gd name="T2" fmla="*/ 0 w 21584"/>
                <a:gd name="T3" fmla="*/ 0 h 21600"/>
                <a:gd name="T4" fmla="*/ 0 w 2158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84"/>
                <a:gd name="T10" fmla="*/ 0 h 21600"/>
                <a:gd name="T11" fmla="*/ 21584 w 215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4" h="21600" fill="none" extrusionOk="0">
                  <a:moveTo>
                    <a:pt x="-1" y="0"/>
                  </a:moveTo>
                  <a:cubicBezTo>
                    <a:pt x="11602" y="0"/>
                    <a:pt x="21131" y="9165"/>
                    <a:pt x="21583" y="20759"/>
                  </a:cubicBezTo>
                </a:path>
                <a:path w="21584" h="21600" stroke="0" extrusionOk="0">
                  <a:moveTo>
                    <a:pt x="-1" y="0"/>
                  </a:moveTo>
                  <a:cubicBezTo>
                    <a:pt x="11602" y="0"/>
                    <a:pt x="21131" y="9165"/>
                    <a:pt x="21583" y="2075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5" name="Arc 88"/>
            <p:cNvSpPr>
              <a:spLocks/>
            </p:cNvSpPr>
            <p:nvPr/>
          </p:nvSpPr>
          <p:spPr bwMode="auto">
            <a:xfrm flipH="1">
              <a:off x="3470" y="4001"/>
              <a:ext cx="136" cy="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76" name="AutoShape 89"/>
            <p:cNvSpPr>
              <a:spLocks noChangeArrowheads="1"/>
            </p:cNvSpPr>
            <p:nvPr/>
          </p:nvSpPr>
          <p:spPr bwMode="auto">
            <a:xfrm rot="5400000">
              <a:off x="3559" y="3884"/>
              <a:ext cx="227" cy="226"/>
            </a:xfrm>
            <a:prstGeom prst="triangle">
              <a:avLst>
                <a:gd name="adj" fmla="val 50000"/>
              </a:avLst>
            </a:prstGeom>
            <a:solidFill>
              <a:srgbClr val="009900"/>
            </a:solidFill>
            <a:ln w="508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4542" name="Group 91"/>
          <p:cNvGrpSpPr>
            <a:grpSpLocks/>
          </p:cNvGrpSpPr>
          <p:nvPr/>
        </p:nvGrpSpPr>
        <p:grpSpPr bwMode="auto">
          <a:xfrm rot="4805032">
            <a:off x="7494588" y="2490788"/>
            <a:ext cx="719137" cy="147637"/>
            <a:chOff x="2109" y="3883"/>
            <a:chExt cx="1677" cy="274"/>
          </a:xfrm>
        </p:grpSpPr>
        <p:sp>
          <p:nvSpPr>
            <p:cNvPr id="64547" name="Arc 92"/>
            <p:cNvSpPr>
              <a:spLocks/>
            </p:cNvSpPr>
            <p:nvPr/>
          </p:nvSpPr>
          <p:spPr bwMode="auto">
            <a:xfrm flipV="1">
              <a:off x="2109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48" name="Arc 93"/>
            <p:cNvSpPr>
              <a:spLocks/>
            </p:cNvSpPr>
            <p:nvPr/>
          </p:nvSpPr>
          <p:spPr bwMode="auto">
            <a:xfrm flipH="1" flipV="1">
              <a:off x="2426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49" name="Arc 94"/>
            <p:cNvSpPr>
              <a:spLocks/>
            </p:cNvSpPr>
            <p:nvPr/>
          </p:nvSpPr>
          <p:spPr bwMode="auto">
            <a:xfrm flipH="1">
              <a:off x="2245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0" name="Arc 95"/>
            <p:cNvSpPr>
              <a:spLocks/>
            </p:cNvSpPr>
            <p:nvPr/>
          </p:nvSpPr>
          <p:spPr bwMode="auto">
            <a:xfrm>
              <a:off x="2336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1" name="Arc 96"/>
            <p:cNvSpPr>
              <a:spLocks/>
            </p:cNvSpPr>
            <p:nvPr/>
          </p:nvSpPr>
          <p:spPr bwMode="auto">
            <a:xfrm flipV="1">
              <a:off x="2518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2" name="Arc 97"/>
            <p:cNvSpPr>
              <a:spLocks/>
            </p:cNvSpPr>
            <p:nvPr/>
          </p:nvSpPr>
          <p:spPr bwMode="auto">
            <a:xfrm flipH="1" flipV="1">
              <a:off x="2835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3" name="Arc 98"/>
            <p:cNvSpPr>
              <a:spLocks/>
            </p:cNvSpPr>
            <p:nvPr/>
          </p:nvSpPr>
          <p:spPr bwMode="auto">
            <a:xfrm flipH="1">
              <a:off x="2654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4" name="Arc 99"/>
            <p:cNvSpPr>
              <a:spLocks/>
            </p:cNvSpPr>
            <p:nvPr/>
          </p:nvSpPr>
          <p:spPr bwMode="auto">
            <a:xfrm>
              <a:off x="2745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5" name="Arc 100"/>
            <p:cNvSpPr>
              <a:spLocks/>
            </p:cNvSpPr>
            <p:nvPr/>
          </p:nvSpPr>
          <p:spPr bwMode="auto">
            <a:xfrm flipV="1">
              <a:off x="2926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6" name="Arc 101"/>
            <p:cNvSpPr>
              <a:spLocks/>
            </p:cNvSpPr>
            <p:nvPr/>
          </p:nvSpPr>
          <p:spPr bwMode="auto">
            <a:xfrm flipH="1" flipV="1">
              <a:off x="3243" y="402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7" name="Arc 102"/>
            <p:cNvSpPr>
              <a:spLocks/>
            </p:cNvSpPr>
            <p:nvPr/>
          </p:nvSpPr>
          <p:spPr bwMode="auto">
            <a:xfrm flipH="1">
              <a:off x="3062" y="388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8" name="Arc 103"/>
            <p:cNvSpPr>
              <a:spLocks/>
            </p:cNvSpPr>
            <p:nvPr/>
          </p:nvSpPr>
          <p:spPr bwMode="auto">
            <a:xfrm>
              <a:off x="3153" y="3884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59" name="Arc 104"/>
            <p:cNvSpPr>
              <a:spLocks/>
            </p:cNvSpPr>
            <p:nvPr/>
          </p:nvSpPr>
          <p:spPr bwMode="auto">
            <a:xfrm flipV="1">
              <a:off x="3334" y="4021"/>
              <a:ext cx="136" cy="136"/>
            </a:xfrm>
            <a:custGeom>
              <a:avLst/>
              <a:gdLst>
                <a:gd name="T0" fmla="*/ 0 w 21584"/>
                <a:gd name="T1" fmla="*/ 0 h 21600"/>
                <a:gd name="T2" fmla="*/ 0 w 21584"/>
                <a:gd name="T3" fmla="*/ 0 h 21600"/>
                <a:gd name="T4" fmla="*/ 0 w 2158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84"/>
                <a:gd name="T10" fmla="*/ 0 h 21600"/>
                <a:gd name="T11" fmla="*/ 21584 w 215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4" h="21600" fill="none" extrusionOk="0">
                  <a:moveTo>
                    <a:pt x="-1" y="0"/>
                  </a:moveTo>
                  <a:cubicBezTo>
                    <a:pt x="11602" y="0"/>
                    <a:pt x="21131" y="9165"/>
                    <a:pt x="21583" y="20759"/>
                  </a:cubicBezTo>
                </a:path>
                <a:path w="21584" h="21600" stroke="0" extrusionOk="0">
                  <a:moveTo>
                    <a:pt x="-1" y="0"/>
                  </a:moveTo>
                  <a:cubicBezTo>
                    <a:pt x="11602" y="0"/>
                    <a:pt x="21131" y="9165"/>
                    <a:pt x="21583" y="2075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0" name="Arc 105"/>
            <p:cNvSpPr>
              <a:spLocks/>
            </p:cNvSpPr>
            <p:nvPr/>
          </p:nvSpPr>
          <p:spPr bwMode="auto">
            <a:xfrm flipH="1">
              <a:off x="3470" y="4001"/>
              <a:ext cx="136" cy="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561" name="AutoShape 106"/>
            <p:cNvSpPr>
              <a:spLocks noChangeArrowheads="1"/>
            </p:cNvSpPr>
            <p:nvPr/>
          </p:nvSpPr>
          <p:spPr bwMode="auto">
            <a:xfrm rot="5400000">
              <a:off x="3559" y="3884"/>
              <a:ext cx="227" cy="226"/>
            </a:xfrm>
            <a:prstGeom prst="triangle">
              <a:avLst>
                <a:gd name="adj" fmla="val 50000"/>
              </a:avLst>
            </a:prstGeom>
            <a:solidFill>
              <a:srgbClr val="0099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543" name="Line 107"/>
          <p:cNvSpPr>
            <a:spLocks noChangeShapeType="1"/>
          </p:cNvSpPr>
          <p:nvPr/>
        </p:nvSpPr>
        <p:spPr bwMode="auto">
          <a:xfrm flipV="1">
            <a:off x="7394575" y="1557338"/>
            <a:ext cx="273050" cy="30670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44" name="Line 108"/>
          <p:cNvSpPr>
            <a:spLocks noChangeShapeType="1"/>
          </p:cNvSpPr>
          <p:nvPr/>
        </p:nvSpPr>
        <p:spPr bwMode="auto">
          <a:xfrm flipH="1" flipV="1">
            <a:off x="7667625" y="1557338"/>
            <a:ext cx="576263" cy="32400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4545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1543050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81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>
                <a:latin typeface="Calibri" panose="020F0502020204030204" pitchFamily="34" charset="0"/>
              </a:rPr>
              <a:pPr>
                <a:defRPr/>
              </a:pPr>
              <a:t>2</a:t>
            </a:fld>
            <a:endParaRPr lang="it-IT" sz="2400" b="1" dirty="0">
              <a:latin typeface="Calibri" panose="020F0502020204030204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41" y="332656"/>
            <a:ext cx="5097082" cy="36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05912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131840" y="5013176"/>
            <a:ext cx="3048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7200" b="1" dirty="0" smtClean="0">
                <a:latin typeface="Calibri" panose="020F0502020204030204" pitchFamily="34" charset="0"/>
              </a:rPr>
              <a:t>SORRY!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81000" y="609600"/>
          <a:ext cx="836295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0" name="Plot" r:id="rId3" imgW="10441440" imgH="7115400" progId="Grapher.Document">
                  <p:embed/>
                </p:oleObj>
              </mc:Choice>
              <mc:Fallback>
                <p:oleObj name="Plot" r:id="rId3" imgW="10441440" imgH="711540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9600"/>
                        <a:ext cx="836295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5"/>
          <p:cNvSpPr txBox="1">
            <a:spLocks noChangeAspect="1" noChangeArrowheads="1"/>
          </p:cNvSpPr>
          <p:nvPr/>
        </p:nvSpPr>
        <p:spPr bwMode="auto">
          <a:xfrm>
            <a:off x="1500188" y="103188"/>
            <a:ext cx="2795587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FF3300"/>
                </a:solidFill>
                <a:latin typeface="Comic Sans MS" pitchFamily="66" charset="0"/>
              </a:rPr>
              <a:t>Example ...</a:t>
            </a:r>
            <a:r>
              <a:rPr lang="it-IT" altLang="en-US" sz="2000" b="1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it-IT" altLang="en-US" sz="2000" b="1" baseline="-25000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o</a:t>
            </a:r>
            <a:r>
              <a:rPr lang="it-IT" altLang="en-US" sz="2000" b="1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=355nm</a:t>
            </a:r>
            <a:endParaRPr lang="it-IT" altLang="en-US" sz="1400" b="1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19460" name="Text Box 6"/>
          <p:cNvSpPr txBox="1">
            <a:spLocks noChangeAspect="1" noChangeArrowheads="1"/>
          </p:cNvSpPr>
          <p:nvPr/>
        </p:nvSpPr>
        <p:spPr bwMode="auto">
          <a:xfrm>
            <a:off x="2133600" y="2438400"/>
            <a:ext cx="12763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~21nm</a:t>
            </a:r>
            <a:endParaRPr lang="it-IT" altLang="en-US" sz="1400" b="1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19461" name="Text Box 7"/>
          <p:cNvSpPr txBox="1">
            <a:spLocks noChangeAspect="1" noChangeArrowheads="1"/>
          </p:cNvSpPr>
          <p:nvPr/>
        </p:nvSpPr>
        <p:spPr bwMode="auto">
          <a:xfrm>
            <a:off x="3733800" y="2819400"/>
            <a:ext cx="12763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~32nm</a:t>
            </a:r>
            <a:endParaRPr lang="it-IT" altLang="en-US" sz="1400" b="1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19462" name="Text Box 8"/>
          <p:cNvSpPr txBox="1">
            <a:spLocks noChangeAspect="1" noChangeArrowheads="1"/>
          </p:cNvSpPr>
          <p:nvPr/>
        </p:nvSpPr>
        <p:spPr bwMode="auto">
          <a:xfrm>
            <a:off x="6858000" y="2895600"/>
            <a:ext cx="12763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~53nm</a:t>
            </a:r>
            <a:endParaRPr lang="it-IT" altLang="en-US" sz="1400" b="1">
              <a:solidFill>
                <a:srgbClr val="FF3399"/>
              </a:solidFill>
              <a:latin typeface="Comic Sans MS" pitchFamily="66" charset="0"/>
            </a:endParaRPr>
          </a:p>
        </p:txBody>
      </p:sp>
      <p:grpSp>
        <p:nvGrpSpPr>
          <p:cNvPr id="19464" name="Gruppo 141"/>
          <p:cNvGrpSpPr>
            <a:grpSpLocks noChangeAspect="1"/>
          </p:cNvGrpSpPr>
          <p:nvPr/>
        </p:nvGrpSpPr>
        <p:grpSpPr bwMode="auto">
          <a:xfrm>
            <a:off x="6929438" y="3214688"/>
            <a:ext cx="598487" cy="984250"/>
            <a:chOff x="845456" y="1458686"/>
            <a:chExt cx="2398485" cy="3939503"/>
          </a:xfrm>
        </p:grpSpPr>
        <p:sp>
          <p:nvSpPr>
            <p:cNvPr id="10" name="Figura a mano libera 9"/>
            <p:cNvSpPr/>
            <p:nvPr/>
          </p:nvSpPr>
          <p:spPr bwMode="auto">
            <a:xfrm rot="5400000">
              <a:off x="287680" y="3568002"/>
              <a:ext cx="3310455" cy="349914"/>
            </a:xfrm>
            <a:custGeom>
              <a:avLst/>
              <a:gdLst>
                <a:gd name="connsiteX0" fmla="*/ 0 w 1106424"/>
                <a:gd name="connsiteY0" fmla="*/ 1524 h 786384"/>
                <a:gd name="connsiteX1" fmla="*/ 73152 w 1106424"/>
                <a:gd name="connsiteY1" fmla="*/ 733044 h 786384"/>
                <a:gd name="connsiteX2" fmla="*/ 173736 w 1106424"/>
                <a:gd name="connsiteY2" fmla="*/ 1524 h 786384"/>
                <a:gd name="connsiteX3" fmla="*/ 256032 w 1106424"/>
                <a:gd name="connsiteY3" fmla="*/ 723900 h 786384"/>
                <a:gd name="connsiteX4" fmla="*/ 338328 w 1106424"/>
                <a:gd name="connsiteY4" fmla="*/ 1524 h 786384"/>
                <a:gd name="connsiteX5" fmla="*/ 438912 w 1106424"/>
                <a:gd name="connsiteY5" fmla="*/ 714756 h 786384"/>
                <a:gd name="connsiteX6" fmla="*/ 512064 w 1106424"/>
                <a:gd name="connsiteY6" fmla="*/ 10668 h 786384"/>
                <a:gd name="connsiteX7" fmla="*/ 612648 w 1106424"/>
                <a:gd name="connsiteY7" fmla="*/ 723900 h 786384"/>
                <a:gd name="connsiteX8" fmla="*/ 704088 w 1106424"/>
                <a:gd name="connsiteY8" fmla="*/ 1524 h 786384"/>
                <a:gd name="connsiteX9" fmla="*/ 804672 w 1106424"/>
                <a:gd name="connsiteY9" fmla="*/ 723900 h 786384"/>
                <a:gd name="connsiteX10" fmla="*/ 877824 w 1106424"/>
                <a:gd name="connsiteY10" fmla="*/ 376428 h 786384"/>
                <a:gd name="connsiteX11" fmla="*/ 1106424 w 1106424"/>
                <a:gd name="connsiteY11" fmla="*/ 31242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6424" h="786384">
                  <a:moveTo>
                    <a:pt x="0" y="1524"/>
                  </a:moveTo>
                  <a:cubicBezTo>
                    <a:pt x="22098" y="367284"/>
                    <a:pt x="44196" y="733044"/>
                    <a:pt x="73152" y="733044"/>
                  </a:cubicBezTo>
                  <a:cubicBezTo>
                    <a:pt x="102108" y="733044"/>
                    <a:pt x="143256" y="3048"/>
                    <a:pt x="173736" y="1524"/>
                  </a:cubicBezTo>
                  <a:cubicBezTo>
                    <a:pt x="204216" y="0"/>
                    <a:pt x="228600" y="723900"/>
                    <a:pt x="256032" y="723900"/>
                  </a:cubicBezTo>
                  <a:cubicBezTo>
                    <a:pt x="283464" y="723900"/>
                    <a:pt x="307848" y="3048"/>
                    <a:pt x="338328" y="1524"/>
                  </a:cubicBezTo>
                  <a:cubicBezTo>
                    <a:pt x="368808" y="0"/>
                    <a:pt x="409956" y="713232"/>
                    <a:pt x="438912" y="714756"/>
                  </a:cubicBezTo>
                  <a:cubicBezTo>
                    <a:pt x="467868" y="716280"/>
                    <a:pt x="483108" y="9144"/>
                    <a:pt x="512064" y="10668"/>
                  </a:cubicBezTo>
                  <a:cubicBezTo>
                    <a:pt x="541020" y="12192"/>
                    <a:pt x="580644" y="725424"/>
                    <a:pt x="612648" y="723900"/>
                  </a:cubicBezTo>
                  <a:cubicBezTo>
                    <a:pt x="644652" y="722376"/>
                    <a:pt x="672084" y="1524"/>
                    <a:pt x="704088" y="1524"/>
                  </a:cubicBezTo>
                  <a:cubicBezTo>
                    <a:pt x="736092" y="1524"/>
                    <a:pt x="775716" y="661416"/>
                    <a:pt x="804672" y="723900"/>
                  </a:cubicBezTo>
                  <a:cubicBezTo>
                    <a:pt x="833628" y="786384"/>
                    <a:pt x="827532" y="445008"/>
                    <a:pt x="877824" y="376428"/>
                  </a:cubicBezTo>
                  <a:cubicBezTo>
                    <a:pt x="928116" y="307848"/>
                    <a:pt x="1017270" y="310134"/>
                    <a:pt x="1106424" y="312420"/>
                  </a:cubicBezTo>
                </a:path>
              </a:pathLst>
            </a:custGeom>
            <a:ln w="508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947249" y="1509518"/>
              <a:ext cx="2004039" cy="1931627"/>
            </a:xfrm>
            <a:prstGeom prst="ellipse">
              <a:avLst/>
            </a:prstGeom>
            <a:solidFill>
              <a:srgbClr val="00B050"/>
            </a:solidFill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2" name="Ovale 11"/>
            <p:cNvSpPr/>
            <p:nvPr/>
          </p:nvSpPr>
          <p:spPr bwMode="auto">
            <a:xfrm>
              <a:off x="1519832" y="2799386"/>
              <a:ext cx="928857" cy="521031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3" name="Ovale 12"/>
            <p:cNvSpPr/>
            <p:nvPr/>
          </p:nvSpPr>
          <p:spPr bwMode="auto">
            <a:xfrm>
              <a:off x="1398951" y="1916177"/>
              <a:ext cx="279930" cy="40030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4" name="Ovale 13"/>
            <p:cNvSpPr>
              <a:spLocks noChangeAspect="1"/>
            </p:cNvSpPr>
            <p:nvPr/>
          </p:nvSpPr>
          <p:spPr bwMode="auto">
            <a:xfrm>
              <a:off x="1500744" y="2227522"/>
              <a:ext cx="69984" cy="76248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2226015" y="1916177"/>
              <a:ext cx="273569" cy="40030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6" name="Ovale 15"/>
            <p:cNvSpPr>
              <a:spLocks noChangeAspect="1"/>
            </p:cNvSpPr>
            <p:nvPr/>
          </p:nvSpPr>
          <p:spPr bwMode="auto">
            <a:xfrm>
              <a:off x="2321448" y="2227522"/>
              <a:ext cx="69980" cy="76248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7" name="Figura a mano libera 16"/>
            <p:cNvSpPr/>
            <p:nvPr/>
          </p:nvSpPr>
          <p:spPr>
            <a:xfrm>
              <a:off x="845456" y="1458686"/>
              <a:ext cx="2398485" cy="934041"/>
            </a:xfrm>
            <a:custGeom>
              <a:avLst/>
              <a:gdLst>
                <a:gd name="connsiteX0" fmla="*/ 145142 w 2398485"/>
                <a:gd name="connsiteY0" fmla="*/ 489857 h 936171"/>
                <a:gd name="connsiteX1" fmla="*/ 384628 w 2398485"/>
                <a:gd name="connsiteY1" fmla="*/ 250371 h 936171"/>
                <a:gd name="connsiteX2" fmla="*/ 700313 w 2398485"/>
                <a:gd name="connsiteY2" fmla="*/ 65314 h 936171"/>
                <a:gd name="connsiteX3" fmla="*/ 1135742 w 2398485"/>
                <a:gd name="connsiteY3" fmla="*/ 0 h 936171"/>
                <a:gd name="connsiteX4" fmla="*/ 1494971 w 2398485"/>
                <a:gd name="connsiteY4" fmla="*/ 97971 h 936171"/>
                <a:gd name="connsiteX5" fmla="*/ 1799771 w 2398485"/>
                <a:gd name="connsiteY5" fmla="*/ 272143 h 936171"/>
                <a:gd name="connsiteX6" fmla="*/ 2137228 w 2398485"/>
                <a:gd name="connsiteY6" fmla="*/ 468086 h 936171"/>
                <a:gd name="connsiteX7" fmla="*/ 2398485 w 2398485"/>
                <a:gd name="connsiteY7" fmla="*/ 631371 h 936171"/>
                <a:gd name="connsiteX8" fmla="*/ 1756228 w 2398485"/>
                <a:gd name="connsiteY8" fmla="*/ 522514 h 936171"/>
                <a:gd name="connsiteX9" fmla="*/ 1538513 w 2398485"/>
                <a:gd name="connsiteY9" fmla="*/ 402771 h 936171"/>
                <a:gd name="connsiteX10" fmla="*/ 1222828 w 2398485"/>
                <a:gd name="connsiteY10" fmla="*/ 391886 h 936171"/>
                <a:gd name="connsiteX11" fmla="*/ 907142 w 2398485"/>
                <a:gd name="connsiteY11" fmla="*/ 391886 h 936171"/>
                <a:gd name="connsiteX12" fmla="*/ 678542 w 2398485"/>
                <a:gd name="connsiteY12" fmla="*/ 304800 h 936171"/>
                <a:gd name="connsiteX13" fmla="*/ 602342 w 2398485"/>
                <a:gd name="connsiteY13" fmla="*/ 228600 h 936171"/>
                <a:gd name="connsiteX14" fmla="*/ 526142 w 2398485"/>
                <a:gd name="connsiteY14" fmla="*/ 185057 h 936171"/>
                <a:gd name="connsiteX15" fmla="*/ 330199 w 2398485"/>
                <a:gd name="connsiteY15" fmla="*/ 381000 h 936171"/>
                <a:gd name="connsiteX16" fmla="*/ 286656 w 2398485"/>
                <a:gd name="connsiteY16" fmla="*/ 664029 h 936171"/>
                <a:gd name="connsiteX17" fmla="*/ 177799 w 2398485"/>
                <a:gd name="connsiteY17" fmla="*/ 936171 h 936171"/>
                <a:gd name="connsiteX18" fmla="*/ 58056 w 2398485"/>
                <a:gd name="connsiteY18" fmla="*/ 881743 h 936171"/>
                <a:gd name="connsiteX19" fmla="*/ 101599 w 2398485"/>
                <a:gd name="connsiteY19" fmla="*/ 631371 h 936171"/>
                <a:gd name="connsiteX20" fmla="*/ 145142 w 2398485"/>
                <a:gd name="connsiteY20" fmla="*/ 489857 h 93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98485" h="936171">
                  <a:moveTo>
                    <a:pt x="145142" y="489857"/>
                  </a:moveTo>
                  <a:lnTo>
                    <a:pt x="384628" y="250371"/>
                  </a:lnTo>
                  <a:lnTo>
                    <a:pt x="700313" y="65314"/>
                  </a:lnTo>
                  <a:lnTo>
                    <a:pt x="1135742" y="0"/>
                  </a:lnTo>
                  <a:lnTo>
                    <a:pt x="1494971" y="97971"/>
                  </a:lnTo>
                  <a:lnTo>
                    <a:pt x="1799771" y="272143"/>
                  </a:lnTo>
                  <a:lnTo>
                    <a:pt x="2137228" y="468086"/>
                  </a:lnTo>
                  <a:cubicBezTo>
                    <a:pt x="2390638" y="633353"/>
                    <a:pt x="2287962" y="631371"/>
                    <a:pt x="2398485" y="631371"/>
                  </a:cubicBezTo>
                  <a:lnTo>
                    <a:pt x="1756228" y="522514"/>
                  </a:lnTo>
                  <a:lnTo>
                    <a:pt x="1538513" y="402771"/>
                  </a:lnTo>
                  <a:lnTo>
                    <a:pt x="1222828" y="391886"/>
                  </a:lnTo>
                  <a:lnTo>
                    <a:pt x="907142" y="391886"/>
                  </a:lnTo>
                  <a:lnTo>
                    <a:pt x="678542" y="304800"/>
                  </a:lnTo>
                  <a:lnTo>
                    <a:pt x="602342" y="228600"/>
                  </a:lnTo>
                  <a:lnTo>
                    <a:pt x="526142" y="185057"/>
                  </a:lnTo>
                  <a:lnTo>
                    <a:pt x="330199" y="381000"/>
                  </a:lnTo>
                  <a:lnTo>
                    <a:pt x="286656" y="664029"/>
                  </a:lnTo>
                  <a:lnTo>
                    <a:pt x="177799" y="936171"/>
                  </a:lnTo>
                  <a:cubicBezTo>
                    <a:pt x="43822" y="880347"/>
                    <a:pt x="0" y="881743"/>
                    <a:pt x="58056" y="881743"/>
                  </a:cubicBezTo>
                  <a:cubicBezTo>
                    <a:pt x="91182" y="627773"/>
                    <a:pt x="6549" y="631371"/>
                    <a:pt x="101599" y="631371"/>
                  </a:cubicBezTo>
                  <a:lnTo>
                    <a:pt x="145142" y="489857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19465" name="Gruppo 33"/>
          <p:cNvGrpSpPr>
            <a:grpSpLocks noChangeAspect="1"/>
          </p:cNvGrpSpPr>
          <p:nvPr/>
        </p:nvGrpSpPr>
        <p:grpSpPr bwMode="auto">
          <a:xfrm>
            <a:off x="2214563" y="3143250"/>
            <a:ext cx="500062" cy="1082675"/>
            <a:chOff x="4705350" y="717550"/>
            <a:chExt cx="2000250" cy="4332288"/>
          </a:xfrm>
        </p:grpSpPr>
        <p:sp>
          <p:nvSpPr>
            <p:cNvPr id="19" name="Figura a mano libera 18"/>
            <p:cNvSpPr/>
            <p:nvPr/>
          </p:nvSpPr>
          <p:spPr>
            <a:xfrm>
              <a:off x="4883150" y="717550"/>
              <a:ext cx="1644650" cy="800393"/>
            </a:xfrm>
            <a:custGeom>
              <a:avLst/>
              <a:gdLst>
                <a:gd name="connsiteX0" fmla="*/ 0 w 1179576"/>
                <a:gd name="connsiteY0" fmla="*/ 795528 h 795528"/>
                <a:gd name="connsiteX1" fmla="*/ 0 w 1179576"/>
                <a:gd name="connsiteY1" fmla="*/ 256032 h 795528"/>
                <a:gd name="connsiteX2" fmla="*/ 128016 w 1179576"/>
                <a:gd name="connsiteY2" fmla="*/ 402336 h 795528"/>
                <a:gd name="connsiteX3" fmla="*/ 246888 w 1179576"/>
                <a:gd name="connsiteY3" fmla="*/ 274320 h 795528"/>
                <a:gd name="connsiteX4" fmla="*/ 374904 w 1179576"/>
                <a:gd name="connsiteY4" fmla="*/ 402336 h 795528"/>
                <a:gd name="connsiteX5" fmla="*/ 530352 w 1179576"/>
                <a:gd name="connsiteY5" fmla="*/ 210312 h 795528"/>
                <a:gd name="connsiteX6" fmla="*/ 667512 w 1179576"/>
                <a:gd name="connsiteY6" fmla="*/ 548640 h 795528"/>
                <a:gd name="connsiteX7" fmla="*/ 804672 w 1179576"/>
                <a:gd name="connsiteY7" fmla="*/ 0 h 795528"/>
                <a:gd name="connsiteX8" fmla="*/ 932688 w 1179576"/>
                <a:gd name="connsiteY8" fmla="*/ 484632 h 795528"/>
                <a:gd name="connsiteX9" fmla="*/ 1179576 w 1179576"/>
                <a:gd name="connsiteY9" fmla="*/ 237744 h 795528"/>
                <a:gd name="connsiteX10" fmla="*/ 1179576 w 1179576"/>
                <a:gd name="connsiteY10" fmla="*/ 795528 h 795528"/>
                <a:gd name="connsiteX11" fmla="*/ 941832 w 1179576"/>
                <a:gd name="connsiteY11" fmla="*/ 731520 h 795528"/>
                <a:gd name="connsiteX12" fmla="*/ 758952 w 1179576"/>
                <a:gd name="connsiteY12" fmla="*/ 667512 h 795528"/>
                <a:gd name="connsiteX13" fmla="*/ 585216 w 1179576"/>
                <a:gd name="connsiteY13" fmla="*/ 685800 h 795528"/>
                <a:gd name="connsiteX14" fmla="*/ 448056 w 1179576"/>
                <a:gd name="connsiteY14" fmla="*/ 685800 h 795528"/>
                <a:gd name="connsiteX15" fmla="*/ 210312 w 1179576"/>
                <a:gd name="connsiteY15" fmla="*/ 685800 h 795528"/>
                <a:gd name="connsiteX16" fmla="*/ 118872 w 1179576"/>
                <a:gd name="connsiteY16" fmla="*/ 731520 h 795528"/>
                <a:gd name="connsiteX17" fmla="*/ 0 w 1179576"/>
                <a:gd name="connsiteY17" fmla="*/ 795528 h 7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9576" h="795528">
                  <a:moveTo>
                    <a:pt x="0" y="795528"/>
                  </a:moveTo>
                  <a:lnTo>
                    <a:pt x="0" y="256032"/>
                  </a:lnTo>
                  <a:lnTo>
                    <a:pt x="128016" y="402336"/>
                  </a:lnTo>
                  <a:lnTo>
                    <a:pt x="246888" y="274320"/>
                  </a:lnTo>
                  <a:lnTo>
                    <a:pt x="374904" y="402336"/>
                  </a:lnTo>
                  <a:lnTo>
                    <a:pt x="530352" y="210312"/>
                  </a:lnTo>
                  <a:lnTo>
                    <a:pt x="667512" y="548640"/>
                  </a:lnTo>
                  <a:lnTo>
                    <a:pt x="804672" y="0"/>
                  </a:lnTo>
                  <a:lnTo>
                    <a:pt x="932688" y="484632"/>
                  </a:lnTo>
                  <a:lnTo>
                    <a:pt x="1179576" y="237744"/>
                  </a:lnTo>
                  <a:lnTo>
                    <a:pt x="1179576" y="795528"/>
                  </a:lnTo>
                  <a:lnTo>
                    <a:pt x="941832" y="731520"/>
                  </a:lnTo>
                  <a:lnTo>
                    <a:pt x="758952" y="667512"/>
                  </a:lnTo>
                  <a:lnTo>
                    <a:pt x="585216" y="685800"/>
                  </a:lnTo>
                  <a:lnTo>
                    <a:pt x="448056" y="685800"/>
                  </a:lnTo>
                  <a:lnTo>
                    <a:pt x="210312" y="685800"/>
                  </a:lnTo>
                  <a:lnTo>
                    <a:pt x="118872" y="731520"/>
                  </a:lnTo>
                  <a:lnTo>
                    <a:pt x="0" y="795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0" name="Figura a mano libera 19"/>
            <p:cNvSpPr/>
            <p:nvPr/>
          </p:nvSpPr>
          <p:spPr>
            <a:xfrm rot="5400000">
              <a:off x="4044344" y="3220431"/>
              <a:ext cx="3309561" cy="349252"/>
            </a:xfrm>
            <a:custGeom>
              <a:avLst/>
              <a:gdLst>
                <a:gd name="connsiteX0" fmla="*/ 0 w 1106424"/>
                <a:gd name="connsiteY0" fmla="*/ 1524 h 786384"/>
                <a:gd name="connsiteX1" fmla="*/ 73152 w 1106424"/>
                <a:gd name="connsiteY1" fmla="*/ 733044 h 786384"/>
                <a:gd name="connsiteX2" fmla="*/ 173736 w 1106424"/>
                <a:gd name="connsiteY2" fmla="*/ 1524 h 786384"/>
                <a:gd name="connsiteX3" fmla="*/ 256032 w 1106424"/>
                <a:gd name="connsiteY3" fmla="*/ 723900 h 786384"/>
                <a:gd name="connsiteX4" fmla="*/ 338328 w 1106424"/>
                <a:gd name="connsiteY4" fmla="*/ 1524 h 786384"/>
                <a:gd name="connsiteX5" fmla="*/ 438912 w 1106424"/>
                <a:gd name="connsiteY5" fmla="*/ 714756 h 786384"/>
                <a:gd name="connsiteX6" fmla="*/ 512064 w 1106424"/>
                <a:gd name="connsiteY6" fmla="*/ 10668 h 786384"/>
                <a:gd name="connsiteX7" fmla="*/ 612648 w 1106424"/>
                <a:gd name="connsiteY7" fmla="*/ 723900 h 786384"/>
                <a:gd name="connsiteX8" fmla="*/ 704088 w 1106424"/>
                <a:gd name="connsiteY8" fmla="*/ 1524 h 786384"/>
                <a:gd name="connsiteX9" fmla="*/ 804672 w 1106424"/>
                <a:gd name="connsiteY9" fmla="*/ 723900 h 786384"/>
                <a:gd name="connsiteX10" fmla="*/ 877824 w 1106424"/>
                <a:gd name="connsiteY10" fmla="*/ 376428 h 786384"/>
                <a:gd name="connsiteX11" fmla="*/ 1106424 w 1106424"/>
                <a:gd name="connsiteY11" fmla="*/ 31242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6424" h="786384">
                  <a:moveTo>
                    <a:pt x="0" y="1524"/>
                  </a:moveTo>
                  <a:cubicBezTo>
                    <a:pt x="22098" y="367284"/>
                    <a:pt x="44196" y="733044"/>
                    <a:pt x="73152" y="733044"/>
                  </a:cubicBezTo>
                  <a:cubicBezTo>
                    <a:pt x="102108" y="733044"/>
                    <a:pt x="143256" y="3048"/>
                    <a:pt x="173736" y="1524"/>
                  </a:cubicBezTo>
                  <a:cubicBezTo>
                    <a:pt x="204216" y="0"/>
                    <a:pt x="228600" y="723900"/>
                    <a:pt x="256032" y="723900"/>
                  </a:cubicBezTo>
                  <a:cubicBezTo>
                    <a:pt x="283464" y="723900"/>
                    <a:pt x="307848" y="3048"/>
                    <a:pt x="338328" y="1524"/>
                  </a:cubicBezTo>
                  <a:cubicBezTo>
                    <a:pt x="368808" y="0"/>
                    <a:pt x="409956" y="713232"/>
                    <a:pt x="438912" y="714756"/>
                  </a:cubicBezTo>
                  <a:cubicBezTo>
                    <a:pt x="467868" y="716280"/>
                    <a:pt x="483108" y="9144"/>
                    <a:pt x="512064" y="10668"/>
                  </a:cubicBezTo>
                  <a:cubicBezTo>
                    <a:pt x="541020" y="12192"/>
                    <a:pt x="580644" y="725424"/>
                    <a:pt x="612648" y="723900"/>
                  </a:cubicBezTo>
                  <a:cubicBezTo>
                    <a:pt x="644652" y="722376"/>
                    <a:pt x="672084" y="1524"/>
                    <a:pt x="704088" y="1524"/>
                  </a:cubicBezTo>
                  <a:cubicBezTo>
                    <a:pt x="736092" y="1524"/>
                    <a:pt x="775716" y="661416"/>
                    <a:pt x="804672" y="723900"/>
                  </a:cubicBezTo>
                  <a:cubicBezTo>
                    <a:pt x="833628" y="786384"/>
                    <a:pt x="827532" y="445008"/>
                    <a:pt x="877824" y="376428"/>
                  </a:cubicBezTo>
                  <a:cubicBezTo>
                    <a:pt x="928116" y="307848"/>
                    <a:pt x="1017270" y="310134"/>
                    <a:pt x="1106424" y="31242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1" name="Ovale 20"/>
            <p:cNvSpPr/>
            <p:nvPr/>
          </p:nvSpPr>
          <p:spPr>
            <a:xfrm>
              <a:off x="4705350" y="1162213"/>
              <a:ext cx="2000250" cy="1931108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5276851" y="2445383"/>
              <a:ext cx="927101" cy="527245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3" name="Ovale 22"/>
            <p:cNvSpPr/>
            <p:nvPr/>
          </p:nvSpPr>
          <p:spPr>
            <a:xfrm>
              <a:off x="5156198" y="1568762"/>
              <a:ext cx="279400" cy="40019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4" name="Ovale 23"/>
            <p:cNvSpPr>
              <a:spLocks noChangeAspect="1"/>
            </p:cNvSpPr>
            <p:nvPr/>
          </p:nvSpPr>
          <p:spPr>
            <a:xfrm>
              <a:off x="5257799" y="1880028"/>
              <a:ext cx="69852" cy="69874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5981699" y="1568762"/>
              <a:ext cx="273052" cy="40019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6" name="Ovale 25"/>
            <p:cNvSpPr>
              <a:spLocks noChangeAspect="1"/>
            </p:cNvSpPr>
            <p:nvPr/>
          </p:nvSpPr>
          <p:spPr>
            <a:xfrm>
              <a:off x="6076951" y="1880028"/>
              <a:ext cx="69848" cy="69874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19466" name="Gruppo 34"/>
          <p:cNvGrpSpPr>
            <a:grpSpLocks noChangeAspect="1"/>
          </p:cNvGrpSpPr>
          <p:nvPr/>
        </p:nvGrpSpPr>
        <p:grpSpPr bwMode="auto">
          <a:xfrm>
            <a:off x="3929063" y="3214688"/>
            <a:ext cx="500062" cy="966787"/>
            <a:chOff x="6883400" y="1162050"/>
            <a:chExt cx="2000250" cy="3867150"/>
          </a:xfrm>
        </p:grpSpPr>
        <p:sp>
          <p:nvSpPr>
            <p:cNvPr id="28" name="Figura a mano libera 27"/>
            <p:cNvSpPr/>
            <p:nvPr/>
          </p:nvSpPr>
          <p:spPr>
            <a:xfrm rot="5400000">
              <a:off x="5965824" y="2943223"/>
              <a:ext cx="3822702" cy="349252"/>
            </a:xfrm>
            <a:custGeom>
              <a:avLst/>
              <a:gdLst>
                <a:gd name="connsiteX0" fmla="*/ 0 w 1106424"/>
                <a:gd name="connsiteY0" fmla="*/ 1524 h 786384"/>
                <a:gd name="connsiteX1" fmla="*/ 73152 w 1106424"/>
                <a:gd name="connsiteY1" fmla="*/ 733044 h 786384"/>
                <a:gd name="connsiteX2" fmla="*/ 173736 w 1106424"/>
                <a:gd name="connsiteY2" fmla="*/ 1524 h 786384"/>
                <a:gd name="connsiteX3" fmla="*/ 256032 w 1106424"/>
                <a:gd name="connsiteY3" fmla="*/ 723900 h 786384"/>
                <a:gd name="connsiteX4" fmla="*/ 338328 w 1106424"/>
                <a:gd name="connsiteY4" fmla="*/ 1524 h 786384"/>
                <a:gd name="connsiteX5" fmla="*/ 438912 w 1106424"/>
                <a:gd name="connsiteY5" fmla="*/ 714756 h 786384"/>
                <a:gd name="connsiteX6" fmla="*/ 512064 w 1106424"/>
                <a:gd name="connsiteY6" fmla="*/ 10668 h 786384"/>
                <a:gd name="connsiteX7" fmla="*/ 612648 w 1106424"/>
                <a:gd name="connsiteY7" fmla="*/ 723900 h 786384"/>
                <a:gd name="connsiteX8" fmla="*/ 704088 w 1106424"/>
                <a:gd name="connsiteY8" fmla="*/ 1524 h 786384"/>
                <a:gd name="connsiteX9" fmla="*/ 804672 w 1106424"/>
                <a:gd name="connsiteY9" fmla="*/ 723900 h 786384"/>
                <a:gd name="connsiteX10" fmla="*/ 877824 w 1106424"/>
                <a:gd name="connsiteY10" fmla="*/ 376428 h 786384"/>
                <a:gd name="connsiteX11" fmla="*/ 1106424 w 1106424"/>
                <a:gd name="connsiteY11" fmla="*/ 31242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6424" h="786384">
                  <a:moveTo>
                    <a:pt x="0" y="1524"/>
                  </a:moveTo>
                  <a:cubicBezTo>
                    <a:pt x="22098" y="367284"/>
                    <a:pt x="44196" y="733044"/>
                    <a:pt x="73152" y="733044"/>
                  </a:cubicBezTo>
                  <a:cubicBezTo>
                    <a:pt x="102108" y="733044"/>
                    <a:pt x="143256" y="3048"/>
                    <a:pt x="173736" y="1524"/>
                  </a:cubicBezTo>
                  <a:cubicBezTo>
                    <a:pt x="204216" y="0"/>
                    <a:pt x="228600" y="723900"/>
                    <a:pt x="256032" y="723900"/>
                  </a:cubicBezTo>
                  <a:cubicBezTo>
                    <a:pt x="283464" y="723900"/>
                    <a:pt x="307848" y="3048"/>
                    <a:pt x="338328" y="1524"/>
                  </a:cubicBezTo>
                  <a:cubicBezTo>
                    <a:pt x="368808" y="0"/>
                    <a:pt x="409956" y="713232"/>
                    <a:pt x="438912" y="714756"/>
                  </a:cubicBezTo>
                  <a:cubicBezTo>
                    <a:pt x="467868" y="716280"/>
                    <a:pt x="483108" y="9144"/>
                    <a:pt x="512064" y="10668"/>
                  </a:cubicBezTo>
                  <a:cubicBezTo>
                    <a:pt x="541020" y="12192"/>
                    <a:pt x="580644" y="725424"/>
                    <a:pt x="612648" y="723900"/>
                  </a:cubicBezTo>
                  <a:cubicBezTo>
                    <a:pt x="644652" y="722376"/>
                    <a:pt x="672084" y="1524"/>
                    <a:pt x="704088" y="1524"/>
                  </a:cubicBezTo>
                  <a:cubicBezTo>
                    <a:pt x="736092" y="1524"/>
                    <a:pt x="775716" y="661416"/>
                    <a:pt x="804672" y="723900"/>
                  </a:cubicBezTo>
                  <a:cubicBezTo>
                    <a:pt x="833628" y="786384"/>
                    <a:pt x="827532" y="445008"/>
                    <a:pt x="877824" y="376428"/>
                  </a:cubicBezTo>
                  <a:cubicBezTo>
                    <a:pt x="928116" y="307848"/>
                    <a:pt x="1017270" y="310134"/>
                    <a:pt x="1106424" y="312420"/>
                  </a:cubicBezTo>
                </a:path>
              </a:pathLst>
            </a:custGeom>
            <a:ln w="508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9" name="Ovale 28"/>
            <p:cNvSpPr/>
            <p:nvPr/>
          </p:nvSpPr>
          <p:spPr>
            <a:xfrm>
              <a:off x="6883400" y="1206498"/>
              <a:ext cx="2000250" cy="1930401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0" name="Ovale 29"/>
            <p:cNvSpPr/>
            <p:nvPr/>
          </p:nvSpPr>
          <p:spPr>
            <a:xfrm>
              <a:off x="7454901" y="2495551"/>
              <a:ext cx="927101" cy="488948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1" name="Figura a mano libera 30"/>
            <p:cNvSpPr/>
            <p:nvPr/>
          </p:nvSpPr>
          <p:spPr>
            <a:xfrm>
              <a:off x="7150100" y="1162050"/>
              <a:ext cx="1447801" cy="304800"/>
            </a:xfrm>
            <a:custGeom>
              <a:avLst/>
              <a:gdLst>
                <a:gd name="connsiteX0" fmla="*/ 749808 w 1444752"/>
                <a:gd name="connsiteY0" fmla="*/ 192024 h 301752"/>
                <a:gd name="connsiteX1" fmla="*/ 612648 w 1444752"/>
                <a:gd name="connsiteY1" fmla="*/ 283464 h 301752"/>
                <a:gd name="connsiteX2" fmla="*/ 384048 w 1444752"/>
                <a:gd name="connsiteY2" fmla="*/ 301752 h 301752"/>
                <a:gd name="connsiteX3" fmla="*/ 228600 w 1444752"/>
                <a:gd name="connsiteY3" fmla="*/ 292608 h 301752"/>
                <a:gd name="connsiteX4" fmla="*/ 0 w 1444752"/>
                <a:gd name="connsiteY4" fmla="*/ 237744 h 301752"/>
                <a:gd name="connsiteX5" fmla="*/ 265176 w 1444752"/>
                <a:gd name="connsiteY5" fmla="*/ 73152 h 301752"/>
                <a:gd name="connsiteX6" fmla="*/ 548640 w 1444752"/>
                <a:gd name="connsiteY6" fmla="*/ 9144 h 301752"/>
                <a:gd name="connsiteX7" fmla="*/ 768096 w 1444752"/>
                <a:gd name="connsiteY7" fmla="*/ 27432 h 301752"/>
                <a:gd name="connsiteX8" fmla="*/ 978408 w 1444752"/>
                <a:gd name="connsiteY8" fmla="*/ 0 h 301752"/>
                <a:gd name="connsiteX9" fmla="*/ 1271016 w 1444752"/>
                <a:gd name="connsiteY9" fmla="*/ 64008 h 301752"/>
                <a:gd name="connsiteX10" fmla="*/ 1444752 w 1444752"/>
                <a:gd name="connsiteY10" fmla="*/ 237744 h 301752"/>
                <a:gd name="connsiteX11" fmla="*/ 1170432 w 1444752"/>
                <a:gd name="connsiteY11" fmla="*/ 283464 h 301752"/>
                <a:gd name="connsiteX12" fmla="*/ 923544 w 1444752"/>
                <a:gd name="connsiteY12" fmla="*/ 274320 h 301752"/>
                <a:gd name="connsiteX13" fmla="*/ 749808 w 1444752"/>
                <a:gd name="connsiteY13" fmla="*/ 192024 h 3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4752" h="301752">
                  <a:moveTo>
                    <a:pt x="749808" y="192024"/>
                  </a:moveTo>
                  <a:lnTo>
                    <a:pt x="612648" y="283464"/>
                  </a:lnTo>
                  <a:lnTo>
                    <a:pt x="384048" y="301752"/>
                  </a:lnTo>
                  <a:lnTo>
                    <a:pt x="228600" y="292608"/>
                  </a:lnTo>
                  <a:lnTo>
                    <a:pt x="0" y="237744"/>
                  </a:lnTo>
                  <a:lnTo>
                    <a:pt x="265176" y="73152"/>
                  </a:lnTo>
                  <a:lnTo>
                    <a:pt x="548640" y="9144"/>
                  </a:lnTo>
                  <a:lnTo>
                    <a:pt x="768096" y="27432"/>
                  </a:lnTo>
                  <a:lnTo>
                    <a:pt x="978408" y="0"/>
                  </a:lnTo>
                  <a:lnTo>
                    <a:pt x="1271016" y="64008"/>
                  </a:lnTo>
                  <a:lnTo>
                    <a:pt x="1444752" y="237744"/>
                  </a:lnTo>
                  <a:lnTo>
                    <a:pt x="1170432" y="283464"/>
                  </a:lnTo>
                  <a:lnTo>
                    <a:pt x="923544" y="274320"/>
                  </a:lnTo>
                  <a:lnTo>
                    <a:pt x="749808" y="192024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50000"/>
                  </a:schemeClr>
                </a:gs>
                <a:gs pos="30000">
                  <a:schemeClr val="accent6">
                    <a:lumMod val="50000"/>
                  </a:schemeClr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16200000" scaled="0"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2" name="Ovale 31"/>
            <p:cNvSpPr/>
            <p:nvPr/>
          </p:nvSpPr>
          <p:spPr>
            <a:xfrm>
              <a:off x="7505701" y="1720850"/>
              <a:ext cx="273048" cy="40004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3" name="Ovale 32"/>
            <p:cNvSpPr>
              <a:spLocks noChangeAspect="1"/>
            </p:cNvSpPr>
            <p:nvPr/>
          </p:nvSpPr>
          <p:spPr>
            <a:xfrm>
              <a:off x="7600949" y="2031998"/>
              <a:ext cx="69852" cy="76200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8051801" y="1733550"/>
              <a:ext cx="273048" cy="40004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5" name="Ovale 34"/>
            <p:cNvSpPr>
              <a:spLocks noChangeAspect="1"/>
            </p:cNvSpPr>
            <p:nvPr/>
          </p:nvSpPr>
          <p:spPr>
            <a:xfrm>
              <a:off x="8147049" y="2051050"/>
              <a:ext cx="69852" cy="69848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19467" name="Gruppo 199"/>
          <p:cNvGrpSpPr>
            <a:grpSpLocks noChangeAspect="1"/>
          </p:cNvGrpSpPr>
          <p:nvPr/>
        </p:nvGrpSpPr>
        <p:grpSpPr bwMode="auto">
          <a:xfrm>
            <a:off x="357188" y="0"/>
            <a:ext cx="500062" cy="998538"/>
            <a:chOff x="304800" y="1052513"/>
            <a:chExt cx="2000250" cy="3994150"/>
          </a:xfrm>
        </p:grpSpPr>
        <p:sp>
          <p:nvSpPr>
            <p:cNvPr id="45" name="Figura a mano libera 44"/>
            <p:cNvSpPr/>
            <p:nvPr/>
          </p:nvSpPr>
          <p:spPr>
            <a:xfrm rot="16200000">
              <a:off x="263526" y="1912936"/>
              <a:ext cx="2070099" cy="349252"/>
            </a:xfrm>
            <a:custGeom>
              <a:avLst/>
              <a:gdLst>
                <a:gd name="connsiteX0" fmla="*/ 0 w 1106424"/>
                <a:gd name="connsiteY0" fmla="*/ 1524 h 786384"/>
                <a:gd name="connsiteX1" fmla="*/ 73152 w 1106424"/>
                <a:gd name="connsiteY1" fmla="*/ 733044 h 786384"/>
                <a:gd name="connsiteX2" fmla="*/ 173736 w 1106424"/>
                <a:gd name="connsiteY2" fmla="*/ 1524 h 786384"/>
                <a:gd name="connsiteX3" fmla="*/ 256032 w 1106424"/>
                <a:gd name="connsiteY3" fmla="*/ 723900 h 786384"/>
                <a:gd name="connsiteX4" fmla="*/ 338328 w 1106424"/>
                <a:gd name="connsiteY4" fmla="*/ 1524 h 786384"/>
                <a:gd name="connsiteX5" fmla="*/ 438912 w 1106424"/>
                <a:gd name="connsiteY5" fmla="*/ 714756 h 786384"/>
                <a:gd name="connsiteX6" fmla="*/ 512064 w 1106424"/>
                <a:gd name="connsiteY6" fmla="*/ 10668 h 786384"/>
                <a:gd name="connsiteX7" fmla="*/ 612648 w 1106424"/>
                <a:gd name="connsiteY7" fmla="*/ 723900 h 786384"/>
                <a:gd name="connsiteX8" fmla="*/ 704088 w 1106424"/>
                <a:gd name="connsiteY8" fmla="*/ 1524 h 786384"/>
                <a:gd name="connsiteX9" fmla="*/ 804672 w 1106424"/>
                <a:gd name="connsiteY9" fmla="*/ 723900 h 786384"/>
                <a:gd name="connsiteX10" fmla="*/ 877824 w 1106424"/>
                <a:gd name="connsiteY10" fmla="*/ 376428 h 786384"/>
                <a:gd name="connsiteX11" fmla="*/ 1106424 w 1106424"/>
                <a:gd name="connsiteY11" fmla="*/ 31242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6424" h="786384">
                  <a:moveTo>
                    <a:pt x="0" y="1524"/>
                  </a:moveTo>
                  <a:cubicBezTo>
                    <a:pt x="22098" y="367284"/>
                    <a:pt x="44196" y="733044"/>
                    <a:pt x="73152" y="733044"/>
                  </a:cubicBezTo>
                  <a:cubicBezTo>
                    <a:pt x="102108" y="733044"/>
                    <a:pt x="143256" y="3048"/>
                    <a:pt x="173736" y="1524"/>
                  </a:cubicBezTo>
                  <a:cubicBezTo>
                    <a:pt x="204216" y="0"/>
                    <a:pt x="228600" y="723900"/>
                    <a:pt x="256032" y="723900"/>
                  </a:cubicBezTo>
                  <a:cubicBezTo>
                    <a:pt x="283464" y="723900"/>
                    <a:pt x="307848" y="3048"/>
                    <a:pt x="338328" y="1524"/>
                  </a:cubicBezTo>
                  <a:cubicBezTo>
                    <a:pt x="368808" y="0"/>
                    <a:pt x="409956" y="713232"/>
                    <a:pt x="438912" y="714756"/>
                  </a:cubicBezTo>
                  <a:cubicBezTo>
                    <a:pt x="467868" y="716280"/>
                    <a:pt x="483108" y="9144"/>
                    <a:pt x="512064" y="10668"/>
                  </a:cubicBezTo>
                  <a:cubicBezTo>
                    <a:pt x="541020" y="12192"/>
                    <a:pt x="580644" y="725424"/>
                    <a:pt x="612648" y="723900"/>
                  </a:cubicBezTo>
                  <a:cubicBezTo>
                    <a:pt x="644652" y="722376"/>
                    <a:pt x="672084" y="1524"/>
                    <a:pt x="704088" y="1524"/>
                  </a:cubicBezTo>
                  <a:cubicBezTo>
                    <a:pt x="736092" y="1524"/>
                    <a:pt x="775716" y="661416"/>
                    <a:pt x="804672" y="723900"/>
                  </a:cubicBezTo>
                  <a:cubicBezTo>
                    <a:pt x="833628" y="786384"/>
                    <a:pt x="827532" y="445008"/>
                    <a:pt x="877824" y="376428"/>
                  </a:cubicBezTo>
                  <a:cubicBezTo>
                    <a:pt x="928116" y="307848"/>
                    <a:pt x="1017270" y="310134"/>
                    <a:pt x="1106424" y="312420"/>
                  </a:cubicBezTo>
                </a:path>
              </a:pathLst>
            </a:custGeom>
            <a:ln w="50800">
              <a:solidFill>
                <a:srgbClr val="A162D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46" name="Ovale 45"/>
            <p:cNvSpPr/>
            <p:nvPr/>
          </p:nvSpPr>
          <p:spPr>
            <a:xfrm>
              <a:off x="304800" y="3116264"/>
              <a:ext cx="2000250" cy="1930399"/>
            </a:xfrm>
            <a:prstGeom prst="ellipse">
              <a:avLst/>
            </a:prstGeom>
            <a:solidFill>
              <a:srgbClr val="A162D0"/>
            </a:solidFill>
            <a:ln w="50800">
              <a:solidFill>
                <a:srgbClr val="A162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7" name="Ovale 46"/>
            <p:cNvSpPr/>
            <p:nvPr/>
          </p:nvSpPr>
          <p:spPr>
            <a:xfrm>
              <a:off x="736600" y="3605212"/>
              <a:ext cx="273048" cy="36195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8" name="Ovale 47"/>
            <p:cNvSpPr/>
            <p:nvPr/>
          </p:nvSpPr>
          <p:spPr>
            <a:xfrm>
              <a:off x="1593849" y="3605212"/>
              <a:ext cx="273052" cy="36195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9" name="Ovale 48"/>
            <p:cNvSpPr>
              <a:spLocks noChangeAspect="1"/>
            </p:cNvSpPr>
            <p:nvPr/>
          </p:nvSpPr>
          <p:spPr>
            <a:xfrm>
              <a:off x="844549" y="3617912"/>
              <a:ext cx="69852" cy="6985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50" name="Ovale 49"/>
            <p:cNvSpPr>
              <a:spLocks noChangeAspect="1"/>
            </p:cNvSpPr>
            <p:nvPr/>
          </p:nvSpPr>
          <p:spPr>
            <a:xfrm>
              <a:off x="1701801" y="3605212"/>
              <a:ext cx="69848" cy="76200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51" name="Ovale 50"/>
            <p:cNvSpPr/>
            <p:nvPr/>
          </p:nvSpPr>
          <p:spPr>
            <a:xfrm>
              <a:off x="1117601" y="4246563"/>
              <a:ext cx="400048" cy="577848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69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908175" y="2997200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3600" b="1">
                <a:solidFill>
                  <a:srgbClr val="C0504D"/>
                </a:solidFill>
                <a:latin typeface="Batang" pitchFamily="18" charset="-127"/>
              </a:rPr>
              <a:t>LIDAR … aerosol devoted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61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AER_LI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5808663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84200" y="215900"/>
            <a:ext cx="2374900" cy="5445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FF0000"/>
                </a:solidFill>
                <a:latin typeface="Batang" pitchFamily="18" charset="-127"/>
              </a:rPr>
              <a:t>Aerosol lidar</a:t>
            </a:r>
            <a:endParaRPr lang="it-IT" altLang="en-US" b="1">
              <a:solidFill>
                <a:srgbClr val="FF0000"/>
              </a:solidFill>
              <a:latin typeface="Batang" pitchFamily="18" charset="-127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4256467" y="455583"/>
            <a:ext cx="3336170" cy="40011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sz="2000" b="1" dirty="0">
                <a:solidFill>
                  <a:prstClr val="black"/>
                </a:solidFill>
                <a:latin typeface="Batang" pitchFamily="18" charset="-127"/>
              </a:rPr>
              <a:t>i.e., </a:t>
            </a:r>
            <a:r>
              <a:rPr lang="it-IT" altLang="en-US" sz="2000" b="1" dirty="0" err="1" smtClean="0">
                <a:solidFill>
                  <a:prstClr val="black"/>
                </a:solidFill>
                <a:latin typeface="Batang" pitchFamily="18" charset="-127"/>
              </a:rPr>
              <a:t>tropospheric</a:t>
            </a:r>
            <a:r>
              <a:rPr lang="it-IT" altLang="en-US" sz="2000" b="1" dirty="0" smtClean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sz="2000" b="1" dirty="0" err="1">
                <a:solidFill>
                  <a:prstClr val="black"/>
                </a:solidFill>
                <a:latin typeface="Batang" pitchFamily="18" charset="-127"/>
              </a:rPr>
              <a:t>aerosols</a:t>
            </a:r>
            <a:endParaRPr lang="it-IT" altLang="en-US" b="1" dirty="0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228600" y="3962400"/>
            <a:ext cx="3581400" cy="457200"/>
          </a:xfrm>
          <a:prstGeom prst="wedgeRectCallout">
            <a:avLst>
              <a:gd name="adj1" fmla="val 105407"/>
              <a:gd name="adj2" fmla="val -276042"/>
            </a:avLst>
          </a:prstGeom>
          <a:solidFill>
            <a:srgbClr val="00FFFF">
              <a:alpha val="50195"/>
            </a:srgbClr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backscattering increase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4267200" y="1905000"/>
            <a:ext cx="3429000" cy="1752600"/>
          </a:xfrm>
          <a:custGeom>
            <a:avLst/>
            <a:gdLst>
              <a:gd name="T0" fmla="*/ 0 w 2208"/>
              <a:gd name="T1" fmla="*/ 0 h 1016"/>
              <a:gd name="T2" fmla="*/ 2147483647 w 2208"/>
              <a:gd name="T3" fmla="*/ 2147483647 h 1016"/>
              <a:gd name="T4" fmla="*/ 2147483647 w 2208"/>
              <a:gd name="T5" fmla="*/ 2147483647 h 1016"/>
              <a:gd name="T6" fmla="*/ 2147483647 w 2208"/>
              <a:gd name="T7" fmla="*/ 2147483647 h 1016"/>
              <a:gd name="T8" fmla="*/ 0 60000 65536"/>
              <a:gd name="T9" fmla="*/ 0 60000 65536"/>
              <a:gd name="T10" fmla="*/ 0 60000 65536"/>
              <a:gd name="T11" fmla="*/ 0 60000 65536"/>
              <a:gd name="T12" fmla="*/ 0 w 2208"/>
              <a:gd name="T13" fmla="*/ 0 h 1016"/>
              <a:gd name="T14" fmla="*/ 2208 w 2208"/>
              <a:gd name="T15" fmla="*/ 1016 h 10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8" h="1016">
                <a:moveTo>
                  <a:pt x="0" y="0"/>
                </a:moveTo>
                <a:cubicBezTo>
                  <a:pt x="228" y="256"/>
                  <a:pt x="456" y="512"/>
                  <a:pt x="672" y="672"/>
                </a:cubicBezTo>
                <a:cubicBezTo>
                  <a:pt x="888" y="832"/>
                  <a:pt x="1040" y="904"/>
                  <a:pt x="1296" y="960"/>
                </a:cubicBezTo>
                <a:cubicBezTo>
                  <a:pt x="1552" y="1016"/>
                  <a:pt x="1880" y="1012"/>
                  <a:pt x="2208" y="100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858000" y="2743200"/>
          <a:ext cx="18288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4" name="Equazione" r:id="rId4" imgW="977760" imgH="431640" progId="Equation.3">
                  <p:embed/>
                </p:oleObj>
              </mc:Choice>
              <mc:Fallback>
                <p:oleObj name="Equazione" r:id="rId4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743200"/>
                        <a:ext cx="1828800" cy="8048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8" name="Picture 9" descr="haz general warn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57400"/>
            <a:ext cx="685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AM_LI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0"/>
            <a:ext cx="58007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88938" y="368300"/>
            <a:ext cx="3895725" cy="5445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FF0000"/>
                </a:solidFill>
                <a:latin typeface="Batang" pitchFamily="18" charset="-127"/>
              </a:rPr>
              <a:t>Raman aerosol lidar</a:t>
            </a:r>
            <a:endParaRPr lang="it-IT" altLang="en-US" b="1">
              <a:solidFill>
                <a:srgbClr val="FF0000"/>
              </a:solidFill>
              <a:latin typeface="Batang" pitchFamily="18" charset="-127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694238" y="2362200"/>
            <a:ext cx="2287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Rayleigh/Mie signal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984875" y="3124200"/>
            <a:ext cx="2976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N</a:t>
            </a:r>
            <a:r>
              <a:rPr lang="it-IT" altLang="en-US" b="1" baseline="-25000">
                <a:solidFill>
                  <a:prstClr val="black"/>
                </a:solidFill>
                <a:latin typeface="Batang" pitchFamily="18" charset="-127"/>
              </a:rPr>
              <a:t>2</a:t>
            </a:r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 Raman/anelastic signal</a:t>
            </a: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>
            <a:off x="5105400" y="2743200"/>
            <a:ext cx="38100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>
            <a:off x="5943600" y="3505200"/>
            <a:ext cx="609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387850" y="457200"/>
            <a:ext cx="3175000" cy="396875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i.e., tropospheric aerosol</a:t>
            </a:r>
            <a:endParaRPr lang="it-IT" altLang="en-US" b="1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67593" name="AutoShape 9"/>
          <p:cNvSpPr>
            <a:spLocks noChangeArrowheads="1"/>
          </p:cNvSpPr>
          <p:nvPr/>
        </p:nvSpPr>
        <p:spPr bwMode="auto">
          <a:xfrm>
            <a:off x="457200" y="3200400"/>
            <a:ext cx="3200400" cy="457200"/>
          </a:xfrm>
          <a:prstGeom prst="wedgeRectCallout">
            <a:avLst>
              <a:gd name="adj1" fmla="val 114931"/>
              <a:gd name="adj2" fmla="val -59722"/>
            </a:avLst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more backscattering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381000" y="3810000"/>
            <a:ext cx="2819400" cy="685800"/>
          </a:xfrm>
          <a:prstGeom prst="wedgeRectCallout">
            <a:avLst>
              <a:gd name="adj1" fmla="val 135361"/>
              <a:gd name="adj2" fmla="val -47222"/>
            </a:avLst>
          </a:prstGeom>
          <a:solidFill>
            <a:srgbClr val="CC99FF">
              <a:alpha val="50195"/>
            </a:srgbClr>
          </a:solid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more attenuation</a:t>
            </a:r>
          </a:p>
          <a:p>
            <a:pPr algn="ctr" eaLnBrk="1" hangingPunct="1"/>
            <a:r>
              <a:rPr lang="it-IT" altLang="en-US" b="1">
                <a:solidFill>
                  <a:prstClr val="black"/>
                </a:solidFill>
                <a:latin typeface="Batang" pitchFamily="18" charset="-127"/>
              </a:rPr>
              <a:t>no backscattering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67595" name="Text Box 12"/>
          <p:cNvSpPr txBox="1">
            <a:spLocks noChangeArrowheads="1"/>
          </p:cNvSpPr>
          <p:nvPr/>
        </p:nvSpPr>
        <p:spPr bwMode="auto">
          <a:xfrm>
            <a:off x="6934200" y="2286000"/>
            <a:ext cx="452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it-IT" altLang="en-US" baseline="-25000">
                <a:solidFill>
                  <a:prstClr val="black"/>
                </a:solidFill>
                <a:sym typeface="Symbol" pitchFamily="18" charset="2"/>
              </a:rPr>
              <a:t>o</a:t>
            </a:r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67596" name="Text Box 13"/>
          <p:cNvSpPr txBox="1">
            <a:spLocks noChangeArrowheads="1"/>
          </p:cNvSpPr>
          <p:nvPr/>
        </p:nvSpPr>
        <p:spPr bwMode="auto">
          <a:xfrm>
            <a:off x="7321550" y="3390900"/>
            <a:ext cx="136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it-IT" altLang="en-US" baseline="-25000">
                <a:solidFill>
                  <a:prstClr val="black"/>
                </a:solidFill>
                <a:sym typeface="Symbol" pitchFamily="18" charset="2"/>
              </a:rPr>
              <a:t>o</a:t>
            </a:r>
            <a:r>
              <a:rPr lang="it-IT" altLang="en-US">
                <a:solidFill>
                  <a:prstClr val="black"/>
                </a:solidFill>
                <a:sym typeface="Symbol" pitchFamily="18" charset="2"/>
              </a:rPr>
              <a:t>+</a:t>
            </a:r>
            <a:r>
              <a:rPr lang="it-IT" altLang="en-US" baseline="-25000">
                <a:solidFill>
                  <a:prstClr val="black"/>
                </a:solidFill>
                <a:sym typeface="Symbol" pitchFamily="18" charset="2"/>
              </a:rPr>
              <a:t>N2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7755265" cy="22467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capability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of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detecting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low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light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levels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eaLnBrk="1" hangingPunct="1"/>
            <a:endParaRPr lang="it-IT" altLang="en-US" sz="2800" b="1" dirty="0">
              <a:solidFill>
                <a:prstClr val="black"/>
              </a:solidFill>
              <a:latin typeface="+mn-lt"/>
            </a:endParaRPr>
          </a:p>
          <a:p>
            <a:pPr eaLnBrk="1" hangingPunct="1"/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suppression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of cross-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talking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between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the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different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eaLnBrk="1" hangingPunct="1"/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channels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(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i.e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,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suppression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of the strong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elastically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eaLnBrk="1" hangingPunct="1"/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backscattered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light in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Raman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it-IT" altLang="en-US" sz="2800" b="1" dirty="0" err="1">
                <a:solidFill>
                  <a:prstClr val="black"/>
                </a:solidFill>
                <a:latin typeface="+mn-lt"/>
              </a:rPr>
              <a:t>channels</a:t>
            </a:r>
            <a:r>
              <a:rPr lang="it-IT" altLang="en-US" sz="2800" b="1" dirty="0">
                <a:solidFill>
                  <a:prstClr val="black"/>
                </a:solidFill>
                <a:latin typeface="+mn-lt"/>
              </a:rPr>
              <a:t>)</a:t>
            </a:r>
            <a:endParaRPr lang="it-IT" altLang="en-US" sz="2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8611" name="Text Box 7"/>
          <p:cNvSpPr txBox="1">
            <a:spLocks noChangeArrowheads="1"/>
          </p:cNvSpPr>
          <p:nvPr/>
        </p:nvSpPr>
        <p:spPr bwMode="auto">
          <a:xfrm>
            <a:off x="533400" y="609600"/>
            <a:ext cx="4902696" cy="646331"/>
          </a:xfrm>
          <a:prstGeom prst="rect">
            <a:avLst/>
          </a:prstGeom>
          <a:solidFill>
            <a:srgbClr val="CCFFFF">
              <a:alpha val="50195"/>
            </a:srgbClr>
          </a:solidFill>
          <a:ln w="508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GB" altLang="en-US" sz="3600" dirty="0">
                <a:solidFill>
                  <a:prstClr val="black"/>
                </a:solidFill>
                <a:latin typeface="+mn-lt"/>
              </a:rPr>
              <a:t>Main characteristics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5907088" cy="520700"/>
          </a:xfrm>
          <a:prstGeom prst="rect">
            <a:avLst/>
          </a:prstGeom>
          <a:noFill/>
          <a:ln w="635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CC3300"/>
                </a:solidFill>
                <a:latin typeface="Comic Sans MS" pitchFamily="66" charset="0"/>
              </a:rPr>
              <a:t>Real Raman signal in presence of a cloud</a:t>
            </a:r>
            <a:endParaRPr lang="it-IT" altLang="en-US">
              <a:solidFill>
                <a:srgbClr val="C0504D"/>
              </a:solidFill>
              <a:latin typeface="Comic Sans MS" pitchFamily="66" charset="0"/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057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Line 5"/>
          <p:cNvSpPr>
            <a:spLocks noChangeShapeType="1"/>
          </p:cNvSpPr>
          <p:nvPr/>
        </p:nvSpPr>
        <p:spPr bwMode="auto">
          <a:xfrm>
            <a:off x="3429000" y="1371600"/>
            <a:ext cx="3886200" cy="609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7" name="Line 6"/>
          <p:cNvSpPr>
            <a:spLocks noChangeShapeType="1"/>
          </p:cNvSpPr>
          <p:nvPr/>
        </p:nvSpPr>
        <p:spPr bwMode="auto">
          <a:xfrm>
            <a:off x="4343400" y="1981200"/>
            <a:ext cx="3886200" cy="609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8" name="AutoShape 7"/>
          <p:cNvSpPr>
            <a:spLocks noChangeArrowheads="1"/>
          </p:cNvSpPr>
          <p:nvPr/>
        </p:nvSpPr>
        <p:spPr bwMode="auto">
          <a:xfrm>
            <a:off x="4724400" y="1600200"/>
            <a:ext cx="333375" cy="457200"/>
          </a:xfrm>
          <a:prstGeom prst="upDownArrow">
            <a:avLst>
              <a:gd name="adj1" fmla="val 22861"/>
              <a:gd name="adj2" fmla="val 27498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2387600" y="2209800"/>
            <a:ext cx="1943100" cy="4048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>
                <a:solidFill>
                  <a:prstClr val="black"/>
                </a:solidFill>
              </a:rPr>
              <a:t>cloud transmission</a:t>
            </a:r>
          </a:p>
        </p:txBody>
      </p:sp>
      <p:sp>
        <p:nvSpPr>
          <p:cNvPr id="69640" name="Line 9"/>
          <p:cNvSpPr>
            <a:spLocks noChangeShapeType="1"/>
          </p:cNvSpPr>
          <p:nvPr/>
        </p:nvSpPr>
        <p:spPr bwMode="auto">
          <a:xfrm flipV="1">
            <a:off x="3657600" y="1828800"/>
            <a:ext cx="1219200" cy="3810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6172200" y="3733800"/>
            <a:ext cx="2108200" cy="4048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>
                <a:solidFill>
                  <a:prstClr val="black"/>
                </a:solidFill>
              </a:rPr>
              <a:t>cloud backscattering</a:t>
            </a:r>
          </a:p>
        </p:txBody>
      </p:sp>
      <p:sp>
        <p:nvSpPr>
          <p:cNvPr id="69642" name="Text Box 11"/>
          <p:cNvSpPr txBox="1">
            <a:spLocks noChangeArrowheads="1"/>
          </p:cNvSpPr>
          <p:nvPr/>
        </p:nvSpPr>
        <p:spPr bwMode="auto">
          <a:xfrm>
            <a:off x="5618163" y="895350"/>
            <a:ext cx="2551112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srgbClr val="FF0000"/>
                </a:solidFill>
              </a:rPr>
              <a:t>Nitrogen Raman</a:t>
            </a:r>
            <a:r>
              <a:rPr lang="it-IT" altLang="en-US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69643" name="Text Box 12"/>
          <p:cNvSpPr txBox="1">
            <a:spLocks noChangeArrowheads="1"/>
          </p:cNvSpPr>
          <p:nvPr/>
        </p:nvSpPr>
        <p:spPr bwMode="auto">
          <a:xfrm>
            <a:off x="2041525" y="3581400"/>
            <a:ext cx="2903538" cy="495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en-US" b="1">
                <a:solidFill>
                  <a:prstClr val="black"/>
                </a:solidFill>
              </a:rPr>
              <a:t>Air/aerosol Rayleigh</a:t>
            </a:r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69644" name="Text Box 13"/>
          <p:cNvSpPr txBox="1">
            <a:spLocks noChangeArrowheads="1"/>
          </p:cNvSpPr>
          <p:nvPr/>
        </p:nvSpPr>
        <p:spPr bwMode="auto">
          <a:xfrm>
            <a:off x="457200" y="1062038"/>
            <a:ext cx="121285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1400">
                <a:solidFill>
                  <a:prstClr val="black"/>
                </a:solidFill>
              </a:rPr>
              <a:t>1/2 hour </a:t>
            </a:r>
          </a:p>
          <a:p>
            <a:pPr eaLnBrk="1" hangingPunct="1"/>
            <a:r>
              <a:rPr lang="it-IT" altLang="en-US" sz="1400">
                <a:solidFill>
                  <a:prstClr val="black"/>
                </a:solidFill>
              </a:rPr>
              <a:t>measurements</a:t>
            </a:r>
          </a:p>
          <a:p>
            <a:pPr eaLnBrk="1" hangingPunct="1"/>
            <a:r>
              <a:rPr lang="it-IT" altLang="en-US" sz="1400">
                <a:solidFill>
                  <a:prstClr val="black"/>
                </a:solidFill>
              </a:rPr>
              <a:t>nighttime</a:t>
            </a:r>
          </a:p>
          <a:p>
            <a:pPr eaLnBrk="1" hangingPunct="1"/>
            <a:r>
              <a:rPr lang="it-IT" altLang="en-US" sz="1400">
                <a:solidFill>
                  <a:prstClr val="black"/>
                </a:solidFill>
              </a:rPr>
              <a:t>Sept. 2001</a:t>
            </a:r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69645" name="Line 17"/>
          <p:cNvSpPr>
            <a:spLocks noChangeShapeType="1"/>
          </p:cNvSpPr>
          <p:nvPr/>
        </p:nvSpPr>
        <p:spPr bwMode="auto">
          <a:xfrm flipV="1">
            <a:off x="5562600" y="3962400"/>
            <a:ext cx="609600" cy="3048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>
                <a:latin typeface="Calibri" panose="020F0502020204030204" pitchFamily="34" charset="0"/>
              </a:rPr>
              <a:pPr>
                <a:defRPr/>
              </a:pPr>
              <a:t>26</a:t>
            </a:fld>
            <a:endParaRPr lang="it-IT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70"/>
            <a:ext cx="8424935" cy="63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419872" y="2132856"/>
            <a:ext cx="4146548" cy="6377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36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Raman</a:t>
            </a:r>
            <a:r>
              <a:rPr lang="it-IT" altLang="en-US" sz="3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LIDAR </a:t>
            </a:r>
            <a:r>
              <a:rPr lang="it-IT" altLang="en-US" sz="36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signals</a:t>
            </a:r>
            <a:endParaRPr lang="it-IT" altLang="en-US" sz="36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>
                <a:latin typeface="Calibri" panose="020F0502020204030204" pitchFamily="34" charset="0"/>
              </a:rPr>
              <a:pPr>
                <a:defRPr/>
              </a:pPr>
              <a:t>27</a:t>
            </a:fld>
            <a:endParaRPr lang="it-IT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851" y="1700213"/>
            <a:ext cx="8496622" cy="4524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latin typeface="Calibri" pitchFamily="34" charset="0"/>
                <a:cs typeface="Calibri" pitchFamily="34" charset="0"/>
              </a:rPr>
              <a:t>ADVANTAGES of Raman LIDAR technique: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 major drawback of backscatter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LIDARs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is that it is not possible to independently invert the optical parameters of interest, namely, the aerosol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extinction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(i.e., attenuation) and the aerosol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backscatter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(equivalently to the mean reflectivity in the observation volume) without introducing correlating hypotheses between these two parameters.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This limitation is, however, superseded by Raman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LIDARs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i.e., systems combining the elastic channel and one inelastic (nitrogen or oxygen) Raman channel.</a:t>
            </a:r>
            <a:endParaRPr lang="it-IT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7" name="Rettangolo 1"/>
          <p:cNvSpPr>
            <a:spLocks noChangeArrowheads="1"/>
          </p:cNvSpPr>
          <p:nvPr/>
        </p:nvSpPr>
        <p:spPr bwMode="auto">
          <a:xfrm>
            <a:off x="323850" y="188913"/>
            <a:ext cx="5082353" cy="4770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WHY … a </a:t>
            </a:r>
            <a:r>
              <a:rPr lang="it-IT" altLang="ja-JP" sz="2500" b="1" dirty="0" err="1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</a:t>
            </a:r>
            <a:r>
              <a:rPr lang="it-IT" altLang="ja-JP" sz="2500" b="1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LIDAR </a:t>
            </a:r>
            <a:r>
              <a:rPr lang="it-IT" altLang="ja-JP" sz="25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system</a:t>
            </a: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? 1/2</a:t>
            </a:r>
            <a:endParaRPr lang="it-IT" altLang="en-US" sz="1800" dirty="0"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638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975475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9DE4EF-8819-4C01-A83D-D6B4BCD62BBA}" type="slidenum">
              <a:rPr lang="it-IT" altLang="en-US" sz="2400" b="1" smtClean="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it-IT" altLang="en-US" sz="14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8313" y="1700213"/>
            <a:ext cx="8143875" cy="1938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DISADVANTAGES of Raman LIDAR technique at AUGER: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Limited measurement time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period.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It needs long acquisitions (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 30 min)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411" name="Rettangolo 1"/>
          <p:cNvSpPr>
            <a:spLocks noChangeArrowheads="1"/>
          </p:cNvSpPr>
          <p:nvPr/>
        </p:nvSpPr>
        <p:spPr bwMode="auto">
          <a:xfrm>
            <a:off x="323850" y="188913"/>
            <a:ext cx="5053013" cy="47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WHY … a </a:t>
            </a:r>
            <a:r>
              <a:rPr lang="it-IT" altLang="ja-JP" sz="2500" b="1" dirty="0" err="1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</a:t>
            </a:r>
            <a:r>
              <a:rPr lang="it-IT" altLang="ja-JP" sz="25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aman</a:t>
            </a:r>
            <a:r>
              <a:rPr lang="it-IT" altLang="ja-JP" sz="2500" b="1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LIDAR </a:t>
            </a:r>
            <a:r>
              <a:rPr lang="it-IT" altLang="ja-JP" sz="25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system</a:t>
            </a:r>
            <a:r>
              <a:rPr lang="it-IT" altLang="ja-JP" sz="25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? 2/2</a:t>
            </a:r>
            <a:endParaRPr lang="it-IT" altLang="en-US" sz="1800" dirty="0">
              <a:solidFill>
                <a:srgbClr val="00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7412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6C46326-FEAF-451F-AA28-98F23A72836E}" type="slidenum">
              <a:rPr lang="it-IT" altLang="en-US" sz="2400" b="1" smtClean="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it-IT" altLang="en-US" sz="14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79512" y="1700808"/>
            <a:ext cx="8640960" cy="4207962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it-IT" altLang="ja-JP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OUTLINE</a:t>
            </a:r>
          </a:p>
          <a:p>
            <a:pPr>
              <a:defRPr/>
            </a:pP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The </a:t>
            </a:r>
            <a:r>
              <a:rPr lang="it-IT" altLang="ja-JP" sz="28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different</a:t>
            </a:r>
            <a:r>
              <a:rPr lang="it-IT" altLang="ja-JP" sz="28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</a:t>
            </a:r>
            <a:r>
              <a:rPr lang="it-IT" altLang="ja-JP" sz="28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LIDARS </a:t>
            </a:r>
            <a:r>
              <a:rPr lang="it-IT" altLang="ja-JP" sz="2800" b="1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at</a:t>
            </a:r>
            <a:r>
              <a:rPr lang="it-IT" altLang="ja-JP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u="sng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Pierre </a:t>
            </a:r>
            <a:r>
              <a:rPr lang="it-IT" altLang="ja-JP" sz="2800" b="1" u="sng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Auger</a:t>
            </a:r>
            <a:r>
              <a:rPr lang="it-IT" altLang="ja-JP" sz="2800" b="1" u="sng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u="sng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Observatory</a:t>
            </a:r>
            <a:r>
              <a:rPr lang="it-IT" altLang="ja-JP" sz="2800" b="1" u="sng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</a:p>
          <a:p>
            <a:pPr>
              <a:defRPr/>
            </a:pP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28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Performances and </a:t>
            </a:r>
            <a:r>
              <a:rPr lang="it-IT" altLang="ja-JP" sz="28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constrains</a:t>
            </a:r>
            <a:endParaRPr lang="it-IT" altLang="ja-JP" sz="2800" b="1" dirty="0" smtClean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28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Aerosol </a:t>
            </a:r>
            <a:r>
              <a:rPr lang="it-IT" altLang="ja-JP" sz="2800" b="1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observations</a:t>
            </a: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Some </a:t>
            </a:r>
            <a:r>
              <a:rPr lang="it-IT" altLang="ja-JP" sz="28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results</a:t>
            </a:r>
            <a:r>
              <a:rPr lang="it-IT" altLang="ja-JP" sz="28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and </a:t>
            </a:r>
            <a:r>
              <a:rPr lang="it-IT" altLang="ja-JP" sz="28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comments</a:t>
            </a:r>
            <a:endParaRPr lang="it-IT" altLang="ja-JP" sz="28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endParaRPr lang="it-IT" altLang="ja-JP" sz="16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6149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6C5D0A-51E7-430A-B743-C8AB51BA738B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31EC3B-30A8-4E62-970B-ECC0945DD7E9}" type="slidenum">
              <a:rPr lang="it-IT" sz="2400" b="1" smtClean="0">
                <a:latin typeface="Calibri" panose="020F0502020204030204" pitchFamily="34" charset="0"/>
              </a:rPr>
              <a:pPr>
                <a:defRPr/>
              </a:pPr>
              <a:t>30</a:t>
            </a:fld>
            <a:endParaRPr lang="it-IT" sz="2400" b="1" dirty="0">
              <a:latin typeface="Calibri" panose="020F0502020204030204" pitchFamily="34" charset="0"/>
            </a:endParaRPr>
          </a:p>
        </p:txBody>
      </p:sp>
      <p:sp>
        <p:nvSpPr>
          <p:cNvPr id="63491" name="CasellaDiTesto 1"/>
          <p:cNvSpPr txBox="1">
            <a:spLocks noChangeArrowheads="1"/>
          </p:cNvSpPr>
          <p:nvPr/>
        </p:nvSpPr>
        <p:spPr bwMode="auto">
          <a:xfrm>
            <a:off x="179388" y="1112838"/>
            <a:ext cx="871378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The </a:t>
            </a:r>
            <a:r>
              <a:rPr lang="it-IT" sz="2400" b="1" i="1" dirty="0" smtClean="0">
                <a:solidFill>
                  <a:prstClr val="black"/>
                </a:solidFill>
                <a:latin typeface="+mj-lt"/>
              </a:rPr>
              <a:t>standard </a:t>
            </a:r>
            <a:r>
              <a:rPr lang="it-IT" sz="2400" b="1" i="1" dirty="0" err="1" smtClean="0">
                <a:solidFill>
                  <a:prstClr val="black"/>
                </a:solidFill>
                <a:latin typeface="+mj-lt"/>
              </a:rPr>
              <a:t>atmospheric</a:t>
            </a:r>
            <a:r>
              <a:rPr lang="it-IT" sz="2400" b="1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Raman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lidar are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usually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deployed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where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the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aerosols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are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abundant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!</a:t>
            </a:r>
          </a:p>
          <a:p>
            <a:pPr algn="just" eaLnBrk="1" hangingPunct="1">
              <a:defRPr/>
            </a:pPr>
            <a:endParaRPr lang="it-IT" sz="2400" b="1" dirty="0" smtClean="0">
              <a:solidFill>
                <a:prstClr val="black"/>
              </a:solidFill>
              <a:latin typeface="+mj-lt"/>
            </a:endParaRPr>
          </a:p>
          <a:p>
            <a:pPr algn="just" eaLnBrk="1" hangingPunct="1">
              <a:defRPr/>
            </a:pP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Within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AUGER </a:t>
            </a:r>
            <a:r>
              <a:rPr lang="it-IT" sz="2400" b="1" dirty="0" err="1" smtClean="0">
                <a:solidFill>
                  <a:srgbClr val="FF0000"/>
                </a:solidFill>
                <a:latin typeface="+mj-lt"/>
              </a:rPr>
              <a:t>observatories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,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we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are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facing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the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sensitivity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limits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of the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Raman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lidar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sampling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.</a:t>
            </a:r>
          </a:p>
          <a:p>
            <a:pPr algn="just" eaLnBrk="1" hangingPunct="1">
              <a:defRPr/>
            </a:pPr>
            <a:endParaRPr lang="it-IT" sz="2400" b="1" dirty="0" smtClean="0">
              <a:solidFill>
                <a:prstClr val="black"/>
              </a:solidFill>
              <a:latin typeface="+mj-lt"/>
            </a:endParaRPr>
          </a:p>
          <a:p>
            <a:pPr algn="just" eaLnBrk="1" hangingPunct="1">
              <a:defRPr/>
            </a:pP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This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is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improving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the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understanding</a:t>
            </a:r>
            <a:r>
              <a:rPr lang="it-IT" sz="2400" b="1" dirty="0" smtClean="0">
                <a:solidFill>
                  <a:prstClr val="black"/>
                </a:solidFill>
                <a:latin typeface="+mj-lt"/>
              </a:rPr>
              <a:t> of the </a:t>
            </a:r>
            <a:r>
              <a:rPr lang="it-IT" sz="2400" b="1" dirty="0" err="1" smtClean="0">
                <a:solidFill>
                  <a:prstClr val="black"/>
                </a:solidFill>
                <a:latin typeface="+mj-lt"/>
              </a:rPr>
              <a:t>technique</a:t>
            </a:r>
            <a:r>
              <a:rPr lang="it-IT" sz="3200" b="1" dirty="0" smtClean="0">
                <a:solidFill>
                  <a:prstClr val="black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>
                <a:latin typeface="Calibri" panose="020F0502020204030204" pitchFamily="34" charset="0"/>
              </a:rPr>
              <a:pPr>
                <a:defRPr/>
              </a:pPr>
              <a:t>31</a:t>
            </a:fld>
            <a:endParaRPr lang="it-IT" sz="2400" b="1" dirty="0">
              <a:latin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20608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The different Raman LIDARS at Pierre Auger Observatory </a:t>
            </a:r>
          </a:p>
        </p:txBody>
      </p:sp>
    </p:spTree>
    <p:extLst>
      <p:ext uri="{BB962C8B-B14F-4D97-AF65-F5344CB8AC3E}">
        <p14:creationId xmlns:p14="http://schemas.microsoft.com/office/powerpoint/2010/main" val="1432408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15925" y="0"/>
            <a:ext cx="8229600" cy="1146175"/>
          </a:xfrm>
        </p:spPr>
        <p:txBody>
          <a:bodyPr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altLang="en-US" sz="33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AUGER Atmospheric monitoring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286250"/>
            <a:ext cx="278606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83" y="4362450"/>
            <a:ext cx="12763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141413"/>
            <a:ext cx="56927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08" y="4338638"/>
            <a:ext cx="1503363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247" name="Group 6"/>
          <p:cNvGrpSpPr>
            <a:grpSpLocks/>
          </p:cNvGrpSpPr>
          <p:nvPr/>
        </p:nvGrpSpPr>
        <p:grpSpPr bwMode="auto">
          <a:xfrm>
            <a:off x="457200" y="1208088"/>
            <a:ext cx="2027238" cy="511175"/>
            <a:chOff x="1276" y="1098"/>
            <a:chExt cx="1408" cy="355"/>
          </a:xfrm>
        </p:grpSpPr>
        <p:sp>
          <p:nvSpPr>
            <p:cNvPr id="10259" name="Rectangle 7"/>
            <p:cNvSpPr>
              <a:spLocks noChangeArrowheads="1"/>
            </p:cNvSpPr>
            <p:nvPr/>
          </p:nvSpPr>
          <p:spPr bwMode="auto">
            <a:xfrm>
              <a:off x="1285" y="1098"/>
              <a:ext cx="1399" cy="35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60" name="Text Box 8"/>
            <p:cNvSpPr txBox="1">
              <a:spLocks noChangeArrowheads="1"/>
            </p:cNvSpPr>
            <p:nvPr/>
          </p:nvSpPr>
          <p:spPr bwMode="auto">
            <a:xfrm>
              <a:off x="1276" y="1132"/>
              <a:ext cx="1145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Laser facilities</a:t>
              </a:r>
            </a:p>
          </p:txBody>
        </p:sp>
      </p:grpSp>
      <p:grpSp>
        <p:nvGrpSpPr>
          <p:cNvPr id="10248" name="Group 9"/>
          <p:cNvGrpSpPr>
            <a:grpSpLocks/>
          </p:cNvGrpSpPr>
          <p:nvPr/>
        </p:nvGrpSpPr>
        <p:grpSpPr bwMode="auto">
          <a:xfrm>
            <a:off x="85725" y="4224338"/>
            <a:ext cx="1604963" cy="827087"/>
            <a:chOff x="59" y="2933"/>
            <a:chExt cx="1116" cy="575"/>
          </a:xfrm>
        </p:grpSpPr>
        <p:sp>
          <p:nvSpPr>
            <p:cNvPr id="10257" name="Rectangle 10"/>
            <p:cNvSpPr>
              <a:spLocks noChangeArrowheads="1"/>
            </p:cNvSpPr>
            <p:nvPr/>
          </p:nvSpPr>
          <p:spPr bwMode="auto">
            <a:xfrm>
              <a:off x="59" y="2933"/>
              <a:ext cx="1057" cy="57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58" name="Text Box 11"/>
            <p:cNvSpPr txBox="1">
              <a:spLocks noChangeArrowheads="1"/>
            </p:cNvSpPr>
            <p:nvPr/>
          </p:nvSpPr>
          <p:spPr bwMode="auto">
            <a:xfrm>
              <a:off x="59" y="2966"/>
              <a:ext cx="111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LIDAR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at each eye</a:t>
              </a:r>
            </a:p>
          </p:txBody>
        </p:sp>
      </p:grp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395288" y="765175"/>
            <a:ext cx="84613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Understanding fluorescence data requires monitoring atmospheric conditions</a:t>
            </a:r>
          </a:p>
        </p:txBody>
      </p:sp>
      <p:grpSp>
        <p:nvGrpSpPr>
          <p:cNvPr id="10250" name="Group 13"/>
          <p:cNvGrpSpPr>
            <a:grpSpLocks/>
          </p:cNvGrpSpPr>
          <p:nvPr/>
        </p:nvGrpSpPr>
        <p:grpSpPr bwMode="auto">
          <a:xfrm>
            <a:off x="3680608" y="4271963"/>
            <a:ext cx="2311400" cy="923925"/>
            <a:chOff x="2670" y="2966"/>
            <a:chExt cx="1606" cy="642"/>
          </a:xfrm>
        </p:grpSpPr>
        <p:sp>
          <p:nvSpPr>
            <p:cNvPr id="10255" name="Rectangle 14"/>
            <p:cNvSpPr>
              <a:spLocks noChangeArrowheads="1"/>
            </p:cNvSpPr>
            <p:nvPr/>
          </p:nvSpPr>
          <p:spPr bwMode="auto">
            <a:xfrm>
              <a:off x="2670" y="2966"/>
              <a:ext cx="1606" cy="642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56" name="Text Box 15"/>
            <p:cNvSpPr txBox="1">
              <a:spLocks noChangeArrowheads="1"/>
            </p:cNvSpPr>
            <p:nvPr/>
          </p:nvSpPr>
          <p:spPr bwMode="auto">
            <a:xfrm>
              <a:off x="2670" y="3025"/>
              <a:ext cx="1365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  <a:tab pos="19685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  <a:tab pos="19685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Weather stations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&amp; Radiosondes</a:t>
              </a:r>
            </a:p>
          </p:txBody>
        </p:sp>
      </p:grpSp>
      <p:grpSp>
        <p:nvGrpSpPr>
          <p:cNvPr id="10251" name="Group 17"/>
          <p:cNvGrpSpPr>
            <a:grpSpLocks/>
          </p:cNvGrpSpPr>
          <p:nvPr/>
        </p:nvGrpSpPr>
        <p:grpSpPr bwMode="auto">
          <a:xfrm>
            <a:off x="6732588" y="2205038"/>
            <a:ext cx="2055812" cy="1333500"/>
            <a:chOff x="2660" y="3018"/>
            <a:chExt cx="1428" cy="834"/>
          </a:xfrm>
        </p:grpSpPr>
        <p:sp>
          <p:nvSpPr>
            <p:cNvPr id="10253" name="Rectangle 18"/>
            <p:cNvSpPr>
              <a:spLocks noChangeArrowheads="1"/>
            </p:cNvSpPr>
            <p:nvPr/>
          </p:nvSpPr>
          <p:spPr bwMode="auto">
            <a:xfrm>
              <a:off x="2660" y="3018"/>
              <a:ext cx="1428" cy="642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54" name="Text Box 19"/>
            <p:cNvSpPr txBox="1">
              <a:spLocks noChangeArrowheads="1"/>
            </p:cNvSpPr>
            <p:nvPr/>
          </p:nvSpPr>
          <p:spPr bwMode="auto">
            <a:xfrm>
              <a:off x="2885" y="3025"/>
              <a:ext cx="1040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  <a:tab pos="19685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  <a:tab pos="19685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1312863" algn="l"/>
                  <a:tab pos="19685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FRAM, HAM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APF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Star monitor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10252" name="Segnaposto numero diapositiva 20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02DFDA-BB72-4BB6-BBC7-BEEE11A23A41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it-IT" altLang="en-US" sz="14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9388" y="117475"/>
            <a:ext cx="5878512" cy="61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Aug. 2006 </a:t>
            </a:r>
            <a:r>
              <a:rPr lang="en-GB" sz="2800" b="1" dirty="0">
                <a:latin typeface="Calibri" pitchFamily="34" charset="0"/>
                <a:cs typeface="Calibri" pitchFamily="34" charset="0"/>
              </a:rPr>
              <a:t>to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Jun. 2007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ja-JP" sz="2800" b="1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 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LIDAR (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located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at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Los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Leones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: 35.32S, 69.30W, 1416m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a.s.l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.),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ja-JP" sz="2800" b="1" dirty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remotely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operated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, with the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primary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goal of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measuring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(</a:t>
            </a:r>
            <a:r>
              <a:rPr lang="it-IT" altLang="ja-JP" sz="2800" b="1" u="sng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at</a:t>
            </a:r>
            <a:r>
              <a:rPr lang="it-IT" altLang="ja-JP" sz="2800" b="1" u="sng" dirty="0">
                <a:latin typeface="Calibri" pitchFamily="34" charset="0"/>
                <a:ea typeface="ＭＳ Ｐゴシック" charset="-128"/>
                <a:cs typeface="Calibri" pitchFamily="34" charset="0"/>
              </a:rPr>
              <a:t> the best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)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ja-JP" sz="2800" b="1" dirty="0">
              <a:solidFill>
                <a:srgbClr val="FF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vertical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profile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of the aerosol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optical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depth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ja-JP" sz="2800" b="1" dirty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In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spite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of </a:t>
            </a:r>
            <a:r>
              <a:rPr lang="it-IT" altLang="ja-JP" sz="2800" b="1" u="sng" dirty="0">
                <a:latin typeface="Calibri" pitchFamily="34" charset="0"/>
                <a:ea typeface="ＭＳ Ｐゴシック" charset="-128"/>
                <a:cs typeface="Calibri" pitchFamily="34" charset="0"/>
              </a:rPr>
              <a:t>some </a:t>
            </a:r>
            <a:r>
              <a:rPr lang="it-IT" altLang="ja-JP" sz="2800" b="1" u="sng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problems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,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one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year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of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observations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allows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to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characterize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the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aerosols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latin typeface="Calibri" pitchFamily="34" charset="0"/>
                <a:ea typeface="ＭＳ Ｐゴシック" charset="-128"/>
                <a:cs typeface="Calibri" pitchFamily="34" charset="0"/>
              </a:rPr>
              <a:t>climatology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 over </a:t>
            </a:r>
            <a:r>
              <a:rPr lang="it-IT" altLang="ja-JP" sz="2800" b="1" u="sng" dirty="0">
                <a:latin typeface="Calibri" pitchFamily="34" charset="0"/>
                <a:ea typeface="ＭＳ Ｐゴシック" charset="-128"/>
                <a:cs typeface="Calibri" pitchFamily="34" charset="0"/>
              </a:rPr>
              <a:t>the site</a:t>
            </a:r>
            <a:r>
              <a:rPr lang="it-IT" altLang="ja-JP" sz="2800" b="1" dirty="0">
                <a:latin typeface="Calibri" pitchFamily="34" charset="0"/>
                <a:ea typeface="ＭＳ Ｐゴシック" charset="-128"/>
                <a:cs typeface="Calibri" pitchFamily="34" charset="0"/>
              </a:rPr>
              <a:t>.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6035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4229533" y="63595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08EA3C-56B3-40B6-92E8-1A22667E1D11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it-IT" altLang="en-US" sz="2400" b="1" dirty="0" smtClean="0"/>
          </a:p>
        </p:txBody>
      </p:sp>
      <p:sp>
        <p:nvSpPr>
          <p:cNvPr id="11271" name="Rectangle 10"/>
          <p:cNvSpPr>
            <a:spLocks noChangeArrowheads="1"/>
          </p:cNvSpPr>
          <p:nvPr/>
        </p:nvSpPr>
        <p:spPr bwMode="auto">
          <a:xfrm>
            <a:off x="8648700" y="636428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416768" y="117475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# 1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tangolo 1"/>
          <p:cNvSpPr>
            <a:spLocks noChangeArrowheads="1"/>
          </p:cNvSpPr>
          <p:nvPr/>
        </p:nvSpPr>
        <p:spPr bwMode="auto">
          <a:xfrm>
            <a:off x="323850" y="5688013"/>
            <a:ext cx="5780088" cy="47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WHERE … was the RAMAN LIDAR located?</a:t>
            </a:r>
            <a:endParaRPr lang="it-IT" altLang="en-US" sz="1800"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4450"/>
            <a:ext cx="731043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a destra 3"/>
          <p:cNvSpPr/>
          <p:nvPr/>
        </p:nvSpPr>
        <p:spPr>
          <a:xfrm rot="20779085">
            <a:off x="1430338" y="5194300"/>
            <a:ext cx="2193925" cy="484188"/>
          </a:xfrm>
          <a:prstGeom prst="rightArrow">
            <a:avLst>
              <a:gd name="adj1" fmla="val 23071"/>
              <a:gd name="adj2" fmla="val 7692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293" name="Rettangolo 4"/>
          <p:cNvSpPr>
            <a:spLocks noChangeArrowheads="1"/>
          </p:cNvSpPr>
          <p:nvPr/>
        </p:nvSpPr>
        <p:spPr bwMode="auto">
          <a:xfrm>
            <a:off x="684213" y="6381750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itchFamily="34" charset="0"/>
                <a:ea typeface="Calibri" pitchFamily="34" charset="0"/>
                <a:cs typeface="Calibri" pitchFamily="34" charset="0"/>
              </a:rPr>
              <a:t>expected a high degree of horizontal homogeneity in the atmospheric properties</a:t>
            </a:r>
            <a:endParaRPr lang="it-IT" altLang="en-US" sz="16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29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044F2-17B0-4344-A6C3-45D6D3600AA2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it-IT" altLang="en-US" sz="2400" b="1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HTO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88914"/>
            <a:ext cx="873443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magine 4" descr="molinacampos_ElVigiaTheWatch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89475"/>
            <a:ext cx="2767012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1692275" y="6535738"/>
            <a:ext cx="1214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F. Molina Campos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31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5436096" y="6261989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25779-F63B-40DF-A422-7D4BED74AFCA}" type="slidenum">
              <a:rPr lang="it-IT" altLang="en-US" sz="2800" b="1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it-IT" alt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8388350" y="642302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3" descr="dust1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2656"/>
            <a:ext cx="44831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7950" y="442913"/>
            <a:ext cx="45354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4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AUGER RAMAN 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4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LIDAR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4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 the dry or semi-arid pampa</a:t>
            </a:r>
            <a:endParaRPr lang="it-IT" altLang="en-US" sz="400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3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6700"/>
            <a:ext cx="14620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70650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FB483D-7A76-4554-BC86-161CFC22B634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it-IT" altLang="en-US" sz="2400" b="1" dirty="0" smtClean="0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8604250" y="6069881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M_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62200" y="1143000"/>
            <a:ext cx="419100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O</a:t>
            </a:r>
            <a:r>
              <a:rPr lang="it-IT" altLang="en-US" sz="1800" b="1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endParaRPr lang="it-IT" altLang="en-US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81200" y="1600200"/>
            <a:ext cx="415925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N</a:t>
            </a:r>
            <a:r>
              <a:rPr lang="it-IT" altLang="en-US" sz="1800" b="1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endParaRPr lang="it-IT" altLang="en-US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85813" y="304800"/>
            <a:ext cx="1271587" cy="64611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RAMAN 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receiver</a:t>
            </a:r>
            <a:endParaRPr lang="it-IT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789488" y="554038"/>
            <a:ext cx="2097087" cy="831850"/>
          </a:xfrm>
          <a:prstGeom prst="wedgeRectCallout">
            <a:avLst>
              <a:gd name="adj1" fmla="val -52245"/>
              <a:gd name="adj2" fmla="val 13010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Optical fiber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from telescope</a:t>
            </a:r>
            <a:endParaRPr lang="it-IT" altLang="en-US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525838" y="946150"/>
            <a:ext cx="787400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Elastic</a:t>
            </a:r>
            <a:endParaRPr lang="it-IT" altLang="en-US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368" name="Picture 8" descr="CAM_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75025"/>
            <a:ext cx="4073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828800" y="3505200"/>
            <a:ext cx="620713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DAQ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618163" y="31750"/>
            <a:ext cx="2938462" cy="400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</a:t>
            </a:r>
            <a:r>
              <a:rPr lang="it-IT" altLang="en-US" sz="2000" b="1" u="sng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RAMAN CORNER</a:t>
            </a:r>
            <a:endParaRPr lang="it-IT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37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600200"/>
            <a:ext cx="22875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494088"/>
            <a:ext cx="2351087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70463"/>
            <a:ext cx="222091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 Box 17"/>
          <p:cNvSpPr txBox="1">
            <a:spLocks noChangeArrowheads="1"/>
          </p:cNvSpPr>
          <p:nvPr/>
        </p:nvSpPr>
        <p:spPr bwMode="auto">
          <a:xfrm>
            <a:off x="7380288" y="1273175"/>
            <a:ext cx="684212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Laser</a:t>
            </a:r>
          </a:p>
        </p:txBody>
      </p:sp>
      <p:sp>
        <p:nvSpPr>
          <p:cNvPr id="15375" name="Text Box 18"/>
          <p:cNvSpPr txBox="1">
            <a:spLocks noChangeArrowheads="1"/>
          </p:cNvSpPr>
          <p:nvPr/>
        </p:nvSpPr>
        <p:spPr bwMode="auto">
          <a:xfrm>
            <a:off x="7315200" y="4343400"/>
            <a:ext cx="1096963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telescope</a:t>
            </a:r>
          </a:p>
        </p:txBody>
      </p:sp>
      <p:sp>
        <p:nvSpPr>
          <p:cNvPr id="15376" name="Freeform 19"/>
          <p:cNvSpPr>
            <a:spLocks/>
          </p:cNvSpPr>
          <p:nvPr/>
        </p:nvSpPr>
        <p:spPr bwMode="auto">
          <a:xfrm>
            <a:off x="4703763" y="1665288"/>
            <a:ext cx="977900" cy="1828800"/>
          </a:xfrm>
          <a:custGeom>
            <a:avLst/>
            <a:gdLst>
              <a:gd name="T0" fmla="*/ 0 w 635"/>
              <a:gd name="T1" fmla="*/ 2147483647 h 1254"/>
              <a:gd name="T2" fmla="*/ 2147483647 w 635"/>
              <a:gd name="T3" fmla="*/ 2147483647 h 1254"/>
              <a:gd name="T4" fmla="*/ 2147483647 w 635"/>
              <a:gd name="T5" fmla="*/ 2147483647 h 1254"/>
              <a:gd name="T6" fmla="*/ 0 60000 65536"/>
              <a:gd name="T7" fmla="*/ 0 60000 65536"/>
              <a:gd name="T8" fmla="*/ 0 60000 65536"/>
              <a:gd name="T9" fmla="*/ 0 w 635"/>
              <a:gd name="T10" fmla="*/ 0 h 1254"/>
              <a:gd name="T11" fmla="*/ 635 w 635"/>
              <a:gd name="T12" fmla="*/ 1254 h 1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1254">
                <a:moveTo>
                  <a:pt x="0" y="256"/>
                </a:moveTo>
                <a:cubicBezTo>
                  <a:pt x="128" y="128"/>
                  <a:pt x="257" y="0"/>
                  <a:pt x="363" y="166"/>
                </a:cubicBezTo>
                <a:cubicBezTo>
                  <a:pt x="469" y="332"/>
                  <a:pt x="552" y="793"/>
                  <a:pt x="635" y="1254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7" name="Text Box 10"/>
          <p:cNvSpPr txBox="1">
            <a:spLocks noChangeArrowheads="1"/>
          </p:cNvSpPr>
          <p:nvPr/>
        </p:nvSpPr>
        <p:spPr bwMode="auto">
          <a:xfrm>
            <a:off x="539750" y="6435725"/>
            <a:ext cx="1584325" cy="400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small cost!</a:t>
            </a:r>
            <a:endParaRPr lang="it-IT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78" name="Segnaposto numero diapositiva 18"/>
          <p:cNvSpPr>
            <a:spLocks noGrp="1"/>
          </p:cNvSpPr>
          <p:nvPr>
            <p:ph type="sldNum" sz="quarter" idx="12"/>
          </p:nvPr>
        </p:nvSpPr>
        <p:spPr>
          <a:xfrm>
            <a:off x="7060561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EAC15B-5699-4F0D-A678-E4B72A06C345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it-IT" altLang="en-US" sz="2400" b="1" dirty="0" smtClean="0"/>
          </a:p>
        </p:txBody>
      </p:sp>
      <p:sp>
        <p:nvSpPr>
          <p:cNvPr id="15379" name="Rectangle 10"/>
          <p:cNvSpPr>
            <a:spLocks noChangeArrowheads="1"/>
          </p:cNvSpPr>
          <p:nvPr/>
        </p:nvSpPr>
        <p:spPr bwMode="auto">
          <a:xfrm>
            <a:off x="8388350" y="642302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380" name="Rectangle 10"/>
          <p:cNvSpPr>
            <a:spLocks noChangeArrowheads="1"/>
          </p:cNvSpPr>
          <p:nvPr/>
        </p:nvSpPr>
        <p:spPr bwMode="auto">
          <a:xfrm>
            <a:off x="4643438" y="6381750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381" name="Rectangle 10"/>
          <p:cNvSpPr>
            <a:spLocks noChangeArrowheads="1"/>
          </p:cNvSpPr>
          <p:nvPr/>
        </p:nvSpPr>
        <p:spPr bwMode="auto">
          <a:xfrm>
            <a:off x="4284663" y="306863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382" name="Rectangle 10"/>
          <p:cNvSpPr>
            <a:spLocks noChangeArrowheads="1"/>
          </p:cNvSpPr>
          <p:nvPr/>
        </p:nvSpPr>
        <p:spPr bwMode="auto">
          <a:xfrm>
            <a:off x="8756650" y="178117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383" name="Rectangle 10"/>
          <p:cNvSpPr>
            <a:spLocks noChangeArrowheads="1"/>
          </p:cNvSpPr>
          <p:nvPr/>
        </p:nvSpPr>
        <p:spPr bwMode="auto">
          <a:xfrm>
            <a:off x="4140200" y="623728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omic Sans MS" pitchFamily="66" charset="0"/>
              </a:rPr>
              <a:t>V.R.</a:t>
            </a:r>
            <a:endParaRPr lang="it-IT" altLang="en-US" sz="10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P311002difuntacorr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57425"/>
            <a:ext cx="57864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5288" y="620713"/>
            <a:ext cx="8143875" cy="1939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The measurements cover a period from 15/08/2006 to 24/06/2007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(179 homogeneous measurements of </a:t>
            </a:r>
            <a:r>
              <a:rPr lang="en-GB" sz="2400" i="1" dirty="0">
                <a:latin typeface="Calibri" pitchFamily="34" charset="0"/>
                <a:cs typeface="Calibri" pitchFamily="34" charset="0"/>
              </a:rPr>
              <a:t>aerosol extinction  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and backscatter coefficients).</a:t>
            </a:r>
            <a:endParaRPr lang="it-IT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6" name="Rettangolo 1"/>
          <p:cNvSpPr>
            <a:spLocks noChangeArrowheads="1"/>
          </p:cNvSpPr>
          <p:nvPr/>
        </p:nvSpPr>
        <p:spPr bwMode="auto">
          <a:xfrm>
            <a:off x="323850" y="115888"/>
            <a:ext cx="6062663" cy="47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WHEN … the RAMAN LIDAR measurements?</a:t>
            </a:r>
            <a:endParaRPr lang="it-IT" altLang="en-US" sz="1800"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5867400" y="6165850"/>
            <a:ext cx="128587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Thanks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difunta correa</a:t>
            </a:r>
            <a:endParaRPr lang="it-IT" altLang="en-US" sz="10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43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1C2DA9-EDDE-407A-926D-A04A1EBB677B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341438"/>
            <a:ext cx="84883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4"/>
          <p:cNvSpPr txBox="1">
            <a:spLocks noChangeArrowheads="1"/>
          </p:cNvSpPr>
          <p:nvPr/>
        </p:nvSpPr>
        <p:spPr bwMode="auto">
          <a:xfrm>
            <a:off x="6588125" y="5661025"/>
            <a:ext cx="25447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>
                <a:latin typeface="Times New Roman" pitchFamily="18" charset="0"/>
              </a:rPr>
              <a:t>Planetary Boundary Layer</a:t>
            </a:r>
          </a:p>
        </p:txBody>
      </p:sp>
      <p:sp>
        <p:nvSpPr>
          <p:cNvPr id="19460" name="Line 15"/>
          <p:cNvSpPr>
            <a:spLocks noChangeShapeType="1"/>
          </p:cNvSpPr>
          <p:nvPr/>
        </p:nvSpPr>
        <p:spPr bwMode="auto">
          <a:xfrm>
            <a:off x="6443663" y="5157788"/>
            <a:ext cx="0" cy="1006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7380288" y="4437063"/>
            <a:ext cx="17653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>
                <a:latin typeface="Times New Roman" pitchFamily="18" charset="0"/>
              </a:rPr>
              <a:t>Entrainment zone</a:t>
            </a:r>
          </a:p>
        </p:txBody>
      </p:sp>
      <p:sp>
        <p:nvSpPr>
          <p:cNvPr id="19462" name="Line 20"/>
          <p:cNvSpPr>
            <a:spLocks noChangeShapeType="1"/>
          </p:cNvSpPr>
          <p:nvPr/>
        </p:nvSpPr>
        <p:spPr bwMode="auto">
          <a:xfrm>
            <a:off x="6443663" y="4365625"/>
            <a:ext cx="0" cy="788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" name="Connettore 1 8"/>
          <p:cNvCxnSpPr/>
          <p:nvPr/>
        </p:nvCxnSpPr>
        <p:spPr>
          <a:xfrm>
            <a:off x="323850" y="4365625"/>
            <a:ext cx="6192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323850" y="5157788"/>
            <a:ext cx="6235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468313" y="692150"/>
            <a:ext cx="8316912" cy="1200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alibri" pitchFamily="34" charset="0"/>
                <a:cs typeface="Calibri" pitchFamily="34" charset="0"/>
              </a:rPr>
              <a:t>An </a:t>
            </a:r>
            <a:r>
              <a:rPr lang="it-IT" b="1" dirty="0" err="1">
                <a:latin typeface="Calibri" pitchFamily="34" charset="0"/>
                <a:cs typeface="Calibri" pitchFamily="34" charset="0"/>
              </a:rPr>
              <a:t>example</a:t>
            </a:r>
            <a:r>
              <a:rPr lang="it-IT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it-IT" b="1" dirty="0">
                <a:latin typeface="Calibri" pitchFamily="34" charset="0"/>
                <a:cs typeface="Calibri" pitchFamily="34" charset="0"/>
              </a:rPr>
              <a:t> RAMAN LIDAR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The aerosol extinction, backscatter and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lidar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ratio profiles measured on May 18, 2007 (about 48000 laser shots) in the period 19:26-20:06LT. The error bars indicate the propagated statistical indetermination</a:t>
            </a: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6" name="Rettangolo 1"/>
          <p:cNvSpPr>
            <a:spLocks noChangeArrowheads="1"/>
          </p:cNvSpPr>
          <p:nvPr/>
        </p:nvSpPr>
        <p:spPr bwMode="auto">
          <a:xfrm>
            <a:off x="323850" y="115888"/>
            <a:ext cx="5715000" cy="47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WHAT … is the RAMAN LIDAR measuring?</a:t>
            </a:r>
            <a:endParaRPr lang="it-IT" altLang="en-US" sz="1800"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9467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6975475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20241B-6978-4635-A6C5-012CD880D4DE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/>
              <a:pPr>
                <a:defRPr/>
              </a:pPr>
              <a:t>4</a:t>
            </a:fld>
            <a:endParaRPr lang="it-IT" sz="2400" b="1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869091"/>
            <a:ext cx="8568952" cy="439262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Primary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issue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.</a:t>
            </a:r>
            <a:endParaRPr lang="it-IT" altLang="ja-JP" sz="40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endParaRPr lang="it-IT" altLang="ja-JP" sz="40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Is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40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the </a:t>
            </a:r>
            <a:r>
              <a:rPr lang="it-IT" altLang="ja-JP" sz="4000" b="1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</a:t>
            </a:r>
            <a:r>
              <a:rPr lang="it-IT" altLang="ja-JP" sz="40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LIDAR </a:t>
            </a: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useful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to the High Energy </a:t>
            </a: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Astroparticle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Detectors?</a:t>
            </a:r>
          </a:p>
          <a:p>
            <a:pPr>
              <a:defRPr/>
            </a:pP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YES</a:t>
            </a:r>
          </a:p>
          <a:p>
            <a:pPr>
              <a:defRPr/>
            </a:pPr>
            <a:endParaRPr lang="it-IT" altLang="ja-JP" sz="4000" b="1" dirty="0" smtClean="0">
              <a:ln w="18415" cmpd="sng">
                <a:noFill/>
                <a:prstDash val="solid"/>
              </a:ln>
              <a:solidFill>
                <a:srgbClr val="FF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>
              <a:defRPr/>
            </a:pPr>
            <a:r>
              <a:rPr lang="it-IT" altLang="ja-JP" sz="4000" b="1" dirty="0" err="1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Why</a:t>
            </a:r>
            <a:r>
              <a:rPr lang="it-IT" altLang="ja-JP" sz="40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? </a:t>
            </a:r>
            <a:endParaRPr lang="it-IT" altLang="ja-JP" sz="40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08075"/>
            <a:ext cx="820896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1258888" y="404813"/>
            <a:ext cx="5951537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winter aerosol backscatter coefficient profile </a:t>
            </a:r>
          </a:p>
        </p:txBody>
      </p:sp>
      <p:sp>
        <p:nvSpPr>
          <p:cNvPr id="2048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A5A39C7-A3FA-4FC1-9811-196034468B5D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it-IT" altLang="en-US" sz="2400" b="1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7125"/>
            <a:ext cx="81788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1258888" y="404813"/>
            <a:ext cx="6170612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summer aerosol backscatter coefficient profile </a:t>
            </a:r>
          </a:p>
        </p:txBody>
      </p:sp>
      <p:sp>
        <p:nvSpPr>
          <p:cNvPr id="21508" name="Rettangolo 3"/>
          <p:cNvSpPr>
            <a:spLocks noChangeArrowheads="1"/>
          </p:cNvSpPr>
          <p:nvPr/>
        </p:nvSpPr>
        <p:spPr bwMode="auto">
          <a:xfrm>
            <a:off x="684213" y="638175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longer extension in vertical of the aerosols </a:t>
            </a:r>
            <a:endParaRPr lang="it-IT" altLang="en-US" sz="2400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09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6D2AB0-44A6-4C0A-8182-D9AF6E9B95FD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it-IT" altLang="en-US" sz="2400" b="1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0350"/>
            <a:ext cx="868045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75475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C111FC-1E0B-4BF2-AC3D-3830EDA6FD20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1214438" y="357188"/>
            <a:ext cx="3881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mic Sans MS" pitchFamily="66" charset="0"/>
              </a:rPr>
              <a:t>PBL monthly mean values</a:t>
            </a:r>
            <a:endParaRPr lang="it-IT" altLang="en-US" sz="180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87413"/>
            <a:ext cx="8364538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948264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A81AAA-48CB-4C46-B620-CC9F2E94A14D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it-IT" altLang="en-US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684213" y="1065213"/>
            <a:ext cx="8064500" cy="5078412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PBL thickness (s</a:t>
            </a:r>
            <a:r>
              <a:rPr lang="it-IT" altLang="en-US" sz="3600" b="1" baseline="-25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PBL</a:t>
            </a: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 shows </a:t>
            </a:r>
            <a:r>
              <a:rPr lang="it-IT" altLang="en-US" sz="3600" b="1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low values in fall/winter</a:t>
            </a: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and </a:t>
            </a:r>
            <a:r>
              <a:rPr lang="it-IT" altLang="en-US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enlarges in spring/summer</a:t>
            </a: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36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extension of the entrainment region (</a:t>
            </a:r>
            <a:r>
              <a:rPr lang="it-IT" altLang="en-US" sz="3600" b="1" i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</a:t>
            </a: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 is </a:t>
            </a:r>
            <a:r>
              <a:rPr lang="it-IT" altLang="en-US" sz="3600" b="1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reduced during late spring/summer</a:t>
            </a:r>
            <a:r>
              <a:rPr lang="it-IT" altLang="en-US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(… the free troposphere is more stable than in autumn/winter, and the vertical mixing is damped)</a:t>
            </a:r>
          </a:p>
        </p:txBody>
      </p:sp>
      <p:sp>
        <p:nvSpPr>
          <p:cNvPr id="2457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00E4487-FC0F-47F3-91D8-54B654221884}" type="slidenum">
              <a:rPr lang="it-IT" altLang="en-US" sz="2400" b="1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it-IT" altLang="en-US" sz="24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571500" y="188913"/>
            <a:ext cx="8154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  <a:ea typeface="Calibri" pitchFamily="34" charset="0"/>
                <a:cs typeface="Calibri" pitchFamily="34" charset="0"/>
              </a:rPr>
              <a:t>VAOD and INT</a:t>
            </a:r>
            <a:r>
              <a:rPr lang="en-US" altLang="en-US" sz="2800" b="1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</a:t>
            </a:r>
            <a:r>
              <a:rPr lang="en-US" altLang="en-US" sz="2800" b="1">
                <a:latin typeface="Calibri" pitchFamily="34" charset="0"/>
                <a:ea typeface="Calibri" pitchFamily="34" charset="0"/>
                <a:cs typeface="Calibri" pitchFamily="34" charset="0"/>
              </a:rPr>
              <a:t> monthly mean values (at about 5km)</a:t>
            </a:r>
            <a:endParaRPr lang="it-IT" altLang="en-US" sz="2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25603" name="Gruppo 12"/>
          <p:cNvGrpSpPr>
            <a:grpSpLocks noChangeAspect="1"/>
          </p:cNvGrpSpPr>
          <p:nvPr/>
        </p:nvGrpSpPr>
        <p:grpSpPr bwMode="auto">
          <a:xfrm>
            <a:off x="571500" y="765175"/>
            <a:ext cx="8026400" cy="5707063"/>
            <a:chOff x="571500" y="1571625"/>
            <a:chExt cx="5016500" cy="3567605"/>
          </a:xfrm>
        </p:grpSpPr>
        <p:sp>
          <p:nvSpPr>
            <p:cNvPr id="25605" name="Line 7"/>
            <p:cNvSpPr>
              <a:spLocks noChangeShapeType="1"/>
            </p:cNvSpPr>
            <p:nvPr/>
          </p:nvSpPr>
          <p:spPr bwMode="auto">
            <a:xfrm>
              <a:off x="1154113" y="4946650"/>
              <a:ext cx="977900" cy="0"/>
            </a:xfrm>
            <a:prstGeom prst="line">
              <a:avLst/>
            </a:prstGeom>
            <a:noFill/>
            <a:ln w="635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Line 8"/>
            <p:cNvSpPr>
              <a:spLocks noChangeShapeType="1"/>
            </p:cNvSpPr>
            <p:nvPr/>
          </p:nvSpPr>
          <p:spPr bwMode="auto">
            <a:xfrm>
              <a:off x="2132013" y="4946650"/>
              <a:ext cx="863600" cy="0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9"/>
            <p:cNvSpPr>
              <a:spLocks noChangeShapeType="1"/>
            </p:cNvSpPr>
            <p:nvPr/>
          </p:nvSpPr>
          <p:spPr bwMode="auto">
            <a:xfrm>
              <a:off x="2995613" y="4946650"/>
              <a:ext cx="865187" cy="0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Line 10"/>
            <p:cNvSpPr>
              <a:spLocks noChangeShapeType="1"/>
            </p:cNvSpPr>
            <p:nvPr/>
          </p:nvSpPr>
          <p:spPr bwMode="auto">
            <a:xfrm>
              <a:off x="3860800" y="4946650"/>
              <a:ext cx="863600" cy="0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Text Box 11"/>
            <p:cNvSpPr txBox="1">
              <a:spLocks noChangeArrowheads="1"/>
            </p:cNvSpPr>
            <p:nvPr/>
          </p:nvSpPr>
          <p:spPr bwMode="auto">
            <a:xfrm>
              <a:off x="1195388" y="4918075"/>
              <a:ext cx="554238" cy="21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summer</a:t>
              </a:r>
            </a:p>
          </p:txBody>
        </p:sp>
        <p:sp>
          <p:nvSpPr>
            <p:cNvPr id="25610" name="Text Box 12"/>
            <p:cNvSpPr txBox="1">
              <a:spLocks noChangeArrowheads="1"/>
            </p:cNvSpPr>
            <p:nvPr/>
          </p:nvSpPr>
          <p:spPr bwMode="auto">
            <a:xfrm>
              <a:off x="2117725" y="4927600"/>
              <a:ext cx="534201" cy="21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autumn</a:t>
              </a:r>
            </a:p>
          </p:txBody>
        </p:sp>
        <p:sp>
          <p:nvSpPr>
            <p:cNvPr id="25611" name="Text Box 13"/>
            <p:cNvSpPr txBox="1">
              <a:spLocks noChangeArrowheads="1"/>
            </p:cNvSpPr>
            <p:nvPr/>
          </p:nvSpPr>
          <p:spPr bwMode="auto">
            <a:xfrm>
              <a:off x="3038475" y="4913313"/>
              <a:ext cx="462306" cy="21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winter</a:t>
              </a:r>
            </a:p>
          </p:txBody>
        </p:sp>
        <p:sp>
          <p:nvSpPr>
            <p:cNvPr id="25612" name="Text Box 14"/>
            <p:cNvSpPr txBox="1">
              <a:spLocks noChangeArrowheads="1"/>
            </p:cNvSpPr>
            <p:nvPr/>
          </p:nvSpPr>
          <p:spPr bwMode="auto">
            <a:xfrm>
              <a:off x="3932238" y="4918075"/>
              <a:ext cx="443030" cy="21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spring</a:t>
              </a:r>
            </a:p>
          </p:txBody>
        </p:sp>
        <p:pic>
          <p:nvPicPr>
            <p:cNvPr id="25613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1571625"/>
              <a:ext cx="5016500" cy="3298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ccia in giù 15"/>
            <p:cNvSpPr/>
            <p:nvPr/>
          </p:nvSpPr>
          <p:spPr>
            <a:xfrm>
              <a:off x="3429000" y="2214687"/>
              <a:ext cx="484188" cy="977494"/>
            </a:xfrm>
            <a:prstGeom prst="downArrow">
              <a:avLst>
                <a:gd name="adj1" fmla="val 27358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5604" name="Segnaposto numero diapositiva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D9E134C-916F-4F80-8C0F-B33325DF59CD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684213" y="1989138"/>
            <a:ext cx="7848600" cy="4032250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b="1">
                <a:latin typeface="Calibri" pitchFamily="34" charset="0"/>
                <a:ea typeface="Calibri" pitchFamily="34" charset="0"/>
                <a:cs typeface="Calibri" pitchFamily="34" charset="0"/>
              </a:rPr>
              <a:t>The Raman (monthly mean) VAODs and INT</a:t>
            </a:r>
            <a:r>
              <a:rPr lang="it-IT" altLang="en-US" b="1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:</a:t>
            </a:r>
          </a:p>
          <a:p>
            <a:pPr eaLnBrk="1" hangingPunct="1">
              <a:spcBef>
                <a:spcPct val="0"/>
              </a:spcBef>
            </a:pPr>
            <a:r>
              <a:rPr lang="it-IT" altLang="en-US" b="1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Low values during late fall and early winter</a:t>
            </a:r>
          </a:p>
          <a:p>
            <a:pPr eaLnBrk="1" hangingPunct="1">
              <a:spcBef>
                <a:spcPct val="0"/>
              </a:spcBef>
            </a:pPr>
            <a:r>
              <a:rPr lang="it-IT" altLang="en-US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High values in summer</a:t>
            </a:r>
          </a:p>
          <a:p>
            <a:pPr eaLnBrk="1" hangingPunct="1">
              <a:spcBef>
                <a:spcPct val="0"/>
              </a:spcBef>
            </a:pPr>
            <a:r>
              <a:rPr lang="it-IT" altLang="en-US" b="1">
                <a:solidFill>
                  <a:srgbClr val="8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Relative high content of aerosols in late winter and early spring (diffuse regional meteorological pattern? Increased occurence of dust storms? …)</a:t>
            </a:r>
            <a:r>
              <a:rPr lang="it-IT" altLang="en-US" b="1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6302006-F483-4F53-8B2E-7DB1703F73DF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381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49275"/>
            <a:ext cx="38163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250825" y="5602288"/>
            <a:ext cx="85693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SEM images of two samples of coarse aerosols between 2.5-10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m size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Left: sample collected on 1 June 2008, concentration 4.6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g/m</a:t>
            </a:r>
            <a:r>
              <a:rPr lang="en-US" alt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Right: sample collected on 14 August 2008, concentration 13.6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g/m</a:t>
            </a:r>
            <a:r>
              <a:rPr lang="en-US" alt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endParaRPr lang="it-IT" altLang="en-US" sz="1800" baseline="30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8677" name="Rettangolo 5"/>
          <p:cNvSpPr>
            <a:spLocks noChangeArrowheads="1"/>
          </p:cNvSpPr>
          <p:nvPr/>
        </p:nvSpPr>
        <p:spPr bwMode="auto">
          <a:xfrm>
            <a:off x="6497638" y="0"/>
            <a:ext cx="264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>
                <a:latin typeface="Calibri" pitchFamily="34" charset="0"/>
                <a:ea typeface="Calibri" pitchFamily="34" charset="0"/>
                <a:cs typeface="Calibri" pitchFamily="34" charset="0"/>
              </a:rPr>
              <a:t>Instituto de Física Rosario (IFIR)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>
                <a:latin typeface="Calibri" pitchFamily="34" charset="0"/>
                <a:ea typeface="Calibri" pitchFamily="34" charset="0"/>
                <a:cs typeface="Calibri" pitchFamily="34" charset="0"/>
              </a:rPr>
              <a:t>Universidad Nacional de Rosario</a:t>
            </a:r>
          </a:p>
        </p:txBody>
      </p:sp>
      <p:sp>
        <p:nvSpPr>
          <p:cNvPr id="28678" name="Rettangolo 1"/>
          <p:cNvSpPr>
            <a:spLocks noChangeArrowheads="1"/>
          </p:cNvSpPr>
          <p:nvPr/>
        </p:nvSpPr>
        <p:spPr bwMode="auto">
          <a:xfrm>
            <a:off x="539750" y="30163"/>
            <a:ext cx="3835400" cy="47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500" b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WHO … are these aerosols?</a:t>
            </a:r>
            <a:endParaRPr lang="it-IT" altLang="en-US" sz="1800"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28679" name="Segnaposto numero diapositiva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321250-D1D0-4065-97CD-56B29DBF76F5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it-IT" altLang="en-US" sz="1400" b="1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5373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sellaDiTesto 2"/>
          <p:cNvSpPr txBox="1">
            <a:spLocks noChangeArrowheads="1"/>
          </p:cNvSpPr>
          <p:nvPr/>
        </p:nvSpPr>
        <p:spPr bwMode="auto">
          <a:xfrm>
            <a:off x="900113" y="4724400"/>
            <a:ext cx="73437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The black circles showed in each figure correspond to filter pores, while the aerosol particles are showed in white or gray tones. The scale on the bottom of image shows a 1 micrometer reference for the particle size. The mineral dust particles are irregular and relatively large, they are made mainly of SiO</a:t>
            </a:r>
            <a:r>
              <a:rPr lang="en-US" altLang="en-US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, and other oxides of metal elements like Al, Ca, Mg and Fe. </a:t>
            </a:r>
            <a:endParaRPr lang="it-IT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D3589BF-9A00-438D-ABEA-485B3A9DA318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it-IT" altLang="en-US" sz="2400" b="1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/>
              <a:pPr>
                <a:defRPr/>
              </a:pPr>
              <a:t>49</a:t>
            </a:fld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1403648" y="328582"/>
            <a:ext cx="54726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Sept. 2010 </a:t>
            </a:r>
            <a:r>
              <a:rPr lang="en-GB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GB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July 2011</a:t>
            </a:r>
            <a:r>
              <a:rPr lang="en-GB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endParaRPr lang="it-IT" altLang="ja-JP" sz="2800" b="1" dirty="0">
              <a:solidFill>
                <a:srgbClr val="00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 LIDAR 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(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located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37.9228N, 102.6109W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and 1198m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a.s.l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. in Prowers County, Colorado, about 15 km south of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Lamar, Colorado, USA).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endParaRPr lang="it-IT" altLang="ja-JP" sz="2800" b="1" dirty="0">
              <a:solidFill>
                <a:srgbClr val="00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lvl="0"/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remotely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operated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, with the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primary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goal of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measuring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(</a:t>
            </a:r>
            <a:r>
              <a:rPr lang="it-IT" altLang="ja-JP" sz="2800" b="1" u="sng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at</a:t>
            </a:r>
            <a:r>
              <a:rPr lang="it-IT" altLang="ja-JP" sz="2800" b="1" u="sng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the best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) the </a:t>
            </a:r>
          </a:p>
          <a:p>
            <a:pPr lvl="0"/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vertical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profile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of the aerosol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optical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depth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to be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compared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with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simultaneous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side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scattering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technique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. </a:t>
            </a:r>
            <a:endParaRPr lang="it-IT" altLang="ja-JP" sz="2800" b="1" dirty="0">
              <a:solidFill>
                <a:srgbClr val="FF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236296" y="50617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# 2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52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9"/>
          <p:cNvGrpSpPr>
            <a:grpSpLocks/>
          </p:cNvGrpSpPr>
          <p:nvPr/>
        </p:nvGrpSpPr>
        <p:grpSpPr bwMode="auto">
          <a:xfrm>
            <a:off x="1571625" y="333375"/>
            <a:ext cx="6452917" cy="984250"/>
            <a:chOff x="678" y="242"/>
            <a:chExt cx="4480" cy="684"/>
          </a:xfrm>
        </p:grpSpPr>
        <p:sp>
          <p:nvSpPr>
            <p:cNvPr id="7180" name="AutoShape 10"/>
            <p:cNvSpPr>
              <a:spLocks noChangeArrowheads="1"/>
            </p:cNvSpPr>
            <p:nvPr/>
          </p:nvSpPr>
          <p:spPr bwMode="auto">
            <a:xfrm>
              <a:off x="678" y="242"/>
              <a:ext cx="3455" cy="347"/>
            </a:xfrm>
            <a:prstGeom prst="roundRect">
              <a:avLst>
                <a:gd name="adj" fmla="val 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7181" name="Group 11"/>
            <p:cNvGrpSpPr>
              <a:grpSpLocks/>
            </p:cNvGrpSpPr>
            <p:nvPr/>
          </p:nvGrpSpPr>
          <p:grpSpPr bwMode="auto">
            <a:xfrm>
              <a:off x="678" y="242"/>
              <a:ext cx="4480" cy="684"/>
              <a:chOff x="678" y="242"/>
              <a:chExt cx="4480" cy="684"/>
            </a:xfrm>
          </p:grpSpPr>
          <p:sp>
            <p:nvSpPr>
              <p:cNvPr id="7182" name="AutoShape 12"/>
              <p:cNvSpPr>
                <a:spLocks noChangeArrowheads="1"/>
              </p:cNvSpPr>
              <p:nvPr/>
            </p:nvSpPr>
            <p:spPr bwMode="auto">
              <a:xfrm>
                <a:off x="678" y="242"/>
                <a:ext cx="3445" cy="337"/>
              </a:xfrm>
              <a:prstGeom prst="roundRect">
                <a:avLst>
                  <a:gd name="adj" fmla="val 29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7183" name="Group 13"/>
              <p:cNvGrpSpPr>
                <a:grpSpLocks/>
              </p:cNvGrpSpPr>
              <p:nvPr/>
            </p:nvGrpSpPr>
            <p:grpSpPr bwMode="auto">
              <a:xfrm>
                <a:off x="678" y="242"/>
                <a:ext cx="4480" cy="684"/>
                <a:chOff x="678" y="242"/>
                <a:chExt cx="4480" cy="684"/>
              </a:xfrm>
            </p:grpSpPr>
            <p:sp>
              <p:nvSpPr>
                <p:cNvPr id="7184" name="AutoShape 14"/>
                <p:cNvSpPr>
                  <a:spLocks noChangeArrowheads="1"/>
                </p:cNvSpPr>
                <p:nvPr/>
              </p:nvSpPr>
              <p:spPr bwMode="auto">
                <a:xfrm>
                  <a:off x="678" y="242"/>
                  <a:ext cx="3436" cy="330"/>
                </a:xfrm>
                <a:prstGeom prst="roundRect">
                  <a:avLst>
                    <a:gd name="adj" fmla="val 301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7185" name="Group 15"/>
                <p:cNvGrpSpPr>
                  <a:grpSpLocks/>
                </p:cNvGrpSpPr>
                <p:nvPr/>
              </p:nvGrpSpPr>
              <p:grpSpPr bwMode="auto">
                <a:xfrm>
                  <a:off x="678" y="242"/>
                  <a:ext cx="4480" cy="684"/>
                  <a:chOff x="678" y="242"/>
                  <a:chExt cx="4480" cy="684"/>
                </a:xfrm>
              </p:grpSpPr>
              <p:sp>
                <p:nvSpPr>
                  <p:cNvPr id="7186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678" y="242"/>
                    <a:ext cx="3428" cy="321"/>
                  </a:xfrm>
                  <a:prstGeom prst="roundRect">
                    <a:avLst>
                      <a:gd name="adj" fmla="val 310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718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678" y="242"/>
                    <a:ext cx="4480" cy="684"/>
                    <a:chOff x="678" y="242"/>
                    <a:chExt cx="4480" cy="684"/>
                  </a:xfrm>
                </p:grpSpPr>
                <p:sp>
                  <p:nvSpPr>
                    <p:cNvPr id="7188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8" y="242"/>
                      <a:ext cx="3421" cy="314"/>
                    </a:xfrm>
                    <a:prstGeom prst="roundRect">
                      <a:avLst>
                        <a:gd name="adj" fmla="val 315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grpSp>
                  <p:nvGrpSpPr>
                    <p:cNvPr id="7189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8" y="242"/>
                      <a:ext cx="4480" cy="684"/>
                      <a:chOff x="678" y="242"/>
                      <a:chExt cx="4480" cy="684"/>
                    </a:xfrm>
                  </p:grpSpPr>
                  <p:sp>
                    <p:nvSpPr>
                      <p:cNvPr id="7190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8" y="242"/>
                        <a:ext cx="3415" cy="309"/>
                      </a:xfrm>
                      <a:prstGeom prst="roundRect">
                        <a:avLst>
                          <a:gd name="adj" fmla="val 324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grpSp>
                    <p:nvGrpSpPr>
                      <p:cNvPr id="7191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8" y="242"/>
                        <a:ext cx="4480" cy="684"/>
                        <a:chOff x="678" y="242"/>
                        <a:chExt cx="4480" cy="684"/>
                      </a:xfrm>
                    </p:grpSpPr>
                    <p:sp>
                      <p:nvSpPr>
                        <p:cNvPr id="7192" name="AutoShape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8" y="242"/>
                          <a:ext cx="3410" cy="304"/>
                        </a:xfrm>
                        <a:prstGeom prst="roundRect">
                          <a:avLst>
                            <a:gd name="adj" fmla="val 329"/>
                          </a:avLst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grpSp>
                      <p:nvGrpSpPr>
                        <p:cNvPr id="7193" name="Group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8" y="242"/>
                          <a:ext cx="4480" cy="684"/>
                          <a:chOff x="678" y="242"/>
                          <a:chExt cx="4480" cy="684"/>
                        </a:xfrm>
                      </p:grpSpPr>
                      <p:sp>
                        <p:nvSpPr>
                          <p:cNvPr id="7194" name="AutoShape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8" y="242"/>
                            <a:ext cx="3406" cy="299"/>
                          </a:xfrm>
                          <a:prstGeom prst="roundRect">
                            <a:avLst>
                              <a:gd name="adj" fmla="val 333"/>
                            </a:avLst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  <p:grpSp>
                        <p:nvGrpSpPr>
                          <p:cNvPr id="7195" name="Group 2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8" y="242"/>
                            <a:ext cx="4480" cy="684"/>
                            <a:chOff x="678" y="242"/>
                            <a:chExt cx="4480" cy="684"/>
                          </a:xfrm>
                        </p:grpSpPr>
                        <p:sp>
                          <p:nvSpPr>
                            <p:cNvPr id="7196" name="AutoShape 2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8" y="242"/>
                              <a:ext cx="3403" cy="297"/>
                            </a:xfrm>
                            <a:prstGeom prst="roundRect">
                              <a:avLst>
                                <a:gd name="adj" fmla="val 333"/>
                              </a:avLst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 eaLnBrk="0" hangingPunct="0"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1pPr>
                              <a:lvl2pPr marL="742950" indent="-285750" eaLnBrk="0" hangingPunct="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2pPr>
                              <a:lvl3pPr marL="1143000" indent="-228600" eaLnBrk="0" hangingPunct="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3pPr>
                              <a:lvl4pPr marL="1600200" indent="-228600" eaLnBrk="0" hangingPunct="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4pPr>
                              <a:lvl5pPr marL="2057400" indent="-228600" eaLnBrk="0" hangingPunct="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Arial" charset="0"/>
                                </a:defRPr>
                              </a:lvl9pPr>
                            </a:lstStyle>
                            <a:p>
                              <a:pPr eaLnBrk="1" hangingPunct="1">
                                <a:spcBef>
                                  <a:spcPct val="0"/>
                                </a:spcBef>
                                <a:buFontTx/>
                                <a:buNone/>
                              </a:pPr>
                              <a:endParaRPr lang="en-US" altLang="en-US" sz="1800"/>
                            </a:p>
                          </p:txBody>
                        </p:sp>
                        <p:grpSp>
                          <p:nvGrpSpPr>
                            <p:cNvPr id="7197" name="Group 2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678" y="242"/>
                              <a:ext cx="4480" cy="684"/>
                              <a:chOff x="678" y="242"/>
                              <a:chExt cx="4480" cy="684"/>
                            </a:xfrm>
                          </p:grpSpPr>
                          <p:sp>
                            <p:nvSpPr>
                              <p:cNvPr id="7198" name="AutoShape 2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78" y="242"/>
                                <a:ext cx="3400" cy="295"/>
                              </a:xfrm>
                              <a:prstGeom prst="roundRect">
                                <a:avLst>
                                  <a:gd name="adj" fmla="val 33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 eaLnBrk="0" hangingPunct="0"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1pPr>
                                <a:lvl2pPr marL="742950" indent="-285750" eaLnBrk="0" hangingPunct="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2pPr>
                                <a:lvl3pPr marL="1143000" indent="-228600" eaLnBrk="0" hangingPunct="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3pPr>
                                <a:lvl4pPr marL="1600200" indent="-228600" eaLnBrk="0" hangingPunct="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4pPr>
                                <a:lvl5pPr marL="2057400" indent="-228600" eaLnBrk="0" hangingPunct="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5pPr>
                                <a:lvl6pPr marL="25146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6pPr>
                                <a:lvl7pPr marL="29718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7pPr>
                                <a:lvl8pPr marL="34290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8pPr>
                                <a:lvl9pPr marL="38862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Arial" charset="0"/>
                                  </a:defRPr>
                                </a:lvl9pPr>
                              </a:lstStyle>
                              <a:p>
                                <a:pPr eaLnBrk="1" hangingPunct="1">
                                  <a:spcBef>
                                    <a:spcPct val="0"/>
                                  </a:spcBef>
                                  <a:buFontTx/>
                                  <a:buNone/>
                                </a:pPr>
                                <a:endParaRPr lang="en-US" altLang="en-US" sz="1800"/>
                              </a:p>
                            </p:txBody>
                          </p:sp>
                          <p:grpSp>
                            <p:nvGrpSpPr>
                              <p:cNvPr id="7199" name="Group 2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678" y="242"/>
                                <a:ext cx="4480" cy="684"/>
                                <a:chOff x="678" y="242"/>
                                <a:chExt cx="4480" cy="684"/>
                              </a:xfrm>
                            </p:grpSpPr>
                            <p:sp>
                              <p:nvSpPr>
                                <p:cNvPr id="7200" name="AutoShape 3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678" y="242"/>
                                  <a:ext cx="3399" cy="293"/>
                                </a:xfrm>
                                <a:prstGeom prst="roundRect">
                                  <a:avLst>
                                    <a:gd name="adj" fmla="val 338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 eaLnBrk="0" hangingPunct="0"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1pPr>
                                  <a:lvl2pPr marL="742950" indent="-285750" eaLnBrk="0" hangingPunct="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2pPr>
                                  <a:lvl3pPr marL="1143000" indent="-228600" eaLnBrk="0" hangingPunct="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3pPr>
                                  <a:lvl4pPr marL="1600200" indent="-228600" eaLnBrk="0" hangingPunct="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4pPr>
                                  <a:lvl5pPr marL="2057400" indent="-228600" eaLnBrk="0" hangingPunct="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</a:defRPr>
                                  </a:lvl9pPr>
                                </a:lstStyle>
                                <a:p>
                                  <a:pPr eaLnBrk="1" hangingPunct="1">
                                    <a:spcBef>
                                      <a:spcPct val="0"/>
                                    </a:spcBef>
                                    <a:buFontTx/>
                                    <a:buNone/>
                                  </a:pPr>
                                  <a:endParaRPr lang="en-US" altLang="en-US" sz="1800"/>
                                </a:p>
                              </p:txBody>
                            </p:sp>
                            <p:grpSp>
                              <p:nvGrpSpPr>
                                <p:cNvPr id="7201" name="Group 31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678" y="242"/>
                                  <a:ext cx="4480" cy="684"/>
                                  <a:chOff x="678" y="242"/>
                                  <a:chExt cx="4480" cy="684"/>
                                </a:xfrm>
                              </p:grpSpPr>
                              <p:sp>
                                <p:nvSpPr>
                                  <p:cNvPr id="7202" name="AutoShape 32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678" y="242"/>
                                    <a:ext cx="3399" cy="293"/>
                                  </a:xfrm>
                                  <a:prstGeom prst="roundRect">
                                    <a:avLst>
                                      <a:gd name="adj" fmla="val 338"/>
                                    </a:avLst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 eaLnBrk="0" hangingPunct="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1pPr>
                                    <a:lvl2pPr marL="742950" indent="-285750" eaLnBrk="0" hangingPunct="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2pPr>
                                    <a:lvl3pPr marL="1143000" indent="-228600" eaLnBrk="0" hangingPunct="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3pPr>
                                    <a:lvl4pPr marL="1600200" indent="-228600" eaLnBrk="0" hangingPunct="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4pPr>
                                    <a:lvl5pPr marL="2057400" indent="-228600" eaLnBrk="0" hangingPunct="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9pPr>
                                  </a:lstStyle>
                                  <a:p>
                                    <a:pPr eaLnBrk="1" hangingPunct="1">
                                      <a:spcBef>
                                        <a:spcPct val="0"/>
                                      </a:spcBef>
                                      <a:buFontTx/>
                                      <a:buNone/>
                                    </a:pPr>
                                    <a:endParaRPr lang="en-US" altLang="en-US" sz="1800"/>
                                  </a:p>
                                </p:txBody>
                              </p:sp>
                              <p:sp>
                                <p:nvSpPr>
                                  <p:cNvPr id="7203" name="AutoShape 3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32" y="242"/>
                                    <a:ext cx="4226" cy="684"/>
                                  </a:xfrm>
                                  <a:prstGeom prst="roundRect">
                                    <a:avLst>
                                      <a:gd name="adj" fmla="val 338"/>
                                    </a:avLst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lIns="0" tIns="0" rIns="0" bIns="0">
                                    <a:spAutoFit/>
                                  </a:bodyPr>
                                  <a:lstStyle>
                                    <a:lvl1pPr defTabSz="828675" eaLnBrk="0" hangingPunct="0">
                                      <a:spcBef>
                                        <a:spcPct val="20000"/>
                                      </a:spcBef>
                                      <a:buChar char="•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1pPr>
                                    <a:lvl2pPr marL="742950" indent="-285750" defTabSz="828675" eaLnBrk="0" hangingPunct="0">
                                      <a:spcBef>
                                        <a:spcPct val="20000"/>
                                      </a:spcBef>
                                      <a:buChar char="–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2pPr>
                                    <a:lvl3pPr marL="1143000" indent="-228600" defTabSz="828675" eaLnBrk="0" hangingPunct="0">
                                      <a:spcBef>
                                        <a:spcPct val="20000"/>
                                      </a:spcBef>
                                      <a:buChar char="•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3pPr>
                                    <a:lvl4pPr marL="1600200" indent="-228600" defTabSz="828675" eaLnBrk="0" hangingPunct="0">
                                      <a:spcBef>
                                        <a:spcPct val="20000"/>
                                      </a:spcBef>
                                      <a:buChar char="–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4pPr>
                                    <a:lvl5pPr marL="2057400" indent="-228600" defTabSz="828675" eaLnBrk="0" hangingPunct="0">
                                      <a:spcBef>
                                        <a:spcPct val="20000"/>
                                      </a:spcBef>
                                      <a:buChar char="»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5pPr>
                                    <a:lvl6pPr marL="2514600" indent="-228600" defTabSz="828675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6pPr>
                                    <a:lvl7pPr marL="2971800" indent="-228600" defTabSz="828675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7pPr>
                                    <a:lvl8pPr marL="3429000" indent="-228600" defTabSz="828675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8pPr>
                                    <a:lvl9pPr marL="3886200" indent="-228600" defTabSz="828675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tabLst>
                                        <a:tab pos="0" algn="l"/>
                                        <a:tab pos="404813" algn="l"/>
                                        <a:tab pos="812800" algn="l"/>
                                        <a:tab pos="1220788" algn="l"/>
                                        <a:tab pos="1627188" algn="l"/>
                                        <a:tab pos="2035175" algn="l"/>
                                        <a:tab pos="2443163" algn="l"/>
                                        <a:tab pos="2851150" algn="l"/>
                                        <a:tab pos="3257550" algn="l"/>
                                        <a:tab pos="3665538" algn="l"/>
                                        <a:tab pos="4073525" algn="l"/>
                                        <a:tab pos="4479925" algn="l"/>
                                        <a:tab pos="4887913" algn="l"/>
                                        <a:tab pos="5295900" algn="l"/>
                                        <a:tab pos="5703888" algn="l"/>
                                        <a:tab pos="6110288" algn="l"/>
                                        <a:tab pos="6518275" algn="l"/>
                                        <a:tab pos="6926263" algn="l"/>
                                        <a:tab pos="7332663" algn="l"/>
                                        <a:tab pos="7740650" algn="l"/>
                                        <a:tab pos="8148638" algn="l"/>
                                      </a:tabLs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Arial" charset="0"/>
                                      </a:defRPr>
                                    </a:lvl9pPr>
                                  </a:lstStyle>
                                  <a:p>
                                    <a:pPr algn="ctr" hangingPunct="1">
                                      <a:spcBef>
                                        <a:spcPct val="0"/>
                                      </a:spcBef>
                                      <a:buFontTx/>
                                      <a:buNone/>
                                    </a:pPr>
                                    <a:r>
                                      <a:rPr lang="en-GB" altLang="en-US" sz="4000" b="1" dirty="0">
                                        <a:solidFill>
                                          <a:srgbClr val="FF0000"/>
                                        </a:solidFill>
                                        <a:latin typeface="Calibri" pitchFamily="34" charset="0"/>
                                        <a:ea typeface="Calibri" pitchFamily="34" charset="0"/>
                                        <a:cs typeface="Calibri" pitchFamily="34" charset="0"/>
                                      </a:rPr>
                                      <a:t>atmosphere as a calorimeter</a:t>
                                    </a:r>
                                  </a:p>
                                  <a:p>
                                    <a:pPr algn="ctr" hangingPunct="1">
                                      <a:spcBef>
                                        <a:spcPct val="0"/>
                                      </a:spcBef>
                                      <a:buFontTx/>
                                      <a:buNone/>
                                    </a:pPr>
                                    <a:r>
                                      <a:rPr lang="en-GB" altLang="en-US" sz="2400" b="1" dirty="0">
                                        <a:solidFill>
                                          <a:srgbClr val="FF0000"/>
                                        </a:solidFill>
                                        <a:latin typeface="Calibri" pitchFamily="34" charset="0"/>
                                        <a:ea typeface="Calibri" pitchFamily="34" charset="0"/>
                                        <a:cs typeface="Calibri" pitchFamily="34" charset="0"/>
                                      </a:rPr>
                                      <a:t>fluorescence detector concept</a:t>
                                    </a:r>
                                  </a:p>
                                </p:txBody>
                              </p: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7171" name="Text Box 13"/>
          <p:cNvSpPr txBox="1">
            <a:spLocks noChangeArrowheads="1"/>
          </p:cNvSpPr>
          <p:nvPr/>
        </p:nvSpPr>
        <p:spPr bwMode="auto">
          <a:xfrm>
            <a:off x="3995738" y="5661025"/>
            <a:ext cx="422433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it-IT" altLang="en-US" sz="2200">
                <a:latin typeface="Calibri" pitchFamily="34" charset="0"/>
                <a:ea typeface="Calibri" pitchFamily="34" charset="0"/>
                <a:cs typeface="Calibri" pitchFamily="34" charset="0"/>
              </a:rPr>
              <a:t>: shower energy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it-IT" altLang="en-US" sz="2200">
                <a:latin typeface="Calibri" pitchFamily="34" charset="0"/>
                <a:ea typeface="Calibri" pitchFamily="34" charset="0"/>
                <a:cs typeface="Calibri" pitchFamily="34" charset="0"/>
              </a:rPr>
              <a:t>: atmospheric optical transmission</a:t>
            </a:r>
          </a:p>
        </p:txBody>
      </p:sp>
      <p:pic>
        <p:nvPicPr>
          <p:cNvPr id="717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208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1576388" y="1387475"/>
            <a:ext cx="4214812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UHECR </a:t>
            </a:r>
            <a:r>
              <a:rPr lang="it-IT" altLang="en-US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(Ultra High Energy Cosmic Rays)</a:t>
            </a: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energy deposit in the atmosphere 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fluorescence (UV range)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endParaRPr lang="it-IT" altLang="en-US" sz="2200" b="1">
              <a:latin typeface="Times New Roman" pitchFamily="18" charset="0"/>
            </a:endParaRP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latin typeface="Calibri" pitchFamily="34" charset="0"/>
                <a:ea typeface="Calibri" pitchFamily="34" charset="0"/>
                <a:cs typeface="Calibri" pitchFamily="34" charset="0"/>
              </a:rPr>
              <a:t>fluorescence detector</a:t>
            </a:r>
            <a:endParaRPr lang="it-IT" altLang="en-US" sz="22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6" name="Freccia in giù 35"/>
          <p:cNvSpPr/>
          <p:nvPr/>
        </p:nvSpPr>
        <p:spPr>
          <a:xfrm>
            <a:off x="3419475" y="1773238"/>
            <a:ext cx="485775" cy="647700"/>
          </a:xfrm>
          <a:prstGeom prst="down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7" name="Freccia in giù 36"/>
          <p:cNvSpPr/>
          <p:nvPr/>
        </p:nvSpPr>
        <p:spPr>
          <a:xfrm>
            <a:off x="3419475" y="2852738"/>
            <a:ext cx="485775" cy="647700"/>
          </a:xfrm>
          <a:prstGeom prst="down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" name="Freccia in giù 37"/>
          <p:cNvSpPr/>
          <p:nvPr/>
        </p:nvSpPr>
        <p:spPr>
          <a:xfrm>
            <a:off x="3419475" y="3878263"/>
            <a:ext cx="485775" cy="936625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177" name="Rettangolo 38"/>
          <p:cNvSpPr>
            <a:spLocks noChangeArrowheads="1"/>
          </p:cNvSpPr>
          <p:nvPr/>
        </p:nvSpPr>
        <p:spPr bwMode="auto">
          <a:xfrm>
            <a:off x="3924300" y="3716338"/>
            <a:ext cx="27178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lnSpc>
                <a:spcPct val="98000"/>
              </a:lnSpc>
              <a:spcBef>
                <a:spcPct val="0"/>
              </a:spcBef>
              <a:buSzPct val="43000"/>
              <a:buFontTx/>
              <a:buBlip>
                <a:blip r:embed="rId4"/>
              </a:buBlip>
            </a:pPr>
            <a:r>
              <a:rPr lang="en-GB" alt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Fluorescence yield</a:t>
            </a:r>
          </a:p>
          <a:p>
            <a:pPr hangingPunct="1">
              <a:lnSpc>
                <a:spcPct val="98000"/>
              </a:lnSpc>
              <a:spcBef>
                <a:spcPct val="0"/>
              </a:spcBef>
              <a:buSzPct val="43000"/>
              <a:buFontTx/>
              <a:buBlip>
                <a:blip r:embed="rId4"/>
              </a:buBlip>
            </a:pPr>
            <a:endParaRPr lang="en-GB" altLang="en-US" sz="1800">
              <a:solidFill>
                <a:srgbClr val="0000FF"/>
              </a:solidFill>
              <a:latin typeface="Comic Sans MS" pitchFamily="66" charset="0"/>
            </a:endParaRPr>
          </a:p>
          <a:p>
            <a:pPr hangingPunct="1">
              <a:lnSpc>
                <a:spcPct val="98000"/>
              </a:lnSpc>
              <a:spcBef>
                <a:spcPct val="0"/>
              </a:spcBef>
              <a:buSzPct val="43000"/>
              <a:buFontTx/>
              <a:buBlip>
                <a:blip r:embed="rId4"/>
              </a:buBlip>
            </a:pPr>
            <a:endParaRPr lang="en-GB" altLang="en-US" sz="1800">
              <a:solidFill>
                <a:srgbClr val="0000FF"/>
              </a:solidFill>
              <a:latin typeface="Comic Sans MS" pitchFamily="66" charset="0"/>
            </a:endParaRPr>
          </a:p>
          <a:p>
            <a:pPr hangingPunct="1">
              <a:lnSpc>
                <a:spcPct val="98000"/>
              </a:lnSpc>
              <a:spcBef>
                <a:spcPct val="0"/>
              </a:spcBef>
              <a:buSzPct val="43000"/>
              <a:buFontTx/>
              <a:buBlip>
                <a:blip r:embed="rId4"/>
              </a:buBlip>
            </a:pPr>
            <a:r>
              <a:rPr lang="en-GB" altLang="en-US" sz="18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Detector calibration</a:t>
            </a:r>
            <a:r>
              <a:rPr lang="en-GB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it-IT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7178" name="Object 2"/>
          <p:cNvGraphicFramePr>
            <a:graphicFrameLocks noChangeAspect="1"/>
          </p:cNvGraphicFramePr>
          <p:nvPr/>
        </p:nvGraphicFramePr>
        <p:xfrm>
          <a:off x="4503738" y="4002088"/>
          <a:ext cx="128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zione" r:id="rId5" imgW="469696" imgH="241195" progId="Equation.3">
                  <p:embed/>
                </p:oleObj>
              </mc:Choice>
              <mc:Fallback>
                <p:oleObj name="Equazione" r:id="rId5" imgW="469696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38" y="4002088"/>
                        <a:ext cx="1287462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Segnaposto numero diapositiva 3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BF26AC-E61A-4DD3-ABF3-307A3EFCF850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812"/>
            <a:ext cx="49685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96136" y="1340768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The Raman LIDAR system: the side pictures show the 3 channel LIDAR receiver, the telescope, and the laser transmitter (UV mirrors, and beam expander). </a:t>
            </a:r>
            <a:endParaRPr lang="en-US" sz="2800" b="1" dirty="0">
              <a:latin typeface="+mj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21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19125"/>
            <a:ext cx="85725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136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7" y="1052736"/>
            <a:ext cx="8712968" cy="414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001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6" y="1124744"/>
            <a:ext cx="3991197" cy="395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38269" y="980728"/>
            <a:ext cx="552827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06718"/>
            <a:ext cx="4009646" cy="397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338269" y="5045522"/>
            <a:ext cx="4600183" cy="63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8361128" y="510241"/>
            <a:ext cx="552827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179512" y="5262769"/>
            <a:ext cx="8758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Left: The VAODs </a:t>
            </a:r>
            <a:r>
              <a:rPr lang="en-US" b="1" dirty="0"/>
              <a:t>data versus time as measured with the AMT (black dots) and the </a:t>
            </a:r>
            <a:r>
              <a:rPr lang="en-US" b="1" dirty="0" smtClean="0"/>
              <a:t>Raman LIDAR </a:t>
            </a:r>
            <a:r>
              <a:rPr lang="en-US" b="1" dirty="0"/>
              <a:t>(blue squares) at </a:t>
            </a:r>
            <a:r>
              <a:rPr lang="en-US" b="1" dirty="0" smtClean="0"/>
              <a:t>6 km </a:t>
            </a:r>
            <a:r>
              <a:rPr lang="en-US" b="1" dirty="0" err="1"/>
              <a:t>a.g.l</a:t>
            </a:r>
            <a:r>
              <a:rPr lang="en-US" b="1" dirty="0"/>
              <a:t>. </a:t>
            </a:r>
            <a:r>
              <a:rPr lang="en-US" b="1" dirty="0" smtClean="0"/>
              <a:t>Right: VAODs measured </a:t>
            </a:r>
            <a:r>
              <a:rPr lang="en-US" b="1" dirty="0"/>
              <a:t>with the AMT versus Raman </a:t>
            </a:r>
            <a:r>
              <a:rPr lang="en-US" b="1" dirty="0" smtClean="0"/>
              <a:t>LIDAR </a:t>
            </a:r>
            <a:r>
              <a:rPr lang="en-US" b="1" dirty="0"/>
              <a:t>for hours observed with both instruments. The diagonal </a:t>
            </a:r>
            <a:r>
              <a:rPr lang="en-US" b="1" dirty="0" smtClean="0"/>
              <a:t>is shown </a:t>
            </a:r>
            <a:r>
              <a:rPr lang="en-US" b="1" dirty="0"/>
              <a:t>in black, </a:t>
            </a:r>
            <a:r>
              <a:rPr lang="en-US" b="1" dirty="0" smtClean="0"/>
              <a:t>a fit </a:t>
            </a:r>
            <a:r>
              <a:rPr lang="en-US" b="1" dirty="0"/>
              <a:t>to the black dots in red.</a:t>
            </a:r>
          </a:p>
        </p:txBody>
      </p:sp>
    </p:spTree>
    <p:extLst>
      <p:ext uri="{BB962C8B-B14F-4D97-AF65-F5344CB8AC3E}">
        <p14:creationId xmlns:p14="http://schemas.microsoft.com/office/powerpoint/2010/main" val="187036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2176-8DEC-423B-8753-8B044C346042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99592" y="328582"/>
            <a:ext cx="59766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May 2013 </a:t>
            </a:r>
            <a:r>
              <a:rPr lang="en-GB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GB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… </a:t>
            </a:r>
            <a:endParaRPr lang="en-GB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endParaRPr lang="it-IT" altLang="ja-JP" sz="2800" b="1" dirty="0">
              <a:solidFill>
                <a:srgbClr val="00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RAMAN LIDAR 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(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located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35°16'50.65"S, 69°20'12.26"O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and 1379m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a.s.l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. in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Central Raman LIDAR Facility (previous Central Laser Facility) at AUGER observatory </a:t>
            </a:r>
            <a:endParaRPr lang="it-IT" altLang="ja-JP" sz="2800" b="1" dirty="0">
              <a:solidFill>
                <a:srgbClr val="000000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lvl="0"/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remotely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operated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, with the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primary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goal of </a:t>
            </a:r>
            <a:r>
              <a:rPr lang="it-IT" altLang="ja-JP" sz="2800" b="1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measuring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(</a:t>
            </a:r>
            <a:r>
              <a:rPr lang="it-IT" altLang="ja-JP" sz="2800" b="1" u="sng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at</a:t>
            </a:r>
            <a:r>
              <a:rPr lang="it-IT" altLang="ja-JP" sz="2800" b="1" u="sng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the best</a:t>
            </a:r>
            <a:r>
              <a:rPr lang="it-IT" altLang="ja-JP" sz="2800" b="1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) the </a:t>
            </a:r>
          </a:p>
          <a:p>
            <a:pPr lvl="0"/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vertical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profile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of the aerosol </a:t>
            </a:r>
            <a:r>
              <a:rPr lang="it-IT" altLang="ja-JP" sz="2800" b="1" dirty="0" err="1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optical</a:t>
            </a:r>
            <a:r>
              <a:rPr lang="it-IT" altLang="ja-JP" sz="28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depth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to be the benchmark of the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measurements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carried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with FD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telescopes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and the </a:t>
            </a:r>
            <a:r>
              <a:rPr lang="it-IT" altLang="ja-JP" sz="2800" b="1" dirty="0" err="1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central</a:t>
            </a:r>
            <a:r>
              <a:rPr lang="it-IT" altLang="ja-JP" sz="28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laser.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452320" y="188640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# 3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139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0083-5FDB-4407-9C50-15338FFE1A83}" type="slidenum">
              <a:rPr lang="it-IT" sz="2400" b="1" smtClean="0">
                <a:solidFill>
                  <a:schemeClr val="tx1"/>
                </a:solidFill>
              </a:rPr>
              <a:t>55</a:t>
            </a:fld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80699" y="108354"/>
            <a:ext cx="7238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latin typeface="Calibri" pitchFamily="34" charset="0"/>
              </a:rPr>
              <a:t>The </a:t>
            </a:r>
            <a:r>
              <a:rPr lang="it-IT" sz="4800" b="1" dirty="0" err="1">
                <a:latin typeface="Calibri" pitchFamily="34" charset="0"/>
              </a:rPr>
              <a:t>Raman</a:t>
            </a:r>
            <a:r>
              <a:rPr lang="it-IT" sz="4800" b="1" dirty="0">
                <a:latin typeface="Calibri" pitchFamily="34" charset="0"/>
              </a:rPr>
              <a:t> </a:t>
            </a:r>
            <a:r>
              <a:rPr lang="it-IT" sz="4800" b="1" dirty="0" smtClean="0">
                <a:latin typeface="Calibri" pitchFamily="34" charset="0"/>
              </a:rPr>
              <a:t>LIDAR at C(R)LF</a:t>
            </a:r>
            <a:r>
              <a:rPr lang="it-IT" sz="48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it-IT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2" y="918450"/>
            <a:ext cx="7283259" cy="546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ines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62" y="1628800"/>
            <a:ext cx="898525" cy="9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Univaq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924944"/>
            <a:ext cx="687260" cy="85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Auger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703"/>
            <a:ext cx="655818" cy="10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13" y="4381196"/>
            <a:ext cx="3300735" cy="247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np\ICRC\11\Talk-icrc0741\Configur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" y="764704"/>
            <a:ext cx="9143848" cy="5625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8006" y="6412514"/>
            <a:ext cx="2995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Nev</a:t>
            </a:r>
            <a:r>
              <a:rPr lang="en-US" sz="1400" b="1" dirty="0" smtClean="0"/>
              <a:t> DeWitt </a:t>
            </a:r>
            <a:r>
              <a:rPr lang="en-US" sz="1400" b="1" dirty="0" err="1" smtClean="0"/>
              <a:t>Pierrat</a:t>
            </a:r>
            <a:r>
              <a:rPr lang="en-US" sz="1400" b="1" dirty="0" smtClean="0"/>
              <a:t>, Blake Knoll (CSM)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9550" y="5543550"/>
            <a:ext cx="101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1214441" y="3995740"/>
            <a:ext cx="1323972" cy="91439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66925" y="5114925"/>
            <a:ext cx="1625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</a:t>
            </a:r>
          </a:p>
          <a:p>
            <a:r>
              <a:rPr lang="en-US" dirty="0" smtClean="0"/>
              <a:t>Reservoir</a:t>
            </a:r>
          </a:p>
          <a:p>
            <a:r>
              <a:rPr lang="en-US" dirty="0" smtClean="0"/>
              <a:t>(2000 L  Water)</a:t>
            </a:r>
          </a:p>
        </p:txBody>
      </p:sp>
      <p:cxnSp>
        <p:nvCxnSpPr>
          <p:cNvPr id="11" name="Straight Arrow Connector 10"/>
          <p:cNvCxnSpPr>
            <a:stCxn id="15" idx="2"/>
          </p:cNvCxnSpPr>
          <p:nvPr/>
        </p:nvCxnSpPr>
        <p:spPr>
          <a:xfrm flipH="1">
            <a:off x="3048133" y="844947"/>
            <a:ext cx="1608940" cy="165592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14950" y="1390650"/>
            <a:ext cx="999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</a:t>
            </a:r>
          </a:p>
          <a:p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62625" y="2286000"/>
            <a:ext cx="121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Microwave</a:t>
            </a:r>
          </a:p>
          <a:p>
            <a:r>
              <a:rPr lang="en-US" dirty="0" smtClean="0"/>
              <a:t>Link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33834" y="137061"/>
            <a:ext cx="544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Raman LIDAR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3543303" y="4981577"/>
            <a:ext cx="952497" cy="28574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</p:cNvCxnSpPr>
          <p:nvPr/>
        </p:nvCxnSpPr>
        <p:spPr>
          <a:xfrm flipH="1">
            <a:off x="2333629" y="844947"/>
            <a:ext cx="2323444" cy="208738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05500" y="4810125"/>
            <a:ext cx="17731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Storage and </a:t>
            </a:r>
          </a:p>
          <a:p>
            <a:r>
              <a:rPr lang="en-US" dirty="0" smtClean="0"/>
              <a:t>future expansion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610100"/>
            <a:ext cx="1970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Laser,</a:t>
            </a:r>
          </a:p>
          <a:p>
            <a:r>
              <a:rPr lang="en-US" dirty="0" smtClean="0"/>
              <a:t>Beam Switching,</a:t>
            </a:r>
          </a:p>
          <a:p>
            <a:r>
              <a:rPr lang="en-US" dirty="0" smtClean="0"/>
              <a:t>Robotic Calibration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190503" y="3629026"/>
            <a:ext cx="1371596" cy="64770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V="1">
            <a:off x="466726" y="1447802"/>
            <a:ext cx="1409702" cy="19047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1562101" y="1752602"/>
            <a:ext cx="1409702" cy="19047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1147761" y="1328738"/>
            <a:ext cx="990605" cy="409574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29025" y="2962275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sp>
        <p:nvSpPr>
          <p:cNvPr id="2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56</a:t>
            </a:fld>
            <a:endParaRPr lang="it-IT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251520" y="692696"/>
            <a:ext cx="8712968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b="1" u="sng" dirty="0" smtClean="0">
                <a:latin typeface="Calibri" pitchFamily="34" charset="0"/>
              </a:rPr>
              <a:t>STATUS and PERFORMANCES of the </a:t>
            </a:r>
            <a:r>
              <a:rPr lang="it-IT" sz="2800" b="1" u="sng" dirty="0" err="1" smtClean="0">
                <a:latin typeface="Calibri" pitchFamily="34" charset="0"/>
              </a:rPr>
              <a:t>Raman</a:t>
            </a:r>
            <a:r>
              <a:rPr lang="it-IT" sz="2800" b="1" u="sng" dirty="0" smtClean="0">
                <a:latin typeface="Calibri" pitchFamily="34" charset="0"/>
              </a:rPr>
              <a:t> LIDAR</a:t>
            </a:r>
            <a:r>
              <a:rPr lang="it-IT" sz="2800" b="1" dirty="0" smtClean="0">
                <a:latin typeface="Calibri" pitchFamily="34" charset="0"/>
              </a:rPr>
              <a:t>:</a:t>
            </a:r>
          </a:p>
          <a:p>
            <a:r>
              <a:rPr lang="it-IT" sz="2800" b="1" dirty="0" smtClean="0">
                <a:latin typeface="Calibri" pitchFamily="34" charset="0"/>
              </a:rPr>
              <a:t>opto-</a:t>
            </a:r>
            <a:r>
              <a:rPr lang="it-IT" sz="2800" b="1" dirty="0" err="1" smtClean="0">
                <a:latin typeface="Calibri" pitchFamily="34" charset="0"/>
              </a:rPr>
              <a:t>mechanics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highly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stable</a:t>
            </a:r>
            <a:r>
              <a:rPr lang="it-IT" sz="2800" b="1" dirty="0" smtClean="0">
                <a:latin typeface="Calibri" pitchFamily="34" charset="0"/>
              </a:rPr>
              <a:t>;</a:t>
            </a:r>
          </a:p>
          <a:p>
            <a:r>
              <a:rPr lang="it-IT" sz="2800" b="1" dirty="0" err="1" smtClean="0">
                <a:latin typeface="Calibri" pitchFamily="34" charset="0"/>
              </a:rPr>
              <a:t>sampling</a:t>
            </a:r>
            <a:r>
              <a:rPr lang="it-IT" sz="2800" b="1" dirty="0" smtClean="0">
                <a:latin typeface="Calibri" pitchFamily="34" charset="0"/>
              </a:rPr>
              <a:t> from </a:t>
            </a:r>
            <a:r>
              <a:rPr lang="it-IT" sz="2800" b="1" dirty="0" err="1" smtClean="0">
                <a:latin typeface="Calibri" pitchFamily="34" charset="0"/>
              </a:rPr>
              <a:t>boundary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layer</a:t>
            </a:r>
            <a:r>
              <a:rPr lang="it-IT" sz="2800" b="1" dirty="0" smtClean="0">
                <a:latin typeface="Calibri" pitchFamily="34" charset="0"/>
              </a:rPr>
              <a:t> to free </a:t>
            </a:r>
            <a:r>
              <a:rPr lang="it-IT" sz="2800" b="1" dirty="0" err="1" smtClean="0">
                <a:latin typeface="Calibri" pitchFamily="34" charset="0"/>
              </a:rPr>
              <a:t>troposphere</a:t>
            </a:r>
            <a:r>
              <a:rPr lang="it-IT" sz="2800" b="1" dirty="0" smtClean="0">
                <a:latin typeface="Calibri" pitchFamily="34" charset="0"/>
              </a:rPr>
              <a:t>;</a:t>
            </a:r>
          </a:p>
          <a:p>
            <a:r>
              <a:rPr lang="it-IT" sz="2800" b="1" dirty="0" err="1" smtClean="0">
                <a:latin typeface="Calibri" pitchFamily="34" charset="0"/>
              </a:rPr>
              <a:t>one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vertical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profile</a:t>
            </a:r>
            <a:r>
              <a:rPr lang="it-IT" sz="2800" b="1" dirty="0" smtClean="0">
                <a:latin typeface="Calibri" pitchFamily="34" charset="0"/>
              </a:rPr>
              <a:t> of AOD and aerosol </a:t>
            </a:r>
            <a:r>
              <a:rPr lang="it-IT" sz="2800" b="1" dirty="0" err="1" smtClean="0">
                <a:latin typeface="Calibri" pitchFamily="34" charset="0"/>
              </a:rPr>
              <a:t>backscatter</a:t>
            </a:r>
            <a:r>
              <a:rPr lang="it-IT" sz="2800" b="1" dirty="0" smtClean="0">
                <a:latin typeface="Calibri" pitchFamily="34" charset="0"/>
              </a:rPr>
              <a:t> in 12’ or 24’.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57</a:t>
            </a:fld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51520" y="3429000"/>
            <a:ext cx="8712968" cy="2185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b="1" u="sng" dirty="0" smtClean="0">
                <a:latin typeface="Calibri" pitchFamily="34" charset="0"/>
              </a:rPr>
              <a:t>UPGRADE of the </a:t>
            </a:r>
            <a:r>
              <a:rPr lang="it-IT" sz="2800" b="1" u="sng" dirty="0" err="1" smtClean="0">
                <a:latin typeface="Calibri" pitchFamily="34" charset="0"/>
              </a:rPr>
              <a:t>Raman</a:t>
            </a:r>
            <a:r>
              <a:rPr lang="it-IT" sz="2800" b="1" u="sng" dirty="0" smtClean="0">
                <a:latin typeface="Calibri" pitchFamily="34" charset="0"/>
              </a:rPr>
              <a:t> LIDAR</a:t>
            </a:r>
            <a:r>
              <a:rPr lang="it-IT" sz="2800" b="1" dirty="0" smtClean="0">
                <a:latin typeface="Calibri" pitchFamily="34" charset="0"/>
              </a:rPr>
              <a:t>:</a:t>
            </a:r>
          </a:p>
          <a:p>
            <a:endParaRPr lang="it-IT" sz="2800" b="1" dirty="0" smtClean="0">
              <a:latin typeface="Calibri" pitchFamily="34" charset="0"/>
            </a:endParaRPr>
          </a:p>
          <a:p>
            <a:r>
              <a:rPr lang="it-IT" sz="2800" b="1" dirty="0" err="1" smtClean="0">
                <a:latin typeface="Calibri" pitchFamily="34" charset="0"/>
              </a:rPr>
              <a:t>capability</a:t>
            </a:r>
            <a:r>
              <a:rPr lang="it-IT" sz="2800" b="1" dirty="0" smtClean="0">
                <a:latin typeface="Calibri" pitchFamily="34" charset="0"/>
              </a:rPr>
              <a:t> to </a:t>
            </a:r>
            <a:r>
              <a:rPr lang="it-IT" sz="2800" b="1" dirty="0" err="1" smtClean="0">
                <a:latin typeface="Calibri" pitchFamily="34" charset="0"/>
              </a:rPr>
              <a:t>measure</a:t>
            </a:r>
            <a:r>
              <a:rPr lang="it-IT" sz="2800" b="1" dirty="0" smtClean="0">
                <a:latin typeface="Calibri" pitchFamily="34" charset="0"/>
              </a:rPr>
              <a:t> the H2O mixing ratio </a:t>
            </a:r>
            <a:r>
              <a:rPr lang="it-IT" sz="2800" b="1" dirty="0" err="1" smtClean="0">
                <a:latin typeface="Calibri" pitchFamily="34" charset="0"/>
              </a:rPr>
              <a:t>profile</a:t>
            </a:r>
            <a:r>
              <a:rPr lang="it-IT" sz="2800" b="1" dirty="0" smtClean="0">
                <a:latin typeface="Calibri" pitchFamily="34" charset="0"/>
              </a:rPr>
              <a:t>;</a:t>
            </a:r>
          </a:p>
          <a:p>
            <a:r>
              <a:rPr lang="it-IT" sz="2800" b="1" dirty="0" err="1" smtClean="0">
                <a:latin typeface="Calibri" pitchFamily="34" charset="0"/>
              </a:rPr>
              <a:t>better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detection</a:t>
            </a:r>
            <a:r>
              <a:rPr lang="it-IT" sz="2800" b="1" dirty="0" smtClean="0">
                <a:latin typeface="Calibri" pitchFamily="34" charset="0"/>
              </a:rPr>
              <a:t> of the (</a:t>
            </a:r>
            <a:r>
              <a:rPr lang="it-IT" sz="2800" b="1" dirty="0" err="1" smtClean="0">
                <a:latin typeface="Calibri" pitchFamily="34" charset="0"/>
              </a:rPr>
              <a:t>weak</a:t>
            </a:r>
            <a:r>
              <a:rPr lang="it-IT" sz="2800" b="1" dirty="0" smtClean="0">
                <a:latin typeface="Calibri" pitchFamily="34" charset="0"/>
              </a:rPr>
              <a:t>) </a:t>
            </a:r>
            <a:r>
              <a:rPr lang="it-IT" sz="2800" b="1" dirty="0" err="1" smtClean="0">
                <a:latin typeface="Calibri" pitchFamily="34" charset="0"/>
              </a:rPr>
              <a:t>Raman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backscatterings</a:t>
            </a:r>
            <a:r>
              <a:rPr lang="it-IT" sz="2800" b="1" dirty="0" smtClean="0">
                <a:latin typeface="Calibri" pitchFamily="34" charset="0"/>
              </a:rPr>
              <a:t>;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this </a:t>
            </a:r>
            <a:r>
              <a:rPr lang="en-US" sz="2000" b="1" dirty="0">
                <a:solidFill>
                  <a:srgbClr val="FF0000"/>
                </a:solidFill>
              </a:rPr>
              <a:t>LIDAR and analysis </a:t>
            </a:r>
            <a:r>
              <a:rPr lang="en-US" sz="2000" b="1" dirty="0" smtClean="0">
                <a:solidFill>
                  <a:srgbClr val="FF0000"/>
                </a:solidFill>
              </a:rPr>
              <a:t>methods </a:t>
            </a:r>
            <a:r>
              <a:rPr lang="en-US" sz="2000" b="1" dirty="0">
                <a:solidFill>
                  <a:srgbClr val="FF0000"/>
                </a:solidFill>
              </a:rPr>
              <a:t>benchmarked against </a:t>
            </a:r>
            <a:r>
              <a:rPr lang="en-US" sz="2000" b="1" dirty="0" smtClean="0">
                <a:solidFill>
                  <a:srgbClr val="FF0000"/>
                </a:solidFill>
              </a:rPr>
              <a:t>EARLINET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it-IT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58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188640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u="sng" dirty="0">
                <a:latin typeface="Calibri" pitchFamily="34" charset="0"/>
              </a:rPr>
              <a:t>PERFORMANCES of the </a:t>
            </a:r>
            <a:r>
              <a:rPr lang="it-IT" sz="2800" b="1" u="sng" dirty="0" err="1">
                <a:latin typeface="Calibri" pitchFamily="34" charset="0"/>
              </a:rPr>
              <a:t>Raman</a:t>
            </a:r>
            <a:r>
              <a:rPr lang="it-IT" sz="2800" b="1" u="sng" dirty="0">
                <a:latin typeface="Calibri" pitchFamily="34" charset="0"/>
              </a:rPr>
              <a:t> LIDAR </a:t>
            </a:r>
            <a:endParaRPr lang="it-IT" sz="2800" b="1" u="sng" dirty="0" smtClean="0">
              <a:latin typeface="Calibri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Raman </a:t>
            </a:r>
            <a:r>
              <a:rPr lang="en-US" sz="2800" b="1" dirty="0">
                <a:solidFill>
                  <a:srgbClr val="FF0000"/>
                </a:solidFill>
              </a:rPr>
              <a:t>LIDAR operation in </a:t>
            </a:r>
            <a:r>
              <a:rPr lang="en-US" sz="2800" b="1" dirty="0" smtClean="0">
                <a:solidFill>
                  <a:srgbClr val="FF0000"/>
                </a:solidFill>
              </a:rPr>
              <a:t>CLF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/>
              <a:t>Raman data taken before and after FD </a:t>
            </a:r>
            <a:r>
              <a:rPr lang="en-US" sz="2800" b="1" dirty="0" smtClean="0"/>
              <a:t>shifts, 24 min </a:t>
            </a:r>
            <a:r>
              <a:rPr lang="en-US" sz="2800" b="1" dirty="0"/>
              <a:t>(</a:t>
            </a:r>
            <a:r>
              <a:rPr lang="en-US" sz="2800" b="1" dirty="0" smtClean="0"/>
              <a:t>evening) 12 min </a:t>
            </a:r>
            <a:r>
              <a:rPr lang="en-US" sz="2800" b="1" dirty="0"/>
              <a:t>(morning), since </a:t>
            </a:r>
            <a:r>
              <a:rPr lang="en-US" sz="2800" b="1" dirty="0" smtClean="0"/>
              <a:t>end of July.</a:t>
            </a:r>
            <a:endParaRPr lang="en-US" sz="2800" b="1" dirty="0"/>
          </a:p>
          <a:p>
            <a:r>
              <a:rPr lang="en-US" sz="2800" b="1" dirty="0" smtClean="0"/>
              <a:t>After </a:t>
            </a:r>
            <a:r>
              <a:rPr lang="en-US" sz="2800" b="1" dirty="0"/>
              <a:t>each Raman run:</a:t>
            </a:r>
          </a:p>
          <a:p>
            <a:r>
              <a:rPr lang="en-US" sz="2800" b="1" dirty="0" smtClean="0"/>
              <a:t>- data </a:t>
            </a:r>
            <a:r>
              <a:rPr lang="en-US" sz="2800" b="1" dirty="0"/>
              <a:t>are copied to </a:t>
            </a:r>
            <a:r>
              <a:rPr lang="en-US" sz="2800" b="1" dirty="0" smtClean="0">
                <a:solidFill>
                  <a:srgbClr val="FF0000"/>
                </a:solidFill>
              </a:rPr>
              <a:t>LNGS/INFN/Italy</a:t>
            </a:r>
            <a:r>
              <a:rPr lang="en-US" sz="2800" b="1" dirty="0" smtClean="0"/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CSM/USA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/>
              <a:t>- a program </a:t>
            </a:r>
            <a:r>
              <a:rPr lang="en-US" sz="2800" b="1" dirty="0"/>
              <a:t>computes preliminary VAOD values </a:t>
            </a:r>
            <a:r>
              <a:rPr lang="en-US" sz="2800" b="1" dirty="0" smtClean="0"/>
              <a:t>and generates </a:t>
            </a:r>
            <a:r>
              <a:rPr lang="en-US" sz="2800" b="1" dirty="0"/>
              <a:t>preliminary VAOD </a:t>
            </a:r>
            <a:r>
              <a:rPr lang="en-US" sz="2800" b="1" dirty="0" smtClean="0"/>
              <a:t>plots, all is </a:t>
            </a:r>
            <a:r>
              <a:rPr lang="en-US" sz="2800" b="1" dirty="0"/>
              <a:t>available </a:t>
            </a:r>
            <a:r>
              <a:rPr lang="en-US" sz="2800" b="1" dirty="0" smtClean="0">
                <a:solidFill>
                  <a:srgbClr val="FF0000"/>
                </a:solidFill>
              </a:rPr>
              <a:t>after few seconds</a:t>
            </a:r>
            <a:r>
              <a:rPr lang="en-US" sz="2800" b="1" dirty="0" smtClean="0"/>
              <a:t>; </a:t>
            </a:r>
          </a:p>
          <a:p>
            <a:r>
              <a:rPr lang="en-US" sz="2800" b="1" dirty="0" smtClean="0"/>
              <a:t>- </a:t>
            </a:r>
            <a:r>
              <a:rPr lang="en-US" sz="2800" b="1" dirty="0" smtClean="0">
                <a:solidFill>
                  <a:srgbClr val="FF0000"/>
                </a:solidFill>
              </a:rPr>
              <a:t>off-line</a:t>
            </a:r>
            <a:r>
              <a:rPr lang="en-US" sz="2800" b="1" dirty="0"/>
              <a:t>, more refined analysis </a:t>
            </a:r>
            <a:r>
              <a:rPr lang="en-US" sz="2800" b="1" dirty="0" smtClean="0"/>
              <a:t>after </a:t>
            </a:r>
            <a:r>
              <a:rPr lang="en-US" sz="2800" b="1" dirty="0">
                <a:solidFill>
                  <a:srgbClr val="FF0000"/>
                </a:solidFill>
              </a:rPr>
              <a:t>few days</a:t>
            </a:r>
            <a:r>
              <a:rPr lang="en-US" sz="2800" b="1" dirty="0"/>
              <a:t> on </a:t>
            </a:r>
            <a:r>
              <a:rPr lang="en-US" sz="2800" b="1" dirty="0">
                <a:solidFill>
                  <a:srgbClr val="FF0000"/>
                </a:solidFill>
              </a:rPr>
              <a:t>http://atmoforum.aquila.infn.it/osservatorio/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59</a:t>
            </a:fld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395536" y="3164663"/>
            <a:ext cx="8496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dirty="0" err="1" smtClean="0">
                <a:latin typeface="Calibri" pitchFamily="34" charset="0"/>
              </a:rPr>
              <a:t>Clean</a:t>
            </a:r>
            <a:r>
              <a:rPr lang="it-IT" sz="4000" b="1" dirty="0" smtClean="0">
                <a:latin typeface="Calibri" pitchFamily="34" charset="0"/>
              </a:rPr>
              <a:t> and </a:t>
            </a:r>
            <a:r>
              <a:rPr lang="it-IT" sz="4000" b="1" dirty="0" err="1" smtClean="0">
                <a:latin typeface="Calibri" pitchFamily="34" charset="0"/>
              </a:rPr>
              <a:t>dirty</a:t>
            </a:r>
            <a:r>
              <a:rPr lang="it-IT" sz="4000" b="1" dirty="0" smtClean="0">
                <a:latin typeface="Calibri" pitchFamily="34" charset="0"/>
              </a:rPr>
              <a:t> </a:t>
            </a:r>
            <a:r>
              <a:rPr lang="it-IT" sz="4000" b="1" dirty="0" err="1" smtClean="0">
                <a:latin typeface="Calibri" pitchFamily="34" charset="0"/>
              </a:rPr>
              <a:t>nights</a:t>
            </a:r>
            <a:r>
              <a:rPr lang="it-IT" sz="4000" b="1" dirty="0" smtClean="0">
                <a:latin typeface="Calibri" pitchFamily="34" charset="0"/>
              </a:rPr>
              <a:t> </a:t>
            </a:r>
            <a:r>
              <a:rPr lang="it-IT" sz="4000" b="1" dirty="0" err="1" smtClean="0">
                <a:latin typeface="Calibri" pitchFamily="34" charset="0"/>
              </a:rPr>
              <a:t>along</a:t>
            </a:r>
            <a:r>
              <a:rPr lang="it-IT" sz="4000" b="1" dirty="0" smtClean="0">
                <a:latin typeface="Calibri" pitchFamily="34" charset="0"/>
              </a:rPr>
              <a:t> a FD </a:t>
            </a:r>
            <a:r>
              <a:rPr lang="it-IT" sz="4000" b="1" dirty="0" err="1" smtClean="0">
                <a:latin typeface="Calibri" pitchFamily="34" charset="0"/>
              </a:rPr>
              <a:t>shift</a:t>
            </a:r>
            <a:r>
              <a:rPr lang="it-IT" sz="4000" b="1" dirty="0" smtClean="0">
                <a:latin typeface="Calibri" pitchFamily="34" charset="0"/>
              </a:rPr>
              <a:t>.</a:t>
            </a:r>
            <a:endParaRPr lang="it-IT" sz="2800" b="1" dirty="0">
              <a:latin typeface="Calibri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53561" y="188640"/>
            <a:ext cx="8022896" cy="139741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lvl="0"/>
            <a:r>
              <a:rPr lang="it-IT" sz="2800" b="1" u="sng" dirty="0">
                <a:solidFill>
                  <a:prstClr val="black"/>
                </a:solidFill>
                <a:latin typeface="Calibri" pitchFamily="34" charset="0"/>
              </a:rPr>
              <a:t>PERFORMANCES of the </a:t>
            </a:r>
            <a:r>
              <a:rPr lang="it-IT" sz="2800" b="1" u="sng" dirty="0" err="1">
                <a:solidFill>
                  <a:prstClr val="black"/>
                </a:solidFill>
                <a:latin typeface="Calibri" pitchFamily="34" charset="0"/>
              </a:rPr>
              <a:t>Raman</a:t>
            </a:r>
            <a:r>
              <a:rPr lang="it-IT" sz="2800" b="1" u="sng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it-IT" sz="2800" b="1" u="sng" dirty="0" smtClean="0">
                <a:solidFill>
                  <a:prstClr val="black"/>
                </a:solidFill>
                <a:latin typeface="Calibri" pitchFamily="34" charset="0"/>
              </a:rPr>
              <a:t>LIDAR</a:t>
            </a:r>
          </a:p>
          <a:p>
            <a:pPr lvl="0"/>
            <a:r>
              <a:rPr lang="it-IT" sz="28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it-IT" sz="2800" b="1" dirty="0">
              <a:solidFill>
                <a:srgbClr val="FF0000"/>
              </a:solidFill>
            </a:endParaRPr>
          </a:p>
          <a:p>
            <a:pPr lvl="0"/>
            <a:r>
              <a:rPr lang="it-IT" sz="2800" b="1" dirty="0" smtClean="0">
                <a:solidFill>
                  <a:srgbClr val="FF0000"/>
                </a:solidFill>
                <a:ea typeface="Arial Unicode MS" pitchFamily="2"/>
                <a:cs typeface="Arial Unicode MS" pitchFamily="2"/>
              </a:rPr>
              <a:t>aerosol</a:t>
            </a:r>
            <a:r>
              <a:rPr lang="it-IT" sz="2800" b="1" dirty="0" smtClean="0">
                <a:solidFill>
                  <a:srgbClr val="0070C0"/>
                </a:solidFill>
                <a:ea typeface="Arial Unicode MS" pitchFamily="2"/>
                <a:cs typeface="Arial Unicode MS" pitchFamily="2"/>
              </a:rPr>
              <a:t> </a:t>
            </a:r>
            <a:r>
              <a:rPr lang="it-IT" sz="2800" b="1" dirty="0" err="1" smtClean="0">
                <a:solidFill>
                  <a:srgbClr val="0070C0"/>
                </a:solidFill>
                <a:ea typeface="Arial Unicode MS" pitchFamily="2"/>
                <a:cs typeface="Arial Unicode MS" pitchFamily="2"/>
              </a:rPr>
              <a:t>day</a:t>
            </a:r>
            <a:r>
              <a:rPr lang="it-IT" sz="2800" b="1" dirty="0" smtClean="0">
                <a:solidFill>
                  <a:srgbClr val="0070C0"/>
                </a:solidFill>
                <a:ea typeface="Arial Unicode MS" pitchFamily="2"/>
                <a:cs typeface="Arial Unicode MS" pitchFamily="2"/>
              </a:rPr>
              <a:t> to </a:t>
            </a:r>
            <a:r>
              <a:rPr lang="it-IT" sz="2800" b="1" dirty="0" err="1" smtClean="0">
                <a:solidFill>
                  <a:srgbClr val="0070C0"/>
                </a:solidFill>
                <a:ea typeface="Arial Unicode MS" pitchFamily="2"/>
                <a:cs typeface="Arial Unicode MS" pitchFamily="2"/>
              </a:rPr>
              <a:t>day</a:t>
            </a:r>
            <a:r>
              <a:rPr lang="it-IT" sz="2800" b="1" dirty="0" smtClean="0">
                <a:solidFill>
                  <a:srgbClr val="0070C0"/>
                </a:solidFill>
                <a:ea typeface="Arial Unicode MS" pitchFamily="2"/>
                <a:cs typeface="Arial Unicode MS" pitchFamily="2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ea typeface="Arial Unicode MS" pitchFamily="2"/>
                <a:cs typeface="Arial Unicode MS" pitchFamily="2"/>
              </a:rPr>
              <a:t>variability</a:t>
            </a:r>
            <a:endParaRPr lang="x-none" sz="2800" b="1">
              <a:solidFill>
                <a:srgbClr val="FF0000"/>
              </a:solidFill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806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77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ttangolo 2"/>
          <p:cNvSpPr>
            <a:spLocks noChangeArrowheads="1"/>
          </p:cNvSpPr>
          <p:nvPr/>
        </p:nvSpPr>
        <p:spPr bwMode="auto">
          <a:xfrm>
            <a:off x="4211638" y="6488113"/>
            <a:ext cx="473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http://apcauger.in2p3.fr/Public/Presentation/</a:t>
            </a:r>
          </a:p>
        </p:txBody>
      </p:sp>
      <p:graphicFrame>
        <p:nvGraphicFramePr>
          <p:cNvPr id="8196" name="Object 3"/>
          <p:cNvGraphicFramePr>
            <a:graphicFrameLocks noChangeAspect="1"/>
          </p:cNvGraphicFramePr>
          <p:nvPr/>
        </p:nvGraphicFramePr>
        <p:xfrm>
          <a:off x="6227763" y="1989138"/>
          <a:ext cx="24257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zione" r:id="rId4" imgW="1333500" imgH="444500" progId="Equation.3">
                  <p:embed/>
                </p:oleObj>
              </mc:Choice>
              <mc:Fallback>
                <p:oleObj name="Equazione" r:id="rId4" imgW="13335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989138"/>
                        <a:ext cx="2425700" cy="806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54BF51-A449-4320-96E3-E6410FFFD0F0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60</a:t>
            </a:fld>
            <a:endParaRPr lang="it-IT" sz="1400" b="1" dirty="0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4" y="682979"/>
            <a:ext cx="7320691" cy="54920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7011" y="188640"/>
            <a:ext cx="1369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err="1">
                <a:solidFill>
                  <a:prstClr val="black"/>
                </a:solidFill>
                <a:latin typeface="Calibri" pitchFamily="34" charset="0"/>
              </a:rPr>
              <a:t>Clean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10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AF1F-E33D-464F-9E83-DD3A2A832EDC}" type="slidenum">
              <a:rPr lang="it-IT" sz="2400" b="1" smtClean="0">
                <a:solidFill>
                  <a:schemeClr val="tx1"/>
                </a:solidFill>
              </a:rPr>
              <a:t>61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4" y="682979"/>
            <a:ext cx="7320691" cy="549204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27011" y="188640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prstClr val="black"/>
                </a:solidFill>
                <a:latin typeface="Calibri" pitchFamily="34" charset="0"/>
              </a:rPr>
              <a:t>Dirty</a:t>
            </a:r>
            <a:r>
              <a:rPr lang="it-IT" sz="40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15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sellaDiTesto 4"/>
          <p:cNvSpPr txBox="1">
            <a:spLocks noChangeArrowheads="1"/>
          </p:cNvSpPr>
          <p:nvPr/>
        </p:nvSpPr>
        <p:spPr bwMode="auto">
          <a:xfrm>
            <a:off x="1205575" y="1268760"/>
            <a:ext cx="63715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 dirty="0" smtClean="0">
                <a:latin typeface="Calibri" pitchFamily="34" charset="0"/>
              </a:rPr>
              <a:t>EVOLUTION of the </a:t>
            </a:r>
            <a:r>
              <a:rPr lang="it-IT" altLang="it-IT" sz="3600" b="1" dirty="0" err="1" smtClean="0">
                <a:latin typeface="Calibri" pitchFamily="34" charset="0"/>
              </a:rPr>
              <a:t>Raman</a:t>
            </a:r>
            <a:r>
              <a:rPr lang="it-IT" altLang="it-IT" sz="3600" b="1" dirty="0" smtClean="0">
                <a:latin typeface="Calibri" pitchFamily="34" charset="0"/>
              </a:rPr>
              <a:t> LIDAR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6F2A7-2654-4CF4-BA40-1A0874F7E592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62</a:t>
            </a:fld>
            <a:endParaRPr lang="it-IT" b="1" dirty="0">
              <a:solidFill>
                <a:schemeClr val="tx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115614" y="3212976"/>
            <a:ext cx="7059314" cy="1831629"/>
            <a:chOff x="467544" y="2740685"/>
            <a:chExt cx="7059314" cy="18316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150807"/>
              <a:ext cx="4348139" cy="142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127" y="2779342"/>
              <a:ext cx="1591975" cy="178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083" y="2740685"/>
              <a:ext cx="1208775" cy="179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5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63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80584" y="332656"/>
            <a:ext cx="8424936" cy="6436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Calibri"/>
                <a:ea typeface="Calibri"/>
                <a:cs typeface="Times New Roman"/>
              </a:rPr>
              <a:t>Raman LIDAR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equipments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raw costs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Solid state </a:t>
            </a:r>
            <a:r>
              <a:rPr lang="en-US" sz="2000" b="1" dirty="0" err="1">
                <a:latin typeface="Calibri"/>
                <a:ea typeface="Calibri"/>
                <a:cs typeface="Times New Roman"/>
              </a:rPr>
              <a:t>Nd:YAG</a:t>
            </a:r>
            <a:r>
              <a:rPr lang="en-US" sz="2000" b="1" dirty="0">
                <a:latin typeface="Calibri"/>
                <a:ea typeface="Calibri"/>
                <a:cs typeface="Times New Roman"/>
              </a:rPr>
              <a:t> laser				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40000$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High power mirrors			</a:t>
            </a:r>
            <a:r>
              <a:rPr lang="en-US" sz="2000" b="1" dirty="0" smtClean="0">
                <a:latin typeface="Calibri"/>
                <a:ea typeface="Calibri"/>
                <a:cs typeface="Times New Roman"/>
              </a:rPr>
              <a:t>	  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900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Beam expander				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1500$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Silica window				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6000$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Telescope parabolic mirror			</a:t>
            </a:r>
            <a:r>
              <a:rPr lang="en-US" sz="2000" b="1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3000$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Optical fiber				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1500$</a:t>
            </a:r>
            <a:r>
              <a:rPr lang="en-US" sz="2000" b="1" dirty="0">
                <a:latin typeface="Calibri"/>
                <a:ea typeface="Calibri"/>
                <a:cs typeface="Times New Roman"/>
              </a:rPr>
              <a:t/>
            </a:r>
            <a:br>
              <a:rPr lang="en-US" sz="2000" b="1" dirty="0">
                <a:latin typeface="Calibri"/>
                <a:ea typeface="Calibri"/>
                <a:cs typeface="Times New Roman"/>
              </a:rPr>
            </a:br>
            <a:r>
              <a:rPr lang="en-US" sz="2000" b="1" dirty="0">
                <a:latin typeface="Calibri"/>
                <a:ea typeface="Calibri"/>
                <a:cs typeface="Times New Roman"/>
              </a:rPr>
              <a:t>Interference filters, beam splitters			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18000$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Photomultipliers 				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3900$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High voltage power supply 			</a:t>
            </a:r>
            <a:r>
              <a:rPr lang="en-US" sz="2000" b="1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4500$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/>
                <a:ea typeface="Calibri"/>
                <a:cs typeface="Times New Roman"/>
              </a:rPr>
              <a:t>Data Acquisition system				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8600$</a:t>
            </a:r>
            <a:r>
              <a:rPr lang="en-US" sz="2000" b="1" dirty="0">
                <a:latin typeface="Calibri"/>
                <a:ea typeface="Calibri"/>
                <a:cs typeface="Times New Roman"/>
              </a:rPr>
              <a:t/>
            </a:r>
            <a:br>
              <a:rPr lang="en-US" sz="2000" b="1" dirty="0">
                <a:latin typeface="Calibri"/>
                <a:ea typeface="Calibri"/>
                <a:cs typeface="Times New Roman"/>
              </a:rPr>
            </a:br>
            <a:r>
              <a:rPr lang="en-US" sz="2000" b="1" dirty="0">
                <a:latin typeface="Calibri"/>
                <a:ea typeface="Calibri"/>
                <a:cs typeface="Times New Roman"/>
              </a:rPr>
              <a:t>Optical parts (lenses, etc.)			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2200$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 err="1">
                <a:latin typeface="Calibri"/>
                <a:ea typeface="Calibri"/>
                <a:cs typeface="Times New Roman"/>
              </a:rPr>
              <a:t>Opto</a:t>
            </a:r>
            <a:r>
              <a:rPr lang="en-US" sz="2000" b="1" dirty="0">
                <a:latin typeface="Calibri"/>
                <a:ea typeface="Calibri"/>
                <a:cs typeface="Times New Roman"/>
              </a:rPr>
              <a:t>-mechanical parts (optical tables, holders, etc.)	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6200$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libri"/>
                <a:ea typeface="Calibri"/>
                <a:cs typeface="Times New Roman"/>
              </a:rPr>
              <a:t>TOTAL						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96300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$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7838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64</a:t>
            </a:fld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2411760" y="2636912"/>
            <a:ext cx="42642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6000" b="1" dirty="0" smtClean="0">
                <a:solidFill>
                  <a:srgbClr val="FF0000"/>
                </a:solidFill>
                <a:latin typeface="Calibr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552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7751" cy="660764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5E969-7273-4F0D-819F-05B9F6FD850F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65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1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ccia in giù 16"/>
          <p:cNvSpPr/>
          <p:nvPr/>
        </p:nvSpPr>
        <p:spPr>
          <a:xfrm>
            <a:off x="3348038" y="1557338"/>
            <a:ext cx="428625" cy="1779587"/>
          </a:xfrm>
          <a:prstGeom prst="downArrow">
            <a:avLst>
              <a:gd name="adj1" fmla="val 2531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9219" name="Object 2"/>
          <p:cNvGraphicFramePr>
            <a:graphicFrameLocks noChangeAspect="1"/>
          </p:cNvGraphicFramePr>
          <p:nvPr/>
        </p:nvGraphicFramePr>
        <p:xfrm>
          <a:off x="1403350" y="3141663"/>
          <a:ext cx="53260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zione" r:id="rId3" imgW="1943100" imgH="241300" progId="Equation.3">
                  <p:embed/>
                </p:oleObj>
              </mc:Choice>
              <mc:Fallback>
                <p:oleObj name="Equazione" r:id="rId3" imgW="19431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141663"/>
                        <a:ext cx="5326063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684213" y="4149725"/>
            <a:ext cx="36893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2400" b="1" i="1"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it-IT" altLang="en-US" sz="2200">
                <a:latin typeface="Calibri" pitchFamily="34" charset="0"/>
                <a:ea typeface="Calibri" pitchFamily="34" charset="0"/>
                <a:cs typeface="Calibri" pitchFamily="34" charset="0"/>
              </a:rPr>
              <a:t> range along the line of sight  </a:t>
            </a:r>
            <a:r>
              <a:rPr lang="it-IT" altLang="en-US" sz="11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68313" y="1125538"/>
            <a:ext cx="5210175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 can be easily estimated with sufficient precision ...</a:t>
            </a:r>
            <a:r>
              <a:rPr lang="en-GB" altLang="en-US" sz="1500" b="1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it-IT" altLang="en-US" sz="15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419475" y="5516563"/>
            <a:ext cx="3489325" cy="360362"/>
          </a:xfrm>
          <a:prstGeom prst="rect">
            <a:avLst/>
          </a:prstGeom>
          <a:noFill/>
          <a:ln w="254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absorption can be neglected …</a:t>
            </a:r>
            <a:endParaRPr lang="it-IT" altLang="en-US" sz="1500" b="1" dirty="0">
              <a:solidFill>
                <a:srgbClr val="00B05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796594" y="260350"/>
            <a:ext cx="7944511" cy="6377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it-IT" altLang="en-US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Total </a:t>
            </a:r>
            <a:r>
              <a:rPr lang="it-IT" altLang="en-US" sz="36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atmospheric</a:t>
            </a:r>
            <a:r>
              <a:rPr lang="it-IT" altLang="en-US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it-IT" altLang="en-US" sz="36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optical</a:t>
            </a:r>
            <a:r>
              <a:rPr lang="it-IT" altLang="en-US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it-IT" altLang="en-US" sz="36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transmission</a:t>
            </a:r>
            <a:r>
              <a:rPr lang="it-IT" altLang="en-US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224" name="Line 14"/>
          <p:cNvSpPr>
            <a:spLocks noChangeShapeType="1"/>
          </p:cNvSpPr>
          <p:nvPr/>
        </p:nvSpPr>
        <p:spPr bwMode="auto">
          <a:xfrm>
            <a:off x="4284663" y="3789363"/>
            <a:ext cx="968375" cy="0"/>
          </a:xfrm>
          <a:prstGeom prst="line">
            <a:avLst/>
          </a:pr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 anchor="ctr">
            <a:spAutoFit/>
          </a:bodyPr>
          <a:lstStyle/>
          <a:p>
            <a:endParaRPr lang="en-US"/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6588125" y="1773238"/>
            <a:ext cx="2489200" cy="592137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High variability …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5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direct measurements</a:t>
            </a:r>
            <a:endParaRPr lang="it-IT" altLang="en-US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" name="Freccia in giù 14"/>
          <p:cNvSpPr/>
          <p:nvPr/>
        </p:nvSpPr>
        <p:spPr>
          <a:xfrm rot="11796060">
            <a:off x="5641975" y="3697288"/>
            <a:ext cx="428625" cy="1847850"/>
          </a:xfrm>
          <a:prstGeom prst="downArrow">
            <a:avLst>
              <a:gd name="adj1" fmla="val 2531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Freccia in giù 15"/>
          <p:cNvSpPr/>
          <p:nvPr/>
        </p:nvSpPr>
        <p:spPr>
          <a:xfrm rot="3334630">
            <a:off x="5562600" y="1800225"/>
            <a:ext cx="428625" cy="1755775"/>
          </a:xfrm>
          <a:prstGeom prst="downArrow">
            <a:avLst>
              <a:gd name="adj1" fmla="val 2531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9228" name="Line 14"/>
          <p:cNvSpPr>
            <a:spLocks noChangeShapeType="1"/>
          </p:cNvSpPr>
          <p:nvPr/>
        </p:nvSpPr>
        <p:spPr bwMode="auto">
          <a:xfrm>
            <a:off x="4284663" y="3933825"/>
            <a:ext cx="968375" cy="0"/>
          </a:xfrm>
          <a:prstGeom prst="line">
            <a:avLst/>
          </a:pr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 anchor="ctr">
            <a:spAutoFit/>
          </a:bodyPr>
          <a:lstStyle/>
          <a:p>
            <a:endParaRPr lang="en-US"/>
          </a:p>
        </p:txBody>
      </p:sp>
      <p:sp>
        <p:nvSpPr>
          <p:cNvPr id="9229" name="Segnaposto numero diapositiva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FA9C31-C757-4FEA-A55A-39B78269215C}" type="slidenum">
              <a:rPr lang="it-IT" altLang="en-US" sz="2400" b="1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it-IT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771775" y="549275"/>
            <a:ext cx="3240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sz="2000" b="1">
                <a:solidFill>
                  <a:prstClr val="black"/>
                </a:solidFill>
                <a:latin typeface="Batang" pitchFamily="18" charset="-127"/>
              </a:rPr>
              <a:t>LIDAR ARCHITECTURE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187450" y="1700213"/>
            <a:ext cx="2016125" cy="9413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0504D"/>
                </a:solidFill>
                <a:latin typeface="Batang" pitchFamily="18" charset="-127"/>
              </a:rPr>
              <a:t>TRANSMITTER</a:t>
            </a:r>
          </a:p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RADIATION SOURCE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5435600" y="1700213"/>
            <a:ext cx="2016125" cy="14906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C0504D"/>
                </a:solidFill>
                <a:latin typeface="Batang" pitchFamily="18" charset="-127"/>
              </a:rPr>
              <a:t>RECEIVER</a:t>
            </a:r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 </a:t>
            </a:r>
          </a:p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LIGHT COLLECTION AND DETECTION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987675" y="4005263"/>
            <a:ext cx="2447925" cy="9413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0000"/>
                </a:solidFill>
                <a:latin typeface="Batang" pitchFamily="18" charset="-127"/>
              </a:rPr>
              <a:t>SYSTEM CONTROL AND DATA ACQUISITION</a:t>
            </a:r>
            <a:endParaRPr lang="it-IT" altLang="en-US">
              <a:solidFill>
                <a:prstClr val="black"/>
              </a:solidFill>
              <a:latin typeface="Batang" pitchFamily="18" charset="-127"/>
            </a:endParaRPr>
          </a:p>
        </p:txBody>
      </p:sp>
      <p:sp>
        <p:nvSpPr>
          <p:cNvPr id="33798" name="Freeform 14"/>
          <p:cNvSpPr>
            <a:spLocks/>
          </p:cNvSpPr>
          <p:nvPr/>
        </p:nvSpPr>
        <p:spPr bwMode="auto">
          <a:xfrm>
            <a:off x="2195513" y="2636838"/>
            <a:ext cx="792162" cy="1871662"/>
          </a:xfrm>
          <a:custGeom>
            <a:avLst/>
            <a:gdLst>
              <a:gd name="T0" fmla="*/ 2147483647 w 998"/>
              <a:gd name="T1" fmla="*/ 2147483647 h 1270"/>
              <a:gd name="T2" fmla="*/ 0 w 998"/>
              <a:gd name="T3" fmla="*/ 2147483647 h 1270"/>
              <a:gd name="T4" fmla="*/ 0 w 998"/>
              <a:gd name="T5" fmla="*/ 0 h 1270"/>
              <a:gd name="T6" fmla="*/ 0 60000 65536"/>
              <a:gd name="T7" fmla="*/ 0 60000 65536"/>
              <a:gd name="T8" fmla="*/ 0 60000 65536"/>
              <a:gd name="T9" fmla="*/ 0 w 998"/>
              <a:gd name="T10" fmla="*/ 0 h 1270"/>
              <a:gd name="T11" fmla="*/ 998 w 998"/>
              <a:gd name="T12" fmla="*/ 1270 h 1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8" h="1270">
                <a:moveTo>
                  <a:pt x="998" y="1270"/>
                </a:moveTo>
                <a:lnTo>
                  <a:pt x="0" y="127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799" name="Freeform 15"/>
          <p:cNvSpPr>
            <a:spLocks/>
          </p:cNvSpPr>
          <p:nvPr/>
        </p:nvSpPr>
        <p:spPr bwMode="auto">
          <a:xfrm flipH="1">
            <a:off x="5435600" y="3213100"/>
            <a:ext cx="865188" cy="1223963"/>
          </a:xfrm>
          <a:custGeom>
            <a:avLst/>
            <a:gdLst>
              <a:gd name="T0" fmla="*/ 2147483647 w 998"/>
              <a:gd name="T1" fmla="*/ 2147483647 h 1270"/>
              <a:gd name="T2" fmla="*/ 0 w 998"/>
              <a:gd name="T3" fmla="*/ 2147483647 h 1270"/>
              <a:gd name="T4" fmla="*/ 0 w 998"/>
              <a:gd name="T5" fmla="*/ 0 h 1270"/>
              <a:gd name="T6" fmla="*/ 0 60000 65536"/>
              <a:gd name="T7" fmla="*/ 0 60000 65536"/>
              <a:gd name="T8" fmla="*/ 0 60000 65536"/>
              <a:gd name="T9" fmla="*/ 0 w 998"/>
              <a:gd name="T10" fmla="*/ 0 h 1270"/>
              <a:gd name="T11" fmla="*/ 998 w 998"/>
              <a:gd name="T12" fmla="*/ 1270 h 1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8" h="1270">
                <a:moveTo>
                  <a:pt x="998" y="1270"/>
                </a:moveTo>
                <a:lnTo>
                  <a:pt x="0" y="127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6F6FB-726B-4C7E-BFB6-2D654D50D6AC}" type="slidenum">
              <a:rPr lang="it-IT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it-I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14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23850" y="981075"/>
            <a:ext cx="3095625" cy="36877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en-US" b="1" u="sng" dirty="0">
                <a:solidFill>
                  <a:srgbClr val="C0504D"/>
                </a:solidFill>
                <a:latin typeface="Batang" pitchFamily="18" charset="-127"/>
              </a:rPr>
              <a:t>TRANSMITTER</a:t>
            </a:r>
          </a:p>
          <a:p>
            <a:pPr eaLnBrk="1" hangingPunct="1"/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It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provides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laser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pulses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that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meet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certain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requirements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depending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on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application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needs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(e.g., </a:t>
            </a:r>
            <a:r>
              <a:rPr lang="it-IT" altLang="en-US" b="1" dirty="0" err="1">
                <a:solidFill>
                  <a:srgbClr val="009900"/>
                </a:solidFill>
                <a:latin typeface="Batang" pitchFamily="18" charset="-127"/>
              </a:rPr>
              <a:t>wavelength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srgbClr val="FF0000"/>
                </a:solidFill>
                <a:latin typeface="Batang" pitchFamily="18" charset="-127"/>
              </a:rPr>
              <a:t>pulse</a:t>
            </a:r>
            <a:r>
              <a:rPr lang="it-IT" altLang="en-US" b="1" dirty="0">
                <a:solidFill>
                  <a:srgbClr val="FF0000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srgbClr val="FF0000"/>
                </a:solidFill>
                <a:latin typeface="Batang" pitchFamily="18" charset="-127"/>
              </a:rPr>
              <a:t>duration</a:t>
            </a:r>
            <a:r>
              <a:rPr lang="it-IT" altLang="en-US" b="1" dirty="0">
                <a:solidFill>
                  <a:srgbClr val="FF0000"/>
                </a:solidFill>
                <a:latin typeface="Batang" pitchFamily="18" charset="-127"/>
              </a:rPr>
              <a:t> time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srgbClr val="FFCC00"/>
                </a:solidFill>
                <a:latin typeface="Batang" pitchFamily="18" charset="-127"/>
              </a:rPr>
              <a:t>pulse</a:t>
            </a:r>
            <a:r>
              <a:rPr lang="it-IT" altLang="en-US" b="1" dirty="0">
                <a:solidFill>
                  <a:srgbClr val="FFCC00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srgbClr val="FFCC00"/>
                </a:solidFill>
                <a:latin typeface="Batang" pitchFamily="18" charset="-127"/>
              </a:rPr>
              <a:t>energy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srgbClr val="C0504D"/>
                </a:solidFill>
                <a:latin typeface="Batang" pitchFamily="18" charset="-127"/>
              </a:rPr>
              <a:t>repetition</a:t>
            </a:r>
            <a:r>
              <a:rPr lang="it-IT" altLang="en-US" b="1" dirty="0">
                <a:solidFill>
                  <a:srgbClr val="C0504D"/>
                </a:solidFill>
                <a:latin typeface="Batang" pitchFamily="18" charset="-127"/>
              </a:rPr>
              <a:t> rate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srgbClr val="00B0F0"/>
                </a:solidFill>
                <a:latin typeface="Batang" pitchFamily="18" charset="-127"/>
              </a:rPr>
              <a:t>divergence</a:t>
            </a:r>
            <a:r>
              <a:rPr lang="it-IT" altLang="en-US" b="1" dirty="0">
                <a:solidFill>
                  <a:srgbClr val="00B0F0"/>
                </a:solidFill>
                <a:latin typeface="Batang" pitchFamily="18" charset="-127"/>
              </a:rPr>
              <a:t> angle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etc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).</a:t>
            </a:r>
          </a:p>
          <a:p>
            <a:pPr eaLnBrk="1" hangingPunct="1"/>
            <a:endParaRPr lang="it-IT" altLang="en-US" b="1" dirty="0">
              <a:solidFill>
                <a:prstClr val="black"/>
              </a:solidFill>
              <a:latin typeface="Batang" pitchFamily="18" charset="-127"/>
            </a:endParaRPr>
          </a:p>
          <a:p>
            <a:pPr eaLnBrk="1" hangingPunct="1"/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Transmitter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consists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of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lasers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collimating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optics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,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diagnostic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 </a:t>
            </a:r>
            <a:r>
              <a:rPr lang="it-IT" altLang="en-US" b="1" dirty="0" err="1">
                <a:solidFill>
                  <a:prstClr val="black"/>
                </a:solidFill>
                <a:latin typeface="Batang" pitchFamily="18" charset="-127"/>
              </a:rPr>
              <a:t>equipment</a:t>
            </a:r>
            <a:r>
              <a:rPr lang="it-IT" altLang="en-US" b="1" dirty="0">
                <a:solidFill>
                  <a:prstClr val="black"/>
                </a:solidFill>
                <a:latin typeface="Batang" pitchFamily="18" charset="-127"/>
              </a:rPr>
              <a:t>.</a:t>
            </a:r>
            <a:endParaRPr lang="it-IT" altLang="en-US" b="1" dirty="0">
              <a:solidFill>
                <a:srgbClr val="C0504D"/>
              </a:solidFill>
              <a:latin typeface="Batang" pitchFamily="18" charset="-127"/>
            </a:endParaRPr>
          </a:p>
        </p:txBody>
      </p:sp>
      <p:pic>
        <p:nvPicPr>
          <p:cNvPr id="34819" name="Picture 6" descr="P00006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9363"/>
            <a:ext cx="417671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P0000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3375"/>
            <a:ext cx="41783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F53F-0A5B-4745-9E94-9B51EAB041BE}" type="slidenum">
              <a:rPr lang="it-IT" sz="2400" b="1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it-I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4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1848</Words>
  <Application>Microsoft Office PowerPoint</Application>
  <PresentationFormat>Presentazione su schermo (4:3)</PresentationFormat>
  <Paragraphs>397</Paragraphs>
  <Slides>65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65</vt:i4>
      </vt:variant>
    </vt:vector>
  </HeadingPairs>
  <TitlesOfParts>
    <vt:vector size="73" baseType="lpstr">
      <vt:lpstr>Struttura predefinita</vt:lpstr>
      <vt:lpstr>Tema di Office</vt:lpstr>
      <vt:lpstr>4_Struttura predefinita</vt:lpstr>
      <vt:lpstr>1_Tema di Office</vt:lpstr>
      <vt:lpstr>2_Tema di Office</vt:lpstr>
      <vt:lpstr>Equazione</vt:lpstr>
      <vt:lpstr>Equation</vt:lpstr>
      <vt:lpstr>Plot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AUGER Atmospheric monitoring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auger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vince</dc:creator>
  <cp:lastModifiedBy>vince</cp:lastModifiedBy>
  <cp:revision>99</cp:revision>
  <dcterms:created xsi:type="dcterms:W3CDTF">2008-04-15T19:52:52Z</dcterms:created>
  <dcterms:modified xsi:type="dcterms:W3CDTF">2014-05-20T07:46:46Z</dcterms:modified>
</cp:coreProperties>
</file>