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43"/>
  </p:notesMasterIdLst>
  <p:sldIdLst>
    <p:sldId id="325" r:id="rId2"/>
    <p:sldId id="280" r:id="rId3"/>
    <p:sldId id="584" r:id="rId4"/>
    <p:sldId id="641" r:id="rId5"/>
    <p:sldId id="642" r:id="rId6"/>
    <p:sldId id="643" r:id="rId7"/>
    <p:sldId id="644" r:id="rId8"/>
    <p:sldId id="652" r:id="rId9"/>
    <p:sldId id="645" r:id="rId10"/>
    <p:sldId id="646" r:id="rId11"/>
    <p:sldId id="668" r:id="rId12"/>
    <p:sldId id="656" r:id="rId13"/>
    <p:sldId id="667" r:id="rId14"/>
    <p:sldId id="590" r:id="rId15"/>
    <p:sldId id="587" r:id="rId16"/>
    <p:sldId id="654" r:id="rId17"/>
    <p:sldId id="655" r:id="rId18"/>
    <p:sldId id="599" r:id="rId19"/>
    <p:sldId id="657" r:id="rId20"/>
    <p:sldId id="658" r:id="rId21"/>
    <p:sldId id="659" r:id="rId22"/>
    <p:sldId id="660" r:id="rId23"/>
    <p:sldId id="661" r:id="rId24"/>
    <p:sldId id="662" r:id="rId25"/>
    <p:sldId id="670" r:id="rId26"/>
    <p:sldId id="671" r:id="rId27"/>
    <p:sldId id="672" r:id="rId28"/>
    <p:sldId id="669" r:id="rId29"/>
    <p:sldId id="603" r:id="rId30"/>
    <p:sldId id="614" r:id="rId31"/>
    <p:sldId id="622" r:id="rId32"/>
    <p:sldId id="604" r:id="rId33"/>
    <p:sldId id="630" r:id="rId34"/>
    <p:sldId id="634" r:id="rId35"/>
    <p:sldId id="635" r:id="rId36"/>
    <p:sldId id="653" r:id="rId37"/>
    <p:sldId id="663" r:id="rId38"/>
    <p:sldId id="673" r:id="rId39"/>
    <p:sldId id="674" r:id="rId40"/>
    <p:sldId id="675" r:id="rId41"/>
    <p:sldId id="676" r:id="rId42"/>
  </p:sldIdLst>
  <p:sldSz cx="9144000" cy="6858000" type="screen4x3"/>
  <p:notesSz cx="7099300" cy="10234613"/>
  <p:embeddedFontLst>
    <p:embeddedFont>
      <p:font typeface="Verdana" pitchFamily="34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Segoe Print" pitchFamily="2" charset="0"/>
      <p:regular r:id="rId52"/>
      <p:bold r:id="rId53"/>
    </p:embeddedFont>
    <p:embeddedFont>
      <p:font typeface="Cambria Math" pitchFamily="18" charset="0"/>
      <p:regular r:id="rId54"/>
    </p:embeddedFont>
    <p:embeddedFont>
      <p:font typeface="MS Mincho" pitchFamily="49" charset="-128"/>
      <p:regular r:id="rId55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33FF"/>
    <a:srgbClr val="FF603B"/>
    <a:srgbClr val="FF896D"/>
    <a:srgbClr val="777777"/>
    <a:srgbClr val="8181FF"/>
    <a:srgbClr val="FF3399"/>
    <a:srgbClr val="00D200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8432" autoAdjust="0"/>
  </p:normalViewPr>
  <p:slideViewPr>
    <p:cSldViewPr>
      <p:cViewPr varScale="1">
        <p:scale>
          <a:sx n="87" d="100"/>
          <a:sy n="87" d="100"/>
        </p:scale>
        <p:origin x="-1272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cia\Documents\MATLAB\LUTs\MYD06_L2.A2012137.0955.051.2012138202904\Perfiles%20Standar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baseline="0" dirty="0" err="1"/>
              <a:t>Temperature</a:t>
            </a:r>
            <a:r>
              <a:rPr lang="es-ES" baseline="0" dirty="0"/>
              <a:t> </a:t>
            </a:r>
            <a:r>
              <a:rPr lang="es-ES" baseline="0" dirty="0" err="1" smtClean="0"/>
              <a:t>profiles</a:t>
            </a:r>
            <a:endParaRPr lang="es-E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982982683124724"/>
          <c:y val="5.3879951613576005E-2"/>
          <c:w val="0.8309101209092159"/>
          <c:h val="0.77831947452810479"/>
        </c:manualLayout>
      </c:layout>
      <c:scatterChart>
        <c:scatterStyle val="smoothMarker"/>
        <c:varyColors val="0"/>
        <c:ser>
          <c:idx val="0"/>
          <c:order val="0"/>
          <c:tx>
            <c:v>Tropical</c:v>
          </c:tx>
          <c:spPr>
            <a:ln w="41275">
              <a:solidFill>
                <a:srgbClr val="FFC000"/>
              </a:solidFill>
              <a:prstDash val="sysDash"/>
            </a:ln>
          </c:spPr>
          <c:marker>
            <c:symbol val="none"/>
          </c:marker>
          <c:xVal>
            <c:numRef>
              <c:f>Hoja2!$C$3:$C$26</c:f>
              <c:numCache>
                <c:formatCode>General</c:formatCode>
                <c:ptCount val="24"/>
                <c:pt idx="0">
                  <c:v>296.7</c:v>
                </c:pt>
                <c:pt idx="1">
                  <c:v>293.7</c:v>
                </c:pt>
                <c:pt idx="2">
                  <c:v>290.7</c:v>
                </c:pt>
                <c:pt idx="3">
                  <c:v>287.7</c:v>
                </c:pt>
                <c:pt idx="4">
                  <c:v>285.7</c:v>
                </c:pt>
                <c:pt idx="5">
                  <c:v>283.7</c:v>
                </c:pt>
                <c:pt idx="6">
                  <c:v>280.35000000000002</c:v>
                </c:pt>
                <c:pt idx="7">
                  <c:v>277</c:v>
                </c:pt>
                <c:pt idx="8">
                  <c:v>273.64999999999998</c:v>
                </c:pt>
                <c:pt idx="9">
                  <c:v>270.3</c:v>
                </c:pt>
                <c:pt idx="10">
                  <c:v>266.95000000000005</c:v>
                </c:pt>
                <c:pt idx="11">
                  <c:v>263.60000000000002</c:v>
                </c:pt>
                <c:pt idx="12">
                  <c:v>260.3</c:v>
                </c:pt>
                <c:pt idx="13">
                  <c:v>257</c:v>
                </c:pt>
                <c:pt idx="14">
                  <c:v>253.65</c:v>
                </c:pt>
                <c:pt idx="15">
                  <c:v>250.3</c:v>
                </c:pt>
                <c:pt idx="16">
                  <c:v>246.95</c:v>
                </c:pt>
                <c:pt idx="17">
                  <c:v>243.6</c:v>
                </c:pt>
                <c:pt idx="18">
                  <c:v>240.3</c:v>
                </c:pt>
                <c:pt idx="19">
                  <c:v>237</c:v>
                </c:pt>
                <c:pt idx="20">
                  <c:v>233.55</c:v>
                </c:pt>
                <c:pt idx="21">
                  <c:v>230.1</c:v>
                </c:pt>
                <c:pt idx="22">
                  <c:v>226.85</c:v>
                </c:pt>
                <c:pt idx="23">
                  <c:v>223.6</c:v>
                </c:pt>
              </c:numCache>
            </c:numRef>
          </c:xVal>
          <c:yVal>
            <c:numRef>
              <c:f>Hoja2!$B$3:$B$26</c:f>
              <c:numCache>
                <c:formatCode>General</c:formatCode>
                <c:ptCount val="24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  <c:pt idx="6">
                  <c:v>3500</c:v>
                </c:pt>
                <c:pt idx="7">
                  <c:v>4000</c:v>
                </c:pt>
                <c:pt idx="8">
                  <c:v>4500</c:v>
                </c:pt>
                <c:pt idx="9">
                  <c:v>5000</c:v>
                </c:pt>
                <c:pt idx="10">
                  <c:v>5500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7500</c:v>
                </c:pt>
                <c:pt idx="15">
                  <c:v>8000</c:v>
                </c:pt>
                <c:pt idx="16">
                  <c:v>8500</c:v>
                </c:pt>
                <c:pt idx="17">
                  <c:v>9000</c:v>
                </c:pt>
                <c:pt idx="18">
                  <c:v>9500</c:v>
                </c:pt>
                <c:pt idx="19">
                  <c:v>10000</c:v>
                </c:pt>
                <c:pt idx="20">
                  <c:v>10500</c:v>
                </c:pt>
                <c:pt idx="21">
                  <c:v>11000</c:v>
                </c:pt>
                <c:pt idx="22">
                  <c:v>11500</c:v>
                </c:pt>
                <c:pt idx="23">
                  <c:v>12000</c:v>
                </c:pt>
              </c:numCache>
            </c:numRef>
          </c:yVal>
          <c:smooth val="1"/>
        </c:ser>
        <c:ser>
          <c:idx val="1"/>
          <c:order val="1"/>
          <c:tx>
            <c:v>MSummer</c:v>
          </c:tx>
          <c:spPr>
            <a:ln w="41275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Hoja2!$D$3:$D$26</c:f>
              <c:numCache>
                <c:formatCode>General</c:formatCode>
                <c:ptCount val="24"/>
                <c:pt idx="0">
                  <c:v>291.95</c:v>
                </c:pt>
                <c:pt idx="1">
                  <c:v>289.7</c:v>
                </c:pt>
                <c:pt idx="2">
                  <c:v>287.45</c:v>
                </c:pt>
                <c:pt idx="3">
                  <c:v>285.2</c:v>
                </c:pt>
                <c:pt idx="4">
                  <c:v>282.2</c:v>
                </c:pt>
                <c:pt idx="5">
                  <c:v>279.2</c:v>
                </c:pt>
                <c:pt idx="6">
                  <c:v>276.2</c:v>
                </c:pt>
                <c:pt idx="7">
                  <c:v>273.2</c:v>
                </c:pt>
                <c:pt idx="8">
                  <c:v>270.2</c:v>
                </c:pt>
                <c:pt idx="9">
                  <c:v>267.2</c:v>
                </c:pt>
                <c:pt idx="10">
                  <c:v>264.2</c:v>
                </c:pt>
                <c:pt idx="11">
                  <c:v>261.2</c:v>
                </c:pt>
                <c:pt idx="12">
                  <c:v>257.95</c:v>
                </c:pt>
                <c:pt idx="13">
                  <c:v>254.7</c:v>
                </c:pt>
                <c:pt idx="14">
                  <c:v>251.45</c:v>
                </c:pt>
                <c:pt idx="15">
                  <c:v>248.2</c:v>
                </c:pt>
                <c:pt idx="16">
                  <c:v>244.95</c:v>
                </c:pt>
                <c:pt idx="17">
                  <c:v>241.7</c:v>
                </c:pt>
                <c:pt idx="18">
                  <c:v>238.5</c:v>
                </c:pt>
                <c:pt idx="19">
                  <c:v>235.3</c:v>
                </c:pt>
                <c:pt idx="20">
                  <c:v>232.05</c:v>
                </c:pt>
                <c:pt idx="21">
                  <c:v>228.8</c:v>
                </c:pt>
                <c:pt idx="22">
                  <c:v>225.55</c:v>
                </c:pt>
                <c:pt idx="23">
                  <c:v>222.3</c:v>
                </c:pt>
              </c:numCache>
            </c:numRef>
          </c:xVal>
          <c:yVal>
            <c:numRef>
              <c:f>Hoja2!$B$3:$B$26</c:f>
              <c:numCache>
                <c:formatCode>General</c:formatCode>
                <c:ptCount val="24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  <c:pt idx="6">
                  <c:v>3500</c:v>
                </c:pt>
                <c:pt idx="7">
                  <c:v>4000</c:v>
                </c:pt>
                <c:pt idx="8">
                  <c:v>4500</c:v>
                </c:pt>
                <c:pt idx="9">
                  <c:v>5000</c:v>
                </c:pt>
                <c:pt idx="10">
                  <c:v>5500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7500</c:v>
                </c:pt>
                <c:pt idx="15">
                  <c:v>8000</c:v>
                </c:pt>
                <c:pt idx="16">
                  <c:v>8500</c:v>
                </c:pt>
                <c:pt idx="17">
                  <c:v>9000</c:v>
                </c:pt>
                <c:pt idx="18">
                  <c:v>9500</c:v>
                </c:pt>
                <c:pt idx="19">
                  <c:v>10000</c:v>
                </c:pt>
                <c:pt idx="20">
                  <c:v>10500</c:v>
                </c:pt>
                <c:pt idx="21">
                  <c:v>11000</c:v>
                </c:pt>
                <c:pt idx="22">
                  <c:v>11500</c:v>
                </c:pt>
                <c:pt idx="23">
                  <c:v>12000</c:v>
                </c:pt>
              </c:numCache>
            </c:numRef>
          </c:yVal>
          <c:smooth val="1"/>
        </c:ser>
        <c:ser>
          <c:idx val="2"/>
          <c:order val="2"/>
          <c:tx>
            <c:v>MWinter</c:v>
          </c:tx>
          <c:spPr>
            <a:ln w="41275"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Hoja2!$E$3:$E$26</c:f>
              <c:numCache>
                <c:formatCode>General</c:formatCode>
                <c:ptCount val="24"/>
                <c:pt idx="0">
                  <c:v>270.45</c:v>
                </c:pt>
                <c:pt idx="1">
                  <c:v>268.7</c:v>
                </c:pt>
                <c:pt idx="2">
                  <c:v>266.95</c:v>
                </c:pt>
                <c:pt idx="3">
                  <c:v>265.2</c:v>
                </c:pt>
                <c:pt idx="4">
                  <c:v>263.45</c:v>
                </c:pt>
                <c:pt idx="5">
                  <c:v>261.7</c:v>
                </c:pt>
                <c:pt idx="6">
                  <c:v>258.7</c:v>
                </c:pt>
                <c:pt idx="7">
                  <c:v>255.7</c:v>
                </c:pt>
                <c:pt idx="8">
                  <c:v>252.7</c:v>
                </c:pt>
                <c:pt idx="9">
                  <c:v>249.7</c:v>
                </c:pt>
                <c:pt idx="10">
                  <c:v>246.7</c:v>
                </c:pt>
                <c:pt idx="11">
                  <c:v>243.7</c:v>
                </c:pt>
                <c:pt idx="12">
                  <c:v>240.7</c:v>
                </c:pt>
                <c:pt idx="13">
                  <c:v>237.7</c:v>
                </c:pt>
                <c:pt idx="14">
                  <c:v>234.7</c:v>
                </c:pt>
                <c:pt idx="15">
                  <c:v>231.7</c:v>
                </c:pt>
                <c:pt idx="16">
                  <c:v>228.7</c:v>
                </c:pt>
                <c:pt idx="17">
                  <c:v>225.7</c:v>
                </c:pt>
                <c:pt idx="18">
                  <c:v>222.7</c:v>
                </c:pt>
                <c:pt idx="19">
                  <c:v>219.7</c:v>
                </c:pt>
                <c:pt idx="20">
                  <c:v>219.45</c:v>
                </c:pt>
                <c:pt idx="21">
                  <c:v>219.2</c:v>
                </c:pt>
                <c:pt idx="22">
                  <c:v>218.95</c:v>
                </c:pt>
                <c:pt idx="23">
                  <c:v>218.7</c:v>
                </c:pt>
              </c:numCache>
            </c:numRef>
          </c:xVal>
          <c:yVal>
            <c:numRef>
              <c:f>Hoja2!$B$3:$B$26</c:f>
              <c:numCache>
                <c:formatCode>General</c:formatCode>
                <c:ptCount val="24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  <c:pt idx="6">
                  <c:v>3500</c:v>
                </c:pt>
                <c:pt idx="7">
                  <c:v>4000</c:v>
                </c:pt>
                <c:pt idx="8">
                  <c:v>4500</c:v>
                </c:pt>
                <c:pt idx="9">
                  <c:v>5000</c:v>
                </c:pt>
                <c:pt idx="10">
                  <c:v>5500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7500</c:v>
                </c:pt>
                <c:pt idx="15">
                  <c:v>8000</c:v>
                </c:pt>
                <c:pt idx="16">
                  <c:v>8500</c:v>
                </c:pt>
                <c:pt idx="17">
                  <c:v>9000</c:v>
                </c:pt>
                <c:pt idx="18">
                  <c:v>9500</c:v>
                </c:pt>
                <c:pt idx="19">
                  <c:v>10000</c:v>
                </c:pt>
                <c:pt idx="20">
                  <c:v>10500</c:v>
                </c:pt>
                <c:pt idx="21">
                  <c:v>11000</c:v>
                </c:pt>
                <c:pt idx="22">
                  <c:v>11500</c:v>
                </c:pt>
                <c:pt idx="23">
                  <c:v>12000</c:v>
                </c:pt>
              </c:numCache>
            </c:numRef>
          </c:yVal>
          <c:smooth val="1"/>
        </c:ser>
        <c:ser>
          <c:idx val="3"/>
          <c:order val="3"/>
          <c:tx>
            <c:v>US</c:v>
          </c:tx>
          <c:spPr>
            <a:ln w="41275">
              <a:prstDash val="sysDash"/>
            </a:ln>
          </c:spPr>
          <c:marker>
            <c:symbol val="none"/>
          </c:marker>
          <c:xVal>
            <c:numRef>
              <c:f>Hoja2!$F$3:$F$26</c:f>
              <c:numCache>
                <c:formatCode>General</c:formatCode>
                <c:ptCount val="24"/>
                <c:pt idx="0">
                  <c:v>284.89999999999998</c:v>
                </c:pt>
                <c:pt idx="1">
                  <c:v>281.64999999999998</c:v>
                </c:pt>
                <c:pt idx="2">
                  <c:v>278.39999999999998</c:v>
                </c:pt>
                <c:pt idx="3">
                  <c:v>275.14999999999998</c:v>
                </c:pt>
                <c:pt idx="4">
                  <c:v>271.90499999999997</c:v>
                </c:pt>
                <c:pt idx="5">
                  <c:v>268.66000000000003</c:v>
                </c:pt>
                <c:pt idx="6">
                  <c:v>265.41500000000002</c:v>
                </c:pt>
                <c:pt idx="7">
                  <c:v>262.17</c:v>
                </c:pt>
                <c:pt idx="8">
                  <c:v>258.92500000000001</c:v>
                </c:pt>
                <c:pt idx="9">
                  <c:v>255.68</c:v>
                </c:pt>
                <c:pt idx="10">
                  <c:v>252.435</c:v>
                </c:pt>
                <c:pt idx="11">
                  <c:v>249.19</c:v>
                </c:pt>
                <c:pt idx="12">
                  <c:v>245.94499999999999</c:v>
                </c:pt>
                <c:pt idx="13">
                  <c:v>242.7</c:v>
                </c:pt>
                <c:pt idx="14">
                  <c:v>239.45499999999998</c:v>
                </c:pt>
                <c:pt idx="15">
                  <c:v>236.21</c:v>
                </c:pt>
                <c:pt idx="16">
                  <c:v>232.97</c:v>
                </c:pt>
                <c:pt idx="17">
                  <c:v>229.73</c:v>
                </c:pt>
                <c:pt idx="18">
                  <c:v>226.49</c:v>
                </c:pt>
                <c:pt idx="19">
                  <c:v>223.25</c:v>
                </c:pt>
                <c:pt idx="20">
                  <c:v>220.01</c:v>
                </c:pt>
                <c:pt idx="21">
                  <c:v>216.77</c:v>
                </c:pt>
                <c:pt idx="22">
                  <c:v>216.71</c:v>
                </c:pt>
                <c:pt idx="23">
                  <c:v>216.65</c:v>
                </c:pt>
              </c:numCache>
            </c:numRef>
          </c:xVal>
          <c:yVal>
            <c:numRef>
              <c:f>Hoja2!$B$3:$B$26</c:f>
              <c:numCache>
                <c:formatCode>General</c:formatCode>
                <c:ptCount val="24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  <c:pt idx="6">
                  <c:v>3500</c:v>
                </c:pt>
                <c:pt idx="7">
                  <c:v>4000</c:v>
                </c:pt>
                <c:pt idx="8">
                  <c:v>4500</c:v>
                </c:pt>
                <c:pt idx="9">
                  <c:v>5000</c:v>
                </c:pt>
                <c:pt idx="10">
                  <c:v>5500</c:v>
                </c:pt>
                <c:pt idx="11">
                  <c:v>6000</c:v>
                </c:pt>
                <c:pt idx="12">
                  <c:v>6500</c:v>
                </c:pt>
                <c:pt idx="13">
                  <c:v>7000</c:v>
                </c:pt>
                <c:pt idx="14">
                  <c:v>7500</c:v>
                </c:pt>
                <c:pt idx="15">
                  <c:v>8000</c:v>
                </c:pt>
                <c:pt idx="16">
                  <c:v>8500</c:v>
                </c:pt>
                <c:pt idx="17">
                  <c:v>9000</c:v>
                </c:pt>
                <c:pt idx="18">
                  <c:v>9500</c:v>
                </c:pt>
                <c:pt idx="19">
                  <c:v>10000</c:v>
                </c:pt>
                <c:pt idx="20">
                  <c:v>10500</c:v>
                </c:pt>
                <c:pt idx="21">
                  <c:v>11000</c:v>
                </c:pt>
                <c:pt idx="22">
                  <c:v>11500</c:v>
                </c:pt>
                <c:pt idx="23">
                  <c:v>12000</c:v>
                </c:pt>
              </c:numCache>
            </c:numRef>
          </c:yVal>
          <c:smooth val="1"/>
        </c:ser>
        <c:ser>
          <c:idx val="4"/>
          <c:order val="4"/>
          <c:tx>
            <c:v>Pixel (165,111)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Hoja2!$H$3:$H$22</c:f>
              <c:numCache>
                <c:formatCode>General</c:formatCode>
                <c:ptCount val="20"/>
                <c:pt idx="0">
                  <c:v>225.76999495364723</c:v>
                </c:pt>
                <c:pt idx="1">
                  <c:v>216.27999516576526</c:v>
                </c:pt>
                <c:pt idx="2">
                  <c:v>212.35999525338408</c:v>
                </c:pt>
                <c:pt idx="3">
                  <c:v>210.8599952869117</c:v>
                </c:pt>
                <c:pt idx="4">
                  <c:v>209.71999531239268</c:v>
                </c:pt>
                <c:pt idx="5">
                  <c:v>209.8799953088164</c:v>
                </c:pt>
                <c:pt idx="6">
                  <c:v>211.01999528333542</c:v>
                </c:pt>
                <c:pt idx="7">
                  <c:v>212.77999524399635</c:v>
                </c:pt>
                <c:pt idx="8">
                  <c:v>212.44999525137243</c:v>
                </c:pt>
                <c:pt idx="9">
                  <c:v>215.76999517716465</c:v>
                </c:pt>
                <c:pt idx="10">
                  <c:v>222.09999503567812</c:v>
                </c:pt>
                <c:pt idx="11">
                  <c:v>236.06999472342429</c:v>
                </c:pt>
                <c:pt idx="12">
                  <c:v>247.99999445676798</c:v>
                </c:pt>
                <c:pt idx="13">
                  <c:v>259.36999420262867</c:v>
                </c:pt>
                <c:pt idx="14">
                  <c:v>265.17999407276506</c:v>
                </c:pt>
                <c:pt idx="15">
                  <c:v>269.77999396994704</c:v>
                </c:pt>
                <c:pt idx="16">
                  <c:v>272.80999390222127</c:v>
                </c:pt>
                <c:pt idx="17">
                  <c:v>276.73999381437892</c:v>
                </c:pt>
                <c:pt idx="18">
                  <c:v>278.61999377235765</c:v>
                </c:pt>
                <c:pt idx="19">
                  <c:v>281.08999371714884</c:v>
                </c:pt>
              </c:numCache>
            </c:numRef>
          </c:xVal>
          <c:yVal>
            <c:numRef>
              <c:f>Hoja2!$G$3:$G$22</c:f>
              <c:numCache>
                <c:formatCode>General</c:formatCode>
                <c:ptCount val="20"/>
                <c:pt idx="0">
                  <c:v>34505</c:v>
                </c:pt>
                <c:pt idx="1">
                  <c:v>30029</c:v>
                </c:pt>
                <c:pt idx="2">
                  <c:v>25679</c:v>
                </c:pt>
                <c:pt idx="3">
                  <c:v>23167</c:v>
                </c:pt>
                <c:pt idx="4">
                  <c:v>20021</c:v>
                </c:pt>
                <c:pt idx="5">
                  <c:v>17954</c:v>
                </c:pt>
                <c:pt idx="6">
                  <c:v>15755</c:v>
                </c:pt>
                <c:pt idx="7">
                  <c:v>13238</c:v>
                </c:pt>
                <c:pt idx="8">
                  <c:v>11446</c:v>
                </c:pt>
                <c:pt idx="9">
                  <c:v>10047</c:v>
                </c:pt>
                <c:pt idx="10">
                  <c:v>8878</c:v>
                </c:pt>
                <c:pt idx="11">
                  <c:v>6949</c:v>
                </c:pt>
                <c:pt idx="12">
                  <c:v>5367</c:v>
                </c:pt>
                <c:pt idx="13">
                  <c:v>3769</c:v>
                </c:pt>
                <c:pt idx="14">
                  <c:v>2836</c:v>
                </c:pt>
                <c:pt idx="15">
                  <c:v>1988</c:v>
                </c:pt>
                <c:pt idx="16">
                  <c:v>1305</c:v>
                </c:pt>
                <c:pt idx="17">
                  <c:v>667</c:v>
                </c:pt>
                <c:pt idx="18">
                  <c:v>405</c:v>
                </c:pt>
                <c:pt idx="19">
                  <c:v>-16</c:v>
                </c:pt>
              </c:numCache>
            </c:numRef>
          </c:yVal>
          <c:smooth val="1"/>
        </c:ser>
        <c:ser>
          <c:idx val="5"/>
          <c:order val="5"/>
          <c:tx>
            <c:v>Pixel (101,140)</c:v>
          </c:tx>
          <c:spPr>
            <a:ln>
              <a:solidFill>
                <a:srgbClr val="973990"/>
              </a:solidFill>
            </a:ln>
          </c:spPr>
          <c:marker>
            <c:symbol val="none"/>
          </c:marker>
          <c:xVal>
            <c:numRef>
              <c:f>Hoja2!$J$3:$J$22</c:f>
              <c:numCache>
                <c:formatCode>General</c:formatCode>
                <c:ptCount val="20"/>
                <c:pt idx="0">
                  <c:v>230.44999484904108</c:v>
                </c:pt>
                <c:pt idx="1">
                  <c:v>221.35999505221841</c:v>
                </c:pt>
                <c:pt idx="2">
                  <c:v>216.15999516844747</c:v>
                </c:pt>
                <c:pt idx="3">
                  <c:v>214.30999520979819</c:v>
                </c:pt>
                <c:pt idx="4">
                  <c:v>212.50999525003132</c:v>
                </c:pt>
                <c:pt idx="5">
                  <c:v>212.24999525584278</c:v>
                </c:pt>
                <c:pt idx="6">
                  <c:v>213.10999523662028</c:v>
                </c:pt>
                <c:pt idx="7">
                  <c:v>214.33999520912764</c:v>
                </c:pt>
                <c:pt idx="8">
                  <c:v>213.10999523662028</c:v>
                </c:pt>
                <c:pt idx="9">
                  <c:v>215.78999517671761</c:v>
                </c:pt>
                <c:pt idx="10">
                  <c:v>221.29999505355951</c:v>
                </c:pt>
                <c:pt idx="11">
                  <c:v>234.49999475851652</c:v>
                </c:pt>
                <c:pt idx="12">
                  <c:v>246.22999449633056</c:v>
                </c:pt>
                <c:pt idx="13">
                  <c:v>257.60999424196774</c:v>
                </c:pt>
                <c:pt idx="14">
                  <c:v>263.76999410428101</c:v>
                </c:pt>
                <c:pt idx="15">
                  <c:v>268.86999399028713</c:v>
                </c:pt>
                <c:pt idx="16">
                  <c:v>272.37999391183251</c:v>
                </c:pt>
                <c:pt idx="17">
                  <c:v>276.12999382801348</c:v>
                </c:pt>
                <c:pt idx="18">
                  <c:v>277.82999379001552</c:v>
                </c:pt>
                <c:pt idx="19">
                  <c:v>279.99999374151224</c:v>
                </c:pt>
              </c:numCache>
            </c:numRef>
          </c:xVal>
          <c:yVal>
            <c:numRef>
              <c:f>Hoja2!$I$3:$I$22</c:f>
              <c:numCache>
                <c:formatCode>General</c:formatCode>
                <c:ptCount val="20"/>
                <c:pt idx="0">
                  <c:v>34822</c:v>
                </c:pt>
                <c:pt idx="1">
                  <c:v>30241</c:v>
                </c:pt>
                <c:pt idx="2">
                  <c:v>25804</c:v>
                </c:pt>
                <c:pt idx="3">
                  <c:v>23249</c:v>
                </c:pt>
                <c:pt idx="4">
                  <c:v>20055</c:v>
                </c:pt>
                <c:pt idx="5">
                  <c:v>17963</c:v>
                </c:pt>
                <c:pt idx="6">
                  <c:v>15742</c:v>
                </c:pt>
                <c:pt idx="7">
                  <c:v>13202</c:v>
                </c:pt>
                <c:pt idx="8">
                  <c:v>11402</c:v>
                </c:pt>
                <c:pt idx="9">
                  <c:v>10000</c:v>
                </c:pt>
                <c:pt idx="10">
                  <c:v>8833</c:v>
                </c:pt>
                <c:pt idx="11">
                  <c:v>6914</c:v>
                </c:pt>
                <c:pt idx="12">
                  <c:v>5343</c:v>
                </c:pt>
                <c:pt idx="13">
                  <c:v>3756</c:v>
                </c:pt>
                <c:pt idx="14">
                  <c:v>2829</c:v>
                </c:pt>
                <c:pt idx="15">
                  <c:v>1984</c:v>
                </c:pt>
                <c:pt idx="16">
                  <c:v>1303</c:v>
                </c:pt>
                <c:pt idx="17">
                  <c:v>666</c:v>
                </c:pt>
                <c:pt idx="18">
                  <c:v>405</c:v>
                </c:pt>
                <c:pt idx="19">
                  <c:v>-15</c:v>
                </c:pt>
              </c:numCache>
            </c:numRef>
          </c:yVal>
          <c:smooth val="1"/>
        </c:ser>
        <c:ser>
          <c:idx val="6"/>
          <c:order val="6"/>
          <c:tx>
            <c:v>Pixel (6,7)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Hoja2!$L$3:$L$22</c:f>
              <c:numCache>
                <c:formatCode>General</c:formatCode>
                <c:ptCount val="20"/>
                <c:pt idx="0">
                  <c:v>227.22999492101368</c:v>
                </c:pt>
                <c:pt idx="1">
                  <c:v>219.67999508976933</c:v>
                </c:pt>
                <c:pt idx="2">
                  <c:v>216.33999516442415</c:v>
                </c:pt>
                <c:pt idx="3">
                  <c:v>214.4199952073395</c:v>
                </c:pt>
                <c:pt idx="4">
                  <c:v>211.26999527774748</c:v>
                </c:pt>
                <c:pt idx="5">
                  <c:v>210.31999529898164</c:v>
                </c:pt>
                <c:pt idx="6">
                  <c:v>210.51999529451129</c:v>
                </c:pt>
                <c:pt idx="7">
                  <c:v>214.88999519683418</c:v>
                </c:pt>
                <c:pt idx="8">
                  <c:v>218.71999511122701</c:v>
                </c:pt>
                <c:pt idx="9">
                  <c:v>222.60999502427873</c:v>
                </c:pt>
                <c:pt idx="10">
                  <c:v>227.97999490424988</c:v>
                </c:pt>
                <c:pt idx="11">
                  <c:v>239.98999463580546</c:v>
                </c:pt>
                <c:pt idx="12">
                  <c:v>250.27999440580601</c:v>
                </c:pt>
                <c:pt idx="13">
                  <c:v>260.58999417535955</c:v>
                </c:pt>
                <c:pt idx="14">
                  <c:v>266.24999404884869</c:v>
                </c:pt>
                <c:pt idx="15">
                  <c:v>271.01999394223088</c:v>
                </c:pt>
                <c:pt idx="16">
                  <c:v>275.10999385081226</c:v>
                </c:pt>
                <c:pt idx="17">
                  <c:v>279.45999375358218</c:v>
                </c:pt>
                <c:pt idx="18">
                  <c:v>281.6899937037378</c:v>
                </c:pt>
                <c:pt idx="19">
                  <c:v>285.09999362751836</c:v>
                </c:pt>
              </c:numCache>
            </c:numRef>
          </c:xVal>
          <c:yVal>
            <c:numRef>
              <c:f>Hoja2!$K$3:$K$22</c:f>
              <c:numCache>
                <c:formatCode>General</c:formatCode>
                <c:ptCount val="20"/>
                <c:pt idx="0">
                  <c:v>34949</c:v>
                </c:pt>
                <c:pt idx="1">
                  <c:v>30421</c:v>
                </c:pt>
                <c:pt idx="2">
                  <c:v>25998</c:v>
                </c:pt>
                <c:pt idx="3">
                  <c:v>23439</c:v>
                </c:pt>
                <c:pt idx="4">
                  <c:v>20255</c:v>
                </c:pt>
                <c:pt idx="5">
                  <c:v>18178</c:v>
                </c:pt>
                <c:pt idx="6">
                  <c:v>15980</c:v>
                </c:pt>
                <c:pt idx="7">
                  <c:v>13458</c:v>
                </c:pt>
                <c:pt idx="8">
                  <c:v>11631</c:v>
                </c:pt>
                <c:pt idx="9">
                  <c:v>10189</c:v>
                </c:pt>
                <c:pt idx="10">
                  <c:v>8986</c:v>
                </c:pt>
                <c:pt idx="11">
                  <c:v>7016</c:v>
                </c:pt>
                <c:pt idx="12">
                  <c:v>5414</c:v>
                </c:pt>
                <c:pt idx="13">
                  <c:v>3804</c:v>
                </c:pt>
                <c:pt idx="14">
                  <c:v>2867</c:v>
                </c:pt>
                <c:pt idx="15">
                  <c:v>2015</c:v>
                </c:pt>
                <c:pt idx="16">
                  <c:v>1327</c:v>
                </c:pt>
                <c:pt idx="17">
                  <c:v>683</c:v>
                </c:pt>
                <c:pt idx="18">
                  <c:v>418</c:v>
                </c:pt>
                <c:pt idx="19">
                  <c:v>-9</c:v>
                </c:pt>
              </c:numCache>
            </c:numRef>
          </c:yVal>
          <c:smooth val="1"/>
        </c:ser>
        <c:ser>
          <c:idx val="7"/>
          <c:order val="7"/>
          <c:tx>
            <c:v>Pixel (177,182)</c:v>
          </c:tx>
          <c:spPr>
            <a:ln>
              <a:solidFill>
                <a:srgbClr val="D96D6D"/>
              </a:solidFill>
            </a:ln>
          </c:spPr>
          <c:marker>
            <c:symbol val="none"/>
          </c:marker>
          <c:xVal>
            <c:numRef>
              <c:f>Hoja2!$N$3:$N$22</c:f>
              <c:numCache>
                <c:formatCode>General</c:formatCode>
                <c:ptCount val="20"/>
                <c:pt idx="0">
                  <c:v>221.62999504618344</c:v>
                </c:pt>
                <c:pt idx="1">
                  <c:v>215.13999519124624</c:v>
                </c:pt>
                <c:pt idx="2">
                  <c:v>213.06999523751435</c:v>
                </c:pt>
                <c:pt idx="3">
                  <c:v>211.91999526321885</c:v>
                </c:pt>
                <c:pt idx="4">
                  <c:v>209.41999531909821</c:v>
                </c:pt>
                <c:pt idx="5">
                  <c:v>209.00999532826242</c:v>
                </c:pt>
                <c:pt idx="6">
                  <c:v>208.71999533474443</c:v>
                </c:pt>
                <c:pt idx="7">
                  <c:v>212.75999524444339</c:v>
                </c:pt>
                <c:pt idx="8">
                  <c:v>216.40999516285953</c:v>
                </c:pt>
                <c:pt idx="9">
                  <c:v>222.06999503634867</c:v>
                </c:pt>
                <c:pt idx="10">
                  <c:v>228.46999489329752</c:v>
                </c:pt>
                <c:pt idx="11">
                  <c:v>240.29999462887642</c:v>
                </c:pt>
                <c:pt idx="12">
                  <c:v>250.72999439574772</c:v>
                </c:pt>
                <c:pt idx="13">
                  <c:v>261.4799941554665</c:v>
                </c:pt>
                <c:pt idx="14">
                  <c:v>266.69999403879041</c:v>
                </c:pt>
                <c:pt idx="15">
                  <c:v>270.81999394670123</c:v>
                </c:pt>
                <c:pt idx="16">
                  <c:v>273.82999387942249</c:v>
                </c:pt>
                <c:pt idx="17">
                  <c:v>277.28999380208546</c:v>
                </c:pt>
                <c:pt idx="18">
                  <c:v>279.09999376162881</c:v>
                </c:pt>
                <c:pt idx="19">
                  <c:v>282.55999368429178</c:v>
                </c:pt>
              </c:numCache>
            </c:numRef>
          </c:xVal>
          <c:yVal>
            <c:numRef>
              <c:f>Hoja2!$M$3:$M$22</c:f>
              <c:numCache>
                <c:formatCode>General</c:formatCode>
                <c:ptCount val="20"/>
                <c:pt idx="0">
                  <c:v>34469</c:v>
                </c:pt>
                <c:pt idx="1">
                  <c:v>29982</c:v>
                </c:pt>
                <c:pt idx="2">
                  <c:v>25636</c:v>
                </c:pt>
                <c:pt idx="3">
                  <c:v>23133</c:v>
                </c:pt>
                <c:pt idx="4">
                  <c:v>20000</c:v>
                </c:pt>
                <c:pt idx="5">
                  <c:v>17942</c:v>
                </c:pt>
                <c:pt idx="6">
                  <c:v>15751</c:v>
                </c:pt>
                <c:pt idx="7">
                  <c:v>13239</c:v>
                </c:pt>
                <c:pt idx="8">
                  <c:v>11452</c:v>
                </c:pt>
                <c:pt idx="9">
                  <c:v>10055</c:v>
                </c:pt>
                <c:pt idx="10">
                  <c:v>8886</c:v>
                </c:pt>
                <c:pt idx="11">
                  <c:v>6954</c:v>
                </c:pt>
                <c:pt idx="12">
                  <c:v>5370</c:v>
                </c:pt>
                <c:pt idx="13">
                  <c:v>3771</c:v>
                </c:pt>
                <c:pt idx="14">
                  <c:v>2838</c:v>
                </c:pt>
                <c:pt idx="15">
                  <c:v>1989</c:v>
                </c:pt>
                <c:pt idx="16">
                  <c:v>1304</c:v>
                </c:pt>
                <c:pt idx="17">
                  <c:v>665</c:v>
                </c:pt>
                <c:pt idx="18">
                  <c:v>404</c:v>
                </c:pt>
                <c:pt idx="19">
                  <c:v>-17</c:v>
                </c:pt>
              </c:numCache>
            </c:numRef>
          </c:yVal>
          <c:smooth val="1"/>
        </c:ser>
        <c:ser>
          <c:idx val="8"/>
          <c:order val="8"/>
          <c:tx>
            <c:v>Pixel (238,30)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Hoja2!$P$3:$P$22</c:f>
              <c:numCache>
                <c:formatCode>General</c:formatCode>
                <c:ptCount val="20"/>
                <c:pt idx="0">
                  <c:v>224.72999497689304</c:v>
                </c:pt>
                <c:pt idx="1">
                  <c:v>215.12999519146976</c:v>
                </c:pt>
                <c:pt idx="2">
                  <c:v>210.66999529115853</c:v>
                </c:pt>
                <c:pt idx="3">
                  <c:v>208.69999533519146</c:v>
                </c:pt>
                <c:pt idx="4">
                  <c:v>207.72999535687265</c:v>
                </c:pt>
                <c:pt idx="5">
                  <c:v>208.07999534904954</c:v>
                </c:pt>
                <c:pt idx="6">
                  <c:v>209.00999532826242</c:v>
                </c:pt>
                <c:pt idx="7">
                  <c:v>211.20999527908859</c:v>
                </c:pt>
                <c:pt idx="8">
                  <c:v>211.74999526701865</c:v>
                </c:pt>
                <c:pt idx="9">
                  <c:v>216.45999516174194</c:v>
                </c:pt>
                <c:pt idx="10">
                  <c:v>223.86999499611554</c:v>
                </c:pt>
                <c:pt idx="11">
                  <c:v>238.45999467000362</c:v>
                </c:pt>
                <c:pt idx="12">
                  <c:v>250.38999440334732</c:v>
                </c:pt>
                <c:pt idx="13">
                  <c:v>261.61999415233726</c:v>
                </c:pt>
                <c:pt idx="14">
                  <c:v>267.31999402493233</c:v>
                </c:pt>
                <c:pt idx="15">
                  <c:v>271.94999392144376</c:v>
                </c:pt>
                <c:pt idx="16">
                  <c:v>274.87999385595316</c:v>
                </c:pt>
                <c:pt idx="17">
                  <c:v>277.85999378934497</c:v>
                </c:pt>
                <c:pt idx="18">
                  <c:v>279.28999375738198</c:v>
                </c:pt>
                <c:pt idx="19">
                  <c:v>281.42999370954925</c:v>
                </c:pt>
              </c:numCache>
            </c:numRef>
          </c:xVal>
          <c:yVal>
            <c:numRef>
              <c:f>Hoja2!$O$3:$O$22</c:f>
              <c:numCache>
                <c:formatCode>General</c:formatCode>
                <c:ptCount val="20"/>
                <c:pt idx="0">
                  <c:v>34410</c:v>
                </c:pt>
                <c:pt idx="1">
                  <c:v>29953</c:v>
                </c:pt>
                <c:pt idx="2">
                  <c:v>25634</c:v>
                </c:pt>
                <c:pt idx="3">
                  <c:v>23145</c:v>
                </c:pt>
                <c:pt idx="4">
                  <c:v>20030</c:v>
                </c:pt>
                <c:pt idx="5">
                  <c:v>17981</c:v>
                </c:pt>
                <c:pt idx="6">
                  <c:v>15802</c:v>
                </c:pt>
                <c:pt idx="7">
                  <c:v>13307</c:v>
                </c:pt>
                <c:pt idx="8">
                  <c:v>11525</c:v>
                </c:pt>
                <c:pt idx="9">
                  <c:v>10126</c:v>
                </c:pt>
                <c:pt idx="10">
                  <c:v>8950</c:v>
                </c:pt>
                <c:pt idx="11">
                  <c:v>7003</c:v>
                </c:pt>
                <c:pt idx="12">
                  <c:v>5406</c:v>
                </c:pt>
                <c:pt idx="13">
                  <c:v>3792</c:v>
                </c:pt>
                <c:pt idx="14">
                  <c:v>2852</c:v>
                </c:pt>
                <c:pt idx="15">
                  <c:v>1997</c:v>
                </c:pt>
                <c:pt idx="16">
                  <c:v>1308</c:v>
                </c:pt>
                <c:pt idx="17">
                  <c:v>667</c:v>
                </c:pt>
                <c:pt idx="18">
                  <c:v>404</c:v>
                </c:pt>
                <c:pt idx="19">
                  <c:v>-18</c:v>
                </c:pt>
              </c:numCache>
            </c:numRef>
          </c:yVal>
          <c:smooth val="1"/>
        </c:ser>
        <c:ser>
          <c:idx val="9"/>
          <c:order val="9"/>
          <c:tx>
            <c:v>Pixel (381,234)</c:v>
          </c:tx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Hoja2!$R$3:$R$21</c:f>
              <c:numCache>
                <c:formatCode>General</c:formatCode>
                <c:ptCount val="19"/>
                <c:pt idx="0">
                  <c:v>221.45999504998323</c:v>
                </c:pt>
                <c:pt idx="1">
                  <c:v>213.0999952368438</c:v>
                </c:pt>
                <c:pt idx="2">
                  <c:v>209.15999532490966</c:v>
                </c:pt>
                <c:pt idx="3">
                  <c:v>206.97999537363646</c:v>
                </c:pt>
                <c:pt idx="4">
                  <c:v>206.18999539129433</c:v>
                </c:pt>
                <c:pt idx="5">
                  <c:v>207.94999535195527</c:v>
                </c:pt>
                <c:pt idx="6">
                  <c:v>209.67999531328675</c:v>
                </c:pt>
                <c:pt idx="7">
                  <c:v>211.72999526746568</c:v>
                </c:pt>
                <c:pt idx="8">
                  <c:v>212.35999525338408</c:v>
                </c:pt>
                <c:pt idx="9">
                  <c:v>214.15999521315095</c:v>
                </c:pt>
                <c:pt idx="10">
                  <c:v>218.76999511010942</c:v>
                </c:pt>
                <c:pt idx="11">
                  <c:v>230.55999484658238</c:v>
                </c:pt>
                <c:pt idx="12">
                  <c:v>240.84999461658296</c:v>
                </c:pt>
                <c:pt idx="13">
                  <c:v>251.06999438814813</c:v>
                </c:pt>
                <c:pt idx="14">
                  <c:v>256.31999427080149</c:v>
                </c:pt>
                <c:pt idx="15">
                  <c:v>260.81999417021865</c:v>
                </c:pt>
                <c:pt idx="16">
                  <c:v>264.37999409064645</c:v>
                </c:pt>
                <c:pt idx="17">
                  <c:v>267.86999401263887</c:v>
                </c:pt>
                <c:pt idx="18">
                  <c:v>269.2899939808994</c:v>
                </c:pt>
              </c:numCache>
            </c:numRef>
          </c:xVal>
          <c:yVal>
            <c:numRef>
              <c:f>Hoja2!$Q$3:$Q$21</c:f>
              <c:numCache>
                <c:formatCode>General</c:formatCode>
                <c:ptCount val="19"/>
                <c:pt idx="0">
                  <c:v>33516</c:v>
                </c:pt>
                <c:pt idx="1">
                  <c:v>29116</c:v>
                </c:pt>
                <c:pt idx="2">
                  <c:v>24830</c:v>
                </c:pt>
                <c:pt idx="3">
                  <c:v>22360</c:v>
                </c:pt>
                <c:pt idx="4">
                  <c:v>19269</c:v>
                </c:pt>
                <c:pt idx="5">
                  <c:v>17229</c:v>
                </c:pt>
                <c:pt idx="6">
                  <c:v>15047</c:v>
                </c:pt>
                <c:pt idx="7">
                  <c:v>12544</c:v>
                </c:pt>
                <c:pt idx="8">
                  <c:v>10758</c:v>
                </c:pt>
                <c:pt idx="9">
                  <c:v>9364</c:v>
                </c:pt>
                <c:pt idx="10">
                  <c:v>8208</c:v>
                </c:pt>
                <c:pt idx="11">
                  <c:v>6316</c:v>
                </c:pt>
                <c:pt idx="12">
                  <c:v>4776</c:v>
                </c:pt>
                <c:pt idx="13">
                  <c:v>3226</c:v>
                </c:pt>
                <c:pt idx="14">
                  <c:v>2324</c:v>
                </c:pt>
                <c:pt idx="15">
                  <c:v>1504</c:v>
                </c:pt>
                <c:pt idx="16">
                  <c:v>843</c:v>
                </c:pt>
                <c:pt idx="17">
                  <c:v>226</c:v>
                </c:pt>
                <c:pt idx="18">
                  <c:v>-27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05184"/>
        <c:axId val="61011072"/>
      </c:scatterChart>
      <c:valAx>
        <c:axId val="61005184"/>
        <c:scaling>
          <c:orientation val="minMax"/>
          <c:max val="300"/>
          <c:min val="205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61011072"/>
        <c:crosses val="autoZero"/>
        <c:crossBetween val="midCat"/>
      </c:valAx>
      <c:valAx>
        <c:axId val="61011072"/>
        <c:scaling>
          <c:orientation val="minMax"/>
          <c:max val="180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10051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6BD655-56D9-4CEC-9CB2-775B842AF1BE}" type="datetimeFigureOut">
              <a:rPr lang="es-ES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F814705-0F5F-41E1-AD04-B0C41B635F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74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2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11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12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13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14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15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16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17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18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19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20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3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28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29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30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32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dirty="0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33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34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35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36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40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4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83822-604D-4832-A080-3AC2E1926800}" type="slidenum">
              <a:rPr lang="es-ES" smtClean="0">
                <a:latin typeface="Arial" charset="0"/>
                <a:cs typeface="Arial" charset="0"/>
              </a:rPr>
              <a:pPr/>
              <a:t>5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6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7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8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9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mtClean="0"/>
              <a:t>Primero hablo de la metodología general en la que está basada nuestra metodología y el marco en el que se desarrolla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Luego, centrándome ya en la metodología propuesta, hablo de cómo se ha adaptado la metodología general a nuestro caso particular para calcular las emisiones y los factores de emisión de un tramo de vía</a:t>
            </a:r>
          </a:p>
          <a:p>
            <a:pPr eaLnBrk="1" hangingPunct="1"/>
            <a:endParaRPr lang="es-ES" smtClean="0"/>
          </a:p>
          <a:p>
            <a:pPr eaLnBrk="1" hangingPunct="1"/>
            <a:r>
              <a:rPr lang="es-ES" smtClean="0"/>
              <a:t>Una vez propuesta la metodología se va a comprobar su validez mediante un modelo de dispersión atmosférica y un sistema experimental de medida</a:t>
            </a:r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33CE9-9427-4047-A646-C21E4A734777}" type="slidenum">
              <a:rPr lang="es-ES" smtClean="0">
                <a:latin typeface="Arial" charset="0"/>
                <a:cs typeface="Arial" charset="0"/>
              </a:rPr>
              <a:pPr/>
              <a:t>10</a:t>
            </a:fld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8C96-795B-42F2-80EC-CA67D8DAC339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D1C6F-6A83-4C52-B983-47EDBF27F1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55AFE-C6B4-441B-99BB-B5DFBEDA919F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ABEA-CBF5-492F-8829-9009C6F1CA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9A2B5-2439-4897-9FC6-F3D7782DAA8E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82CF-03E6-4164-BB6A-917C5948F1C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7F15-B847-4211-BFCE-069C238DF800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8F82E-D2A2-406A-A2B3-4F2229A7A0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216F-7197-44E9-9A0C-EC50B4B329EC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69BB5-54AA-4791-B5F8-AE43226150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23AB-5682-4251-9D42-4DC569FB5CEF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7C3C6-85E2-4919-8338-FAB22BD3AF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C7C9-CA19-4A50-B0AE-B5B9781C036C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B4F05-1F1D-486E-85D2-A23F90634A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7BA9F-1B3B-4C9B-9A7A-4C2555D44DA5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A55E3-21FF-4C73-B84D-532DAE1FA15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3649-AE56-4B73-B394-47BF92C2141F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A356-486D-4E57-AC51-35A21D70F9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B3C6A-BABE-4145-80FD-AD32B6FDF025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F6D7E-1763-489A-A538-115FB66617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AE036-F4D2-4259-BDB8-BB775D58E3A3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1B9D3-97E1-4C7F-A944-033D6BD79E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321FC4-F5F4-46A8-BEAB-072B42B06C2F}" type="datetime1">
              <a:rPr lang="es-ES" smtClean="0"/>
              <a:pPr>
                <a:defRPr/>
              </a:pPr>
              <a:t>20/05/2014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544DD0-DFBE-4A74-B739-88388497F0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2.emf"/><Relationship Id="rId5" Type="http://schemas.openxmlformats.org/officeDocument/2006/relationships/image" Target="../media/image43.wmf"/><Relationship Id="rId15" Type="http://schemas.openxmlformats.org/officeDocument/2006/relationships/image" Target="../media/image47.wmf"/><Relationship Id="rId10" Type="http://schemas.openxmlformats.org/officeDocument/2006/relationships/image" Target="../media/image4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0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2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3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4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5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6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7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8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9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20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24" descr="http://jemeuso.riken.jp/en/images/ai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287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solidFill>
            <a:srgbClr val="10033F"/>
          </a:solidFill>
          <a:ln w="9525">
            <a:noFill/>
            <a:miter lim="800000"/>
            <a:headEnd/>
            <a:tailEnd/>
          </a:ln>
        </p:spPr>
      </p:pic>
      <p:sp>
        <p:nvSpPr>
          <p:cNvPr id="17432" name="36 Rectángulo"/>
          <p:cNvSpPr>
            <a:spLocks noChangeArrowheads="1"/>
          </p:cNvSpPr>
          <p:nvPr/>
        </p:nvSpPr>
        <p:spPr bwMode="auto">
          <a:xfrm>
            <a:off x="4714876" y="5568970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PT" b="1" dirty="0">
              <a:solidFill>
                <a:srgbClr val="C00000"/>
              </a:solidFill>
            </a:endParaRPr>
          </a:p>
          <a:p>
            <a:pPr algn="ctr"/>
            <a:r>
              <a:rPr lang="pt-PT" b="1" dirty="0">
                <a:solidFill>
                  <a:srgbClr val="C00000"/>
                </a:solidFill>
              </a:rPr>
              <a:t>LIR – INFRARED LABORATORY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5429256" y="6143644"/>
            <a:ext cx="325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b="1" i="1" dirty="0">
                <a:solidFill>
                  <a:srgbClr val="10033F"/>
                </a:solidFill>
                <a:latin typeface="+mn-lt"/>
                <a:cs typeface="Arial" pitchFamily="34" charset="0"/>
              </a:rPr>
              <a:t>Universidad Carlos III de Madrid</a:t>
            </a:r>
          </a:p>
        </p:txBody>
      </p:sp>
      <p:sp>
        <p:nvSpPr>
          <p:cNvPr id="25" name="2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428596" y="6396335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Extreme </a:t>
            </a:r>
            <a:r>
              <a:rPr lang="es-ES" sz="1200" b="1" dirty="0" err="1" smtClean="0">
                <a:solidFill>
                  <a:schemeClr val="bg1"/>
                </a:solidFill>
              </a:rPr>
              <a:t>Universe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 err="1" smtClean="0">
                <a:solidFill>
                  <a:schemeClr val="bg1"/>
                </a:solidFill>
              </a:rPr>
              <a:t>Space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 err="1" smtClean="0">
                <a:solidFill>
                  <a:schemeClr val="bg1"/>
                </a:solidFill>
              </a:rPr>
              <a:t>Observatory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 err="1" smtClean="0">
                <a:solidFill>
                  <a:schemeClr val="bg1"/>
                </a:solidFill>
              </a:rPr>
              <a:t>onboard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 err="1" smtClean="0">
                <a:solidFill>
                  <a:schemeClr val="bg1"/>
                </a:solidFill>
              </a:rPr>
              <a:t>Japanese</a:t>
            </a:r>
            <a:r>
              <a:rPr lang="es-ES" sz="1200" b="1" dirty="0" smtClean="0">
                <a:solidFill>
                  <a:schemeClr val="bg1"/>
                </a:solidFill>
              </a:rPr>
              <a:t> </a:t>
            </a:r>
            <a:r>
              <a:rPr lang="es-ES" sz="1200" b="1" dirty="0" err="1" smtClean="0">
                <a:solidFill>
                  <a:schemeClr val="bg1"/>
                </a:solidFill>
              </a:rPr>
              <a:t>Experiment</a:t>
            </a:r>
            <a:r>
              <a:rPr lang="es-ES" sz="1200" b="1" dirty="0" smtClean="0">
                <a:solidFill>
                  <a:schemeClr val="bg1"/>
                </a:solidFill>
              </a:rPr>
              <a:t> Module 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5000627" y="4470211"/>
            <a:ext cx="385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/>
              <a:t>Irene Rodríguez, Isabel Fernández-Gómez,  </a:t>
            </a:r>
            <a:r>
              <a:rPr lang="es-ES" sz="1600" b="1" u="sng" dirty="0"/>
              <a:t>Susana Briz</a:t>
            </a:r>
            <a:r>
              <a:rPr lang="es-ES" sz="1600" b="1" dirty="0"/>
              <a:t>, Antonio J. de Castro and Fernando López </a:t>
            </a:r>
            <a:r>
              <a:rPr lang="es-ES" sz="1600" b="1" dirty="0" err="1"/>
              <a:t>for</a:t>
            </a:r>
            <a:r>
              <a:rPr lang="es-ES" sz="1600" b="1" dirty="0"/>
              <a:t> JEM-EUSO </a:t>
            </a:r>
            <a:r>
              <a:rPr lang="es-ES" sz="1600" b="1" dirty="0" err="1"/>
              <a:t>Collaboration</a:t>
            </a:r>
            <a:r>
              <a:rPr lang="es-ES" sz="1600" b="1" dirty="0"/>
              <a:t> </a:t>
            </a:r>
            <a:endParaRPr lang="pt-PT" sz="1600" b="1" dirty="0">
              <a:solidFill>
                <a:srgbClr val="10033F"/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572000" y="88607"/>
            <a:ext cx="4572000" cy="39164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Segoe Print" pitchFamily="2" charset="0"/>
              </a:rPr>
              <a:t>Clouds </a:t>
            </a:r>
            <a:r>
              <a:rPr lang="en-US" sz="2800" b="1" dirty="0">
                <a:solidFill>
                  <a:srgbClr val="C00000"/>
                </a:solidFill>
                <a:latin typeface="Segoe Print" pitchFamily="2" charset="0"/>
              </a:rPr>
              <a:t>phase identification based on brightness temperatures provided by the bi-spectral IR Camera of JEM-EUSO </a:t>
            </a:r>
            <a:r>
              <a:rPr lang="en-US" sz="2800" b="1" dirty="0" smtClean="0">
                <a:solidFill>
                  <a:srgbClr val="C00000"/>
                </a:solidFill>
                <a:latin typeface="Segoe Print" pitchFamily="2" charset="0"/>
              </a:rPr>
              <a:t>Mission</a:t>
            </a:r>
            <a:endParaRPr lang="es-ES" sz="2800" b="1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: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an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example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142" y="6450577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2" y="1709417"/>
            <a:ext cx="3432048" cy="257279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56" y="1665933"/>
            <a:ext cx="3332252" cy="249798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28" y="4055741"/>
            <a:ext cx="3669301" cy="2752636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353220" y="4055741"/>
            <a:ext cx="3768949" cy="2826712"/>
            <a:chOff x="353220" y="4055741"/>
            <a:chExt cx="3768949" cy="2826712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20" y="4055741"/>
              <a:ext cx="3768949" cy="2826712"/>
            </a:xfrm>
            <a:prstGeom prst="rect">
              <a:avLst/>
            </a:prstGeom>
          </p:spPr>
        </p:pic>
        <p:sp>
          <p:nvSpPr>
            <p:cNvPr id="3" name="2 CuadroTexto"/>
            <p:cNvSpPr txBox="1"/>
            <p:nvPr/>
          </p:nvSpPr>
          <p:spPr>
            <a:xfrm>
              <a:off x="1619672" y="4149080"/>
              <a:ext cx="96212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100" b="1" dirty="0" smtClean="0"/>
                <a:t>H</a:t>
              </a:r>
              <a:r>
                <a:rPr lang="es-ES" sz="1100" b="1" baseline="-25000" dirty="0" smtClean="0"/>
                <a:t>SWA</a:t>
              </a:r>
              <a:r>
                <a:rPr lang="es-ES" sz="1100" b="1" dirty="0" smtClean="0"/>
                <a:t>-H</a:t>
              </a:r>
              <a:r>
                <a:rPr lang="es-ES" sz="1100" b="1" baseline="-25000" dirty="0" smtClean="0"/>
                <a:t>MODIS</a:t>
              </a:r>
              <a:endParaRPr lang="es-ES" sz="1100" b="1" baseline="-25000" dirty="0"/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Radiative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: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cloud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classification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142" y="6450577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278442" y="1916832"/>
            <a:ext cx="6233346" cy="47055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err="1" smtClean="0">
                <a:solidFill>
                  <a:srgbClr val="002060"/>
                </a:solidFill>
              </a:rPr>
              <a:t>Different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clouds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require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different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algorithms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278442" y="2564904"/>
            <a:ext cx="6233346" cy="47055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smtClean="0">
                <a:solidFill>
                  <a:srgbClr val="002060"/>
                </a:solidFill>
              </a:rPr>
              <a:t>A </a:t>
            </a:r>
            <a:r>
              <a:rPr lang="es-ES" sz="2000" b="1" dirty="0" err="1" smtClean="0">
                <a:solidFill>
                  <a:srgbClr val="002060"/>
                </a:solidFill>
              </a:rPr>
              <a:t>method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to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clasify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clouds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would</a:t>
            </a:r>
            <a:r>
              <a:rPr lang="es-ES" sz="2000" b="1" dirty="0" smtClean="0">
                <a:solidFill>
                  <a:srgbClr val="002060"/>
                </a:solidFill>
              </a:rPr>
              <a:t> be </a:t>
            </a:r>
            <a:r>
              <a:rPr lang="es-ES" sz="2000" b="1" dirty="0" err="1" smtClean="0">
                <a:solidFill>
                  <a:srgbClr val="002060"/>
                </a:solidFill>
              </a:rPr>
              <a:t>very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useful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131531" y="3371238"/>
            <a:ext cx="4301670" cy="47055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err="1" smtClean="0">
                <a:solidFill>
                  <a:srgbClr val="002060"/>
                </a:solidFill>
              </a:rPr>
              <a:t>What</a:t>
            </a:r>
            <a:r>
              <a:rPr lang="es-ES" sz="2000" b="1" dirty="0" smtClean="0">
                <a:solidFill>
                  <a:srgbClr val="002060"/>
                </a:solidFill>
              </a:rPr>
              <a:t> do </a:t>
            </a:r>
            <a:r>
              <a:rPr lang="es-ES" sz="2000" b="1" dirty="0" err="1" smtClean="0">
                <a:solidFill>
                  <a:srgbClr val="002060"/>
                </a:solidFill>
              </a:rPr>
              <a:t>other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instruments</a:t>
            </a:r>
            <a:r>
              <a:rPr lang="es-ES" sz="2000" b="1" dirty="0" smtClean="0">
                <a:solidFill>
                  <a:srgbClr val="002060"/>
                </a:solidFill>
              </a:rPr>
              <a:t> do? 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5366537" y="3429000"/>
            <a:ext cx="432048" cy="235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206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850690" y="3371238"/>
            <a:ext cx="1238695" cy="47055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smtClean="0">
                <a:solidFill>
                  <a:srgbClr val="002060"/>
                </a:solidFill>
              </a:rPr>
              <a:t>MODIS</a:t>
            </a:r>
            <a:endParaRPr lang="es-ES" sz="2000" b="1" dirty="0">
              <a:solidFill>
                <a:srgbClr val="002060"/>
              </a:solidFill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489987" y="3978687"/>
            <a:ext cx="1912866" cy="693703"/>
            <a:chOff x="3491880" y="4494152"/>
            <a:chExt cx="1912866" cy="693703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3491880" y="4653136"/>
              <a:ext cx="1912866" cy="47055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s-ES" sz="2000" b="1" dirty="0" err="1" smtClean="0">
                  <a:solidFill>
                    <a:srgbClr val="002060"/>
                  </a:solidFill>
                </a:rPr>
                <a:t>Why</a:t>
              </a:r>
              <a:r>
                <a:rPr lang="es-ES" sz="2000" b="1" dirty="0" smtClean="0">
                  <a:solidFill>
                    <a:srgbClr val="002060"/>
                  </a:solidFill>
                </a:rPr>
                <a:t> MODIS? </a:t>
              </a:r>
              <a:endParaRPr lang="es-ES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10 Elipse"/>
            <p:cNvSpPr/>
            <p:nvPr/>
          </p:nvSpPr>
          <p:spPr>
            <a:xfrm>
              <a:off x="3491880" y="4494152"/>
              <a:ext cx="1912866" cy="69370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178332" y="4672390"/>
            <a:ext cx="3268088" cy="837834"/>
            <a:chOff x="1178332" y="4672390"/>
            <a:chExt cx="3268088" cy="837834"/>
          </a:xfrm>
        </p:grpSpPr>
        <p:grpSp>
          <p:nvGrpSpPr>
            <p:cNvPr id="13" name="12 Grupo"/>
            <p:cNvGrpSpPr/>
            <p:nvPr/>
          </p:nvGrpSpPr>
          <p:grpSpPr>
            <a:xfrm>
              <a:off x="1178332" y="4844678"/>
              <a:ext cx="2664296" cy="665546"/>
              <a:chOff x="395536" y="4175457"/>
              <a:chExt cx="2664296" cy="665546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539552" y="4221088"/>
                <a:ext cx="2304256" cy="47055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s-ES" b="1" dirty="0" err="1" smtClean="0">
                    <a:solidFill>
                      <a:srgbClr val="002060"/>
                    </a:solidFill>
                  </a:rPr>
                  <a:t>It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has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the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bands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of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the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IR Camera </a:t>
                </a:r>
                <a:endParaRPr lang="es-ES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11 Rectángulo redondeado"/>
              <p:cNvSpPr/>
              <p:nvPr/>
            </p:nvSpPr>
            <p:spPr>
              <a:xfrm>
                <a:off x="395536" y="4175457"/>
                <a:ext cx="2664296" cy="66554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27" name="26 Conector recto de flecha"/>
            <p:cNvCxnSpPr>
              <a:stCxn id="11" idx="4"/>
            </p:cNvCxnSpPr>
            <p:nvPr/>
          </p:nvCxnSpPr>
          <p:spPr>
            <a:xfrm flipH="1">
              <a:off x="2414010" y="4672390"/>
              <a:ext cx="2032410" cy="17228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 Grupo"/>
          <p:cNvGrpSpPr/>
          <p:nvPr/>
        </p:nvGrpSpPr>
        <p:grpSpPr>
          <a:xfrm>
            <a:off x="4446420" y="4672390"/>
            <a:ext cx="3280783" cy="889698"/>
            <a:chOff x="4446420" y="4672390"/>
            <a:chExt cx="3280783" cy="889698"/>
          </a:xfrm>
        </p:grpSpPr>
        <p:grpSp>
          <p:nvGrpSpPr>
            <p:cNvPr id="25" name="24 Grupo"/>
            <p:cNvGrpSpPr/>
            <p:nvPr/>
          </p:nvGrpSpPr>
          <p:grpSpPr>
            <a:xfrm>
              <a:off x="5062907" y="4896542"/>
              <a:ext cx="2664296" cy="665546"/>
              <a:chOff x="4545288" y="4607505"/>
              <a:chExt cx="2664296" cy="665546"/>
            </a:xfrm>
          </p:grpSpPr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4572000" y="4653136"/>
                <a:ext cx="2616214" cy="47055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s-ES" b="1" dirty="0" err="1" smtClean="0">
                    <a:solidFill>
                      <a:srgbClr val="002060"/>
                    </a:solidFill>
                  </a:rPr>
                  <a:t>It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provides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additional</a:t>
                </a:r>
                <a:r>
                  <a:rPr lang="es-ES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 smtClean="0">
                    <a:solidFill>
                      <a:srgbClr val="002060"/>
                    </a:solidFill>
                  </a:rPr>
                  <a:t>information</a:t>
                </a:r>
                <a:endParaRPr lang="es-ES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28 Rectángulo redondeado"/>
              <p:cNvSpPr/>
              <p:nvPr/>
            </p:nvSpPr>
            <p:spPr>
              <a:xfrm>
                <a:off x="4545288" y="4607505"/>
                <a:ext cx="2664296" cy="66554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31" name="30 Conector recto de flecha"/>
            <p:cNvCxnSpPr>
              <a:stCxn id="11" idx="4"/>
              <a:endCxn id="29" idx="0"/>
            </p:cNvCxnSpPr>
            <p:nvPr/>
          </p:nvCxnSpPr>
          <p:spPr>
            <a:xfrm>
              <a:off x="4446420" y="4672390"/>
              <a:ext cx="1948635" cy="22415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741638" y="5510224"/>
            <a:ext cx="3537684" cy="837604"/>
            <a:chOff x="741638" y="5510224"/>
            <a:chExt cx="3537684" cy="837604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741638" y="5877272"/>
              <a:ext cx="3537684" cy="47055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s-ES" b="1" dirty="0" err="1" smtClean="0">
                  <a:solidFill>
                    <a:srgbClr val="002060"/>
                  </a:solidFill>
                </a:rPr>
                <a:t>We</a:t>
              </a:r>
              <a:r>
                <a:rPr lang="es-ES" b="1" dirty="0" smtClean="0">
                  <a:solidFill>
                    <a:srgbClr val="002060"/>
                  </a:solidFill>
                </a:rPr>
                <a:t> can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apply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our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algorithms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4" name="33 Conector recto de flecha"/>
            <p:cNvCxnSpPr>
              <a:stCxn id="12" idx="2"/>
              <a:endCxn id="32" idx="0"/>
            </p:cNvCxnSpPr>
            <p:nvPr/>
          </p:nvCxnSpPr>
          <p:spPr>
            <a:xfrm>
              <a:off x="2510480" y="5510224"/>
              <a:ext cx="0" cy="36704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6 Grupo"/>
          <p:cNvGrpSpPr/>
          <p:nvPr/>
        </p:nvGrpSpPr>
        <p:grpSpPr>
          <a:xfrm>
            <a:off x="4644008" y="5562088"/>
            <a:ext cx="3537684" cy="785740"/>
            <a:chOff x="4644008" y="5562088"/>
            <a:chExt cx="3537684" cy="78574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4644008" y="5877272"/>
              <a:ext cx="3537684" cy="47055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s-ES" b="1" dirty="0" err="1">
                  <a:solidFill>
                    <a:srgbClr val="002060"/>
                  </a:solidFill>
                </a:rPr>
                <a:t>U</a:t>
              </a:r>
              <a:r>
                <a:rPr lang="es-ES" b="1" dirty="0" err="1" smtClean="0">
                  <a:solidFill>
                    <a:srgbClr val="002060"/>
                  </a:solidFill>
                </a:rPr>
                <a:t>seful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to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interpret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our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results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6" name="35 Conector angular"/>
            <p:cNvCxnSpPr>
              <a:stCxn id="29" idx="2"/>
            </p:cNvCxnSpPr>
            <p:nvPr/>
          </p:nvCxnSpPr>
          <p:spPr>
            <a:xfrm rot="16200000" flipH="1">
              <a:off x="6238798" y="5718344"/>
              <a:ext cx="315184" cy="2671"/>
            </a:xfrm>
            <a:prstGeom prst="bentConnector3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40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Radiative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: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cloud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classification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1" name="60 Rectángulo"/>
          <p:cNvSpPr/>
          <p:nvPr/>
        </p:nvSpPr>
        <p:spPr>
          <a:xfrm>
            <a:off x="443770" y="1679341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MODIS: 36 </a:t>
            </a:r>
            <a:r>
              <a:rPr lang="es-ES" sz="2400" b="1" dirty="0" err="1" smtClean="0">
                <a:solidFill>
                  <a:srgbClr val="002060"/>
                </a:solidFill>
              </a:rPr>
              <a:t>bands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92" y="2080141"/>
            <a:ext cx="5634193" cy="465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62 Rectángulo"/>
          <p:cNvSpPr/>
          <p:nvPr/>
        </p:nvSpPr>
        <p:spPr>
          <a:xfrm>
            <a:off x="551492" y="2699628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66CC"/>
                </a:solidFill>
              </a:rPr>
              <a:t>(8.5 </a:t>
            </a:r>
            <a:r>
              <a:rPr lang="es-ES" b="1" dirty="0" smtClean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 smtClean="0">
                <a:solidFill>
                  <a:srgbClr val="FF66CC"/>
                </a:solidFill>
              </a:rPr>
              <a:t>m/11 </a:t>
            </a:r>
            <a:r>
              <a:rPr lang="es-ES" b="1" dirty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>
                <a:solidFill>
                  <a:srgbClr val="FF66CC"/>
                </a:solidFill>
              </a:rPr>
              <a:t>m)</a:t>
            </a:r>
          </a:p>
        </p:txBody>
      </p:sp>
      <p:sp>
        <p:nvSpPr>
          <p:cNvPr id="64" name="63 Flecha abajo"/>
          <p:cNvSpPr/>
          <p:nvPr/>
        </p:nvSpPr>
        <p:spPr>
          <a:xfrm>
            <a:off x="1301606" y="3059668"/>
            <a:ext cx="20408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66CC"/>
              </a:solidFill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581949" y="3995772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66CC"/>
                </a:solidFill>
              </a:rPr>
              <a:t>(11 </a:t>
            </a:r>
            <a:r>
              <a:rPr lang="es-ES" b="1" dirty="0" smtClean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 smtClean="0">
                <a:solidFill>
                  <a:srgbClr val="FF66CC"/>
                </a:solidFill>
              </a:rPr>
              <a:t>m/12 </a:t>
            </a:r>
            <a:r>
              <a:rPr lang="es-ES" b="1" dirty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>
                <a:solidFill>
                  <a:srgbClr val="FF66CC"/>
                </a:solidFill>
              </a:rPr>
              <a:t>m)</a:t>
            </a:r>
          </a:p>
        </p:txBody>
      </p:sp>
      <p:sp>
        <p:nvSpPr>
          <p:cNvPr id="66" name="65 Flecha abajo"/>
          <p:cNvSpPr/>
          <p:nvPr/>
        </p:nvSpPr>
        <p:spPr>
          <a:xfrm>
            <a:off x="1301606" y="4355812"/>
            <a:ext cx="20408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66CC"/>
              </a:solidFill>
            </a:endParaRPr>
          </a:p>
        </p:txBody>
      </p:sp>
      <p:sp>
        <p:nvSpPr>
          <p:cNvPr id="67" name="66 Rectángulo"/>
          <p:cNvSpPr/>
          <p:nvPr/>
        </p:nvSpPr>
        <p:spPr>
          <a:xfrm>
            <a:off x="596953" y="3275692"/>
            <a:ext cx="1613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FF66CC"/>
                </a:solidFill>
              </a:rPr>
              <a:t>Sensitive</a:t>
            </a:r>
            <a:r>
              <a:rPr lang="es-ES" b="1" dirty="0" smtClean="0">
                <a:solidFill>
                  <a:srgbClr val="FF66CC"/>
                </a:solidFill>
              </a:rPr>
              <a:t> </a:t>
            </a:r>
            <a:r>
              <a:rPr lang="es-ES" b="1" dirty="0" err="1" smtClean="0">
                <a:solidFill>
                  <a:srgbClr val="FF66CC"/>
                </a:solidFill>
              </a:rPr>
              <a:t>to</a:t>
            </a:r>
            <a:r>
              <a:rPr lang="es-ES" b="1" dirty="0" smtClean="0">
                <a:solidFill>
                  <a:srgbClr val="FF66CC"/>
                </a:solidFill>
              </a:rPr>
              <a:t> ice</a:t>
            </a:r>
            <a:endParaRPr lang="es-ES" b="1" dirty="0">
              <a:solidFill>
                <a:srgbClr val="FF66CC"/>
              </a:solidFill>
            </a:endParaRPr>
          </a:p>
        </p:txBody>
      </p:sp>
      <p:sp>
        <p:nvSpPr>
          <p:cNvPr id="68" name="67 Rectángulo"/>
          <p:cNvSpPr/>
          <p:nvPr/>
        </p:nvSpPr>
        <p:spPr>
          <a:xfrm>
            <a:off x="443770" y="4571836"/>
            <a:ext cx="191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FF66CC"/>
                </a:solidFill>
              </a:rPr>
              <a:t>Related</a:t>
            </a:r>
            <a:r>
              <a:rPr lang="es-ES" b="1" dirty="0" smtClean="0">
                <a:solidFill>
                  <a:srgbClr val="FF66CC"/>
                </a:solidFill>
              </a:rPr>
              <a:t> </a:t>
            </a:r>
            <a:r>
              <a:rPr lang="es-ES" b="1" dirty="0" err="1" smtClean="0">
                <a:solidFill>
                  <a:srgbClr val="FF66CC"/>
                </a:solidFill>
              </a:rPr>
              <a:t>to</a:t>
            </a:r>
            <a:r>
              <a:rPr lang="es-ES" b="1" dirty="0" smtClean="0">
                <a:solidFill>
                  <a:srgbClr val="FF66CC"/>
                </a:solidFill>
              </a:rPr>
              <a:t> </a:t>
            </a:r>
            <a:r>
              <a:rPr lang="es-ES" b="1" dirty="0" err="1" smtClean="0">
                <a:solidFill>
                  <a:srgbClr val="FF66CC"/>
                </a:solidFill>
              </a:rPr>
              <a:t>opacity</a:t>
            </a:r>
            <a:endParaRPr lang="es-ES" b="1" dirty="0">
              <a:solidFill>
                <a:srgbClr val="FF66CC"/>
              </a:solidFill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551492" y="5291916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66CC"/>
                </a:solidFill>
              </a:rPr>
              <a:t>(7.3 </a:t>
            </a:r>
            <a:r>
              <a:rPr lang="es-ES" b="1" dirty="0" smtClean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 smtClean="0">
                <a:solidFill>
                  <a:srgbClr val="FF66CC"/>
                </a:solidFill>
              </a:rPr>
              <a:t>m/11 </a:t>
            </a:r>
            <a:r>
              <a:rPr lang="es-ES" b="1" dirty="0">
                <a:solidFill>
                  <a:srgbClr val="FF66CC"/>
                </a:solidFill>
                <a:latin typeface="Symbol" pitchFamily="18" charset="2"/>
              </a:rPr>
              <a:t>m</a:t>
            </a:r>
            <a:r>
              <a:rPr lang="es-ES" b="1" dirty="0">
                <a:solidFill>
                  <a:srgbClr val="FF66CC"/>
                </a:solidFill>
              </a:rPr>
              <a:t>m)</a:t>
            </a:r>
          </a:p>
        </p:txBody>
      </p:sp>
      <p:sp>
        <p:nvSpPr>
          <p:cNvPr id="70" name="69 Flecha abajo"/>
          <p:cNvSpPr/>
          <p:nvPr/>
        </p:nvSpPr>
        <p:spPr>
          <a:xfrm>
            <a:off x="1301606" y="5653697"/>
            <a:ext cx="20408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66CC"/>
              </a:solidFill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251520" y="587727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 smtClean="0">
                <a:solidFill>
                  <a:srgbClr val="FF66CC"/>
                </a:solidFill>
              </a:rPr>
              <a:t>Separates</a:t>
            </a:r>
            <a:r>
              <a:rPr lang="es-ES" b="1" dirty="0" smtClean="0">
                <a:solidFill>
                  <a:srgbClr val="FF66CC"/>
                </a:solidFill>
              </a:rPr>
              <a:t> </a:t>
            </a:r>
            <a:r>
              <a:rPr lang="es-ES" b="1" dirty="0" err="1" smtClean="0">
                <a:solidFill>
                  <a:srgbClr val="FF66CC"/>
                </a:solidFill>
              </a:rPr>
              <a:t>high</a:t>
            </a:r>
            <a:r>
              <a:rPr lang="es-ES" b="1" dirty="0" smtClean="0">
                <a:solidFill>
                  <a:srgbClr val="FF66CC"/>
                </a:solidFill>
              </a:rPr>
              <a:t>/</a:t>
            </a:r>
            <a:r>
              <a:rPr lang="es-ES" b="1" dirty="0" err="1" smtClean="0">
                <a:solidFill>
                  <a:srgbClr val="FF66CC"/>
                </a:solidFill>
              </a:rPr>
              <a:t>low</a:t>
            </a:r>
            <a:r>
              <a:rPr lang="es-ES" b="1" dirty="0" smtClean="0">
                <a:solidFill>
                  <a:srgbClr val="FF66CC"/>
                </a:solidFill>
              </a:rPr>
              <a:t> </a:t>
            </a:r>
            <a:r>
              <a:rPr lang="es-ES" b="1" dirty="0" err="1" smtClean="0">
                <a:solidFill>
                  <a:srgbClr val="FF66CC"/>
                </a:solidFill>
              </a:rPr>
              <a:t>clouds</a:t>
            </a:r>
            <a:endParaRPr lang="es-ES" b="1" dirty="0">
              <a:solidFill>
                <a:srgbClr val="FF66CC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55688" y="220486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Collection</a:t>
            </a:r>
            <a:r>
              <a:rPr lang="es-ES" b="1" dirty="0">
                <a:solidFill>
                  <a:srgbClr val="002060"/>
                </a:solidFill>
              </a:rPr>
              <a:t> 6: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Radiative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42910" y="1285860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OBJECTIVE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" name="Picture 3" descr="C:\Users\Susana\AppData\Local\Microsoft\Windows\Temporary Internet Files\Content.IE5\XTS0XRTZ\MPj0398869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28120"/>
          <a:stretch>
            <a:fillRect/>
          </a:stretch>
        </p:blipFill>
        <p:spPr bwMode="auto">
          <a:xfrm>
            <a:off x="6331728" y="2182620"/>
            <a:ext cx="212248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19 CuadroTexto"/>
          <p:cNvSpPr txBox="1">
            <a:spLocks noChangeArrowheads="1"/>
          </p:cNvSpPr>
          <p:nvPr/>
        </p:nvSpPr>
        <p:spPr bwMode="auto">
          <a:xfrm>
            <a:off x="773052" y="4797152"/>
            <a:ext cx="775550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METHOD: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Analysis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of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Brightness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Temperature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Difference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between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both</a:t>
            </a:r>
            <a:r>
              <a:rPr lang="es-ES" sz="2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800" b="1" dirty="0" err="1" smtClean="0">
                <a:solidFill>
                  <a:srgbClr val="002060"/>
                </a:solidFill>
                <a:latin typeface="+mj-lt"/>
              </a:rPr>
              <a:t>bands</a:t>
            </a:r>
            <a:endParaRPr lang="es-E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755576" y="2417114"/>
            <a:ext cx="518457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OBJECTIVE: Study the capability of the 10.8 and 12 </a:t>
            </a:r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m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m spectral bands to classify clouds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Objectives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930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2875" y="1785926"/>
            <a:ext cx="874960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4800" b="1" dirty="0" smtClean="0">
                <a:solidFill>
                  <a:srgbClr val="FF603B"/>
                </a:solidFill>
                <a:latin typeface="+mj-lt"/>
              </a:rPr>
              <a:t>BRIGHTNESS TEMPERATURE DIFERENCES</a:t>
            </a:r>
          </a:p>
          <a:p>
            <a:pPr algn="ctr" eaLnBrk="0" hangingPunct="0"/>
            <a:r>
              <a:rPr lang="es-ES" sz="4800" b="1" dirty="0" smtClean="0">
                <a:solidFill>
                  <a:srgbClr val="FF603B"/>
                </a:solidFill>
                <a:latin typeface="+mj-lt"/>
              </a:rPr>
              <a:t>(</a:t>
            </a:r>
            <a:r>
              <a:rPr lang="es-ES" sz="4800" b="1" dirty="0" err="1" smtClean="0">
                <a:solidFill>
                  <a:srgbClr val="FF603B"/>
                </a:solidFill>
                <a:latin typeface="+mj-lt"/>
              </a:rPr>
              <a:t>BTDs</a:t>
            </a:r>
            <a:r>
              <a:rPr lang="es-ES" sz="4800" b="1" dirty="0" smtClean="0">
                <a:solidFill>
                  <a:srgbClr val="FF603B"/>
                </a:solidFill>
                <a:latin typeface="+mj-lt"/>
              </a:rPr>
              <a:t>)</a:t>
            </a:r>
          </a:p>
          <a:p>
            <a:pPr algn="ctr" eaLnBrk="0" hangingPunct="0"/>
            <a:endParaRPr lang="es-ES" sz="4800" b="1" dirty="0" smtClean="0">
              <a:solidFill>
                <a:srgbClr val="FF603B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683568" y="5229200"/>
            <a:ext cx="7272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3200" b="1" dirty="0" err="1">
                <a:solidFill>
                  <a:srgbClr val="FF603B"/>
                </a:solidFill>
                <a:latin typeface="Segoe Print" pitchFamily="2" charset="0"/>
              </a:rPr>
              <a:t>To</a:t>
            </a:r>
            <a:r>
              <a:rPr lang="es-ES" sz="3200" b="1" dirty="0">
                <a:solidFill>
                  <a:srgbClr val="FF603B"/>
                </a:solidFill>
                <a:latin typeface="Segoe Print" pitchFamily="2" charset="0"/>
              </a:rPr>
              <a:t> </a:t>
            </a:r>
            <a:r>
              <a:rPr lang="es-ES" sz="3200" b="1" dirty="0" err="1" smtClean="0">
                <a:solidFill>
                  <a:srgbClr val="FF603B"/>
                </a:solidFill>
                <a:latin typeface="Segoe Print" pitchFamily="2" charset="0"/>
              </a:rPr>
              <a:t>identify</a:t>
            </a:r>
            <a:r>
              <a:rPr lang="es-ES" sz="3200" b="1" dirty="0">
                <a:solidFill>
                  <a:srgbClr val="FF603B"/>
                </a:solidFill>
                <a:latin typeface="Segoe Print" pitchFamily="2" charset="0"/>
              </a:rPr>
              <a:t> </a:t>
            </a:r>
            <a:r>
              <a:rPr lang="es-ES" sz="3200" b="1" dirty="0" err="1" smtClean="0">
                <a:solidFill>
                  <a:srgbClr val="FF603B"/>
                </a:solidFill>
                <a:latin typeface="Segoe Print" pitchFamily="2" charset="0"/>
              </a:rPr>
              <a:t>phase</a:t>
            </a:r>
            <a:r>
              <a:rPr lang="es-ES" sz="3200" b="1" dirty="0" smtClean="0">
                <a:solidFill>
                  <a:srgbClr val="FF603B"/>
                </a:solidFill>
                <a:latin typeface="Segoe Print" pitchFamily="2" charset="0"/>
              </a:rPr>
              <a:t> and ice </a:t>
            </a:r>
            <a:r>
              <a:rPr lang="es-ES" sz="3200" b="1" dirty="0" err="1">
                <a:solidFill>
                  <a:srgbClr val="FF603B"/>
                </a:solidFill>
                <a:latin typeface="Segoe Print" pitchFamily="2" charset="0"/>
              </a:rPr>
              <a:t>thin</a:t>
            </a:r>
            <a:r>
              <a:rPr lang="es-ES" sz="3200" b="1" dirty="0">
                <a:solidFill>
                  <a:srgbClr val="FF603B"/>
                </a:solidFill>
                <a:latin typeface="Segoe Print" pitchFamily="2" charset="0"/>
              </a:rPr>
              <a:t> </a:t>
            </a:r>
            <a:r>
              <a:rPr lang="es-ES" sz="3200" b="1" dirty="0" err="1">
                <a:solidFill>
                  <a:srgbClr val="FF603B"/>
                </a:solidFill>
                <a:latin typeface="Segoe Print" pitchFamily="2" charset="0"/>
              </a:rPr>
              <a:t>clouds</a:t>
            </a:r>
            <a:endParaRPr lang="es-ES" sz="3200" b="1" dirty="0">
              <a:solidFill>
                <a:srgbClr val="FF603B"/>
              </a:solidFill>
              <a:latin typeface="Segoe Print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045728" y="446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Thin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3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grpSp>
        <p:nvGrpSpPr>
          <p:cNvPr id="3" name="2 Grupo"/>
          <p:cNvGrpSpPr/>
          <p:nvPr/>
        </p:nvGrpSpPr>
        <p:grpSpPr>
          <a:xfrm>
            <a:off x="930942" y="2232248"/>
            <a:ext cx="7025434" cy="3861048"/>
            <a:chOff x="1115616" y="1772816"/>
            <a:chExt cx="7211725" cy="4966811"/>
          </a:xfrm>
        </p:grpSpPr>
        <p:sp>
          <p:nvSpPr>
            <p:cNvPr id="2" name="1 Rectángulo"/>
            <p:cNvSpPr/>
            <p:nvPr/>
          </p:nvSpPr>
          <p:spPr>
            <a:xfrm>
              <a:off x="1115616" y="1772816"/>
              <a:ext cx="7211725" cy="4966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2" b="11745"/>
            <a:stretch/>
          </p:blipFill>
          <p:spPr>
            <a:xfrm>
              <a:off x="1298812" y="2177611"/>
              <a:ext cx="6932906" cy="3979355"/>
            </a:xfrm>
            <a:prstGeom prst="rect">
              <a:avLst/>
            </a:prstGeom>
          </p:spPr>
        </p:pic>
      </p:grpSp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642910" y="1285860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400" b="1" dirty="0" smtClean="0">
                <a:solidFill>
                  <a:srgbClr val="FF3300"/>
                </a:solidFill>
                <a:latin typeface="+mj-lt"/>
                <a:cs typeface="Arial" pitchFamily="34" charset="0"/>
              </a:rPr>
              <a:t>MODIS </a:t>
            </a:r>
            <a:r>
              <a:rPr lang="es-ES" sz="2400" b="1" dirty="0" err="1" smtClean="0">
                <a:solidFill>
                  <a:srgbClr val="FF3300"/>
                </a:solidFill>
                <a:latin typeface="+mj-lt"/>
                <a:cs typeface="Arial" pitchFamily="34" charset="0"/>
              </a:rPr>
              <a:t>images</a:t>
            </a:r>
            <a:r>
              <a:rPr lang="es-ES" sz="2400" b="1" dirty="0" smtClean="0">
                <a:solidFill>
                  <a:srgbClr val="FF3300"/>
                </a:solidFill>
                <a:latin typeface="+mj-lt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rgbClr val="FF3300"/>
                </a:solidFill>
                <a:latin typeface="+mj-lt"/>
                <a:cs typeface="Arial" pitchFamily="34" charset="0"/>
              </a:rPr>
              <a:t>selection</a:t>
            </a:r>
            <a:endParaRPr lang="es-ES" sz="2400" b="1" dirty="0">
              <a:solidFill>
                <a:srgbClr val="FF33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42910" y="2060848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400" b="1" dirty="0" err="1" smtClean="0">
                <a:solidFill>
                  <a:srgbClr val="002060"/>
                </a:solidFill>
                <a:latin typeface="+mj-lt"/>
              </a:rPr>
              <a:t>Application</a:t>
            </a:r>
            <a:r>
              <a:rPr lang="es-ES" sz="2400" b="1" dirty="0" smtClean="0">
                <a:solidFill>
                  <a:srgbClr val="002060"/>
                </a:solidFill>
                <a:latin typeface="+mj-lt"/>
              </a:rPr>
              <a:t> / </a:t>
            </a:r>
            <a:r>
              <a:rPr lang="es-ES" sz="2400" b="1" dirty="0" err="1" smtClean="0">
                <a:solidFill>
                  <a:srgbClr val="002060"/>
                </a:solidFill>
                <a:latin typeface="+mj-lt"/>
              </a:rPr>
              <a:t>Comparison</a:t>
            </a:r>
            <a:r>
              <a:rPr lang="es-E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+mj-lt"/>
              </a:rPr>
              <a:t>to</a:t>
            </a:r>
            <a:r>
              <a:rPr lang="es-ES" sz="2400" b="1" dirty="0" smtClean="0">
                <a:solidFill>
                  <a:srgbClr val="002060"/>
                </a:solidFill>
                <a:latin typeface="+mj-lt"/>
              </a:rPr>
              <a:t> real data (MODIS)</a:t>
            </a:r>
            <a:endParaRPr lang="es-ES" sz="24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1809234" y="5875531"/>
            <a:ext cx="5499491" cy="646331"/>
            <a:chOff x="1809234" y="6093296"/>
            <a:chExt cx="5499491" cy="646331"/>
          </a:xfrm>
        </p:grpSpPr>
        <p:sp>
          <p:nvSpPr>
            <p:cNvPr id="31" name="30 CuadroTexto"/>
            <p:cNvSpPr txBox="1"/>
            <p:nvPr/>
          </p:nvSpPr>
          <p:spPr>
            <a:xfrm>
              <a:off x="1809234" y="6093296"/>
              <a:ext cx="2621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002060"/>
                  </a:solidFill>
                </a:rPr>
                <a:t>466409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pixels</a:t>
              </a:r>
              <a:r>
                <a:rPr lang="es-ES" b="1" dirty="0" smtClean="0">
                  <a:solidFill>
                    <a:srgbClr val="002060"/>
                  </a:solidFill>
                </a:rPr>
                <a:t> of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water</a:t>
              </a:r>
              <a:endParaRPr lang="es-ES" b="1" dirty="0" smtClean="0">
                <a:solidFill>
                  <a:srgbClr val="002060"/>
                </a:solidFill>
              </a:endParaRPr>
            </a:p>
            <a:p>
              <a:r>
                <a:rPr lang="es-ES" b="1" dirty="0" smtClean="0">
                  <a:solidFill>
                    <a:srgbClr val="002060"/>
                  </a:solidFill>
                </a:rPr>
                <a:t>368710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pixels</a:t>
              </a:r>
              <a:r>
                <a:rPr lang="es-ES" b="1" dirty="0" smtClean="0">
                  <a:solidFill>
                    <a:srgbClr val="002060"/>
                  </a:solidFill>
                </a:rPr>
                <a:t> of ice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4533606" y="6093296"/>
              <a:ext cx="27751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002060"/>
                  </a:solidFill>
                </a:rPr>
                <a:t>92802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mixed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pixels</a:t>
              </a:r>
              <a:endParaRPr lang="es-ES" b="1" dirty="0" smtClean="0">
                <a:solidFill>
                  <a:srgbClr val="002060"/>
                </a:solidFill>
              </a:endParaRPr>
            </a:p>
            <a:p>
              <a:r>
                <a:rPr lang="es-ES" b="1" dirty="0" smtClean="0">
                  <a:solidFill>
                    <a:srgbClr val="002060"/>
                  </a:solidFill>
                </a:rPr>
                <a:t>185104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uncertain</a:t>
              </a:r>
              <a:r>
                <a:rPr lang="es-ES" b="1" dirty="0" smtClean="0">
                  <a:solidFill>
                    <a:srgbClr val="002060"/>
                  </a:solidFill>
                </a:rPr>
                <a:t> </a:t>
              </a:r>
              <a:r>
                <a:rPr lang="es-ES" b="1" dirty="0" err="1" smtClean="0">
                  <a:solidFill>
                    <a:srgbClr val="002060"/>
                  </a:solidFill>
                </a:rPr>
                <a:t>pixels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Thin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" y="1656784"/>
            <a:ext cx="2802675" cy="20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31 Grupo"/>
          <p:cNvGrpSpPr/>
          <p:nvPr/>
        </p:nvGrpSpPr>
        <p:grpSpPr>
          <a:xfrm>
            <a:off x="771688" y="1780353"/>
            <a:ext cx="1752691" cy="1743791"/>
            <a:chOff x="771688" y="1780353"/>
            <a:chExt cx="1752691" cy="1743791"/>
          </a:xfrm>
        </p:grpSpPr>
        <p:sp>
          <p:nvSpPr>
            <p:cNvPr id="17" name="16 Rectángulo"/>
            <p:cNvSpPr/>
            <p:nvPr/>
          </p:nvSpPr>
          <p:spPr>
            <a:xfrm>
              <a:off x="771688" y="1780353"/>
              <a:ext cx="663743" cy="17437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064553" y="2388404"/>
              <a:ext cx="459826" cy="2640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90%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</p:grpSp>
      <p:sp>
        <p:nvSpPr>
          <p:cNvPr id="33" name="32 CuadroTexto"/>
          <p:cNvSpPr txBox="1"/>
          <p:nvPr/>
        </p:nvSpPr>
        <p:spPr>
          <a:xfrm>
            <a:off x="1897587" y="1905727"/>
            <a:ext cx="793761" cy="316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WATER</a:t>
            </a:r>
            <a:endParaRPr lang="es-ES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56784"/>
            <a:ext cx="3168352" cy="220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3424111" y="1780353"/>
            <a:ext cx="1783414" cy="1771776"/>
            <a:chOff x="3424111" y="1780353"/>
            <a:chExt cx="1783414" cy="1771776"/>
          </a:xfrm>
        </p:grpSpPr>
        <p:sp>
          <p:nvSpPr>
            <p:cNvPr id="19" name="18 Rectángulo"/>
            <p:cNvSpPr/>
            <p:nvPr/>
          </p:nvSpPr>
          <p:spPr>
            <a:xfrm>
              <a:off x="3424111" y="1780353"/>
              <a:ext cx="444758" cy="17717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4767356" y="2441721"/>
              <a:ext cx="440169" cy="2527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40%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</p:grpSp>
      <p:sp>
        <p:nvSpPr>
          <p:cNvPr id="35" name="34 CuadroTexto"/>
          <p:cNvSpPr txBox="1"/>
          <p:nvPr/>
        </p:nvSpPr>
        <p:spPr>
          <a:xfrm>
            <a:off x="4748147" y="1883013"/>
            <a:ext cx="423195" cy="303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ICE</a:t>
            </a:r>
            <a:endParaRPr lang="es-ES" b="1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83" y="1656784"/>
            <a:ext cx="3046505" cy="214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6493547" y="1780353"/>
            <a:ext cx="2040295" cy="1884841"/>
            <a:chOff x="6493547" y="1780353"/>
            <a:chExt cx="2040295" cy="1884841"/>
          </a:xfrm>
        </p:grpSpPr>
        <p:sp>
          <p:nvSpPr>
            <p:cNvPr id="21" name="20 Rectángulo"/>
            <p:cNvSpPr/>
            <p:nvPr/>
          </p:nvSpPr>
          <p:spPr>
            <a:xfrm>
              <a:off x="6493547" y="1780353"/>
              <a:ext cx="474984" cy="18848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8063759" y="2409056"/>
              <a:ext cx="470083" cy="2569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75%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</p:grpSp>
      <p:sp>
        <p:nvSpPr>
          <p:cNvPr id="37" name="36 CuadroTexto"/>
          <p:cNvSpPr txBox="1"/>
          <p:nvPr/>
        </p:nvSpPr>
        <p:spPr>
          <a:xfrm>
            <a:off x="7974518" y="1857374"/>
            <a:ext cx="784276" cy="308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MIXED</a:t>
            </a:r>
            <a:endParaRPr lang="es-ES" b="1" dirty="0"/>
          </a:p>
        </p:txBody>
      </p:sp>
      <p:sp>
        <p:nvSpPr>
          <p:cNvPr id="41" name="40 CuadroTexto"/>
          <p:cNvSpPr txBox="1"/>
          <p:nvPr/>
        </p:nvSpPr>
        <p:spPr>
          <a:xfrm>
            <a:off x="2126292" y="1195119"/>
            <a:ext cx="579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603B"/>
                </a:solidFill>
                <a:latin typeface="+mj-lt"/>
              </a:rPr>
              <a:t>WATER PIXELS IDENTIFICATION LIMIT BTD=1</a:t>
            </a:r>
            <a:endParaRPr lang="es-ES" sz="2400" b="1" dirty="0">
              <a:solidFill>
                <a:srgbClr val="FF603B"/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74016" y="3584049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43" name="42 CuadroTexto"/>
          <p:cNvSpPr txBox="1"/>
          <p:nvPr/>
        </p:nvSpPr>
        <p:spPr>
          <a:xfrm>
            <a:off x="4170360" y="3646765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44" name="43 CuadroTexto"/>
          <p:cNvSpPr txBox="1"/>
          <p:nvPr/>
        </p:nvSpPr>
        <p:spPr>
          <a:xfrm>
            <a:off x="7122688" y="3717032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49" name="48 CuadroTexto"/>
          <p:cNvSpPr txBox="1"/>
          <p:nvPr/>
        </p:nvSpPr>
        <p:spPr>
          <a:xfrm rot="16200000">
            <a:off x="-400841" y="2569194"/>
            <a:ext cx="11496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FREQUENCY</a:t>
            </a:r>
            <a:endParaRPr lang="es-ES" sz="1200" b="1" dirty="0"/>
          </a:p>
        </p:txBody>
      </p:sp>
      <p:grpSp>
        <p:nvGrpSpPr>
          <p:cNvPr id="13" name="12 Grupo"/>
          <p:cNvGrpSpPr/>
          <p:nvPr/>
        </p:nvGrpSpPr>
        <p:grpSpPr>
          <a:xfrm>
            <a:off x="35496" y="3923764"/>
            <a:ext cx="8928992" cy="2950587"/>
            <a:chOff x="35496" y="3923764"/>
            <a:chExt cx="8928992" cy="2950587"/>
          </a:xfrm>
        </p:grpSpPr>
        <p:grpSp>
          <p:nvGrpSpPr>
            <p:cNvPr id="5" name="4 Grupo"/>
            <p:cNvGrpSpPr/>
            <p:nvPr/>
          </p:nvGrpSpPr>
          <p:grpSpPr>
            <a:xfrm>
              <a:off x="107504" y="4221088"/>
              <a:ext cx="3040558" cy="2408495"/>
              <a:chOff x="107504" y="4348458"/>
              <a:chExt cx="3040558" cy="240849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4348458"/>
                <a:ext cx="3040558" cy="2408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25 Rectángulo"/>
              <p:cNvSpPr/>
              <p:nvPr/>
            </p:nvSpPr>
            <p:spPr>
              <a:xfrm flipH="1">
                <a:off x="827584" y="4492474"/>
                <a:ext cx="576064" cy="20323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26 CuadroTexto"/>
              <p:cNvSpPr txBox="1"/>
              <p:nvPr/>
            </p:nvSpPr>
            <p:spPr>
              <a:xfrm>
                <a:off x="2230182" y="5157192"/>
                <a:ext cx="49885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rgbClr val="FF3300"/>
                    </a:solidFill>
                  </a:rPr>
                  <a:t>70%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2049045" y="4590420"/>
                <a:ext cx="861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WATER</a:t>
                </a:r>
                <a:endParaRPr lang="es-ES" b="1" dirty="0"/>
              </a:p>
            </p:txBody>
          </p:sp>
        </p:grpSp>
        <p:grpSp>
          <p:nvGrpSpPr>
            <p:cNvPr id="40" name="39 Grupo"/>
            <p:cNvGrpSpPr/>
            <p:nvPr/>
          </p:nvGrpSpPr>
          <p:grpSpPr>
            <a:xfrm>
              <a:off x="3076054" y="4365104"/>
              <a:ext cx="3152130" cy="2448272"/>
              <a:chOff x="2828150" y="4210734"/>
              <a:chExt cx="3590778" cy="2683942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8150" y="4210734"/>
                <a:ext cx="3590778" cy="2683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27 Rectángulo"/>
              <p:cNvSpPr/>
              <p:nvPr/>
            </p:nvSpPr>
            <p:spPr>
              <a:xfrm>
                <a:off x="3486243" y="4233017"/>
                <a:ext cx="437685" cy="228551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28 CuadroTexto"/>
              <p:cNvSpPr txBox="1"/>
              <p:nvPr/>
            </p:nvSpPr>
            <p:spPr>
              <a:xfrm>
                <a:off x="5151650" y="5155572"/>
                <a:ext cx="49885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rgbClr val="FF3300"/>
                    </a:solidFill>
                  </a:rPr>
                  <a:t>15%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5352212" y="4590420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ICE</a:t>
                </a:r>
                <a:endParaRPr lang="es-ES" b="1" dirty="0"/>
              </a:p>
            </p:txBody>
          </p:sp>
        </p:grpSp>
        <p:grpSp>
          <p:nvGrpSpPr>
            <p:cNvPr id="39" name="38 Grupo"/>
            <p:cNvGrpSpPr/>
            <p:nvPr/>
          </p:nvGrpSpPr>
          <p:grpSpPr>
            <a:xfrm>
              <a:off x="6118040" y="4293096"/>
              <a:ext cx="2846448" cy="2402795"/>
              <a:chOff x="5912346" y="4265503"/>
              <a:chExt cx="3232972" cy="2574404"/>
            </a:xfrm>
          </p:grpSpPr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2346" y="4265503"/>
                <a:ext cx="3232972" cy="2574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29 Rectángulo"/>
              <p:cNvSpPr/>
              <p:nvPr/>
            </p:nvSpPr>
            <p:spPr>
              <a:xfrm>
                <a:off x="6523138" y="4364432"/>
                <a:ext cx="353118" cy="230650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" name="30 CuadroTexto"/>
              <p:cNvSpPr txBox="1"/>
              <p:nvPr/>
            </p:nvSpPr>
            <p:spPr>
              <a:xfrm>
                <a:off x="8102326" y="5192966"/>
                <a:ext cx="49885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rgbClr val="FF3300"/>
                    </a:solidFill>
                  </a:rPr>
                  <a:t>45%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38" name="37 CuadroTexto"/>
              <p:cNvSpPr txBox="1"/>
              <p:nvPr/>
            </p:nvSpPr>
            <p:spPr>
              <a:xfrm>
                <a:off x="8028384" y="4486194"/>
                <a:ext cx="832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MIXED</a:t>
                </a:r>
                <a:endParaRPr lang="es-ES" b="1" dirty="0"/>
              </a:p>
            </p:txBody>
          </p:sp>
        </p:grpSp>
        <p:sp>
          <p:nvSpPr>
            <p:cNvPr id="42" name="41 CuadroTexto"/>
            <p:cNvSpPr txBox="1"/>
            <p:nvPr/>
          </p:nvSpPr>
          <p:spPr>
            <a:xfrm>
              <a:off x="1947980" y="3923764"/>
              <a:ext cx="60337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solidFill>
                    <a:srgbClr val="FF603B"/>
                  </a:solidFill>
                  <a:latin typeface="+mj-lt"/>
                </a:rPr>
                <a:t>WATER PIXELS IDENTIFICATION LIMIT BTD=0.5</a:t>
              </a:r>
              <a:endParaRPr lang="es-ES" sz="2400" b="1" dirty="0">
                <a:solidFill>
                  <a:srgbClr val="FF603B"/>
                </a:solidFill>
                <a:latin typeface="+mj-lt"/>
              </a:endParaRPr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1325666" y="6474023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4355976" y="6597352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7308304" y="6597352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50" name="49 CuadroTexto"/>
            <p:cNvSpPr txBox="1"/>
            <p:nvPr/>
          </p:nvSpPr>
          <p:spPr>
            <a:xfrm rot="16200000">
              <a:off x="-400841" y="5235943"/>
              <a:ext cx="11496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FREQUENCY</a:t>
              </a:r>
              <a:endParaRPr lang="es-ES" sz="1200" b="1" dirty="0"/>
            </a:p>
          </p:txBody>
        </p:sp>
      </p:grpSp>
      <p:sp>
        <p:nvSpPr>
          <p:cNvPr id="48" name="47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51" name="50 Rectángulo"/>
          <p:cNvSpPr/>
          <p:nvPr/>
        </p:nvSpPr>
        <p:spPr>
          <a:xfrm>
            <a:off x="4045728" y="446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Water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 smtClean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Thin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10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grpSp>
        <p:nvGrpSpPr>
          <p:cNvPr id="7" name="6 Grupo"/>
          <p:cNvGrpSpPr/>
          <p:nvPr/>
        </p:nvGrpSpPr>
        <p:grpSpPr>
          <a:xfrm>
            <a:off x="113141" y="1637232"/>
            <a:ext cx="2797037" cy="2086093"/>
            <a:chOff x="113141" y="1314830"/>
            <a:chExt cx="3040558" cy="2408495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41" y="1314830"/>
              <a:ext cx="3040558" cy="2408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44 Rectángulo"/>
            <p:cNvSpPr/>
            <p:nvPr/>
          </p:nvSpPr>
          <p:spPr>
            <a:xfrm flipH="1">
              <a:off x="1547663" y="1458846"/>
              <a:ext cx="531179" cy="20323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2230184" y="1974298"/>
              <a:ext cx="4988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10%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2049046" y="1604966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WATER</a:t>
              </a:r>
              <a:endParaRPr lang="es-ES" b="1" dirty="0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2915816" y="1637232"/>
            <a:ext cx="3240360" cy="2223816"/>
            <a:chOff x="2915816" y="1177106"/>
            <a:chExt cx="3590778" cy="2683942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177106"/>
              <a:ext cx="3590778" cy="268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46 Rectángulo"/>
            <p:cNvSpPr/>
            <p:nvPr/>
          </p:nvSpPr>
          <p:spPr>
            <a:xfrm flipH="1">
              <a:off x="3995935" y="1452566"/>
              <a:ext cx="1596085" cy="20323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47 CuadroTexto"/>
            <p:cNvSpPr txBox="1"/>
            <p:nvPr/>
          </p:nvSpPr>
          <p:spPr>
            <a:xfrm>
              <a:off x="4937943" y="1948937"/>
              <a:ext cx="5886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&gt;45%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63" name="62 CuadroTexto"/>
            <p:cNvSpPr txBox="1"/>
            <p:nvPr/>
          </p:nvSpPr>
          <p:spPr>
            <a:xfrm>
              <a:off x="4992446" y="1452566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ICE</a:t>
              </a:r>
              <a:endParaRPr lang="es-ES" b="1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5917983" y="1637231"/>
            <a:ext cx="2942680" cy="2169047"/>
            <a:chOff x="5917983" y="1231875"/>
            <a:chExt cx="3232972" cy="2574404"/>
          </a:xfrm>
        </p:grpSpPr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983" y="1231875"/>
              <a:ext cx="3232972" cy="2574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48 Rectángulo"/>
            <p:cNvSpPr/>
            <p:nvPr/>
          </p:nvSpPr>
          <p:spPr>
            <a:xfrm flipH="1">
              <a:off x="7032828" y="1452566"/>
              <a:ext cx="1408657" cy="21847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7735857" y="1948936"/>
              <a:ext cx="7056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solidFill>
                    <a:srgbClr val="FF3300"/>
                  </a:solidFill>
                </a:rPr>
                <a:t>&gt;25%</a:t>
              </a:r>
              <a:endParaRPr lang="es-ES" sz="1400" b="1" baseline="-25000" dirty="0">
                <a:solidFill>
                  <a:srgbClr val="FF3300"/>
                </a:solidFill>
              </a:endParaRPr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7737156" y="1472118"/>
              <a:ext cx="1193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MIXED</a:t>
              </a:r>
              <a:endParaRPr lang="es-ES" b="1" dirty="0"/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2190088" y="1196752"/>
            <a:ext cx="528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603B"/>
                </a:solidFill>
                <a:latin typeface="+mj-lt"/>
              </a:rPr>
              <a:t>ICE PIXELS IDENTIFICATION LIMIT BTD=1</a:t>
            </a:r>
            <a:endParaRPr lang="es-ES" sz="2400" b="1" dirty="0">
              <a:solidFill>
                <a:srgbClr val="FF603B"/>
              </a:solidFill>
              <a:latin typeface="+mj-lt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1074016" y="3584049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71" name="70 CuadroTexto"/>
          <p:cNvSpPr txBox="1"/>
          <p:nvPr/>
        </p:nvSpPr>
        <p:spPr>
          <a:xfrm>
            <a:off x="4170360" y="3646765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72" name="71 CuadroTexto"/>
          <p:cNvSpPr txBox="1"/>
          <p:nvPr/>
        </p:nvSpPr>
        <p:spPr>
          <a:xfrm>
            <a:off x="7122688" y="3717032"/>
            <a:ext cx="977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TB11-TB12</a:t>
            </a:r>
            <a:endParaRPr lang="es-ES" sz="1200" b="1" dirty="0"/>
          </a:p>
        </p:txBody>
      </p:sp>
      <p:sp>
        <p:nvSpPr>
          <p:cNvPr id="73" name="72 CuadroTexto"/>
          <p:cNvSpPr txBox="1"/>
          <p:nvPr/>
        </p:nvSpPr>
        <p:spPr>
          <a:xfrm rot="16200000">
            <a:off x="-400841" y="2569194"/>
            <a:ext cx="11496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FREQUENCY</a:t>
            </a:r>
            <a:endParaRPr lang="es-ES" sz="1200" b="1" dirty="0"/>
          </a:p>
        </p:txBody>
      </p:sp>
      <p:grpSp>
        <p:nvGrpSpPr>
          <p:cNvPr id="2" name="1 Grupo"/>
          <p:cNvGrpSpPr/>
          <p:nvPr/>
        </p:nvGrpSpPr>
        <p:grpSpPr>
          <a:xfrm>
            <a:off x="35496" y="4123142"/>
            <a:ext cx="8784976" cy="2823217"/>
            <a:chOff x="35496" y="4123142"/>
            <a:chExt cx="8784976" cy="2823217"/>
          </a:xfrm>
        </p:grpSpPr>
        <p:grpSp>
          <p:nvGrpSpPr>
            <p:cNvPr id="67" name="66 Grupo"/>
            <p:cNvGrpSpPr/>
            <p:nvPr/>
          </p:nvGrpSpPr>
          <p:grpSpPr>
            <a:xfrm>
              <a:off x="107504" y="4404881"/>
              <a:ext cx="2952328" cy="2264479"/>
              <a:chOff x="107504" y="4348458"/>
              <a:chExt cx="3040558" cy="2408495"/>
            </a:xfrm>
          </p:grpSpPr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4348458"/>
                <a:ext cx="3040558" cy="2408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53 Rectángulo"/>
              <p:cNvSpPr/>
              <p:nvPr/>
            </p:nvSpPr>
            <p:spPr>
              <a:xfrm flipH="1">
                <a:off x="1678307" y="4492474"/>
                <a:ext cx="445421" cy="20323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54 CuadroTexto"/>
              <p:cNvSpPr txBox="1"/>
              <p:nvPr/>
            </p:nvSpPr>
            <p:spPr>
              <a:xfrm>
                <a:off x="2275870" y="4971049"/>
                <a:ext cx="4074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>
                    <a:solidFill>
                      <a:srgbClr val="FF3300"/>
                    </a:solidFill>
                  </a:rPr>
                  <a:t>5</a:t>
                </a:r>
                <a:r>
                  <a:rPr lang="es-ES" sz="1400" b="1" dirty="0" smtClean="0">
                    <a:solidFill>
                      <a:srgbClr val="FF3300"/>
                    </a:solidFill>
                  </a:rPr>
                  <a:t>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62" name="61 CuadroTexto"/>
              <p:cNvSpPr txBox="1"/>
              <p:nvPr/>
            </p:nvSpPr>
            <p:spPr>
              <a:xfrm>
                <a:off x="2049045" y="4590420"/>
                <a:ext cx="861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WATER</a:t>
                </a:r>
                <a:endParaRPr lang="es-ES" b="1" dirty="0"/>
              </a:p>
            </p:txBody>
          </p:sp>
        </p:grpSp>
        <p:grpSp>
          <p:nvGrpSpPr>
            <p:cNvPr id="69" name="68 Grupo"/>
            <p:cNvGrpSpPr/>
            <p:nvPr/>
          </p:nvGrpSpPr>
          <p:grpSpPr>
            <a:xfrm>
              <a:off x="2910179" y="4509120"/>
              <a:ext cx="3245997" cy="2304256"/>
              <a:chOff x="2910179" y="4210734"/>
              <a:chExt cx="3590778" cy="2683942"/>
            </a:xfrm>
          </p:grpSpPr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0179" y="4210734"/>
                <a:ext cx="3590778" cy="2683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55 Rectángulo"/>
              <p:cNvSpPr/>
              <p:nvPr/>
            </p:nvSpPr>
            <p:spPr>
              <a:xfrm flipH="1">
                <a:off x="4067944" y="4486194"/>
                <a:ext cx="1524076" cy="20323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" name="56 CuadroTexto"/>
              <p:cNvSpPr txBox="1"/>
              <p:nvPr/>
            </p:nvSpPr>
            <p:spPr>
              <a:xfrm>
                <a:off x="4984543" y="4971049"/>
                <a:ext cx="58862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rgbClr val="FF3300"/>
                    </a:solidFill>
                  </a:rPr>
                  <a:t>&gt;60%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64" name="63 CuadroTexto"/>
              <p:cNvSpPr txBox="1"/>
              <p:nvPr/>
            </p:nvSpPr>
            <p:spPr>
              <a:xfrm>
                <a:off x="5352212" y="4590420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ICE</a:t>
                </a:r>
                <a:endParaRPr lang="es-ES" b="1" dirty="0"/>
              </a:p>
            </p:txBody>
          </p:sp>
        </p:grpSp>
        <p:grpSp>
          <p:nvGrpSpPr>
            <p:cNvPr id="68" name="67 Grupo"/>
            <p:cNvGrpSpPr/>
            <p:nvPr/>
          </p:nvGrpSpPr>
          <p:grpSpPr>
            <a:xfrm>
              <a:off x="5912346" y="4491881"/>
              <a:ext cx="2908126" cy="2249487"/>
              <a:chOff x="5912346" y="4265503"/>
              <a:chExt cx="3232972" cy="2574404"/>
            </a:xfrm>
          </p:grpSpPr>
          <p:pic>
            <p:nvPicPr>
              <p:cNvPr id="53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2346" y="4265503"/>
                <a:ext cx="3232972" cy="2574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57 Rectángulo"/>
              <p:cNvSpPr/>
              <p:nvPr/>
            </p:nvSpPr>
            <p:spPr>
              <a:xfrm flipH="1">
                <a:off x="7027193" y="4486194"/>
                <a:ext cx="1417329" cy="21847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58 CuadroTexto"/>
              <p:cNvSpPr txBox="1"/>
              <p:nvPr/>
            </p:nvSpPr>
            <p:spPr>
              <a:xfrm>
                <a:off x="7855899" y="4871490"/>
                <a:ext cx="58862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rgbClr val="FF3300"/>
                    </a:solidFill>
                  </a:rPr>
                  <a:t>&gt;10%</a:t>
                </a:r>
                <a:endParaRPr lang="es-ES" sz="1400" b="1" baseline="-2500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66" name="65 CuadroTexto"/>
              <p:cNvSpPr txBox="1"/>
              <p:nvPr/>
            </p:nvSpPr>
            <p:spPr>
              <a:xfrm>
                <a:off x="8028384" y="4486194"/>
                <a:ext cx="832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 smtClean="0"/>
                  <a:t>MIXED</a:t>
                </a:r>
                <a:endParaRPr lang="es-ES" b="1" dirty="0"/>
              </a:p>
            </p:txBody>
          </p:sp>
        </p:grpSp>
        <p:sp>
          <p:nvSpPr>
            <p:cNvPr id="40" name="39 CuadroTexto"/>
            <p:cNvSpPr txBox="1"/>
            <p:nvPr/>
          </p:nvSpPr>
          <p:spPr>
            <a:xfrm>
              <a:off x="2163872" y="4123142"/>
              <a:ext cx="5527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solidFill>
                    <a:srgbClr val="FF603B"/>
                  </a:solidFill>
                  <a:latin typeface="+mj-lt"/>
                </a:rPr>
                <a:t>ICE PIXELS IDENTIFICATION LIMIT BTD=1.5</a:t>
              </a:r>
              <a:endParaRPr lang="es-ES" sz="2400" b="1" dirty="0">
                <a:solidFill>
                  <a:srgbClr val="FF603B"/>
                </a:solidFill>
                <a:latin typeface="+mj-lt"/>
              </a:endParaRPr>
            </a:p>
          </p:txBody>
        </p:sp>
        <p:sp>
          <p:nvSpPr>
            <p:cNvPr id="74" name="73 CuadroTexto"/>
            <p:cNvSpPr txBox="1"/>
            <p:nvPr/>
          </p:nvSpPr>
          <p:spPr>
            <a:xfrm>
              <a:off x="1074016" y="6536377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75" name="74 CuadroTexto"/>
            <p:cNvSpPr txBox="1"/>
            <p:nvPr/>
          </p:nvSpPr>
          <p:spPr>
            <a:xfrm>
              <a:off x="4170360" y="6599093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76" name="75 CuadroTexto"/>
            <p:cNvSpPr txBox="1"/>
            <p:nvPr/>
          </p:nvSpPr>
          <p:spPr>
            <a:xfrm>
              <a:off x="7122688" y="6669360"/>
              <a:ext cx="9777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TB11-TB12</a:t>
              </a:r>
              <a:endParaRPr lang="es-ES" sz="1200" b="1" dirty="0"/>
            </a:p>
          </p:txBody>
        </p:sp>
        <p:sp>
          <p:nvSpPr>
            <p:cNvPr id="77" name="76 CuadroTexto"/>
            <p:cNvSpPr txBox="1"/>
            <p:nvPr/>
          </p:nvSpPr>
          <p:spPr>
            <a:xfrm rot="16200000">
              <a:off x="-400841" y="5521522"/>
              <a:ext cx="11496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/>
                <a:t>FREQUENCY</a:t>
              </a:r>
              <a:endParaRPr lang="es-ES" sz="1200" b="1" dirty="0"/>
            </a:p>
          </p:txBody>
        </p:sp>
      </p:grpSp>
      <p:sp>
        <p:nvSpPr>
          <p:cNvPr id="60" name="59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70" name="69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Thin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ice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1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69160"/>
            <a:ext cx="5090145" cy="15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4" y="3406086"/>
            <a:ext cx="5207894" cy="142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4" y="1878334"/>
            <a:ext cx="5135886" cy="151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35896" y="3822551"/>
            <a:ext cx="3410643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563888" y="2310382"/>
            <a:ext cx="3410643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563888" y="5333876"/>
            <a:ext cx="3410643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7222321" y="226613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&lt; 0.57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200377" y="375073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&gt; 0.97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200376" y="526448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&lt; 0.96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35695" y="1381418"/>
            <a:ext cx="59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IDENTIFICATION OF LOW EMISSIVITY ICE PIXELS</a:t>
            </a:r>
            <a:endParaRPr lang="es-ES" b="1" dirty="0">
              <a:solidFill>
                <a:srgbClr val="FF603B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3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38" y="1726932"/>
            <a:ext cx="6152242" cy="493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996733" y="1381418"/>
            <a:ext cx="558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603B"/>
                </a:solidFill>
                <a:latin typeface="+mj-lt"/>
              </a:rPr>
              <a:t>ICE PIXELS IDENTIFICATION – BTD LIMIT =1</a:t>
            </a:r>
            <a:endParaRPr lang="es-ES" sz="2400" b="1" dirty="0">
              <a:solidFill>
                <a:srgbClr val="FF603B"/>
              </a:solidFill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6" y="2204864"/>
            <a:ext cx="2322062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35350" y="1988840"/>
            <a:ext cx="21204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CLOUD PHASE</a:t>
            </a:r>
            <a:endParaRPr lang="es-ES" sz="1400" b="1" dirty="0"/>
          </a:p>
        </p:txBody>
      </p:sp>
      <p:sp>
        <p:nvSpPr>
          <p:cNvPr id="2" name="1 Rectángulo"/>
          <p:cNvSpPr/>
          <p:nvPr/>
        </p:nvSpPr>
        <p:spPr>
          <a:xfrm>
            <a:off x="251520" y="4582869"/>
            <a:ext cx="2533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  <a:sym typeface="Symbol"/>
              </a:rPr>
              <a:t>Can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eliminate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water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?</a:t>
            </a:r>
            <a:endParaRPr lang="es-ES" dirty="0">
              <a:solidFill>
                <a:srgbClr val="FF603B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51520" y="5373216"/>
            <a:ext cx="2533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What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kind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of ice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have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lost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?</a:t>
            </a:r>
            <a:endParaRPr lang="es-ES" dirty="0">
              <a:solidFill>
                <a:srgbClr val="FF603B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7544" y="864096"/>
            <a:ext cx="642942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  <p:txBody>
          <a:bodyPr lIns="360000" tIns="360000" rIns="180000" bIns="720000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Tx/>
              <a:buBlip>
                <a:blip r:embed="rId3"/>
              </a:buBlip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 INTRODUCTION</a:t>
            </a: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JEM-EUSO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Mission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Measuring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principle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Height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retrieval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  <a:cs typeface="+mn-cs"/>
              </a:rPr>
              <a:t>m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ethods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Radiative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Methods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Objectives</a:t>
            </a:r>
            <a:endParaRPr lang="es-ES" sz="24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1500"/>
              </a:spcAft>
              <a:buFontTx/>
              <a:buBlip>
                <a:blip r:embed="rId3"/>
              </a:buBlip>
              <a:defRPr/>
            </a:pPr>
            <a:r>
              <a:rPr lang="es-ES" sz="2400" b="1" dirty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BRIGHTNESS TEMPERATURE DIFFERENCES</a:t>
            </a: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Water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clouds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identification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Ice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clouds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identification</a:t>
            </a:r>
            <a:endParaRPr lang="es-ES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 marL="800100" lvl="1" indent="-342900" eaLnBrk="0" fontAlgn="auto" hangingPunct="0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  <a:defRPr/>
            </a:pP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Thin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ice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clouds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identification</a:t>
            </a:r>
            <a:endParaRPr lang="es-ES" sz="2400" b="1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1500"/>
              </a:spcAft>
              <a:buFontTx/>
              <a:buBlip>
                <a:blip r:embed="rId3"/>
              </a:buBlip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CONCLUSIONS</a:t>
            </a:r>
            <a:endParaRPr lang="es-E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42875" y="144215"/>
            <a:ext cx="3029804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508104" y="179703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3333FF"/>
                </a:solidFill>
              </a:rPr>
              <a:t>Why</a:t>
            </a:r>
            <a:r>
              <a:rPr lang="es-ES" dirty="0" smtClean="0">
                <a:solidFill>
                  <a:srgbClr val="3333FF"/>
                </a:solidFill>
              </a:rPr>
              <a:t> do </a:t>
            </a:r>
            <a:r>
              <a:rPr lang="es-ES" dirty="0" err="1" smtClean="0">
                <a:solidFill>
                  <a:srgbClr val="3333FF"/>
                </a:solidFill>
              </a:rPr>
              <a:t>we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need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algorithms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to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retrieve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the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cloud</a:t>
            </a:r>
            <a:r>
              <a:rPr lang="es-ES" dirty="0" smtClean="0">
                <a:solidFill>
                  <a:srgbClr val="3333FF"/>
                </a:solidFill>
              </a:rPr>
              <a:t> top </a:t>
            </a:r>
            <a:r>
              <a:rPr lang="es-ES" dirty="0" err="1" smtClean="0">
                <a:solidFill>
                  <a:srgbClr val="3333FF"/>
                </a:solidFill>
              </a:rPr>
              <a:t>height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08104" y="251957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3333FF"/>
                </a:solidFill>
              </a:rPr>
              <a:t>Why</a:t>
            </a:r>
            <a:r>
              <a:rPr lang="es-ES" dirty="0" smtClean="0">
                <a:solidFill>
                  <a:srgbClr val="3333FF"/>
                </a:solidFill>
              </a:rPr>
              <a:t> do </a:t>
            </a:r>
            <a:r>
              <a:rPr lang="es-ES" dirty="0" err="1" smtClean="0">
                <a:solidFill>
                  <a:srgbClr val="3333FF"/>
                </a:solidFill>
              </a:rPr>
              <a:t>we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need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different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algorithms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for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different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clouds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08104" y="324210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3333FF"/>
                </a:solidFill>
              </a:rPr>
              <a:t>Why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would</a:t>
            </a:r>
            <a:r>
              <a:rPr lang="es-ES" dirty="0" smtClean="0">
                <a:solidFill>
                  <a:srgbClr val="3333FF"/>
                </a:solidFill>
              </a:rPr>
              <a:t> be </a:t>
            </a:r>
            <a:r>
              <a:rPr lang="es-ES" dirty="0" err="1" smtClean="0">
                <a:solidFill>
                  <a:srgbClr val="3333FF"/>
                </a:solidFill>
              </a:rPr>
              <a:t>useful</a:t>
            </a:r>
            <a:r>
              <a:rPr lang="es-ES" dirty="0" smtClean="0">
                <a:solidFill>
                  <a:srgbClr val="3333FF"/>
                </a:solidFill>
              </a:rPr>
              <a:t> a </a:t>
            </a:r>
            <a:r>
              <a:rPr lang="es-ES" dirty="0" err="1" smtClean="0">
                <a:solidFill>
                  <a:srgbClr val="3333FF"/>
                </a:solidFill>
              </a:rPr>
              <a:t>method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to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clasify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clouds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3" name="2 Cerrar llave"/>
          <p:cNvSpPr/>
          <p:nvPr/>
        </p:nvSpPr>
        <p:spPr>
          <a:xfrm>
            <a:off x="4860032" y="1903566"/>
            <a:ext cx="288032" cy="1971174"/>
          </a:xfrm>
          <a:prstGeom prst="rightBrace">
            <a:avLst/>
          </a:prstGeom>
          <a:ln w="317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5652120" y="45811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3333FF"/>
                </a:solidFill>
              </a:rPr>
              <a:t>Can </a:t>
            </a:r>
            <a:r>
              <a:rPr lang="es-ES" dirty="0" err="1" smtClean="0">
                <a:solidFill>
                  <a:srgbClr val="3333FF"/>
                </a:solidFill>
              </a:rPr>
              <a:t>we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identify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water</a:t>
            </a:r>
            <a:r>
              <a:rPr lang="es-ES" dirty="0" smtClean="0">
                <a:solidFill>
                  <a:srgbClr val="3333FF"/>
                </a:solidFill>
              </a:rPr>
              <a:t> </a:t>
            </a:r>
            <a:r>
              <a:rPr lang="es-ES" dirty="0" err="1" smtClean="0">
                <a:solidFill>
                  <a:srgbClr val="3333FF"/>
                </a:solidFill>
              </a:rPr>
              <a:t>clouds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652120" y="5075892"/>
            <a:ext cx="18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3333FF"/>
                </a:solidFill>
              </a:rPr>
              <a:t>And ice </a:t>
            </a:r>
            <a:r>
              <a:rPr lang="es-ES" dirty="0" err="1" smtClean="0">
                <a:solidFill>
                  <a:srgbClr val="3333FF"/>
                </a:solidFill>
              </a:rPr>
              <a:t>clouds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652120" y="5579948"/>
            <a:ext cx="242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3333FF"/>
                </a:solidFill>
              </a:rPr>
              <a:t>And </a:t>
            </a:r>
            <a:r>
              <a:rPr lang="es-ES" dirty="0" err="1" smtClean="0">
                <a:solidFill>
                  <a:srgbClr val="3333FF"/>
                </a:solidFill>
              </a:rPr>
              <a:t>thin</a:t>
            </a:r>
            <a:r>
              <a:rPr lang="es-ES" dirty="0" smtClean="0">
                <a:solidFill>
                  <a:srgbClr val="3333FF"/>
                </a:solidFill>
              </a:rPr>
              <a:t> ice </a:t>
            </a:r>
            <a:r>
              <a:rPr lang="es-ES" dirty="0" err="1" smtClean="0">
                <a:solidFill>
                  <a:srgbClr val="3333FF"/>
                </a:solidFill>
              </a:rPr>
              <a:t>clouds</a:t>
            </a:r>
            <a:r>
              <a:rPr lang="es-ES" dirty="0" smtClean="0">
                <a:solidFill>
                  <a:srgbClr val="3333FF"/>
                </a:solidFill>
              </a:rPr>
              <a:t>?</a:t>
            </a:r>
            <a:endParaRPr lang="es-ES" dirty="0">
              <a:solidFill>
                <a:srgbClr val="3333FF"/>
              </a:solidFill>
            </a:endParaRPr>
          </a:p>
        </p:txBody>
      </p:sp>
      <p:sp>
        <p:nvSpPr>
          <p:cNvPr id="16" name="15 Cerrar llave"/>
          <p:cNvSpPr/>
          <p:nvPr/>
        </p:nvSpPr>
        <p:spPr>
          <a:xfrm>
            <a:off x="5364088" y="4682207"/>
            <a:ext cx="288032" cy="1222449"/>
          </a:xfrm>
          <a:prstGeom prst="rightBrace">
            <a:avLst/>
          </a:prstGeom>
          <a:ln w="317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3" grpId="0" animBg="1"/>
      <p:bldP spid="13" grpId="0"/>
      <p:bldP spid="14" grpId="0"/>
      <p:bldP spid="15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84" y="1730312"/>
            <a:ext cx="6400820" cy="514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39552" y="138141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EXAMPLE: ICE PIXELS IDENTIFICATION – BTD LIMIT =1 </a:t>
            </a:r>
            <a:r>
              <a:rPr lang="es-ES" b="1" dirty="0" smtClean="0">
                <a:solidFill>
                  <a:srgbClr val="3333FF"/>
                </a:solidFill>
              </a:rPr>
              <a:t>AND TB11&lt;280K</a:t>
            </a:r>
            <a:endParaRPr lang="es-ES" b="1" dirty="0">
              <a:solidFill>
                <a:srgbClr val="3333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6" y="2204864"/>
            <a:ext cx="2322062" cy="17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35350" y="1988840"/>
            <a:ext cx="21204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CLOUD PHASE</a:t>
            </a:r>
            <a:endParaRPr lang="es-ES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251520" y="4582869"/>
            <a:ext cx="253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With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Tª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thresholds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can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eliminate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water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endParaRPr lang="es-ES" dirty="0">
              <a:solidFill>
                <a:srgbClr val="FF603B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32" y="1988840"/>
            <a:ext cx="5737224" cy="35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EXAMPLE: ICE PIXELS IDENTIFICATION – BTD LIMIT =1 </a:t>
            </a:r>
            <a:r>
              <a:rPr lang="es-ES" b="1" dirty="0" smtClean="0">
                <a:solidFill>
                  <a:srgbClr val="3333FF"/>
                </a:solidFill>
              </a:rPr>
              <a:t>AND TB11&lt;280K</a:t>
            </a:r>
            <a:endParaRPr lang="es-ES" b="1" dirty="0">
              <a:solidFill>
                <a:srgbClr val="3333FF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3528" y="3513782"/>
            <a:ext cx="253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FIRST CRITERION</a:t>
            </a:r>
          </a:p>
          <a:p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discard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water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but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also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ice</a:t>
            </a:r>
            <a:endParaRPr lang="es-ES" dirty="0">
              <a:solidFill>
                <a:srgbClr val="FF603B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23528" y="4437112"/>
            <a:ext cx="253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SECOND CRITERION</a:t>
            </a:r>
          </a:p>
          <a:p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discard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mainly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water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endParaRPr lang="es-ES" dirty="0">
              <a:solidFill>
                <a:srgbClr val="FF603B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187624" y="5877366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What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kind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of ice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pixels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we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discard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with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the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first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criterion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?</a:t>
            </a:r>
            <a:endParaRPr lang="es-ES" sz="2000" dirty="0">
              <a:solidFill>
                <a:srgbClr val="00206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5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EXAMPLE: ICE PIXELS IDENTIFICATION – BTD LIMIT =1 </a:t>
            </a:r>
            <a:r>
              <a:rPr lang="es-ES" b="1" dirty="0" smtClean="0">
                <a:solidFill>
                  <a:srgbClr val="3333FF"/>
                </a:solidFill>
              </a:rPr>
              <a:t>AND TB11&lt;280K</a:t>
            </a:r>
            <a:endParaRPr lang="es-ES" b="1" dirty="0">
              <a:solidFill>
                <a:srgbClr val="3333FF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5105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88968" y="3356992"/>
            <a:ext cx="310856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Ice </a:t>
            </a:r>
            <a:r>
              <a:rPr lang="es-ES" b="1" dirty="0" err="1">
                <a:solidFill>
                  <a:srgbClr val="002060"/>
                </a:solidFill>
              </a:rPr>
              <a:t>pixels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we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lost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with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first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criterion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have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high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emissivity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EXAMPLE: ICE PIXELS IDENTIFICATION – BTD LIMIT =1 </a:t>
            </a:r>
            <a:r>
              <a:rPr lang="es-ES" b="1" dirty="0" smtClean="0">
                <a:solidFill>
                  <a:srgbClr val="3333FF"/>
                </a:solidFill>
              </a:rPr>
              <a:t>AND TB11&lt;280K</a:t>
            </a:r>
            <a:endParaRPr lang="es-ES" b="1" dirty="0">
              <a:solidFill>
                <a:srgbClr val="3333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51625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788968" y="3356992"/>
            <a:ext cx="31085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2060"/>
                </a:solidFill>
              </a:rPr>
              <a:t>Ice </a:t>
            </a:r>
            <a:r>
              <a:rPr lang="es-ES" b="1" dirty="0" err="1">
                <a:solidFill>
                  <a:srgbClr val="002060"/>
                </a:solidFill>
              </a:rPr>
              <a:t>pixels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selected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with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first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criterion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have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low</a:t>
            </a:r>
            <a:r>
              <a:rPr lang="es-ES" b="1" dirty="0" smtClean="0">
                <a:solidFill>
                  <a:srgbClr val="002060"/>
                </a:solidFill>
              </a:rPr>
              <a:t>  </a:t>
            </a:r>
            <a:r>
              <a:rPr lang="es-ES" b="1" dirty="0" err="1">
                <a:solidFill>
                  <a:srgbClr val="002060"/>
                </a:solidFill>
              </a:rPr>
              <a:t>emissivity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EXAMPLE: ICE PIXELS IDENTIFICATION – BTD LIMIT =1 </a:t>
            </a:r>
            <a:r>
              <a:rPr lang="es-ES" b="1" dirty="0" smtClean="0">
                <a:solidFill>
                  <a:srgbClr val="3333FF"/>
                </a:solidFill>
              </a:rPr>
              <a:t>AND TB11&lt;280K</a:t>
            </a:r>
            <a:endParaRPr lang="es-ES" b="1" dirty="0">
              <a:solidFill>
                <a:srgbClr val="3333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1" y="2191896"/>
            <a:ext cx="4320480" cy="34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07504" y="5589240"/>
            <a:ext cx="9145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err="1" smtClean="0">
                <a:solidFill>
                  <a:srgbClr val="002060"/>
                </a:solidFill>
              </a:rPr>
              <a:t>The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second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criterion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removes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water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pixels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but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keeps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low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emissivity</a:t>
            </a:r>
            <a:r>
              <a:rPr lang="es-ES" b="1" dirty="0" smtClean="0">
                <a:solidFill>
                  <a:srgbClr val="002060"/>
                </a:solidFill>
              </a:rPr>
              <a:t> ice </a:t>
            </a:r>
            <a:r>
              <a:rPr lang="es-ES" b="1" dirty="0" err="1" smtClean="0">
                <a:solidFill>
                  <a:srgbClr val="002060"/>
                </a:solidFill>
              </a:rPr>
              <a:t>pixels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42237"/>
            <a:ext cx="4376400" cy="359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72351" y="6097071"/>
            <a:ext cx="7744065" cy="507831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>
                <a:solidFill>
                  <a:srgbClr val="FF0000"/>
                </a:solidFill>
              </a:rPr>
              <a:t>USING BOTH CONDITIONS WE CAN SELECT ICE PIXELS OF LOW</a:t>
            </a:r>
            <a:r>
              <a:rPr lang="es-ES" b="1" dirty="0" smtClean="0">
                <a:solidFill>
                  <a:srgbClr val="FF0000"/>
                </a:solidFill>
                <a:latin typeface="Symbol" pitchFamily="18" charset="2"/>
              </a:rPr>
              <a:t> e</a:t>
            </a:r>
            <a:endParaRPr lang="es-ES" b="1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562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OTHER POSSIBILITIES OF BTD LIMITS AND TB11</a:t>
            </a:r>
            <a:endParaRPr lang="es-ES" b="1" dirty="0">
              <a:solidFill>
                <a:srgbClr val="3333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95736" y="191683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err="1" smtClean="0">
                <a:solidFill>
                  <a:srgbClr val="002060"/>
                </a:solidFill>
              </a:rPr>
              <a:t>To</a:t>
            </a:r>
            <a:r>
              <a:rPr lang="es-ES" sz="2000" b="1" dirty="0" smtClean="0">
                <a:solidFill>
                  <a:srgbClr val="002060"/>
                </a:solidFill>
              </a:rPr>
              <a:t> compare </a:t>
            </a:r>
            <a:r>
              <a:rPr lang="es-ES" sz="2000" b="1" dirty="0" err="1" smtClean="0">
                <a:solidFill>
                  <a:srgbClr val="002060"/>
                </a:solidFill>
              </a:rPr>
              <a:t>the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results</a:t>
            </a:r>
            <a:r>
              <a:rPr lang="es-ES" sz="2000" b="1" dirty="0" smtClean="0">
                <a:solidFill>
                  <a:srgbClr val="002060"/>
                </a:solidFill>
              </a:rPr>
              <a:t> of </a:t>
            </a:r>
            <a:r>
              <a:rPr lang="es-ES" sz="2000" b="1" dirty="0" err="1" smtClean="0">
                <a:solidFill>
                  <a:srgbClr val="002060"/>
                </a:solidFill>
              </a:rPr>
              <a:t>different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criteria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two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parameters</a:t>
            </a:r>
            <a:r>
              <a:rPr lang="es-ES" sz="2000" b="1" dirty="0" smtClean="0">
                <a:solidFill>
                  <a:srgbClr val="002060"/>
                </a:solidFill>
              </a:rPr>
              <a:t> are </a:t>
            </a:r>
            <a:r>
              <a:rPr lang="es-ES" sz="2000" b="1" dirty="0" err="1" smtClean="0">
                <a:solidFill>
                  <a:srgbClr val="002060"/>
                </a:solidFill>
              </a:rPr>
              <a:t>defined</a:t>
            </a:r>
            <a:r>
              <a:rPr lang="es-ES" sz="2000" b="1" dirty="0" smtClean="0">
                <a:solidFill>
                  <a:srgbClr val="002060"/>
                </a:solidFill>
              </a:rPr>
              <a:t>:</a:t>
            </a:r>
            <a:endParaRPr lang="es-ES" sz="20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395536" y="3341148"/>
                <a:ext cx="4194289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s-E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Pixels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thin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ice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without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criteria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Pixels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thin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ice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after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criteria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41148"/>
                <a:ext cx="4194289" cy="66909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485426" y="4344082"/>
                <a:ext cx="4726487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s-E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E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Pixels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other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than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thin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ice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after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criteria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S" b="0" i="1" smtClean="0">
                              <a:latin typeface="Cambria Math"/>
                            </a:rPr>
                            <m:t>𝑇𝑜𝑡𝑎𝑙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𝑛𝑢𝑚𝑏𝑒𝑟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𝑝𝑖𝑥𝑒𝑙𝑠</m:t>
                          </m:r>
                          <m:r>
                            <a:rPr lang="es-ES" b="0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after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criteria</m:t>
                          </m:r>
                          <m:r>
                            <m:rPr>
                              <m:nor/>
                            </m:rPr>
                            <a:rPr lang="es-ES" i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6" y="4344082"/>
                <a:ext cx="4726487" cy="6690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6 Conector recto de flecha"/>
          <p:cNvCxnSpPr/>
          <p:nvPr/>
        </p:nvCxnSpPr>
        <p:spPr>
          <a:xfrm>
            <a:off x="4788024" y="3675695"/>
            <a:ext cx="873820" cy="0"/>
          </a:xfrm>
          <a:prstGeom prst="straightConnector1">
            <a:avLst/>
          </a:prstGeom>
          <a:ln w="635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5211913" y="4666253"/>
            <a:ext cx="873820" cy="0"/>
          </a:xfrm>
          <a:prstGeom prst="straightConnector1">
            <a:avLst/>
          </a:prstGeom>
          <a:ln w="635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5724128" y="3479986"/>
            <a:ext cx="2743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FF3300"/>
                </a:solidFill>
                <a:sym typeface="Symbol"/>
              </a:rPr>
              <a:t>1</a:t>
            </a:r>
            <a:r>
              <a:rPr lang="es-ES" sz="2000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if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the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criteria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works</a:t>
            </a:r>
            <a:endParaRPr lang="es-ES" sz="2000" dirty="0">
              <a:solidFill>
                <a:srgbClr val="00206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6112337" y="4478574"/>
            <a:ext cx="2743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FF3300"/>
                </a:solidFill>
                <a:sym typeface="Symbol"/>
              </a:rPr>
              <a:t>0</a:t>
            </a:r>
            <a:r>
              <a:rPr lang="es-ES" sz="2000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if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the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criteria</a:t>
            </a:r>
            <a:r>
              <a:rPr lang="es-ES" sz="2000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sym typeface="Symbol"/>
              </a:rPr>
              <a:t>works</a:t>
            </a:r>
            <a:endParaRPr lang="es-E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562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OTHER POSSIBILITIES OF BTD LIMITS AND TB11</a:t>
            </a:r>
            <a:endParaRPr lang="es-ES" b="1" dirty="0">
              <a:solidFill>
                <a:srgbClr val="3333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7747" y="5507940"/>
            <a:ext cx="4692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BT11= 280 K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works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better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for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all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latitudes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1115616" y="5939988"/>
            <a:ext cx="6782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BTD= 0.5 K leads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higher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number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of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correct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identifications</a:t>
            </a:r>
            <a:endParaRPr lang="es-ES" dirty="0"/>
          </a:p>
        </p:txBody>
      </p:sp>
      <p:grpSp>
        <p:nvGrpSpPr>
          <p:cNvPr id="11" name="10 Grupo"/>
          <p:cNvGrpSpPr/>
          <p:nvPr/>
        </p:nvGrpSpPr>
        <p:grpSpPr>
          <a:xfrm>
            <a:off x="1245805" y="1822758"/>
            <a:ext cx="7214627" cy="3622465"/>
            <a:chOff x="813757" y="1822758"/>
            <a:chExt cx="6926595" cy="362246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57" y="1844824"/>
              <a:ext cx="6926595" cy="360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9 Rectángulo"/>
            <p:cNvSpPr/>
            <p:nvPr/>
          </p:nvSpPr>
          <p:spPr>
            <a:xfrm>
              <a:off x="899592" y="1822758"/>
              <a:ext cx="5976664" cy="166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897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39552" y="1381418"/>
            <a:ext cx="562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603B"/>
                </a:solidFill>
              </a:rPr>
              <a:t>OTHER POSSIBILITIES OF BTD LIMITS AND TB11</a:t>
            </a:r>
            <a:endParaRPr lang="es-ES" b="1" dirty="0">
              <a:solidFill>
                <a:srgbClr val="3333F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2875" y="128826"/>
            <a:ext cx="3301032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FF896D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4045728" y="4462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Water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Ice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clouds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identification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Thin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ice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clouds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identification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7747" y="5507940"/>
            <a:ext cx="4692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BT11= 270 K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works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better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for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all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latitudes</a:t>
            </a:r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1115616" y="5939988"/>
            <a:ext cx="6692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sym typeface="Symbol"/>
              </a:rPr>
              <a:t>BTD= 1 K leads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lower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number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of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incorrect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identifications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4" y="1851809"/>
            <a:ext cx="6621828" cy="35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7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2875" y="1785926"/>
            <a:ext cx="874960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4800" b="1" dirty="0" smtClean="0">
                <a:solidFill>
                  <a:srgbClr val="00B050"/>
                </a:solidFill>
                <a:latin typeface="+mj-lt"/>
              </a:rPr>
              <a:t>CONCLUSIONS</a:t>
            </a:r>
          </a:p>
          <a:p>
            <a:pPr algn="ctr" eaLnBrk="0" hangingPunct="0"/>
            <a:endParaRPr lang="es-ES" sz="4800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079369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B050"/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204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409707" y="1383159"/>
            <a:ext cx="202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B050"/>
                </a:solidFill>
                <a:latin typeface="+mj-lt"/>
              </a:rPr>
              <a:t>CONCLUSIONS</a:t>
            </a:r>
            <a:endParaRPr lang="es-ES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85786" y="2060848"/>
            <a:ext cx="7429552" cy="923330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BTDs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not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enough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distinguish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between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water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and ice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phase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..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but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it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depends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on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the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error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willing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accept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11560" y="4437112"/>
            <a:ext cx="7776864" cy="923330"/>
          </a:xfrm>
          <a:prstGeom prst="rect">
            <a:avLst/>
          </a:prstGeom>
          <a:ln w="19050">
            <a:solidFill>
              <a:srgbClr val="FF603B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u="sng" dirty="0" err="1" smtClean="0">
                <a:solidFill>
                  <a:srgbClr val="FF603B"/>
                </a:solidFill>
                <a:sym typeface="Symbol"/>
              </a:rPr>
              <a:t>BTDs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and </a:t>
            </a:r>
            <a:r>
              <a:rPr lang="es-ES" b="1" u="sng" dirty="0" err="1" smtClean="0">
                <a:solidFill>
                  <a:srgbClr val="FF603B"/>
                </a:solidFill>
                <a:sym typeface="Symbol"/>
              </a:rPr>
              <a:t>temperature</a:t>
            </a:r>
            <a:r>
              <a:rPr lang="es-ES" b="1" u="sng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u="sng" dirty="0" err="1" smtClean="0">
                <a:solidFill>
                  <a:srgbClr val="FF603B"/>
                </a:solidFill>
                <a:sym typeface="Symbol"/>
              </a:rPr>
              <a:t>thresholds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giving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good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results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identify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low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emissivity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pixels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…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although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more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work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have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be done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85786" y="3140968"/>
            <a:ext cx="7429552" cy="45653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smtClean="0">
                <a:solidFill>
                  <a:srgbClr val="002060"/>
                </a:solidFill>
                <a:sym typeface="Symbol"/>
              </a:rPr>
              <a:t>High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BTDs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related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low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emissivity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ice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pixels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85786" y="3789040"/>
            <a:ext cx="7429552" cy="45653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BTDs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not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enough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sym typeface="Symbol"/>
              </a:rPr>
              <a:t>to</a:t>
            </a:r>
            <a:r>
              <a:rPr lang="es-ES" b="1" dirty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002060"/>
                </a:solidFill>
                <a:sym typeface="Symbol"/>
              </a:rPr>
              <a:t>identify</a:t>
            </a:r>
            <a:r>
              <a:rPr lang="es-ES" b="1" dirty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002060"/>
                </a:solidFill>
                <a:sym typeface="Symbol"/>
              </a:rPr>
              <a:t>low</a:t>
            </a:r>
            <a:r>
              <a:rPr lang="es-ES" b="1" dirty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002060"/>
                </a:solidFill>
                <a:sym typeface="Symbol"/>
              </a:rPr>
              <a:t>emissivity</a:t>
            </a:r>
            <a:r>
              <a:rPr lang="es-ES" b="1" dirty="0">
                <a:solidFill>
                  <a:srgbClr val="002060"/>
                </a:solidFill>
                <a:sym typeface="Symbol"/>
              </a:rPr>
              <a:t> ice </a:t>
            </a:r>
            <a:r>
              <a:rPr lang="es-ES" b="1" dirty="0" err="1">
                <a:solidFill>
                  <a:srgbClr val="002060"/>
                </a:solidFill>
                <a:sym typeface="Symbol"/>
              </a:rPr>
              <a:t>pixels</a:t>
            </a:r>
            <a:r>
              <a:rPr lang="es-ES" b="1" dirty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079369" cy="723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B050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887432" y="5445040"/>
            <a:ext cx="7225120" cy="923330"/>
          </a:xfrm>
          <a:prstGeom prst="rect">
            <a:avLst/>
          </a:prstGeom>
          <a:ln w="19050">
            <a:solidFill>
              <a:srgbClr val="FF603B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Thin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clouds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of </a:t>
            </a:r>
            <a:r>
              <a:rPr lang="es-ES" b="1" dirty="0" smtClean="0">
                <a:solidFill>
                  <a:srgbClr val="FF603B"/>
                </a:solidFill>
                <a:latin typeface="Symbol" pitchFamily="18" charset="2"/>
                <a:sym typeface="Symbol"/>
              </a:rPr>
              <a:t>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&gt;0.5 (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aprox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) and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thick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clouds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are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not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a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problem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since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we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can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detected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them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with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our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retrieval</a:t>
            </a:r>
            <a:r>
              <a:rPr lang="es-ES" b="1" dirty="0" smtClean="0">
                <a:solidFill>
                  <a:srgbClr val="FF603B"/>
                </a:solidFill>
                <a:sym typeface="Symbol"/>
              </a:rPr>
              <a:t> </a:t>
            </a:r>
            <a:r>
              <a:rPr lang="es-ES" b="1" dirty="0" err="1" smtClean="0">
                <a:solidFill>
                  <a:srgbClr val="FF603B"/>
                </a:solidFill>
                <a:sym typeface="Symbol"/>
              </a:rPr>
              <a:t>algorithms</a:t>
            </a:r>
            <a:endParaRPr lang="es-ES" b="1" dirty="0" smtClean="0">
              <a:solidFill>
                <a:srgbClr val="FF603B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5010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5536" y="2996952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4800" b="1" dirty="0" smtClean="0">
                <a:solidFill>
                  <a:srgbClr val="0070C0"/>
                </a:solidFill>
                <a:latin typeface="+mj-lt"/>
              </a:rPr>
              <a:t>INTRODUCTION</a:t>
            </a:r>
            <a:endParaRPr lang="es-ES" sz="4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045728" y="-27384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7215" y="1785926"/>
            <a:ext cx="807243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s-ES" sz="48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algn="ctr" eaLnBrk="0" hangingPunct="0"/>
            <a:r>
              <a:rPr lang="es-ES" sz="4800" b="1" dirty="0" err="1" smtClean="0">
                <a:solidFill>
                  <a:srgbClr val="0070C0"/>
                </a:solidFill>
                <a:latin typeface="Segoe Print" pitchFamily="2" charset="0"/>
              </a:rPr>
              <a:t>Thank</a:t>
            </a:r>
            <a:r>
              <a:rPr lang="es-ES" sz="48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s-ES" sz="4800" b="1" dirty="0" err="1" smtClean="0">
                <a:solidFill>
                  <a:srgbClr val="0070C0"/>
                </a:solidFill>
                <a:latin typeface="Segoe Print" pitchFamily="2" charset="0"/>
              </a:rPr>
              <a:t>you</a:t>
            </a:r>
            <a:endParaRPr lang="es-ES" sz="4800" b="1" dirty="0" smtClean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42875" y="128826"/>
            <a:ext cx="3029804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429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2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683568" y="1881113"/>
            <a:ext cx="8208912" cy="2169825"/>
          </a:xfrm>
          <a:prstGeom prst="rect">
            <a:avLst/>
          </a:prstGeom>
          <a:ln w="19050">
            <a:solidFill>
              <a:srgbClr val="FF603B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s-ES" b="1" dirty="0" smtClean="0">
                <a:solidFill>
                  <a:srgbClr val="002060"/>
                </a:solidFill>
                <a:sym typeface="Symbol"/>
              </a:rPr>
              <a:t>TEMPERATURE OF THICK WATER CLOUDS: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accurately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detected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by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SWA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s-ES" b="1" dirty="0" smtClean="0">
                <a:solidFill>
                  <a:srgbClr val="002060"/>
                </a:solidFill>
                <a:sym typeface="Symbol"/>
              </a:rPr>
              <a:t>EMISSIVITIES: </a:t>
            </a:r>
            <a:r>
              <a:rPr lang="es-ES" b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s-ES" b="1" dirty="0">
                <a:solidFill>
                  <a:srgbClr val="00B0F0"/>
                </a:solidFill>
                <a:latin typeface="Symbol" pitchFamily="18" charset="2"/>
                <a:cs typeface="Arial" pitchFamily="34" charset="0"/>
                <a:sym typeface="Symbol"/>
              </a:rPr>
              <a:t>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&gt; 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0.75 are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well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determined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by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LUTs</a:t>
            </a:r>
            <a:r>
              <a:rPr lang="es-ES" b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es-ES" b="1" smtClean="0">
                <a:solidFill>
                  <a:srgbClr val="00B0F0"/>
                </a:solidFill>
                <a:latin typeface="Symbol" pitchFamily="18" charset="2"/>
                <a:cs typeface="Arial" pitchFamily="34" charset="0"/>
                <a:sym typeface="Symbol"/>
              </a:rPr>
              <a:t>De</a:t>
            </a:r>
            <a:r>
              <a:rPr lang="es-ES" b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&gt; </a:t>
            </a:r>
            <a:r>
              <a:rPr lang="es-ES" b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0.1) </a:t>
            </a:r>
            <a:endParaRPr lang="es-ES" b="1" dirty="0">
              <a:solidFill>
                <a:srgbClr val="00B0F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s-ES" b="1" dirty="0" smtClean="0">
                <a:solidFill>
                  <a:srgbClr val="002060"/>
                </a:solidFill>
                <a:sym typeface="Symbol"/>
              </a:rPr>
              <a:t>THIN CLOUDS IDENTIFICATION: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BTDs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Tª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thresholds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can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identify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thin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ice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clouds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if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BTs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are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accurate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enough</a:t>
            </a:r>
            <a:endParaRPr lang="es-ES" b="1" dirty="0">
              <a:solidFill>
                <a:srgbClr val="00B0F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55576" y="4843026"/>
            <a:ext cx="8136904" cy="1754326"/>
          </a:xfrm>
          <a:prstGeom prst="rect">
            <a:avLst/>
          </a:prstGeom>
          <a:ln w="19050">
            <a:solidFill>
              <a:srgbClr val="FF603B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s-ES" b="1" dirty="0">
                <a:solidFill>
                  <a:srgbClr val="002060"/>
                </a:solidFill>
                <a:sym typeface="Symbol"/>
              </a:rPr>
              <a:t>EMISSIVITIES: 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effect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of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atmospheric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models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surface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temperatures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in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LUTs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results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for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smtClean="0">
                <a:solidFill>
                  <a:srgbClr val="00B0F0"/>
                </a:solidFill>
                <a:latin typeface="Symbol" pitchFamily="18" charset="2"/>
                <a:cs typeface="Arial" pitchFamily="34" charset="0"/>
                <a:sym typeface="Symbol"/>
              </a:rPr>
              <a:t>e</a:t>
            </a:r>
            <a:r>
              <a:rPr lang="es-E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&lt; 0.5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s-ES" b="1" dirty="0">
                <a:solidFill>
                  <a:srgbClr val="002060"/>
                </a:solidFill>
                <a:sym typeface="Symbol"/>
              </a:rPr>
              <a:t>THIN CLOUDS </a:t>
            </a:r>
            <a:r>
              <a:rPr lang="es-ES" b="1" dirty="0" smtClean="0">
                <a:solidFill>
                  <a:srgbClr val="002060"/>
                </a:solidFill>
                <a:sym typeface="Symbol"/>
              </a:rPr>
              <a:t>IDENTIFICATION: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BTDs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and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temperature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thresholds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are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being</a:t>
            </a:r>
            <a:r>
              <a:rPr lang="es-ES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s-ES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investigated</a:t>
            </a:r>
            <a:endParaRPr lang="es-ES" b="1" dirty="0">
              <a:solidFill>
                <a:srgbClr val="00B0F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2875" y="-24"/>
            <a:ext cx="2271135" cy="10926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SPLIT WINDOW ALGORITHM</a:t>
            </a:r>
            <a:endParaRPr lang="es-ES" sz="13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LOOK UP 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CLOUD PHASE </a:t>
            </a: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IDENTIFICATION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b="1" dirty="0" smtClean="0">
                <a:solidFill>
                  <a:srgbClr val="00B0F0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11561" y="1305049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s-ES" sz="2800" b="1" dirty="0">
                <a:solidFill>
                  <a:srgbClr val="00B0F0"/>
                </a:solidFill>
                <a:latin typeface="Segoe Print" pitchFamily="2" charset="0"/>
                <a:cs typeface="+mn-cs"/>
              </a:rPr>
              <a:t>GENERAL CONCLUSIONS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11560" y="4319806"/>
            <a:ext cx="4100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s-ES" sz="2800" b="1" dirty="0">
                <a:solidFill>
                  <a:srgbClr val="00B0F0"/>
                </a:solidFill>
                <a:latin typeface="Segoe Print" pitchFamily="2" charset="0"/>
                <a:cs typeface="+mn-cs"/>
              </a:rPr>
              <a:t>WORK IN PROGRESS</a:t>
            </a:r>
          </a:p>
        </p:txBody>
      </p:sp>
      <p:sp>
        <p:nvSpPr>
          <p:cNvPr id="17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5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07504" y="1196752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s-ES" sz="2800" b="1" dirty="0">
                <a:solidFill>
                  <a:srgbClr val="00B0F0"/>
                </a:solidFill>
                <a:latin typeface="Segoe Print" pitchFamily="2" charset="0"/>
                <a:cs typeface="+mn-cs"/>
              </a:rPr>
              <a:t>GENERAL CONCLUSIONS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63691"/>
              </p:ext>
            </p:extLst>
          </p:nvPr>
        </p:nvGraphicFramePr>
        <p:xfrm>
          <a:off x="119140" y="1700808"/>
          <a:ext cx="8845348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970"/>
                <a:gridCol w="2017754"/>
                <a:gridCol w="3043589"/>
                <a:gridCol w="2573035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STATUS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THICK CLOUDS (T)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THIN</a:t>
                      </a:r>
                      <a:r>
                        <a:rPr lang="es-ES" baseline="0" dirty="0" smtClean="0"/>
                        <a:t> CLOUDS (0.5&lt;</a:t>
                      </a:r>
                      <a:r>
                        <a:rPr lang="es-ES" baseline="0" dirty="0" smtClean="0">
                          <a:latin typeface="Symbol" pitchFamily="18" charset="2"/>
                        </a:rPr>
                        <a:t>e</a:t>
                      </a:r>
                      <a:r>
                        <a:rPr lang="es-ES" baseline="0" dirty="0" smtClean="0"/>
                        <a:t>&lt;1)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THIN</a:t>
                      </a:r>
                      <a:r>
                        <a:rPr lang="es-ES" baseline="0" dirty="0" smtClean="0"/>
                        <a:t> CLOUDS (0&lt;</a:t>
                      </a:r>
                      <a:r>
                        <a:rPr lang="es-ES" baseline="0" dirty="0" smtClean="0">
                          <a:latin typeface="Symbol" pitchFamily="18" charset="2"/>
                        </a:rPr>
                        <a:t>e</a:t>
                      </a:r>
                      <a:r>
                        <a:rPr lang="es-ES" baseline="0" dirty="0" smtClean="0"/>
                        <a:t>&lt;0.5)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WATER CLOUDS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Method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: SWA</a:t>
                      </a: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0070C0"/>
                          </a:solidFill>
                        </a:rPr>
                        <a:t>Validation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70C0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70C0"/>
                          </a:solidFill>
                        </a:rPr>
                        <a:t>simulations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T&lt;0.3 K</a:t>
                      </a: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Comparison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MODIS &lt; 1K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for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85% of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pixels</a:t>
                      </a:r>
                      <a:endParaRPr lang="es-ES" baseline="0" dirty="0" smtClean="0">
                        <a:solidFill>
                          <a:srgbClr val="3333FF"/>
                        </a:solidFill>
                      </a:endParaRP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Status: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almost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finished</a:t>
                      </a:r>
                      <a:endParaRPr lang="es-ES" dirty="0">
                        <a:solidFill>
                          <a:srgbClr val="FF3399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Method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: </a:t>
                      </a: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LUTs</a:t>
                      </a:r>
                      <a:endParaRPr lang="es-ES" dirty="0" smtClean="0">
                        <a:solidFill>
                          <a:srgbClr val="FF603B"/>
                        </a:solidFill>
                      </a:endParaRP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0070C0"/>
                          </a:solidFill>
                        </a:rPr>
                        <a:t>Validation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70C0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70C0"/>
                          </a:solidFill>
                        </a:rPr>
                        <a:t>simulations</a:t>
                      </a:r>
                      <a:r>
                        <a:rPr lang="es-ES" baseline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s-ES" baseline="0" smtClean="0">
                          <a:solidFill>
                            <a:srgbClr val="0070C0"/>
                          </a:solidFill>
                          <a:latin typeface="Symbol" pitchFamily="18" charset="2"/>
                        </a:rPr>
                        <a:t>De&lt;0.18</a:t>
                      </a:r>
                      <a:endParaRPr lang="es-ES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Comparison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MODIS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  <a:latin typeface="Symbol" pitchFamily="18" charset="2"/>
                        </a:rPr>
                        <a:t>De&lt;0.05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for</a:t>
                      </a: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</a:rPr>
                        <a:t> 70% of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pixels</a:t>
                      </a:r>
                      <a:endParaRPr lang="es-ES" sz="1600" baseline="0" dirty="0" smtClean="0">
                        <a:solidFill>
                          <a:srgbClr val="3333FF"/>
                        </a:solidFill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  <a:latin typeface="Symbol" pitchFamily="18" charset="2"/>
                        </a:rPr>
                        <a:t>De&lt;0.2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for</a:t>
                      </a: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</a:rPr>
                        <a:t> 80% of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pixels</a:t>
                      </a:r>
                      <a:endParaRPr lang="es-ES" sz="1600" baseline="0" dirty="0" smtClean="0">
                        <a:solidFill>
                          <a:srgbClr val="3333FF"/>
                        </a:solidFill>
                      </a:endParaRP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Status: in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progress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  <a:latin typeface="Symbol" pitchFamily="18" charset="2"/>
                        </a:rPr>
                        <a:t>e 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  <a:sym typeface="Symbol"/>
                        </a:rPr>
                        <a:t>T</a:t>
                      </a:r>
                      <a:endParaRPr lang="es-ES" baseline="0" dirty="0" smtClean="0">
                        <a:solidFill>
                          <a:srgbClr val="FF3399"/>
                        </a:solidFill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endParaRPr lang="es-ES" dirty="0">
                        <a:solidFill>
                          <a:srgbClr val="FF3399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Less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2060"/>
                          </a:solidFill>
                        </a:rPr>
                        <a:t>than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20% of </a:t>
                      </a:r>
                      <a:r>
                        <a:rPr lang="es-ES" baseline="0" dirty="0" err="1" smtClean="0">
                          <a:solidFill>
                            <a:srgbClr val="002060"/>
                          </a:solidFill>
                        </a:rPr>
                        <a:t>pixels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ICE CLOUDS</a:t>
                      </a:r>
                      <a:endParaRPr lang="es-E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Less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002060"/>
                          </a:solidFill>
                        </a:rPr>
                        <a:t>than</a:t>
                      </a:r>
                      <a:r>
                        <a:rPr lang="es-ES" baseline="0" dirty="0" smtClean="0">
                          <a:solidFill>
                            <a:srgbClr val="002060"/>
                          </a:solidFill>
                        </a:rPr>
                        <a:t> 5% of </a:t>
                      </a:r>
                      <a:r>
                        <a:rPr lang="es-ES" baseline="0" dirty="0" err="1" smtClean="0">
                          <a:solidFill>
                            <a:srgbClr val="002060"/>
                          </a:solidFill>
                        </a:rPr>
                        <a:t>pixels</a:t>
                      </a:r>
                      <a:endParaRPr lang="es-ES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endParaRPr lang="es-ES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Method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: </a:t>
                      </a: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LUTs</a:t>
                      </a:r>
                      <a:endParaRPr lang="es-ES" dirty="0" smtClean="0">
                        <a:solidFill>
                          <a:srgbClr val="FF603B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Comparison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MODIS 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  <a:latin typeface="Symbol" pitchFamily="18" charset="2"/>
                        </a:rPr>
                        <a:t>De&lt;0.09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for</a:t>
                      </a: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</a:rPr>
                        <a:t> 55% of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pixels</a:t>
                      </a:r>
                      <a:endParaRPr lang="es-ES" sz="1600" baseline="0" dirty="0" smtClean="0">
                        <a:solidFill>
                          <a:srgbClr val="3333FF"/>
                        </a:solidFill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  <a:latin typeface="Symbol" pitchFamily="18" charset="2"/>
                        </a:rPr>
                        <a:t>De&lt;0.2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for</a:t>
                      </a:r>
                      <a:r>
                        <a:rPr lang="es-ES" sz="1600" baseline="0" dirty="0" smtClean="0">
                          <a:solidFill>
                            <a:srgbClr val="3333FF"/>
                          </a:solidFill>
                        </a:rPr>
                        <a:t> 80% of </a:t>
                      </a:r>
                      <a:r>
                        <a:rPr lang="es-ES" sz="1600" baseline="0" dirty="0" err="1" smtClean="0">
                          <a:solidFill>
                            <a:srgbClr val="3333FF"/>
                          </a:solidFill>
                        </a:rPr>
                        <a:t>pixels</a:t>
                      </a:r>
                      <a:endParaRPr lang="es-ES" sz="1600" baseline="0" dirty="0" smtClean="0">
                        <a:solidFill>
                          <a:srgbClr val="3333FF"/>
                        </a:solidFill>
                      </a:endParaRP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Status: in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progress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 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  <a:latin typeface="Symbol" pitchFamily="18" charset="2"/>
                        </a:rPr>
                        <a:t>e 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  <a:sym typeface="Symbol"/>
                        </a:rPr>
                        <a:t>T</a:t>
                      </a:r>
                      <a:endParaRPr lang="es-ES" dirty="0" smtClean="0">
                        <a:solidFill>
                          <a:srgbClr val="FF3399"/>
                        </a:solidFill>
                      </a:endParaRPr>
                    </a:p>
                    <a:p>
                      <a:endParaRPr lang="es-E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Method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: </a:t>
                      </a: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Identification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 (</a:t>
                      </a: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BTDs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 + T </a:t>
                      </a:r>
                      <a:r>
                        <a:rPr lang="es-ES" dirty="0" err="1" smtClean="0">
                          <a:solidFill>
                            <a:srgbClr val="FF603B"/>
                          </a:solidFill>
                        </a:rPr>
                        <a:t>Threshold</a:t>
                      </a:r>
                      <a:r>
                        <a:rPr lang="es-ES" dirty="0" smtClean="0">
                          <a:solidFill>
                            <a:srgbClr val="FF603B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Comparison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with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 MODIS (</a:t>
                      </a:r>
                      <a:r>
                        <a:rPr lang="es-ES" baseline="0" dirty="0" err="1" smtClean="0">
                          <a:solidFill>
                            <a:srgbClr val="3333FF"/>
                          </a:solidFill>
                        </a:rPr>
                        <a:t>preliminary</a:t>
                      </a:r>
                      <a:r>
                        <a:rPr lang="es-ES" baseline="0" dirty="0" smtClean="0">
                          <a:solidFill>
                            <a:srgbClr val="3333FF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 typeface="Wingdings" pitchFamily="2" charset="2"/>
                        <a:buChar char="q"/>
                      </a:pP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Status: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preliminary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but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very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r>
                        <a:rPr lang="es-ES" baseline="0" dirty="0" err="1" smtClean="0">
                          <a:solidFill>
                            <a:srgbClr val="FF3399"/>
                          </a:solidFill>
                        </a:rPr>
                        <a:t>promising</a:t>
                      </a:r>
                      <a:r>
                        <a:rPr lang="es-ES" baseline="0" dirty="0" smtClean="0">
                          <a:solidFill>
                            <a:srgbClr val="FF3399"/>
                          </a:solidFill>
                        </a:rPr>
                        <a:t> </a:t>
                      </a:r>
                      <a:endParaRPr lang="es-ES" dirty="0" smtClean="0">
                        <a:solidFill>
                          <a:srgbClr val="FF3399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cxnSp>
        <p:nvCxnSpPr>
          <p:cNvPr id="5" name="4 Conector recto"/>
          <p:cNvCxnSpPr/>
          <p:nvPr/>
        </p:nvCxnSpPr>
        <p:spPr>
          <a:xfrm>
            <a:off x="1332000" y="2060848"/>
            <a:ext cx="0" cy="460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3347864" y="2061360"/>
            <a:ext cx="0" cy="460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6372200" y="2060848"/>
            <a:ext cx="0" cy="460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8964488" y="2060848"/>
            <a:ext cx="0" cy="460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H="1" flipV="1">
            <a:off x="1332000" y="6668848"/>
            <a:ext cx="7632488" cy="5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H="1" flipV="1">
            <a:off x="1332000" y="4941168"/>
            <a:ext cx="7632488" cy="5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42875" y="-24"/>
            <a:ext cx="2271135" cy="10926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SPLIT WINDOW ALGORITHM</a:t>
            </a:r>
            <a:endParaRPr lang="es-ES" sz="13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LOOK UP 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CLOUD PHASE </a:t>
            </a: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IDENTIFICATION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b="1" dirty="0" smtClean="0">
                <a:solidFill>
                  <a:srgbClr val="00B0F0"/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408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1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642938" y="1285875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>
                <a:solidFill>
                  <a:srgbClr val="FF0066"/>
                </a:solidFill>
                <a:latin typeface="+mj-lt"/>
              </a:rPr>
              <a:t>EMISSIVITY (</a:t>
            </a:r>
            <a:r>
              <a:rPr lang="es-ES" sz="3200" b="1" dirty="0" err="1">
                <a:solidFill>
                  <a:srgbClr val="FF0066"/>
                </a:solidFill>
                <a:latin typeface="+mj-lt"/>
              </a:rPr>
              <a:t>water</a:t>
            </a:r>
            <a:r>
              <a:rPr lang="es-ES" sz="3200" b="1" dirty="0">
                <a:solidFill>
                  <a:srgbClr val="FF0066"/>
                </a:solidFill>
                <a:latin typeface="+mj-lt"/>
              </a:rPr>
              <a:t>)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0" y="2364516"/>
            <a:ext cx="5497788" cy="4088820"/>
            <a:chOff x="755576" y="2130633"/>
            <a:chExt cx="4742212" cy="3656772"/>
          </a:xfrm>
        </p:grpSpPr>
        <p:pic>
          <p:nvPicPr>
            <p:cNvPr id="4239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130633"/>
              <a:ext cx="4742212" cy="365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4139952" y="3429000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Symbol" pitchFamily="18" charset="2"/>
                </a:rPr>
                <a:t> e </a:t>
              </a:r>
              <a:r>
                <a:rPr lang="es-ES" b="1" dirty="0" smtClean="0">
                  <a:solidFill>
                    <a:schemeClr val="bg1"/>
                  </a:solidFill>
                </a:rPr>
                <a:t>=1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3347864" y="4201343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0.75 - 1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613885" y="4725144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0.5 – 0.75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930656" y="4969297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0.25 – 0.5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259632" y="5014614"/>
              <a:ext cx="673650" cy="275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chemeClr val="bg1"/>
                  </a:solidFill>
                </a:rPr>
                <a:t>0– 0.25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3 CuadroTexto"/>
          <p:cNvSpPr txBox="1"/>
          <p:nvPr/>
        </p:nvSpPr>
        <p:spPr>
          <a:xfrm>
            <a:off x="6246819" y="2360204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50%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=1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82699" y="2843644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&gt;70%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&gt; 0.75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176139" y="3419708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&gt; 80%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&gt; 0.5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97788" y="4084203"/>
            <a:ext cx="3338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FF3399"/>
                </a:solidFill>
              </a:rPr>
              <a:t>MODIS </a:t>
            </a:r>
            <a:r>
              <a:rPr lang="es-ES" dirty="0" err="1">
                <a:solidFill>
                  <a:srgbClr val="FF3399"/>
                </a:solidFill>
              </a:rPr>
              <a:t>emissivity</a:t>
            </a:r>
            <a:r>
              <a:rPr lang="es-ES" dirty="0">
                <a:solidFill>
                  <a:srgbClr val="FF3399"/>
                </a:solidFill>
              </a:rPr>
              <a:t> and LUT </a:t>
            </a:r>
            <a:r>
              <a:rPr lang="es-ES" dirty="0" err="1">
                <a:solidFill>
                  <a:srgbClr val="FF3399"/>
                </a:solidFill>
              </a:rPr>
              <a:t>emissivity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err="1">
                <a:solidFill>
                  <a:srgbClr val="FF3399"/>
                </a:solidFill>
              </a:rPr>
              <a:t>difference</a:t>
            </a:r>
            <a:r>
              <a:rPr lang="es-ES" dirty="0">
                <a:solidFill>
                  <a:srgbClr val="FF3399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s-ES" dirty="0" err="1" smtClean="0">
                <a:solidFill>
                  <a:srgbClr val="FF3399"/>
                </a:solidFill>
              </a:rPr>
              <a:t>less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than</a:t>
            </a:r>
            <a:r>
              <a:rPr lang="es-ES" dirty="0" smtClean="0">
                <a:solidFill>
                  <a:srgbClr val="FF3399"/>
                </a:solidFill>
              </a:rPr>
              <a:t> 0.05 </a:t>
            </a:r>
            <a:r>
              <a:rPr lang="es-ES" dirty="0" err="1" smtClean="0">
                <a:solidFill>
                  <a:srgbClr val="FF3399"/>
                </a:solidFill>
              </a:rPr>
              <a:t>for</a:t>
            </a:r>
            <a:r>
              <a:rPr lang="es-ES" dirty="0" smtClean="0">
                <a:solidFill>
                  <a:srgbClr val="FF3399"/>
                </a:solidFill>
              </a:rPr>
              <a:t> 70% of </a:t>
            </a:r>
            <a:r>
              <a:rPr lang="es-ES" dirty="0" err="1" smtClean="0">
                <a:solidFill>
                  <a:srgbClr val="FF3399"/>
                </a:solidFill>
              </a:rPr>
              <a:t>water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pixels</a:t>
            </a:r>
            <a:endParaRPr lang="es-ES" dirty="0" smtClean="0">
              <a:solidFill>
                <a:srgbClr val="FF33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s-ES" dirty="0" err="1" smtClean="0">
                <a:solidFill>
                  <a:srgbClr val="FF3399"/>
                </a:solidFill>
              </a:rPr>
              <a:t>less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than</a:t>
            </a:r>
            <a:r>
              <a:rPr lang="es-ES" dirty="0" smtClean="0">
                <a:solidFill>
                  <a:srgbClr val="FF3399"/>
                </a:solidFill>
              </a:rPr>
              <a:t> 0.2 </a:t>
            </a:r>
            <a:r>
              <a:rPr lang="es-ES" dirty="0" err="1" smtClean="0">
                <a:solidFill>
                  <a:srgbClr val="FF3399"/>
                </a:solidFill>
              </a:rPr>
              <a:t>for</a:t>
            </a:r>
            <a:r>
              <a:rPr lang="es-ES" dirty="0" smtClean="0">
                <a:solidFill>
                  <a:srgbClr val="FF3399"/>
                </a:solidFill>
              </a:rPr>
              <a:t> 80% of </a:t>
            </a:r>
            <a:r>
              <a:rPr lang="es-ES" dirty="0" err="1" smtClean="0">
                <a:solidFill>
                  <a:srgbClr val="FF3399"/>
                </a:solidFill>
              </a:rPr>
              <a:t>water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pixels</a:t>
            </a:r>
            <a:endParaRPr lang="es-ES" dirty="0" smtClean="0">
              <a:solidFill>
                <a:srgbClr val="FF3399"/>
              </a:solidFill>
            </a:endParaRPr>
          </a:p>
          <a:p>
            <a:pPr marL="285750" indent="-285750" algn="just">
              <a:buFontTx/>
              <a:buChar char="-"/>
            </a:pPr>
            <a:endParaRPr lang="es-ES" dirty="0">
              <a:solidFill>
                <a:srgbClr val="FF3399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15138" y="6228020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emissivity</a:t>
            </a:r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 rot="16200000">
            <a:off x="-491160" y="4044588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002060"/>
                </a:solidFill>
              </a:rPr>
              <a:t>Frequency</a:t>
            </a:r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986456" y="4084203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OD&gt;6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059832" y="492142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1.15 - 6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255051" y="543763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0.7-1.15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475656" y="576294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0.32-0.7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559348" y="6289575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896D"/>
                </a:solidFill>
              </a:rPr>
              <a:t>(OD </a:t>
            </a:r>
            <a:r>
              <a:rPr lang="es-ES" sz="1400" b="1" dirty="0">
                <a:solidFill>
                  <a:srgbClr val="FF896D"/>
                </a:solidFill>
              </a:rPr>
              <a:t>aprox</a:t>
            </a:r>
            <a:r>
              <a:rPr lang="es-ES" sz="1400" b="1" dirty="0" smtClean="0">
                <a:solidFill>
                  <a:srgbClr val="FF896D"/>
                </a:solidFill>
              </a:rPr>
              <a:t>.)</a:t>
            </a:r>
            <a:endParaRPr lang="es-ES" sz="1400" b="1" dirty="0">
              <a:solidFill>
                <a:srgbClr val="FF896D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42875" y="-24"/>
            <a:ext cx="2306272" cy="10926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SPLIT WINDOW ALGORITHM</a:t>
            </a:r>
            <a:endParaRPr lang="es-ES" sz="13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b="1" dirty="0" smtClean="0">
                <a:solidFill>
                  <a:srgbClr val="FF0066"/>
                </a:solidFill>
                <a:latin typeface="+mn-lt"/>
                <a:cs typeface="+mn-cs"/>
              </a:rPr>
              <a:t>LOOK UP 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CLOUD PHASE IDENTIFICATION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270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1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35496" y="1628800"/>
            <a:ext cx="5616624" cy="4451945"/>
            <a:chOff x="642938" y="2132856"/>
            <a:chExt cx="4577134" cy="3888432"/>
          </a:xfrm>
        </p:grpSpPr>
        <p:pic>
          <p:nvPicPr>
            <p:cNvPr id="4249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" y="2132856"/>
              <a:ext cx="4577134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3969296" y="5474238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Symbol" pitchFamily="18" charset="2"/>
                </a:rPr>
                <a:t> e </a:t>
              </a:r>
              <a:r>
                <a:rPr lang="es-ES" b="1" dirty="0" smtClean="0">
                  <a:solidFill>
                    <a:schemeClr val="bg1"/>
                  </a:solidFill>
                </a:rPr>
                <a:t>=1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3206153" y="4077072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0.75 - 1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483768" y="4540797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0.5 – 0.75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835696" y="4969297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</a:rPr>
                <a:t> </a:t>
              </a:r>
              <a:r>
                <a:rPr lang="es-ES" sz="1400" b="1" dirty="0" smtClean="0">
                  <a:solidFill>
                    <a:schemeClr val="bg1"/>
                  </a:solidFill>
                </a:rPr>
                <a:t>0.25 – 0.5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229750" y="5524831"/>
              <a:ext cx="636444" cy="268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>
                  <a:solidFill>
                    <a:schemeClr val="bg1"/>
                  </a:solidFill>
                </a:rPr>
                <a:t>0– 0.25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3 CuadroTexto"/>
          <p:cNvSpPr txBox="1"/>
          <p:nvPr/>
        </p:nvSpPr>
        <p:spPr>
          <a:xfrm>
            <a:off x="6084168" y="2360204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50%  0.75 &lt;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&lt; 1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82699" y="2738301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55%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&gt; 0. 75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176139" y="3226722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&gt;80% 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 &gt; 0.5 (aprox.)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5724128" y="3861048"/>
            <a:ext cx="3347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rgbClr val="FF3399"/>
                </a:solidFill>
              </a:rPr>
              <a:t>MODIS </a:t>
            </a:r>
            <a:r>
              <a:rPr lang="es-ES" dirty="0" err="1" smtClean="0">
                <a:solidFill>
                  <a:srgbClr val="FF3399"/>
                </a:solidFill>
              </a:rPr>
              <a:t>emissivity</a:t>
            </a:r>
            <a:r>
              <a:rPr lang="es-ES" dirty="0" smtClean="0">
                <a:solidFill>
                  <a:srgbClr val="FF3399"/>
                </a:solidFill>
              </a:rPr>
              <a:t> and LUT </a:t>
            </a:r>
            <a:r>
              <a:rPr lang="es-ES" dirty="0" err="1" smtClean="0">
                <a:solidFill>
                  <a:srgbClr val="FF3399"/>
                </a:solidFill>
              </a:rPr>
              <a:t>emissivity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difference</a:t>
            </a:r>
            <a:r>
              <a:rPr lang="es-ES" dirty="0" smtClean="0">
                <a:solidFill>
                  <a:srgbClr val="FF3399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s-ES" dirty="0" err="1" smtClean="0">
                <a:solidFill>
                  <a:srgbClr val="FF3399"/>
                </a:solidFill>
              </a:rPr>
              <a:t>less</a:t>
            </a:r>
            <a:r>
              <a:rPr lang="es-ES" dirty="0" smtClean="0">
                <a:solidFill>
                  <a:srgbClr val="FF3399"/>
                </a:solidFill>
              </a:rPr>
              <a:t> </a:t>
            </a:r>
            <a:r>
              <a:rPr lang="es-ES" dirty="0" err="1" smtClean="0">
                <a:solidFill>
                  <a:srgbClr val="FF3399"/>
                </a:solidFill>
              </a:rPr>
              <a:t>than</a:t>
            </a:r>
            <a:r>
              <a:rPr lang="es-ES" dirty="0" smtClean="0">
                <a:solidFill>
                  <a:srgbClr val="FF3399"/>
                </a:solidFill>
              </a:rPr>
              <a:t> 0.09 </a:t>
            </a:r>
            <a:r>
              <a:rPr lang="es-ES" dirty="0" err="1" smtClean="0">
                <a:solidFill>
                  <a:srgbClr val="FF3399"/>
                </a:solidFill>
              </a:rPr>
              <a:t>for</a:t>
            </a:r>
            <a:r>
              <a:rPr lang="es-ES" dirty="0" smtClean="0">
                <a:solidFill>
                  <a:srgbClr val="FF3399"/>
                </a:solidFill>
              </a:rPr>
              <a:t> 55% of ice </a:t>
            </a:r>
            <a:r>
              <a:rPr lang="es-ES" dirty="0" err="1" smtClean="0">
                <a:solidFill>
                  <a:srgbClr val="FF3399"/>
                </a:solidFill>
              </a:rPr>
              <a:t>pixels</a:t>
            </a:r>
            <a:endParaRPr lang="es-ES" dirty="0" smtClean="0">
              <a:solidFill>
                <a:srgbClr val="FF3399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s-ES" dirty="0" err="1">
                <a:solidFill>
                  <a:srgbClr val="FF3399"/>
                </a:solidFill>
              </a:rPr>
              <a:t>less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err="1">
                <a:solidFill>
                  <a:srgbClr val="FF3399"/>
                </a:solidFill>
              </a:rPr>
              <a:t>than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smtClean="0">
                <a:solidFill>
                  <a:srgbClr val="FF3399"/>
                </a:solidFill>
              </a:rPr>
              <a:t>0.2 </a:t>
            </a:r>
            <a:r>
              <a:rPr lang="es-ES" dirty="0" err="1">
                <a:solidFill>
                  <a:srgbClr val="FF3399"/>
                </a:solidFill>
              </a:rPr>
              <a:t>for</a:t>
            </a:r>
            <a:r>
              <a:rPr lang="es-ES" dirty="0">
                <a:solidFill>
                  <a:srgbClr val="FF3399"/>
                </a:solidFill>
              </a:rPr>
              <a:t> </a:t>
            </a:r>
            <a:r>
              <a:rPr lang="es-ES" dirty="0" smtClean="0">
                <a:solidFill>
                  <a:srgbClr val="FF3399"/>
                </a:solidFill>
              </a:rPr>
              <a:t>80</a:t>
            </a:r>
            <a:r>
              <a:rPr lang="es-ES" dirty="0">
                <a:solidFill>
                  <a:srgbClr val="FF3399"/>
                </a:solidFill>
              </a:rPr>
              <a:t>% of </a:t>
            </a:r>
            <a:r>
              <a:rPr lang="es-ES" dirty="0" smtClean="0">
                <a:solidFill>
                  <a:srgbClr val="FF3399"/>
                </a:solidFill>
              </a:rPr>
              <a:t>ice </a:t>
            </a:r>
            <a:r>
              <a:rPr lang="es-ES" dirty="0" err="1">
                <a:solidFill>
                  <a:srgbClr val="FF3399"/>
                </a:solidFill>
              </a:rPr>
              <a:t>pixels</a:t>
            </a:r>
            <a:endParaRPr lang="es-ES" dirty="0">
              <a:solidFill>
                <a:srgbClr val="FF3399"/>
              </a:solidFill>
            </a:endParaRPr>
          </a:p>
          <a:p>
            <a:pPr marL="285750" indent="-285750" algn="just">
              <a:buFontTx/>
              <a:buChar char="-"/>
            </a:pPr>
            <a:endParaRPr lang="es-ES" dirty="0">
              <a:solidFill>
                <a:srgbClr val="FF3399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358000" y="5904000"/>
            <a:ext cx="13003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</a:rPr>
              <a:t>emissivity</a:t>
            </a:r>
            <a:endParaRPr lang="es-ES" dirty="0"/>
          </a:p>
        </p:txBody>
      </p:sp>
      <p:sp>
        <p:nvSpPr>
          <p:cNvPr id="28" name="27 Rectángulo"/>
          <p:cNvSpPr/>
          <p:nvPr/>
        </p:nvSpPr>
        <p:spPr>
          <a:xfrm rot="16200000">
            <a:off x="-349768" y="3763593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b="1" dirty="0" err="1" smtClean="0">
                <a:solidFill>
                  <a:srgbClr val="002060"/>
                </a:solidFill>
              </a:rPr>
              <a:t>Frequency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4127848" y="534092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OD&gt;6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261285" y="4077924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1.15 - 6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420990" y="4640428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0.7-1.15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580695" y="514663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C000"/>
                </a:solidFill>
              </a:rPr>
              <a:t>0.32-0.7</a:t>
            </a:r>
            <a:endParaRPr lang="es-ES" sz="1400" b="1" dirty="0">
              <a:solidFill>
                <a:srgbClr val="FFC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700740" y="600154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896D"/>
                </a:solidFill>
              </a:rPr>
              <a:t>(OD </a:t>
            </a:r>
            <a:r>
              <a:rPr lang="es-ES" sz="1400" b="1" dirty="0">
                <a:solidFill>
                  <a:srgbClr val="FF896D"/>
                </a:solidFill>
              </a:rPr>
              <a:t>aprox</a:t>
            </a:r>
            <a:r>
              <a:rPr lang="es-ES" sz="1400" b="1" dirty="0" smtClean="0">
                <a:solidFill>
                  <a:srgbClr val="FF896D"/>
                </a:solidFill>
              </a:rPr>
              <a:t>.)</a:t>
            </a:r>
            <a:endParaRPr lang="es-ES" sz="1400" b="1" dirty="0">
              <a:solidFill>
                <a:srgbClr val="FF896D"/>
              </a:solidFill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642938" y="1285875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smtClean="0">
                <a:solidFill>
                  <a:srgbClr val="FF0066"/>
                </a:solidFill>
                <a:latin typeface="+mj-lt"/>
              </a:rPr>
              <a:t>EMISSIVITY (ice)</a:t>
            </a:r>
            <a:endParaRPr lang="es-ES" sz="3200" b="1" dirty="0">
              <a:solidFill>
                <a:srgbClr val="FF0066"/>
              </a:solidFill>
              <a:latin typeface="+mj-lt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42875" y="-24"/>
            <a:ext cx="2306272" cy="10926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SPLIT WINDOW ALGORITHM</a:t>
            </a:r>
            <a:endParaRPr lang="es-ES" sz="13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b="1" dirty="0" smtClean="0">
                <a:solidFill>
                  <a:srgbClr val="FF0066"/>
                </a:solidFill>
                <a:latin typeface="+mn-lt"/>
                <a:cs typeface="+mn-cs"/>
              </a:rPr>
              <a:t>LOOK UP 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CLOUD PHASE IDENTIFICATION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687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  <p:sp>
        <p:nvSpPr>
          <p:cNvPr id="19" name="18 Cerrar llave"/>
          <p:cNvSpPr/>
          <p:nvPr/>
        </p:nvSpPr>
        <p:spPr>
          <a:xfrm>
            <a:off x="3042417" y="3281564"/>
            <a:ext cx="142876" cy="150019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derecha"/>
          <p:cNvSpPr/>
          <p:nvPr/>
        </p:nvSpPr>
        <p:spPr>
          <a:xfrm>
            <a:off x="3399607" y="3781630"/>
            <a:ext cx="1071570" cy="428628"/>
          </a:xfrm>
          <a:prstGeom prst="rightArrow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SWA</a:t>
            </a:r>
            <a:endParaRPr lang="es-ES" b="1" dirty="0">
              <a:solidFill>
                <a:srgbClr val="FF0000"/>
              </a:solidFill>
            </a:endParaRPr>
          </a:p>
        </p:txBody>
      </p:sp>
      <p:grpSp>
        <p:nvGrpSpPr>
          <p:cNvPr id="21" name="62 Grupo"/>
          <p:cNvGrpSpPr/>
          <p:nvPr/>
        </p:nvGrpSpPr>
        <p:grpSpPr>
          <a:xfrm>
            <a:off x="4614053" y="3781630"/>
            <a:ext cx="538930" cy="500066"/>
            <a:chOff x="3786182" y="3747789"/>
            <a:chExt cx="538930" cy="500066"/>
          </a:xfrm>
        </p:grpSpPr>
        <p:sp>
          <p:nvSpPr>
            <p:cNvPr id="22" name="21 Rectángulo redondeado"/>
            <p:cNvSpPr/>
            <p:nvPr/>
          </p:nvSpPr>
          <p:spPr>
            <a:xfrm>
              <a:off x="3786182" y="3747789"/>
              <a:ext cx="500066" cy="50006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786182" y="3747789"/>
              <a:ext cx="5389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 err="1" smtClean="0">
                  <a:solidFill>
                    <a:srgbClr val="3333FF"/>
                  </a:solidFill>
                  <a:latin typeface="+mj-lt"/>
                  <a:sym typeface="Symbol"/>
                </a:rPr>
                <a:t>T</a:t>
              </a:r>
              <a:r>
                <a:rPr lang="es-ES" sz="2400" b="1" baseline="30000" dirty="0" err="1" smtClean="0">
                  <a:solidFill>
                    <a:srgbClr val="3333FF"/>
                  </a:solidFill>
                  <a:latin typeface="+mj-lt"/>
                  <a:sym typeface="Symbol"/>
                </a:rPr>
                <a:t>R</a:t>
              </a:r>
              <a:r>
                <a:rPr lang="es-ES" sz="2400" b="1" baseline="-25000" dirty="0" err="1" smtClean="0">
                  <a:solidFill>
                    <a:srgbClr val="3333FF"/>
                  </a:solidFill>
                  <a:latin typeface="+mj-lt"/>
                  <a:sym typeface="Symbol"/>
                </a:rPr>
                <a:t>c</a:t>
              </a:r>
              <a:endParaRPr lang="es-ES" sz="2400" b="1" baseline="-25000" dirty="0" smtClean="0">
                <a:solidFill>
                  <a:srgbClr val="3333FF"/>
                </a:solidFill>
                <a:latin typeface="+mj-lt"/>
                <a:sym typeface="Symbol"/>
              </a:endParaRPr>
            </a:p>
          </p:txBody>
        </p:sp>
      </p:grpSp>
      <p:grpSp>
        <p:nvGrpSpPr>
          <p:cNvPr id="24" name="63 Grupo"/>
          <p:cNvGrpSpPr/>
          <p:nvPr/>
        </p:nvGrpSpPr>
        <p:grpSpPr>
          <a:xfrm>
            <a:off x="3042412" y="3972720"/>
            <a:ext cx="3593164" cy="1086617"/>
            <a:chOff x="2378964" y="4941123"/>
            <a:chExt cx="3593164" cy="1086617"/>
          </a:xfrm>
        </p:grpSpPr>
        <p:cxnSp>
          <p:nvCxnSpPr>
            <p:cNvPr id="25" name="24 Conector recto de flecha"/>
            <p:cNvCxnSpPr/>
            <p:nvPr/>
          </p:nvCxnSpPr>
          <p:spPr>
            <a:xfrm>
              <a:off x="4471930" y="4941123"/>
              <a:ext cx="1500198" cy="607223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 de flecha"/>
            <p:cNvCxnSpPr/>
            <p:nvPr/>
          </p:nvCxnSpPr>
          <p:spPr>
            <a:xfrm flipV="1">
              <a:off x="2378964" y="5563393"/>
              <a:ext cx="3571900" cy="4643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64 Grupo"/>
          <p:cNvGrpSpPr/>
          <p:nvPr/>
        </p:nvGrpSpPr>
        <p:grpSpPr>
          <a:xfrm>
            <a:off x="6257127" y="3353002"/>
            <a:ext cx="2214578" cy="1571636"/>
            <a:chOff x="5429256" y="3319161"/>
            <a:chExt cx="2214578" cy="1571636"/>
          </a:xfrm>
        </p:grpSpPr>
        <p:grpSp>
          <p:nvGrpSpPr>
            <p:cNvPr id="28" name="56 Grupo"/>
            <p:cNvGrpSpPr/>
            <p:nvPr/>
          </p:nvGrpSpPr>
          <p:grpSpPr>
            <a:xfrm>
              <a:off x="5786446" y="4319293"/>
              <a:ext cx="1428760" cy="571504"/>
              <a:chOff x="5000628" y="5572140"/>
              <a:chExt cx="1428760" cy="571504"/>
            </a:xfrm>
          </p:grpSpPr>
          <p:sp>
            <p:nvSpPr>
              <p:cNvPr id="30" name="29 Rectángulo"/>
              <p:cNvSpPr/>
              <p:nvPr/>
            </p:nvSpPr>
            <p:spPr>
              <a:xfrm>
                <a:off x="5085669" y="5627060"/>
                <a:ext cx="12586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400" b="1" dirty="0" err="1" smtClean="0">
                    <a:solidFill>
                      <a:srgbClr val="3333FF"/>
                    </a:solidFill>
                    <a:latin typeface="+mj-lt"/>
                    <a:sym typeface="Symbol"/>
                  </a:rPr>
                  <a:t>T</a:t>
                </a:r>
                <a:r>
                  <a:rPr lang="es-ES" sz="2400" b="1" baseline="30000" dirty="0" err="1" smtClean="0">
                    <a:solidFill>
                      <a:srgbClr val="3333FF"/>
                    </a:solidFill>
                    <a:latin typeface="+mj-lt"/>
                    <a:sym typeface="Symbol"/>
                  </a:rPr>
                  <a:t>R</a:t>
                </a:r>
                <a:r>
                  <a:rPr lang="es-ES" sz="2400" b="1" baseline="-25000" dirty="0" err="1" smtClean="0">
                    <a:solidFill>
                      <a:srgbClr val="3333FF"/>
                    </a:solidFill>
                    <a:latin typeface="+mj-lt"/>
                    <a:sym typeface="Symbol"/>
                  </a:rPr>
                  <a:t>c</a:t>
                </a:r>
                <a:r>
                  <a:rPr lang="es-ES" sz="2400" b="1" dirty="0" smtClean="0">
                    <a:solidFill>
                      <a:srgbClr val="3333FF"/>
                    </a:solidFill>
                    <a:latin typeface="+mj-lt"/>
                    <a:sym typeface="Symbol"/>
                  </a:rPr>
                  <a:t> - </a:t>
                </a:r>
                <a:r>
                  <a:rPr lang="es-ES" sz="2400" b="1" dirty="0" err="1" smtClean="0">
                    <a:solidFill>
                      <a:srgbClr val="FF0000"/>
                    </a:solidFill>
                    <a:latin typeface="+mj-lt"/>
                    <a:sym typeface="Symbol"/>
                  </a:rPr>
                  <a:t>T</a:t>
                </a:r>
                <a:r>
                  <a:rPr lang="es-ES" sz="2400" b="1" baseline="30000" dirty="0" err="1" smtClean="0">
                    <a:solidFill>
                      <a:srgbClr val="FF0000"/>
                    </a:solidFill>
                    <a:latin typeface="+mj-lt"/>
                    <a:sym typeface="Symbol"/>
                  </a:rPr>
                  <a:t>M</a:t>
                </a:r>
                <a:r>
                  <a:rPr lang="es-ES" sz="2400" b="1" baseline="-25000" dirty="0" err="1" smtClean="0">
                    <a:solidFill>
                      <a:srgbClr val="FF0000"/>
                    </a:solidFill>
                    <a:latin typeface="+mj-lt"/>
                    <a:sym typeface="Symbol"/>
                  </a:rPr>
                  <a:t>c</a:t>
                </a:r>
                <a:r>
                  <a:rPr lang="es-ES" sz="2400" b="1" dirty="0" smtClean="0">
                    <a:solidFill>
                      <a:srgbClr val="FF0000"/>
                    </a:solidFill>
                    <a:latin typeface="+mj-lt"/>
                    <a:sym typeface="Symbol"/>
                  </a:rPr>
                  <a:t> </a:t>
                </a:r>
                <a:endParaRPr lang="es-ES" sz="2400" b="1" baseline="-25000" dirty="0" smtClean="0">
                  <a:solidFill>
                    <a:srgbClr val="FF0000"/>
                  </a:solidFill>
                  <a:latin typeface="+mj-lt"/>
                  <a:sym typeface="Symbol"/>
                </a:endParaRPr>
              </a:p>
            </p:txBody>
          </p:sp>
          <p:sp>
            <p:nvSpPr>
              <p:cNvPr id="31" name="30 Rectángulo"/>
              <p:cNvSpPr/>
              <p:nvPr/>
            </p:nvSpPr>
            <p:spPr>
              <a:xfrm>
                <a:off x="5000628" y="5572140"/>
                <a:ext cx="1428760" cy="57150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9" name="28 Rectángulo"/>
            <p:cNvSpPr/>
            <p:nvPr/>
          </p:nvSpPr>
          <p:spPr>
            <a:xfrm>
              <a:off x="5429256" y="3319161"/>
              <a:ext cx="22145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rgbClr val="C00000"/>
                  </a:solidFill>
                  <a:sym typeface="Symbol"/>
                </a:rPr>
                <a:t>RETRIEVAL TEMPERATURE DIFFERENCE</a:t>
              </a:r>
              <a:endParaRPr lang="es-E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1327905" y="2852936"/>
            <a:ext cx="1928826" cy="2643206"/>
            <a:chOff x="500034" y="2819095"/>
            <a:chExt cx="1928826" cy="2643206"/>
          </a:xfrm>
        </p:grpSpPr>
        <p:grpSp>
          <p:nvGrpSpPr>
            <p:cNvPr id="33" name="34 Grupo"/>
            <p:cNvGrpSpPr/>
            <p:nvPr/>
          </p:nvGrpSpPr>
          <p:grpSpPr>
            <a:xfrm>
              <a:off x="500034" y="2819095"/>
              <a:ext cx="1928826" cy="2643206"/>
              <a:chOff x="571472" y="3786190"/>
              <a:chExt cx="1928826" cy="2643206"/>
            </a:xfrm>
          </p:grpSpPr>
          <p:grpSp>
            <p:nvGrpSpPr>
              <p:cNvPr id="40" name="10 Grupo"/>
              <p:cNvGrpSpPr/>
              <p:nvPr/>
            </p:nvGrpSpPr>
            <p:grpSpPr>
              <a:xfrm>
                <a:off x="1678761" y="4286256"/>
                <a:ext cx="571504" cy="500066"/>
                <a:chOff x="2928926" y="4643446"/>
                <a:chExt cx="571504" cy="500066"/>
              </a:xfrm>
            </p:grpSpPr>
            <p:sp>
              <p:nvSpPr>
                <p:cNvPr id="49" name="48 CuadroTexto"/>
                <p:cNvSpPr txBox="1"/>
                <p:nvPr/>
              </p:nvSpPr>
              <p:spPr>
                <a:xfrm>
                  <a:off x="2936397" y="4662647"/>
                  <a:ext cx="5565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400" b="1" dirty="0" err="1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T</a:t>
                  </a:r>
                  <a:r>
                    <a:rPr lang="es-ES" sz="2400" b="1" baseline="-25000" dirty="0" err="1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B1</a:t>
                  </a:r>
                </a:p>
              </p:txBody>
            </p:sp>
            <p:sp>
              <p:nvSpPr>
                <p:cNvPr id="50" name="49 Rectángulo redondeado"/>
                <p:cNvSpPr/>
                <p:nvPr/>
              </p:nvSpPr>
              <p:spPr>
                <a:xfrm>
                  <a:off x="2928926" y="4643446"/>
                  <a:ext cx="571504" cy="500066"/>
                </a:xfrm>
                <a:prstGeom prst="roundRect">
                  <a:avLst/>
                </a:prstGeom>
                <a:noFill/>
                <a:ln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" name="11 Grupo"/>
              <p:cNvGrpSpPr/>
              <p:nvPr/>
            </p:nvGrpSpPr>
            <p:grpSpPr>
              <a:xfrm>
                <a:off x="1678761" y="5036355"/>
                <a:ext cx="571504" cy="500066"/>
                <a:chOff x="2928926" y="4643446"/>
                <a:chExt cx="571504" cy="500066"/>
              </a:xfrm>
            </p:grpSpPr>
            <p:sp>
              <p:nvSpPr>
                <p:cNvPr id="47" name="46 CuadroTexto"/>
                <p:cNvSpPr txBox="1"/>
                <p:nvPr/>
              </p:nvSpPr>
              <p:spPr>
                <a:xfrm>
                  <a:off x="2936397" y="4662647"/>
                  <a:ext cx="5565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400" b="1" dirty="0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T</a:t>
                  </a:r>
                  <a:r>
                    <a:rPr lang="es-ES" sz="2400" b="1" baseline="-25000" dirty="0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B2</a:t>
                  </a:r>
                </a:p>
              </p:txBody>
            </p:sp>
            <p:sp>
              <p:nvSpPr>
                <p:cNvPr id="48" name="47 Rectángulo redondeado"/>
                <p:cNvSpPr/>
                <p:nvPr/>
              </p:nvSpPr>
              <p:spPr>
                <a:xfrm>
                  <a:off x="2928926" y="4643446"/>
                  <a:ext cx="571504" cy="500066"/>
                </a:xfrm>
                <a:prstGeom prst="roundRect">
                  <a:avLst/>
                </a:prstGeom>
                <a:noFill/>
                <a:ln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2" name="15 Grupo"/>
              <p:cNvGrpSpPr/>
              <p:nvPr/>
            </p:nvGrpSpPr>
            <p:grpSpPr>
              <a:xfrm>
                <a:off x="1676395" y="5786454"/>
                <a:ext cx="681025" cy="500066"/>
                <a:chOff x="2885404" y="4643446"/>
                <a:chExt cx="778315" cy="500066"/>
              </a:xfrm>
            </p:grpSpPr>
            <p:sp>
              <p:nvSpPr>
                <p:cNvPr id="45" name="44 CuadroTexto"/>
                <p:cNvSpPr txBox="1"/>
                <p:nvPr/>
              </p:nvSpPr>
              <p:spPr>
                <a:xfrm>
                  <a:off x="2885404" y="4662647"/>
                  <a:ext cx="7783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400" b="1" dirty="0" err="1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T</a:t>
                  </a:r>
                  <a:r>
                    <a:rPr lang="es-ES" sz="2400" b="1" baseline="30000" dirty="0" err="1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M</a:t>
                  </a:r>
                  <a:r>
                    <a:rPr lang="es-ES" sz="2400" b="1" baseline="-25000" dirty="0" err="1" smtClean="0">
                      <a:solidFill>
                        <a:srgbClr val="FF3300"/>
                      </a:solidFill>
                      <a:latin typeface="+mj-lt"/>
                      <a:sym typeface="Symbol"/>
                    </a:rPr>
                    <a:t>c</a:t>
                  </a:r>
                  <a:endParaRPr lang="es-ES" sz="2400" b="1" baseline="-25000" dirty="0" smtClean="0">
                    <a:solidFill>
                      <a:srgbClr val="FF3300"/>
                    </a:solidFill>
                    <a:latin typeface="+mj-lt"/>
                    <a:sym typeface="Symbol"/>
                  </a:endParaRPr>
                </a:p>
              </p:txBody>
            </p:sp>
            <p:sp>
              <p:nvSpPr>
                <p:cNvPr id="46" name="45 Rectángulo redondeado"/>
                <p:cNvSpPr/>
                <p:nvPr/>
              </p:nvSpPr>
              <p:spPr>
                <a:xfrm>
                  <a:off x="2928925" y="4643446"/>
                  <a:ext cx="653147" cy="500066"/>
                </a:xfrm>
                <a:prstGeom prst="roundRect">
                  <a:avLst/>
                </a:prstGeom>
                <a:noFill/>
                <a:ln>
                  <a:solidFill>
                    <a:srgbClr val="33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3" name="42 Rectángulo redondeado"/>
              <p:cNvSpPr/>
              <p:nvPr/>
            </p:nvSpPr>
            <p:spPr>
              <a:xfrm>
                <a:off x="571472" y="3786190"/>
                <a:ext cx="1928826" cy="2643206"/>
              </a:xfrm>
              <a:prstGeom prst="roundRect">
                <a:avLst/>
              </a:prstGeom>
              <a:noFill/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1071538" y="3857628"/>
                <a:ext cx="9412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>
                    <a:solidFill>
                      <a:schemeClr val="tx2"/>
                    </a:solidFill>
                    <a:sym typeface="Symbol"/>
                  </a:rPr>
                  <a:t>MODIS</a:t>
                </a:r>
                <a:endParaRPr lang="es-ES" dirty="0"/>
              </a:p>
            </p:txBody>
          </p:sp>
        </p:grpSp>
        <p:sp>
          <p:nvSpPr>
            <p:cNvPr id="34" name="33 Rectángulo redondeado"/>
            <p:cNvSpPr/>
            <p:nvPr/>
          </p:nvSpPr>
          <p:spPr>
            <a:xfrm>
              <a:off x="785786" y="3286124"/>
              <a:ext cx="571504" cy="500066"/>
            </a:xfrm>
            <a:prstGeom prst="round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848608" y="3214686"/>
              <a:ext cx="3658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b="1" dirty="0" smtClean="0">
                  <a:solidFill>
                    <a:srgbClr val="FF3300"/>
                  </a:solidFill>
                  <a:latin typeface="Symbol" pitchFamily="18" charset="2"/>
                  <a:sym typeface="Symbol"/>
                </a:rPr>
                <a:t>e</a:t>
              </a:r>
              <a:endParaRPr lang="es-ES" sz="3200" b="1" baseline="-25000" dirty="0" smtClean="0">
                <a:solidFill>
                  <a:srgbClr val="FF3300"/>
                </a:solidFill>
                <a:latin typeface="Symbol" pitchFamily="18" charset="2"/>
                <a:sym typeface="Symbol"/>
              </a:endParaRP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714348" y="4143380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solidFill>
                    <a:srgbClr val="FF3300"/>
                  </a:solidFill>
                  <a:latin typeface="+mj-lt"/>
                  <a:sym typeface="Symbol"/>
                </a:rPr>
                <a:t>Phase</a:t>
              </a:r>
              <a:endParaRPr lang="es-ES" sz="1600" b="1" baseline="-25000" dirty="0" smtClean="0">
                <a:solidFill>
                  <a:srgbClr val="FF3300"/>
                </a:solidFill>
                <a:latin typeface="+mj-lt"/>
                <a:sym typeface="Symbol"/>
              </a:endParaRPr>
            </a:p>
          </p:txBody>
        </p:sp>
        <p:sp>
          <p:nvSpPr>
            <p:cNvPr id="37" name="36 Rectángulo redondeado"/>
            <p:cNvSpPr/>
            <p:nvPr/>
          </p:nvSpPr>
          <p:spPr>
            <a:xfrm>
              <a:off x="785786" y="4071942"/>
              <a:ext cx="571504" cy="500066"/>
            </a:xfrm>
            <a:prstGeom prst="round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37 CuadroTexto"/>
            <p:cNvSpPr txBox="1"/>
            <p:nvPr/>
          </p:nvSpPr>
          <p:spPr>
            <a:xfrm>
              <a:off x="852600" y="4857760"/>
              <a:ext cx="504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rgbClr val="FF3300"/>
                  </a:solidFill>
                  <a:latin typeface="+mj-lt"/>
                  <a:sym typeface="Symbol"/>
                </a:rPr>
                <a:t>CTP</a:t>
              </a:r>
              <a:endParaRPr lang="es-ES" sz="1600" b="1" baseline="-25000" dirty="0" smtClean="0">
                <a:solidFill>
                  <a:srgbClr val="FF3300"/>
                </a:solidFill>
                <a:latin typeface="+mj-lt"/>
                <a:sym typeface="Symbol"/>
              </a:endParaRPr>
            </a:p>
          </p:txBody>
        </p:sp>
        <p:sp>
          <p:nvSpPr>
            <p:cNvPr id="39" name="38 Rectángulo redondeado"/>
            <p:cNvSpPr/>
            <p:nvPr/>
          </p:nvSpPr>
          <p:spPr>
            <a:xfrm>
              <a:off x="785786" y="4786322"/>
              <a:ext cx="571504" cy="500066"/>
            </a:xfrm>
            <a:prstGeom prst="round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4" name="53 Rectángulo"/>
          <p:cNvSpPr/>
          <p:nvPr/>
        </p:nvSpPr>
        <p:spPr>
          <a:xfrm>
            <a:off x="707734" y="2337765"/>
            <a:ext cx="2923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C00000"/>
                </a:solidFill>
                <a:latin typeface="+mj-lt"/>
                <a:sym typeface="Symbol"/>
              </a:rPr>
              <a:t>VALIDATION PROCEDURE:</a:t>
            </a:r>
            <a:endParaRPr lang="es-ES" sz="2000" dirty="0">
              <a:latin typeface="+mj-lt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42875" y="-27384"/>
            <a:ext cx="22711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8181FF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SPLIT </a:t>
            </a: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WINDOW ALGORITHM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LOOK UP TABLES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CLOUD PHASE IDENTIFICATION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56" name="55 Rectángulo"/>
          <p:cNvSpPr/>
          <p:nvPr/>
        </p:nvSpPr>
        <p:spPr>
          <a:xfrm>
            <a:off x="4045728" y="46356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LIR </a:t>
            </a:r>
            <a:r>
              <a:rPr lang="es-ES" sz="1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Laboratory</a:t>
            </a: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 (Universidad Carlos III de Madrid)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b="1" dirty="0" err="1">
                <a:solidFill>
                  <a:srgbClr val="8181FF"/>
                </a:solidFill>
                <a:latin typeface="+mn-lt"/>
                <a:cs typeface="+mn-cs"/>
              </a:rPr>
              <a:t>Retrieval</a:t>
            </a:r>
            <a:r>
              <a:rPr lang="es-ES" sz="1300" b="1" dirty="0">
                <a:solidFill>
                  <a:srgbClr val="8181FF"/>
                </a:solidFill>
                <a:latin typeface="+mn-lt"/>
                <a:cs typeface="+mn-cs"/>
              </a:rPr>
              <a:t> </a:t>
            </a:r>
            <a:r>
              <a:rPr lang="es-ES" sz="1300" b="1" dirty="0" err="1">
                <a:solidFill>
                  <a:srgbClr val="8181FF"/>
                </a:solidFill>
                <a:latin typeface="+mn-lt"/>
                <a:cs typeface="+mn-cs"/>
              </a:rPr>
              <a:t>Methods</a:t>
            </a:r>
            <a:endParaRPr lang="es-ES" sz="1300" b="1" dirty="0">
              <a:solidFill>
                <a:srgbClr val="8181FF"/>
              </a:solidFill>
              <a:latin typeface="+mn-lt"/>
              <a:cs typeface="+mn-cs"/>
            </a:endParaRP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8181FF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8181FF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8181FF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8181FF"/>
                </a:solidFill>
                <a:latin typeface="+mj-lt"/>
                <a:cs typeface="Arial" pitchFamily="34" charset="0"/>
              </a:rPr>
              <a:t>: RADIATIVE</a:t>
            </a:r>
            <a:endParaRPr lang="es-ES" sz="3200" b="1" dirty="0">
              <a:solidFill>
                <a:srgbClr val="8181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876330" y="5693186"/>
            <a:ext cx="762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MODIS </a:t>
            </a:r>
            <a:r>
              <a:rPr lang="es-ES" sz="2000" b="1" dirty="0" err="1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bands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:  (10.780 - 11.280)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m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m and (11.770 – 12.270) 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m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m</a:t>
            </a:r>
            <a:endParaRPr lang="es-ES" sz="2000" b="1" dirty="0" smtClean="0">
              <a:solidFill>
                <a:schemeClr val="tx2"/>
              </a:solidFill>
              <a:latin typeface="+mj-lt"/>
              <a:cs typeface="Arial" pitchFamily="34" charset="0"/>
              <a:sym typeface="Symbol"/>
            </a:endParaRPr>
          </a:p>
        </p:txBody>
      </p:sp>
      <p:sp>
        <p:nvSpPr>
          <p:cNvPr id="59" name="58 CuadroTexto"/>
          <p:cNvSpPr txBox="1"/>
          <p:nvPr/>
        </p:nvSpPr>
        <p:spPr>
          <a:xfrm>
            <a:off x="878251" y="6021288"/>
            <a:ext cx="777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Algorithms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bands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: B1 (10.3 - 11.3) 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m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m and B2 (11.5 – 12.5) 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m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cs typeface="Arial" pitchFamily="34" charset="0"/>
                <a:sym typeface="Symbol"/>
              </a:rPr>
              <a:t>m </a:t>
            </a:r>
          </a:p>
        </p:txBody>
      </p:sp>
      <p:sp>
        <p:nvSpPr>
          <p:cNvPr id="60" name="59 Rectángulo"/>
          <p:cNvSpPr/>
          <p:nvPr/>
        </p:nvSpPr>
        <p:spPr>
          <a:xfrm>
            <a:off x="435634" y="1844824"/>
            <a:ext cx="7833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rgbClr val="C00000"/>
                </a:solidFill>
                <a:latin typeface="+mj-lt"/>
                <a:sym typeface="Symbol"/>
              </a:rPr>
              <a:t>“VALIDATION”:</a:t>
            </a:r>
            <a:r>
              <a:rPr lang="es-ES" sz="2400" b="1" dirty="0" smtClean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j-lt"/>
                <a:sym typeface="Symbol"/>
              </a:rPr>
              <a:t>check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j-lt"/>
                <a:sym typeface="Symbol"/>
              </a:rPr>
              <a:t>the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j-lt"/>
                <a:sym typeface="Symbol"/>
              </a:rPr>
              <a:t>algorithms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j-lt"/>
                <a:sym typeface="Symbol"/>
              </a:rPr>
              <a:t>with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>
                <a:solidFill>
                  <a:srgbClr val="002060"/>
                </a:solidFill>
                <a:latin typeface="+mj-lt"/>
                <a:sym typeface="Symbol"/>
              </a:rPr>
              <a:t>realistic</a:t>
            </a:r>
            <a:r>
              <a:rPr lang="es-ES" sz="2000" b="1" dirty="0">
                <a:solidFill>
                  <a:srgbClr val="002060"/>
                </a:solidFill>
                <a:latin typeface="+mj-lt"/>
                <a:sym typeface="Symbol"/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  <a:latin typeface="+mj-lt"/>
                <a:sym typeface="Symbol"/>
              </a:rPr>
              <a:t>scenarios</a:t>
            </a:r>
            <a:r>
              <a:rPr lang="es-ES" sz="2000" b="1" dirty="0" smtClean="0">
                <a:solidFill>
                  <a:srgbClr val="002060"/>
                </a:solidFill>
                <a:latin typeface="+mj-lt"/>
                <a:sym typeface="Symbol"/>
              </a:rPr>
              <a:t> (MODIS)</a:t>
            </a:r>
            <a:endParaRPr lang="es-E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4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8" grpId="0"/>
      <p:bldP spid="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9" y="764704"/>
            <a:ext cx="7497691" cy="510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3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932" y="260648"/>
            <a:ext cx="9258444" cy="647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64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520" y="260648"/>
            <a:ext cx="214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latin typeface="Verdana" pitchFamily="34" charset="0"/>
              </a:rPr>
              <a:t>water</a:t>
            </a:r>
            <a:r>
              <a:rPr lang="es-ES" sz="2400" dirty="0" smtClean="0">
                <a:latin typeface="Verdana" pitchFamily="34" charset="0"/>
              </a:rPr>
              <a:t> </a:t>
            </a:r>
            <a:r>
              <a:rPr lang="es-ES" sz="2400" dirty="0" err="1" smtClean="0">
                <a:latin typeface="Verdana" pitchFamily="34" charset="0"/>
              </a:rPr>
              <a:t>clouds</a:t>
            </a:r>
            <a:endParaRPr lang="en-US" sz="2400" dirty="0">
              <a:latin typeface="Verdana" pitchFamily="34" charset="0"/>
            </a:endParaRPr>
          </a:p>
        </p:txBody>
      </p:sp>
      <p:grpSp>
        <p:nvGrpSpPr>
          <p:cNvPr id="4" name="21 Grupo"/>
          <p:cNvGrpSpPr/>
          <p:nvPr/>
        </p:nvGrpSpPr>
        <p:grpSpPr>
          <a:xfrm>
            <a:off x="467544" y="404665"/>
            <a:ext cx="7776864" cy="5904656"/>
            <a:chOff x="4410276" y="1916832"/>
            <a:chExt cx="4554212" cy="318086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10276" y="1916832"/>
              <a:ext cx="4554212" cy="3180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Rectángulo"/>
            <p:cNvSpPr/>
            <p:nvPr/>
          </p:nvSpPr>
          <p:spPr>
            <a:xfrm>
              <a:off x="7380312" y="2492896"/>
              <a:ext cx="936104" cy="208823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26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42910" y="1285860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JEM-EUSO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Mission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 l="18898"/>
          <a:stretch>
            <a:fillRect/>
          </a:stretch>
        </p:blipFill>
        <p:spPr bwMode="auto">
          <a:xfrm>
            <a:off x="653597" y="2856925"/>
            <a:ext cx="3418337" cy="300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1 Grupo"/>
          <p:cNvGrpSpPr/>
          <p:nvPr/>
        </p:nvGrpSpPr>
        <p:grpSpPr>
          <a:xfrm>
            <a:off x="4572000" y="2396014"/>
            <a:ext cx="4572000" cy="3255329"/>
            <a:chOff x="4572000" y="2396014"/>
            <a:chExt cx="4572000" cy="325532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378" y="2396014"/>
              <a:ext cx="3685385" cy="268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26 Rectángulo"/>
            <p:cNvSpPr/>
            <p:nvPr/>
          </p:nvSpPr>
          <p:spPr>
            <a:xfrm>
              <a:off x="4572000" y="5143512"/>
              <a:ext cx="4572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900" dirty="0" smtClean="0"/>
                <a:t>Adams </a:t>
              </a:r>
              <a:r>
                <a:rPr lang="en-US" sz="900" dirty="0" err="1" smtClean="0"/>
                <a:t>Jr.,J.H</a:t>
              </a:r>
              <a:r>
                <a:rPr lang="en-US" sz="900" dirty="0" smtClean="0"/>
                <a:t>. et al. (2013). An evaluation of the exposure in nadir observation of the JEM-EUSO mission. </a:t>
              </a:r>
              <a:r>
                <a:rPr lang="en-US" sz="900" dirty="0" err="1" smtClean="0"/>
                <a:t>Astroparticle</a:t>
              </a:r>
              <a:r>
                <a:rPr lang="en-US" sz="900" dirty="0" smtClean="0"/>
                <a:t> </a:t>
              </a:r>
              <a:r>
                <a:rPr lang="en-US" sz="900" dirty="0" err="1" smtClean="0"/>
                <a:t>Physics.In</a:t>
              </a:r>
              <a:r>
                <a:rPr lang="en-US" sz="900" dirty="0" smtClean="0"/>
                <a:t> Press (accepted January 2013). ISSN:0927-6505. DOI:10.1016/j.astropartphys.2013.01.008</a:t>
              </a:r>
              <a:endParaRPr lang="es-ES" sz="900" dirty="0"/>
            </a:p>
          </p:txBody>
        </p:sp>
      </p:grpSp>
      <p:sp>
        <p:nvSpPr>
          <p:cNvPr id="28" name="27 Rectángulo"/>
          <p:cNvSpPr/>
          <p:nvPr/>
        </p:nvSpPr>
        <p:spPr>
          <a:xfrm>
            <a:off x="571472" y="1928802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OBJECTIVE: </a:t>
            </a:r>
            <a:r>
              <a:rPr lang="es-ES" b="1" dirty="0" err="1" smtClean="0">
                <a:solidFill>
                  <a:srgbClr val="C00000"/>
                </a:solidFill>
              </a:rPr>
              <a:t>Study</a:t>
            </a:r>
            <a:r>
              <a:rPr lang="es-ES" b="1" dirty="0" smtClean="0">
                <a:solidFill>
                  <a:srgbClr val="C00000"/>
                </a:solidFill>
              </a:rPr>
              <a:t> of Ultra </a:t>
            </a:r>
            <a:r>
              <a:rPr lang="es-ES" b="1" dirty="0" err="1" smtClean="0">
                <a:solidFill>
                  <a:srgbClr val="C00000"/>
                </a:solidFill>
              </a:rPr>
              <a:t>Hight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Energy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Cosmics</a:t>
            </a:r>
            <a:r>
              <a:rPr lang="es-ES" b="1" dirty="0" smtClean="0">
                <a:solidFill>
                  <a:srgbClr val="C00000"/>
                </a:solidFill>
              </a:rPr>
              <a:t> </a:t>
            </a:r>
            <a:r>
              <a:rPr lang="es-ES" b="1" dirty="0" err="1" smtClean="0">
                <a:solidFill>
                  <a:srgbClr val="C00000"/>
                </a:solidFill>
              </a:rPr>
              <a:t>Rays</a:t>
            </a:r>
            <a:r>
              <a:rPr lang="es-ES" b="1" dirty="0" smtClean="0">
                <a:solidFill>
                  <a:srgbClr val="C00000"/>
                </a:solidFill>
              </a:rPr>
              <a:t> (UHECR)</a:t>
            </a:r>
            <a:endParaRPr lang="es-ES" b="1" dirty="0">
              <a:solidFill>
                <a:srgbClr val="C00000"/>
              </a:solidFill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857224" y="2285992"/>
            <a:ext cx="3215945" cy="603292"/>
            <a:chOff x="857224" y="2285992"/>
            <a:chExt cx="3215945" cy="603292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323062">
              <a:off x="1590734" y="2555038"/>
              <a:ext cx="1182241" cy="334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37 Rectángulo"/>
            <p:cNvSpPr/>
            <p:nvPr/>
          </p:nvSpPr>
          <p:spPr>
            <a:xfrm>
              <a:off x="857224" y="2285992"/>
              <a:ext cx="32159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</a:rPr>
                <a:t>Japanese Module on board ISS</a:t>
              </a:r>
              <a:endParaRPr lang="es-ES" sz="16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39" name="38 Conector recto de flecha"/>
          <p:cNvCxnSpPr/>
          <p:nvPr/>
        </p:nvCxnSpPr>
        <p:spPr>
          <a:xfrm rot="5400000" flipH="1" flipV="1">
            <a:off x="2036745" y="2963288"/>
            <a:ext cx="357190" cy="158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Rectángulo"/>
          <p:cNvSpPr/>
          <p:nvPr/>
        </p:nvSpPr>
        <p:spPr>
          <a:xfrm>
            <a:off x="4786314" y="5929330"/>
            <a:ext cx="3849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Atmospheric Monitoring System AMS</a:t>
            </a:r>
            <a:endParaRPr lang="es-ES" sz="1600" b="1" dirty="0">
              <a:solidFill>
                <a:srgbClr val="002060"/>
              </a:solidFill>
            </a:endParaRPr>
          </a:p>
        </p:txBody>
      </p:sp>
      <p:cxnSp>
        <p:nvCxnSpPr>
          <p:cNvPr id="41" name="40 Conector recto de flecha"/>
          <p:cNvCxnSpPr/>
          <p:nvPr/>
        </p:nvCxnSpPr>
        <p:spPr>
          <a:xfrm rot="5400000">
            <a:off x="6215074" y="5429264"/>
            <a:ext cx="1143008" cy="158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41 Grupo"/>
          <p:cNvGrpSpPr/>
          <p:nvPr/>
        </p:nvGrpSpPr>
        <p:grpSpPr>
          <a:xfrm>
            <a:off x="3428992" y="5715016"/>
            <a:ext cx="1357323" cy="695744"/>
            <a:chOff x="3428992" y="5715016"/>
            <a:chExt cx="1357323" cy="695744"/>
          </a:xfrm>
        </p:grpSpPr>
        <p:sp>
          <p:nvSpPr>
            <p:cNvPr id="43" name="42 Rectángulo"/>
            <p:cNvSpPr/>
            <p:nvPr/>
          </p:nvSpPr>
          <p:spPr>
            <a:xfrm>
              <a:off x="3500430" y="5715016"/>
              <a:ext cx="8098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002060"/>
                  </a:solidFill>
                </a:rPr>
                <a:t>LIDAR</a:t>
              </a:r>
              <a:endParaRPr lang="es-E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3428992" y="6072206"/>
              <a:ext cx="9140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IR CAM</a:t>
              </a:r>
              <a:endParaRPr lang="es-ES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5" name="44 Conector recto de flecha"/>
            <p:cNvCxnSpPr>
              <a:stCxn id="40" idx="1"/>
              <a:endCxn id="43" idx="3"/>
            </p:cNvCxnSpPr>
            <p:nvPr/>
          </p:nvCxnSpPr>
          <p:spPr>
            <a:xfrm rot="10800000">
              <a:off x="4310268" y="5884293"/>
              <a:ext cx="476047" cy="214314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Conector recto de flecha"/>
            <p:cNvCxnSpPr>
              <a:stCxn id="40" idx="1"/>
              <a:endCxn id="44" idx="3"/>
            </p:cNvCxnSpPr>
            <p:nvPr/>
          </p:nvCxnSpPr>
          <p:spPr>
            <a:xfrm rot="10800000" flipV="1">
              <a:off x="4343026" y="6098607"/>
              <a:ext cx="443289" cy="142876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46 Elipse"/>
          <p:cNvSpPr/>
          <p:nvPr/>
        </p:nvSpPr>
        <p:spPr>
          <a:xfrm>
            <a:off x="3143240" y="6072206"/>
            <a:ext cx="1428760" cy="428628"/>
          </a:xfrm>
          <a:prstGeom prst="ellipse">
            <a:avLst/>
          </a:prstGeom>
          <a:noFill/>
          <a:ln w="444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Rectángulo"/>
          <p:cNvSpPr/>
          <p:nvPr/>
        </p:nvSpPr>
        <p:spPr>
          <a:xfrm>
            <a:off x="1000100" y="3000372"/>
            <a:ext cx="2500330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395536" y="6005782"/>
            <a:ext cx="2441694" cy="646331"/>
          </a:xfrm>
          <a:prstGeom prst="rect">
            <a:avLst/>
          </a:prstGeom>
          <a:ln w="19050"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Spanish Consortium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Italy Collaboration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4045728" y="-273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schemeClr val="bg1"/>
                </a:solidFill>
                <a:latin typeface="+mn-lt"/>
                <a:cs typeface="+mn-cs"/>
              </a:rPr>
              <a:t>JEM-EUSO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Mission</a:t>
            </a:r>
            <a:endParaRPr lang="es-ES" sz="1400" b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</p:childTnLst>
        </p:cTn>
      </p:par>
    </p:tnLst>
    <p:bldLst>
      <p:bldP spid="40" grpId="0"/>
      <p:bldP spid="47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642938" y="1285875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FF9900"/>
                </a:solidFill>
                <a:latin typeface="Segoe Print" pitchFamily="2" charset="0"/>
              </a:rPr>
              <a:t>Spectral</a:t>
            </a:r>
            <a:r>
              <a:rPr lang="es-ES" sz="3200" b="1" dirty="0" smtClean="0">
                <a:solidFill>
                  <a:srgbClr val="FF9900"/>
                </a:solidFill>
                <a:latin typeface="Segoe Print" pitchFamily="2" charset="0"/>
              </a:rPr>
              <a:t> </a:t>
            </a:r>
            <a:r>
              <a:rPr lang="es-ES" sz="3200" b="1" dirty="0" err="1" smtClean="0">
                <a:solidFill>
                  <a:srgbClr val="FF9900"/>
                </a:solidFill>
                <a:latin typeface="Segoe Print" pitchFamily="2" charset="0"/>
              </a:rPr>
              <a:t>Options:Types</a:t>
            </a:r>
            <a:r>
              <a:rPr lang="es-ES" sz="3200" b="1" dirty="0" smtClean="0">
                <a:solidFill>
                  <a:srgbClr val="FF9900"/>
                </a:solidFill>
                <a:latin typeface="Segoe Print" pitchFamily="2" charset="0"/>
              </a:rPr>
              <a:t> of </a:t>
            </a:r>
            <a:r>
              <a:rPr lang="es-ES" sz="3200" b="1" dirty="0" err="1" smtClean="0">
                <a:solidFill>
                  <a:srgbClr val="FF9900"/>
                </a:solidFill>
                <a:latin typeface="Segoe Print" pitchFamily="2" charset="0"/>
              </a:rPr>
              <a:t>clouds</a:t>
            </a:r>
            <a:endParaRPr lang="es-ES" sz="3200" b="1" dirty="0">
              <a:solidFill>
                <a:srgbClr val="FF9900"/>
              </a:solidFill>
              <a:latin typeface="Segoe Print" pitchFamily="2" charset="0"/>
            </a:endParaRPr>
          </a:p>
        </p:txBody>
      </p:sp>
      <p:graphicFrame>
        <p:nvGraphicFramePr>
          <p:cNvPr id="370689" name="Object 2"/>
          <p:cNvGraphicFramePr>
            <a:graphicFrameLocks noChangeAspect="1"/>
          </p:cNvGraphicFramePr>
          <p:nvPr/>
        </p:nvGraphicFramePr>
        <p:xfrm>
          <a:off x="357158" y="2928934"/>
          <a:ext cx="2428892" cy="55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cuación" r:id="rId4" imgW="2108160" imgH="482400" progId="Equation.3">
                  <p:embed/>
                </p:oleObj>
              </mc:Choice>
              <mc:Fallback>
                <p:oleObj name="Ecuación" r:id="rId4" imgW="2108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2928934"/>
                        <a:ext cx="2428892" cy="556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1 Título"/>
          <p:cNvSpPr txBox="1">
            <a:spLocks/>
          </p:cNvSpPr>
          <p:nvPr/>
        </p:nvSpPr>
        <p:spPr>
          <a:xfrm>
            <a:off x="214282" y="2571744"/>
            <a:ext cx="2714644" cy="3571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Liquid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water</a:t>
            </a:r>
            <a:r>
              <a:rPr kumimoji="0" lang="es-E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s-ES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path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20 Flecha derecha"/>
          <p:cNvSpPr/>
          <p:nvPr/>
        </p:nvSpPr>
        <p:spPr>
          <a:xfrm>
            <a:off x="2571736" y="2500306"/>
            <a:ext cx="1500198" cy="500066"/>
          </a:xfrm>
          <a:prstGeom prst="rightArrow">
            <a:avLst/>
          </a:prstGeom>
          <a:gradFill flip="none" rotWithShape="1">
            <a:gsLst>
              <a:gs pos="26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 smtClean="0">
                <a:solidFill>
                  <a:srgbClr val="002060"/>
                </a:solidFill>
              </a:rPr>
              <a:t>Parametrization</a:t>
            </a:r>
            <a:endParaRPr lang="es-ES" sz="1400" dirty="0">
              <a:solidFill>
                <a:srgbClr val="002060"/>
              </a:solidFill>
            </a:endParaRPr>
          </a:p>
        </p:txBody>
      </p:sp>
      <p:graphicFrame>
        <p:nvGraphicFramePr>
          <p:cNvPr id="370691" name="Object 3"/>
          <p:cNvGraphicFramePr>
            <a:graphicFrameLocks noChangeAspect="1"/>
          </p:cNvGraphicFramePr>
          <p:nvPr/>
        </p:nvGraphicFramePr>
        <p:xfrm>
          <a:off x="4429124" y="3084564"/>
          <a:ext cx="2571768" cy="36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cuación" r:id="rId6" imgW="1790640" imgH="253800" progId="Equation.3">
                  <p:embed/>
                </p:oleObj>
              </mc:Choice>
              <mc:Fallback>
                <p:oleObj name="Ecuación" r:id="rId6" imgW="1790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084564"/>
                        <a:ext cx="2571768" cy="36506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2" name="Object 4"/>
          <p:cNvGraphicFramePr>
            <a:graphicFrameLocks noChangeAspect="1"/>
          </p:cNvGraphicFramePr>
          <p:nvPr/>
        </p:nvGraphicFramePr>
        <p:xfrm>
          <a:off x="7215206" y="3024178"/>
          <a:ext cx="1285902" cy="476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cuación" r:id="rId8" imgW="1371600" imgH="507960" progId="Equation.3">
                  <p:embed/>
                </p:oleObj>
              </mc:Choice>
              <mc:Fallback>
                <p:oleObj name="Ecuación" r:id="rId8" imgW="1371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024178"/>
                        <a:ext cx="1285902" cy="4762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24 CuadroTexto"/>
          <p:cNvSpPr txBox="1"/>
          <p:nvPr/>
        </p:nvSpPr>
        <p:spPr>
          <a:xfrm>
            <a:off x="4429124" y="2500306"/>
            <a:ext cx="3357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Radiation</a:t>
            </a:r>
            <a:r>
              <a:rPr lang="es-ES" sz="800" i="1" dirty="0">
                <a:solidFill>
                  <a:schemeClr val="tx2"/>
                </a:solidFill>
                <a:latin typeface="+mn-lt"/>
                <a:sym typeface="Symbol"/>
              </a:rPr>
              <a:t> </a:t>
            </a: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profiles</a:t>
            </a:r>
            <a:r>
              <a:rPr lang="es-ES" sz="800" i="1" dirty="0">
                <a:solidFill>
                  <a:schemeClr val="tx2"/>
                </a:solidFill>
                <a:latin typeface="+mn-lt"/>
                <a:sym typeface="Symbol"/>
              </a:rPr>
              <a:t> in extended </a:t>
            </a: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water</a:t>
            </a:r>
            <a:r>
              <a:rPr lang="es-ES" sz="800" i="1" dirty="0">
                <a:solidFill>
                  <a:schemeClr val="tx2"/>
                </a:solidFill>
                <a:latin typeface="+mn-lt"/>
                <a:sym typeface="Symbol"/>
              </a:rPr>
              <a:t> </a:t>
            </a: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clouds</a:t>
            </a:r>
            <a:r>
              <a:rPr lang="es-ES" sz="800" i="1" dirty="0">
                <a:solidFill>
                  <a:schemeClr val="tx2"/>
                </a:solidFill>
                <a:latin typeface="+mn-lt"/>
                <a:sym typeface="Symbol"/>
              </a:rPr>
              <a:t> II: </a:t>
            </a: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parameterization</a:t>
            </a:r>
            <a:r>
              <a:rPr lang="es-ES" sz="800" i="1" dirty="0">
                <a:solidFill>
                  <a:schemeClr val="tx2"/>
                </a:solidFill>
                <a:latin typeface="+mn-lt"/>
                <a:sym typeface="Symbol"/>
              </a:rPr>
              <a:t> </a:t>
            </a:r>
            <a:r>
              <a:rPr lang="es-ES" sz="800" i="1" dirty="0" err="1">
                <a:solidFill>
                  <a:schemeClr val="tx2"/>
                </a:solidFill>
                <a:latin typeface="+mn-lt"/>
                <a:sym typeface="Symbol"/>
              </a:rPr>
              <a:t>schemes</a:t>
            </a:r>
            <a:endParaRPr lang="es-ES" sz="800" i="1" dirty="0">
              <a:solidFill>
                <a:schemeClr val="tx2"/>
              </a:solidFill>
              <a:latin typeface="+mn-lt"/>
              <a:sym typeface="Symbol"/>
            </a:endParaRPr>
          </a:p>
          <a:p>
            <a:pPr>
              <a:defRPr/>
            </a:pPr>
            <a:r>
              <a:rPr lang="es-ES" sz="800" dirty="0">
                <a:solidFill>
                  <a:schemeClr val="tx2"/>
                </a:solidFill>
                <a:latin typeface="+mn-lt"/>
                <a:sym typeface="Symbol"/>
              </a:rPr>
              <a:t>G.L. Stephens, </a:t>
            </a:r>
            <a:r>
              <a:rPr lang="es-ES" sz="800" dirty="0" err="1">
                <a:solidFill>
                  <a:schemeClr val="tx2"/>
                </a:solidFill>
                <a:latin typeface="+mn-lt"/>
                <a:sym typeface="Symbol"/>
              </a:rPr>
              <a:t>Journal</a:t>
            </a:r>
            <a:r>
              <a:rPr lang="es-ES" sz="800" dirty="0">
                <a:solidFill>
                  <a:schemeClr val="tx2"/>
                </a:solidFill>
                <a:latin typeface="+mn-lt"/>
                <a:sym typeface="Symbol"/>
              </a:rPr>
              <a:t> of </a:t>
            </a:r>
            <a:r>
              <a:rPr lang="es-ES" sz="800" dirty="0" err="1">
                <a:solidFill>
                  <a:schemeClr val="tx2"/>
                </a:solidFill>
                <a:latin typeface="+mn-lt"/>
                <a:sym typeface="Symbol"/>
              </a:rPr>
              <a:t>the</a:t>
            </a:r>
            <a:r>
              <a:rPr lang="es-ES" sz="800" dirty="0">
                <a:solidFill>
                  <a:schemeClr val="tx2"/>
                </a:solidFill>
                <a:latin typeface="+mn-lt"/>
                <a:sym typeface="Symbol"/>
              </a:rPr>
              <a:t> </a:t>
            </a:r>
            <a:r>
              <a:rPr lang="es-ES" sz="800" dirty="0" err="1">
                <a:solidFill>
                  <a:schemeClr val="tx2"/>
                </a:solidFill>
                <a:latin typeface="+mn-lt"/>
                <a:sym typeface="Symbol"/>
              </a:rPr>
              <a:t>Atmospheric</a:t>
            </a:r>
            <a:r>
              <a:rPr lang="es-ES" sz="800" dirty="0">
                <a:solidFill>
                  <a:schemeClr val="tx2"/>
                </a:solidFill>
                <a:latin typeface="+mn-lt"/>
                <a:sym typeface="Symbol"/>
              </a:rPr>
              <a:t> </a:t>
            </a:r>
            <a:r>
              <a:rPr lang="es-ES" sz="800" dirty="0" err="1">
                <a:solidFill>
                  <a:schemeClr val="tx2"/>
                </a:solidFill>
                <a:latin typeface="+mn-lt"/>
                <a:sym typeface="Symbol"/>
              </a:rPr>
              <a:t>Sciences</a:t>
            </a:r>
            <a:r>
              <a:rPr lang="es-ES" sz="800" dirty="0">
                <a:solidFill>
                  <a:schemeClr val="tx2"/>
                </a:solidFill>
                <a:latin typeface="+mn-lt"/>
                <a:sym typeface="Symbol"/>
              </a:rPr>
              <a:t> 35, </a:t>
            </a:r>
            <a:r>
              <a:rPr lang="es-ES" sz="800" dirty="0" smtClean="0">
                <a:solidFill>
                  <a:schemeClr val="tx2"/>
                </a:solidFill>
                <a:latin typeface="+mn-lt"/>
                <a:sym typeface="Symbol"/>
              </a:rPr>
              <a:t>1978</a:t>
            </a:r>
            <a:endParaRPr lang="es-ES" sz="800" dirty="0">
              <a:solidFill>
                <a:schemeClr val="tx2"/>
              </a:solidFill>
              <a:latin typeface="+mn-lt"/>
              <a:sym typeface="Symbol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3829533"/>
            <a:ext cx="4214842" cy="294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21 Grupo"/>
          <p:cNvGrpSpPr/>
          <p:nvPr/>
        </p:nvGrpSpPr>
        <p:grpSpPr>
          <a:xfrm>
            <a:off x="285720" y="3500438"/>
            <a:ext cx="4574312" cy="2659166"/>
            <a:chOff x="4410276" y="1916832"/>
            <a:chExt cx="4554212" cy="318086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10276" y="1916832"/>
              <a:ext cx="4554212" cy="3180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23 Rectángulo"/>
            <p:cNvSpPr/>
            <p:nvPr/>
          </p:nvSpPr>
          <p:spPr>
            <a:xfrm>
              <a:off x="7380312" y="2492896"/>
              <a:ext cx="936104" cy="208823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3569588" y="5000636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tx2"/>
                </a:solidFill>
                <a:latin typeface="+mj-lt"/>
                <a:sym typeface="Symbol"/>
              </a:rPr>
              <a:t>BB</a:t>
            </a:r>
          </a:p>
        </p:txBody>
      </p:sp>
      <p:sp>
        <p:nvSpPr>
          <p:cNvPr id="27" name="26 Abrir llave"/>
          <p:cNvSpPr/>
          <p:nvPr/>
        </p:nvSpPr>
        <p:spPr>
          <a:xfrm>
            <a:off x="4214810" y="2000240"/>
            <a:ext cx="142876" cy="1571636"/>
          </a:xfrm>
          <a:prstGeom prst="leftBrace">
            <a:avLst/>
          </a:prstGeom>
          <a:ln w="317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5572131" y="5286388"/>
            <a:ext cx="2786082" cy="1000132"/>
          </a:xfrm>
          <a:prstGeom prst="rect">
            <a:avLst/>
          </a:prstGeom>
          <a:solidFill>
            <a:srgbClr val="FF9900">
              <a:alpha val="31000"/>
            </a:srgb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uadroTexto"/>
          <p:cNvSpPr txBox="1"/>
          <p:nvPr/>
        </p:nvSpPr>
        <p:spPr>
          <a:xfrm>
            <a:off x="6643701" y="5572140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330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FF3300"/>
                </a:solidFill>
              </a:rPr>
              <a:t>&lt;1</a:t>
            </a:r>
            <a:endParaRPr lang="es-ES" b="1" dirty="0">
              <a:solidFill>
                <a:srgbClr val="FF3300"/>
              </a:solidFill>
            </a:endParaRPr>
          </a:p>
        </p:txBody>
      </p:sp>
      <p:graphicFrame>
        <p:nvGraphicFramePr>
          <p:cNvPr id="376838" name="Object 3"/>
          <p:cNvGraphicFramePr>
            <a:graphicFrameLocks noChangeAspect="1"/>
          </p:cNvGraphicFramePr>
          <p:nvPr/>
        </p:nvGraphicFramePr>
        <p:xfrm>
          <a:off x="4429124" y="2071688"/>
          <a:ext cx="29892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Ecuación" r:id="rId12" imgW="2082600" imgH="253800" progId="Equation.3">
                  <p:embed/>
                </p:oleObj>
              </mc:Choice>
              <mc:Fallback>
                <p:oleObj name="Ecuación" r:id="rId12" imgW="2082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2071688"/>
                        <a:ext cx="2989263" cy="365125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142875" y="55563"/>
            <a:ext cx="1923732" cy="9079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SIMULATION PROCEDURE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RESULTS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2D SCENARIOS</a:t>
            </a:r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3937000" y="6072188"/>
          <a:ext cx="120491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cuación" r:id="rId14" imgW="838080" imgH="431640" progId="Equation.3">
                  <p:embed/>
                </p:oleObj>
              </mc:Choice>
              <mc:Fallback>
                <p:oleObj name="Ecuación" r:id="rId14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6072188"/>
                        <a:ext cx="1204913" cy="62071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31 Rectángulo"/>
          <p:cNvSpPr/>
          <p:nvPr/>
        </p:nvSpPr>
        <p:spPr>
          <a:xfrm>
            <a:off x="2214546" y="635795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es-E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ratio</a:t>
            </a:r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3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932" y="124008"/>
            <a:ext cx="9258444" cy="647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18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Measuring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Principle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98815" y="1920822"/>
            <a:ext cx="7861617" cy="50006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smtClean="0">
                <a:solidFill>
                  <a:srgbClr val="002060"/>
                </a:solidFill>
              </a:rPr>
              <a:t>THE PROBLEM: </a:t>
            </a:r>
            <a:r>
              <a:rPr lang="es-ES" sz="2000" b="1" dirty="0" err="1" smtClean="0">
                <a:solidFill>
                  <a:srgbClr val="002060"/>
                </a:solidFill>
              </a:rPr>
              <a:t>Height</a:t>
            </a:r>
            <a:r>
              <a:rPr lang="es-ES" sz="2000" b="1" dirty="0" smtClean="0">
                <a:solidFill>
                  <a:srgbClr val="002060"/>
                </a:solidFill>
              </a:rPr>
              <a:t> / </a:t>
            </a:r>
            <a:r>
              <a:rPr lang="es-ES" sz="2000" b="1" dirty="0" err="1" smtClean="0">
                <a:solidFill>
                  <a:srgbClr val="002060"/>
                </a:solidFill>
              </a:rPr>
              <a:t>temperature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is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not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measured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directly</a:t>
            </a:r>
            <a:endParaRPr lang="es-ES" sz="2000" b="1" dirty="0">
              <a:solidFill>
                <a:srgbClr val="002060"/>
              </a:solidFill>
            </a:endParaRPr>
          </a:p>
        </p:txBody>
      </p:sp>
      <p:pic>
        <p:nvPicPr>
          <p:cNvPr id="31" name="Picture 2" descr="C:\Users\Susana\AppData\Local\Microsoft\Windows\Temporary Internet Files\Content.IE5\T12FPFLK\MC900432569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583144"/>
            <a:ext cx="2286016" cy="2286016"/>
          </a:xfrm>
          <a:prstGeom prst="rect">
            <a:avLst/>
          </a:prstGeom>
          <a:noFill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57223">
            <a:off x="3277031" y="2880633"/>
            <a:ext cx="1182241" cy="33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32 Grupo"/>
          <p:cNvGrpSpPr/>
          <p:nvPr/>
        </p:nvGrpSpPr>
        <p:grpSpPr>
          <a:xfrm>
            <a:off x="4071934" y="2633783"/>
            <a:ext cx="3357586" cy="369332"/>
            <a:chOff x="4071934" y="2214554"/>
            <a:chExt cx="3357586" cy="369332"/>
          </a:xfrm>
        </p:grpSpPr>
        <p:cxnSp>
          <p:nvCxnSpPr>
            <p:cNvPr id="35" name="34 Conector recto de flecha"/>
            <p:cNvCxnSpPr/>
            <p:nvPr/>
          </p:nvCxnSpPr>
          <p:spPr>
            <a:xfrm>
              <a:off x="4071934" y="2398426"/>
              <a:ext cx="500066" cy="1588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CuadroTexto"/>
            <p:cNvSpPr txBox="1"/>
            <p:nvPr/>
          </p:nvSpPr>
          <p:spPr>
            <a:xfrm>
              <a:off x="4643438" y="2214554"/>
              <a:ext cx="857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>
                  <a:solidFill>
                    <a:srgbClr val="002060"/>
                  </a:solidFill>
                </a:rPr>
                <a:t>L</a:t>
              </a:r>
              <a:r>
                <a:rPr lang="es-ES" b="1" baseline="-25000" dirty="0" err="1" smtClean="0">
                  <a:solidFill>
                    <a:srgbClr val="002060"/>
                  </a:solidFill>
                </a:rPr>
                <a:t>meas</a:t>
              </a:r>
              <a:endParaRPr lang="es-ES" b="1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50" name="49 Flecha derecha"/>
            <p:cNvSpPr/>
            <p:nvPr/>
          </p:nvSpPr>
          <p:spPr>
            <a:xfrm>
              <a:off x="5357818" y="2292063"/>
              <a:ext cx="500066" cy="214314"/>
            </a:xfrm>
            <a:prstGeom prst="rightArrow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857884" y="2214554"/>
              <a:ext cx="1571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 smtClean="0">
                  <a:solidFill>
                    <a:srgbClr val="002060"/>
                  </a:solidFill>
                </a:rPr>
                <a:t>T</a:t>
              </a:r>
              <a:r>
                <a:rPr lang="es-ES" b="1" baseline="-25000" dirty="0" err="1" smtClean="0">
                  <a:solidFill>
                    <a:srgbClr val="002060"/>
                  </a:solidFill>
                </a:rPr>
                <a:t>retrieved</a:t>
              </a:r>
              <a:endParaRPr lang="es-ES" b="1" baseline="-25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2" name="51 CuadroTexto"/>
          <p:cNvSpPr txBox="1"/>
          <p:nvPr/>
        </p:nvSpPr>
        <p:spPr>
          <a:xfrm>
            <a:off x="4857752" y="3348163"/>
            <a:ext cx="264320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T</a:t>
            </a:r>
            <a:r>
              <a:rPr lang="es-ES" sz="2000" b="1" baseline="-25000" dirty="0" err="1" smtClean="0">
                <a:solidFill>
                  <a:srgbClr val="002060"/>
                </a:solidFill>
              </a:rPr>
              <a:t>cloud</a:t>
            </a:r>
            <a:r>
              <a:rPr lang="es-ES" sz="2000" b="1" dirty="0" smtClean="0">
                <a:solidFill>
                  <a:srgbClr val="002060"/>
                </a:solidFill>
              </a:rPr>
              <a:t> = </a:t>
            </a:r>
            <a:r>
              <a:rPr lang="es-ES" sz="2000" b="1" dirty="0" err="1" smtClean="0">
                <a:solidFill>
                  <a:srgbClr val="002060"/>
                </a:solidFill>
              </a:rPr>
              <a:t>T</a:t>
            </a:r>
            <a:r>
              <a:rPr lang="es-ES" sz="2000" b="1" baseline="-25000" dirty="0" err="1" smtClean="0">
                <a:solidFill>
                  <a:srgbClr val="002060"/>
                </a:solidFill>
              </a:rPr>
              <a:t>retrieved</a:t>
            </a:r>
            <a:r>
              <a:rPr lang="es-ES" sz="2000" b="1" baseline="-25000" dirty="0" smtClean="0">
                <a:solidFill>
                  <a:srgbClr val="002060"/>
                </a:solidFill>
              </a:rPr>
              <a:t> </a:t>
            </a:r>
            <a:r>
              <a:rPr lang="es-ES" sz="2000" b="1" dirty="0" smtClean="0">
                <a:solidFill>
                  <a:srgbClr val="002060"/>
                </a:solidFill>
              </a:rPr>
              <a:t>???</a:t>
            </a:r>
            <a:endParaRPr lang="es-ES" sz="2000" b="1" dirty="0">
              <a:solidFill>
                <a:srgbClr val="002060"/>
              </a:solidFill>
            </a:endParaRPr>
          </a:p>
        </p:txBody>
      </p:sp>
      <p:grpSp>
        <p:nvGrpSpPr>
          <p:cNvPr id="53" name="52 Grupo"/>
          <p:cNvGrpSpPr/>
          <p:nvPr/>
        </p:nvGrpSpPr>
        <p:grpSpPr>
          <a:xfrm>
            <a:off x="785786" y="4643446"/>
            <a:ext cx="2714644" cy="527597"/>
            <a:chOff x="785786" y="4286256"/>
            <a:chExt cx="2714644" cy="527597"/>
          </a:xfrm>
        </p:grpSpPr>
        <p:sp>
          <p:nvSpPr>
            <p:cNvPr id="54" name="53 CuadroTexto"/>
            <p:cNvSpPr txBox="1"/>
            <p:nvPr/>
          </p:nvSpPr>
          <p:spPr>
            <a:xfrm>
              <a:off x="785786" y="4382966"/>
              <a:ext cx="5715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200" b="1" dirty="0" smtClean="0">
                  <a:solidFill>
                    <a:srgbClr val="FF0000"/>
                  </a:solidFill>
                </a:rPr>
                <a:t>T</a:t>
              </a:r>
              <a:endParaRPr lang="es-ES" sz="22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2643174" y="4382966"/>
              <a:ext cx="8572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200" b="1" dirty="0" smtClean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1214413" y="4286256"/>
              <a:ext cx="15716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err="1" smtClean="0">
                  <a:solidFill>
                    <a:srgbClr val="FF0000"/>
                  </a:solidFill>
                </a:rPr>
                <a:t>Planck’s</a:t>
              </a:r>
              <a:r>
                <a:rPr lang="es-ES" sz="1600" dirty="0" smtClean="0">
                  <a:solidFill>
                    <a:srgbClr val="FF0000"/>
                  </a:solidFill>
                </a:rPr>
                <a:t> </a:t>
              </a:r>
              <a:r>
                <a:rPr lang="es-ES" sz="1600" dirty="0" err="1" smtClean="0">
                  <a:solidFill>
                    <a:srgbClr val="FF0000"/>
                  </a:solidFill>
                </a:rPr>
                <a:t>Law</a:t>
              </a:r>
              <a:endParaRPr lang="es-E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56 Conector recto de flecha"/>
            <p:cNvCxnSpPr/>
            <p:nvPr/>
          </p:nvCxnSpPr>
          <p:spPr>
            <a:xfrm>
              <a:off x="1142976" y="4572008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57 Grupo"/>
          <p:cNvGrpSpPr/>
          <p:nvPr/>
        </p:nvGrpSpPr>
        <p:grpSpPr>
          <a:xfrm>
            <a:off x="4143372" y="4071942"/>
            <a:ext cx="2214578" cy="2714644"/>
            <a:chOff x="142844" y="2285992"/>
            <a:chExt cx="3032125" cy="4286273"/>
          </a:xfrm>
        </p:grpSpPr>
        <p:sp>
          <p:nvSpPr>
            <p:cNvPr id="59" name="58 Rectángulo"/>
            <p:cNvSpPr/>
            <p:nvPr/>
          </p:nvSpPr>
          <p:spPr>
            <a:xfrm>
              <a:off x="357128" y="3286117"/>
              <a:ext cx="2714644" cy="328614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0" name="59 Nube"/>
            <p:cNvSpPr/>
            <p:nvPr/>
          </p:nvSpPr>
          <p:spPr bwMode="auto">
            <a:xfrm>
              <a:off x="571469" y="4143367"/>
              <a:ext cx="2286000" cy="1143000"/>
            </a:xfrm>
            <a:prstGeom prst="cloud">
              <a:avLst/>
            </a:prstGeom>
            <a:solidFill>
              <a:srgbClr val="E7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2285992"/>
              <a:ext cx="303212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61 Flecha abajo"/>
            <p:cNvSpPr/>
            <p:nvPr/>
          </p:nvSpPr>
          <p:spPr>
            <a:xfrm flipV="1">
              <a:off x="1857326" y="3286117"/>
              <a:ext cx="214314" cy="785818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3" name="62 Flecha abajo"/>
            <p:cNvSpPr/>
            <p:nvPr/>
          </p:nvSpPr>
          <p:spPr>
            <a:xfrm flipV="1">
              <a:off x="1428719" y="3286117"/>
              <a:ext cx="214312" cy="2928938"/>
            </a:xfrm>
            <a:prstGeom prst="downArrow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4" name="63 Rectángulo"/>
            <p:cNvSpPr/>
            <p:nvPr/>
          </p:nvSpPr>
          <p:spPr bwMode="auto">
            <a:xfrm>
              <a:off x="428594" y="6215055"/>
              <a:ext cx="2500312" cy="142875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5" name="64 Flecha abajo"/>
            <p:cNvSpPr/>
            <p:nvPr/>
          </p:nvSpPr>
          <p:spPr>
            <a:xfrm flipV="1">
              <a:off x="2214531" y="3286117"/>
              <a:ext cx="214313" cy="428625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66" name="65 CuadroTexto"/>
          <p:cNvSpPr txBox="1"/>
          <p:nvPr/>
        </p:nvSpPr>
        <p:spPr>
          <a:xfrm>
            <a:off x="6500826" y="4071942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 smtClean="0">
                <a:solidFill>
                  <a:srgbClr val="002060"/>
                </a:solidFill>
              </a:rPr>
              <a:t>The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atmosphere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absorbs</a:t>
            </a:r>
            <a:r>
              <a:rPr lang="es-ES" sz="1600" b="1" dirty="0" smtClean="0">
                <a:solidFill>
                  <a:srgbClr val="002060"/>
                </a:solidFill>
              </a:rPr>
              <a:t> and </a:t>
            </a:r>
            <a:r>
              <a:rPr lang="es-ES" sz="1600" b="1" dirty="0" err="1" smtClean="0">
                <a:solidFill>
                  <a:srgbClr val="002060"/>
                </a:solidFill>
              </a:rPr>
              <a:t>emitts</a:t>
            </a:r>
            <a:r>
              <a:rPr lang="es-ES" sz="1600" b="1" dirty="0" smtClean="0">
                <a:solidFill>
                  <a:srgbClr val="002060"/>
                </a:solidFill>
              </a:rPr>
              <a:t> </a:t>
            </a:r>
            <a:r>
              <a:rPr lang="es-ES" sz="1600" b="1" dirty="0" err="1" smtClean="0">
                <a:solidFill>
                  <a:srgbClr val="002060"/>
                </a:solidFill>
              </a:rPr>
              <a:t>energy</a:t>
            </a:r>
            <a:endParaRPr lang="es-ES" sz="1600" b="1" dirty="0">
              <a:solidFill>
                <a:srgbClr val="002060"/>
              </a:solidFill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6786562" y="5358955"/>
            <a:ext cx="171454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002060"/>
                </a:solidFill>
              </a:rPr>
              <a:t>L</a:t>
            </a:r>
            <a:r>
              <a:rPr lang="es-ES" sz="2000" b="1" baseline="-25000" dirty="0" err="1" smtClean="0">
                <a:solidFill>
                  <a:srgbClr val="002060"/>
                </a:solidFill>
              </a:rPr>
              <a:t>cloud</a:t>
            </a:r>
            <a:r>
              <a:rPr lang="es-ES" sz="2000" b="1" dirty="0" smtClean="0">
                <a:solidFill>
                  <a:srgbClr val="002060"/>
                </a:solidFill>
              </a:rPr>
              <a:t> ≠ </a:t>
            </a:r>
            <a:r>
              <a:rPr lang="es-ES" sz="2000" b="1" dirty="0" err="1" smtClean="0">
                <a:solidFill>
                  <a:srgbClr val="002060"/>
                </a:solidFill>
              </a:rPr>
              <a:t>L</a:t>
            </a:r>
            <a:r>
              <a:rPr lang="es-ES" sz="2000" b="1" baseline="-25000" dirty="0" err="1" smtClean="0">
                <a:solidFill>
                  <a:srgbClr val="002060"/>
                </a:solidFill>
              </a:rPr>
              <a:t>meas</a:t>
            </a:r>
            <a:endParaRPr lang="es-ES" sz="2000" b="1" dirty="0">
              <a:solidFill>
                <a:srgbClr val="002060"/>
              </a:solidFill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6643702" y="6215082"/>
            <a:ext cx="200026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FF0000"/>
                </a:solidFill>
              </a:rPr>
              <a:t>T</a:t>
            </a:r>
            <a:r>
              <a:rPr lang="es-ES" sz="2000" b="1" baseline="-25000" dirty="0" err="1" smtClean="0">
                <a:solidFill>
                  <a:srgbClr val="FF0000"/>
                </a:solidFill>
              </a:rPr>
              <a:t>cloud</a:t>
            </a:r>
            <a:r>
              <a:rPr lang="es-ES" sz="2000" b="1" dirty="0" smtClean="0">
                <a:solidFill>
                  <a:srgbClr val="FF0000"/>
                </a:solidFill>
              </a:rPr>
              <a:t> ≠ </a:t>
            </a:r>
            <a:r>
              <a:rPr lang="es-ES" sz="2000" b="1" dirty="0" err="1" smtClean="0">
                <a:solidFill>
                  <a:srgbClr val="FF0000"/>
                </a:solidFill>
              </a:rPr>
              <a:t>T</a:t>
            </a:r>
            <a:r>
              <a:rPr lang="es-ES" sz="2000" b="1" baseline="-25000" dirty="0" err="1" smtClean="0">
                <a:solidFill>
                  <a:srgbClr val="FF0000"/>
                </a:solidFill>
              </a:rPr>
              <a:t>retrieved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69" name="68 Flecha derecha"/>
          <p:cNvSpPr/>
          <p:nvPr/>
        </p:nvSpPr>
        <p:spPr>
          <a:xfrm rot="5400000">
            <a:off x="7500958" y="5023790"/>
            <a:ext cx="285752" cy="214314"/>
          </a:xfrm>
          <a:prstGeom prst="rightArrow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Flecha derecha"/>
          <p:cNvSpPr/>
          <p:nvPr/>
        </p:nvSpPr>
        <p:spPr>
          <a:xfrm rot="5400000">
            <a:off x="7500958" y="5879916"/>
            <a:ext cx="285752" cy="214314"/>
          </a:xfrm>
          <a:prstGeom prst="rightArrow">
            <a:avLst/>
          </a:prstGeom>
          <a:solidFill>
            <a:srgbClr val="0000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1" name="70 Grupo"/>
          <p:cNvGrpSpPr/>
          <p:nvPr/>
        </p:nvGrpSpPr>
        <p:grpSpPr>
          <a:xfrm>
            <a:off x="2127244" y="2925235"/>
            <a:ext cx="1944690" cy="1120989"/>
            <a:chOff x="2127244" y="2357430"/>
            <a:chExt cx="1944690" cy="1120989"/>
          </a:xfrm>
        </p:grpSpPr>
        <p:sp>
          <p:nvSpPr>
            <p:cNvPr id="72" name="71 Arco"/>
            <p:cNvSpPr>
              <a:spLocks noChangeAspect="1"/>
            </p:cNvSpPr>
            <p:nvPr/>
          </p:nvSpPr>
          <p:spPr>
            <a:xfrm rot="3608742">
              <a:off x="2058623" y="2509798"/>
              <a:ext cx="1037242" cy="900000"/>
            </a:xfrm>
            <a:prstGeom prst="arc">
              <a:avLst>
                <a:gd name="adj1" fmla="val 15740881"/>
                <a:gd name="adj2" fmla="val 18878499"/>
              </a:avLst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3" name="53 Grupo"/>
            <p:cNvGrpSpPr/>
            <p:nvPr/>
          </p:nvGrpSpPr>
          <p:grpSpPr>
            <a:xfrm>
              <a:off x="2786050" y="2357430"/>
              <a:ext cx="1285884" cy="797960"/>
              <a:chOff x="2786050" y="2357430"/>
              <a:chExt cx="1285884" cy="797960"/>
            </a:xfrm>
          </p:grpSpPr>
          <p:sp>
            <p:nvSpPr>
              <p:cNvPr id="74" name="73 CuadroTexto"/>
              <p:cNvSpPr txBox="1"/>
              <p:nvPr/>
            </p:nvSpPr>
            <p:spPr>
              <a:xfrm>
                <a:off x="2786050" y="2357430"/>
                <a:ext cx="714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err="1" smtClean="0">
                    <a:solidFill>
                      <a:srgbClr val="0070C0"/>
                    </a:solidFill>
                  </a:rPr>
                  <a:t>T</a:t>
                </a:r>
                <a:r>
                  <a:rPr lang="es-ES" baseline="-25000" dirty="0" err="1" smtClean="0">
                    <a:solidFill>
                      <a:srgbClr val="0070C0"/>
                    </a:solidFill>
                  </a:rPr>
                  <a:t>cloud</a:t>
                </a:r>
                <a:endParaRPr lang="es-ES" baseline="-250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75" name="74 Conector recto de flecha"/>
              <p:cNvCxnSpPr/>
              <p:nvPr/>
            </p:nvCxnSpPr>
            <p:spPr>
              <a:xfrm flipV="1">
                <a:off x="3000364" y="2428868"/>
                <a:ext cx="857256" cy="35719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75 CuadroTexto"/>
              <p:cNvSpPr txBox="1"/>
              <p:nvPr/>
            </p:nvSpPr>
            <p:spPr>
              <a:xfrm>
                <a:off x="3000364" y="2786058"/>
                <a:ext cx="1071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rgbClr val="0070C0"/>
                    </a:solidFill>
                  </a:rPr>
                  <a:t>L(</a:t>
                </a:r>
                <a:r>
                  <a:rPr lang="es-ES" dirty="0" err="1" smtClean="0">
                    <a:solidFill>
                      <a:srgbClr val="0070C0"/>
                    </a:solidFill>
                  </a:rPr>
                  <a:t>T</a:t>
                </a:r>
                <a:r>
                  <a:rPr lang="es-ES" baseline="-25000" dirty="0" err="1" smtClean="0">
                    <a:solidFill>
                      <a:srgbClr val="0070C0"/>
                    </a:solidFill>
                  </a:rPr>
                  <a:t>cloud</a:t>
                </a:r>
                <a:r>
                  <a:rPr lang="es-ES" dirty="0" smtClean="0">
                    <a:solidFill>
                      <a:srgbClr val="0070C0"/>
                    </a:solidFill>
                  </a:rPr>
                  <a:t>)</a:t>
                </a:r>
                <a:endParaRPr lang="es-ES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77" name="Text Box 8"/>
          <p:cNvSpPr txBox="1">
            <a:spLocks noChangeArrowheads="1"/>
          </p:cNvSpPr>
          <p:nvPr/>
        </p:nvSpPr>
        <p:spPr bwMode="auto">
          <a:xfrm>
            <a:off x="239018" y="5408570"/>
            <a:ext cx="3832920" cy="9007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4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The</a:t>
            </a:r>
            <a:r>
              <a:rPr lang="es-ES" sz="2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solution</a:t>
            </a:r>
            <a:r>
              <a:rPr lang="es-ES" sz="2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: </a:t>
            </a:r>
          </a:p>
          <a:p>
            <a:pPr algn="ctr" eaLnBrk="0" hangingPunct="0"/>
            <a:r>
              <a:rPr lang="es-ES" sz="2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RETRIEVAL ALGORITHMS</a:t>
            </a:r>
            <a:endParaRPr lang="es-ES" sz="24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6875686" y="2564904"/>
            <a:ext cx="216081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BRIGTHNESS TEMPERATURE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4045728" y="-273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Measuring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principle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0"/>
            </p:par>
          </p:childTnLst>
        </p:cTn>
      </p:par>
    </p:tnLst>
    <p:bldLst>
      <p:bldP spid="52" grpId="0" animBg="1"/>
      <p:bldP spid="66" grpId="0"/>
      <p:bldP spid="67" grpId="0"/>
      <p:bldP spid="68" grpId="0" animBg="1"/>
      <p:bldP spid="69" grpId="0" animBg="1"/>
      <p:bldP spid="70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100 Imagen" descr="3T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01" y="1628800"/>
            <a:ext cx="3250829" cy="230425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142" y="6450577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2" name="1 Flecha derecha"/>
          <p:cNvSpPr/>
          <p:nvPr/>
        </p:nvSpPr>
        <p:spPr>
          <a:xfrm>
            <a:off x="2915816" y="2617300"/>
            <a:ext cx="882877" cy="288032"/>
          </a:xfrm>
          <a:prstGeom prst="rightArrow">
            <a:avLst/>
          </a:prstGeom>
          <a:solidFill>
            <a:srgbClr val="FF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99 CuadroTexto"/>
          <p:cNvSpPr txBox="1"/>
          <p:nvPr/>
        </p:nvSpPr>
        <p:spPr>
          <a:xfrm>
            <a:off x="4071938" y="2438150"/>
            <a:ext cx="198110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BRIGTHNESS TEMPERATURE</a:t>
            </a:r>
          </a:p>
        </p:txBody>
      </p:sp>
      <p:pic>
        <p:nvPicPr>
          <p:cNvPr id="112" name="111 Imagen" descr="http://jemeuso.riken.jp/en/images/14-ircamer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5" y="1857360"/>
            <a:ext cx="2231239" cy="1807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13 Rectángulo redondeado"/>
          <p:cNvSpPr/>
          <p:nvPr/>
        </p:nvSpPr>
        <p:spPr>
          <a:xfrm>
            <a:off x="2296466" y="3861048"/>
            <a:ext cx="5234147" cy="72008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How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can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we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convert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brightness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temperature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into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cloud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Calibri" pitchFamily="34" charset="0"/>
              </a:rPr>
              <a:t>height</a:t>
            </a:r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??</a:t>
            </a:r>
            <a:endParaRPr lang="es-ES" sz="2400" dirty="0"/>
          </a:p>
        </p:txBody>
      </p:sp>
      <p:sp>
        <p:nvSpPr>
          <p:cNvPr id="115" name="114 Rectángulo redondeado"/>
          <p:cNvSpPr/>
          <p:nvPr/>
        </p:nvSpPr>
        <p:spPr>
          <a:xfrm>
            <a:off x="740181" y="5229200"/>
            <a:ext cx="3975836" cy="720080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Stereovision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Techniques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16" name="115 Rectángulo redondeado"/>
          <p:cNvSpPr/>
          <p:nvPr/>
        </p:nvSpPr>
        <p:spPr>
          <a:xfrm>
            <a:off x="4913539" y="5229200"/>
            <a:ext cx="3975836" cy="720080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Radiative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Techniques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14" name="113 Flecha abajo"/>
          <p:cNvSpPr/>
          <p:nvPr/>
        </p:nvSpPr>
        <p:spPr>
          <a:xfrm rot="3777815">
            <a:off x="3988944" y="4342223"/>
            <a:ext cx="312484" cy="1122261"/>
          </a:xfrm>
          <a:prstGeom prst="downArrow">
            <a:avLst/>
          </a:prstGeom>
          <a:solidFill>
            <a:srgbClr val="9B9B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118 Flecha abajo"/>
          <p:cNvSpPr/>
          <p:nvPr/>
        </p:nvSpPr>
        <p:spPr>
          <a:xfrm rot="17822185" flipH="1">
            <a:off x="5093716" y="4342222"/>
            <a:ext cx="312484" cy="1122261"/>
          </a:xfrm>
          <a:prstGeom prst="downArrow">
            <a:avLst/>
          </a:prstGeom>
          <a:solidFill>
            <a:srgbClr val="9B9B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42910" y="1285860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Height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045728" y="-273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Height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retrieval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3568" y="5961474"/>
            <a:ext cx="4187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smtClean="0"/>
              <a:t>INAF-IASF</a:t>
            </a:r>
            <a:r>
              <a:rPr lang="it-IT" sz="1000" dirty="0"/>
              <a:t>, Istituto di Astrofisica Spaziale e Fisica Cosmica, Palermo, </a:t>
            </a:r>
            <a:r>
              <a:rPr lang="it-IT" sz="1000" dirty="0" smtClean="0"/>
              <a:t>DIETI</a:t>
            </a:r>
            <a:r>
              <a:rPr lang="it-IT" sz="1000" dirty="0"/>
              <a:t>, Università degli Studi di Napoli Federico </a:t>
            </a:r>
            <a:r>
              <a:rPr lang="it-IT" sz="1000" dirty="0" smtClean="0"/>
              <a:t>II,</a:t>
            </a:r>
            <a:r>
              <a:rPr lang="es-ES" sz="1000" dirty="0" smtClean="0"/>
              <a:t> </a:t>
            </a:r>
            <a:r>
              <a:rPr lang="it-IT" sz="1000" dirty="0" smtClean="0"/>
              <a:t> </a:t>
            </a:r>
            <a:r>
              <a:rPr lang="it-IT" sz="1000" dirty="0"/>
              <a:t>Fisica, Università degli Studi di Torino, </a:t>
            </a:r>
            <a:r>
              <a:rPr lang="it-IT" sz="1000" dirty="0" smtClean="0"/>
              <a:t>Istituto </a:t>
            </a:r>
            <a:r>
              <a:rPr lang="it-IT" sz="1000" dirty="0"/>
              <a:t>Nazionale di Fisica Nucleare - Sezione di Catania and Napoli, Italy</a:t>
            </a:r>
            <a:endParaRPr lang="es-ES" sz="1000" dirty="0"/>
          </a:p>
        </p:txBody>
      </p:sp>
      <p:sp>
        <p:nvSpPr>
          <p:cNvPr id="19" name="18 Rectángulo"/>
          <p:cNvSpPr/>
          <p:nvPr/>
        </p:nvSpPr>
        <p:spPr>
          <a:xfrm>
            <a:off x="5580112" y="6035441"/>
            <a:ext cx="24852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Universidad Carlos III de Madrid, </a:t>
            </a:r>
            <a:r>
              <a:rPr lang="es-ES" sz="1000" dirty="0" err="1" smtClean="0"/>
              <a:t>Spain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8853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5" grpId="0" animBg="1"/>
      <p:bldP spid="116" grpId="0" animBg="1"/>
      <p:bldP spid="114" grpId="0" animBg="1"/>
      <p:bldP spid="119" grpId="0" animBg="1"/>
      <p:bldP spid="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142" y="6450577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grpSp>
        <p:nvGrpSpPr>
          <p:cNvPr id="12" name="11 Grupo"/>
          <p:cNvGrpSpPr>
            <a:grpSpLocks/>
          </p:cNvGrpSpPr>
          <p:nvPr/>
        </p:nvGrpSpPr>
        <p:grpSpPr bwMode="auto">
          <a:xfrm>
            <a:off x="552842" y="3152809"/>
            <a:ext cx="3447658" cy="2168509"/>
            <a:chOff x="2382" y="90"/>
            <a:chExt cx="4881" cy="3295"/>
          </a:xfrm>
        </p:grpSpPr>
        <p:grpSp>
          <p:nvGrpSpPr>
            <p:cNvPr id="13" name="Group 29"/>
            <p:cNvGrpSpPr>
              <a:grpSpLocks/>
            </p:cNvGrpSpPr>
            <p:nvPr/>
          </p:nvGrpSpPr>
          <p:grpSpPr bwMode="auto">
            <a:xfrm>
              <a:off x="4232" y="224"/>
              <a:ext cx="228" cy="193"/>
              <a:chOff x="4232" y="224"/>
              <a:chExt cx="228" cy="193"/>
            </a:xfrm>
          </p:grpSpPr>
          <p:sp>
            <p:nvSpPr>
              <p:cNvPr id="82" name="Freeform 30"/>
              <p:cNvSpPr>
                <a:spLocks noChangeArrowheads="1"/>
              </p:cNvSpPr>
              <p:nvPr/>
            </p:nvSpPr>
            <p:spPr bwMode="auto">
              <a:xfrm rot="16140000" flipV="1">
                <a:off x="4318" y="349"/>
                <a:ext cx="28" cy="107"/>
              </a:xfrm>
              <a:custGeom>
                <a:avLst/>
                <a:gdLst>
                  <a:gd name="T0" fmla="*/ 101 w 452"/>
                  <a:gd name="T1" fmla="*/ 0 h 1484"/>
                  <a:gd name="T2" fmla="*/ 452 w 452"/>
                  <a:gd name="T3" fmla="*/ 257 h 1484"/>
                  <a:gd name="T4" fmla="*/ 430 w 452"/>
                  <a:gd name="T5" fmla="*/ 1326 h 1484"/>
                  <a:gd name="T6" fmla="*/ 185 w 452"/>
                  <a:gd name="T7" fmla="*/ 1484 h 1484"/>
                  <a:gd name="T8" fmla="*/ 6 w 452"/>
                  <a:gd name="T9" fmla="*/ 986 h 1484"/>
                  <a:gd name="T10" fmla="*/ 0 w 452"/>
                  <a:gd name="T11" fmla="*/ 283 h 1484"/>
                  <a:gd name="T12" fmla="*/ 101 w 452"/>
                  <a:gd name="T13" fmla="*/ 0 h 1484"/>
                  <a:gd name="T14" fmla="*/ 101 w 452"/>
                  <a:gd name="T15" fmla="*/ 0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2" h="1484">
                    <a:moveTo>
                      <a:pt x="101" y="0"/>
                    </a:moveTo>
                    <a:lnTo>
                      <a:pt x="452" y="257"/>
                    </a:lnTo>
                    <a:lnTo>
                      <a:pt x="430" y="1326"/>
                    </a:lnTo>
                    <a:lnTo>
                      <a:pt x="185" y="1484"/>
                    </a:lnTo>
                    <a:lnTo>
                      <a:pt x="6" y="986"/>
                    </a:lnTo>
                    <a:lnTo>
                      <a:pt x="0" y="283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3" name="Freeform 31"/>
              <p:cNvSpPr>
                <a:spLocks noChangeArrowheads="1"/>
              </p:cNvSpPr>
              <p:nvPr/>
            </p:nvSpPr>
            <p:spPr bwMode="auto">
              <a:xfrm rot="16140000" flipV="1">
                <a:off x="4397" y="321"/>
                <a:ext cx="7" cy="42"/>
              </a:xfrm>
              <a:custGeom>
                <a:avLst/>
                <a:gdLst>
                  <a:gd name="T0" fmla="*/ 132 w 132"/>
                  <a:gd name="T1" fmla="*/ 0 h 597"/>
                  <a:gd name="T2" fmla="*/ 32 w 132"/>
                  <a:gd name="T3" fmla="*/ 52 h 597"/>
                  <a:gd name="T4" fmla="*/ 0 w 132"/>
                  <a:gd name="T5" fmla="*/ 597 h 597"/>
                  <a:gd name="T6" fmla="*/ 85 w 132"/>
                  <a:gd name="T7" fmla="*/ 593 h 597"/>
                  <a:gd name="T8" fmla="*/ 132 w 132"/>
                  <a:gd name="T9" fmla="*/ 0 h 597"/>
                  <a:gd name="T10" fmla="*/ 132 w 132"/>
                  <a:gd name="T11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" h="597">
                    <a:moveTo>
                      <a:pt x="132" y="0"/>
                    </a:moveTo>
                    <a:lnTo>
                      <a:pt x="32" y="52"/>
                    </a:lnTo>
                    <a:lnTo>
                      <a:pt x="0" y="597"/>
                    </a:lnTo>
                    <a:lnTo>
                      <a:pt x="85" y="59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A3A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4" name="Freeform 32"/>
              <p:cNvSpPr>
                <a:spLocks noChangeArrowheads="1"/>
              </p:cNvSpPr>
              <p:nvPr/>
            </p:nvSpPr>
            <p:spPr bwMode="auto">
              <a:xfrm rot="16140000" flipV="1">
                <a:off x="4355" y="336"/>
                <a:ext cx="25" cy="67"/>
              </a:xfrm>
              <a:custGeom>
                <a:avLst/>
                <a:gdLst>
                  <a:gd name="T0" fmla="*/ 209 w 408"/>
                  <a:gd name="T1" fmla="*/ 184 h 944"/>
                  <a:gd name="T2" fmla="*/ 162 w 408"/>
                  <a:gd name="T3" fmla="*/ 131 h 944"/>
                  <a:gd name="T4" fmla="*/ 115 w 408"/>
                  <a:gd name="T5" fmla="*/ 541 h 944"/>
                  <a:gd name="T6" fmla="*/ 88 w 408"/>
                  <a:gd name="T7" fmla="*/ 78 h 944"/>
                  <a:gd name="T8" fmla="*/ 20 w 408"/>
                  <a:gd name="T9" fmla="*/ 0 h 944"/>
                  <a:gd name="T10" fmla="*/ 0 w 408"/>
                  <a:gd name="T11" fmla="*/ 944 h 944"/>
                  <a:gd name="T12" fmla="*/ 215 w 408"/>
                  <a:gd name="T13" fmla="*/ 845 h 944"/>
                  <a:gd name="T14" fmla="*/ 219 w 408"/>
                  <a:gd name="T15" fmla="*/ 750 h 944"/>
                  <a:gd name="T16" fmla="*/ 371 w 408"/>
                  <a:gd name="T17" fmla="*/ 771 h 944"/>
                  <a:gd name="T18" fmla="*/ 408 w 408"/>
                  <a:gd name="T19" fmla="*/ 247 h 944"/>
                  <a:gd name="T20" fmla="*/ 219 w 408"/>
                  <a:gd name="T21" fmla="*/ 232 h 944"/>
                  <a:gd name="T22" fmla="*/ 209 w 408"/>
                  <a:gd name="T23" fmla="*/ 184 h 944"/>
                  <a:gd name="T24" fmla="*/ 209 w 408"/>
                  <a:gd name="T25" fmla="*/ 184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8" h="944">
                    <a:moveTo>
                      <a:pt x="209" y="184"/>
                    </a:moveTo>
                    <a:lnTo>
                      <a:pt x="162" y="131"/>
                    </a:lnTo>
                    <a:lnTo>
                      <a:pt x="115" y="541"/>
                    </a:lnTo>
                    <a:lnTo>
                      <a:pt x="88" y="78"/>
                    </a:lnTo>
                    <a:lnTo>
                      <a:pt x="20" y="0"/>
                    </a:lnTo>
                    <a:lnTo>
                      <a:pt x="0" y="944"/>
                    </a:lnTo>
                    <a:lnTo>
                      <a:pt x="215" y="845"/>
                    </a:lnTo>
                    <a:lnTo>
                      <a:pt x="219" y="750"/>
                    </a:lnTo>
                    <a:lnTo>
                      <a:pt x="371" y="771"/>
                    </a:lnTo>
                    <a:lnTo>
                      <a:pt x="408" y="247"/>
                    </a:lnTo>
                    <a:lnTo>
                      <a:pt x="219" y="232"/>
                    </a:lnTo>
                    <a:lnTo>
                      <a:pt x="209" y="184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5" name="Freeform 33"/>
              <p:cNvSpPr>
                <a:spLocks noChangeArrowheads="1"/>
              </p:cNvSpPr>
              <p:nvPr/>
            </p:nvSpPr>
            <p:spPr bwMode="auto">
              <a:xfrm rot="16140000" flipV="1">
                <a:off x="4224" y="243"/>
                <a:ext cx="97" cy="82"/>
              </a:xfrm>
              <a:custGeom>
                <a:avLst/>
                <a:gdLst>
                  <a:gd name="T0" fmla="*/ 162 w 1440"/>
                  <a:gd name="T1" fmla="*/ 68 h 1238"/>
                  <a:gd name="T2" fmla="*/ 0 w 1440"/>
                  <a:gd name="T3" fmla="*/ 1129 h 1238"/>
                  <a:gd name="T4" fmla="*/ 345 w 1440"/>
                  <a:gd name="T5" fmla="*/ 1160 h 1238"/>
                  <a:gd name="T6" fmla="*/ 1319 w 1440"/>
                  <a:gd name="T7" fmla="*/ 1238 h 1238"/>
                  <a:gd name="T8" fmla="*/ 1440 w 1440"/>
                  <a:gd name="T9" fmla="*/ 117 h 1238"/>
                  <a:gd name="T10" fmla="*/ 408 w 1440"/>
                  <a:gd name="T11" fmla="*/ 0 h 1238"/>
                  <a:gd name="T12" fmla="*/ 497 w 1440"/>
                  <a:gd name="T13" fmla="*/ 95 h 1238"/>
                  <a:gd name="T14" fmla="*/ 162 w 1440"/>
                  <a:gd name="T15" fmla="*/ 68 h 1238"/>
                  <a:gd name="T16" fmla="*/ 162 w 1440"/>
                  <a:gd name="T17" fmla="*/ 68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0" h="1238">
                    <a:moveTo>
                      <a:pt x="162" y="68"/>
                    </a:moveTo>
                    <a:lnTo>
                      <a:pt x="0" y="1129"/>
                    </a:lnTo>
                    <a:lnTo>
                      <a:pt x="345" y="1160"/>
                    </a:lnTo>
                    <a:lnTo>
                      <a:pt x="1319" y="1238"/>
                    </a:lnTo>
                    <a:lnTo>
                      <a:pt x="1440" y="117"/>
                    </a:lnTo>
                    <a:lnTo>
                      <a:pt x="408" y="0"/>
                    </a:lnTo>
                    <a:lnTo>
                      <a:pt x="497" y="95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rgbClr val="333399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6" name="Freeform 34"/>
              <p:cNvSpPr>
                <a:spLocks noChangeArrowheads="1"/>
              </p:cNvSpPr>
              <p:nvPr/>
            </p:nvSpPr>
            <p:spPr bwMode="auto">
              <a:xfrm rot="16140000" flipV="1">
                <a:off x="4369" y="304"/>
                <a:ext cx="65" cy="8"/>
              </a:xfrm>
              <a:custGeom>
                <a:avLst/>
                <a:gdLst>
                  <a:gd name="T0" fmla="*/ 36 w 987"/>
                  <a:gd name="T1" fmla="*/ 0 h 160"/>
                  <a:gd name="T2" fmla="*/ 218 w 987"/>
                  <a:gd name="T3" fmla="*/ 12 h 160"/>
                  <a:gd name="T4" fmla="*/ 699 w 987"/>
                  <a:gd name="T5" fmla="*/ 62 h 160"/>
                  <a:gd name="T6" fmla="*/ 966 w 987"/>
                  <a:gd name="T7" fmla="*/ 112 h 160"/>
                  <a:gd name="T8" fmla="*/ 987 w 987"/>
                  <a:gd name="T9" fmla="*/ 139 h 160"/>
                  <a:gd name="T10" fmla="*/ 978 w 987"/>
                  <a:gd name="T11" fmla="*/ 154 h 160"/>
                  <a:gd name="T12" fmla="*/ 960 w 987"/>
                  <a:gd name="T13" fmla="*/ 160 h 160"/>
                  <a:gd name="T14" fmla="*/ 690 w 987"/>
                  <a:gd name="T15" fmla="*/ 142 h 160"/>
                  <a:gd name="T16" fmla="*/ 210 w 987"/>
                  <a:gd name="T17" fmla="*/ 93 h 160"/>
                  <a:gd name="T18" fmla="*/ 32 w 987"/>
                  <a:gd name="T19" fmla="*/ 68 h 160"/>
                  <a:gd name="T20" fmla="*/ 0 w 987"/>
                  <a:gd name="T21" fmla="*/ 31 h 160"/>
                  <a:gd name="T22" fmla="*/ 10 w 987"/>
                  <a:gd name="T23" fmla="*/ 8 h 160"/>
                  <a:gd name="T24" fmla="*/ 36 w 987"/>
                  <a:gd name="T25" fmla="*/ 0 h 160"/>
                  <a:gd name="T26" fmla="*/ 36 w 987"/>
                  <a:gd name="T2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7" h="160">
                    <a:moveTo>
                      <a:pt x="36" y="0"/>
                    </a:moveTo>
                    <a:lnTo>
                      <a:pt x="218" y="12"/>
                    </a:lnTo>
                    <a:lnTo>
                      <a:pt x="699" y="62"/>
                    </a:lnTo>
                    <a:lnTo>
                      <a:pt x="966" y="112"/>
                    </a:lnTo>
                    <a:lnTo>
                      <a:pt x="987" y="139"/>
                    </a:lnTo>
                    <a:lnTo>
                      <a:pt x="978" y="154"/>
                    </a:lnTo>
                    <a:lnTo>
                      <a:pt x="960" y="160"/>
                    </a:lnTo>
                    <a:lnTo>
                      <a:pt x="690" y="142"/>
                    </a:lnTo>
                    <a:lnTo>
                      <a:pt x="210" y="93"/>
                    </a:lnTo>
                    <a:lnTo>
                      <a:pt x="32" y="68"/>
                    </a:lnTo>
                    <a:lnTo>
                      <a:pt x="0" y="31"/>
                    </a:lnTo>
                    <a:lnTo>
                      <a:pt x="1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7" name="Freeform 35"/>
              <p:cNvSpPr>
                <a:spLocks noChangeArrowheads="1"/>
              </p:cNvSpPr>
              <p:nvPr/>
            </p:nvSpPr>
            <p:spPr bwMode="auto">
              <a:xfrm rot="16140000" flipV="1">
                <a:off x="4352" y="308"/>
                <a:ext cx="10" cy="87"/>
              </a:xfrm>
              <a:custGeom>
                <a:avLst/>
                <a:gdLst>
                  <a:gd name="T0" fmla="*/ 171 w 171"/>
                  <a:gd name="T1" fmla="*/ 28 h 1214"/>
                  <a:gd name="T2" fmla="*/ 126 w 171"/>
                  <a:gd name="T3" fmla="*/ 460 h 1214"/>
                  <a:gd name="T4" fmla="*/ 113 w 171"/>
                  <a:gd name="T5" fmla="*/ 891 h 1214"/>
                  <a:gd name="T6" fmla="*/ 102 w 171"/>
                  <a:gd name="T7" fmla="*/ 1035 h 1214"/>
                  <a:gd name="T8" fmla="*/ 79 w 171"/>
                  <a:gd name="T9" fmla="*/ 1114 h 1214"/>
                  <a:gd name="T10" fmla="*/ 52 w 171"/>
                  <a:gd name="T11" fmla="*/ 1192 h 1214"/>
                  <a:gd name="T12" fmla="*/ 42 w 171"/>
                  <a:gd name="T13" fmla="*/ 1209 h 1214"/>
                  <a:gd name="T14" fmla="*/ 25 w 171"/>
                  <a:gd name="T15" fmla="*/ 1214 h 1214"/>
                  <a:gd name="T16" fmla="*/ 4 w 171"/>
                  <a:gd name="T17" fmla="*/ 1185 h 1214"/>
                  <a:gd name="T18" fmla="*/ 0 w 171"/>
                  <a:gd name="T19" fmla="*/ 1026 h 1214"/>
                  <a:gd name="T20" fmla="*/ 11 w 171"/>
                  <a:gd name="T21" fmla="*/ 883 h 1214"/>
                  <a:gd name="T22" fmla="*/ 28 w 171"/>
                  <a:gd name="T23" fmla="*/ 653 h 1214"/>
                  <a:gd name="T24" fmla="*/ 51 w 171"/>
                  <a:gd name="T25" fmla="*/ 451 h 1214"/>
                  <a:gd name="T26" fmla="*/ 82 w 171"/>
                  <a:gd name="T27" fmla="*/ 250 h 1214"/>
                  <a:gd name="T28" fmla="*/ 123 w 171"/>
                  <a:gd name="T29" fmla="*/ 18 h 1214"/>
                  <a:gd name="T30" fmla="*/ 135 w 171"/>
                  <a:gd name="T31" fmla="*/ 3 h 1214"/>
                  <a:gd name="T32" fmla="*/ 152 w 171"/>
                  <a:gd name="T33" fmla="*/ 0 h 1214"/>
                  <a:gd name="T34" fmla="*/ 171 w 171"/>
                  <a:gd name="T35" fmla="*/ 28 h 1214"/>
                  <a:gd name="T36" fmla="*/ 171 w 171"/>
                  <a:gd name="T37" fmla="*/ 28 h 1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1" h="1214">
                    <a:moveTo>
                      <a:pt x="171" y="28"/>
                    </a:moveTo>
                    <a:lnTo>
                      <a:pt x="126" y="460"/>
                    </a:lnTo>
                    <a:lnTo>
                      <a:pt x="113" y="891"/>
                    </a:lnTo>
                    <a:lnTo>
                      <a:pt x="102" y="1035"/>
                    </a:lnTo>
                    <a:lnTo>
                      <a:pt x="79" y="1114"/>
                    </a:lnTo>
                    <a:lnTo>
                      <a:pt x="52" y="1192"/>
                    </a:lnTo>
                    <a:lnTo>
                      <a:pt x="42" y="1209"/>
                    </a:lnTo>
                    <a:lnTo>
                      <a:pt x="25" y="1214"/>
                    </a:lnTo>
                    <a:lnTo>
                      <a:pt x="4" y="1185"/>
                    </a:lnTo>
                    <a:lnTo>
                      <a:pt x="0" y="1026"/>
                    </a:lnTo>
                    <a:lnTo>
                      <a:pt x="11" y="883"/>
                    </a:lnTo>
                    <a:lnTo>
                      <a:pt x="28" y="653"/>
                    </a:lnTo>
                    <a:lnTo>
                      <a:pt x="51" y="451"/>
                    </a:lnTo>
                    <a:lnTo>
                      <a:pt x="82" y="250"/>
                    </a:lnTo>
                    <a:lnTo>
                      <a:pt x="123" y="18"/>
                    </a:lnTo>
                    <a:lnTo>
                      <a:pt x="135" y="3"/>
                    </a:lnTo>
                    <a:lnTo>
                      <a:pt x="152" y="0"/>
                    </a:lnTo>
                    <a:lnTo>
                      <a:pt x="171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8" name="Freeform 36"/>
              <p:cNvSpPr>
                <a:spLocks noChangeArrowheads="1"/>
              </p:cNvSpPr>
              <p:nvPr/>
            </p:nvSpPr>
            <p:spPr bwMode="auto">
              <a:xfrm rot="16140000" flipV="1">
                <a:off x="4253" y="297"/>
                <a:ext cx="91" cy="11"/>
              </a:xfrm>
              <a:custGeom>
                <a:avLst/>
                <a:gdLst>
                  <a:gd name="T0" fmla="*/ 24 w 1364"/>
                  <a:gd name="T1" fmla="*/ 0 h 183"/>
                  <a:gd name="T2" fmla="*/ 1043 w 1364"/>
                  <a:gd name="T3" fmla="*/ 74 h 183"/>
                  <a:gd name="T4" fmla="*/ 1322 w 1364"/>
                  <a:gd name="T5" fmla="*/ 98 h 183"/>
                  <a:gd name="T6" fmla="*/ 1353 w 1364"/>
                  <a:gd name="T7" fmla="*/ 112 h 183"/>
                  <a:gd name="T8" fmla="*/ 1364 w 1364"/>
                  <a:gd name="T9" fmla="*/ 140 h 183"/>
                  <a:gd name="T10" fmla="*/ 1353 w 1364"/>
                  <a:gd name="T11" fmla="*/ 170 h 183"/>
                  <a:gd name="T12" fmla="*/ 1322 w 1364"/>
                  <a:gd name="T13" fmla="*/ 183 h 183"/>
                  <a:gd name="T14" fmla="*/ 1035 w 1364"/>
                  <a:gd name="T15" fmla="*/ 155 h 183"/>
                  <a:gd name="T16" fmla="*/ 765 w 1364"/>
                  <a:gd name="T17" fmla="*/ 120 h 183"/>
                  <a:gd name="T18" fmla="*/ 528 w 1364"/>
                  <a:gd name="T19" fmla="*/ 91 h 183"/>
                  <a:gd name="T20" fmla="*/ 293 w 1364"/>
                  <a:gd name="T21" fmla="*/ 65 h 183"/>
                  <a:gd name="T22" fmla="*/ 23 w 1364"/>
                  <a:gd name="T23" fmla="*/ 48 h 183"/>
                  <a:gd name="T24" fmla="*/ 0 w 1364"/>
                  <a:gd name="T25" fmla="*/ 23 h 183"/>
                  <a:gd name="T26" fmla="*/ 6 w 1364"/>
                  <a:gd name="T27" fmla="*/ 7 h 183"/>
                  <a:gd name="T28" fmla="*/ 24 w 1364"/>
                  <a:gd name="T29" fmla="*/ 0 h 183"/>
                  <a:gd name="T30" fmla="*/ 24 w 1364"/>
                  <a:gd name="T31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64" h="183">
                    <a:moveTo>
                      <a:pt x="24" y="0"/>
                    </a:moveTo>
                    <a:lnTo>
                      <a:pt x="1043" y="74"/>
                    </a:lnTo>
                    <a:lnTo>
                      <a:pt x="1322" y="98"/>
                    </a:lnTo>
                    <a:lnTo>
                      <a:pt x="1353" y="112"/>
                    </a:lnTo>
                    <a:lnTo>
                      <a:pt x="1364" y="140"/>
                    </a:lnTo>
                    <a:lnTo>
                      <a:pt x="1353" y="170"/>
                    </a:lnTo>
                    <a:lnTo>
                      <a:pt x="1322" y="183"/>
                    </a:lnTo>
                    <a:lnTo>
                      <a:pt x="1035" y="155"/>
                    </a:lnTo>
                    <a:lnTo>
                      <a:pt x="765" y="120"/>
                    </a:lnTo>
                    <a:lnTo>
                      <a:pt x="528" y="91"/>
                    </a:lnTo>
                    <a:lnTo>
                      <a:pt x="293" y="65"/>
                    </a:lnTo>
                    <a:lnTo>
                      <a:pt x="23" y="48"/>
                    </a:lnTo>
                    <a:lnTo>
                      <a:pt x="0" y="23"/>
                    </a:lnTo>
                    <a:lnTo>
                      <a:pt x="6" y="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9" name="Freeform 37"/>
              <p:cNvSpPr>
                <a:spLocks noChangeArrowheads="1"/>
              </p:cNvSpPr>
              <p:nvPr/>
            </p:nvSpPr>
            <p:spPr bwMode="auto">
              <a:xfrm rot="16140000" flipV="1">
                <a:off x="4341" y="184"/>
                <a:ext cx="10" cy="89"/>
              </a:xfrm>
              <a:custGeom>
                <a:avLst/>
                <a:gdLst>
                  <a:gd name="T0" fmla="*/ 180 w 180"/>
                  <a:gd name="T1" fmla="*/ 25 h 1242"/>
                  <a:gd name="T2" fmla="*/ 158 w 180"/>
                  <a:gd name="T3" fmla="*/ 392 h 1242"/>
                  <a:gd name="T4" fmla="*/ 104 w 180"/>
                  <a:gd name="T5" fmla="*/ 1202 h 1242"/>
                  <a:gd name="T6" fmla="*/ 78 w 180"/>
                  <a:gd name="T7" fmla="*/ 1238 h 1242"/>
                  <a:gd name="T8" fmla="*/ 40 w 180"/>
                  <a:gd name="T9" fmla="*/ 1242 h 1242"/>
                  <a:gd name="T10" fmla="*/ 7 w 180"/>
                  <a:gd name="T11" fmla="*/ 1221 h 1242"/>
                  <a:gd name="T12" fmla="*/ 0 w 180"/>
                  <a:gd name="T13" fmla="*/ 1178 h 1242"/>
                  <a:gd name="T14" fmla="*/ 37 w 180"/>
                  <a:gd name="T15" fmla="*/ 970 h 1242"/>
                  <a:gd name="T16" fmla="*/ 51 w 180"/>
                  <a:gd name="T17" fmla="*/ 784 h 1242"/>
                  <a:gd name="T18" fmla="*/ 68 w 180"/>
                  <a:gd name="T19" fmla="*/ 383 h 1242"/>
                  <a:gd name="T20" fmla="*/ 83 w 180"/>
                  <a:gd name="T21" fmla="*/ 287 h 1242"/>
                  <a:gd name="T22" fmla="*/ 102 w 180"/>
                  <a:gd name="T23" fmla="*/ 203 h 1242"/>
                  <a:gd name="T24" fmla="*/ 132 w 180"/>
                  <a:gd name="T25" fmla="*/ 24 h 1242"/>
                  <a:gd name="T26" fmla="*/ 141 w 180"/>
                  <a:gd name="T27" fmla="*/ 6 h 1242"/>
                  <a:gd name="T28" fmla="*/ 158 w 180"/>
                  <a:gd name="T29" fmla="*/ 0 h 1242"/>
                  <a:gd name="T30" fmla="*/ 180 w 180"/>
                  <a:gd name="T31" fmla="*/ 25 h 1242"/>
                  <a:gd name="T32" fmla="*/ 180 w 180"/>
                  <a:gd name="T33" fmla="*/ 25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1242">
                    <a:moveTo>
                      <a:pt x="180" y="25"/>
                    </a:moveTo>
                    <a:lnTo>
                      <a:pt x="158" y="392"/>
                    </a:lnTo>
                    <a:lnTo>
                      <a:pt x="104" y="1202"/>
                    </a:lnTo>
                    <a:lnTo>
                      <a:pt x="78" y="1238"/>
                    </a:lnTo>
                    <a:lnTo>
                      <a:pt x="40" y="1242"/>
                    </a:lnTo>
                    <a:lnTo>
                      <a:pt x="7" y="1221"/>
                    </a:lnTo>
                    <a:lnTo>
                      <a:pt x="0" y="1178"/>
                    </a:lnTo>
                    <a:lnTo>
                      <a:pt x="37" y="970"/>
                    </a:lnTo>
                    <a:lnTo>
                      <a:pt x="51" y="784"/>
                    </a:lnTo>
                    <a:lnTo>
                      <a:pt x="68" y="383"/>
                    </a:lnTo>
                    <a:lnTo>
                      <a:pt x="83" y="287"/>
                    </a:lnTo>
                    <a:lnTo>
                      <a:pt x="102" y="203"/>
                    </a:lnTo>
                    <a:lnTo>
                      <a:pt x="132" y="24"/>
                    </a:lnTo>
                    <a:lnTo>
                      <a:pt x="141" y="6"/>
                    </a:lnTo>
                    <a:lnTo>
                      <a:pt x="158" y="0"/>
                    </a:lnTo>
                    <a:lnTo>
                      <a:pt x="18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0" name="Freeform 38"/>
              <p:cNvSpPr>
                <a:spLocks noChangeArrowheads="1"/>
              </p:cNvSpPr>
              <p:nvPr/>
            </p:nvSpPr>
            <p:spPr bwMode="auto">
              <a:xfrm rot="16140000" flipV="1">
                <a:off x="4446" y="359"/>
                <a:ext cx="12" cy="2"/>
              </a:xfrm>
              <a:custGeom>
                <a:avLst/>
                <a:gdLst>
                  <a:gd name="T0" fmla="*/ 172 w 196"/>
                  <a:gd name="T1" fmla="*/ 56 h 61"/>
                  <a:gd name="T2" fmla="*/ 31 w 196"/>
                  <a:gd name="T3" fmla="*/ 61 h 61"/>
                  <a:gd name="T4" fmla="*/ 9 w 196"/>
                  <a:gd name="T5" fmla="*/ 52 h 61"/>
                  <a:gd name="T6" fmla="*/ 0 w 196"/>
                  <a:gd name="T7" fmla="*/ 31 h 61"/>
                  <a:gd name="T8" fmla="*/ 7 w 196"/>
                  <a:gd name="T9" fmla="*/ 10 h 61"/>
                  <a:gd name="T10" fmla="*/ 28 w 196"/>
                  <a:gd name="T11" fmla="*/ 0 h 61"/>
                  <a:gd name="T12" fmla="*/ 172 w 196"/>
                  <a:gd name="T13" fmla="*/ 4 h 61"/>
                  <a:gd name="T14" fmla="*/ 196 w 196"/>
                  <a:gd name="T15" fmla="*/ 29 h 61"/>
                  <a:gd name="T16" fmla="*/ 190 w 196"/>
                  <a:gd name="T17" fmla="*/ 48 h 61"/>
                  <a:gd name="T18" fmla="*/ 172 w 196"/>
                  <a:gd name="T19" fmla="*/ 56 h 61"/>
                  <a:gd name="T20" fmla="*/ 172 w 196"/>
                  <a:gd name="T21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" h="61">
                    <a:moveTo>
                      <a:pt x="172" y="56"/>
                    </a:moveTo>
                    <a:lnTo>
                      <a:pt x="31" y="61"/>
                    </a:lnTo>
                    <a:lnTo>
                      <a:pt x="9" y="52"/>
                    </a:lnTo>
                    <a:lnTo>
                      <a:pt x="0" y="31"/>
                    </a:lnTo>
                    <a:lnTo>
                      <a:pt x="7" y="10"/>
                    </a:lnTo>
                    <a:lnTo>
                      <a:pt x="28" y="0"/>
                    </a:lnTo>
                    <a:lnTo>
                      <a:pt x="172" y="4"/>
                    </a:lnTo>
                    <a:lnTo>
                      <a:pt x="196" y="29"/>
                    </a:lnTo>
                    <a:lnTo>
                      <a:pt x="190" y="48"/>
                    </a:lnTo>
                    <a:lnTo>
                      <a:pt x="17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1" name="Freeform 39"/>
              <p:cNvSpPr>
                <a:spLocks noChangeArrowheads="1"/>
              </p:cNvSpPr>
              <p:nvPr/>
            </p:nvSpPr>
            <p:spPr bwMode="auto">
              <a:xfrm rot="16140000" flipV="1">
                <a:off x="4380" y="320"/>
                <a:ext cx="13" cy="52"/>
              </a:xfrm>
              <a:custGeom>
                <a:avLst/>
                <a:gdLst>
                  <a:gd name="T0" fmla="*/ 92 w 228"/>
                  <a:gd name="T1" fmla="*/ 31 h 731"/>
                  <a:gd name="T2" fmla="*/ 86 w 228"/>
                  <a:gd name="T3" fmla="*/ 153 h 731"/>
                  <a:gd name="T4" fmla="*/ 81 w 228"/>
                  <a:gd name="T5" fmla="*/ 327 h 731"/>
                  <a:gd name="T6" fmla="*/ 82 w 228"/>
                  <a:gd name="T7" fmla="*/ 501 h 731"/>
                  <a:gd name="T8" fmla="*/ 79 w 228"/>
                  <a:gd name="T9" fmla="*/ 598 h 731"/>
                  <a:gd name="T10" fmla="*/ 71 w 228"/>
                  <a:gd name="T11" fmla="*/ 650 h 731"/>
                  <a:gd name="T12" fmla="*/ 95 w 228"/>
                  <a:gd name="T13" fmla="*/ 640 h 731"/>
                  <a:gd name="T14" fmla="*/ 180 w 228"/>
                  <a:gd name="T15" fmla="*/ 636 h 731"/>
                  <a:gd name="T16" fmla="*/ 215 w 228"/>
                  <a:gd name="T17" fmla="*/ 650 h 731"/>
                  <a:gd name="T18" fmla="*/ 228 w 228"/>
                  <a:gd name="T19" fmla="*/ 683 h 731"/>
                  <a:gd name="T20" fmla="*/ 215 w 228"/>
                  <a:gd name="T21" fmla="*/ 716 h 731"/>
                  <a:gd name="T22" fmla="*/ 180 w 228"/>
                  <a:gd name="T23" fmla="*/ 731 h 731"/>
                  <a:gd name="T24" fmla="*/ 92 w 228"/>
                  <a:gd name="T25" fmla="*/ 721 h 731"/>
                  <a:gd name="T26" fmla="*/ 35 w 228"/>
                  <a:gd name="T27" fmla="*/ 703 h 731"/>
                  <a:gd name="T28" fmla="*/ 8 w 228"/>
                  <a:gd name="T29" fmla="*/ 653 h 731"/>
                  <a:gd name="T30" fmla="*/ 0 w 228"/>
                  <a:gd name="T31" fmla="*/ 598 h 731"/>
                  <a:gd name="T32" fmla="*/ 1 w 228"/>
                  <a:gd name="T33" fmla="*/ 501 h 731"/>
                  <a:gd name="T34" fmla="*/ 17 w 228"/>
                  <a:gd name="T35" fmla="*/ 327 h 731"/>
                  <a:gd name="T36" fmla="*/ 37 w 228"/>
                  <a:gd name="T37" fmla="*/ 152 h 731"/>
                  <a:gd name="T38" fmla="*/ 31 w 228"/>
                  <a:gd name="T39" fmla="*/ 31 h 731"/>
                  <a:gd name="T40" fmla="*/ 41 w 228"/>
                  <a:gd name="T41" fmla="*/ 9 h 731"/>
                  <a:gd name="T42" fmla="*/ 62 w 228"/>
                  <a:gd name="T43" fmla="*/ 0 h 731"/>
                  <a:gd name="T44" fmla="*/ 92 w 228"/>
                  <a:gd name="T45" fmla="*/ 31 h 731"/>
                  <a:gd name="T46" fmla="*/ 92 w 228"/>
                  <a:gd name="T47" fmla="*/ 31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8" h="731">
                    <a:moveTo>
                      <a:pt x="92" y="31"/>
                    </a:moveTo>
                    <a:lnTo>
                      <a:pt x="86" y="153"/>
                    </a:lnTo>
                    <a:lnTo>
                      <a:pt x="81" y="327"/>
                    </a:lnTo>
                    <a:lnTo>
                      <a:pt x="82" y="501"/>
                    </a:lnTo>
                    <a:lnTo>
                      <a:pt x="79" y="598"/>
                    </a:lnTo>
                    <a:lnTo>
                      <a:pt x="71" y="650"/>
                    </a:lnTo>
                    <a:lnTo>
                      <a:pt x="95" y="640"/>
                    </a:lnTo>
                    <a:lnTo>
                      <a:pt x="180" y="636"/>
                    </a:lnTo>
                    <a:lnTo>
                      <a:pt x="215" y="650"/>
                    </a:lnTo>
                    <a:lnTo>
                      <a:pt x="228" y="683"/>
                    </a:lnTo>
                    <a:lnTo>
                      <a:pt x="215" y="716"/>
                    </a:lnTo>
                    <a:lnTo>
                      <a:pt x="180" y="731"/>
                    </a:lnTo>
                    <a:lnTo>
                      <a:pt x="92" y="721"/>
                    </a:lnTo>
                    <a:lnTo>
                      <a:pt x="35" y="703"/>
                    </a:lnTo>
                    <a:lnTo>
                      <a:pt x="8" y="653"/>
                    </a:lnTo>
                    <a:lnTo>
                      <a:pt x="0" y="598"/>
                    </a:lnTo>
                    <a:lnTo>
                      <a:pt x="1" y="501"/>
                    </a:lnTo>
                    <a:lnTo>
                      <a:pt x="17" y="327"/>
                    </a:lnTo>
                    <a:lnTo>
                      <a:pt x="37" y="152"/>
                    </a:lnTo>
                    <a:lnTo>
                      <a:pt x="31" y="31"/>
                    </a:lnTo>
                    <a:lnTo>
                      <a:pt x="41" y="9"/>
                    </a:lnTo>
                    <a:lnTo>
                      <a:pt x="62" y="0"/>
                    </a:lnTo>
                    <a:lnTo>
                      <a:pt x="92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2" name="Freeform 40"/>
              <p:cNvSpPr>
                <a:spLocks noChangeArrowheads="1"/>
              </p:cNvSpPr>
              <p:nvPr/>
            </p:nvSpPr>
            <p:spPr bwMode="auto">
              <a:xfrm rot="16140000" flipV="1">
                <a:off x="4447" y="386"/>
                <a:ext cx="13" cy="13"/>
              </a:xfrm>
              <a:custGeom>
                <a:avLst/>
                <a:gdLst>
                  <a:gd name="T0" fmla="*/ 186 w 220"/>
                  <a:gd name="T1" fmla="*/ 203 h 213"/>
                  <a:gd name="T2" fmla="*/ 165 w 220"/>
                  <a:gd name="T3" fmla="*/ 179 h 213"/>
                  <a:gd name="T4" fmla="*/ 81 w 220"/>
                  <a:gd name="T5" fmla="*/ 96 h 213"/>
                  <a:gd name="T6" fmla="*/ 17 w 220"/>
                  <a:gd name="T7" fmla="*/ 63 h 213"/>
                  <a:gd name="T8" fmla="*/ 0 w 220"/>
                  <a:gd name="T9" fmla="*/ 42 h 213"/>
                  <a:gd name="T10" fmla="*/ 3 w 220"/>
                  <a:gd name="T11" fmla="*/ 17 h 213"/>
                  <a:gd name="T12" fmla="*/ 20 w 220"/>
                  <a:gd name="T13" fmla="*/ 0 h 213"/>
                  <a:gd name="T14" fmla="*/ 49 w 220"/>
                  <a:gd name="T15" fmla="*/ 2 h 213"/>
                  <a:gd name="T16" fmla="*/ 111 w 220"/>
                  <a:gd name="T17" fmla="*/ 57 h 213"/>
                  <a:gd name="T18" fmla="*/ 151 w 220"/>
                  <a:gd name="T19" fmla="*/ 101 h 213"/>
                  <a:gd name="T20" fmla="*/ 192 w 220"/>
                  <a:gd name="T21" fmla="*/ 138 h 213"/>
                  <a:gd name="T22" fmla="*/ 216 w 220"/>
                  <a:gd name="T23" fmla="*/ 165 h 213"/>
                  <a:gd name="T24" fmla="*/ 220 w 220"/>
                  <a:gd name="T25" fmla="*/ 213 h 213"/>
                  <a:gd name="T26" fmla="*/ 186 w 220"/>
                  <a:gd name="T27" fmla="*/ 203 h 213"/>
                  <a:gd name="T28" fmla="*/ 186 w 220"/>
                  <a:gd name="T29" fmla="*/ 20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0" h="213">
                    <a:moveTo>
                      <a:pt x="186" y="203"/>
                    </a:moveTo>
                    <a:lnTo>
                      <a:pt x="165" y="179"/>
                    </a:lnTo>
                    <a:lnTo>
                      <a:pt x="81" y="96"/>
                    </a:lnTo>
                    <a:lnTo>
                      <a:pt x="17" y="63"/>
                    </a:lnTo>
                    <a:lnTo>
                      <a:pt x="0" y="42"/>
                    </a:lnTo>
                    <a:lnTo>
                      <a:pt x="3" y="17"/>
                    </a:lnTo>
                    <a:lnTo>
                      <a:pt x="20" y="0"/>
                    </a:lnTo>
                    <a:lnTo>
                      <a:pt x="49" y="2"/>
                    </a:lnTo>
                    <a:lnTo>
                      <a:pt x="111" y="57"/>
                    </a:lnTo>
                    <a:lnTo>
                      <a:pt x="151" y="101"/>
                    </a:lnTo>
                    <a:lnTo>
                      <a:pt x="192" y="138"/>
                    </a:lnTo>
                    <a:lnTo>
                      <a:pt x="216" y="165"/>
                    </a:lnTo>
                    <a:lnTo>
                      <a:pt x="220" y="213"/>
                    </a:lnTo>
                    <a:lnTo>
                      <a:pt x="186" y="2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3" name="Freeform 41"/>
              <p:cNvSpPr>
                <a:spLocks noChangeArrowheads="1"/>
              </p:cNvSpPr>
              <p:nvPr/>
            </p:nvSpPr>
            <p:spPr bwMode="auto">
              <a:xfrm rot="16140000" flipV="1">
                <a:off x="4384" y="357"/>
                <a:ext cx="5" cy="73"/>
              </a:xfrm>
              <a:custGeom>
                <a:avLst/>
                <a:gdLst>
                  <a:gd name="T0" fmla="*/ 94 w 101"/>
                  <a:gd name="T1" fmla="*/ 34 h 1123"/>
                  <a:gd name="T2" fmla="*/ 84 w 101"/>
                  <a:gd name="T3" fmla="*/ 255 h 1123"/>
                  <a:gd name="T4" fmla="*/ 101 w 101"/>
                  <a:gd name="T5" fmla="*/ 735 h 1123"/>
                  <a:gd name="T6" fmla="*/ 95 w 101"/>
                  <a:gd name="T7" fmla="*/ 839 h 1123"/>
                  <a:gd name="T8" fmla="*/ 99 w 101"/>
                  <a:gd name="T9" fmla="*/ 1056 h 1123"/>
                  <a:gd name="T10" fmla="*/ 87 w 101"/>
                  <a:gd name="T11" fmla="*/ 1097 h 1123"/>
                  <a:gd name="T12" fmla="*/ 57 w 101"/>
                  <a:gd name="T13" fmla="*/ 1123 h 1123"/>
                  <a:gd name="T14" fmla="*/ 24 w 101"/>
                  <a:gd name="T15" fmla="*/ 1123 h 1123"/>
                  <a:gd name="T16" fmla="*/ 9 w 101"/>
                  <a:gd name="T17" fmla="*/ 1093 h 1123"/>
                  <a:gd name="T18" fmla="*/ 0 w 101"/>
                  <a:gd name="T19" fmla="*/ 839 h 1123"/>
                  <a:gd name="T20" fmla="*/ 10 w 101"/>
                  <a:gd name="T21" fmla="*/ 734 h 1123"/>
                  <a:gd name="T22" fmla="*/ 36 w 101"/>
                  <a:gd name="T23" fmla="*/ 255 h 1123"/>
                  <a:gd name="T24" fmla="*/ 26 w 101"/>
                  <a:gd name="T25" fmla="*/ 34 h 1123"/>
                  <a:gd name="T26" fmla="*/ 37 w 101"/>
                  <a:gd name="T27" fmla="*/ 8 h 1123"/>
                  <a:gd name="T28" fmla="*/ 60 w 101"/>
                  <a:gd name="T29" fmla="*/ 0 h 1123"/>
                  <a:gd name="T30" fmla="*/ 94 w 101"/>
                  <a:gd name="T31" fmla="*/ 34 h 1123"/>
                  <a:gd name="T32" fmla="*/ 94 w 101"/>
                  <a:gd name="T33" fmla="*/ 3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1123">
                    <a:moveTo>
                      <a:pt x="94" y="34"/>
                    </a:moveTo>
                    <a:lnTo>
                      <a:pt x="84" y="255"/>
                    </a:lnTo>
                    <a:lnTo>
                      <a:pt x="101" y="735"/>
                    </a:lnTo>
                    <a:lnTo>
                      <a:pt x="95" y="839"/>
                    </a:lnTo>
                    <a:lnTo>
                      <a:pt x="99" y="1056"/>
                    </a:lnTo>
                    <a:lnTo>
                      <a:pt x="87" y="1097"/>
                    </a:lnTo>
                    <a:lnTo>
                      <a:pt x="57" y="1123"/>
                    </a:lnTo>
                    <a:lnTo>
                      <a:pt x="24" y="1123"/>
                    </a:lnTo>
                    <a:lnTo>
                      <a:pt x="9" y="1093"/>
                    </a:lnTo>
                    <a:lnTo>
                      <a:pt x="0" y="839"/>
                    </a:lnTo>
                    <a:lnTo>
                      <a:pt x="10" y="734"/>
                    </a:lnTo>
                    <a:lnTo>
                      <a:pt x="36" y="255"/>
                    </a:lnTo>
                    <a:lnTo>
                      <a:pt x="26" y="34"/>
                    </a:lnTo>
                    <a:lnTo>
                      <a:pt x="37" y="8"/>
                    </a:lnTo>
                    <a:lnTo>
                      <a:pt x="60" y="0"/>
                    </a:lnTo>
                    <a:lnTo>
                      <a:pt x="9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4" name="Freeform 42"/>
              <p:cNvSpPr>
                <a:spLocks noChangeArrowheads="1"/>
              </p:cNvSpPr>
              <p:nvPr/>
            </p:nvSpPr>
            <p:spPr bwMode="auto">
              <a:xfrm rot="16140000" flipV="1">
                <a:off x="4386" y="357"/>
                <a:ext cx="16" cy="13"/>
              </a:xfrm>
              <a:custGeom>
                <a:avLst/>
                <a:gdLst>
                  <a:gd name="T0" fmla="*/ 13 w 258"/>
                  <a:gd name="T1" fmla="*/ 149 h 196"/>
                  <a:gd name="T2" fmla="*/ 108 w 258"/>
                  <a:gd name="T3" fmla="*/ 71 h 196"/>
                  <a:gd name="T4" fmla="*/ 146 w 258"/>
                  <a:gd name="T5" fmla="*/ 31 h 196"/>
                  <a:gd name="T6" fmla="*/ 199 w 258"/>
                  <a:gd name="T7" fmla="*/ 0 h 196"/>
                  <a:gd name="T8" fmla="*/ 236 w 258"/>
                  <a:gd name="T9" fmla="*/ 0 h 196"/>
                  <a:gd name="T10" fmla="*/ 257 w 258"/>
                  <a:gd name="T11" fmla="*/ 24 h 196"/>
                  <a:gd name="T12" fmla="*/ 258 w 258"/>
                  <a:gd name="T13" fmla="*/ 58 h 196"/>
                  <a:gd name="T14" fmla="*/ 233 w 258"/>
                  <a:gd name="T15" fmla="*/ 84 h 196"/>
                  <a:gd name="T16" fmla="*/ 135 w 258"/>
                  <a:gd name="T17" fmla="*/ 136 h 196"/>
                  <a:gd name="T18" fmla="*/ 91 w 258"/>
                  <a:gd name="T19" fmla="*/ 165 h 196"/>
                  <a:gd name="T20" fmla="*/ 34 w 258"/>
                  <a:gd name="T21" fmla="*/ 196 h 196"/>
                  <a:gd name="T22" fmla="*/ 0 w 258"/>
                  <a:gd name="T23" fmla="*/ 184 h 196"/>
                  <a:gd name="T24" fmla="*/ 13 w 258"/>
                  <a:gd name="T25" fmla="*/ 149 h 196"/>
                  <a:gd name="T26" fmla="*/ 13 w 258"/>
                  <a:gd name="T27" fmla="*/ 149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8" h="196">
                    <a:moveTo>
                      <a:pt x="13" y="149"/>
                    </a:moveTo>
                    <a:lnTo>
                      <a:pt x="108" y="71"/>
                    </a:lnTo>
                    <a:lnTo>
                      <a:pt x="146" y="31"/>
                    </a:lnTo>
                    <a:lnTo>
                      <a:pt x="199" y="0"/>
                    </a:lnTo>
                    <a:lnTo>
                      <a:pt x="236" y="0"/>
                    </a:lnTo>
                    <a:lnTo>
                      <a:pt x="257" y="24"/>
                    </a:lnTo>
                    <a:lnTo>
                      <a:pt x="258" y="58"/>
                    </a:lnTo>
                    <a:lnTo>
                      <a:pt x="233" y="84"/>
                    </a:lnTo>
                    <a:lnTo>
                      <a:pt x="135" y="136"/>
                    </a:lnTo>
                    <a:lnTo>
                      <a:pt x="91" y="165"/>
                    </a:lnTo>
                    <a:lnTo>
                      <a:pt x="34" y="196"/>
                    </a:lnTo>
                    <a:lnTo>
                      <a:pt x="0" y="184"/>
                    </a:lnTo>
                    <a:lnTo>
                      <a:pt x="13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5" name="Freeform 43"/>
              <p:cNvSpPr>
                <a:spLocks noChangeArrowheads="1"/>
              </p:cNvSpPr>
              <p:nvPr/>
            </p:nvSpPr>
            <p:spPr bwMode="auto">
              <a:xfrm rot="16140000" flipV="1">
                <a:off x="4386" y="352"/>
                <a:ext cx="3" cy="60"/>
              </a:xfrm>
              <a:custGeom>
                <a:avLst/>
                <a:gdLst>
                  <a:gd name="T0" fmla="*/ 83 w 83"/>
                  <a:gd name="T1" fmla="*/ 54 h 749"/>
                  <a:gd name="T2" fmla="*/ 75 w 83"/>
                  <a:gd name="T3" fmla="*/ 106 h 749"/>
                  <a:gd name="T4" fmla="*/ 75 w 83"/>
                  <a:gd name="T5" fmla="*/ 187 h 749"/>
                  <a:gd name="T6" fmla="*/ 79 w 83"/>
                  <a:gd name="T7" fmla="*/ 389 h 749"/>
                  <a:gd name="T8" fmla="*/ 78 w 83"/>
                  <a:gd name="T9" fmla="*/ 592 h 749"/>
                  <a:gd name="T10" fmla="*/ 79 w 83"/>
                  <a:gd name="T11" fmla="*/ 653 h 749"/>
                  <a:gd name="T12" fmla="*/ 79 w 83"/>
                  <a:gd name="T13" fmla="*/ 714 h 749"/>
                  <a:gd name="T14" fmla="*/ 63 w 83"/>
                  <a:gd name="T15" fmla="*/ 742 h 749"/>
                  <a:gd name="T16" fmla="*/ 35 w 83"/>
                  <a:gd name="T17" fmla="*/ 749 h 749"/>
                  <a:gd name="T18" fmla="*/ 0 w 83"/>
                  <a:gd name="T19" fmla="*/ 705 h 749"/>
                  <a:gd name="T20" fmla="*/ 1 w 83"/>
                  <a:gd name="T21" fmla="*/ 647 h 749"/>
                  <a:gd name="T22" fmla="*/ 0 w 83"/>
                  <a:gd name="T23" fmla="*/ 589 h 749"/>
                  <a:gd name="T24" fmla="*/ 27 w 83"/>
                  <a:gd name="T25" fmla="*/ 187 h 749"/>
                  <a:gd name="T26" fmla="*/ 27 w 83"/>
                  <a:gd name="T27" fmla="*/ 106 h 749"/>
                  <a:gd name="T28" fmla="*/ 32 w 83"/>
                  <a:gd name="T29" fmla="*/ 38 h 749"/>
                  <a:gd name="T30" fmla="*/ 42 w 83"/>
                  <a:gd name="T31" fmla="*/ 7 h 749"/>
                  <a:gd name="T32" fmla="*/ 59 w 83"/>
                  <a:gd name="T33" fmla="*/ 0 h 749"/>
                  <a:gd name="T34" fmla="*/ 83 w 83"/>
                  <a:gd name="T35" fmla="*/ 54 h 749"/>
                  <a:gd name="T36" fmla="*/ 83 w 83"/>
                  <a:gd name="T37" fmla="*/ 5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49">
                    <a:moveTo>
                      <a:pt x="83" y="54"/>
                    </a:moveTo>
                    <a:lnTo>
                      <a:pt x="75" y="106"/>
                    </a:lnTo>
                    <a:lnTo>
                      <a:pt x="75" y="187"/>
                    </a:lnTo>
                    <a:lnTo>
                      <a:pt x="79" y="389"/>
                    </a:lnTo>
                    <a:lnTo>
                      <a:pt x="78" y="592"/>
                    </a:lnTo>
                    <a:lnTo>
                      <a:pt x="79" y="653"/>
                    </a:lnTo>
                    <a:lnTo>
                      <a:pt x="79" y="714"/>
                    </a:lnTo>
                    <a:lnTo>
                      <a:pt x="63" y="742"/>
                    </a:lnTo>
                    <a:lnTo>
                      <a:pt x="35" y="749"/>
                    </a:lnTo>
                    <a:lnTo>
                      <a:pt x="0" y="705"/>
                    </a:lnTo>
                    <a:lnTo>
                      <a:pt x="1" y="647"/>
                    </a:lnTo>
                    <a:lnTo>
                      <a:pt x="0" y="589"/>
                    </a:lnTo>
                    <a:lnTo>
                      <a:pt x="27" y="187"/>
                    </a:lnTo>
                    <a:lnTo>
                      <a:pt x="27" y="106"/>
                    </a:lnTo>
                    <a:lnTo>
                      <a:pt x="32" y="38"/>
                    </a:lnTo>
                    <a:lnTo>
                      <a:pt x="42" y="7"/>
                    </a:lnTo>
                    <a:lnTo>
                      <a:pt x="59" y="0"/>
                    </a:lnTo>
                    <a:lnTo>
                      <a:pt x="83" y="54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6" name="Freeform 44"/>
              <p:cNvSpPr>
                <a:spLocks noChangeArrowheads="1"/>
              </p:cNvSpPr>
              <p:nvPr/>
            </p:nvSpPr>
            <p:spPr bwMode="auto">
              <a:xfrm rot="16140000" flipV="1">
                <a:off x="4414" y="375"/>
                <a:ext cx="8" cy="2"/>
              </a:xfrm>
              <a:custGeom>
                <a:avLst/>
                <a:gdLst>
                  <a:gd name="T0" fmla="*/ 26 w 176"/>
                  <a:gd name="T1" fmla="*/ 9 h 63"/>
                  <a:gd name="T2" fmla="*/ 145 w 176"/>
                  <a:gd name="T3" fmla="*/ 0 h 63"/>
                  <a:gd name="T4" fmla="*/ 169 w 176"/>
                  <a:gd name="T5" fmla="*/ 10 h 63"/>
                  <a:gd name="T6" fmla="*/ 176 w 176"/>
                  <a:gd name="T7" fmla="*/ 31 h 63"/>
                  <a:gd name="T8" fmla="*/ 169 w 176"/>
                  <a:gd name="T9" fmla="*/ 54 h 63"/>
                  <a:gd name="T10" fmla="*/ 145 w 176"/>
                  <a:gd name="T11" fmla="*/ 63 h 63"/>
                  <a:gd name="T12" fmla="*/ 26 w 176"/>
                  <a:gd name="T13" fmla="*/ 60 h 63"/>
                  <a:gd name="T14" fmla="*/ 0 w 176"/>
                  <a:gd name="T15" fmla="*/ 34 h 63"/>
                  <a:gd name="T16" fmla="*/ 7 w 176"/>
                  <a:gd name="T17" fmla="*/ 16 h 63"/>
                  <a:gd name="T18" fmla="*/ 26 w 176"/>
                  <a:gd name="T19" fmla="*/ 9 h 63"/>
                  <a:gd name="T20" fmla="*/ 26 w 176"/>
                  <a:gd name="T21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63">
                    <a:moveTo>
                      <a:pt x="26" y="9"/>
                    </a:moveTo>
                    <a:lnTo>
                      <a:pt x="145" y="0"/>
                    </a:lnTo>
                    <a:lnTo>
                      <a:pt x="169" y="10"/>
                    </a:lnTo>
                    <a:lnTo>
                      <a:pt x="176" y="31"/>
                    </a:lnTo>
                    <a:lnTo>
                      <a:pt x="169" y="54"/>
                    </a:lnTo>
                    <a:lnTo>
                      <a:pt x="145" y="63"/>
                    </a:lnTo>
                    <a:lnTo>
                      <a:pt x="26" y="60"/>
                    </a:lnTo>
                    <a:lnTo>
                      <a:pt x="0" y="34"/>
                    </a:lnTo>
                    <a:lnTo>
                      <a:pt x="7" y="1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7" name="Freeform 45"/>
              <p:cNvSpPr>
                <a:spLocks noChangeArrowheads="1"/>
              </p:cNvSpPr>
              <p:nvPr/>
            </p:nvSpPr>
            <p:spPr bwMode="auto">
              <a:xfrm rot="16140000" flipV="1">
                <a:off x="4440" y="371"/>
                <a:ext cx="12" cy="4"/>
              </a:xfrm>
              <a:custGeom>
                <a:avLst/>
                <a:gdLst>
                  <a:gd name="T0" fmla="*/ 31 w 214"/>
                  <a:gd name="T1" fmla="*/ 0 h 78"/>
                  <a:gd name="T2" fmla="*/ 122 w 214"/>
                  <a:gd name="T3" fmla="*/ 6 h 78"/>
                  <a:gd name="T4" fmla="*/ 193 w 214"/>
                  <a:gd name="T5" fmla="*/ 27 h 78"/>
                  <a:gd name="T6" fmla="*/ 214 w 214"/>
                  <a:gd name="T7" fmla="*/ 56 h 78"/>
                  <a:gd name="T8" fmla="*/ 206 w 214"/>
                  <a:gd name="T9" fmla="*/ 70 h 78"/>
                  <a:gd name="T10" fmla="*/ 187 w 214"/>
                  <a:gd name="T11" fmla="*/ 75 h 78"/>
                  <a:gd name="T12" fmla="*/ 112 w 214"/>
                  <a:gd name="T13" fmla="*/ 78 h 78"/>
                  <a:gd name="T14" fmla="*/ 24 w 214"/>
                  <a:gd name="T15" fmla="*/ 56 h 78"/>
                  <a:gd name="T16" fmla="*/ 0 w 214"/>
                  <a:gd name="T17" fmla="*/ 23 h 78"/>
                  <a:gd name="T18" fmla="*/ 10 w 214"/>
                  <a:gd name="T19" fmla="*/ 6 h 78"/>
                  <a:gd name="T20" fmla="*/ 31 w 214"/>
                  <a:gd name="T21" fmla="*/ 0 h 78"/>
                  <a:gd name="T22" fmla="*/ 31 w 214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4" h="78">
                    <a:moveTo>
                      <a:pt x="31" y="0"/>
                    </a:moveTo>
                    <a:lnTo>
                      <a:pt x="122" y="6"/>
                    </a:lnTo>
                    <a:lnTo>
                      <a:pt x="193" y="27"/>
                    </a:lnTo>
                    <a:lnTo>
                      <a:pt x="214" y="56"/>
                    </a:lnTo>
                    <a:lnTo>
                      <a:pt x="206" y="70"/>
                    </a:lnTo>
                    <a:lnTo>
                      <a:pt x="187" y="75"/>
                    </a:lnTo>
                    <a:lnTo>
                      <a:pt x="112" y="78"/>
                    </a:lnTo>
                    <a:lnTo>
                      <a:pt x="24" y="56"/>
                    </a:lnTo>
                    <a:lnTo>
                      <a:pt x="0" y="23"/>
                    </a:lnTo>
                    <a:lnTo>
                      <a:pt x="10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98" name="Freeform 46"/>
              <p:cNvSpPr>
                <a:spLocks noChangeArrowheads="1"/>
              </p:cNvSpPr>
              <p:nvPr/>
            </p:nvSpPr>
            <p:spPr bwMode="auto">
              <a:xfrm rot="16140000" flipV="1">
                <a:off x="4376" y="238"/>
                <a:ext cx="4" cy="10"/>
              </a:xfrm>
              <a:custGeom>
                <a:avLst/>
                <a:gdLst>
                  <a:gd name="T0" fmla="*/ 91 w 91"/>
                  <a:gd name="T1" fmla="*/ 26 h 271"/>
                  <a:gd name="T2" fmla="*/ 78 w 91"/>
                  <a:gd name="T3" fmla="*/ 232 h 271"/>
                  <a:gd name="T4" fmla="*/ 65 w 91"/>
                  <a:gd name="T5" fmla="*/ 261 h 271"/>
                  <a:gd name="T6" fmla="*/ 38 w 91"/>
                  <a:gd name="T7" fmla="*/ 271 h 271"/>
                  <a:gd name="T8" fmla="*/ 11 w 91"/>
                  <a:gd name="T9" fmla="*/ 261 h 271"/>
                  <a:gd name="T10" fmla="*/ 0 w 91"/>
                  <a:gd name="T11" fmla="*/ 232 h 271"/>
                  <a:gd name="T12" fmla="*/ 20 w 91"/>
                  <a:gd name="T13" fmla="*/ 128 h 271"/>
                  <a:gd name="T14" fmla="*/ 40 w 91"/>
                  <a:gd name="T15" fmla="*/ 26 h 271"/>
                  <a:gd name="T16" fmla="*/ 48 w 91"/>
                  <a:gd name="T17" fmla="*/ 6 h 271"/>
                  <a:gd name="T18" fmla="*/ 65 w 91"/>
                  <a:gd name="T19" fmla="*/ 0 h 271"/>
                  <a:gd name="T20" fmla="*/ 91 w 91"/>
                  <a:gd name="T21" fmla="*/ 26 h 271"/>
                  <a:gd name="T22" fmla="*/ 91 w 91"/>
                  <a:gd name="T23" fmla="*/ 26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271">
                    <a:moveTo>
                      <a:pt x="91" y="26"/>
                    </a:moveTo>
                    <a:lnTo>
                      <a:pt x="78" y="232"/>
                    </a:lnTo>
                    <a:lnTo>
                      <a:pt x="65" y="261"/>
                    </a:lnTo>
                    <a:lnTo>
                      <a:pt x="38" y="271"/>
                    </a:lnTo>
                    <a:lnTo>
                      <a:pt x="11" y="261"/>
                    </a:lnTo>
                    <a:lnTo>
                      <a:pt x="0" y="232"/>
                    </a:lnTo>
                    <a:lnTo>
                      <a:pt x="20" y="128"/>
                    </a:lnTo>
                    <a:lnTo>
                      <a:pt x="40" y="26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9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</p:grpSp>
        <p:sp>
          <p:nvSpPr>
            <p:cNvPr id="15" name="AutoShape 47"/>
            <p:cNvSpPr>
              <a:spLocks noChangeArrowheads="1"/>
            </p:cNvSpPr>
            <p:nvPr/>
          </p:nvSpPr>
          <p:spPr bwMode="auto">
            <a:xfrm>
              <a:off x="4257" y="1495"/>
              <a:ext cx="1453" cy="484"/>
            </a:xfrm>
            <a:prstGeom prst="parallelogram">
              <a:avLst>
                <a:gd name="adj" fmla="val 158012"/>
              </a:avLst>
            </a:prstGeom>
            <a:solidFill>
              <a:srgbClr val="FFFF00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16" name="AutoShape 48"/>
            <p:cNvSpPr>
              <a:spLocks noChangeArrowheads="1"/>
            </p:cNvSpPr>
            <p:nvPr/>
          </p:nvSpPr>
          <p:spPr bwMode="auto">
            <a:xfrm>
              <a:off x="2879" y="2231"/>
              <a:ext cx="3782" cy="526"/>
            </a:xfrm>
            <a:prstGeom prst="parallelogram">
              <a:avLst>
                <a:gd name="adj" fmla="val 179753"/>
              </a:avLst>
            </a:prstGeom>
            <a:solidFill>
              <a:srgbClr val="CFE7F5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cxnSp>
          <p:nvCxnSpPr>
            <p:cNvPr id="17" name="Line 49"/>
            <p:cNvCxnSpPr/>
            <p:nvPr/>
          </p:nvCxnSpPr>
          <p:spPr bwMode="auto">
            <a:xfrm flipV="1">
              <a:off x="2834" y="437"/>
              <a:ext cx="1574" cy="218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Freeform 50"/>
            <p:cNvSpPr>
              <a:spLocks noChangeArrowheads="1"/>
            </p:cNvSpPr>
            <p:nvPr/>
          </p:nvSpPr>
          <p:spPr bwMode="auto">
            <a:xfrm>
              <a:off x="3591" y="2385"/>
              <a:ext cx="401" cy="240"/>
            </a:xfrm>
            <a:custGeom>
              <a:avLst/>
              <a:gdLst>
                <a:gd name="T0" fmla="*/ 0 w 474"/>
                <a:gd name="T1" fmla="*/ 91 h 279"/>
                <a:gd name="T2" fmla="*/ 183 w 474"/>
                <a:gd name="T3" fmla="*/ 56 h 279"/>
                <a:gd name="T4" fmla="*/ 366 w 474"/>
                <a:gd name="T5" fmla="*/ 100 h 279"/>
                <a:gd name="T6" fmla="*/ 275 w 474"/>
                <a:gd name="T7" fmla="*/ 257 h 279"/>
                <a:gd name="T8" fmla="*/ 92 w 474"/>
                <a:gd name="T9" fmla="*/ 239 h 279"/>
                <a:gd name="T10" fmla="*/ 31 w 474"/>
                <a:gd name="T11" fmla="*/ 178 h 279"/>
                <a:gd name="T12" fmla="*/ 7 w 474"/>
                <a:gd name="T13" fmla="*/ 91 h 279"/>
                <a:gd name="T14" fmla="*/ 7 w 474"/>
                <a:gd name="T15" fmla="*/ 91 h 279"/>
                <a:gd name="T16" fmla="*/ 0 w 474"/>
                <a:gd name="T17" fmla="*/ 9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279">
                  <a:moveTo>
                    <a:pt x="0" y="91"/>
                  </a:moveTo>
                  <a:cubicBezTo>
                    <a:pt x="38" y="3"/>
                    <a:pt x="122" y="0"/>
                    <a:pt x="183" y="56"/>
                  </a:cubicBezTo>
                  <a:cubicBezTo>
                    <a:pt x="236" y="105"/>
                    <a:pt x="312" y="55"/>
                    <a:pt x="366" y="100"/>
                  </a:cubicBezTo>
                  <a:cubicBezTo>
                    <a:pt x="473" y="189"/>
                    <a:pt x="319" y="278"/>
                    <a:pt x="275" y="257"/>
                  </a:cubicBezTo>
                  <a:cubicBezTo>
                    <a:pt x="208" y="223"/>
                    <a:pt x="153" y="257"/>
                    <a:pt x="92" y="239"/>
                  </a:cubicBezTo>
                  <a:lnTo>
                    <a:pt x="31" y="178"/>
                  </a:lnTo>
                  <a:lnTo>
                    <a:pt x="7" y="91"/>
                  </a:lnTo>
                  <a:lnTo>
                    <a:pt x="0" y="91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19" name="AutoShape 51"/>
            <p:cNvSpPr>
              <a:spLocks noChangeArrowheads="1"/>
            </p:cNvSpPr>
            <p:nvPr/>
          </p:nvSpPr>
          <p:spPr bwMode="auto">
            <a:xfrm>
              <a:off x="4944" y="1495"/>
              <a:ext cx="1452" cy="484"/>
            </a:xfrm>
            <a:prstGeom prst="parallelogram">
              <a:avLst>
                <a:gd name="adj" fmla="val 157903"/>
              </a:avLst>
            </a:prstGeom>
            <a:solidFill>
              <a:srgbClr val="FFFF00"/>
            </a:solid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20" name="AutoShape 52"/>
            <p:cNvSpPr>
              <a:spLocks noChangeArrowheads="1"/>
            </p:cNvSpPr>
            <p:nvPr/>
          </p:nvSpPr>
          <p:spPr bwMode="auto">
            <a:xfrm>
              <a:off x="3531" y="1495"/>
              <a:ext cx="1453" cy="484"/>
            </a:xfrm>
            <a:prstGeom prst="parallelogram">
              <a:avLst>
                <a:gd name="adj" fmla="val 158012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21" name="AutoShape 53"/>
            <p:cNvSpPr>
              <a:spLocks noChangeArrowheads="1"/>
            </p:cNvSpPr>
            <p:nvPr/>
          </p:nvSpPr>
          <p:spPr bwMode="auto">
            <a:xfrm>
              <a:off x="4276" y="1495"/>
              <a:ext cx="1452" cy="484"/>
            </a:xfrm>
            <a:prstGeom prst="parallelogram">
              <a:avLst>
                <a:gd name="adj" fmla="val 1579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360">
              <a:solidFill>
                <a:srgbClr val="808080"/>
              </a:solidFill>
              <a:round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22" name="Freeform 54"/>
            <p:cNvSpPr>
              <a:spLocks noChangeArrowheads="1"/>
            </p:cNvSpPr>
            <p:nvPr/>
          </p:nvSpPr>
          <p:spPr bwMode="auto">
            <a:xfrm>
              <a:off x="4984" y="1580"/>
              <a:ext cx="362" cy="183"/>
            </a:xfrm>
            <a:custGeom>
              <a:avLst/>
              <a:gdLst>
                <a:gd name="T0" fmla="*/ 46 w 395"/>
                <a:gd name="T1" fmla="*/ 81 h 252"/>
                <a:gd name="T2" fmla="*/ 199 w 395"/>
                <a:gd name="T3" fmla="*/ 81 h 252"/>
                <a:gd name="T4" fmla="*/ 327 w 395"/>
                <a:gd name="T5" fmla="*/ 93 h 252"/>
                <a:gd name="T6" fmla="*/ 301 w 395"/>
                <a:gd name="T7" fmla="*/ 195 h 252"/>
                <a:gd name="T8" fmla="*/ 148 w 395"/>
                <a:gd name="T9" fmla="*/ 231 h 252"/>
                <a:gd name="T10" fmla="*/ 0 w 395"/>
                <a:gd name="T11" fmla="*/ 117 h 252"/>
                <a:gd name="T12" fmla="*/ 51 w 395"/>
                <a:gd name="T13" fmla="*/ 75 h 252"/>
                <a:gd name="T14" fmla="*/ 51 w 395"/>
                <a:gd name="T15" fmla="*/ 81 h 252"/>
                <a:gd name="T16" fmla="*/ 46 w 395"/>
                <a:gd name="T17" fmla="*/ 8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252">
                  <a:moveTo>
                    <a:pt x="46" y="81"/>
                  </a:moveTo>
                  <a:cubicBezTo>
                    <a:pt x="85" y="37"/>
                    <a:pt x="145" y="31"/>
                    <a:pt x="199" y="81"/>
                  </a:cubicBezTo>
                  <a:cubicBezTo>
                    <a:pt x="233" y="113"/>
                    <a:pt x="252" y="0"/>
                    <a:pt x="327" y="93"/>
                  </a:cubicBezTo>
                  <a:cubicBezTo>
                    <a:pt x="394" y="176"/>
                    <a:pt x="360" y="251"/>
                    <a:pt x="301" y="195"/>
                  </a:cubicBezTo>
                  <a:cubicBezTo>
                    <a:pt x="239" y="135"/>
                    <a:pt x="208" y="234"/>
                    <a:pt x="148" y="231"/>
                  </a:cubicBezTo>
                  <a:cubicBezTo>
                    <a:pt x="83" y="227"/>
                    <a:pt x="37" y="170"/>
                    <a:pt x="0" y="117"/>
                  </a:cubicBezTo>
                  <a:lnTo>
                    <a:pt x="51" y="75"/>
                  </a:lnTo>
                  <a:lnTo>
                    <a:pt x="51" y="81"/>
                  </a:lnTo>
                  <a:lnTo>
                    <a:pt x="46" y="81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23" name="Freeform 55"/>
            <p:cNvSpPr>
              <a:spLocks noChangeArrowheads="1"/>
            </p:cNvSpPr>
            <p:nvPr/>
          </p:nvSpPr>
          <p:spPr bwMode="auto">
            <a:xfrm>
              <a:off x="3961" y="1669"/>
              <a:ext cx="362" cy="239"/>
            </a:xfrm>
            <a:custGeom>
              <a:avLst/>
              <a:gdLst>
                <a:gd name="T0" fmla="*/ 0 w 428"/>
                <a:gd name="T1" fmla="*/ 92 h 279"/>
                <a:gd name="T2" fmla="*/ 165 w 428"/>
                <a:gd name="T3" fmla="*/ 57 h 279"/>
                <a:gd name="T4" fmla="*/ 330 w 428"/>
                <a:gd name="T5" fmla="*/ 100 h 279"/>
                <a:gd name="T6" fmla="*/ 247 w 428"/>
                <a:gd name="T7" fmla="*/ 257 h 279"/>
                <a:gd name="T8" fmla="*/ 83 w 428"/>
                <a:gd name="T9" fmla="*/ 239 h 279"/>
                <a:gd name="T10" fmla="*/ 28 w 428"/>
                <a:gd name="T11" fmla="*/ 178 h 279"/>
                <a:gd name="T12" fmla="*/ 5 w 428"/>
                <a:gd name="T13" fmla="*/ 91 h 279"/>
                <a:gd name="T14" fmla="*/ 5 w 428"/>
                <a:gd name="T15" fmla="*/ 91 h 279"/>
                <a:gd name="T16" fmla="*/ 0 w 428"/>
                <a:gd name="T17" fmla="*/ 9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279">
                  <a:moveTo>
                    <a:pt x="0" y="92"/>
                  </a:moveTo>
                  <a:cubicBezTo>
                    <a:pt x="33" y="3"/>
                    <a:pt x="109" y="0"/>
                    <a:pt x="165" y="57"/>
                  </a:cubicBezTo>
                  <a:cubicBezTo>
                    <a:pt x="212" y="105"/>
                    <a:pt x="281" y="55"/>
                    <a:pt x="330" y="100"/>
                  </a:cubicBezTo>
                  <a:cubicBezTo>
                    <a:pt x="427" y="189"/>
                    <a:pt x="287" y="278"/>
                    <a:pt x="247" y="257"/>
                  </a:cubicBezTo>
                  <a:cubicBezTo>
                    <a:pt x="188" y="224"/>
                    <a:pt x="138" y="257"/>
                    <a:pt x="83" y="239"/>
                  </a:cubicBezTo>
                  <a:lnTo>
                    <a:pt x="28" y="178"/>
                  </a:lnTo>
                  <a:lnTo>
                    <a:pt x="5" y="91"/>
                  </a:lnTo>
                  <a:lnTo>
                    <a:pt x="0" y="9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24" name="Text Box 56"/>
            <p:cNvSpPr txBox="1">
              <a:spLocks noChangeArrowheads="1"/>
            </p:cNvSpPr>
            <p:nvPr/>
          </p:nvSpPr>
          <p:spPr bwMode="auto">
            <a:xfrm>
              <a:off x="3753" y="1809"/>
              <a:ext cx="635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B</a:t>
              </a:r>
              <a:r>
                <a:rPr lang="en-GB" sz="700" b="1" i="1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1</a:t>
              </a:r>
              <a:endParaRPr lang="es-ES" sz="110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25" name="Text Box 57"/>
            <p:cNvSpPr txBox="1">
              <a:spLocks noChangeArrowheads="1"/>
            </p:cNvSpPr>
            <p:nvPr/>
          </p:nvSpPr>
          <p:spPr bwMode="auto">
            <a:xfrm>
              <a:off x="4555" y="1828"/>
              <a:ext cx="551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B</a:t>
              </a:r>
              <a:r>
                <a:rPr lang="en-GB" sz="700" b="1" i="1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2</a:t>
              </a:r>
              <a:endParaRPr lang="es-ES" sz="110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26" name="Text Box 58"/>
            <p:cNvSpPr txBox="1">
              <a:spLocks noChangeArrowheads="1"/>
            </p:cNvSpPr>
            <p:nvPr/>
          </p:nvSpPr>
          <p:spPr bwMode="auto">
            <a:xfrm>
              <a:off x="5050" y="1213"/>
              <a:ext cx="4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B</a:t>
              </a:r>
              <a:r>
                <a:rPr lang="en-GB" sz="700" b="1" i="1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1</a:t>
              </a:r>
              <a:endParaRPr lang="es-ES" sz="110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27" name="Text Box 59"/>
            <p:cNvSpPr txBox="1">
              <a:spLocks noChangeArrowheads="1"/>
            </p:cNvSpPr>
            <p:nvPr/>
          </p:nvSpPr>
          <p:spPr bwMode="auto">
            <a:xfrm>
              <a:off x="5818" y="1221"/>
              <a:ext cx="479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B</a:t>
              </a:r>
              <a:r>
                <a:rPr lang="en-GB" sz="700" b="1" i="1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2</a:t>
              </a:r>
              <a:endParaRPr lang="es-ES" sz="1100">
                <a:effectLst/>
                <a:latin typeface="Calibri"/>
                <a:ea typeface="MS Mincho"/>
                <a:cs typeface="Times New Roman"/>
              </a:endParaRPr>
            </a:p>
          </p:txBody>
        </p:sp>
        <p:cxnSp>
          <p:nvCxnSpPr>
            <p:cNvPr id="28" name="Line 60"/>
            <p:cNvCxnSpPr/>
            <p:nvPr/>
          </p:nvCxnSpPr>
          <p:spPr bwMode="auto">
            <a:xfrm flipH="1" flipV="1">
              <a:off x="4408" y="437"/>
              <a:ext cx="1332" cy="218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61"/>
            <p:cNvCxnSpPr/>
            <p:nvPr/>
          </p:nvCxnSpPr>
          <p:spPr bwMode="auto">
            <a:xfrm>
              <a:off x="4416" y="444"/>
              <a:ext cx="1453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62"/>
            <p:cNvSpPr txBox="1">
              <a:spLocks noChangeArrowheads="1"/>
            </p:cNvSpPr>
            <p:nvPr/>
          </p:nvSpPr>
          <p:spPr bwMode="auto">
            <a:xfrm>
              <a:off x="4464" y="95"/>
              <a:ext cx="520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b="1" dirty="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t</a:t>
              </a:r>
              <a:r>
                <a:rPr lang="en-US" sz="1600" b="1" baseline="-25000" dirty="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0</a:t>
              </a:r>
              <a:endParaRPr lang="es-ES" sz="1600" b="1" baseline="-250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31" name="Text Box 63"/>
            <p:cNvSpPr txBox="1">
              <a:spLocks noChangeArrowheads="1"/>
            </p:cNvSpPr>
            <p:nvPr/>
          </p:nvSpPr>
          <p:spPr bwMode="auto">
            <a:xfrm>
              <a:off x="5641" y="90"/>
              <a:ext cx="504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5000" rIns="90000" bIns="4500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b="1" dirty="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t</a:t>
              </a:r>
              <a:r>
                <a:rPr lang="en-US" sz="1600" b="1" baseline="-25000" dirty="0">
                  <a:solidFill>
                    <a:srgbClr val="000080"/>
                  </a:solidFill>
                  <a:effectLst/>
                  <a:latin typeface="Arial"/>
                  <a:ea typeface="Droid Sans"/>
                  <a:cs typeface="Lohit Hindi"/>
                </a:rPr>
                <a:t>1</a:t>
              </a:r>
              <a:endParaRPr lang="es-ES" sz="1600" b="1" baseline="-250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cxnSp>
          <p:nvCxnSpPr>
            <p:cNvPr id="32" name="Line 64"/>
            <p:cNvCxnSpPr/>
            <p:nvPr/>
          </p:nvCxnSpPr>
          <p:spPr bwMode="auto">
            <a:xfrm flipH="1">
              <a:off x="2591" y="2767"/>
              <a:ext cx="483" cy="0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65"/>
            <p:cNvCxnSpPr/>
            <p:nvPr/>
          </p:nvCxnSpPr>
          <p:spPr bwMode="auto">
            <a:xfrm flipH="1">
              <a:off x="2807" y="2237"/>
              <a:ext cx="1210" cy="0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66"/>
            <p:cNvCxnSpPr/>
            <p:nvPr/>
          </p:nvCxnSpPr>
          <p:spPr bwMode="auto">
            <a:xfrm flipH="1">
              <a:off x="3068" y="1985"/>
              <a:ext cx="483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7"/>
            <p:cNvCxnSpPr/>
            <p:nvPr/>
          </p:nvCxnSpPr>
          <p:spPr bwMode="auto">
            <a:xfrm flipH="1">
              <a:off x="3093" y="1493"/>
              <a:ext cx="1210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8"/>
            <p:cNvCxnSpPr/>
            <p:nvPr/>
          </p:nvCxnSpPr>
          <p:spPr bwMode="auto">
            <a:xfrm flipH="1">
              <a:off x="5652" y="1989"/>
              <a:ext cx="1211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9"/>
            <p:cNvCxnSpPr/>
            <p:nvPr/>
          </p:nvCxnSpPr>
          <p:spPr bwMode="auto">
            <a:xfrm flipH="1">
              <a:off x="6409" y="1488"/>
              <a:ext cx="483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Freeform 70"/>
            <p:cNvSpPr>
              <a:spLocks noChangeArrowheads="1"/>
            </p:cNvSpPr>
            <p:nvPr/>
          </p:nvSpPr>
          <p:spPr bwMode="auto">
            <a:xfrm>
              <a:off x="4774" y="1580"/>
              <a:ext cx="362" cy="183"/>
            </a:xfrm>
            <a:custGeom>
              <a:avLst/>
              <a:gdLst>
                <a:gd name="T0" fmla="*/ 46 w 395"/>
                <a:gd name="T1" fmla="*/ 81 h 252"/>
                <a:gd name="T2" fmla="*/ 200 w 395"/>
                <a:gd name="T3" fmla="*/ 81 h 252"/>
                <a:gd name="T4" fmla="*/ 327 w 395"/>
                <a:gd name="T5" fmla="*/ 93 h 252"/>
                <a:gd name="T6" fmla="*/ 302 w 395"/>
                <a:gd name="T7" fmla="*/ 195 h 252"/>
                <a:gd name="T8" fmla="*/ 148 w 395"/>
                <a:gd name="T9" fmla="*/ 231 h 252"/>
                <a:gd name="T10" fmla="*/ 0 w 395"/>
                <a:gd name="T11" fmla="*/ 117 h 252"/>
                <a:gd name="T12" fmla="*/ 52 w 395"/>
                <a:gd name="T13" fmla="*/ 75 h 252"/>
                <a:gd name="T14" fmla="*/ 51 w 395"/>
                <a:gd name="T15" fmla="*/ 81 h 252"/>
                <a:gd name="T16" fmla="*/ 46 w 395"/>
                <a:gd name="T17" fmla="*/ 8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252">
                  <a:moveTo>
                    <a:pt x="46" y="81"/>
                  </a:moveTo>
                  <a:cubicBezTo>
                    <a:pt x="85" y="36"/>
                    <a:pt x="145" y="31"/>
                    <a:pt x="200" y="81"/>
                  </a:cubicBezTo>
                  <a:cubicBezTo>
                    <a:pt x="233" y="112"/>
                    <a:pt x="252" y="0"/>
                    <a:pt x="327" y="93"/>
                  </a:cubicBezTo>
                  <a:cubicBezTo>
                    <a:pt x="394" y="176"/>
                    <a:pt x="360" y="251"/>
                    <a:pt x="302" y="195"/>
                  </a:cubicBezTo>
                  <a:cubicBezTo>
                    <a:pt x="239" y="135"/>
                    <a:pt x="208" y="234"/>
                    <a:pt x="148" y="231"/>
                  </a:cubicBezTo>
                  <a:cubicBezTo>
                    <a:pt x="84" y="228"/>
                    <a:pt x="37" y="170"/>
                    <a:pt x="0" y="117"/>
                  </a:cubicBezTo>
                  <a:lnTo>
                    <a:pt x="52" y="75"/>
                  </a:lnTo>
                  <a:lnTo>
                    <a:pt x="51" y="81"/>
                  </a:lnTo>
                  <a:lnTo>
                    <a:pt x="46" y="81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cxnSp>
          <p:nvCxnSpPr>
            <p:cNvPr id="39" name="Line 71"/>
            <p:cNvCxnSpPr/>
            <p:nvPr/>
          </p:nvCxnSpPr>
          <p:spPr bwMode="auto">
            <a:xfrm flipH="1">
              <a:off x="5709" y="2753"/>
              <a:ext cx="1210" cy="0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72"/>
            <p:cNvCxnSpPr/>
            <p:nvPr/>
          </p:nvCxnSpPr>
          <p:spPr bwMode="auto">
            <a:xfrm flipH="1">
              <a:off x="6638" y="2233"/>
              <a:ext cx="483" cy="0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1" name="Group 73"/>
            <p:cNvGrpSpPr>
              <a:grpSpLocks/>
            </p:cNvGrpSpPr>
            <p:nvPr/>
          </p:nvGrpSpPr>
          <p:grpSpPr bwMode="auto">
            <a:xfrm>
              <a:off x="5455" y="219"/>
              <a:ext cx="191" cy="189"/>
              <a:chOff x="5455" y="219"/>
              <a:chExt cx="191" cy="189"/>
            </a:xfrm>
          </p:grpSpPr>
          <p:sp>
            <p:nvSpPr>
              <p:cNvPr id="65" name="Freeform 74"/>
              <p:cNvSpPr>
                <a:spLocks noChangeArrowheads="1"/>
              </p:cNvSpPr>
              <p:nvPr/>
            </p:nvSpPr>
            <p:spPr bwMode="auto">
              <a:xfrm rot="16680000" flipV="1">
                <a:off x="5532" y="341"/>
                <a:ext cx="22" cy="112"/>
              </a:xfrm>
              <a:custGeom>
                <a:avLst/>
                <a:gdLst>
                  <a:gd name="T0" fmla="*/ 101 w 452"/>
                  <a:gd name="T1" fmla="*/ 0 h 1484"/>
                  <a:gd name="T2" fmla="*/ 452 w 452"/>
                  <a:gd name="T3" fmla="*/ 257 h 1484"/>
                  <a:gd name="T4" fmla="*/ 430 w 452"/>
                  <a:gd name="T5" fmla="*/ 1326 h 1484"/>
                  <a:gd name="T6" fmla="*/ 185 w 452"/>
                  <a:gd name="T7" fmla="*/ 1484 h 1484"/>
                  <a:gd name="T8" fmla="*/ 6 w 452"/>
                  <a:gd name="T9" fmla="*/ 986 h 1484"/>
                  <a:gd name="T10" fmla="*/ 0 w 452"/>
                  <a:gd name="T11" fmla="*/ 283 h 1484"/>
                  <a:gd name="T12" fmla="*/ 101 w 452"/>
                  <a:gd name="T13" fmla="*/ 0 h 1484"/>
                  <a:gd name="T14" fmla="*/ 101 w 452"/>
                  <a:gd name="T15" fmla="*/ 0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2" h="1484">
                    <a:moveTo>
                      <a:pt x="101" y="0"/>
                    </a:moveTo>
                    <a:lnTo>
                      <a:pt x="452" y="257"/>
                    </a:lnTo>
                    <a:lnTo>
                      <a:pt x="430" y="1326"/>
                    </a:lnTo>
                    <a:lnTo>
                      <a:pt x="185" y="1484"/>
                    </a:lnTo>
                    <a:lnTo>
                      <a:pt x="6" y="986"/>
                    </a:lnTo>
                    <a:lnTo>
                      <a:pt x="0" y="283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66" name="Freeform 75"/>
              <p:cNvSpPr>
                <a:spLocks noChangeArrowheads="1"/>
              </p:cNvSpPr>
              <p:nvPr/>
            </p:nvSpPr>
            <p:spPr bwMode="auto">
              <a:xfrm rot="16680000" flipV="1">
                <a:off x="5603" y="321"/>
                <a:ext cx="5" cy="43"/>
              </a:xfrm>
              <a:custGeom>
                <a:avLst/>
                <a:gdLst>
                  <a:gd name="T0" fmla="*/ 132 w 132"/>
                  <a:gd name="T1" fmla="*/ 0 h 597"/>
                  <a:gd name="T2" fmla="*/ 32 w 132"/>
                  <a:gd name="T3" fmla="*/ 52 h 597"/>
                  <a:gd name="T4" fmla="*/ 0 w 132"/>
                  <a:gd name="T5" fmla="*/ 597 h 597"/>
                  <a:gd name="T6" fmla="*/ 85 w 132"/>
                  <a:gd name="T7" fmla="*/ 593 h 597"/>
                  <a:gd name="T8" fmla="*/ 132 w 132"/>
                  <a:gd name="T9" fmla="*/ 0 h 597"/>
                  <a:gd name="T10" fmla="*/ 132 w 132"/>
                  <a:gd name="T11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" h="597">
                    <a:moveTo>
                      <a:pt x="132" y="0"/>
                    </a:moveTo>
                    <a:lnTo>
                      <a:pt x="32" y="52"/>
                    </a:lnTo>
                    <a:lnTo>
                      <a:pt x="0" y="597"/>
                    </a:lnTo>
                    <a:lnTo>
                      <a:pt x="85" y="59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A3A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67" name="Freeform 76"/>
              <p:cNvSpPr>
                <a:spLocks noChangeArrowheads="1"/>
              </p:cNvSpPr>
              <p:nvPr/>
            </p:nvSpPr>
            <p:spPr bwMode="auto">
              <a:xfrm rot="16680000" flipV="1">
                <a:off x="5565" y="336"/>
                <a:ext cx="19" cy="70"/>
              </a:xfrm>
              <a:custGeom>
                <a:avLst/>
                <a:gdLst>
                  <a:gd name="T0" fmla="*/ 209 w 408"/>
                  <a:gd name="T1" fmla="*/ 184 h 944"/>
                  <a:gd name="T2" fmla="*/ 162 w 408"/>
                  <a:gd name="T3" fmla="*/ 131 h 944"/>
                  <a:gd name="T4" fmla="*/ 115 w 408"/>
                  <a:gd name="T5" fmla="*/ 541 h 944"/>
                  <a:gd name="T6" fmla="*/ 88 w 408"/>
                  <a:gd name="T7" fmla="*/ 78 h 944"/>
                  <a:gd name="T8" fmla="*/ 20 w 408"/>
                  <a:gd name="T9" fmla="*/ 0 h 944"/>
                  <a:gd name="T10" fmla="*/ 0 w 408"/>
                  <a:gd name="T11" fmla="*/ 944 h 944"/>
                  <a:gd name="T12" fmla="*/ 215 w 408"/>
                  <a:gd name="T13" fmla="*/ 845 h 944"/>
                  <a:gd name="T14" fmla="*/ 219 w 408"/>
                  <a:gd name="T15" fmla="*/ 750 h 944"/>
                  <a:gd name="T16" fmla="*/ 371 w 408"/>
                  <a:gd name="T17" fmla="*/ 771 h 944"/>
                  <a:gd name="T18" fmla="*/ 408 w 408"/>
                  <a:gd name="T19" fmla="*/ 247 h 944"/>
                  <a:gd name="T20" fmla="*/ 219 w 408"/>
                  <a:gd name="T21" fmla="*/ 232 h 944"/>
                  <a:gd name="T22" fmla="*/ 209 w 408"/>
                  <a:gd name="T23" fmla="*/ 184 h 944"/>
                  <a:gd name="T24" fmla="*/ 209 w 408"/>
                  <a:gd name="T25" fmla="*/ 184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8" h="944">
                    <a:moveTo>
                      <a:pt x="209" y="184"/>
                    </a:moveTo>
                    <a:lnTo>
                      <a:pt x="162" y="131"/>
                    </a:lnTo>
                    <a:lnTo>
                      <a:pt x="115" y="541"/>
                    </a:lnTo>
                    <a:lnTo>
                      <a:pt x="88" y="78"/>
                    </a:lnTo>
                    <a:lnTo>
                      <a:pt x="20" y="0"/>
                    </a:lnTo>
                    <a:lnTo>
                      <a:pt x="0" y="944"/>
                    </a:lnTo>
                    <a:lnTo>
                      <a:pt x="215" y="845"/>
                    </a:lnTo>
                    <a:lnTo>
                      <a:pt x="219" y="750"/>
                    </a:lnTo>
                    <a:lnTo>
                      <a:pt x="371" y="771"/>
                    </a:lnTo>
                    <a:lnTo>
                      <a:pt x="408" y="247"/>
                    </a:lnTo>
                    <a:lnTo>
                      <a:pt x="219" y="232"/>
                    </a:lnTo>
                    <a:lnTo>
                      <a:pt x="209" y="184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68" name="Freeform 77"/>
              <p:cNvSpPr>
                <a:spLocks noChangeArrowheads="1"/>
              </p:cNvSpPr>
              <p:nvPr/>
            </p:nvSpPr>
            <p:spPr bwMode="auto">
              <a:xfrm rot="16680000" flipV="1">
                <a:off x="5464" y="243"/>
                <a:ext cx="76" cy="94"/>
              </a:xfrm>
              <a:custGeom>
                <a:avLst/>
                <a:gdLst>
                  <a:gd name="T0" fmla="*/ 162 w 1440"/>
                  <a:gd name="T1" fmla="*/ 68 h 1238"/>
                  <a:gd name="T2" fmla="*/ 0 w 1440"/>
                  <a:gd name="T3" fmla="*/ 1129 h 1238"/>
                  <a:gd name="T4" fmla="*/ 345 w 1440"/>
                  <a:gd name="T5" fmla="*/ 1160 h 1238"/>
                  <a:gd name="T6" fmla="*/ 1319 w 1440"/>
                  <a:gd name="T7" fmla="*/ 1238 h 1238"/>
                  <a:gd name="T8" fmla="*/ 1440 w 1440"/>
                  <a:gd name="T9" fmla="*/ 117 h 1238"/>
                  <a:gd name="T10" fmla="*/ 408 w 1440"/>
                  <a:gd name="T11" fmla="*/ 0 h 1238"/>
                  <a:gd name="T12" fmla="*/ 497 w 1440"/>
                  <a:gd name="T13" fmla="*/ 95 h 1238"/>
                  <a:gd name="T14" fmla="*/ 162 w 1440"/>
                  <a:gd name="T15" fmla="*/ 68 h 1238"/>
                  <a:gd name="T16" fmla="*/ 162 w 1440"/>
                  <a:gd name="T17" fmla="*/ 68 h 1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0" h="1238">
                    <a:moveTo>
                      <a:pt x="162" y="68"/>
                    </a:moveTo>
                    <a:lnTo>
                      <a:pt x="0" y="1129"/>
                    </a:lnTo>
                    <a:lnTo>
                      <a:pt x="345" y="1160"/>
                    </a:lnTo>
                    <a:lnTo>
                      <a:pt x="1319" y="1238"/>
                    </a:lnTo>
                    <a:lnTo>
                      <a:pt x="1440" y="117"/>
                    </a:lnTo>
                    <a:lnTo>
                      <a:pt x="408" y="0"/>
                    </a:lnTo>
                    <a:lnTo>
                      <a:pt x="497" y="95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rgbClr val="333399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69" name="Freeform 78"/>
              <p:cNvSpPr>
                <a:spLocks noChangeArrowheads="1"/>
              </p:cNvSpPr>
              <p:nvPr/>
            </p:nvSpPr>
            <p:spPr bwMode="auto">
              <a:xfrm rot="16680000" flipV="1">
                <a:off x="5593" y="311"/>
                <a:ext cx="50" cy="2"/>
              </a:xfrm>
              <a:custGeom>
                <a:avLst/>
                <a:gdLst>
                  <a:gd name="T0" fmla="*/ 36 w 987"/>
                  <a:gd name="T1" fmla="*/ 0 h 160"/>
                  <a:gd name="T2" fmla="*/ 218 w 987"/>
                  <a:gd name="T3" fmla="*/ 12 h 160"/>
                  <a:gd name="T4" fmla="*/ 699 w 987"/>
                  <a:gd name="T5" fmla="*/ 62 h 160"/>
                  <a:gd name="T6" fmla="*/ 966 w 987"/>
                  <a:gd name="T7" fmla="*/ 112 h 160"/>
                  <a:gd name="T8" fmla="*/ 987 w 987"/>
                  <a:gd name="T9" fmla="*/ 139 h 160"/>
                  <a:gd name="T10" fmla="*/ 978 w 987"/>
                  <a:gd name="T11" fmla="*/ 154 h 160"/>
                  <a:gd name="T12" fmla="*/ 960 w 987"/>
                  <a:gd name="T13" fmla="*/ 160 h 160"/>
                  <a:gd name="T14" fmla="*/ 690 w 987"/>
                  <a:gd name="T15" fmla="*/ 142 h 160"/>
                  <a:gd name="T16" fmla="*/ 210 w 987"/>
                  <a:gd name="T17" fmla="*/ 93 h 160"/>
                  <a:gd name="T18" fmla="*/ 32 w 987"/>
                  <a:gd name="T19" fmla="*/ 68 h 160"/>
                  <a:gd name="T20" fmla="*/ 0 w 987"/>
                  <a:gd name="T21" fmla="*/ 31 h 160"/>
                  <a:gd name="T22" fmla="*/ 10 w 987"/>
                  <a:gd name="T23" fmla="*/ 8 h 160"/>
                  <a:gd name="T24" fmla="*/ 36 w 987"/>
                  <a:gd name="T25" fmla="*/ 0 h 160"/>
                  <a:gd name="T26" fmla="*/ 36 w 987"/>
                  <a:gd name="T2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7" h="160">
                    <a:moveTo>
                      <a:pt x="36" y="0"/>
                    </a:moveTo>
                    <a:lnTo>
                      <a:pt x="218" y="12"/>
                    </a:lnTo>
                    <a:lnTo>
                      <a:pt x="699" y="62"/>
                    </a:lnTo>
                    <a:lnTo>
                      <a:pt x="966" y="112"/>
                    </a:lnTo>
                    <a:lnTo>
                      <a:pt x="987" y="139"/>
                    </a:lnTo>
                    <a:lnTo>
                      <a:pt x="978" y="154"/>
                    </a:lnTo>
                    <a:lnTo>
                      <a:pt x="960" y="160"/>
                    </a:lnTo>
                    <a:lnTo>
                      <a:pt x="690" y="142"/>
                    </a:lnTo>
                    <a:lnTo>
                      <a:pt x="210" y="93"/>
                    </a:lnTo>
                    <a:lnTo>
                      <a:pt x="32" y="68"/>
                    </a:lnTo>
                    <a:lnTo>
                      <a:pt x="0" y="31"/>
                    </a:lnTo>
                    <a:lnTo>
                      <a:pt x="1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0" name="Freeform 79"/>
              <p:cNvSpPr>
                <a:spLocks noChangeArrowheads="1"/>
              </p:cNvSpPr>
              <p:nvPr/>
            </p:nvSpPr>
            <p:spPr bwMode="auto">
              <a:xfrm rot="16680000" flipV="1">
                <a:off x="5569" y="293"/>
                <a:ext cx="7" cy="91"/>
              </a:xfrm>
              <a:custGeom>
                <a:avLst/>
                <a:gdLst>
                  <a:gd name="T0" fmla="*/ 171 w 171"/>
                  <a:gd name="T1" fmla="*/ 28 h 1214"/>
                  <a:gd name="T2" fmla="*/ 126 w 171"/>
                  <a:gd name="T3" fmla="*/ 460 h 1214"/>
                  <a:gd name="T4" fmla="*/ 113 w 171"/>
                  <a:gd name="T5" fmla="*/ 891 h 1214"/>
                  <a:gd name="T6" fmla="*/ 102 w 171"/>
                  <a:gd name="T7" fmla="*/ 1035 h 1214"/>
                  <a:gd name="T8" fmla="*/ 79 w 171"/>
                  <a:gd name="T9" fmla="*/ 1114 h 1214"/>
                  <a:gd name="T10" fmla="*/ 52 w 171"/>
                  <a:gd name="T11" fmla="*/ 1192 h 1214"/>
                  <a:gd name="T12" fmla="*/ 42 w 171"/>
                  <a:gd name="T13" fmla="*/ 1209 h 1214"/>
                  <a:gd name="T14" fmla="*/ 25 w 171"/>
                  <a:gd name="T15" fmla="*/ 1214 h 1214"/>
                  <a:gd name="T16" fmla="*/ 4 w 171"/>
                  <a:gd name="T17" fmla="*/ 1185 h 1214"/>
                  <a:gd name="T18" fmla="*/ 0 w 171"/>
                  <a:gd name="T19" fmla="*/ 1026 h 1214"/>
                  <a:gd name="T20" fmla="*/ 11 w 171"/>
                  <a:gd name="T21" fmla="*/ 883 h 1214"/>
                  <a:gd name="T22" fmla="*/ 28 w 171"/>
                  <a:gd name="T23" fmla="*/ 653 h 1214"/>
                  <a:gd name="T24" fmla="*/ 51 w 171"/>
                  <a:gd name="T25" fmla="*/ 451 h 1214"/>
                  <a:gd name="T26" fmla="*/ 82 w 171"/>
                  <a:gd name="T27" fmla="*/ 250 h 1214"/>
                  <a:gd name="T28" fmla="*/ 123 w 171"/>
                  <a:gd name="T29" fmla="*/ 18 h 1214"/>
                  <a:gd name="T30" fmla="*/ 135 w 171"/>
                  <a:gd name="T31" fmla="*/ 3 h 1214"/>
                  <a:gd name="T32" fmla="*/ 152 w 171"/>
                  <a:gd name="T33" fmla="*/ 0 h 1214"/>
                  <a:gd name="T34" fmla="*/ 171 w 171"/>
                  <a:gd name="T35" fmla="*/ 28 h 1214"/>
                  <a:gd name="T36" fmla="*/ 171 w 171"/>
                  <a:gd name="T37" fmla="*/ 28 h 1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1" h="1214">
                    <a:moveTo>
                      <a:pt x="171" y="28"/>
                    </a:moveTo>
                    <a:lnTo>
                      <a:pt x="126" y="460"/>
                    </a:lnTo>
                    <a:lnTo>
                      <a:pt x="113" y="891"/>
                    </a:lnTo>
                    <a:lnTo>
                      <a:pt x="102" y="1035"/>
                    </a:lnTo>
                    <a:lnTo>
                      <a:pt x="79" y="1114"/>
                    </a:lnTo>
                    <a:lnTo>
                      <a:pt x="52" y="1192"/>
                    </a:lnTo>
                    <a:lnTo>
                      <a:pt x="42" y="1209"/>
                    </a:lnTo>
                    <a:lnTo>
                      <a:pt x="25" y="1214"/>
                    </a:lnTo>
                    <a:lnTo>
                      <a:pt x="4" y="1185"/>
                    </a:lnTo>
                    <a:lnTo>
                      <a:pt x="0" y="1026"/>
                    </a:lnTo>
                    <a:lnTo>
                      <a:pt x="11" y="883"/>
                    </a:lnTo>
                    <a:lnTo>
                      <a:pt x="28" y="653"/>
                    </a:lnTo>
                    <a:lnTo>
                      <a:pt x="51" y="451"/>
                    </a:lnTo>
                    <a:lnTo>
                      <a:pt x="82" y="250"/>
                    </a:lnTo>
                    <a:lnTo>
                      <a:pt x="123" y="18"/>
                    </a:lnTo>
                    <a:lnTo>
                      <a:pt x="135" y="3"/>
                    </a:lnTo>
                    <a:lnTo>
                      <a:pt x="152" y="0"/>
                    </a:lnTo>
                    <a:lnTo>
                      <a:pt x="171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1" name="Freeform 80"/>
              <p:cNvSpPr>
                <a:spLocks noChangeArrowheads="1"/>
              </p:cNvSpPr>
              <p:nvPr/>
            </p:nvSpPr>
            <p:spPr bwMode="auto">
              <a:xfrm rot="16680000" flipV="1">
                <a:off x="5502" y="263"/>
                <a:ext cx="72" cy="4"/>
              </a:xfrm>
              <a:custGeom>
                <a:avLst/>
                <a:gdLst>
                  <a:gd name="T0" fmla="*/ 24 w 1364"/>
                  <a:gd name="T1" fmla="*/ 0 h 183"/>
                  <a:gd name="T2" fmla="*/ 1043 w 1364"/>
                  <a:gd name="T3" fmla="*/ 74 h 183"/>
                  <a:gd name="T4" fmla="*/ 1322 w 1364"/>
                  <a:gd name="T5" fmla="*/ 98 h 183"/>
                  <a:gd name="T6" fmla="*/ 1353 w 1364"/>
                  <a:gd name="T7" fmla="*/ 112 h 183"/>
                  <a:gd name="T8" fmla="*/ 1364 w 1364"/>
                  <a:gd name="T9" fmla="*/ 140 h 183"/>
                  <a:gd name="T10" fmla="*/ 1353 w 1364"/>
                  <a:gd name="T11" fmla="*/ 170 h 183"/>
                  <a:gd name="T12" fmla="*/ 1322 w 1364"/>
                  <a:gd name="T13" fmla="*/ 183 h 183"/>
                  <a:gd name="T14" fmla="*/ 1035 w 1364"/>
                  <a:gd name="T15" fmla="*/ 155 h 183"/>
                  <a:gd name="T16" fmla="*/ 765 w 1364"/>
                  <a:gd name="T17" fmla="*/ 120 h 183"/>
                  <a:gd name="T18" fmla="*/ 528 w 1364"/>
                  <a:gd name="T19" fmla="*/ 91 h 183"/>
                  <a:gd name="T20" fmla="*/ 293 w 1364"/>
                  <a:gd name="T21" fmla="*/ 65 h 183"/>
                  <a:gd name="T22" fmla="*/ 23 w 1364"/>
                  <a:gd name="T23" fmla="*/ 48 h 183"/>
                  <a:gd name="T24" fmla="*/ 0 w 1364"/>
                  <a:gd name="T25" fmla="*/ 23 h 183"/>
                  <a:gd name="T26" fmla="*/ 6 w 1364"/>
                  <a:gd name="T27" fmla="*/ 7 h 183"/>
                  <a:gd name="T28" fmla="*/ 24 w 1364"/>
                  <a:gd name="T29" fmla="*/ 0 h 183"/>
                  <a:gd name="T30" fmla="*/ 24 w 1364"/>
                  <a:gd name="T31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64" h="183">
                    <a:moveTo>
                      <a:pt x="24" y="0"/>
                    </a:moveTo>
                    <a:lnTo>
                      <a:pt x="1043" y="74"/>
                    </a:lnTo>
                    <a:lnTo>
                      <a:pt x="1322" y="98"/>
                    </a:lnTo>
                    <a:lnTo>
                      <a:pt x="1353" y="112"/>
                    </a:lnTo>
                    <a:lnTo>
                      <a:pt x="1364" y="140"/>
                    </a:lnTo>
                    <a:lnTo>
                      <a:pt x="1353" y="170"/>
                    </a:lnTo>
                    <a:lnTo>
                      <a:pt x="1322" y="183"/>
                    </a:lnTo>
                    <a:lnTo>
                      <a:pt x="1035" y="155"/>
                    </a:lnTo>
                    <a:lnTo>
                      <a:pt x="765" y="120"/>
                    </a:lnTo>
                    <a:lnTo>
                      <a:pt x="528" y="91"/>
                    </a:lnTo>
                    <a:lnTo>
                      <a:pt x="293" y="65"/>
                    </a:lnTo>
                    <a:lnTo>
                      <a:pt x="23" y="48"/>
                    </a:lnTo>
                    <a:lnTo>
                      <a:pt x="0" y="23"/>
                    </a:lnTo>
                    <a:lnTo>
                      <a:pt x="6" y="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2" name="Freeform 81"/>
              <p:cNvSpPr>
                <a:spLocks noChangeArrowheads="1"/>
              </p:cNvSpPr>
              <p:nvPr/>
            </p:nvSpPr>
            <p:spPr bwMode="auto">
              <a:xfrm rot="16680000" flipV="1">
                <a:off x="5570" y="176"/>
                <a:ext cx="8" cy="93"/>
              </a:xfrm>
              <a:custGeom>
                <a:avLst/>
                <a:gdLst>
                  <a:gd name="T0" fmla="*/ 180 w 180"/>
                  <a:gd name="T1" fmla="*/ 25 h 1242"/>
                  <a:gd name="T2" fmla="*/ 158 w 180"/>
                  <a:gd name="T3" fmla="*/ 392 h 1242"/>
                  <a:gd name="T4" fmla="*/ 104 w 180"/>
                  <a:gd name="T5" fmla="*/ 1202 h 1242"/>
                  <a:gd name="T6" fmla="*/ 78 w 180"/>
                  <a:gd name="T7" fmla="*/ 1238 h 1242"/>
                  <a:gd name="T8" fmla="*/ 40 w 180"/>
                  <a:gd name="T9" fmla="*/ 1242 h 1242"/>
                  <a:gd name="T10" fmla="*/ 7 w 180"/>
                  <a:gd name="T11" fmla="*/ 1221 h 1242"/>
                  <a:gd name="T12" fmla="*/ 0 w 180"/>
                  <a:gd name="T13" fmla="*/ 1178 h 1242"/>
                  <a:gd name="T14" fmla="*/ 37 w 180"/>
                  <a:gd name="T15" fmla="*/ 970 h 1242"/>
                  <a:gd name="T16" fmla="*/ 51 w 180"/>
                  <a:gd name="T17" fmla="*/ 784 h 1242"/>
                  <a:gd name="T18" fmla="*/ 68 w 180"/>
                  <a:gd name="T19" fmla="*/ 383 h 1242"/>
                  <a:gd name="T20" fmla="*/ 83 w 180"/>
                  <a:gd name="T21" fmla="*/ 287 h 1242"/>
                  <a:gd name="T22" fmla="*/ 102 w 180"/>
                  <a:gd name="T23" fmla="*/ 203 h 1242"/>
                  <a:gd name="T24" fmla="*/ 132 w 180"/>
                  <a:gd name="T25" fmla="*/ 24 h 1242"/>
                  <a:gd name="T26" fmla="*/ 141 w 180"/>
                  <a:gd name="T27" fmla="*/ 6 h 1242"/>
                  <a:gd name="T28" fmla="*/ 158 w 180"/>
                  <a:gd name="T29" fmla="*/ 0 h 1242"/>
                  <a:gd name="T30" fmla="*/ 180 w 180"/>
                  <a:gd name="T31" fmla="*/ 25 h 1242"/>
                  <a:gd name="T32" fmla="*/ 180 w 180"/>
                  <a:gd name="T33" fmla="*/ 25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1242">
                    <a:moveTo>
                      <a:pt x="180" y="25"/>
                    </a:moveTo>
                    <a:lnTo>
                      <a:pt x="158" y="392"/>
                    </a:lnTo>
                    <a:lnTo>
                      <a:pt x="104" y="1202"/>
                    </a:lnTo>
                    <a:lnTo>
                      <a:pt x="78" y="1238"/>
                    </a:lnTo>
                    <a:lnTo>
                      <a:pt x="40" y="1242"/>
                    </a:lnTo>
                    <a:lnTo>
                      <a:pt x="7" y="1221"/>
                    </a:lnTo>
                    <a:lnTo>
                      <a:pt x="0" y="1178"/>
                    </a:lnTo>
                    <a:lnTo>
                      <a:pt x="37" y="970"/>
                    </a:lnTo>
                    <a:lnTo>
                      <a:pt x="51" y="784"/>
                    </a:lnTo>
                    <a:lnTo>
                      <a:pt x="68" y="383"/>
                    </a:lnTo>
                    <a:lnTo>
                      <a:pt x="83" y="287"/>
                    </a:lnTo>
                    <a:lnTo>
                      <a:pt x="102" y="203"/>
                    </a:lnTo>
                    <a:lnTo>
                      <a:pt x="132" y="24"/>
                    </a:lnTo>
                    <a:lnTo>
                      <a:pt x="141" y="6"/>
                    </a:lnTo>
                    <a:lnTo>
                      <a:pt x="158" y="0"/>
                    </a:lnTo>
                    <a:lnTo>
                      <a:pt x="18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3" name="Freeform 82"/>
              <p:cNvSpPr>
                <a:spLocks noChangeArrowheads="1"/>
              </p:cNvSpPr>
              <p:nvPr/>
            </p:nvSpPr>
            <p:spPr bwMode="auto">
              <a:xfrm rot="16680000" flipV="1">
                <a:off x="5641" y="348"/>
                <a:ext cx="9" cy="0"/>
              </a:xfrm>
              <a:custGeom>
                <a:avLst/>
                <a:gdLst>
                  <a:gd name="T0" fmla="*/ 172 w 196"/>
                  <a:gd name="T1" fmla="*/ 56 h 61"/>
                  <a:gd name="T2" fmla="*/ 31 w 196"/>
                  <a:gd name="T3" fmla="*/ 61 h 61"/>
                  <a:gd name="T4" fmla="*/ 9 w 196"/>
                  <a:gd name="T5" fmla="*/ 52 h 61"/>
                  <a:gd name="T6" fmla="*/ 0 w 196"/>
                  <a:gd name="T7" fmla="*/ 31 h 61"/>
                  <a:gd name="T8" fmla="*/ 7 w 196"/>
                  <a:gd name="T9" fmla="*/ 10 h 61"/>
                  <a:gd name="T10" fmla="*/ 28 w 196"/>
                  <a:gd name="T11" fmla="*/ 0 h 61"/>
                  <a:gd name="T12" fmla="*/ 172 w 196"/>
                  <a:gd name="T13" fmla="*/ 4 h 61"/>
                  <a:gd name="T14" fmla="*/ 196 w 196"/>
                  <a:gd name="T15" fmla="*/ 29 h 61"/>
                  <a:gd name="T16" fmla="*/ 190 w 196"/>
                  <a:gd name="T17" fmla="*/ 48 h 61"/>
                  <a:gd name="T18" fmla="*/ 172 w 196"/>
                  <a:gd name="T19" fmla="*/ 56 h 61"/>
                  <a:gd name="T20" fmla="*/ 172 w 196"/>
                  <a:gd name="T21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" h="61">
                    <a:moveTo>
                      <a:pt x="172" y="56"/>
                    </a:moveTo>
                    <a:lnTo>
                      <a:pt x="31" y="61"/>
                    </a:lnTo>
                    <a:lnTo>
                      <a:pt x="9" y="52"/>
                    </a:lnTo>
                    <a:lnTo>
                      <a:pt x="0" y="31"/>
                    </a:lnTo>
                    <a:lnTo>
                      <a:pt x="7" y="10"/>
                    </a:lnTo>
                    <a:lnTo>
                      <a:pt x="28" y="0"/>
                    </a:lnTo>
                    <a:lnTo>
                      <a:pt x="172" y="4"/>
                    </a:lnTo>
                    <a:lnTo>
                      <a:pt x="196" y="29"/>
                    </a:lnTo>
                    <a:lnTo>
                      <a:pt x="190" y="48"/>
                    </a:lnTo>
                    <a:lnTo>
                      <a:pt x="17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4" name="Freeform 83"/>
              <p:cNvSpPr>
                <a:spLocks noChangeArrowheads="1"/>
              </p:cNvSpPr>
              <p:nvPr/>
            </p:nvSpPr>
            <p:spPr bwMode="auto">
              <a:xfrm rot="16680000" flipV="1">
                <a:off x="5588" y="304"/>
                <a:ext cx="10" cy="55"/>
              </a:xfrm>
              <a:custGeom>
                <a:avLst/>
                <a:gdLst>
                  <a:gd name="T0" fmla="*/ 92 w 228"/>
                  <a:gd name="T1" fmla="*/ 31 h 731"/>
                  <a:gd name="T2" fmla="*/ 86 w 228"/>
                  <a:gd name="T3" fmla="*/ 153 h 731"/>
                  <a:gd name="T4" fmla="*/ 81 w 228"/>
                  <a:gd name="T5" fmla="*/ 327 h 731"/>
                  <a:gd name="T6" fmla="*/ 82 w 228"/>
                  <a:gd name="T7" fmla="*/ 501 h 731"/>
                  <a:gd name="T8" fmla="*/ 79 w 228"/>
                  <a:gd name="T9" fmla="*/ 598 h 731"/>
                  <a:gd name="T10" fmla="*/ 71 w 228"/>
                  <a:gd name="T11" fmla="*/ 650 h 731"/>
                  <a:gd name="T12" fmla="*/ 95 w 228"/>
                  <a:gd name="T13" fmla="*/ 640 h 731"/>
                  <a:gd name="T14" fmla="*/ 180 w 228"/>
                  <a:gd name="T15" fmla="*/ 636 h 731"/>
                  <a:gd name="T16" fmla="*/ 215 w 228"/>
                  <a:gd name="T17" fmla="*/ 650 h 731"/>
                  <a:gd name="T18" fmla="*/ 228 w 228"/>
                  <a:gd name="T19" fmla="*/ 683 h 731"/>
                  <a:gd name="T20" fmla="*/ 215 w 228"/>
                  <a:gd name="T21" fmla="*/ 716 h 731"/>
                  <a:gd name="T22" fmla="*/ 180 w 228"/>
                  <a:gd name="T23" fmla="*/ 731 h 731"/>
                  <a:gd name="T24" fmla="*/ 92 w 228"/>
                  <a:gd name="T25" fmla="*/ 721 h 731"/>
                  <a:gd name="T26" fmla="*/ 35 w 228"/>
                  <a:gd name="T27" fmla="*/ 703 h 731"/>
                  <a:gd name="T28" fmla="*/ 8 w 228"/>
                  <a:gd name="T29" fmla="*/ 653 h 731"/>
                  <a:gd name="T30" fmla="*/ 0 w 228"/>
                  <a:gd name="T31" fmla="*/ 598 h 731"/>
                  <a:gd name="T32" fmla="*/ 1 w 228"/>
                  <a:gd name="T33" fmla="*/ 501 h 731"/>
                  <a:gd name="T34" fmla="*/ 17 w 228"/>
                  <a:gd name="T35" fmla="*/ 327 h 731"/>
                  <a:gd name="T36" fmla="*/ 37 w 228"/>
                  <a:gd name="T37" fmla="*/ 152 h 731"/>
                  <a:gd name="T38" fmla="*/ 31 w 228"/>
                  <a:gd name="T39" fmla="*/ 31 h 731"/>
                  <a:gd name="T40" fmla="*/ 41 w 228"/>
                  <a:gd name="T41" fmla="*/ 9 h 731"/>
                  <a:gd name="T42" fmla="*/ 62 w 228"/>
                  <a:gd name="T43" fmla="*/ 0 h 731"/>
                  <a:gd name="T44" fmla="*/ 92 w 228"/>
                  <a:gd name="T45" fmla="*/ 31 h 731"/>
                  <a:gd name="T46" fmla="*/ 92 w 228"/>
                  <a:gd name="T47" fmla="*/ 31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8" h="731">
                    <a:moveTo>
                      <a:pt x="92" y="31"/>
                    </a:moveTo>
                    <a:lnTo>
                      <a:pt x="86" y="153"/>
                    </a:lnTo>
                    <a:lnTo>
                      <a:pt x="81" y="327"/>
                    </a:lnTo>
                    <a:lnTo>
                      <a:pt x="82" y="501"/>
                    </a:lnTo>
                    <a:lnTo>
                      <a:pt x="79" y="598"/>
                    </a:lnTo>
                    <a:lnTo>
                      <a:pt x="71" y="650"/>
                    </a:lnTo>
                    <a:lnTo>
                      <a:pt x="95" y="640"/>
                    </a:lnTo>
                    <a:lnTo>
                      <a:pt x="180" y="636"/>
                    </a:lnTo>
                    <a:lnTo>
                      <a:pt x="215" y="650"/>
                    </a:lnTo>
                    <a:lnTo>
                      <a:pt x="228" y="683"/>
                    </a:lnTo>
                    <a:lnTo>
                      <a:pt x="215" y="716"/>
                    </a:lnTo>
                    <a:lnTo>
                      <a:pt x="180" y="731"/>
                    </a:lnTo>
                    <a:lnTo>
                      <a:pt x="92" y="721"/>
                    </a:lnTo>
                    <a:lnTo>
                      <a:pt x="35" y="703"/>
                    </a:lnTo>
                    <a:lnTo>
                      <a:pt x="8" y="653"/>
                    </a:lnTo>
                    <a:lnTo>
                      <a:pt x="0" y="598"/>
                    </a:lnTo>
                    <a:lnTo>
                      <a:pt x="1" y="501"/>
                    </a:lnTo>
                    <a:lnTo>
                      <a:pt x="17" y="327"/>
                    </a:lnTo>
                    <a:lnTo>
                      <a:pt x="37" y="152"/>
                    </a:lnTo>
                    <a:lnTo>
                      <a:pt x="31" y="31"/>
                    </a:lnTo>
                    <a:lnTo>
                      <a:pt x="41" y="9"/>
                    </a:lnTo>
                    <a:lnTo>
                      <a:pt x="62" y="0"/>
                    </a:lnTo>
                    <a:lnTo>
                      <a:pt x="92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5" name="Freeform 84"/>
              <p:cNvSpPr>
                <a:spLocks noChangeArrowheads="1"/>
              </p:cNvSpPr>
              <p:nvPr/>
            </p:nvSpPr>
            <p:spPr bwMode="auto">
              <a:xfrm rot="16680000" flipV="1">
                <a:off x="5629" y="362"/>
                <a:ext cx="10" cy="20"/>
              </a:xfrm>
              <a:custGeom>
                <a:avLst/>
                <a:gdLst>
                  <a:gd name="T0" fmla="*/ 186 w 220"/>
                  <a:gd name="T1" fmla="*/ 203 h 213"/>
                  <a:gd name="T2" fmla="*/ 165 w 220"/>
                  <a:gd name="T3" fmla="*/ 179 h 213"/>
                  <a:gd name="T4" fmla="*/ 81 w 220"/>
                  <a:gd name="T5" fmla="*/ 96 h 213"/>
                  <a:gd name="T6" fmla="*/ 17 w 220"/>
                  <a:gd name="T7" fmla="*/ 63 h 213"/>
                  <a:gd name="T8" fmla="*/ 0 w 220"/>
                  <a:gd name="T9" fmla="*/ 42 h 213"/>
                  <a:gd name="T10" fmla="*/ 3 w 220"/>
                  <a:gd name="T11" fmla="*/ 17 h 213"/>
                  <a:gd name="T12" fmla="*/ 20 w 220"/>
                  <a:gd name="T13" fmla="*/ 0 h 213"/>
                  <a:gd name="T14" fmla="*/ 49 w 220"/>
                  <a:gd name="T15" fmla="*/ 2 h 213"/>
                  <a:gd name="T16" fmla="*/ 111 w 220"/>
                  <a:gd name="T17" fmla="*/ 57 h 213"/>
                  <a:gd name="T18" fmla="*/ 151 w 220"/>
                  <a:gd name="T19" fmla="*/ 101 h 213"/>
                  <a:gd name="T20" fmla="*/ 192 w 220"/>
                  <a:gd name="T21" fmla="*/ 138 h 213"/>
                  <a:gd name="T22" fmla="*/ 216 w 220"/>
                  <a:gd name="T23" fmla="*/ 165 h 213"/>
                  <a:gd name="T24" fmla="*/ 220 w 220"/>
                  <a:gd name="T25" fmla="*/ 213 h 213"/>
                  <a:gd name="T26" fmla="*/ 186 w 220"/>
                  <a:gd name="T27" fmla="*/ 203 h 213"/>
                  <a:gd name="T28" fmla="*/ 186 w 220"/>
                  <a:gd name="T29" fmla="*/ 20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0" h="213">
                    <a:moveTo>
                      <a:pt x="186" y="203"/>
                    </a:moveTo>
                    <a:lnTo>
                      <a:pt x="165" y="179"/>
                    </a:lnTo>
                    <a:lnTo>
                      <a:pt x="81" y="96"/>
                    </a:lnTo>
                    <a:lnTo>
                      <a:pt x="17" y="63"/>
                    </a:lnTo>
                    <a:lnTo>
                      <a:pt x="0" y="42"/>
                    </a:lnTo>
                    <a:lnTo>
                      <a:pt x="3" y="17"/>
                    </a:lnTo>
                    <a:lnTo>
                      <a:pt x="20" y="0"/>
                    </a:lnTo>
                    <a:lnTo>
                      <a:pt x="49" y="2"/>
                    </a:lnTo>
                    <a:lnTo>
                      <a:pt x="111" y="57"/>
                    </a:lnTo>
                    <a:lnTo>
                      <a:pt x="151" y="101"/>
                    </a:lnTo>
                    <a:lnTo>
                      <a:pt x="192" y="138"/>
                    </a:lnTo>
                    <a:lnTo>
                      <a:pt x="216" y="165"/>
                    </a:lnTo>
                    <a:lnTo>
                      <a:pt x="220" y="213"/>
                    </a:lnTo>
                    <a:lnTo>
                      <a:pt x="186" y="20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6" name="Freeform 85"/>
              <p:cNvSpPr>
                <a:spLocks noChangeArrowheads="1"/>
              </p:cNvSpPr>
              <p:nvPr/>
            </p:nvSpPr>
            <p:spPr bwMode="auto">
              <a:xfrm rot="16680000" flipV="1">
                <a:off x="5580" y="339"/>
                <a:ext cx="4" cy="81"/>
              </a:xfrm>
              <a:custGeom>
                <a:avLst/>
                <a:gdLst>
                  <a:gd name="T0" fmla="*/ 94 w 101"/>
                  <a:gd name="T1" fmla="*/ 34 h 1123"/>
                  <a:gd name="T2" fmla="*/ 84 w 101"/>
                  <a:gd name="T3" fmla="*/ 255 h 1123"/>
                  <a:gd name="T4" fmla="*/ 101 w 101"/>
                  <a:gd name="T5" fmla="*/ 735 h 1123"/>
                  <a:gd name="T6" fmla="*/ 95 w 101"/>
                  <a:gd name="T7" fmla="*/ 839 h 1123"/>
                  <a:gd name="T8" fmla="*/ 99 w 101"/>
                  <a:gd name="T9" fmla="*/ 1056 h 1123"/>
                  <a:gd name="T10" fmla="*/ 87 w 101"/>
                  <a:gd name="T11" fmla="*/ 1097 h 1123"/>
                  <a:gd name="T12" fmla="*/ 57 w 101"/>
                  <a:gd name="T13" fmla="*/ 1123 h 1123"/>
                  <a:gd name="T14" fmla="*/ 24 w 101"/>
                  <a:gd name="T15" fmla="*/ 1123 h 1123"/>
                  <a:gd name="T16" fmla="*/ 9 w 101"/>
                  <a:gd name="T17" fmla="*/ 1093 h 1123"/>
                  <a:gd name="T18" fmla="*/ 0 w 101"/>
                  <a:gd name="T19" fmla="*/ 839 h 1123"/>
                  <a:gd name="T20" fmla="*/ 10 w 101"/>
                  <a:gd name="T21" fmla="*/ 734 h 1123"/>
                  <a:gd name="T22" fmla="*/ 36 w 101"/>
                  <a:gd name="T23" fmla="*/ 255 h 1123"/>
                  <a:gd name="T24" fmla="*/ 26 w 101"/>
                  <a:gd name="T25" fmla="*/ 34 h 1123"/>
                  <a:gd name="T26" fmla="*/ 37 w 101"/>
                  <a:gd name="T27" fmla="*/ 8 h 1123"/>
                  <a:gd name="T28" fmla="*/ 60 w 101"/>
                  <a:gd name="T29" fmla="*/ 0 h 1123"/>
                  <a:gd name="T30" fmla="*/ 94 w 101"/>
                  <a:gd name="T31" fmla="*/ 34 h 1123"/>
                  <a:gd name="T32" fmla="*/ 94 w 101"/>
                  <a:gd name="T33" fmla="*/ 34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1123">
                    <a:moveTo>
                      <a:pt x="94" y="34"/>
                    </a:moveTo>
                    <a:lnTo>
                      <a:pt x="84" y="255"/>
                    </a:lnTo>
                    <a:lnTo>
                      <a:pt x="101" y="735"/>
                    </a:lnTo>
                    <a:lnTo>
                      <a:pt x="95" y="839"/>
                    </a:lnTo>
                    <a:lnTo>
                      <a:pt x="99" y="1056"/>
                    </a:lnTo>
                    <a:lnTo>
                      <a:pt x="87" y="1097"/>
                    </a:lnTo>
                    <a:lnTo>
                      <a:pt x="57" y="1123"/>
                    </a:lnTo>
                    <a:lnTo>
                      <a:pt x="24" y="1123"/>
                    </a:lnTo>
                    <a:lnTo>
                      <a:pt x="9" y="1093"/>
                    </a:lnTo>
                    <a:lnTo>
                      <a:pt x="0" y="839"/>
                    </a:lnTo>
                    <a:lnTo>
                      <a:pt x="10" y="734"/>
                    </a:lnTo>
                    <a:lnTo>
                      <a:pt x="36" y="255"/>
                    </a:lnTo>
                    <a:lnTo>
                      <a:pt x="26" y="34"/>
                    </a:lnTo>
                    <a:lnTo>
                      <a:pt x="37" y="8"/>
                    </a:lnTo>
                    <a:lnTo>
                      <a:pt x="60" y="0"/>
                    </a:lnTo>
                    <a:lnTo>
                      <a:pt x="9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7" name="Freeform 86"/>
              <p:cNvSpPr>
                <a:spLocks noChangeArrowheads="1"/>
              </p:cNvSpPr>
              <p:nvPr/>
            </p:nvSpPr>
            <p:spPr bwMode="auto">
              <a:xfrm rot="16680000" flipV="1">
                <a:off x="5590" y="377"/>
                <a:ext cx="11" cy="14"/>
              </a:xfrm>
              <a:custGeom>
                <a:avLst/>
                <a:gdLst>
                  <a:gd name="T0" fmla="*/ 13 w 258"/>
                  <a:gd name="T1" fmla="*/ 149 h 196"/>
                  <a:gd name="T2" fmla="*/ 108 w 258"/>
                  <a:gd name="T3" fmla="*/ 71 h 196"/>
                  <a:gd name="T4" fmla="*/ 146 w 258"/>
                  <a:gd name="T5" fmla="*/ 31 h 196"/>
                  <a:gd name="T6" fmla="*/ 199 w 258"/>
                  <a:gd name="T7" fmla="*/ 0 h 196"/>
                  <a:gd name="T8" fmla="*/ 236 w 258"/>
                  <a:gd name="T9" fmla="*/ 0 h 196"/>
                  <a:gd name="T10" fmla="*/ 257 w 258"/>
                  <a:gd name="T11" fmla="*/ 24 h 196"/>
                  <a:gd name="T12" fmla="*/ 258 w 258"/>
                  <a:gd name="T13" fmla="*/ 58 h 196"/>
                  <a:gd name="T14" fmla="*/ 233 w 258"/>
                  <a:gd name="T15" fmla="*/ 84 h 196"/>
                  <a:gd name="T16" fmla="*/ 135 w 258"/>
                  <a:gd name="T17" fmla="*/ 136 h 196"/>
                  <a:gd name="T18" fmla="*/ 91 w 258"/>
                  <a:gd name="T19" fmla="*/ 165 h 196"/>
                  <a:gd name="T20" fmla="*/ 34 w 258"/>
                  <a:gd name="T21" fmla="*/ 196 h 196"/>
                  <a:gd name="T22" fmla="*/ 0 w 258"/>
                  <a:gd name="T23" fmla="*/ 184 h 196"/>
                  <a:gd name="T24" fmla="*/ 13 w 258"/>
                  <a:gd name="T25" fmla="*/ 149 h 196"/>
                  <a:gd name="T26" fmla="*/ 13 w 258"/>
                  <a:gd name="T27" fmla="*/ 149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8" h="196">
                    <a:moveTo>
                      <a:pt x="13" y="149"/>
                    </a:moveTo>
                    <a:lnTo>
                      <a:pt x="108" y="71"/>
                    </a:lnTo>
                    <a:lnTo>
                      <a:pt x="146" y="31"/>
                    </a:lnTo>
                    <a:lnTo>
                      <a:pt x="199" y="0"/>
                    </a:lnTo>
                    <a:lnTo>
                      <a:pt x="236" y="0"/>
                    </a:lnTo>
                    <a:lnTo>
                      <a:pt x="257" y="24"/>
                    </a:lnTo>
                    <a:lnTo>
                      <a:pt x="258" y="58"/>
                    </a:lnTo>
                    <a:lnTo>
                      <a:pt x="233" y="84"/>
                    </a:lnTo>
                    <a:lnTo>
                      <a:pt x="135" y="136"/>
                    </a:lnTo>
                    <a:lnTo>
                      <a:pt x="91" y="165"/>
                    </a:lnTo>
                    <a:lnTo>
                      <a:pt x="34" y="196"/>
                    </a:lnTo>
                    <a:lnTo>
                      <a:pt x="0" y="184"/>
                    </a:lnTo>
                    <a:lnTo>
                      <a:pt x="13" y="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8" name="Freeform 87"/>
              <p:cNvSpPr>
                <a:spLocks noChangeArrowheads="1"/>
              </p:cNvSpPr>
              <p:nvPr/>
            </p:nvSpPr>
            <p:spPr bwMode="auto">
              <a:xfrm rot="16680000" flipV="1">
                <a:off x="5598" y="357"/>
                <a:ext cx="1" cy="55"/>
              </a:xfrm>
              <a:custGeom>
                <a:avLst/>
                <a:gdLst>
                  <a:gd name="T0" fmla="*/ 83 w 83"/>
                  <a:gd name="T1" fmla="*/ 54 h 749"/>
                  <a:gd name="T2" fmla="*/ 75 w 83"/>
                  <a:gd name="T3" fmla="*/ 106 h 749"/>
                  <a:gd name="T4" fmla="*/ 75 w 83"/>
                  <a:gd name="T5" fmla="*/ 187 h 749"/>
                  <a:gd name="T6" fmla="*/ 79 w 83"/>
                  <a:gd name="T7" fmla="*/ 389 h 749"/>
                  <a:gd name="T8" fmla="*/ 78 w 83"/>
                  <a:gd name="T9" fmla="*/ 592 h 749"/>
                  <a:gd name="T10" fmla="*/ 79 w 83"/>
                  <a:gd name="T11" fmla="*/ 653 h 749"/>
                  <a:gd name="T12" fmla="*/ 79 w 83"/>
                  <a:gd name="T13" fmla="*/ 714 h 749"/>
                  <a:gd name="T14" fmla="*/ 63 w 83"/>
                  <a:gd name="T15" fmla="*/ 742 h 749"/>
                  <a:gd name="T16" fmla="*/ 35 w 83"/>
                  <a:gd name="T17" fmla="*/ 749 h 749"/>
                  <a:gd name="T18" fmla="*/ 0 w 83"/>
                  <a:gd name="T19" fmla="*/ 705 h 749"/>
                  <a:gd name="T20" fmla="*/ 1 w 83"/>
                  <a:gd name="T21" fmla="*/ 647 h 749"/>
                  <a:gd name="T22" fmla="*/ 0 w 83"/>
                  <a:gd name="T23" fmla="*/ 589 h 749"/>
                  <a:gd name="T24" fmla="*/ 27 w 83"/>
                  <a:gd name="T25" fmla="*/ 187 h 749"/>
                  <a:gd name="T26" fmla="*/ 27 w 83"/>
                  <a:gd name="T27" fmla="*/ 106 h 749"/>
                  <a:gd name="T28" fmla="*/ 32 w 83"/>
                  <a:gd name="T29" fmla="*/ 38 h 749"/>
                  <a:gd name="T30" fmla="*/ 42 w 83"/>
                  <a:gd name="T31" fmla="*/ 7 h 749"/>
                  <a:gd name="T32" fmla="*/ 59 w 83"/>
                  <a:gd name="T33" fmla="*/ 0 h 749"/>
                  <a:gd name="T34" fmla="*/ 83 w 83"/>
                  <a:gd name="T35" fmla="*/ 54 h 749"/>
                  <a:gd name="T36" fmla="*/ 83 w 83"/>
                  <a:gd name="T37" fmla="*/ 5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49">
                    <a:moveTo>
                      <a:pt x="83" y="54"/>
                    </a:moveTo>
                    <a:lnTo>
                      <a:pt x="75" y="106"/>
                    </a:lnTo>
                    <a:lnTo>
                      <a:pt x="75" y="187"/>
                    </a:lnTo>
                    <a:lnTo>
                      <a:pt x="79" y="389"/>
                    </a:lnTo>
                    <a:lnTo>
                      <a:pt x="78" y="592"/>
                    </a:lnTo>
                    <a:lnTo>
                      <a:pt x="79" y="653"/>
                    </a:lnTo>
                    <a:lnTo>
                      <a:pt x="79" y="714"/>
                    </a:lnTo>
                    <a:lnTo>
                      <a:pt x="63" y="742"/>
                    </a:lnTo>
                    <a:lnTo>
                      <a:pt x="35" y="749"/>
                    </a:lnTo>
                    <a:lnTo>
                      <a:pt x="0" y="705"/>
                    </a:lnTo>
                    <a:lnTo>
                      <a:pt x="1" y="647"/>
                    </a:lnTo>
                    <a:lnTo>
                      <a:pt x="0" y="589"/>
                    </a:lnTo>
                    <a:lnTo>
                      <a:pt x="27" y="187"/>
                    </a:lnTo>
                    <a:lnTo>
                      <a:pt x="27" y="106"/>
                    </a:lnTo>
                    <a:lnTo>
                      <a:pt x="32" y="38"/>
                    </a:lnTo>
                    <a:lnTo>
                      <a:pt x="42" y="7"/>
                    </a:lnTo>
                    <a:lnTo>
                      <a:pt x="59" y="0"/>
                    </a:lnTo>
                    <a:lnTo>
                      <a:pt x="83" y="54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79" name="Freeform 88"/>
              <p:cNvSpPr>
                <a:spLocks noChangeArrowheads="1"/>
              </p:cNvSpPr>
              <p:nvPr/>
            </p:nvSpPr>
            <p:spPr bwMode="auto">
              <a:xfrm rot="16680000" flipV="1">
                <a:off x="5614" y="363"/>
                <a:ext cx="7" cy="0"/>
              </a:xfrm>
              <a:custGeom>
                <a:avLst/>
                <a:gdLst>
                  <a:gd name="T0" fmla="*/ 26 w 176"/>
                  <a:gd name="T1" fmla="*/ 9 h 63"/>
                  <a:gd name="T2" fmla="*/ 145 w 176"/>
                  <a:gd name="T3" fmla="*/ 0 h 63"/>
                  <a:gd name="T4" fmla="*/ 169 w 176"/>
                  <a:gd name="T5" fmla="*/ 10 h 63"/>
                  <a:gd name="T6" fmla="*/ 176 w 176"/>
                  <a:gd name="T7" fmla="*/ 31 h 63"/>
                  <a:gd name="T8" fmla="*/ 169 w 176"/>
                  <a:gd name="T9" fmla="*/ 54 h 63"/>
                  <a:gd name="T10" fmla="*/ 145 w 176"/>
                  <a:gd name="T11" fmla="*/ 63 h 63"/>
                  <a:gd name="T12" fmla="*/ 26 w 176"/>
                  <a:gd name="T13" fmla="*/ 60 h 63"/>
                  <a:gd name="T14" fmla="*/ 0 w 176"/>
                  <a:gd name="T15" fmla="*/ 34 h 63"/>
                  <a:gd name="T16" fmla="*/ 7 w 176"/>
                  <a:gd name="T17" fmla="*/ 16 h 63"/>
                  <a:gd name="T18" fmla="*/ 26 w 176"/>
                  <a:gd name="T19" fmla="*/ 9 h 63"/>
                  <a:gd name="T20" fmla="*/ 26 w 176"/>
                  <a:gd name="T21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63">
                    <a:moveTo>
                      <a:pt x="26" y="9"/>
                    </a:moveTo>
                    <a:lnTo>
                      <a:pt x="145" y="0"/>
                    </a:lnTo>
                    <a:lnTo>
                      <a:pt x="169" y="10"/>
                    </a:lnTo>
                    <a:lnTo>
                      <a:pt x="176" y="31"/>
                    </a:lnTo>
                    <a:lnTo>
                      <a:pt x="169" y="54"/>
                    </a:lnTo>
                    <a:lnTo>
                      <a:pt x="145" y="63"/>
                    </a:lnTo>
                    <a:lnTo>
                      <a:pt x="26" y="60"/>
                    </a:lnTo>
                    <a:lnTo>
                      <a:pt x="0" y="34"/>
                    </a:lnTo>
                    <a:lnTo>
                      <a:pt x="7" y="1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0" name="Freeform 89"/>
              <p:cNvSpPr>
                <a:spLocks noChangeArrowheads="1"/>
              </p:cNvSpPr>
              <p:nvPr/>
            </p:nvSpPr>
            <p:spPr bwMode="auto">
              <a:xfrm rot="16680000" flipV="1">
                <a:off x="5631" y="360"/>
                <a:ext cx="10" cy="4"/>
              </a:xfrm>
              <a:custGeom>
                <a:avLst/>
                <a:gdLst>
                  <a:gd name="T0" fmla="*/ 31 w 214"/>
                  <a:gd name="T1" fmla="*/ 0 h 78"/>
                  <a:gd name="T2" fmla="*/ 122 w 214"/>
                  <a:gd name="T3" fmla="*/ 6 h 78"/>
                  <a:gd name="T4" fmla="*/ 193 w 214"/>
                  <a:gd name="T5" fmla="*/ 27 h 78"/>
                  <a:gd name="T6" fmla="*/ 214 w 214"/>
                  <a:gd name="T7" fmla="*/ 56 h 78"/>
                  <a:gd name="T8" fmla="*/ 206 w 214"/>
                  <a:gd name="T9" fmla="*/ 70 h 78"/>
                  <a:gd name="T10" fmla="*/ 187 w 214"/>
                  <a:gd name="T11" fmla="*/ 75 h 78"/>
                  <a:gd name="T12" fmla="*/ 112 w 214"/>
                  <a:gd name="T13" fmla="*/ 78 h 78"/>
                  <a:gd name="T14" fmla="*/ 24 w 214"/>
                  <a:gd name="T15" fmla="*/ 56 h 78"/>
                  <a:gd name="T16" fmla="*/ 0 w 214"/>
                  <a:gd name="T17" fmla="*/ 23 h 78"/>
                  <a:gd name="T18" fmla="*/ 10 w 214"/>
                  <a:gd name="T19" fmla="*/ 6 h 78"/>
                  <a:gd name="T20" fmla="*/ 31 w 214"/>
                  <a:gd name="T21" fmla="*/ 0 h 78"/>
                  <a:gd name="T22" fmla="*/ 31 w 214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4" h="78">
                    <a:moveTo>
                      <a:pt x="31" y="0"/>
                    </a:moveTo>
                    <a:lnTo>
                      <a:pt x="122" y="6"/>
                    </a:lnTo>
                    <a:lnTo>
                      <a:pt x="193" y="27"/>
                    </a:lnTo>
                    <a:lnTo>
                      <a:pt x="214" y="56"/>
                    </a:lnTo>
                    <a:lnTo>
                      <a:pt x="206" y="70"/>
                    </a:lnTo>
                    <a:lnTo>
                      <a:pt x="187" y="75"/>
                    </a:lnTo>
                    <a:lnTo>
                      <a:pt x="112" y="78"/>
                    </a:lnTo>
                    <a:lnTo>
                      <a:pt x="24" y="56"/>
                    </a:lnTo>
                    <a:lnTo>
                      <a:pt x="0" y="23"/>
                    </a:lnTo>
                    <a:lnTo>
                      <a:pt x="10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  <p:sp>
            <p:nvSpPr>
              <p:cNvPr id="81" name="Freeform 90"/>
              <p:cNvSpPr>
                <a:spLocks noChangeArrowheads="1"/>
              </p:cNvSpPr>
              <p:nvPr/>
            </p:nvSpPr>
            <p:spPr bwMode="auto">
              <a:xfrm rot="16680000" flipV="1">
                <a:off x="5589" y="237"/>
                <a:ext cx="3" cy="18"/>
              </a:xfrm>
              <a:custGeom>
                <a:avLst/>
                <a:gdLst>
                  <a:gd name="T0" fmla="*/ 91 w 91"/>
                  <a:gd name="T1" fmla="*/ 26 h 271"/>
                  <a:gd name="T2" fmla="*/ 78 w 91"/>
                  <a:gd name="T3" fmla="*/ 232 h 271"/>
                  <a:gd name="T4" fmla="*/ 65 w 91"/>
                  <a:gd name="T5" fmla="*/ 261 h 271"/>
                  <a:gd name="T6" fmla="*/ 38 w 91"/>
                  <a:gd name="T7" fmla="*/ 271 h 271"/>
                  <a:gd name="T8" fmla="*/ 11 w 91"/>
                  <a:gd name="T9" fmla="*/ 261 h 271"/>
                  <a:gd name="T10" fmla="*/ 0 w 91"/>
                  <a:gd name="T11" fmla="*/ 232 h 271"/>
                  <a:gd name="T12" fmla="*/ 20 w 91"/>
                  <a:gd name="T13" fmla="*/ 128 h 271"/>
                  <a:gd name="T14" fmla="*/ 40 w 91"/>
                  <a:gd name="T15" fmla="*/ 26 h 271"/>
                  <a:gd name="T16" fmla="*/ 48 w 91"/>
                  <a:gd name="T17" fmla="*/ 6 h 271"/>
                  <a:gd name="T18" fmla="*/ 65 w 91"/>
                  <a:gd name="T19" fmla="*/ 0 h 271"/>
                  <a:gd name="T20" fmla="*/ 91 w 91"/>
                  <a:gd name="T21" fmla="*/ 26 h 271"/>
                  <a:gd name="T22" fmla="*/ 91 w 91"/>
                  <a:gd name="T23" fmla="*/ 26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271">
                    <a:moveTo>
                      <a:pt x="91" y="26"/>
                    </a:moveTo>
                    <a:lnTo>
                      <a:pt x="78" y="232"/>
                    </a:lnTo>
                    <a:lnTo>
                      <a:pt x="65" y="261"/>
                    </a:lnTo>
                    <a:lnTo>
                      <a:pt x="38" y="271"/>
                    </a:lnTo>
                    <a:lnTo>
                      <a:pt x="11" y="261"/>
                    </a:lnTo>
                    <a:lnTo>
                      <a:pt x="0" y="232"/>
                    </a:lnTo>
                    <a:lnTo>
                      <a:pt x="20" y="128"/>
                    </a:lnTo>
                    <a:lnTo>
                      <a:pt x="40" y="26"/>
                    </a:lnTo>
                    <a:lnTo>
                      <a:pt x="48" y="6"/>
                    </a:lnTo>
                    <a:lnTo>
                      <a:pt x="65" y="0"/>
                    </a:lnTo>
                    <a:lnTo>
                      <a:pt x="9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ctr" anchorCtr="0" upright="1">
                <a:noAutofit/>
              </a:bodyPr>
              <a:lstStyle/>
              <a:p>
                <a:endParaRPr lang="es-ES"/>
              </a:p>
            </p:txBody>
          </p:sp>
        </p:grpSp>
        <p:sp>
          <p:nvSpPr>
            <p:cNvPr id="42" name="Freeform 91"/>
            <p:cNvSpPr>
              <a:spLocks noChangeArrowheads="1"/>
            </p:cNvSpPr>
            <p:nvPr/>
          </p:nvSpPr>
          <p:spPr bwMode="auto">
            <a:xfrm>
              <a:off x="5622" y="2260"/>
              <a:ext cx="362" cy="240"/>
            </a:xfrm>
            <a:custGeom>
              <a:avLst/>
              <a:gdLst>
                <a:gd name="T0" fmla="*/ 0 w 428"/>
                <a:gd name="T1" fmla="*/ 92 h 280"/>
                <a:gd name="T2" fmla="*/ 165 w 428"/>
                <a:gd name="T3" fmla="*/ 57 h 280"/>
                <a:gd name="T4" fmla="*/ 330 w 428"/>
                <a:gd name="T5" fmla="*/ 100 h 280"/>
                <a:gd name="T6" fmla="*/ 248 w 428"/>
                <a:gd name="T7" fmla="*/ 258 h 280"/>
                <a:gd name="T8" fmla="*/ 83 w 428"/>
                <a:gd name="T9" fmla="*/ 240 h 280"/>
                <a:gd name="T10" fmla="*/ 28 w 428"/>
                <a:gd name="T11" fmla="*/ 179 h 280"/>
                <a:gd name="T12" fmla="*/ 5 w 428"/>
                <a:gd name="T13" fmla="*/ 92 h 280"/>
                <a:gd name="T14" fmla="*/ 5 w 428"/>
                <a:gd name="T15" fmla="*/ 92 h 280"/>
                <a:gd name="T16" fmla="*/ 0 w 428"/>
                <a:gd name="T17" fmla="*/ 9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280">
                  <a:moveTo>
                    <a:pt x="0" y="92"/>
                  </a:moveTo>
                  <a:cubicBezTo>
                    <a:pt x="34" y="4"/>
                    <a:pt x="109" y="0"/>
                    <a:pt x="165" y="57"/>
                  </a:cubicBezTo>
                  <a:cubicBezTo>
                    <a:pt x="213" y="105"/>
                    <a:pt x="281" y="56"/>
                    <a:pt x="330" y="100"/>
                  </a:cubicBezTo>
                  <a:cubicBezTo>
                    <a:pt x="427" y="189"/>
                    <a:pt x="287" y="279"/>
                    <a:pt x="248" y="258"/>
                  </a:cubicBezTo>
                  <a:cubicBezTo>
                    <a:pt x="188" y="224"/>
                    <a:pt x="138" y="258"/>
                    <a:pt x="83" y="240"/>
                  </a:cubicBezTo>
                  <a:lnTo>
                    <a:pt x="28" y="179"/>
                  </a:lnTo>
                  <a:lnTo>
                    <a:pt x="5" y="92"/>
                  </a:lnTo>
                  <a:lnTo>
                    <a:pt x="0" y="9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cxnSp>
          <p:nvCxnSpPr>
            <p:cNvPr id="43" name="Line 92"/>
            <p:cNvCxnSpPr/>
            <p:nvPr/>
          </p:nvCxnSpPr>
          <p:spPr bwMode="auto">
            <a:xfrm flipV="1">
              <a:off x="4037" y="437"/>
              <a:ext cx="1574" cy="218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93"/>
            <p:cNvCxnSpPr/>
            <p:nvPr/>
          </p:nvCxnSpPr>
          <p:spPr bwMode="auto">
            <a:xfrm flipH="1" flipV="1">
              <a:off x="5611" y="437"/>
              <a:ext cx="1332" cy="218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Freeform 94"/>
            <p:cNvSpPr>
              <a:spLocks noChangeArrowheads="1"/>
            </p:cNvSpPr>
            <p:nvPr/>
          </p:nvSpPr>
          <p:spPr bwMode="auto">
            <a:xfrm>
              <a:off x="5641" y="1496"/>
              <a:ext cx="362" cy="240"/>
            </a:xfrm>
            <a:custGeom>
              <a:avLst/>
              <a:gdLst>
                <a:gd name="T0" fmla="*/ 0 w 428"/>
                <a:gd name="T1" fmla="*/ 92 h 279"/>
                <a:gd name="T2" fmla="*/ 165 w 428"/>
                <a:gd name="T3" fmla="*/ 56 h 279"/>
                <a:gd name="T4" fmla="*/ 331 w 428"/>
                <a:gd name="T5" fmla="*/ 100 h 279"/>
                <a:gd name="T6" fmla="*/ 248 w 428"/>
                <a:gd name="T7" fmla="*/ 257 h 279"/>
                <a:gd name="T8" fmla="*/ 83 w 428"/>
                <a:gd name="T9" fmla="*/ 239 h 279"/>
                <a:gd name="T10" fmla="*/ 28 w 428"/>
                <a:gd name="T11" fmla="*/ 179 h 279"/>
                <a:gd name="T12" fmla="*/ 6 w 428"/>
                <a:gd name="T13" fmla="*/ 91 h 279"/>
                <a:gd name="T14" fmla="*/ 6 w 428"/>
                <a:gd name="T15" fmla="*/ 91 h 279"/>
                <a:gd name="T16" fmla="*/ 0 w 428"/>
                <a:gd name="T17" fmla="*/ 9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279">
                  <a:moveTo>
                    <a:pt x="0" y="92"/>
                  </a:moveTo>
                  <a:cubicBezTo>
                    <a:pt x="34" y="3"/>
                    <a:pt x="110" y="0"/>
                    <a:pt x="165" y="56"/>
                  </a:cubicBezTo>
                  <a:cubicBezTo>
                    <a:pt x="213" y="105"/>
                    <a:pt x="282" y="55"/>
                    <a:pt x="331" y="100"/>
                  </a:cubicBezTo>
                  <a:cubicBezTo>
                    <a:pt x="427" y="188"/>
                    <a:pt x="287" y="278"/>
                    <a:pt x="248" y="257"/>
                  </a:cubicBezTo>
                  <a:cubicBezTo>
                    <a:pt x="188" y="224"/>
                    <a:pt x="138" y="257"/>
                    <a:pt x="83" y="239"/>
                  </a:cubicBezTo>
                  <a:lnTo>
                    <a:pt x="28" y="179"/>
                  </a:lnTo>
                  <a:lnTo>
                    <a:pt x="6" y="91"/>
                  </a:lnTo>
                  <a:lnTo>
                    <a:pt x="0" y="9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46" name="Text Box 95"/>
            <p:cNvSpPr txBox="1">
              <a:spLocks noChangeArrowheads="1"/>
            </p:cNvSpPr>
            <p:nvPr/>
          </p:nvSpPr>
          <p:spPr bwMode="auto">
            <a:xfrm>
              <a:off x="2382" y="1553"/>
              <a:ext cx="13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none" lIns="90000" tIns="47160" rIns="90000" bIns="4716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image plane</a:t>
              </a:r>
              <a:endParaRPr lang="es-ES" sz="11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47" name="Text Box 96"/>
            <p:cNvSpPr txBox="1">
              <a:spLocks noChangeArrowheads="1"/>
            </p:cNvSpPr>
            <p:nvPr/>
          </p:nvSpPr>
          <p:spPr bwMode="auto">
            <a:xfrm>
              <a:off x="2424" y="2620"/>
              <a:ext cx="1474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none" lIns="90000" tIns="47160" rIns="90000" bIns="4716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10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imaged scene</a:t>
              </a:r>
              <a:endParaRPr lang="es-ES" sz="11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cxnSp>
          <p:nvCxnSpPr>
            <p:cNvPr id="48" name="Line 97"/>
            <p:cNvCxnSpPr/>
            <p:nvPr/>
          </p:nvCxnSpPr>
          <p:spPr bwMode="auto">
            <a:xfrm>
              <a:off x="6228" y="425"/>
              <a:ext cx="0" cy="1325"/>
            </a:xfrm>
            <a:prstGeom prst="line">
              <a:avLst/>
            </a:prstGeom>
            <a:noFill/>
            <a:ln w="38160">
              <a:solidFill>
                <a:srgbClr val="CCFFFF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98"/>
            <p:cNvCxnSpPr/>
            <p:nvPr/>
          </p:nvCxnSpPr>
          <p:spPr bwMode="auto">
            <a:xfrm>
              <a:off x="5890" y="444"/>
              <a:ext cx="968" cy="0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Text Box 99"/>
            <p:cNvSpPr txBox="1">
              <a:spLocks noChangeArrowheads="1"/>
            </p:cNvSpPr>
            <p:nvPr/>
          </p:nvSpPr>
          <p:spPr bwMode="auto">
            <a:xfrm>
              <a:off x="5611" y="661"/>
              <a:ext cx="1332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0000" tIns="47160" rIns="90000" bIns="4716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0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focal</a:t>
              </a:r>
              <a:endParaRPr lang="es-ES" sz="1000" dirty="0">
                <a:effectLst/>
                <a:latin typeface="Calibri"/>
                <a:ea typeface="MS Mincho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00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length</a:t>
              </a:r>
              <a:endParaRPr lang="es-ES" sz="10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51" name="Oval 100"/>
            <p:cNvSpPr>
              <a:spLocks noChangeArrowheads="1"/>
            </p:cNvSpPr>
            <p:nvPr/>
          </p:nvSpPr>
          <p:spPr bwMode="auto">
            <a:xfrm>
              <a:off x="2470" y="3088"/>
              <a:ext cx="4733" cy="272"/>
            </a:xfrm>
            <a:prstGeom prst="ellipse">
              <a:avLst/>
            </a:prstGeom>
            <a:solidFill>
              <a:srgbClr val="FFCC00">
                <a:alpha val="50000"/>
              </a:srgbClr>
            </a:solidFill>
            <a:ln w="12600" cap="rnd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52" name="Oval 101"/>
            <p:cNvSpPr>
              <a:spLocks noChangeArrowheads="1"/>
            </p:cNvSpPr>
            <p:nvPr/>
          </p:nvSpPr>
          <p:spPr bwMode="auto">
            <a:xfrm>
              <a:off x="2470" y="3087"/>
              <a:ext cx="3785" cy="273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12600" cap="rnd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sp>
          <p:nvSpPr>
            <p:cNvPr id="53" name="Oval 102"/>
            <p:cNvSpPr>
              <a:spLocks noChangeArrowheads="1"/>
            </p:cNvSpPr>
            <p:nvPr/>
          </p:nvSpPr>
          <p:spPr bwMode="auto">
            <a:xfrm>
              <a:off x="3701" y="3087"/>
              <a:ext cx="1305" cy="27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600" cap="rnd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 rot="0" vert="horz" wrap="none" lIns="90000" tIns="47160" rIns="90000" bIns="4716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sz="900" b="1" i="1">
                  <a:solidFill>
                    <a:srgbClr val="008000"/>
                  </a:solidFill>
                  <a:effectLst/>
                  <a:latin typeface="Arial"/>
                  <a:ea typeface="Droid Sans"/>
                  <a:cs typeface="Lohit Hindi"/>
                </a:rPr>
                <a:t>EARTH</a:t>
              </a:r>
              <a:endParaRPr lang="es-ES" sz="1100">
                <a:effectLst/>
                <a:latin typeface="Calibri"/>
                <a:ea typeface="MS Mincho"/>
                <a:cs typeface="Times New Roman"/>
              </a:endParaRPr>
            </a:p>
          </p:txBody>
        </p:sp>
        <p:cxnSp>
          <p:nvCxnSpPr>
            <p:cNvPr id="54" name="Line 103"/>
            <p:cNvCxnSpPr/>
            <p:nvPr/>
          </p:nvCxnSpPr>
          <p:spPr bwMode="auto">
            <a:xfrm>
              <a:off x="3464" y="3245"/>
              <a:ext cx="3739" cy="0"/>
            </a:xfrm>
            <a:prstGeom prst="line">
              <a:avLst/>
            </a:prstGeom>
            <a:noFill/>
            <a:ln w="126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104"/>
            <p:cNvCxnSpPr/>
            <p:nvPr/>
          </p:nvCxnSpPr>
          <p:spPr bwMode="auto">
            <a:xfrm>
              <a:off x="2518" y="3245"/>
              <a:ext cx="3737" cy="0"/>
            </a:xfrm>
            <a:prstGeom prst="line">
              <a:avLst/>
            </a:prstGeom>
            <a:noFill/>
            <a:ln w="126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05"/>
            <p:cNvCxnSpPr/>
            <p:nvPr/>
          </p:nvCxnSpPr>
          <p:spPr bwMode="auto">
            <a:xfrm>
              <a:off x="5310" y="3245"/>
              <a:ext cx="1893" cy="0"/>
            </a:xfrm>
            <a:prstGeom prst="line">
              <a:avLst/>
            </a:prstGeom>
            <a:noFill/>
            <a:ln w="9360">
              <a:solidFill>
                <a:srgbClr val="00008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Text Box 106"/>
            <p:cNvSpPr txBox="1">
              <a:spLocks noChangeArrowheads="1"/>
            </p:cNvSpPr>
            <p:nvPr/>
          </p:nvSpPr>
          <p:spPr bwMode="auto">
            <a:xfrm>
              <a:off x="4664" y="2657"/>
              <a:ext cx="824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none" lIns="90000" tIns="47160" rIns="90000" bIns="4716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000" b="1" i="1" dirty="0">
                  <a:solidFill>
                    <a:srgbClr val="FF0000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Droid Sans"/>
                  <a:cs typeface="Lohit Hindi"/>
                </a:rPr>
                <a:t>cloud </a:t>
              </a:r>
              <a:endParaRPr lang="es-ES" sz="1000" dirty="0">
                <a:effectLst/>
                <a:latin typeface="Calibri"/>
                <a:ea typeface="MS Mincho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000" b="1" i="1" dirty="0">
                  <a:solidFill>
                    <a:srgbClr val="FF0000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Droid Sans"/>
                  <a:cs typeface="Lohit Hindi"/>
                </a:rPr>
                <a:t>height</a:t>
              </a:r>
              <a:endParaRPr lang="es-ES" sz="10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58" name="Freeform 107"/>
            <p:cNvSpPr>
              <a:spLocks noChangeArrowheads="1"/>
            </p:cNvSpPr>
            <p:nvPr/>
          </p:nvSpPr>
          <p:spPr bwMode="auto">
            <a:xfrm>
              <a:off x="4753" y="2269"/>
              <a:ext cx="534" cy="267"/>
            </a:xfrm>
            <a:custGeom>
              <a:avLst/>
              <a:gdLst>
                <a:gd name="T0" fmla="*/ 68 w 582"/>
                <a:gd name="T1" fmla="*/ 118 h 367"/>
                <a:gd name="T2" fmla="*/ 293 w 582"/>
                <a:gd name="T3" fmla="*/ 119 h 367"/>
                <a:gd name="T4" fmla="*/ 481 w 582"/>
                <a:gd name="T5" fmla="*/ 136 h 367"/>
                <a:gd name="T6" fmla="*/ 444 w 582"/>
                <a:gd name="T7" fmla="*/ 284 h 367"/>
                <a:gd name="T8" fmla="*/ 218 w 582"/>
                <a:gd name="T9" fmla="*/ 336 h 367"/>
                <a:gd name="T10" fmla="*/ 0 w 582"/>
                <a:gd name="T11" fmla="*/ 171 h 367"/>
                <a:gd name="T12" fmla="*/ 75 w 582"/>
                <a:gd name="T13" fmla="*/ 110 h 367"/>
                <a:gd name="T14" fmla="*/ 75 w 582"/>
                <a:gd name="T15" fmla="*/ 118 h 367"/>
                <a:gd name="T16" fmla="*/ 68 w 582"/>
                <a:gd name="T17" fmla="*/ 11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2" h="367">
                  <a:moveTo>
                    <a:pt x="68" y="118"/>
                  </a:moveTo>
                  <a:cubicBezTo>
                    <a:pt x="125" y="54"/>
                    <a:pt x="213" y="46"/>
                    <a:pt x="293" y="119"/>
                  </a:cubicBezTo>
                  <a:cubicBezTo>
                    <a:pt x="343" y="164"/>
                    <a:pt x="370" y="0"/>
                    <a:pt x="481" y="136"/>
                  </a:cubicBezTo>
                  <a:cubicBezTo>
                    <a:pt x="581" y="257"/>
                    <a:pt x="530" y="366"/>
                    <a:pt x="444" y="284"/>
                  </a:cubicBezTo>
                  <a:cubicBezTo>
                    <a:pt x="352" y="196"/>
                    <a:pt x="306" y="341"/>
                    <a:pt x="218" y="336"/>
                  </a:cubicBezTo>
                  <a:cubicBezTo>
                    <a:pt x="123" y="331"/>
                    <a:pt x="54" y="247"/>
                    <a:pt x="0" y="171"/>
                  </a:cubicBezTo>
                  <a:lnTo>
                    <a:pt x="75" y="110"/>
                  </a:lnTo>
                  <a:lnTo>
                    <a:pt x="75" y="118"/>
                  </a:lnTo>
                  <a:lnTo>
                    <a:pt x="68" y="118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  <p:cxnSp>
          <p:nvCxnSpPr>
            <p:cNvPr id="59" name="Line 108"/>
            <p:cNvCxnSpPr/>
            <p:nvPr/>
          </p:nvCxnSpPr>
          <p:spPr bwMode="auto">
            <a:xfrm>
              <a:off x="6694" y="458"/>
              <a:ext cx="17" cy="1919"/>
            </a:xfrm>
            <a:prstGeom prst="line">
              <a:avLst/>
            </a:prstGeom>
            <a:noFill/>
            <a:ln w="38160">
              <a:solidFill>
                <a:srgbClr val="00FFFF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Line 109"/>
            <p:cNvCxnSpPr/>
            <p:nvPr/>
          </p:nvCxnSpPr>
          <p:spPr bwMode="auto">
            <a:xfrm flipV="1">
              <a:off x="4868" y="2392"/>
              <a:ext cx="0" cy="846"/>
            </a:xfrm>
            <a:prstGeom prst="line">
              <a:avLst/>
            </a:prstGeom>
            <a:noFill/>
            <a:ln w="18360">
              <a:solidFill>
                <a:srgbClr val="FF950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Line 110"/>
            <p:cNvCxnSpPr/>
            <p:nvPr/>
          </p:nvCxnSpPr>
          <p:spPr bwMode="auto">
            <a:xfrm>
              <a:off x="4894" y="2377"/>
              <a:ext cx="1817" cy="0"/>
            </a:xfrm>
            <a:prstGeom prst="line">
              <a:avLst/>
            </a:prstGeom>
            <a:noFill/>
            <a:ln w="18360">
              <a:solidFill>
                <a:srgbClr val="FF950E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Text Box 111"/>
            <p:cNvSpPr txBox="1">
              <a:spLocks noChangeArrowheads="1"/>
            </p:cNvSpPr>
            <p:nvPr/>
          </p:nvSpPr>
          <p:spPr bwMode="auto">
            <a:xfrm>
              <a:off x="6293" y="1525"/>
              <a:ext cx="773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none" lIns="90000" tIns="47160" rIns="90000" bIns="4716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000" b="1" i="1" dirty="0">
                  <a:solidFill>
                    <a:srgbClr val="FF0000"/>
                  </a:solidFill>
                  <a:effectLst/>
                  <a:latin typeface="Arial"/>
                  <a:ea typeface="Droid Sans"/>
                  <a:cs typeface="Lohit Hindi"/>
                </a:rPr>
                <a:t>depth</a:t>
              </a:r>
              <a:endParaRPr lang="es-ES" sz="100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63" name="Text Box 112"/>
            <p:cNvSpPr txBox="1">
              <a:spLocks noChangeArrowheads="1"/>
            </p:cNvSpPr>
            <p:nvPr/>
          </p:nvSpPr>
          <p:spPr bwMode="auto">
            <a:xfrm>
              <a:off x="2457" y="436"/>
              <a:ext cx="1724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none" lIns="90000" tIns="47160" rIns="90000" bIns="4716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5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B1  B2</a:t>
              </a:r>
              <a:endParaRPr lang="es-ES" sz="1050" dirty="0">
                <a:effectLst/>
                <a:latin typeface="Calibri"/>
                <a:ea typeface="MS Mincho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050" b="1" i="1" dirty="0">
                  <a:solidFill>
                    <a:srgbClr val="000066"/>
                  </a:solidFill>
                  <a:effectLst/>
                  <a:latin typeface="Arial"/>
                  <a:ea typeface="Droid Sans"/>
                  <a:cs typeface="Lohit Hindi"/>
                </a:rPr>
                <a:t>IR camera bands</a:t>
              </a:r>
              <a:endParaRPr lang="es-ES" sz="1050" dirty="0">
                <a:effectLst/>
                <a:latin typeface="Calibri"/>
                <a:ea typeface="MS Mincho"/>
                <a:cs typeface="Times New Roman"/>
              </a:endParaRPr>
            </a:p>
          </p:txBody>
        </p:sp>
        <p:sp>
          <p:nvSpPr>
            <p:cNvPr id="64" name="Rectangle 113"/>
            <p:cNvSpPr>
              <a:spLocks noChangeArrowheads="1"/>
            </p:cNvSpPr>
            <p:nvPr/>
          </p:nvSpPr>
          <p:spPr bwMode="auto">
            <a:xfrm>
              <a:off x="2459" y="167"/>
              <a:ext cx="4804" cy="3218"/>
            </a:xfrm>
            <a:prstGeom prst="rect">
              <a:avLst/>
            </a:prstGeom>
            <a:noFill/>
            <a:ln w="936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s-ES"/>
            </a:p>
          </p:txBody>
        </p:sp>
      </p:grpSp>
      <p:sp>
        <p:nvSpPr>
          <p:cNvPr id="103" name="102 Rectángulo"/>
          <p:cNvSpPr/>
          <p:nvPr/>
        </p:nvSpPr>
        <p:spPr>
          <a:xfrm>
            <a:off x="989211" y="2402093"/>
            <a:ext cx="2808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 smtClean="0">
                <a:solidFill>
                  <a:srgbClr val="0070C0"/>
                </a:solidFill>
              </a:rPr>
              <a:t>Two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images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from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different</a:t>
            </a:r>
            <a:r>
              <a:rPr lang="es-ES" b="1" dirty="0" smtClean="0">
                <a:solidFill>
                  <a:srgbClr val="0070C0"/>
                </a:solidFill>
              </a:rPr>
              <a:t> </a:t>
            </a:r>
            <a:r>
              <a:rPr lang="es-ES" b="1" dirty="0" err="1" smtClean="0">
                <a:solidFill>
                  <a:srgbClr val="0070C0"/>
                </a:solidFill>
              </a:rPr>
              <a:t>views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107" name="106 Rectángulo"/>
          <p:cNvSpPr/>
          <p:nvPr/>
        </p:nvSpPr>
        <p:spPr>
          <a:xfrm>
            <a:off x="4469905" y="6231795"/>
            <a:ext cx="2808311" cy="369332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</a:rPr>
              <a:t>CLOUD TOP HEIGHT</a:t>
            </a:r>
            <a:endParaRPr lang="es-ES" b="1" dirty="0">
              <a:solidFill>
                <a:srgbClr val="0070C0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4776266" y="2579392"/>
            <a:ext cx="4036219" cy="646331"/>
            <a:chOff x="4776266" y="2579392"/>
            <a:chExt cx="4036219" cy="646331"/>
          </a:xfrm>
        </p:grpSpPr>
        <p:sp>
          <p:nvSpPr>
            <p:cNvPr id="105" name="104 Rectángulo"/>
            <p:cNvSpPr/>
            <p:nvPr/>
          </p:nvSpPr>
          <p:spPr>
            <a:xfrm>
              <a:off x="4776266" y="2579392"/>
              <a:ext cx="40362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 smtClean="0">
                  <a:solidFill>
                    <a:srgbClr val="0070C0"/>
                  </a:solidFill>
                </a:rPr>
                <a:t>Two</a:t>
              </a:r>
              <a:r>
                <a:rPr lang="es-ES" b="1" dirty="0" smtClean="0">
                  <a:solidFill>
                    <a:srgbClr val="0070C0"/>
                  </a:solidFill>
                </a:rPr>
                <a:t>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images</a:t>
              </a:r>
              <a:r>
                <a:rPr lang="es-ES" b="1" dirty="0" smtClean="0">
                  <a:solidFill>
                    <a:srgbClr val="0070C0"/>
                  </a:solidFill>
                </a:rPr>
                <a:t> in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different</a:t>
              </a:r>
              <a:r>
                <a:rPr lang="es-ES" b="1" dirty="0" smtClean="0">
                  <a:solidFill>
                    <a:srgbClr val="0070C0"/>
                  </a:solidFill>
                </a:rPr>
                <a:t>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spectral</a:t>
              </a:r>
              <a:r>
                <a:rPr lang="es-ES" b="1" dirty="0" smtClean="0">
                  <a:solidFill>
                    <a:srgbClr val="0070C0"/>
                  </a:solidFill>
                </a:rPr>
                <a:t>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bands</a:t>
              </a:r>
              <a:r>
                <a:rPr lang="es-ES" b="1" dirty="0" smtClean="0">
                  <a:solidFill>
                    <a:srgbClr val="0070C0"/>
                  </a:solidFill>
                </a:rPr>
                <a:t>        Cloud Top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Temperature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108" name="107 Flecha derecha"/>
            <p:cNvSpPr/>
            <p:nvPr/>
          </p:nvSpPr>
          <p:spPr>
            <a:xfrm rot="21600000">
              <a:off x="5715150" y="2904408"/>
              <a:ext cx="317819" cy="288032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4788024" y="3429000"/>
            <a:ext cx="4071043" cy="2129790"/>
            <a:chOff x="4799057" y="4385833"/>
            <a:chExt cx="3784666" cy="1845962"/>
          </a:xfrm>
        </p:grpSpPr>
        <p:graphicFrame>
          <p:nvGraphicFramePr>
            <p:cNvPr id="109" name="108 Gráfico"/>
            <p:cNvGraphicFramePr/>
            <p:nvPr>
              <p:extLst>
                <p:ext uri="{D42A27DB-BD31-4B8C-83A1-F6EECF244321}">
                  <p14:modId xmlns:p14="http://schemas.microsoft.com/office/powerpoint/2010/main" val="2906099036"/>
                </p:ext>
              </p:extLst>
            </p:nvPr>
          </p:nvGraphicFramePr>
          <p:xfrm>
            <a:off x="5055332" y="4385833"/>
            <a:ext cx="3528391" cy="17297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2 CuadroTexto"/>
            <p:cNvSpPr txBox="1"/>
            <p:nvPr/>
          </p:nvSpPr>
          <p:spPr>
            <a:xfrm>
              <a:off x="6152491" y="5954796"/>
              <a:ext cx="1359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err="1" smtClean="0"/>
                <a:t>Temperature</a:t>
              </a:r>
              <a:r>
                <a:rPr lang="es-ES" sz="1200" b="1" dirty="0" smtClean="0"/>
                <a:t> (K)</a:t>
              </a:r>
              <a:endParaRPr lang="es-ES" sz="1200" b="1" dirty="0"/>
            </a:p>
          </p:txBody>
        </p:sp>
        <p:sp>
          <p:nvSpPr>
            <p:cNvPr id="106" name="105 CuadroTexto"/>
            <p:cNvSpPr txBox="1"/>
            <p:nvPr/>
          </p:nvSpPr>
          <p:spPr>
            <a:xfrm rot="16200000">
              <a:off x="4464510" y="5050359"/>
              <a:ext cx="946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err="1" smtClean="0"/>
                <a:t>Height</a:t>
              </a:r>
              <a:r>
                <a:rPr lang="es-ES" sz="1200" b="1" dirty="0" smtClean="0"/>
                <a:t> (m)</a:t>
              </a:r>
              <a:endParaRPr lang="es-ES" sz="1200" b="1" dirty="0"/>
            </a:p>
          </p:txBody>
        </p:sp>
      </p:grpSp>
      <p:sp>
        <p:nvSpPr>
          <p:cNvPr id="110" name="109 Flecha derecha"/>
          <p:cNvSpPr/>
          <p:nvPr/>
        </p:nvSpPr>
        <p:spPr>
          <a:xfrm>
            <a:off x="3548938" y="6231795"/>
            <a:ext cx="669387" cy="288032"/>
          </a:xfrm>
          <a:prstGeom prst="rightArrow">
            <a:avLst/>
          </a:prstGeom>
          <a:solidFill>
            <a:srgbClr val="FF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doblada hacia arriba"/>
          <p:cNvSpPr/>
          <p:nvPr/>
        </p:nvSpPr>
        <p:spPr>
          <a:xfrm rot="16200000" flipH="1">
            <a:off x="7257077" y="5754034"/>
            <a:ext cx="966552" cy="576067"/>
          </a:xfrm>
          <a:prstGeom prst="bentUpArrow">
            <a:avLst/>
          </a:prstGeom>
          <a:solidFill>
            <a:srgbClr val="FF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985567" y="5790051"/>
            <a:ext cx="2808311" cy="770426"/>
            <a:chOff x="985567" y="5790051"/>
            <a:chExt cx="2808311" cy="770426"/>
          </a:xfrm>
        </p:grpSpPr>
        <p:sp>
          <p:nvSpPr>
            <p:cNvPr id="113" name="112 Rectángulo"/>
            <p:cNvSpPr/>
            <p:nvPr/>
          </p:nvSpPr>
          <p:spPr>
            <a:xfrm>
              <a:off x="985567" y="6191145"/>
              <a:ext cx="28083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smtClean="0">
                  <a:solidFill>
                    <a:srgbClr val="0070C0"/>
                  </a:solidFill>
                </a:rPr>
                <a:t>DISPARITY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114" name="113 Flecha derecha"/>
            <p:cNvSpPr/>
            <p:nvPr/>
          </p:nvSpPr>
          <p:spPr>
            <a:xfrm rot="5400000">
              <a:off x="2322135" y="5850608"/>
              <a:ext cx="409146" cy="288032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6" name="115 Rectángulo redondeado"/>
          <p:cNvSpPr/>
          <p:nvPr/>
        </p:nvSpPr>
        <p:spPr>
          <a:xfrm>
            <a:off x="740181" y="1844824"/>
            <a:ext cx="3975836" cy="576064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Stereovision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Techniques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17" name="116 Rectángulo redondeado"/>
          <p:cNvSpPr/>
          <p:nvPr/>
        </p:nvSpPr>
        <p:spPr>
          <a:xfrm>
            <a:off x="4913539" y="1844824"/>
            <a:ext cx="3975836" cy="576064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Radiative</a:t>
            </a:r>
            <a:r>
              <a:rPr lang="es-ES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" sz="2400" b="1" dirty="0" err="1" smtClean="0">
                <a:solidFill>
                  <a:srgbClr val="002060"/>
                </a:solidFill>
                <a:latin typeface="Calibri" pitchFamily="34" charset="0"/>
              </a:rPr>
              <a:t>Techniques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111" name="110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112" name="111 Rectángulo"/>
          <p:cNvSpPr/>
          <p:nvPr/>
        </p:nvSpPr>
        <p:spPr>
          <a:xfrm>
            <a:off x="4045728" y="-273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Height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retrieval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Radiative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 smtClean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  <p:sp>
        <p:nvSpPr>
          <p:cNvPr id="115" name="Text Box 8"/>
          <p:cNvSpPr txBox="1">
            <a:spLocks noChangeArrowheads="1"/>
          </p:cNvSpPr>
          <p:nvPr/>
        </p:nvSpPr>
        <p:spPr bwMode="auto">
          <a:xfrm>
            <a:off x="642910" y="1285860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Height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436096" y="1682481"/>
            <a:ext cx="3096344" cy="954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07504" y="5301208"/>
            <a:ext cx="4668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A. </a:t>
            </a:r>
            <a:r>
              <a:rPr lang="en-US" sz="1000" dirty="0" err="1"/>
              <a:t>Anzalone</a:t>
            </a:r>
            <a:r>
              <a:rPr lang="en-US" sz="1000" dirty="0"/>
              <a:t>, M. </a:t>
            </a:r>
            <a:r>
              <a:rPr lang="en-US" sz="1000" dirty="0" err="1"/>
              <a:t>Bertaina</a:t>
            </a:r>
            <a:r>
              <a:rPr lang="en-US" sz="1000" dirty="0"/>
              <a:t>, S. Briz, R. Cremonini, F. </a:t>
            </a:r>
            <a:r>
              <a:rPr lang="en-US" sz="1000" dirty="0" err="1"/>
              <a:t>Isgr`o</a:t>
            </a:r>
            <a:r>
              <a:rPr lang="en-US" sz="1000" b="1" dirty="0"/>
              <a:t>. "Retrieving cloud top height in the JEM-EUSO cosmic-ray observation system". </a:t>
            </a:r>
            <a:r>
              <a:rPr lang="en-US" sz="1000" i="1" dirty="0" smtClean="0"/>
              <a:t>ICRC2013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307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0" grpId="0" animBg="1"/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964218"/>
              </p:ext>
            </p:extLst>
          </p:nvPr>
        </p:nvGraphicFramePr>
        <p:xfrm>
          <a:off x="362459" y="2548476"/>
          <a:ext cx="8495821" cy="37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cuación" r:id="rId4" imgW="5676840" imgH="253800" progId="Equation.3">
                  <p:embed/>
                </p:oleObj>
              </mc:Choice>
              <mc:Fallback>
                <p:oleObj name="Ecuación" r:id="rId4" imgW="56768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59" y="2548476"/>
                        <a:ext cx="8495821" cy="37817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26 Elipse"/>
          <p:cNvSpPr/>
          <p:nvPr/>
        </p:nvSpPr>
        <p:spPr>
          <a:xfrm>
            <a:off x="5929322" y="2417468"/>
            <a:ext cx="2214578" cy="642942"/>
          </a:xfrm>
          <a:prstGeom prst="ellipse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8215338" y="2355150"/>
            <a:ext cx="714380" cy="714380"/>
          </a:xfrm>
          <a:prstGeom prst="ellipse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714348" y="2355150"/>
            <a:ext cx="3000396" cy="785818"/>
          </a:xfrm>
          <a:prstGeom prst="ellipse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3786182" y="2355150"/>
            <a:ext cx="2071702" cy="714380"/>
          </a:xfrm>
          <a:prstGeom prst="ellipse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39 Grupo"/>
          <p:cNvGrpSpPr/>
          <p:nvPr/>
        </p:nvGrpSpPr>
        <p:grpSpPr>
          <a:xfrm>
            <a:off x="4857752" y="3455993"/>
            <a:ext cx="4214810" cy="2270456"/>
            <a:chOff x="4708193" y="3815103"/>
            <a:chExt cx="4435807" cy="2098668"/>
          </a:xfrm>
        </p:grpSpPr>
        <p:sp>
          <p:nvSpPr>
            <p:cNvPr id="41" name="13 Rectángulo"/>
            <p:cNvSpPr/>
            <p:nvPr/>
          </p:nvSpPr>
          <p:spPr>
            <a:xfrm>
              <a:off x="4708193" y="5601053"/>
              <a:ext cx="3323730" cy="28575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42" name="14 Rectángulo"/>
            <p:cNvSpPr/>
            <p:nvPr/>
          </p:nvSpPr>
          <p:spPr>
            <a:xfrm>
              <a:off x="4708193" y="4636640"/>
              <a:ext cx="3323730" cy="392909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cxnSp>
          <p:nvCxnSpPr>
            <p:cNvPr id="43" name="15 Conector recto de flecha"/>
            <p:cNvCxnSpPr/>
            <p:nvPr/>
          </p:nvCxnSpPr>
          <p:spPr>
            <a:xfrm rot="5400000">
              <a:off x="7593781" y="5315273"/>
              <a:ext cx="571504" cy="8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16 CuadroTexto"/>
            <p:cNvSpPr txBox="1"/>
            <p:nvPr/>
          </p:nvSpPr>
          <p:spPr>
            <a:xfrm>
              <a:off x="7267848" y="5172425"/>
              <a:ext cx="4940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/>
                <a:t>h</a:t>
              </a:r>
              <a:r>
                <a:rPr lang="es-ES" sz="1200" baseline="-25000" dirty="0" err="1" smtClean="0"/>
                <a:t>base</a:t>
              </a:r>
              <a:endParaRPr lang="en-US" sz="1200" dirty="0"/>
            </a:p>
          </p:txBody>
        </p:sp>
        <p:cxnSp>
          <p:nvCxnSpPr>
            <p:cNvPr id="45" name="17 Conector recto de flecha"/>
            <p:cNvCxnSpPr/>
            <p:nvPr/>
          </p:nvCxnSpPr>
          <p:spPr>
            <a:xfrm rot="5400000">
              <a:off x="7609168" y="5100562"/>
              <a:ext cx="1000132" cy="8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18 CuadroTexto"/>
            <p:cNvSpPr txBox="1"/>
            <p:nvPr/>
          </p:nvSpPr>
          <p:spPr>
            <a:xfrm>
              <a:off x="8108331" y="5065268"/>
              <a:ext cx="413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/>
                <a:t>h</a:t>
              </a:r>
              <a:r>
                <a:rPr lang="es-ES" sz="1200" baseline="-25000" dirty="0" err="1" smtClean="0"/>
                <a:t>top</a:t>
              </a:r>
              <a:endParaRPr lang="en-US" sz="1200" dirty="0"/>
            </a:p>
          </p:txBody>
        </p:sp>
        <p:cxnSp>
          <p:nvCxnSpPr>
            <p:cNvPr id="47" name="19 Conector recto de flecha"/>
            <p:cNvCxnSpPr/>
            <p:nvPr/>
          </p:nvCxnSpPr>
          <p:spPr>
            <a:xfrm rot="5400000">
              <a:off x="7525237" y="4707653"/>
              <a:ext cx="1785950" cy="8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20 CuadroTexto"/>
            <p:cNvSpPr txBox="1"/>
            <p:nvPr/>
          </p:nvSpPr>
          <p:spPr>
            <a:xfrm>
              <a:off x="8455991" y="4517905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smtClean="0"/>
                <a:t>150 km</a:t>
              </a:r>
              <a:endParaRPr lang="en-US" sz="1200" dirty="0"/>
            </a:p>
          </p:txBody>
        </p:sp>
        <p:sp>
          <p:nvSpPr>
            <p:cNvPr id="49" name="21 CuadroTexto"/>
            <p:cNvSpPr txBox="1"/>
            <p:nvPr/>
          </p:nvSpPr>
          <p:spPr>
            <a:xfrm>
              <a:off x="4815994" y="5636772"/>
              <a:ext cx="22338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>
                  <a:solidFill>
                    <a:srgbClr val="C00000"/>
                  </a:solidFill>
                </a:rPr>
                <a:t>T</a:t>
              </a:r>
              <a:r>
                <a:rPr lang="es-ES" sz="1200" baseline="-25000" dirty="0" err="1" smtClean="0">
                  <a:solidFill>
                    <a:srgbClr val="C00000"/>
                  </a:solidFill>
                </a:rPr>
                <a:t>surface</a:t>
              </a:r>
              <a:r>
                <a:rPr lang="es-ES" sz="1200" dirty="0" smtClean="0">
                  <a:solidFill>
                    <a:srgbClr val="C00000"/>
                  </a:solidFill>
                </a:rPr>
                <a:t> = 300 K         </a:t>
              </a:r>
              <a:r>
                <a:rPr lang="es-ES" sz="1200" dirty="0" smtClean="0">
                  <a:solidFill>
                    <a:srgbClr val="C00000"/>
                  </a:solidFill>
                  <a:sym typeface="Symbol"/>
                </a:rPr>
                <a:t></a:t>
              </a:r>
              <a:r>
                <a:rPr lang="es-ES" sz="1200" baseline="-25000" dirty="0" err="1" smtClean="0">
                  <a:solidFill>
                    <a:srgbClr val="C00000"/>
                  </a:solidFill>
                  <a:sym typeface="Symbol"/>
                </a:rPr>
                <a:t>surface</a:t>
              </a:r>
              <a:r>
                <a:rPr lang="es-ES" sz="1200" dirty="0" smtClean="0">
                  <a:solidFill>
                    <a:srgbClr val="C00000"/>
                  </a:solidFill>
                  <a:sym typeface="Symbol"/>
                </a:rPr>
                <a:t> = 1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50" name="22 CuadroTexto"/>
            <p:cNvSpPr txBox="1"/>
            <p:nvPr/>
          </p:nvSpPr>
          <p:spPr>
            <a:xfrm>
              <a:off x="4822804" y="4350888"/>
              <a:ext cx="27308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>
                  <a:solidFill>
                    <a:schemeClr val="tx2"/>
                  </a:solidFill>
                </a:rPr>
                <a:t>T</a:t>
              </a:r>
              <a:r>
                <a:rPr lang="es-ES" sz="1200" baseline="-25000" dirty="0" err="1" smtClean="0">
                  <a:solidFill>
                    <a:schemeClr val="tx2"/>
                  </a:solidFill>
                </a:rPr>
                <a:t>cloud</a:t>
              </a:r>
              <a:r>
                <a:rPr lang="es-ES" sz="1200" baseline="-25000" dirty="0" smtClean="0">
                  <a:solidFill>
                    <a:schemeClr val="tx2"/>
                  </a:solidFill>
                </a:rPr>
                <a:t>, top</a:t>
              </a:r>
              <a:r>
                <a:rPr lang="es-ES" sz="1200" dirty="0" smtClean="0">
                  <a:solidFill>
                    <a:schemeClr val="tx2"/>
                  </a:solidFill>
                </a:rPr>
                <a:t>  = (</a:t>
              </a:r>
              <a:r>
                <a:rPr lang="es-ES" sz="1200" dirty="0" err="1" smtClean="0">
                  <a:solidFill>
                    <a:schemeClr val="tx2"/>
                  </a:solidFill>
                </a:rPr>
                <a:t>model</a:t>
              </a:r>
              <a:r>
                <a:rPr lang="es-ES" sz="1200" dirty="0" smtClean="0">
                  <a:solidFill>
                    <a:schemeClr val="tx2"/>
                  </a:solidFill>
                </a:rPr>
                <a:t>, </a:t>
              </a:r>
              <a:r>
                <a:rPr lang="es-ES" sz="1200" dirty="0" err="1" smtClean="0">
                  <a:solidFill>
                    <a:schemeClr val="tx2"/>
                  </a:solidFill>
                </a:rPr>
                <a:t>h</a:t>
              </a:r>
              <a:r>
                <a:rPr lang="es-ES" sz="1200" baseline="-25000" dirty="0" err="1" smtClean="0">
                  <a:solidFill>
                    <a:schemeClr val="tx2"/>
                  </a:solidFill>
                </a:rPr>
                <a:t>top</a:t>
              </a:r>
              <a:r>
                <a:rPr lang="es-ES" sz="1200" dirty="0" smtClean="0">
                  <a:solidFill>
                    <a:schemeClr val="tx2"/>
                  </a:solidFill>
                </a:rPr>
                <a:t>)         </a:t>
              </a:r>
              <a:r>
                <a:rPr lang="es-ES" sz="1200" dirty="0" smtClean="0">
                  <a:solidFill>
                    <a:schemeClr val="tx2"/>
                  </a:solidFill>
                  <a:sym typeface="Symbol"/>
                </a:rPr>
                <a:t></a:t>
              </a:r>
              <a:r>
                <a:rPr lang="es-ES" sz="1200" baseline="-25000" dirty="0" err="1" smtClean="0">
                  <a:solidFill>
                    <a:schemeClr val="tx2"/>
                  </a:solidFill>
                  <a:sym typeface="Symbol"/>
                </a:rPr>
                <a:t>cloud</a:t>
              </a:r>
              <a:r>
                <a:rPr lang="es-ES" sz="1200" dirty="0" smtClean="0">
                  <a:solidFill>
                    <a:schemeClr val="tx2"/>
                  </a:solidFill>
                  <a:sym typeface="Symbol"/>
                </a:rPr>
                <a:t> = 1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51" name="23 Rectángulo"/>
            <p:cNvSpPr/>
            <p:nvPr/>
          </p:nvSpPr>
          <p:spPr>
            <a:xfrm>
              <a:off x="4708193" y="4613781"/>
              <a:ext cx="3323730" cy="2286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52" name="27 Rectángulo"/>
            <p:cNvSpPr/>
            <p:nvPr/>
          </p:nvSpPr>
          <p:spPr>
            <a:xfrm>
              <a:off x="5929322" y="4708078"/>
              <a:ext cx="7312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b="1" dirty="0" smtClean="0">
                  <a:solidFill>
                    <a:srgbClr val="002060"/>
                  </a:solidFill>
                </a:rPr>
                <a:t>CLOUD</a:t>
              </a:r>
              <a:endParaRPr lang="es-ES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3" name="29 Conector recto de flecha"/>
            <p:cNvCxnSpPr/>
            <p:nvPr/>
          </p:nvCxnSpPr>
          <p:spPr>
            <a:xfrm rot="5400000">
              <a:off x="6567934" y="4833067"/>
              <a:ext cx="392909" cy="849"/>
            </a:xfrm>
            <a:prstGeom prst="straightConnector1">
              <a:avLst/>
            </a:prstGeom>
            <a:ln w="3175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4" name="Object 6"/>
          <p:cNvGraphicFramePr>
            <a:graphicFrameLocks noChangeAspect="1"/>
          </p:cNvGraphicFramePr>
          <p:nvPr/>
        </p:nvGraphicFramePr>
        <p:xfrm>
          <a:off x="5143504" y="6143644"/>
          <a:ext cx="2714644" cy="361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cuación" r:id="rId6" imgW="1879600" imgH="254000" progId="Equation.3">
                  <p:embed/>
                </p:oleObj>
              </mc:Choice>
              <mc:Fallback>
                <p:oleObj name="Ecuación" r:id="rId6" imgW="187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6143644"/>
                        <a:ext cx="2714644" cy="36164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68 Grupo"/>
          <p:cNvGrpSpPr/>
          <p:nvPr/>
        </p:nvGrpSpPr>
        <p:grpSpPr>
          <a:xfrm>
            <a:off x="642910" y="3845393"/>
            <a:ext cx="3071834" cy="1535160"/>
            <a:chOff x="642910" y="3961276"/>
            <a:chExt cx="3071834" cy="1535160"/>
          </a:xfrm>
        </p:grpSpPr>
        <p:sp>
          <p:nvSpPr>
            <p:cNvPr id="32" name="13 Rectángulo"/>
            <p:cNvSpPr/>
            <p:nvPr/>
          </p:nvSpPr>
          <p:spPr>
            <a:xfrm>
              <a:off x="642910" y="4320396"/>
              <a:ext cx="2922297" cy="102495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34" name="15 CuadroTexto"/>
            <p:cNvSpPr txBox="1"/>
            <p:nvPr/>
          </p:nvSpPr>
          <p:spPr>
            <a:xfrm>
              <a:off x="3271921" y="4807382"/>
              <a:ext cx="44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/>
                <a:t>h</a:t>
              </a:r>
              <a:r>
                <a:rPr lang="es-ES" sz="1200" baseline="-25000" dirty="0" err="1" smtClean="0"/>
                <a:t>top</a:t>
              </a:r>
              <a:endParaRPr lang="en-US" sz="1200" dirty="0"/>
            </a:p>
          </p:txBody>
        </p:sp>
        <p:sp>
          <p:nvSpPr>
            <p:cNvPr id="38" name="19 CuadroTexto"/>
            <p:cNvSpPr txBox="1"/>
            <p:nvPr/>
          </p:nvSpPr>
          <p:spPr>
            <a:xfrm>
              <a:off x="743679" y="3961276"/>
              <a:ext cx="2465357" cy="70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>
                  <a:solidFill>
                    <a:schemeClr val="tx2"/>
                  </a:solidFill>
                </a:rPr>
                <a:t>T</a:t>
              </a:r>
              <a:r>
                <a:rPr lang="es-ES" sz="1200" baseline="-25000" dirty="0" err="1" smtClean="0">
                  <a:solidFill>
                    <a:schemeClr val="tx2"/>
                  </a:solidFill>
                </a:rPr>
                <a:t>cloud</a:t>
              </a:r>
              <a:r>
                <a:rPr lang="es-ES" sz="1200" baseline="-25000" dirty="0" smtClean="0">
                  <a:solidFill>
                    <a:schemeClr val="tx2"/>
                  </a:solidFill>
                </a:rPr>
                <a:t>, top</a:t>
              </a:r>
              <a:r>
                <a:rPr lang="es-ES" sz="1200" dirty="0" smtClean="0">
                  <a:solidFill>
                    <a:schemeClr val="tx2"/>
                  </a:solidFill>
                </a:rPr>
                <a:t>  = (</a:t>
              </a:r>
              <a:r>
                <a:rPr lang="es-ES" sz="1200" dirty="0" err="1" smtClean="0">
                  <a:solidFill>
                    <a:schemeClr val="tx2"/>
                  </a:solidFill>
                </a:rPr>
                <a:t>model</a:t>
              </a:r>
              <a:r>
                <a:rPr lang="es-ES" sz="1200" dirty="0" smtClean="0">
                  <a:solidFill>
                    <a:schemeClr val="tx2"/>
                  </a:solidFill>
                </a:rPr>
                <a:t>, </a:t>
              </a:r>
              <a:r>
                <a:rPr lang="es-ES" sz="1200" dirty="0" err="1" smtClean="0">
                  <a:solidFill>
                    <a:schemeClr val="tx2"/>
                  </a:solidFill>
                </a:rPr>
                <a:t>h</a:t>
              </a:r>
              <a:r>
                <a:rPr lang="es-ES" sz="1200" baseline="-25000" dirty="0" err="1" smtClean="0">
                  <a:solidFill>
                    <a:schemeClr val="tx2"/>
                  </a:solidFill>
                </a:rPr>
                <a:t>top</a:t>
              </a:r>
              <a:r>
                <a:rPr lang="es-ES" sz="1200" dirty="0" smtClean="0">
                  <a:solidFill>
                    <a:schemeClr val="tx2"/>
                  </a:solidFill>
                </a:rPr>
                <a:t>)</a:t>
              </a:r>
            </a:p>
            <a:p>
              <a:endParaRPr lang="es-ES" sz="1200" dirty="0" smtClean="0">
                <a:solidFill>
                  <a:schemeClr val="tx2"/>
                </a:solidFill>
              </a:endParaRPr>
            </a:p>
            <a:p>
              <a:r>
                <a:rPr lang="es-ES" sz="1200" dirty="0" smtClean="0">
                  <a:solidFill>
                    <a:schemeClr val="tx2"/>
                  </a:solidFill>
                </a:rPr>
                <a:t>         </a:t>
              </a:r>
              <a:r>
                <a:rPr lang="es-ES" sz="1200" dirty="0" smtClean="0">
                  <a:solidFill>
                    <a:schemeClr val="tx2"/>
                  </a:solidFill>
                  <a:sym typeface="Symbol"/>
                </a:rPr>
                <a:t></a:t>
              </a:r>
              <a:r>
                <a:rPr lang="es-ES" sz="1200" baseline="-25000" dirty="0" err="1" smtClean="0">
                  <a:solidFill>
                    <a:schemeClr val="tx2"/>
                  </a:solidFill>
                  <a:sym typeface="Symbol"/>
                </a:rPr>
                <a:t>cloud</a:t>
              </a:r>
              <a:r>
                <a:rPr lang="es-ES" sz="1200" dirty="0" smtClean="0">
                  <a:solidFill>
                    <a:schemeClr val="tx2"/>
                  </a:solidFill>
                  <a:sym typeface="Symbol"/>
                </a:rPr>
                <a:t> &lt; 1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cxnSp>
          <p:nvCxnSpPr>
            <p:cNvPr id="33" name="14 Conector recto de flecha"/>
            <p:cNvCxnSpPr/>
            <p:nvPr/>
          </p:nvCxnSpPr>
          <p:spPr>
            <a:xfrm rot="16200000" flipH="1">
              <a:off x="3072142" y="4935771"/>
              <a:ext cx="112133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67 Grupo"/>
          <p:cNvGrpSpPr/>
          <p:nvPr/>
        </p:nvGrpSpPr>
        <p:grpSpPr>
          <a:xfrm>
            <a:off x="571472" y="3321870"/>
            <a:ext cx="4071966" cy="2411386"/>
            <a:chOff x="571472" y="3437753"/>
            <a:chExt cx="4071966" cy="2411386"/>
          </a:xfrm>
        </p:grpSpPr>
        <p:sp>
          <p:nvSpPr>
            <p:cNvPr id="36" name="17 CuadroTexto"/>
            <p:cNvSpPr txBox="1"/>
            <p:nvPr/>
          </p:nvSpPr>
          <p:spPr>
            <a:xfrm>
              <a:off x="4001872" y="4020019"/>
              <a:ext cx="641566" cy="82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400" dirty="0" smtClean="0"/>
                <a:t>150 km</a:t>
              </a:r>
              <a:endParaRPr lang="en-US" sz="1400" dirty="0"/>
            </a:p>
          </p:txBody>
        </p:sp>
        <p:cxnSp>
          <p:nvCxnSpPr>
            <p:cNvPr id="35" name="16 Conector recto de flecha"/>
            <p:cNvCxnSpPr/>
            <p:nvPr/>
          </p:nvCxnSpPr>
          <p:spPr>
            <a:xfrm rot="16200000" flipH="1">
              <a:off x="2970285" y="4569874"/>
              <a:ext cx="19959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21 Rectángulo"/>
            <p:cNvSpPr/>
            <p:nvPr/>
          </p:nvSpPr>
          <p:spPr>
            <a:xfrm>
              <a:off x="682823" y="5596868"/>
              <a:ext cx="2922297" cy="2163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37" name="18 CuadroTexto"/>
            <p:cNvSpPr txBox="1"/>
            <p:nvPr/>
          </p:nvSpPr>
          <p:spPr>
            <a:xfrm>
              <a:off x="714348" y="5572140"/>
              <a:ext cx="2294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s-ES" sz="1200" dirty="0" err="1" smtClean="0">
                  <a:solidFill>
                    <a:srgbClr val="C00000"/>
                  </a:solidFill>
                </a:rPr>
                <a:t>T</a:t>
              </a:r>
              <a:r>
                <a:rPr lang="es-ES" sz="1200" baseline="-25000" dirty="0" err="1" smtClean="0">
                  <a:solidFill>
                    <a:srgbClr val="C00000"/>
                  </a:solidFill>
                </a:rPr>
                <a:t>surface</a:t>
              </a:r>
              <a:r>
                <a:rPr lang="es-ES" sz="1200" dirty="0" smtClean="0">
                  <a:solidFill>
                    <a:srgbClr val="C00000"/>
                  </a:solidFill>
                </a:rPr>
                <a:t> = 300 K         </a:t>
              </a:r>
              <a:r>
                <a:rPr lang="es-ES" sz="1200" dirty="0" smtClean="0">
                  <a:solidFill>
                    <a:srgbClr val="C00000"/>
                  </a:solidFill>
                  <a:sym typeface="Symbol"/>
                </a:rPr>
                <a:t></a:t>
              </a:r>
              <a:r>
                <a:rPr lang="es-ES" sz="1200" baseline="-25000" dirty="0" err="1" smtClean="0">
                  <a:solidFill>
                    <a:srgbClr val="C00000"/>
                  </a:solidFill>
                  <a:sym typeface="Symbol"/>
                </a:rPr>
                <a:t>surface</a:t>
              </a:r>
              <a:r>
                <a:rPr lang="es-ES" sz="1200" dirty="0" smtClean="0">
                  <a:solidFill>
                    <a:srgbClr val="C00000"/>
                  </a:solidFill>
                  <a:sym typeface="Symbol"/>
                </a:rPr>
                <a:t> = 1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55" name="54 Conector recto"/>
            <p:cNvCxnSpPr/>
            <p:nvPr/>
          </p:nvCxnSpPr>
          <p:spPr>
            <a:xfrm>
              <a:off x="642910" y="3500438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"/>
            <p:cNvCxnSpPr/>
            <p:nvPr/>
          </p:nvCxnSpPr>
          <p:spPr>
            <a:xfrm>
              <a:off x="642910" y="3733206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>
              <a:off x="642910" y="3965974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>
              <a:off x="642910" y="4198742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"/>
            <p:cNvCxnSpPr/>
            <p:nvPr/>
          </p:nvCxnSpPr>
          <p:spPr>
            <a:xfrm>
              <a:off x="642910" y="4431510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Conector recto"/>
            <p:cNvCxnSpPr/>
            <p:nvPr/>
          </p:nvCxnSpPr>
          <p:spPr>
            <a:xfrm>
              <a:off x="642910" y="4664278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"/>
            <p:cNvCxnSpPr/>
            <p:nvPr/>
          </p:nvCxnSpPr>
          <p:spPr>
            <a:xfrm>
              <a:off x="642910" y="4897046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"/>
            <p:cNvCxnSpPr/>
            <p:nvPr/>
          </p:nvCxnSpPr>
          <p:spPr>
            <a:xfrm>
              <a:off x="642910" y="5129814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"/>
            <p:cNvCxnSpPr/>
            <p:nvPr/>
          </p:nvCxnSpPr>
          <p:spPr>
            <a:xfrm>
              <a:off x="642910" y="5362580"/>
              <a:ext cx="292895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63 CuadroTexto"/>
            <p:cNvSpPr txBox="1"/>
            <p:nvPr/>
          </p:nvSpPr>
          <p:spPr>
            <a:xfrm>
              <a:off x="571472" y="5295141"/>
              <a:ext cx="1188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T</a:t>
              </a:r>
              <a:r>
                <a:rPr lang="es-ES" sz="1200" baseline="-25000" dirty="0" smtClean="0"/>
                <a:t>1</a:t>
              </a:r>
              <a:r>
                <a:rPr lang="es-ES" sz="1200" dirty="0" smtClean="0"/>
                <a:t>ª, P</a:t>
              </a:r>
              <a:r>
                <a:rPr lang="es-ES" sz="1200" baseline="-25000" dirty="0" smtClean="0"/>
                <a:t>1</a:t>
              </a:r>
              <a:r>
                <a:rPr lang="es-ES" sz="1200" dirty="0" smtClean="0"/>
                <a:t>, h</a:t>
              </a:r>
              <a:r>
                <a:rPr lang="es-ES" sz="1200" baseline="-25000" dirty="0" smtClean="0"/>
                <a:t>r1</a:t>
              </a:r>
              <a:r>
                <a:rPr lang="es-ES" sz="1200" dirty="0" smtClean="0"/>
                <a:t>, [C]</a:t>
              </a:r>
              <a:endParaRPr lang="es-ES" sz="1200" baseline="-25000" dirty="0"/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571472" y="3437753"/>
              <a:ext cx="1188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/>
                <a:t>T</a:t>
              </a:r>
              <a:r>
                <a:rPr lang="es-ES" sz="1200" baseline="-25000" dirty="0" err="1" smtClean="0"/>
                <a:t>n</a:t>
              </a:r>
              <a:r>
                <a:rPr lang="es-ES" sz="1200" dirty="0" err="1" smtClean="0"/>
                <a:t>ª</a:t>
              </a:r>
              <a:r>
                <a:rPr lang="es-ES" sz="1200" dirty="0" smtClean="0"/>
                <a:t>, </a:t>
              </a:r>
              <a:r>
                <a:rPr lang="es-ES" sz="1200" dirty="0" err="1" smtClean="0"/>
                <a:t>P</a:t>
              </a:r>
              <a:r>
                <a:rPr lang="es-ES" sz="1200" baseline="-25000" dirty="0" err="1" smtClean="0"/>
                <a:t>n</a:t>
              </a:r>
              <a:r>
                <a:rPr lang="es-ES" sz="1200" dirty="0" smtClean="0"/>
                <a:t>, </a:t>
              </a:r>
              <a:r>
                <a:rPr lang="es-ES" sz="1200" dirty="0" err="1" smtClean="0"/>
                <a:t>h</a:t>
              </a:r>
              <a:r>
                <a:rPr lang="es-ES" sz="1200" baseline="-25000" dirty="0" err="1" smtClean="0"/>
                <a:t>rn</a:t>
              </a:r>
              <a:r>
                <a:rPr lang="es-ES" sz="1200" dirty="0" smtClean="0"/>
                <a:t>, [C]</a:t>
              </a:r>
              <a:endParaRPr lang="es-ES" sz="1200" baseline="-25000" dirty="0"/>
            </a:p>
          </p:txBody>
        </p:sp>
      </p:grpSp>
      <p:sp>
        <p:nvSpPr>
          <p:cNvPr id="67" name="66 Elipse"/>
          <p:cNvSpPr/>
          <p:nvPr/>
        </p:nvSpPr>
        <p:spPr>
          <a:xfrm>
            <a:off x="5929322" y="2417468"/>
            <a:ext cx="2214578" cy="64294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Elipse"/>
          <p:cNvSpPr/>
          <p:nvPr/>
        </p:nvSpPr>
        <p:spPr>
          <a:xfrm>
            <a:off x="8215338" y="2345460"/>
            <a:ext cx="714380" cy="714380"/>
          </a:xfrm>
          <a:prstGeom prst="ellipse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: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the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fundamentals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142" y="6450577"/>
            <a:ext cx="2133600" cy="365125"/>
          </a:xfrm>
        </p:spPr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70" name="69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71" name="70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Radiative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8264" y="1763524"/>
            <a:ext cx="8084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RTE: </a:t>
            </a:r>
            <a:r>
              <a:rPr lang="es-ES" b="1" dirty="0" err="1" smtClean="0">
                <a:solidFill>
                  <a:srgbClr val="002060"/>
                </a:solidFill>
              </a:rPr>
              <a:t>This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equation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explains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which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is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the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radiance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received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by</a:t>
            </a:r>
            <a:r>
              <a:rPr lang="es-ES" b="1" dirty="0" smtClean="0">
                <a:solidFill>
                  <a:srgbClr val="002060"/>
                </a:solidFill>
              </a:rPr>
              <a:t> a sensor </a:t>
            </a:r>
            <a:endParaRPr lang="es-ES" dirty="0"/>
          </a:p>
        </p:txBody>
      </p:sp>
      <p:sp>
        <p:nvSpPr>
          <p:cNvPr id="66" name="65 Rectángulo"/>
          <p:cNvSpPr/>
          <p:nvPr/>
        </p:nvSpPr>
        <p:spPr>
          <a:xfrm>
            <a:off x="786651" y="5994622"/>
            <a:ext cx="3929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 smtClean="0">
                <a:solidFill>
                  <a:srgbClr val="002060"/>
                </a:solidFill>
              </a:rPr>
              <a:t>But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all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the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clouds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behave</a:t>
            </a:r>
            <a:r>
              <a:rPr lang="es-ES" b="1" dirty="0" smtClean="0">
                <a:solidFill>
                  <a:srgbClr val="002060"/>
                </a:solidFill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</a:rPr>
              <a:t>like</a:t>
            </a:r>
            <a:r>
              <a:rPr lang="es-ES" b="1" dirty="0" smtClean="0">
                <a:solidFill>
                  <a:srgbClr val="002060"/>
                </a:solidFill>
              </a:rPr>
              <a:t> a </a:t>
            </a:r>
            <a:r>
              <a:rPr lang="es-ES" b="1" dirty="0" err="1" smtClean="0">
                <a:solidFill>
                  <a:srgbClr val="002060"/>
                </a:solidFill>
              </a:rPr>
              <a:t>blackbody</a:t>
            </a:r>
            <a:r>
              <a:rPr lang="es-ES" b="1" dirty="0" smtClean="0">
                <a:solidFill>
                  <a:srgbClr val="002060"/>
                </a:solidFill>
              </a:rPr>
              <a:t> (</a:t>
            </a:r>
            <a:r>
              <a:rPr lang="es-ES" b="1" dirty="0" smtClean="0">
                <a:solidFill>
                  <a:srgbClr val="002060"/>
                </a:solidFill>
                <a:latin typeface="Symbol" pitchFamily="18" charset="2"/>
              </a:rPr>
              <a:t>e</a:t>
            </a:r>
            <a:r>
              <a:rPr lang="es-ES" b="1" dirty="0" smtClean="0">
                <a:solidFill>
                  <a:srgbClr val="002060"/>
                </a:solidFill>
              </a:rPr>
              <a:t>=1)?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56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67" grpId="0" animBg="1"/>
      <p:bldP spid="68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3465512" y="536576"/>
            <a:ext cx="1069975" cy="0"/>
          </a:xfrm>
          <a:prstGeom prst="line">
            <a:avLst/>
          </a:prstGeom>
          <a:ln w="28575" cap="sq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A356-486D-4E57-AC51-35A21D70F965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971600" y="1857364"/>
            <a:ext cx="7286676" cy="50006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b="1" dirty="0" err="1" smtClean="0">
                <a:solidFill>
                  <a:srgbClr val="002060"/>
                </a:solidFill>
              </a:rPr>
              <a:t>Different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types</a:t>
            </a:r>
            <a:r>
              <a:rPr lang="es-ES" sz="2000" b="1" dirty="0" smtClean="0">
                <a:solidFill>
                  <a:srgbClr val="002060"/>
                </a:solidFill>
              </a:rPr>
              <a:t> of </a:t>
            </a:r>
            <a:r>
              <a:rPr lang="es-ES" sz="2000" b="1" dirty="0" err="1" smtClean="0">
                <a:solidFill>
                  <a:srgbClr val="002060"/>
                </a:solidFill>
              </a:rPr>
              <a:t>clouds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with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different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ratiative</a:t>
            </a:r>
            <a:r>
              <a:rPr lang="es-ES" sz="2000" b="1" dirty="0" smtClean="0">
                <a:solidFill>
                  <a:srgbClr val="002060"/>
                </a:solidFill>
              </a:rPr>
              <a:t> </a:t>
            </a:r>
            <a:r>
              <a:rPr lang="es-ES" sz="2000" b="1" dirty="0" err="1" smtClean="0">
                <a:solidFill>
                  <a:srgbClr val="002060"/>
                </a:solidFill>
              </a:rPr>
              <a:t>behavior</a:t>
            </a:r>
            <a:endParaRPr lang="es-ES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4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068023"/>
              </p:ext>
            </p:extLst>
          </p:nvPr>
        </p:nvGraphicFramePr>
        <p:xfrm>
          <a:off x="611560" y="2623130"/>
          <a:ext cx="7929618" cy="3614182"/>
        </p:xfrm>
        <a:graphic>
          <a:graphicData uri="http://schemas.openxmlformats.org/drawingml/2006/table">
            <a:tbl>
              <a:tblPr/>
              <a:tblGrid>
                <a:gridCol w="576140"/>
                <a:gridCol w="2521834"/>
                <a:gridCol w="2521834"/>
                <a:gridCol w="1166801"/>
                <a:gridCol w="1143009"/>
              </a:tblGrid>
              <a:tr h="596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 err="1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400" b="1" i="1" baseline="-25000" dirty="0" err="1">
                          <a:latin typeface="Calibri"/>
                          <a:ea typeface="Calibri"/>
                          <a:cs typeface="Times New Roman"/>
                        </a:rPr>
                        <a:t>top</a:t>
                      </a: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 (km)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Examples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Phase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LWC(g/m3)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Thickness (m)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0263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&lt; 2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Stratus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water (summer) / mixed (winter)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0.2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1000-2000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 err="1">
                          <a:latin typeface="Calibri"/>
                          <a:ea typeface="Calibri"/>
                          <a:cs typeface="Times New Roman"/>
                        </a:rPr>
                        <a:t>Stratucumulus</a:t>
                      </a: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26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Nimbostratus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2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Altocumulus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mixed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2-7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 Altostratus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Cumulus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0.2-0.5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2000-5000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5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b="1" i="1" dirty="0">
                          <a:latin typeface="Calibri"/>
                          <a:ea typeface="Calibri"/>
                          <a:cs typeface="Times New Roman"/>
                        </a:rPr>
                        <a:t>&gt;7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Cumulonimbus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water/mixed/ice (depending on the stage)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&gt; 2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5000 - 10000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Cirrus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ice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&lt;0.001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695190" algn="l"/>
                        </a:tabLst>
                      </a:pPr>
                      <a:r>
                        <a:rPr lang="en-US" sz="1400" dirty="0">
                          <a:latin typeface="Calibri"/>
                          <a:ea typeface="Calibri"/>
                          <a:cs typeface="Times New Roman"/>
                        </a:rPr>
                        <a:t>&lt;500 - 700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5413364" y="3408378"/>
            <a:ext cx="3119076" cy="1080120"/>
            <a:chOff x="5413364" y="3278144"/>
            <a:chExt cx="3119076" cy="1080120"/>
          </a:xfrm>
        </p:grpSpPr>
        <p:sp>
          <p:nvSpPr>
            <p:cNvPr id="2" name="1 Elipse"/>
            <p:cNvSpPr/>
            <p:nvPr/>
          </p:nvSpPr>
          <p:spPr>
            <a:xfrm>
              <a:off x="6444208" y="3278144"/>
              <a:ext cx="2088232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2 Rectángulo"/>
            <p:cNvSpPr/>
            <p:nvPr/>
          </p:nvSpPr>
          <p:spPr>
            <a:xfrm>
              <a:off x="5413364" y="3711933"/>
              <a:ext cx="19073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err="1" smtClean="0">
                  <a:solidFill>
                    <a:srgbClr val="C00000"/>
                  </a:solidFill>
                  <a:cs typeface="Arial" pitchFamily="34" charset="0"/>
                </a:rPr>
                <a:t>Optical</a:t>
              </a:r>
              <a:r>
                <a:rPr lang="es-ES" b="1" dirty="0" smtClean="0">
                  <a:solidFill>
                    <a:srgbClr val="C00000"/>
                  </a:solidFill>
                  <a:cs typeface="Arial" pitchFamily="34" charset="0"/>
                </a:rPr>
                <a:t> </a:t>
              </a:r>
              <a:r>
                <a:rPr lang="es-ES" b="1" dirty="0" err="1" smtClean="0">
                  <a:solidFill>
                    <a:srgbClr val="C00000"/>
                  </a:solidFill>
                  <a:cs typeface="Arial" pitchFamily="34" charset="0"/>
                </a:rPr>
                <a:t>depth</a:t>
              </a:r>
              <a:r>
                <a:rPr lang="es-ES" b="1" dirty="0" smtClean="0">
                  <a:solidFill>
                    <a:srgbClr val="C00000"/>
                  </a:solidFill>
                  <a:cs typeface="Arial" pitchFamily="34" charset="0"/>
                </a:rPr>
                <a:t> / </a:t>
              </a:r>
              <a:r>
                <a:rPr lang="es-ES" b="1" dirty="0" err="1" smtClean="0">
                  <a:solidFill>
                    <a:srgbClr val="C00000"/>
                  </a:solidFill>
                  <a:cs typeface="Arial" pitchFamily="34" charset="0"/>
                </a:rPr>
                <a:t>emissivity</a:t>
              </a:r>
              <a:endParaRPr lang="es-ES" dirty="0"/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42910" y="1124744"/>
            <a:ext cx="8072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Retrieval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Methods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: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types</a:t>
            </a:r>
            <a:r>
              <a:rPr lang="es-ES" sz="3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of </a:t>
            </a:r>
            <a:r>
              <a:rPr lang="es-ES" sz="3200" b="1" dirty="0" err="1" smtClean="0">
                <a:solidFill>
                  <a:srgbClr val="0070C0"/>
                </a:solidFill>
                <a:latin typeface="+mj-lt"/>
                <a:cs typeface="Arial" pitchFamily="34" charset="0"/>
              </a:rPr>
              <a:t>clouds</a:t>
            </a:r>
            <a:endParaRPr lang="es-ES" sz="32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2875" y="128826"/>
            <a:ext cx="302980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rgbClr val="0070C0"/>
                </a:solidFill>
                <a:latin typeface="+mn-lt"/>
                <a:cs typeface="+mn-cs"/>
              </a:rPr>
              <a:t>INTRODUCTION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BRIGHTNESS TEMPERATURE DIFFERENCES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CONCLUSIONS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4045728" y="-27384"/>
            <a:ext cx="4572000" cy="112338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JEM-EUSO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Mission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Measuring</a:t>
            </a:r>
            <a:r>
              <a:rPr lang="es-ES" sz="1300" dirty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principle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Height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 smtClean="0">
                <a:solidFill>
                  <a:srgbClr val="777777"/>
                </a:solidFill>
                <a:latin typeface="+mn-lt"/>
                <a:cs typeface="+mn-cs"/>
              </a:rPr>
              <a:t>retrieval</a:t>
            </a:r>
            <a:r>
              <a:rPr lang="es-ES" sz="1300" dirty="0" smtClean="0">
                <a:solidFill>
                  <a:srgbClr val="777777"/>
                </a:solidFill>
                <a:latin typeface="+mn-lt"/>
                <a:cs typeface="+mn-cs"/>
              </a:rPr>
              <a:t> </a:t>
            </a: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bg1"/>
                </a:solidFill>
                <a:latin typeface="+mn-lt"/>
                <a:cs typeface="+mn-cs"/>
              </a:rPr>
              <a:t>Radiative</a:t>
            </a:r>
            <a:r>
              <a:rPr lang="es-ES" sz="14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s-ES" sz="1400" b="1" dirty="0" err="1" smtClean="0">
                <a:solidFill>
                  <a:schemeClr val="bg1"/>
                </a:solidFill>
                <a:latin typeface="+mn-lt"/>
                <a:cs typeface="+mn-cs"/>
              </a:rPr>
              <a:t>methods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00" dirty="0" err="1">
                <a:solidFill>
                  <a:srgbClr val="777777"/>
                </a:solidFill>
                <a:latin typeface="+mn-lt"/>
                <a:cs typeface="+mn-cs"/>
              </a:rPr>
              <a:t>Objectives</a:t>
            </a:r>
            <a:endParaRPr lang="es-ES" sz="1300" dirty="0">
              <a:solidFill>
                <a:srgbClr val="777777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25508</TotalTime>
  <Words>4470</Words>
  <Application>Microsoft Office PowerPoint</Application>
  <PresentationFormat>Presentación en pantalla (4:3)</PresentationFormat>
  <Paragraphs>778</Paragraphs>
  <Slides>41</Slides>
  <Notes>28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4" baseType="lpstr">
      <vt:lpstr>Arial</vt:lpstr>
      <vt:lpstr>Droid Sans</vt:lpstr>
      <vt:lpstr>Verdana</vt:lpstr>
      <vt:lpstr>Symbol</vt:lpstr>
      <vt:lpstr>Calibri</vt:lpstr>
      <vt:lpstr>Wingdings</vt:lpstr>
      <vt:lpstr>Lohit Hindi</vt:lpstr>
      <vt:lpstr>Segoe Print</vt:lpstr>
      <vt:lpstr>Cambria Math</vt:lpstr>
      <vt:lpstr>Times New Roman</vt:lpstr>
      <vt:lpstr>MS Mincho</vt:lpstr>
      <vt:lpstr>Tema de Office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Susana</dc:creator>
  <cp:lastModifiedBy>Susana Briz</cp:lastModifiedBy>
  <cp:revision>1133</cp:revision>
  <dcterms:created xsi:type="dcterms:W3CDTF">2009-06-03T10:35:30Z</dcterms:created>
  <dcterms:modified xsi:type="dcterms:W3CDTF">2014-05-20T14:39:23Z</dcterms:modified>
</cp:coreProperties>
</file>