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60" r:id="rId3"/>
    <p:sldId id="258" r:id="rId4"/>
    <p:sldId id="261" r:id="rId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17" autoAdjust="0"/>
    <p:restoredTop sz="94660"/>
  </p:normalViewPr>
  <p:slideViewPr>
    <p:cSldViewPr>
      <p:cViewPr>
        <p:scale>
          <a:sx n="70" d="100"/>
          <a:sy n="70" d="100"/>
        </p:scale>
        <p:origin x="-942" y="-804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CA572-1F69-4FCB-AAD0-09FD9C247D6B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4C501-E03D-47B0-AA37-93010DBD9F9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14/10/2013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188640"/>
            <a:ext cx="86409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solidFill>
                  <a:srgbClr val="FFFF00"/>
                </a:solidFill>
              </a:rPr>
              <a:t>Gruppo</a:t>
            </a:r>
            <a:r>
              <a:rPr lang="en-US" sz="4400" dirty="0" smtClean="0">
                <a:solidFill>
                  <a:srgbClr val="FFFF00"/>
                </a:solidFill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</a:rPr>
              <a:t>Terzo</a:t>
            </a:r>
            <a:endParaRPr lang="en-US" sz="44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1196752"/>
            <a:ext cx="38884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Totale</a:t>
            </a:r>
            <a:r>
              <a:rPr lang="en-US" sz="2400" dirty="0" smtClean="0">
                <a:solidFill>
                  <a:schemeClr val="bg1"/>
                </a:solidFill>
              </a:rPr>
              <a:t> (Mi)  36.8 FTE (73%)</a:t>
            </a:r>
          </a:p>
          <a:p>
            <a:pPr>
              <a:lnSpc>
                <a:spcPct val="50000"/>
              </a:lnSpc>
            </a:pP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39  </a:t>
            </a:r>
            <a:r>
              <a:rPr lang="en-US" sz="2400" dirty="0" err="1" smtClean="0">
                <a:solidFill>
                  <a:schemeClr val="bg1"/>
                </a:solidFill>
              </a:rPr>
              <a:t>Ricercatori</a:t>
            </a:r>
            <a:r>
              <a:rPr lang="en-US" sz="2400" dirty="0" smtClean="0">
                <a:solidFill>
                  <a:schemeClr val="bg1"/>
                </a:solidFill>
              </a:rPr>
              <a:t> -  </a:t>
            </a:r>
            <a:r>
              <a:rPr lang="en-US" sz="2400" dirty="0" err="1" smtClean="0">
                <a:solidFill>
                  <a:schemeClr val="bg1"/>
                </a:solidFill>
              </a:rPr>
              <a:t>Tecnologi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endParaRPr lang="en-US" sz="2400" dirty="0" smtClean="0">
              <a:solidFill>
                <a:schemeClr val="bg1"/>
              </a:solidFill>
              <a:sym typeface="Symbol"/>
            </a:endParaRPr>
          </a:p>
          <a:p>
            <a:pPr marL="457200" indent="-457200"/>
            <a:r>
              <a:rPr lang="en-US" sz="2400" dirty="0" smtClean="0">
                <a:solidFill>
                  <a:schemeClr val="bg1"/>
                </a:solidFill>
                <a:sym typeface="Symbol"/>
              </a:rPr>
              <a:t>21  </a:t>
            </a:r>
            <a:r>
              <a:rPr lang="en-US" sz="2400" dirty="0" err="1" smtClean="0">
                <a:solidFill>
                  <a:schemeClr val="bg1"/>
                </a:solidFill>
                <a:sym typeface="Symbol"/>
              </a:rPr>
              <a:t>Assegnisti-Dottorandi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0" y="1124744"/>
            <a:ext cx="4248472" cy="151216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7"/>
          <p:cNvSpPr/>
          <p:nvPr/>
        </p:nvSpPr>
        <p:spPr>
          <a:xfrm>
            <a:off x="4572000" y="2708920"/>
            <a:ext cx="4248472" cy="187220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ttangolo 9"/>
          <p:cNvSpPr/>
          <p:nvPr/>
        </p:nvSpPr>
        <p:spPr>
          <a:xfrm>
            <a:off x="4788024" y="2780928"/>
            <a:ext cx="381642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 smtClean="0">
                <a:solidFill>
                  <a:schemeClr val="bg1"/>
                </a:solidFill>
              </a:rPr>
              <a:t>Produttività</a:t>
            </a:r>
            <a:r>
              <a:rPr lang="en-US" sz="2000" b="1" dirty="0" smtClean="0">
                <a:solidFill>
                  <a:schemeClr val="bg1"/>
                </a:solidFill>
              </a:rPr>
              <a:t> Milano Gr3 2012</a:t>
            </a:r>
          </a:p>
          <a:p>
            <a:pPr>
              <a:lnSpc>
                <a:spcPct val="50000"/>
              </a:lnSpc>
            </a:pPr>
            <a:endParaRPr lang="en-US" sz="2000" b="1" dirty="0" smtClean="0">
              <a:solidFill>
                <a:schemeClr val="bg1"/>
              </a:solidFill>
            </a:endParaRPr>
          </a:p>
          <a:p>
            <a:r>
              <a:rPr lang="en-US" sz="2000" b="1" dirty="0" smtClean="0">
                <a:solidFill>
                  <a:schemeClr val="bg1"/>
                </a:solidFill>
              </a:rPr>
              <a:t>69 - Talks</a:t>
            </a:r>
          </a:p>
          <a:p>
            <a:r>
              <a:rPr lang="en-US" sz="2000" b="1" dirty="0" smtClean="0">
                <a:solidFill>
                  <a:schemeClr val="bg1"/>
                </a:solidFill>
              </a:rPr>
              <a:t>62 - Papers</a:t>
            </a:r>
          </a:p>
          <a:p>
            <a:r>
              <a:rPr lang="en-US" sz="2000" b="1" dirty="0" smtClean="0">
                <a:solidFill>
                  <a:schemeClr val="bg1"/>
                </a:solidFill>
              </a:rPr>
              <a:t>28 - </a:t>
            </a:r>
            <a:r>
              <a:rPr lang="en-US" sz="2000" b="1" dirty="0" err="1" smtClean="0">
                <a:solidFill>
                  <a:schemeClr val="bg1"/>
                </a:solidFill>
              </a:rPr>
              <a:t>Tesi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Triennali</a:t>
            </a:r>
            <a:r>
              <a:rPr lang="en-US" sz="2000" b="1" dirty="0" smtClean="0">
                <a:solidFill>
                  <a:schemeClr val="bg1"/>
                </a:solidFill>
              </a:rPr>
              <a:t> / </a:t>
            </a:r>
            <a:r>
              <a:rPr lang="en-US" sz="2000" b="1" dirty="0" err="1" smtClean="0">
                <a:solidFill>
                  <a:schemeClr val="bg1"/>
                </a:solidFill>
              </a:rPr>
              <a:t>Magistrali</a:t>
            </a:r>
            <a:endParaRPr lang="en-US" sz="2000" b="1" dirty="0" smtClean="0">
              <a:solidFill>
                <a:schemeClr val="bg1"/>
              </a:solidFill>
            </a:endParaRPr>
          </a:p>
          <a:p>
            <a:r>
              <a:rPr lang="en-US" sz="2000" b="1" dirty="0" smtClean="0">
                <a:solidFill>
                  <a:schemeClr val="bg1"/>
                </a:solidFill>
              </a:rPr>
              <a:t>  1 - </a:t>
            </a:r>
            <a:r>
              <a:rPr lang="en-US" sz="2000" b="1" dirty="0" err="1" smtClean="0">
                <a:solidFill>
                  <a:schemeClr val="bg1"/>
                </a:solidFill>
              </a:rPr>
              <a:t>Tesi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dottorato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  <p:sp>
        <p:nvSpPr>
          <p:cNvPr id="11" name="TextBox 4"/>
          <p:cNvSpPr txBox="1"/>
          <p:nvPr/>
        </p:nvSpPr>
        <p:spPr>
          <a:xfrm>
            <a:off x="467544" y="1196752"/>
            <a:ext cx="3106363" cy="42780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</a:rPr>
              <a:t>Esperimenti</a:t>
            </a:r>
            <a:r>
              <a:rPr lang="en-US" sz="3200" dirty="0" smtClean="0">
                <a:solidFill>
                  <a:schemeClr val="bg1"/>
                </a:solidFill>
              </a:rPr>
              <a:t> 2014</a:t>
            </a:r>
          </a:p>
          <a:p>
            <a:pPr>
              <a:lnSpc>
                <a:spcPct val="50000"/>
              </a:lnSpc>
            </a:pPr>
            <a:endParaRPr lang="en-US" sz="32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 Aegis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Exochim</a:t>
            </a:r>
            <a:endParaRPr lang="en-US" sz="3200" dirty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 FAM-rd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 Gamma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Kaonnis</a:t>
            </a:r>
            <a:endParaRPr lang="en-US" sz="32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 Luna3</a:t>
            </a:r>
          </a:p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2" name="Rectangle 6"/>
          <p:cNvSpPr/>
          <p:nvPr/>
        </p:nvSpPr>
        <p:spPr>
          <a:xfrm>
            <a:off x="251520" y="1124744"/>
            <a:ext cx="4176464" cy="424847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asellaDiTesto 12"/>
          <p:cNvSpPr txBox="1"/>
          <p:nvPr/>
        </p:nvSpPr>
        <p:spPr>
          <a:xfrm>
            <a:off x="467544" y="5589240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>
                <a:solidFill>
                  <a:schemeClr val="bg1"/>
                </a:solidFill>
              </a:rPr>
              <a:t>EXOTIC  (0.4 FTE nel 2013) nel 2014 non sarà presente come sigla a Milano</a:t>
            </a:r>
          </a:p>
          <a:p>
            <a:r>
              <a:rPr lang="it-IT" sz="2000" b="1" dirty="0" smtClean="0">
                <a:solidFill>
                  <a:schemeClr val="bg1"/>
                </a:solidFill>
              </a:rPr>
              <a:t>Pur continuando a livello nazionale</a:t>
            </a:r>
            <a:endParaRPr lang="it-IT" sz="2000" b="1" dirty="0">
              <a:solidFill>
                <a:schemeClr val="bg1"/>
              </a:solidFill>
            </a:endParaRPr>
          </a:p>
        </p:txBody>
      </p:sp>
      <p:sp>
        <p:nvSpPr>
          <p:cNvPr id="14" name="Rectangle 6"/>
          <p:cNvSpPr/>
          <p:nvPr/>
        </p:nvSpPr>
        <p:spPr>
          <a:xfrm>
            <a:off x="251520" y="5445224"/>
            <a:ext cx="8568952" cy="10801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6"/>
          <p:cNvSpPr/>
          <p:nvPr/>
        </p:nvSpPr>
        <p:spPr>
          <a:xfrm>
            <a:off x="4572000" y="4653136"/>
            <a:ext cx="4248472" cy="7200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15"/>
          <p:cNvSpPr txBox="1"/>
          <p:nvPr/>
        </p:nvSpPr>
        <p:spPr>
          <a:xfrm>
            <a:off x="4644008" y="4653136"/>
            <a:ext cx="28317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 smtClean="0">
                <a:solidFill>
                  <a:schemeClr val="bg1"/>
                </a:solidFill>
              </a:rPr>
              <a:t>1.9  </a:t>
            </a:r>
            <a:r>
              <a:rPr lang="it-IT" sz="2000" b="1" dirty="0" err="1" smtClean="0">
                <a:solidFill>
                  <a:schemeClr val="bg1"/>
                </a:solidFill>
              </a:rPr>
              <a:t>Papers</a:t>
            </a:r>
            <a:r>
              <a:rPr lang="it-IT" sz="2000" b="1" dirty="0" smtClean="0">
                <a:solidFill>
                  <a:schemeClr val="bg1"/>
                </a:solidFill>
              </a:rPr>
              <a:t>/FTE</a:t>
            </a:r>
          </a:p>
          <a:p>
            <a:r>
              <a:rPr lang="it-IT" sz="2000" b="1" dirty="0" smtClean="0">
                <a:solidFill>
                  <a:schemeClr val="bg1"/>
                </a:solidFill>
              </a:rPr>
              <a:t>0.79  Tesi (T,M,PHD) /FTE</a:t>
            </a:r>
            <a:endParaRPr lang="it-IT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3"/>
          <p:cNvSpPr txBox="1"/>
          <p:nvPr/>
        </p:nvSpPr>
        <p:spPr>
          <a:xfrm>
            <a:off x="251520" y="188640"/>
            <a:ext cx="86409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solidFill>
                  <a:srgbClr val="FFFF00"/>
                </a:solidFill>
              </a:rPr>
              <a:t>Gruppo</a:t>
            </a:r>
            <a:r>
              <a:rPr lang="en-US" sz="4400" dirty="0" smtClean="0">
                <a:solidFill>
                  <a:srgbClr val="FFFF00"/>
                </a:solidFill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</a:rPr>
              <a:t>Terzo</a:t>
            </a:r>
            <a:r>
              <a:rPr lang="en-US" sz="4400" dirty="0" smtClean="0">
                <a:solidFill>
                  <a:srgbClr val="FFFF00"/>
                </a:solidFill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</a:rPr>
              <a:t>Nazionale</a:t>
            </a:r>
            <a:endParaRPr lang="en-US" sz="4400" dirty="0">
              <a:solidFill>
                <a:srgbClr val="FFFF00"/>
              </a:solidFill>
            </a:endParaRPr>
          </a:p>
        </p:txBody>
      </p:sp>
      <p:sp>
        <p:nvSpPr>
          <p:cNvPr id="6" name="Rectangle 6"/>
          <p:cNvSpPr/>
          <p:nvPr/>
        </p:nvSpPr>
        <p:spPr>
          <a:xfrm>
            <a:off x="251520" y="1268760"/>
            <a:ext cx="2016224" cy="172819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sellaDiTesto 6"/>
          <p:cNvSpPr txBox="1"/>
          <p:nvPr/>
        </p:nvSpPr>
        <p:spPr>
          <a:xfrm>
            <a:off x="251520" y="1355284"/>
            <a:ext cx="19442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bg1"/>
                </a:solidFill>
              </a:rPr>
              <a:t>Richieste</a:t>
            </a:r>
          </a:p>
          <a:p>
            <a:pPr algn="ctr"/>
            <a:r>
              <a:rPr lang="it-IT" sz="2400" b="1" dirty="0" smtClean="0">
                <a:solidFill>
                  <a:schemeClr val="bg1"/>
                </a:solidFill>
              </a:rPr>
              <a:t>2014</a:t>
            </a:r>
          </a:p>
          <a:p>
            <a:pPr algn="ctr"/>
            <a:endParaRPr lang="it-IT" sz="2400" b="1" dirty="0" smtClean="0">
              <a:solidFill>
                <a:schemeClr val="bg1"/>
              </a:solidFill>
            </a:endParaRPr>
          </a:p>
          <a:p>
            <a:pPr algn="ctr">
              <a:buFont typeface="Symbol"/>
              <a:buChar char="~"/>
            </a:pPr>
            <a:r>
              <a:rPr lang="it-IT" sz="2400" b="1" dirty="0" smtClean="0">
                <a:solidFill>
                  <a:schemeClr val="bg1"/>
                </a:solidFill>
                <a:sym typeface="Symbol"/>
              </a:rPr>
              <a:t>12.6 </a:t>
            </a:r>
            <a:r>
              <a:rPr lang="it-IT" sz="2400" b="1" dirty="0" err="1" smtClean="0">
                <a:solidFill>
                  <a:schemeClr val="bg1"/>
                </a:solidFill>
                <a:sym typeface="Symbol"/>
              </a:rPr>
              <a:t>Meuro</a:t>
            </a:r>
            <a:endParaRPr lang="it-IT" sz="2400" b="1" dirty="0" smtClean="0">
              <a:solidFill>
                <a:schemeClr val="bg1"/>
              </a:solidFill>
              <a:sym typeface="Symbol"/>
            </a:endParaRPr>
          </a:p>
        </p:txBody>
      </p:sp>
      <p:sp>
        <p:nvSpPr>
          <p:cNvPr id="8" name="Rectangle 6"/>
          <p:cNvSpPr/>
          <p:nvPr/>
        </p:nvSpPr>
        <p:spPr>
          <a:xfrm>
            <a:off x="3851920" y="1268760"/>
            <a:ext cx="2016224" cy="172819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llaDiTesto 8"/>
          <p:cNvSpPr txBox="1"/>
          <p:nvPr/>
        </p:nvSpPr>
        <p:spPr>
          <a:xfrm>
            <a:off x="3851920" y="1355284"/>
            <a:ext cx="19442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bg1"/>
                </a:solidFill>
              </a:rPr>
              <a:t>Assegnazioni</a:t>
            </a:r>
          </a:p>
          <a:p>
            <a:pPr algn="ctr"/>
            <a:r>
              <a:rPr lang="it-IT" sz="2400" b="1" dirty="0" smtClean="0">
                <a:solidFill>
                  <a:schemeClr val="bg1"/>
                </a:solidFill>
              </a:rPr>
              <a:t>2014</a:t>
            </a:r>
          </a:p>
          <a:p>
            <a:pPr algn="ctr"/>
            <a:endParaRPr lang="it-IT" sz="2400" b="1" dirty="0" smtClean="0">
              <a:solidFill>
                <a:schemeClr val="bg1"/>
              </a:solidFill>
            </a:endParaRPr>
          </a:p>
          <a:p>
            <a:pPr algn="ctr">
              <a:buFont typeface="Symbol"/>
              <a:buChar char="~"/>
            </a:pPr>
            <a:r>
              <a:rPr lang="it-IT" sz="2400" b="1" dirty="0" smtClean="0">
                <a:solidFill>
                  <a:schemeClr val="bg1"/>
                </a:solidFill>
                <a:sym typeface="Symbol"/>
              </a:rPr>
              <a:t> 9.2 </a:t>
            </a:r>
            <a:r>
              <a:rPr lang="it-IT" sz="2400" b="1" dirty="0" err="1" smtClean="0">
                <a:solidFill>
                  <a:schemeClr val="bg1"/>
                </a:solidFill>
                <a:sym typeface="Symbol"/>
              </a:rPr>
              <a:t>Meuro</a:t>
            </a:r>
            <a:endParaRPr lang="it-IT" sz="2400" b="1" dirty="0" smtClean="0">
              <a:solidFill>
                <a:schemeClr val="bg1"/>
              </a:solidFill>
              <a:sym typeface="Symbol"/>
            </a:endParaRPr>
          </a:p>
        </p:txBody>
      </p:sp>
      <p:sp>
        <p:nvSpPr>
          <p:cNvPr id="10" name="Freccia a destra 9"/>
          <p:cNvSpPr/>
          <p:nvPr/>
        </p:nvSpPr>
        <p:spPr>
          <a:xfrm>
            <a:off x="2699792" y="1700808"/>
            <a:ext cx="864096" cy="792088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ctangle 6"/>
          <p:cNvSpPr/>
          <p:nvPr/>
        </p:nvSpPr>
        <p:spPr>
          <a:xfrm>
            <a:off x="6300192" y="2348880"/>
            <a:ext cx="2664296" cy="7920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asellaDiTesto 11"/>
          <p:cNvSpPr txBox="1"/>
          <p:nvPr/>
        </p:nvSpPr>
        <p:spPr>
          <a:xfrm>
            <a:off x="6300192" y="2348880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bg1"/>
                </a:solidFill>
                <a:sym typeface="Symbol"/>
              </a:rPr>
              <a:t>3.2 (2.88) </a:t>
            </a:r>
            <a:r>
              <a:rPr lang="it-IT" sz="2400" b="1" dirty="0" err="1" smtClean="0">
                <a:solidFill>
                  <a:schemeClr val="bg1"/>
                </a:solidFill>
                <a:sym typeface="Symbol"/>
              </a:rPr>
              <a:t>Meuro</a:t>
            </a:r>
            <a:endParaRPr lang="it-IT" sz="2400" b="1" dirty="0" smtClean="0">
              <a:solidFill>
                <a:schemeClr val="bg1"/>
              </a:solidFill>
              <a:sym typeface="Symbol"/>
            </a:endParaRPr>
          </a:p>
          <a:p>
            <a:pPr algn="ctr"/>
            <a:r>
              <a:rPr lang="it-IT" sz="2400" b="1" dirty="0" smtClean="0">
                <a:solidFill>
                  <a:schemeClr val="bg1"/>
                </a:solidFill>
                <a:sym typeface="Symbol"/>
              </a:rPr>
              <a:t>Missioni</a:t>
            </a:r>
          </a:p>
        </p:txBody>
      </p:sp>
      <p:sp>
        <p:nvSpPr>
          <p:cNvPr id="13" name="Rectangle 6"/>
          <p:cNvSpPr/>
          <p:nvPr/>
        </p:nvSpPr>
        <p:spPr>
          <a:xfrm>
            <a:off x="6300192" y="3246075"/>
            <a:ext cx="2664296" cy="7920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asellaDiTesto 13"/>
          <p:cNvSpPr txBox="1"/>
          <p:nvPr/>
        </p:nvSpPr>
        <p:spPr>
          <a:xfrm>
            <a:off x="6300192" y="3246075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bg1"/>
                </a:solidFill>
                <a:sym typeface="Symbol"/>
              </a:rPr>
              <a:t>6 (5.4)  </a:t>
            </a:r>
            <a:r>
              <a:rPr lang="it-IT" sz="2400" b="1" dirty="0" err="1" smtClean="0">
                <a:solidFill>
                  <a:schemeClr val="bg1"/>
                </a:solidFill>
                <a:sym typeface="Symbol"/>
              </a:rPr>
              <a:t>Meuro</a:t>
            </a:r>
            <a:endParaRPr lang="it-IT" sz="2400" b="1" dirty="0" smtClean="0">
              <a:solidFill>
                <a:schemeClr val="bg1"/>
              </a:solidFill>
              <a:sym typeface="Symbol"/>
            </a:endParaRPr>
          </a:p>
          <a:p>
            <a:pPr algn="ctr"/>
            <a:r>
              <a:rPr lang="it-IT" sz="2400" b="1" dirty="0" smtClean="0">
                <a:solidFill>
                  <a:schemeClr val="bg1"/>
                </a:solidFill>
                <a:sym typeface="Symbol"/>
              </a:rPr>
              <a:t>Altro</a:t>
            </a:r>
          </a:p>
        </p:txBody>
      </p:sp>
      <p:sp>
        <p:nvSpPr>
          <p:cNvPr id="15" name="Rectangle 6"/>
          <p:cNvSpPr/>
          <p:nvPr/>
        </p:nvSpPr>
        <p:spPr>
          <a:xfrm>
            <a:off x="3851920" y="3140968"/>
            <a:ext cx="2016224" cy="93610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15"/>
          <p:cNvSpPr txBox="1"/>
          <p:nvPr/>
        </p:nvSpPr>
        <p:spPr>
          <a:xfrm>
            <a:off x="3851920" y="3227492"/>
            <a:ext cx="1944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bg1"/>
                </a:solidFill>
              </a:rPr>
              <a:t>Taglio</a:t>
            </a:r>
            <a:endParaRPr lang="it-IT" sz="2400" b="1" dirty="0" smtClean="0">
              <a:solidFill>
                <a:schemeClr val="bg1"/>
              </a:solidFill>
            </a:endParaRPr>
          </a:p>
          <a:p>
            <a:pPr algn="ctr">
              <a:buFont typeface="Symbol"/>
              <a:buChar char="~"/>
            </a:pPr>
            <a:r>
              <a:rPr lang="it-IT" sz="2400" b="1" dirty="0" smtClean="0">
                <a:solidFill>
                  <a:schemeClr val="bg1"/>
                </a:solidFill>
                <a:sym typeface="Symbol"/>
              </a:rPr>
              <a:t> 3.4 </a:t>
            </a:r>
            <a:r>
              <a:rPr lang="it-IT" sz="2400" b="1" dirty="0" err="1" smtClean="0">
                <a:solidFill>
                  <a:schemeClr val="bg1"/>
                </a:solidFill>
                <a:sym typeface="Symbol"/>
              </a:rPr>
              <a:t>Meuro</a:t>
            </a:r>
            <a:endParaRPr lang="it-IT" sz="2400" b="1" dirty="0" smtClean="0">
              <a:solidFill>
                <a:schemeClr val="bg1"/>
              </a:solidFill>
              <a:sym typeface="Symbol"/>
            </a:endParaRPr>
          </a:p>
        </p:txBody>
      </p:sp>
      <p:sp>
        <p:nvSpPr>
          <p:cNvPr id="17" name="Rectangle 6"/>
          <p:cNvSpPr/>
          <p:nvPr/>
        </p:nvSpPr>
        <p:spPr>
          <a:xfrm>
            <a:off x="6300192" y="1268760"/>
            <a:ext cx="2664296" cy="93610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asellaDiTesto 17"/>
          <p:cNvSpPr txBox="1"/>
          <p:nvPr/>
        </p:nvSpPr>
        <p:spPr>
          <a:xfrm>
            <a:off x="6300192" y="1268760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bg1"/>
                </a:solidFill>
                <a:sym typeface="Symbol"/>
              </a:rPr>
              <a:t>0.92 </a:t>
            </a:r>
            <a:r>
              <a:rPr lang="it-IT" sz="2400" b="1" dirty="0" err="1" smtClean="0">
                <a:solidFill>
                  <a:schemeClr val="bg1"/>
                </a:solidFill>
                <a:sym typeface="Symbol"/>
              </a:rPr>
              <a:t>Meuro</a:t>
            </a:r>
            <a:endParaRPr lang="it-IT" sz="2400" b="1" dirty="0" smtClean="0">
              <a:solidFill>
                <a:schemeClr val="bg1"/>
              </a:solidFill>
              <a:sym typeface="Symbol"/>
            </a:endParaRPr>
          </a:p>
          <a:p>
            <a:pPr algn="ctr"/>
            <a:r>
              <a:rPr lang="it-IT" sz="2400" b="1" dirty="0" smtClean="0">
                <a:solidFill>
                  <a:schemeClr val="bg1"/>
                </a:solidFill>
                <a:sym typeface="Symbol"/>
              </a:rPr>
              <a:t>Fondo Indiviso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3"/>
          <p:cNvSpPr txBox="1"/>
          <p:nvPr/>
        </p:nvSpPr>
        <p:spPr>
          <a:xfrm>
            <a:off x="251520" y="188640"/>
            <a:ext cx="86409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solidFill>
                  <a:srgbClr val="FFFF00"/>
                </a:solidFill>
              </a:rPr>
              <a:t>Gruppo</a:t>
            </a:r>
            <a:r>
              <a:rPr lang="en-US" sz="4400" dirty="0" smtClean="0">
                <a:solidFill>
                  <a:srgbClr val="FFFF00"/>
                </a:solidFill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</a:rPr>
              <a:t>Terzo</a:t>
            </a:r>
            <a:r>
              <a:rPr lang="en-US" sz="4400" dirty="0" smtClean="0">
                <a:solidFill>
                  <a:srgbClr val="FFFF00"/>
                </a:solidFill>
              </a:rPr>
              <a:t> Milano</a:t>
            </a:r>
            <a:endParaRPr lang="en-US" sz="4400" dirty="0">
              <a:solidFill>
                <a:srgbClr val="FFFF00"/>
              </a:solidFill>
            </a:endParaRPr>
          </a:p>
        </p:txBody>
      </p:sp>
      <p:sp>
        <p:nvSpPr>
          <p:cNvPr id="6" name="Rectangle 6"/>
          <p:cNvSpPr/>
          <p:nvPr/>
        </p:nvSpPr>
        <p:spPr>
          <a:xfrm>
            <a:off x="827584" y="1268760"/>
            <a:ext cx="2016224" cy="496855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sellaDiTesto 6"/>
          <p:cNvSpPr txBox="1"/>
          <p:nvPr/>
        </p:nvSpPr>
        <p:spPr>
          <a:xfrm>
            <a:off x="827584" y="1355284"/>
            <a:ext cx="19442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bg1"/>
                </a:solidFill>
              </a:rPr>
              <a:t>Richieste</a:t>
            </a:r>
          </a:p>
          <a:p>
            <a:pPr algn="ctr"/>
            <a:r>
              <a:rPr lang="it-IT" sz="2400" b="1" dirty="0" smtClean="0">
                <a:solidFill>
                  <a:schemeClr val="bg1"/>
                </a:solidFill>
              </a:rPr>
              <a:t>2014</a:t>
            </a:r>
          </a:p>
          <a:p>
            <a:pPr algn="ctr"/>
            <a:endParaRPr lang="it-IT" sz="2400" b="1" dirty="0" smtClean="0">
              <a:solidFill>
                <a:schemeClr val="bg1"/>
              </a:solidFill>
            </a:endParaRPr>
          </a:p>
          <a:p>
            <a:pPr algn="ctr">
              <a:buFont typeface="Symbol"/>
              <a:buChar char="~"/>
            </a:pPr>
            <a:r>
              <a:rPr lang="it-IT" sz="2400" b="1" dirty="0" smtClean="0">
                <a:solidFill>
                  <a:schemeClr val="bg1"/>
                </a:solidFill>
                <a:sym typeface="Symbol"/>
              </a:rPr>
              <a:t>0.95 </a:t>
            </a:r>
            <a:r>
              <a:rPr lang="it-IT" sz="2400" b="1" dirty="0" err="1" smtClean="0">
                <a:solidFill>
                  <a:schemeClr val="bg1"/>
                </a:solidFill>
                <a:sym typeface="Symbol"/>
              </a:rPr>
              <a:t>Meuro</a:t>
            </a:r>
            <a:endParaRPr lang="it-IT" sz="2400" b="1" dirty="0" smtClean="0">
              <a:solidFill>
                <a:schemeClr val="bg1"/>
              </a:solidFill>
              <a:sym typeface="Symbol"/>
            </a:endParaRPr>
          </a:p>
        </p:txBody>
      </p:sp>
      <p:sp>
        <p:nvSpPr>
          <p:cNvPr id="8" name="Rectangle 6"/>
          <p:cNvSpPr/>
          <p:nvPr/>
        </p:nvSpPr>
        <p:spPr>
          <a:xfrm>
            <a:off x="4427984" y="1268760"/>
            <a:ext cx="3168352" cy="496855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llaDiTesto 8"/>
          <p:cNvSpPr txBox="1"/>
          <p:nvPr/>
        </p:nvSpPr>
        <p:spPr>
          <a:xfrm>
            <a:off x="4427984" y="1355284"/>
            <a:ext cx="31683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bg1"/>
                </a:solidFill>
              </a:rPr>
              <a:t>Assegnazioni</a:t>
            </a:r>
          </a:p>
          <a:p>
            <a:pPr algn="ctr"/>
            <a:r>
              <a:rPr lang="it-IT" sz="2400" b="1" dirty="0" smtClean="0">
                <a:solidFill>
                  <a:schemeClr val="bg1"/>
                </a:solidFill>
              </a:rPr>
              <a:t>2014</a:t>
            </a:r>
          </a:p>
          <a:p>
            <a:pPr algn="ctr"/>
            <a:endParaRPr lang="it-IT" sz="2400" b="1" dirty="0" smtClean="0">
              <a:solidFill>
                <a:schemeClr val="bg1"/>
              </a:solidFill>
            </a:endParaRPr>
          </a:p>
          <a:p>
            <a:pPr algn="ctr">
              <a:buFont typeface="Symbol"/>
              <a:buChar char="~"/>
            </a:pPr>
            <a:r>
              <a:rPr lang="it-IT" sz="2400" b="1" dirty="0" smtClean="0">
                <a:solidFill>
                  <a:schemeClr val="bg1"/>
                </a:solidFill>
                <a:sym typeface="Symbol"/>
              </a:rPr>
              <a:t> 0.64 </a:t>
            </a:r>
            <a:r>
              <a:rPr lang="it-IT" sz="2400" b="1" dirty="0" err="1" smtClean="0">
                <a:solidFill>
                  <a:schemeClr val="bg1"/>
                </a:solidFill>
                <a:sym typeface="Symbol"/>
              </a:rPr>
              <a:t>Meuro</a:t>
            </a:r>
            <a:endParaRPr lang="it-IT" sz="2400" b="1" dirty="0" smtClean="0">
              <a:solidFill>
                <a:schemeClr val="bg1"/>
              </a:solidFill>
              <a:sym typeface="Symbol"/>
            </a:endParaRPr>
          </a:p>
        </p:txBody>
      </p:sp>
      <p:sp>
        <p:nvSpPr>
          <p:cNvPr id="10" name="Freccia a destra 9"/>
          <p:cNvSpPr/>
          <p:nvPr/>
        </p:nvSpPr>
        <p:spPr>
          <a:xfrm>
            <a:off x="3203848" y="3068960"/>
            <a:ext cx="864096" cy="792088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TextBox 4"/>
          <p:cNvSpPr txBox="1"/>
          <p:nvPr/>
        </p:nvSpPr>
        <p:spPr>
          <a:xfrm>
            <a:off x="1043608" y="3212976"/>
            <a:ext cx="161133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Aegis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Exochim</a:t>
            </a:r>
            <a:endParaRPr lang="en-US" sz="2800" dirty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FAMU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Gamma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Kaonnis</a:t>
            </a:r>
            <a:endParaRPr lang="en-US" sz="2800" dirty="0" smtClean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Luna3</a:t>
            </a:r>
            <a:endParaRPr 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21" name="TextBox 4"/>
          <p:cNvSpPr txBox="1"/>
          <p:nvPr/>
        </p:nvSpPr>
        <p:spPr>
          <a:xfrm>
            <a:off x="4427984" y="3212976"/>
            <a:ext cx="32403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 Aegis        45.0 k€</a:t>
            </a:r>
            <a:endParaRPr lang="en-US" sz="2800" dirty="0" smtClean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Exochim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  32.5 k</a:t>
            </a:r>
            <a:r>
              <a:rPr lang="en-US" sz="2800" dirty="0" smtClean="0">
                <a:solidFill>
                  <a:srgbClr val="FFFF00"/>
                </a:solidFill>
              </a:rPr>
              <a:t>€ </a:t>
            </a:r>
            <a:endParaRPr lang="en-US" sz="2800" dirty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FAMU         </a:t>
            </a:r>
            <a:r>
              <a:rPr lang="en-US" sz="2800" dirty="0" smtClean="0">
                <a:solidFill>
                  <a:srgbClr val="FFFF00"/>
                </a:solidFill>
              </a:rPr>
              <a:t>2.5 </a:t>
            </a:r>
            <a:r>
              <a:rPr lang="en-US" sz="2800" dirty="0" smtClean="0">
                <a:solidFill>
                  <a:srgbClr val="FFFF00"/>
                </a:solidFill>
              </a:rPr>
              <a:t>k€</a:t>
            </a:r>
            <a:endParaRPr lang="en-US" sz="2800" dirty="0" smtClean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Gamma </a:t>
            </a:r>
            <a:r>
              <a:rPr lang="en-US" sz="2800" dirty="0" smtClean="0">
                <a:solidFill>
                  <a:srgbClr val="FFFF00"/>
                </a:solidFill>
              </a:rPr>
              <a:t> 478.0 </a:t>
            </a:r>
            <a:r>
              <a:rPr lang="en-US" sz="2800" dirty="0" smtClean="0">
                <a:solidFill>
                  <a:srgbClr val="FFFF00"/>
                </a:solidFill>
              </a:rPr>
              <a:t>k€</a:t>
            </a:r>
            <a:endParaRPr lang="en-US" sz="2800" dirty="0" smtClean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Kaonnis</a:t>
            </a:r>
            <a:r>
              <a:rPr lang="en-US" sz="2800" dirty="0" smtClean="0">
                <a:solidFill>
                  <a:srgbClr val="FFFF00"/>
                </a:solidFill>
              </a:rPr>
              <a:t>    60.0 k€</a:t>
            </a:r>
            <a:endParaRPr lang="en-US" sz="2800" dirty="0" smtClean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Luna3       </a:t>
            </a:r>
            <a:r>
              <a:rPr lang="en-US" sz="2800" dirty="0" smtClean="0">
                <a:solidFill>
                  <a:srgbClr val="FFFF00"/>
                </a:solidFill>
              </a:rPr>
              <a:t>23.5 </a:t>
            </a:r>
            <a:r>
              <a:rPr lang="en-US" sz="2800" dirty="0" smtClean="0">
                <a:solidFill>
                  <a:srgbClr val="FFFF00"/>
                </a:solidFill>
              </a:rPr>
              <a:t>k€</a:t>
            </a:r>
            <a:endParaRPr lang="en-US" sz="28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it-IT" dirty="0" smtClean="0">
                <a:solidFill>
                  <a:srgbClr val="FFFF00"/>
                </a:solidFill>
              </a:rPr>
              <a:t>4° SPES </a:t>
            </a:r>
            <a:r>
              <a:rPr lang="it-IT" dirty="0" err="1" smtClean="0">
                <a:solidFill>
                  <a:srgbClr val="FFFF00"/>
                </a:solidFill>
              </a:rPr>
              <a:t>day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4525963"/>
          </a:xfrm>
        </p:spPr>
        <p:txBody>
          <a:bodyPr>
            <a:normAutofit lnSpcReduction="10000"/>
          </a:bodyPr>
          <a:lstStyle/>
          <a:p>
            <a:r>
              <a:rPr lang="it-IT" sz="2800" dirty="0" smtClean="0">
                <a:solidFill>
                  <a:srgbClr val="FFFF00"/>
                </a:solidFill>
              </a:rPr>
              <a:t>9-10 Dicembre 2013</a:t>
            </a:r>
          </a:p>
          <a:p>
            <a:r>
              <a:rPr lang="it-IT" sz="2800" dirty="0" smtClean="0">
                <a:solidFill>
                  <a:srgbClr val="FFFF00"/>
                </a:solidFill>
              </a:rPr>
              <a:t>Tema  - Moti Collettivi</a:t>
            </a:r>
          </a:p>
          <a:p>
            <a:r>
              <a:rPr lang="en-US" sz="2800" dirty="0" smtClean="0">
                <a:solidFill>
                  <a:srgbClr val="FFFF00"/>
                </a:solidFill>
              </a:rPr>
              <a:t>Il workshop è </a:t>
            </a:r>
            <a:r>
              <a:rPr lang="en-US" sz="2800" dirty="0" err="1" smtClean="0">
                <a:solidFill>
                  <a:srgbClr val="FFFF00"/>
                </a:solidFill>
              </a:rPr>
              <a:t>Organizzato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dallo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SPES Study Group (GSS).</a:t>
            </a:r>
            <a:endParaRPr lang="it-IT" sz="2800" dirty="0" smtClean="0">
              <a:solidFill>
                <a:srgbClr val="FFFF00"/>
              </a:solidFill>
            </a:endParaRPr>
          </a:p>
          <a:p>
            <a:r>
              <a:rPr lang="it-IT" sz="2800" dirty="0" smtClean="0">
                <a:solidFill>
                  <a:srgbClr val="FFFF00"/>
                </a:solidFill>
              </a:rPr>
              <a:t>E’ Quarto di una serie di 5 </a:t>
            </a:r>
            <a:r>
              <a:rPr lang="it-IT" sz="2800" dirty="0" err="1" smtClean="0">
                <a:solidFill>
                  <a:srgbClr val="FFFF00"/>
                </a:solidFill>
              </a:rPr>
              <a:t>workshops</a:t>
            </a:r>
            <a:r>
              <a:rPr lang="it-IT" sz="2800" dirty="0" smtClean="0">
                <a:solidFill>
                  <a:srgbClr val="FFFF00"/>
                </a:solidFill>
              </a:rPr>
              <a:t> </a:t>
            </a:r>
          </a:p>
          <a:p>
            <a:pPr>
              <a:lnSpc>
                <a:spcPct val="50000"/>
              </a:lnSpc>
              <a:buNone/>
            </a:pPr>
            <a:endParaRPr lang="it-IT" sz="2800" dirty="0" smtClean="0">
              <a:solidFill>
                <a:srgbClr val="FFFF00"/>
              </a:solidFill>
            </a:endParaRPr>
          </a:p>
          <a:p>
            <a:pPr lvl="1"/>
            <a:r>
              <a:rPr lang="it-IT" sz="2400" dirty="0" smtClean="0">
                <a:solidFill>
                  <a:srgbClr val="FFFF00"/>
                </a:solidFill>
              </a:rPr>
              <a:t>Napoli (Aprile 2012)</a:t>
            </a:r>
          </a:p>
          <a:p>
            <a:pPr lvl="1"/>
            <a:r>
              <a:rPr lang="it-IT" sz="2400" dirty="0" smtClean="0">
                <a:solidFill>
                  <a:srgbClr val="FFFF00"/>
                </a:solidFill>
              </a:rPr>
              <a:t>Firenze (Settembre 2012)</a:t>
            </a:r>
          </a:p>
          <a:p>
            <a:pPr lvl="1"/>
            <a:r>
              <a:rPr lang="it-IT" sz="2400" dirty="0" smtClean="0">
                <a:solidFill>
                  <a:srgbClr val="FFFF00"/>
                </a:solidFill>
              </a:rPr>
              <a:t>LNS (Ottobre 2013)</a:t>
            </a:r>
          </a:p>
          <a:p>
            <a:pPr lvl="1"/>
            <a:endParaRPr lang="it-IT" sz="2400" dirty="0" smtClean="0">
              <a:solidFill>
                <a:srgbClr val="FFFF00"/>
              </a:solidFill>
            </a:endParaRPr>
          </a:p>
          <a:p>
            <a:pPr lvl="1"/>
            <a:r>
              <a:rPr lang="it-IT" sz="2400" dirty="0" err="1" smtClean="0">
                <a:solidFill>
                  <a:srgbClr val="FFFF00"/>
                </a:solidFill>
              </a:rPr>
              <a:t>Legnaro</a:t>
            </a:r>
            <a:r>
              <a:rPr lang="it-IT" sz="2400" dirty="0" smtClean="0">
                <a:solidFill>
                  <a:srgbClr val="FFFF00"/>
                </a:solidFill>
              </a:rPr>
              <a:t> –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2573</TotalTime>
  <Words>216</Words>
  <Application>Microsoft Office PowerPoint</Application>
  <PresentationFormat>Presentazione su schermo (4:3)</PresentationFormat>
  <Paragraphs>72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Tema di Office</vt:lpstr>
      <vt:lpstr>Diapositiva 1</vt:lpstr>
      <vt:lpstr>Diapositiva 2</vt:lpstr>
      <vt:lpstr>Diapositiva 3</vt:lpstr>
      <vt:lpstr>4° SPES day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Franco</dc:creator>
  <cp:lastModifiedBy>utente</cp:lastModifiedBy>
  <cp:revision>234</cp:revision>
  <dcterms:created xsi:type="dcterms:W3CDTF">2012-06-28T16:18:30Z</dcterms:created>
  <dcterms:modified xsi:type="dcterms:W3CDTF">2013-10-14T20:31:38Z</dcterms:modified>
</cp:coreProperties>
</file>