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3" r:id="rId3"/>
    <p:sldId id="258" r:id="rId4"/>
    <p:sldId id="280" r:id="rId5"/>
    <p:sldId id="279" r:id="rId6"/>
    <p:sldId id="287" r:id="rId7"/>
    <p:sldId id="283" r:id="rId8"/>
    <p:sldId id="284" r:id="rId9"/>
    <p:sldId id="270" r:id="rId10"/>
    <p:sldId id="282" r:id="rId11"/>
    <p:sldId id="288" r:id="rId12"/>
    <p:sldId id="278" r:id="rId13"/>
    <p:sldId id="272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3300"/>
    <a:srgbClr val="00CC99"/>
    <a:srgbClr val="A50021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519" autoAdjust="0"/>
    <p:restoredTop sz="97364" autoAdjust="0"/>
  </p:normalViewPr>
  <p:slideViewPr>
    <p:cSldViewPr snapToGrid="0"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29B12E6-01F6-4DD9-A386-800E39DA19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9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04202-A81B-4F77-BAFF-DFE9CE72BC9F}" type="slidenum">
              <a:rPr lang="it-IT" smtClean="0">
                <a:cs typeface="Arial" charset="0"/>
              </a:rPr>
              <a:pPr/>
              <a:t>1</a:t>
            </a:fld>
            <a:endParaRPr lang="it-IT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1FEAA-9499-4751-9B3F-94B4D7579173}" type="slidenum">
              <a:rPr lang="it-IT" smtClean="0">
                <a:cs typeface="Arial" charset="0"/>
              </a:rPr>
              <a:pPr/>
              <a:t>3</a:t>
            </a:fld>
            <a:endParaRPr lang="it-IT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D1D66-401F-44A3-B436-E2A4640031C4}" type="slidenum">
              <a:rPr lang="it-IT" smtClean="0">
                <a:cs typeface="Arial" charset="0"/>
              </a:rPr>
              <a:pPr/>
              <a:t>4</a:t>
            </a:fld>
            <a:endParaRPr lang="it-IT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6B319-ACB1-4B9E-AA6C-E8C9A9CD7C30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5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AFD91-E5F4-46B9-BC33-53256C6A5B6F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10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DDDD3-075E-4160-A30D-6CE5ECD51F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06/12/2011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E9E65-F135-4C97-AC70-6047A4D549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06/12/2011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94530-2718-4613-8EDF-4DADC18DAA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02E2-E08B-4328-98C5-2E254F0740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D82F-1F30-4CAC-BF90-B124E96264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7A978-95B6-4B58-A49B-E546A34CE2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FE61-2B41-47D0-BBF5-457C749772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71F6-2AFC-4CE4-B228-451AFF7DDA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06/12/2011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9CEC3-493D-4498-A870-6323270C7F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06/12/2011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F00E-16B3-4411-907E-9A12794F71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06/12/2011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 bright="75000"/>
          </a:blip>
          <a:srcRect/>
          <a:stretch>
            <a:fillRect t="10000" r="-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2713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A5002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 Microlaben s.r.l.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62713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A50021"/>
                </a:solidFill>
                <a:cs typeface="+mn-cs"/>
              </a:defRPr>
            </a:lvl1pPr>
          </a:lstStyle>
          <a:p>
            <a:pPr>
              <a:defRPr/>
            </a:pPr>
            <a:fld id="{BA4BC6F2-3009-42B3-BDC1-BADB983050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-26988"/>
            <a:ext cx="9144000" cy="6884988"/>
            <a:chOff x="0" y="-17"/>
            <a:chExt cx="5760" cy="4337"/>
          </a:xfrm>
        </p:grpSpPr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346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>
                <a:solidFill>
                  <a:srgbClr val="339966"/>
                </a:solidFill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5057" y="-17"/>
              <a:ext cx="703" cy="663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>
                <a:solidFill>
                  <a:srgbClr val="339966"/>
                </a:solidFill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0" y="754"/>
              <a:ext cx="431" cy="3566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>
                <a:solidFill>
                  <a:srgbClr val="339966"/>
                </a:solidFill>
                <a:cs typeface="+mn-cs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346"/>
              <a:ext cx="431" cy="40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113" y="119"/>
              <a:ext cx="681" cy="63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pic>
          <p:nvPicPr>
            <p:cNvPr id="3" name="Picture 18" descr="logo_poliba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148" y="73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2713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A5002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06/12/2011</a:t>
            </a:r>
          </a:p>
        </p:txBody>
      </p:sp>
      <p:pic>
        <p:nvPicPr>
          <p:cNvPr id="1032" name="Immagine 14" descr="LogoMLE_solo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317500"/>
            <a:ext cx="1014412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rlab15.di.uniba.it/wgs/logi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1"/>
          <p:cNvSpPr txBox="1">
            <a:spLocks noChangeArrowheads="1"/>
          </p:cNvSpPr>
          <p:nvPr/>
        </p:nvSpPr>
        <p:spPr bwMode="auto">
          <a:xfrm>
            <a:off x="2684463" y="4316413"/>
            <a:ext cx="434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i="1">
                <a:solidFill>
                  <a:srgbClr val="A50021"/>
                </a:solidFill>
              </a:rPr>
              <a:t>APPLIED RESEARCH AND DEVELOPMENT</a:t>
            </a:r>
          </a:p>
        </p:txBody>
      </p:sp>
      <p:pic>
        <p:nvPicPr>
          <p:cNvPr id="14338" name="Immagine 6" descr="LogoDef1bis1M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17675"/>
            <a:ext cx="792003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 Microlaben s.r.l.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079500" y="981075"/>
            <a:ext cx="79565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Calibri" pitchFamily="34" charset="0"/>
              </a:rPr>
              <a:t>Sistema wireless distribuito per la rilevazione della temperatura corporea neonatale</a:t>
            </a:r>
          </a:p>
          <a:p>
            <a:r>
              <a:rPr lang="it-IT" sz="1400" dirty="0">
                <a:solidFill>
                  <a:srgbClr val="000000"/>
                </a:solidFill>
              </a:rPr>
              <a:t>	 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100138" y="1966913"/>
            <a:ext cx="40052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Il sistema di monitoraggio distribuito sviluppato, integra sia componenti hardware che firmware con  il compito di:</a:t>
            </a:r>
          </a:p>
          <a:p>
            <a:endParaRPr lang="it-IT" sz="1600"/>
          </a:p>
          <a:p>
            <a:pPr>
              <a:buFont typeface="Arial" charset="0"/>
              <a:buChar char="•"/>
            </a:pPr>
            <a:r>
              <a:rPr lang="it-IT" sz="1600"/>
              <a:t>rilevare i parametri da monitorare relativi a uno o più soggetti sotto osservazione;</a:t>
            </a:r>
          </a:p>
          <a:p>
            <a:pPr>
              <a:buFont typeface="Arial" charset="0"/>
              <a:buChar char="•"/>
            </a:pPr>
            <a:endParaRPr lang="it-IT" sz="1600"/>
          </a:p>
          <a:p>
            <a:pPr>
              <a:buFont typeface="Arial" charset="0"/>
              <a:buChar char="•"/>
            </a:pPr>
            <a:r>
              <a:rPr lang="it-IT" sz="1600"/>
              <a:t>verificarne l’andamento nel tempo, consentendo anche la visualizzazione delle misure rilevate, attraverso opportuni strumenti di interfaccia;</a:t>
            </a:r>
          </a:p>
          <a:p>
            <a:pPr>
              <a:buFont typeface="Arial" charset="0"/>
              <a:buChar char="•"/>
            </a:pPr>
            <a:endParaRPr lang="it-IT" sz="1600"/>
          </a:p>
          <a:p>
            <a:pPr>
              <a:buFont typeface="Arial" charset="0"/>
              <a:buChar char="•"/>
            </a:pPr>
            <a:r>
              <a:rPr lang="it-IT" sz="1600"/>
              <a:t>rilevare e segnalare prontamente eventuali situazioni anomale rispetto alle normali previste;</a:t>
            </a:r>
          </a:p>
          <a:p>
            <a:pPr>
              <a:buFont typeface="Arial" charset="0"/>
              <a:buChar char="•"/>
            </a:pPr>
            <a:endParaRPr lang="it-IT" sz="1600"/>
          </a:p>
          <a:p>
            <a:pPr>
              <a:buFont typeface="Arial" charset="0"/>
              <a:buChar char="•"/>
            </a:pPr>
            <a:r>
              <a:rPr lang="it-IT" sz="1600"/>
              <a:t>consentire la  visualizzazione dei dati rilevati associati ai pazienti.</a:t>
            </a:r>
          </a:p>
          <a:p>
            <a:pPr algn="just">
              <a:lnSpc>
                <a:spcPts val="2000"/>
              </a:lnSpc>
            </a:pPr>
            <a:endParaRPr lang="it-IT" sz="1600">
              <a:solidFill>
                <a:srgbClr val="000000"/>
              </a:solidFill>
            </a:endParaRPr>
          </a:p>
          <a:p>
            <a:pPr algn="just">
              <a:lnSpc>
                <a:spcPts val="2000"/>
              </a:lnSpc>
            </a:pPr>
            <a:endParaRPr lang="it-IT" sz="1600">
              <a:solidFill>
                <a:srgbClr val="A50021"/>
              </a:solidFill>
            </a:endParaRPr>
          </a:p>
        </p:txBody>
      </p:sp>
      <p:pic>
        <p:nvPicPr>
          <p:cNvPr id="27653" name="Picture 2" descr="D:\Microlaben\Progetti\ASPEK\Sistema Monitoraggio Temperatura\Relazione\Sistema Monitoragg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550" y="2014538"/>
            <a:ext cx="3752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Microlaben s.r.l.</a:t>
            </a:r>
            <a:endParaRPr lang="it-IT"/>
          </a:p>
        </p:txBody>
      </p:sp>
      <p:grpSp>
        <p:nvGrpSpPr>
          <p:cNvPr id="318" name="Gruppo 317"/>
          <p:cNvGrpSpPr/>
          <p:nvPr/>
        </p:nvGrpSpPr>
        <p:grpSpPr>
          <a:xfrm>
            <a:off x="1030398" y="1172838"/>
            <a:ext cx="7613170" cy="4468757"/>
            <a:chOff x="422402" y="762001"/>
            <a:chExt cx="8721598" cy="5638799"/>
          </a:xfrm>
        </p:grpSpPr>
        <p:pic>
          <p:nvPicPr>
            <p:cNvPr id="214" name="Immagine 213"/>
            <p:cNvPicPr>
              <a:picLocks noChangeAspect="1"/>
            </p:cNvPicPr>
            <p:nvPr/>
          </p:nvPicPr>
          <p:blipFill>
            <a:blip r:embed="rId2" cstate="print">
              <a:grayscl/>
              <a:lum bright="1000" contrast="30000"/>
            </a:blip>
            <a:stretch>
              <a:fillRect/>
            </a:stretch>
          </p:blipFill>
          <p:spPr>
            <a:xfrm>
              <a:off x="422402" y="762001"/>
              <a:ext cx="4990999" cy="4114800"/>
            </a:xfrm>
            <a:prstGeom prst="rect">
              <a:avLst/>
            </a:prstGeom>
          </p:spPr>
        </p:pic>
        <p:sp>
          <p:nvSpPr>
            <p:cNvPr id="215" name="Connettore 214"/>
            <p:cNvSpPr/>
            <p:nvPr/>
          </p:nvSpPr>
          <p:spPr>
            <a:xfrm>
              <a:off x="3424241" y="2234921"/>
              <a:ext cx="55856" cy="7195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6" name="Arco 215"/>
            <p:cNvSpPr/>
            <p:nvPr/>
          </p:nvSpPr>
          <p:spPr>
            <a:xfrm rot="1869099">
              <a:off x="3314813" y="2130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7" name="Arco 216"/>
            <p:cNvSpPr/>
            <p:nvPr/>
          </p:nvSpPr>
          <p:spPr>
            <a:xfrm rot="1869099">
              <a:off x="3342741" y="2130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8" name="Arco 217"/>
            <p:cNvSpPr/>
            <p:nvPr/>
          </p:nvSpPr>
          <p:spPr>
            <a:xfrm rot="1869099">
              <a:off x="3370669" y="2130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9" name="Arco 218"/>
            <p:cNvSpPr/>
            <p:nvPr/>
          </p:nvSpPr>
          <p:spPr>
            <a:xfrm rot="13200000">
              <a:off x="3407347" y="20579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0" name="Arco 219"/>
            <p:cNvSpPr/>
            <p:nvPr/>
          </p:nvSpPr>
          <p:spPr>
            <a:xfrm rot="13200000">
              <a:off x="3379418" y="20579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1" name="Arco 220"/>
            <p:cNvSpPr/>
            <p:nvPr/>
          </p:nvSpPr>
          <p:spPr>
            <a:xfrm rot="13200000">
              <a:off x="3351491" y="2057922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2" name="Connettore 221"/>
            <p:cNvSpPr/>
            <p:nvPr/>
          </p:nvSpPr>
          <p:spPr>
            <a:xfrm>
              <a:off x="3424241" y="2864748"/>
              <a:ext cx="55856" cy="7195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3" name="Arco 222"/>
            <p:cNvSpPr/>
            <p:nvPr/>
          </p:nvSpPr>
          <p:spPr>
            <a:xfrm rot="1869099">
              <a:off x="3314813" y="2760045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4" name="Arco 223"/>
            <p:cNvSpPr/>
            <p:nvPr/>
          </p:nvSpPr>
          <p:spPr>
            <a:xfrm rot="1869099">
              <a:off x="3342741" y="2760045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5" name="Arco 224"/>
            <p:cNvSpPr/>
            <p:nvPr/>
          </p:nvSpPr>
          <p:spPr>
            <a:xfrm rot="1869099">
              <a:off x="3370669" y="2760045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6" name="Arco 225"/>
            <p:cNvSpPr/>
            <p:nvPr/>
          </p:nvSpPr>
          <p:spPr>
            <a:xfrm rot="13200000">
              <a:off x="3407347" y="2687750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7" name="Arco 226"/>
            <p:cNvSpPr/>
            <p:nvPr/>
          </p:nvSpPr>
          <p:spPr>
            <a:xfrm rot="13200000">
              <a:off x="3379418" y="2687750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8" name="Arco 227"/>
            <p:cNvSpPr/>
            <p:nvPr/>
          </p:nvSpPr>
          <p:spPr>
            <a:xfrm rot="13200000">
              <a:off x="3351491" y="2687749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9" name="Connettore 228"/>
            <p:cNvSpPr/>
            <p:nvPr/>
          </p:nvSpPr>
          <p:spPr>
            <a:xfrm>
              <a:off x="1369383" y="4139921"/>
              <a:ext cx="55856" cy="7195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0" name="Arco 229"/>
            <p:cNvSpPr/>
            <p:nvPr/>
          </p:nvSpPr>
          <p:spPr>
            <a:xfrm rot="1869099">
              <a:off x="1259955" y="4035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1" name="Arco 230"/>
            <p:cNvSpPr/>
            <p:nvPr/>
          </p:nvSpPr>
          <p:spPr>
            <a:xfrm rot="1869099">
              <a:off x="1287883" y="4035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2" name="Arco 231"/>
            <p:cNvSpPr/>
            <p:nvPr/>
          </p:nvSpPr>
          <p:spPr>
            <a:xfrm rot="1869099">
              <a:off x="1315811" y="4035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3" name="Arco 232"/>
            <p:cNvSpPr/>
            <p:nvPr/>
          </p:nvSpPr>
          <p:spPr>
            <a:xfrm rot="13200000">
              <a:off x="1352489" y="39629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Arco 233"/>
            <p:cNvSpPr/>
            <p:nvPr/>
          </p:nvSpPr>
          <p:spPr>
            <a:xfrm rot="13200000">
              <a:off x="1324560" y="39629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5" name="Arco 234"/>
            <p:cNvSpPr/>
            <p:nvPr/>
          </p:nvSpPr>
          <p:spPr>
            <a:xfrm rot="13200000">
              <a:off x="1296633" y="3962922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6" name="Connettore 235"/>
            <p:cNvSpPr/>
            <p:nvPr/>
          </p:nvSpPr>
          <p:spPr>
            <a:xfrm>
              <a:off x="1138241" y="3606521"/>
              <a:ext cx="55856" cy="7195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7" name="Arco 236"/>
            <p:cNvSpPr/>
            <p:nvPr/>
          </p:nvSpPr>
          <p:spPr>
            <a:xfrm rot="1869099">
              <a:off x="1028813" y="35018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8" name="Arco 237"/>
            <p:cNvSpPr/>
            <p:nvPr/>
          </p:nvSpPr>
          <p:spPr>
            <a:xfrm rot="1869099">
              <a:off x="1056741" y="35018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9" name="Arco 238"/>
            <p:cNvSpPr/>
            <p:nvPr/>
          </p:nvSpPr>
          <p:spPr>
            <a:xfrm rot="1869099">
              <a:off x="1084669" y="35018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0" name="Arco 239"/>
            <p:cNvSpPr/>
            <p:nvPr/>
          </p:nvSpPr>
          <p:spPr>
            <a:xfrm rot="13200000">
              <a:off x="1121347" y="34295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1" name="Arco 240"/>
            <p:cNvSpPr/>
            <p:nvPr/>
          </p:nvSpPr>
          <p:spPr>
            <a:xfrm rot="13200000">
              <a:off x="1093418" y="34295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2" name="Arco 241"/>
            <p:cNvSpPr/>
            <p:nvPr/>
          </p:nvSpPr>
          <p:spPr>
            <a:xfrm rot="13200000">
              <a:off x="1065491" y="3429522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3" name="Connettore 242"/>
            <p:cNvSpPr/>
            <p:nvPr/>
          </p:nvSpPr>
          <p:spPr>
            <a:xfrm>
              <a:off x="912183" y="2234921"/>
              <a:ext cx="55856" cy="7195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4" name="Arco 243"/>
            <p:cNvSpPr/>
            <p:nvPr/>
          </p:nvSpPr>
          <p:spPr>
            <a:xfrm rot="1869099">
              <a:off x="802755" y="2130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5" name="Arco 244"/>
            <p:cNvSpPr/>
            <p:nvPr/>
          </p:nvSpPr>
          <p:spPr>
            <a:xfrm rot="1869099">
              <a:off x="830683" y="2130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6" name="Arco 245"/>
            <p:cNvSpPr/>
            <p:nvPr/>
          </p:nvSpPr>
          <p:spPr>
            <a:xfrm rot="1869099">
              <a:off x="858611" y="2130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7" name="Arco 246"/>
            <p:cNvSpPr/>
            <p:nvPr/>
          </p:nvSpPr>
          <p:spPr>
            <a:xfrm rot="13200000">
              <a:off x="895289" y="20579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8" name="Arco 247"/>
            <p:cNvSpPr/>
            <p:nvPr/>
          </p:nvSpPr>
          <p:spPr>
            <a:xfrm rot="13200000">
              <a:off x="867360" y="20579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9" name="Arco 248"/>
            <p:cNvSpPr/>
            <p:nvPr/>
          </p:nvSpPr>
          <p:spPr>
            <a:xfrm rot="13200000">
              <a:off x="839433" y="2057922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0" name="Connettore 249"/>
            <p:cNvSpPr/>
            <p:nvPr/>
          </p:nvSpPr>
          <p:spPr>
            <a:xfrm>
              <a:off x="1521783" y="2712348"/>
              <a:ext cx="55856" cy="7195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1" name="Arco 250"/>
            <p:cNvSpPr/>
            <p:nvPr/>
          </p:nvSpPr>
          <p:spPr>
            <a:xfrm rot="1869099">
              <a:off x="1412355" y="2607645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2" name="Arco 251"/>
            <p:cNvSpPr/>
            <p:nvPr/>
          </p:nvSpPr>
          <p:spPr>
            <a:xfrm rot="1869099">
              <a:off x="1440283" y="2607645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3" name="Arco 252"/>
            <p:cNvSpPr/>
            <p:nvPr/>
          </p:nvSpPr>
          <p:spPr>
            <a:xfrm rot="1869099">
              <a:off x="1468211" y="2607645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4" name="Arco 253"/>
            <p:cNvSpPr/>
            <p:nvPr/>
          </p:nvSpPr>
          <p:spPr>
            <a:xfrm rot="13200000">
              <a:off x="1504889" y="2535350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5" name="Arco 254"/>
            <p:cNvSpPr/>
            <p:nvPr/>
          </p:nvSpPr>
          <p:spPr>
            <a:xfrm rot="13200000">
              <a:off x="1476960" y="2535350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Arco 255"/>
            <p:cNvSpPr/>
            <p:nvPr/>
          </p:nvSpPr>
          <p:spPr>
            <a:xfrm rot="13200000">
              <a:off x="1449033" y="2535349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7" name="Connettore 256"/>
            <p:cNvSpPr/>
            <p:nvPr/>
          </p:nvSpPr>
          <p:spPr>
            <a:xfrm>
              <a:off x="4645983" y="3682721"/>
              <a:ext cx="55856" cy="7195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Arco 257"/>
            <p:cNvSpPr/>
            <p:nvPr/>
          </p:nvSpPr>
          <p:spPr>
            <a:xfrm rot="1869099">
              <a:off x="4536555" y="35780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9" name="Arco 258"/>
            <p:cNvSpPr/>
            <p:nvPr/>
          </p:nvSpPr>
          <p:spPr>
            <a:xfrm rot="1869099">
              <a:off x="4564483" y="35780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0" name="Arco 259"/>
            <p:cNvSpPr/>
            <p:nvPr/>
          </p:nvSpPr>
          <p:spPr>
            <a:xfrm rot="1869099">
              <a:off x="4592411" y="35780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1" name="Arco 260"/>
            <p:cNvSpPr/>
            <p:nvPr/>
          </p:nvSpPr>
          <p:spPr>
            <a:xfrm rot="13200000">
              <a:off x="4629089" y="35057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Arco 261"/>
            <p:cNvSpPr/>
            <p:nvPr/>
          </p:nvSpPr>
          <p:spPr>
            <a:xfrm rot="13200000">
              <a:off x="4601160" y="35057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3" name="Arco 262"/>
            <p:cNvSpPr/>
            <p:nvPr/>
          </p:nvSpPr>
          <p:spPr>
            <a:xfrm rot="13200000">
              <a:off x="4573233" y="3505722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4" name="Connettore 263"/>
            <p:cNvSpPr/>
            <p:nvPr/>
          </p:nvSpPr>
          <p:spPr>
            <a:xfrm>
              <a:off x="3424241" y="3758921"/>
              <a:ext cx="55856" cy="7195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5" name="Arco 264"/>
            <p:cNvSpPr/>
            <p:nvPr/>
          </p:nvSpPr>
          <p:spPr>
            <a:xfrm rot="1869099">
              <a:off x="3314813" y="3654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Arco 265"/>
            <p:cNvSpPr/>
            <p:nvPr/>
          </p:nvSpPr>
          <p:spPr>
            <a:xfrm rot="1869099">
              <a:off x="3342741" y="3654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7" name="Arco 266"/>
            <p:cNvSpPr/>
            <p:nvPr/>
          </p:nvSpPr>
          <p:spPr>
            <a:xfrm rot="1869099">
              <a:off x="3370669" y="36542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8" name="Arco 267"/>
            <p:cNvSpPr/>
            <p:nvPr/>
          </p:nvSpPr>
          <p:spPr>
            <a:xfrm rot="13200000">
              <a:off x="3407347" y="35819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9" name="Arco 268"/>
            <p:cNvSpPr/>
            <p:nvPr/>
          </p:nvSpPr>
          <p:spPr>
            <a:xfrm rot="13200000">
              <a:off x="3379418" y="35819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0" name="Arco 269"/>
            <p:cNvSpPr/>
            <p:nvPr/>
          </p:nvSpPr>
          <p:spPr>
            <a:xfrm rot="13200000">
              <a:off x="3351491" y="3581922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1" name="Connettore 270"/>
            <p:cNvSpPr/>
            <p:nvPr/>
          </p:nvSpPr>
          <p:spPr>
            <a:xfrm>
              <a:off x="2128841" y="2788548"/>
              <a:ext cx="55856" cy="7195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Arco 271"/>
            <p:cNvSpPr/>
            <p:nvPr/>
          </p:nvSpPr>
          <p:spPr>
            <a:xfrm rot="1869099">
              <a:off x="2019413" y="2683845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3" name="Arco 272"/>
            <p:cNvSpPr/>
            <p:nvPr/>
          </p:nvSpPr>
          <p:spPr>
            <a:xfrm rot="1869099">
              <a:off x="2047341" y="2683845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4" name="Arco 273"/>
            <p:cNvSpPr/>
            <p:nvPr/>
          </p:nvSpPr>
          <p:spPr>
            <a:xfrm rot="1869099">
              <a:off x="2075269" y="2683845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5" name="Arco 274"/>
            <p:cNvSpPr/>
            <p:nvPr/>
          </p:nvSpPr>
          <p:spPr>
            <a:xfrm rot="13200000">
              <a:off x="2111947" y="2611550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Arco 275"/>
            <p:cNvSpPr/>
            <p:nvPr/>
          </p:nvSpPr>
          <p:spPr>
            <a:xfrm rot="13200000">
              <a:off x="2084018" y="2611550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Arco 276"/>
            <p:cNvSpPr/>
            <p:nvPr/>
          </p:nvSpPr>
          <p:spPr>
            <a:xfrm rot="13200000">
              <a:off x="2056091" y="2611549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Connettore 277"/>
            <p:cNvSpPr/>
            <p:nvPr/>
          </p:nvSpPr>
          <p:spPr>
            <a:xfrm>
              <a:off x="3043241" y="3073121"/>
              <a:ext cx="55856" cy="7195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Arco 278"/>
            <p:cNvSpPr/>
            <p:nvPr/>
          </p:nvSpPr>
          <p:spPr>
            <a:xfrm rot="1869099">
              <a:off x="2933813" y="29684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Arco 279"/>
            <p:cNvSpPr/>
            <p:nvPr/>
          </p:nvSpPr>
          <p:spPr>
            <a:xfrm rot="1869099">
              <a:off x="2961741" y="29684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Arco 280"/>
            <p:cNvSpPr/>
            <p:nvPr/>
          </p:nvSpPr>
          <p:spPr>
            <a:xfrm rot="1869099">
              <a:off x="2989669" y="29684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Arco 281"/>
            <p:cNvSpPr/>
            <p:nvPr/>
          </p:nvSpPr>
          <p:spPr>
            <a:xfrm rot="13200000">
              <a:off x="3026347" y="28961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Arco 282"/>
            <p:cNvSpPr/>
            <p:nvPr/>
          </p:nvSpPr>
          <p:spPr>
            <a:xfrm rot="13200000">
              <a:off x="2998418" y="28961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Arco 283"/>
            <p:cNvSpPr/>
            <p:nvPr/>
          </p:nvSpPr>
          <p:spPr>
            <a:xfrm rot="13200000">
              <a:off x="2970491" y="2896122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85" name="Immagine 28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9633" y="3505200"/>
              <a:ext cx="325967" cy="533400"/>
            </a:xfrm>
            <a:prstGeom prst="rect">
              <a:avLst/>
            </a:prstGeom>
          </p:spPr>
        </p:pic>
        <p:sp>
          <p:nvSpPr>
            <p:cNvPr id="286" name="Connettore 285"/>
            <p:cNvSpPr/>
            <p:nvPr/>
          </p:nvSpPr>
          <p:spPr>
            <a:xfrm>
              <a:off x="607383" y="3073121"/>
              <a:ext cx="55856" cy="7195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Arco 286"/>
            <p:cNvSpPr/>
            <p:nvPr/>
          </p:nvSpPr>
          <p:spPr>
            <a:xfrm rot="1869099">
              <a:off x="497955" y="29684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Arco 287"/>
            <p:cNvSpPr/>
            <p:nvPr/>
          </p:nvSpPr>
          <p:spPr>
            <a:xfrm rot="1869099">
              <a:off x="525883" y="29684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Arco 288"/>
            <p:cNvSpPr/>
            <p:nvPr/>
          </p:nvSpPr>
          <p:spPr>
            <a:xfrm rot="1869099">
              <a:off x="553811" y="2968418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0" name="Arco 289"/>
            <p:cNvSpPr/>
            <p:nvPr/>
          </p:nvSpPr>
          <p:spPr>
            <a:xfrm rot="13200000">
              <a:off x="590489" y="28961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1" name="Arco 290"/>
            <p:cNvSpPr/>
            <p:nvPr/>
          </p:nvSpPr>
          <p:spPr>
            <a:xfrm rot="13200000">
              <a:off x="562560" y="2896123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2" name="Arco 291"/>
            <p:cNvSpPr/>
            <p:nvPr/>
          </p:nvSpPr>
          <p:spPr>
            <a:xfrm rot="13200000">
              <a:off x="534633" y="2896122"/>
              <a:ext cx="195498" cy="359753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93" name="Connettore 1 292"/>
            <p:cNvCxnSpPr/>
            <p:nvPr/>
          </p:nvCxnSpPr>
          <p:spPr>
            <a:xfrm rot="16200000" flipV="1">
              <a:off x="1028599" y="2286000"/>
              <a:ext cx="381000" cy="381000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ttore 1 293"/>
            <p:cNvCxnSpPr/>
            <p:nvPr/>
          </p:nvCxnSpPr>
          <p:spPr>
            <a:xfrm rot="10800000" flipV="1">
              <a:off x="799999" y="2895600"/>
              <a:ext cx="609600" cy="228600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ttore 1 294"/>
            <p:cNvCxnSpPr/>
            <p:nvPr/>
          </p:nvCxnSpPr>
          <p:spPr>
            <a:xfrm rot="5400000" flipH="1" flipV="1">
              <a:off x="3276499" y="2552700"/>
              <a:ext cx="381000" cy="0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ttore 1 295"/>
            <p:cNvCxnSpPr/>
            <p:nvPr/>
          </p:nvCxnSpPr>
          <p:spPr>
            <a:xfrm rot="10800000" flipV="1">
              <a:off x="3619399" y="3657600"/>
              <a:ext cx="914400" cy="152400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ttore 1 296"/>
            <p:cNvCxnSpPr>
              <a:endCxn id="279" idx="2"/>
            </p:cNvCxnSpPr>
            <p:nvPr/>
          </p:nvCxnSpPr>
          <p:spPr>
            <a:xfrm rot="16200000" flipV="1">
              <a:off x="3023638" y="3290439"/>
              <a:ext cx="458739" cy="275584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ttore 1 297"/>
            <p:cNvCxnSpPr/>
            <p:nvPr/>
          </p:nvCxnSpPr>
          <p:spPr>
            <a:xfrm rot="10800000" flipV="1">
              <a:off x="2895601" y="3810000"/>
              <a:ext cx="418999" cy="76200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ttore 1 298"/>
            <p:cNvCxnSpPr/>
            <p:nvPr/>
          </p:nvCxnSpPr>
          <p:spPr>
            <a:xfrm rot="10800000">
              <a:off x="1333400" y="3657600"/>
              <a:ext cx="1181201" cy="152400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ttore 1 299"/>
            <p:cNvCxnSpPr/>
            <p:nvPr/>
          </p:nvCxnSpPr>
          <p:spPr>
            <a:xfrm rot="10800000" flipV="1">
              <a:off x="1562000" y="3962400"/>
              <a:ext cx="952601" cy="152400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ttore 1 300"/>
            <p:cNvCxnSpPr/>
            <p:nvPr/>
          </p:nvCxnSpPr>
          <p:spPr>
            <a:xfrm rot="10800000">
              <a:off x="2323999" y="2895600"/>
              <a:ext cx="533400" cy="228600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ttore 1 301"/>
            <p:cNvCxnSpPr/>
            <p:nvPr/>
          </p:nvCxnSpPr>
          <p:spPr>
            <a:xfrm rot="5400000" flipH="1" flipV="1">
              <a:off x="3124101" y="3314702"/>
              <a:ext cx="685797" cy="1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ttore 1 302"/>
            <p:cNvCxnSpPr/>
            <p:nvPr/>
          </p:nvCxnSpPr>
          <p:spPr>
            <a:xfrm rot="10800000">
              <a:off x="1714399" y="2743200"/>
              <a:ext cx="304800" cy="76200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ttore 1 303"/>
            <p:cNvCxnSpPr/>
            <p:nvPr/>
          </p:nvCxnSpPr>
          <p:spPr>
            <a:xfrm rot="16200000" flipH="1">
              <a:off x="2095399" y="3124200"/>
              <a:ext cx="609600" cy="304800"/>
            </a:xfrm>
            <a:prstGeom prst="line">
              <a:avLst/>
            </a:prstGeom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5" name="Immagine 3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4500" y="3156815"/>
              <a:ext cx="901700" cy="882650"/>
            </a:xfrm>
            <a:prstGeom prst="rect">
              <a:avLst/>
            </a:prstGeom>
          </p:spPr>
        </p:pic>
        <p:pic>
          <p:nvPicPr>
            <p:cNvPr id="306" name="Immagine 30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3461615"/>
              <a:ext cx="882650" cy="717550"/>
            </a:xfrm>
            <a:prstGeom prst="rect">
              <a:avLst/>
            </a:prstGeom>
          </p:spPr>
        </p:pic>
        <p:pic>
          <p:nvPicPr>
            <p:cNvPr id="307" name="Immagine 30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01050" y="5334000"/>
              <a:ext cx="742950" cy="762000"/>
            </a:xfrm>
            <a:prstGeom prst="rect">
              <a:avLst/>
            </a:prstGeom>
          </p:spPr>
        </p:pic>
        <p:pic>
          <p:nvPicPr>
            <p:cNvPr id="308" name="Immagine 3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9600" y="3760065"/>
              <a:ext cx="736600" cy="768350"/>
            </a:xfrm>
            <a:prstGeom prst="rect">
              <a:avLst/>
            </a:prstGeom>
          </p:spPr>
        </p:pic>
        <p:pic>
          <p:nvPicPr>
            <p:cNvPr id="309" name="Immagine 30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2200" y="4724400"/>
              <a:ext cx="1676400" cy="1023215"/>
            </a:xfrm>
            <a:prstGeom prst="rect">
              <a:avLst/>
            </a:prstGeom>
          </p:spPr>
        </p:pic>
        <p:sp>
          <p:nvSpPr>
            <p:cNvPr id="310" name="Nuvola 309"/>
            <p:cNvSpPr/>
            <p:nvPr/>
          </p:nvSpPr>
          <p:spPr>
            <a:xfrm>
              <a:off x="2514600" y="4953000"/>
              <a:ext cx="1676400" cy="990600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internet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1" name="Segnaposto contenuto 2"/>
            <p:cNvSpPr txBox="1">
              <a:spLocks/>
            </p:cNvSpPr>
            <p:nvPr/>
          </p:nvSpPr>
          <p:spPr bwMode="auto">
            <a:xfrm>
              <a:off x="4953000" y="5840413"/>
              <a:ext cx="3810000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it-IT" sz="2800" b="1" kern="0" dirty="0" smtClean="0">
                  <a:solidFill>
                    <a:srgbClr val="FF6600"/>
                  </a:solidFill>
                  <a:latin typeface="+mn-lt"/>
                  <a:ea typeface="ＭＳ Ｐゴシック" charset="0"/>
                  <a:cs typeface="ＭＳ Ｐゴシック" charset="-128"/>
                </a:rPr>
                <a:t>r</a:t>
              </a:r>
              <a:r>
                <a:rPr kumimoji="0" lang="it-IT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ＭＳ Ｐゴシック" charset="-128"/>
                </a:rPr>
                <a:t>emote</a:t>
              </a:r>
              <a:r>
                <a:rPr kumimoji="0" lang="it-IT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ＭＳ Ｐゴシック" charset="-128"/>
                </a:rPr>
                <a:t> </a:t>
              </a:r>
              <a:r>
                <a:rPr kumimoji="0" lang="it-IT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ＭＳ Ｐゴシック" charset="-128"/>
                </a:rPr>
                <a:t>services</a:t>
              </a:r>
              <a:r>
                <a:rPr kumimoji="0" lang="it-IT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ＭＳ Ｐゴシック" charset="-128"/>
                </a:rPr>
                <a:t> </a:t>
              </a:r>
              <a:r>
                <a:rPr kumimoji="0" lang="it-IT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ＭＳ Ｐゴシック" charset="-128"/>
                </a:rPr>
                <a:t>control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cxnSp>
          <p:nvCxnSpPr>
            <p:cNvPr id="312" name="Connettore 1 311"/>
            <p:cNvCxnSpPr/>
            <p:nvPr/>
          </p:nvCxnSpPr>
          <p:spPr>
            <a:xfrm rot="16200000" flipH="1">
              <a:off x="2476500" y="4305300"/>
              <a:ext cx="914400" cy="38100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ttore 1 312"/>
            <p:cNvCxnSpPr/>
            <p:nvPr/>
          </p:nvCxnSpPr>
          <p:spPr>
            <a:xfrm>
              <a:off x="4191000" y="5334000"/>
              <a:ext cx="1981200" cy="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ttore 2 313"/>
            <p:cNvCxnSpPr/>
            <p:nvPr/>
          </p:nvCxnSpPr>
          <p:spPr>
            <a:xfrm rot="16200000" flipV="1">
              <a:off x="5981700" y="4414115"/>
              <a:ext cx="533400" cy="15240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ttore 2 314"/>
            <p:cNvCxnSpPr/>
            <p:nvPr/>
          </p:nvCxnSpPr>
          <p:spPr>
            <a:xfrm rot="5400000" flipH="1" flipV="1">
              <a:off x="7049294" y="4337121"/>
              <a:ext cx="533400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ttore 2 315"/>
            <p:cNvCxnSpPr/>
            <p:nvPr/>
          </p:nvCxnSpPr>
          <p:spPr>
            <a:xfrm rot="5400000" flipH="1" flipV="1">
              <a:off x="7772400" y="4376015"/>
              <a:ext cx="457200" cy="45720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ttore 2 316"/>
            <p:cNvCxnSpPr/>
            <p:nvPr/>
          </p:nvCxnSpPr>
          <p:spPr>
            <a:xfrm>
              <a:off x="7848600" y="5290415"/>
              <a:ext cx="533400" cy="22860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9" name="Rettangolo 318"/>
          <p:cNvSpPr/>
          <p:nvPr/>
        </p:nvSpPr>
        <p:spPr>
          <a:xfrm>
            <a:off x="1893386" y="803506"/>
            <a:ext cx="5498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  <a:latin typeface="Calibri" pitchFamily="34" charset="0"/>
              </a:rPr>
              <a:t>Architettura domotica per costruzioni esistenti</a:t>
            </a:r>
            <a:endParaRPr lang="it-IT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20" name="Text Box 16"/>
          <p:cNvSpPr txBox="1">
            <a:spLocks noChangeArrowheads="1"/>
          </p:cNvSpPr>
          <p:nvPr/>
        </p:nvSpPr>
        <p:spPr bwMode="auto">
          <a:xfrm>
            <a:off x="5820153" y="939170"/>
            <a:ext cx="2662034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endParaRPr lang="it-IT" sz="1500" dirty="0">
              <a:latin typeface="Calibri" pitchFamily="34" charset="0"/>
            </a:endParaRP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None/>
            </a:pPr>
            <a:r>
              <a:rPr lang="it-IT" sz="1500" dirty="0">
                <a:latin typeface="Calibri" pitchFamily="34" charset="0"/>
              </a:rPr>
              <a:t>Obiettivo: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 dirty="0">
                <a:latin typeface="Calibri" pitchFamily="34" charset="0"/>
              </a:rPr>
              <a:t>Risparmio energetico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 dirty="0">
                <a:latin typeface="Calibri" pitchFamily="34" charset="0"/>
              </a:rPr>
              <a:t>Sicurezza dell’abitazione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 dirty="0">
                <a:latin typeface="Calibri" pitchFamily="34" charset="0"/>
              </a:rPr>
              <a:t>Sicurezza dei residenti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endParaRPr lang="it-IT" sz="1500" dirty="0">
              <a:latin typeface="Calibri" pitchFamily="34" charset="0"/>
            </a:endParaRPr>
          </a:p>
        </p:txBody>
      </p:sp>
      <p:sp>
        <p:nvSpPr>
          <p:cNvPr id="321" name="Rettangolo 320"/>
          <p:cNvSpPr/>
          <p:nvPr/>
        </p:nvSpPr>
        <p:spPr>
          <a:xfrm>
            <a:off x="668348" y="5202314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200" dirty="0">
                <a:latin typeface="Calibri" pitchFamily="34" charset="0"/>
              </a:rPr>
              <a:t>Installazione </a:t>
            </a:r>
            <a:r>
              <a:rPr lang="it-IT" sz="1200" dirty="0" err="1">
                <a:latin typeface="Calibri" pitchFamily="34" charset="0"/>
              </a:rPr>
              <a:t>plug</a:t>
            </a:r>
            <a:r>
              <a:rPr lang="it-IT" sz="1200" dirty="0">
                <a:latin typeface="Calibri" pitchFamily="34" charset="0"/>
              </a:rPr>
              <a:t>-and-play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200" dirty="0">
                <a:latin typeface="Calibri" pitchFamily="34" charset="0"/>
              </a:rPr>
              <a:t>Nessun inquinamento wireless</a:t>
            </a:r>
          </a:p>
          <a:p>
            <a:pPr marL="357188" indent="-357188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200" dirty="0">
                <a:latin typeface="Calibri" pitchFamily="34" charset="0"/>
              </a:rPr>
              <a:t>Gestione remota delle utenze e dei fluidi  (via WEB / Smartphone)</a:t>
            </a:r>
            <a:endParaRPr lang="it-IT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 Microlaben s.r.l.</a:t>
            </a:r>
          </a:p>
        </p:txBody>
      </p:sp>
      <p:sp>
        <p:nvSpPr>
          <p:cNvPr id="30722" name="Rettangolo 7"/>
          <p:cNvSpPr>
            <a:spLocks noChangeArrowheads="1"/>
          </p:cNvSpPr>
          <p:nvPr/>
        </p:nvSpPr>
        <p:spPr bwMode="auto">
          <a:xfrm>
            <a:off x="1692275" y="765175"/>
            <a:ext cx="6264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accent2"/>
                </a:solidFill>
                <a:latin typeface="Calibri" pitchFamily="34" charset="0"/>
              </a:rPr>
              <a:t>MLE-Soap Card 1.0</a:t>
            </a:r>
          </a:p>
        </p:txBody>
      </p:sp>
      <p:pic>
        <p:nvPicPr>
          <p:cNvPr id="30723" name="Picture 2" descr="C:\Users\Microlaben\Desktop\Soap Card\Soap C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68425"/>
            <a:ext cx="445611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 Microlaben s.r.l.</a:t>
            </a:r>
          </a:p>
        </p:txBody>
      </p:sp>
      <p:sp>
        <p:nvSpPr>
          <p:cNvPr id="31746" name="Rettangolo 7"/>
          <p:cNvSpPr>
            <a:spLocks noChangeArrowheads="1"/>
          </p:cNvSpPr>
          <p:nvPr/>
        </p:nvSpPr>
        <p:spPr bwMode="auto">
          <a:xfrm>
            <a:off x="1692275" y="765175"/>
            <a:ext cx="6264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err="1">
                <a:solidFill>
                  <a:schemeClr val="accent2"/>
                </a:solidFill>
                <a:latin typeface="Calibri" pitchFamily="34" charset="0"/>
              </a:rPr>
              <a:t>Partners</a:t>
            </a:r>
            <a:endParaRPr lang="it-IT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700" y="17002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350" y="1844675"/>
            <a:ext cx="13255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6588" y="1773238"/>
            <a:ext cx="7191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2709863"/>
            <a:ext cx="2184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1" descr="D:\Microlaben\Sito\Partners\Loghi\png\S&amp;P_LOGO_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708275"/>
            <a:ext cx="28670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2218" y="4800600"/>
            <a:ext cx="204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7" descr="D:\Microlaben\Progetti\PORSerreWGS\Abstract\Img\PROGES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1343" y="48006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9"/>
          <p:cNvPicPr>
            <a:picLocks noChangeAspect="1" noChangeArrowheads="1"/>
          </p:cNvPicPr>
          <p:nvPr/>
        </p:nvPicPr>
        <p:blipFill>
          <a:blip r:embed="rId9" cstate="print"/>
          <a:srcRect l="3276" t="4362" r="3391" b="3627"/>
          <a:stretch>
            <a:fillRect/>
          </a:stretch>
        </p:blipFill>
        <p:spPr bwMode="auto">
          <a:xfrm>
            <a:off x="4032476" y="4760912"/>
            <a:ext cx="889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0904" y="3538876"/>
            <a:ext cx="207803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cern_logo_whit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9700" y="1550988"/>
            <a:ext cx="990600" cy="958850"/>
          </a:xfrm>
          <a:prstGeom prst="rect">
            <a:avLst/>
          </a:prstGeom>
          <a:noFill/>
        </p:spPr>
      </p:pic>
      <p:pic>
        <p:nvPicPr>
          <p:cNvPr id="31761" name="Immagine 25" descr="D:\Microlaben\Progetti\Remote Angel Pro\Mascherine Nodi\png\Logo MacNi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31106" y="3634126"/>
            <a:ext cx="21605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7" descr="logo_ve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92" y="3587750"/>
            <a:ext cx="13684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0" descr="silica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4467224"/>
            <a:ext cx="2143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4" descr="logo_te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5539468"/>
            <a:ext cx="2159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 Microlaben s.r.l.</a:t>
            </a:r>
          </a:p>
        </p:txBody>
      </p:sp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971550" y="2157413"/>
            <a:ext cx="7921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2000" b="1">
                <a:solidFill>
                  <a:schemeClr val="accent2"/>
                </a:solidFill>
                <a:latin typeface="Calibri" pitchFamily="34" charset="0"/>
              </a:rPr>
              <a:t>Microlaben S.r.l.</a:t>
            </a:r>
            <a:r>
              <a:rPr lang="it-IT" sz="2000"/>
              <a:t> </a:t>
            </a:r>
            <a:r>
              <a:rPr lang="it-IT" sz="2000">
                <a:latin typeface="Calibri" pitchFamily="34" charset="0"/>
              </a:rPr>
              <a:t>nasce nel 2004 come </a:t>
            </a:r>
            <a:r>
              <a:rPr lang="it-IT" sz="2000" b="1">
                <a:solidFill>
                  <a:schemeClr val="accent2"/>
                </a:solidFill>
                <a:latin typeface="Calibri" pitchFamily="34" charset="0"/>
              </a:rPr>
              <a:t>spin-off</a:t>
            </a:r>
            <a:r>
              <a:rPr lang="it-IT" sz="2000" b="1">
                <a:latin typeface="Calibri" pitchFamily="34" charset="0"/>
              </a:rPr>
              <a:t> </a:t>
            </a:r>
            <a:r>
              <a:rPr lang="it-IT" sz="2000">
                <a:latin typeface="Calibri" pitchFamily="34" charset="0"/>
              </a:rPr>
              <a:t> del gruppo di Elettronica Applicata del Politecnico di Bari, con l’obiettivo di trasferire l’esperienza maturata nel settore di ricerca, nello sviluppo e la realizzazione di prototipi di circuiti e sistemi elettronici avanzati da impiegare in applicazioni industriali di vario tipo.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971550" y="3860800"/>
            <a:ext cx="792162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solidFill>
                  <a:srgbClr val="333399"/>
                </a:solidFill>
                <a:latin typeface="Calibri" pitchFamily="34" charset="0"/>
              </a:rPr>
              <a:t>La missione</a:t>
            </a:r>
            <a:endParaRPr lang="it-IT" sz="1600" dirty="0"/>
          </a:p>
          <a:p>
            <a:pPr algn="just">
              <a:spcBef>
                <a:spcPts val="1200"/>
              </a:spcBef>
            </a:pPr>
            <a:r>
              <a:rPr lang="it-IT" sz="1600" dirty="0"/>
              <a:t>L'azienda si propone di fornire </a:t>
            </a:r>
            <a:r>
              <a:rPr lang="it-IT" sz="1600" dirty="0" smtClean="0"/>
              <a:t>apparati </a:t>
            </a:r>
            <a:r>
              <a:rPr lang="it-IT" sz="1600" dirty="0"/>
              <a:t>elettronici innovativi ad elevato contenuto tecnologico e servizi per:</a:t>
            </a:r>
          </a:p>
          <a:p>
            <a:endParaRPr lang="it-IT" sz="1600" b="1" dirty="0"/>
          </a:p>
          <a:p>
            <a:pPr>
              <a:buFont typeface="Wingdings" pitchFamily="2" charset="2"/>
              <a:buChar char="q"/>
            </a:pPr>
            <a:r>
              <a:rPr lang="it-IT" sz="1600" b="1" dirty="0" smtClean="0">
                <a:solidFill>
                  <a:schemeClr val="accent2"/>
                </a:solidFill>
              </a:rPr>
              <a:t> sistemi </a:t>
            </a:r>
            <a:r>
              <a:rPr lang="it-IT" sz="1600" b="1" dirty="0">
                <a:solidFill>
                  <a:schemeClr val="accent2"/>
                </a:solidFill>
              </a:rPr>
              <a:t>elettronici di automazione industriale</a:t>
            </a:r>
          </a:p>
          <a:p>
            <a:pPr>
              <a:buFont typeface="Wingdings" pitchFamily="2" charset="2"/>
              <a:buChar char="q"/>
            </a:pPr>
            <a:r>
              <a:rPr lang="it-IT" sz="1600" b="1" dirty="0" smtClean="0">
                <a:solidFill>
                  <a:schemeClr val="accent2"/>
                </a:solidFill>
              </a:rPr>
              <a:t> sistemi </a:t>
            </a:r>
            <a:r>
              <a:rPr lang="it-IT" sz="1600" b="1" dirty="0">
                <a:solidFill>
                  <a:schemeClr val="accent2"/>
                </a:solidFill>
              </a:rPr>
              <a:t>di telecomunicazioni</a:t>
            </a:r>
            <a:endParaRPr lang="it-IT" b="1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sz="1600" b="1" dirty="0" smtClean="0">
                <a:solidFill>
                  <a:schemeClr val="accent2"/>
                </a:solidFill>
              </a:rPr>
              <a:t> conformità CE</a:t>
            </a:r>
            <a:endParaRPr lang="it-IT" sz="1600" b="1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sz="1600" b="1" dirty="0" smtClean="0">
                <a:solidFill>
                  <a:schemeClr val="accent2"/>
                </a:solidFill>
              </a:rPr>
              <a:t> supporto </a:t>
            </a:r>
            <a:r>
              <a:rPr lang="it-IT" sz="1600" b="1" dirty="0">
                <a:solidFill>
                  <a:schemeClr val="accent2"/>
                </a:solidFill>
              </a:rPr>
              <a:t>e test alla produzione su larga scala </a:t>
            </a:r>
          </a:p>
          <a:p>
            <a:pPr>
              <a:buFont typeface="Wingdings" pitchFamily="2" charset="2"/>
              <a:buNone/>
            </a:pPr>
            <a:r>
              <a:rPr lang="it-IT" sz="16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6388" name="Immagine 7" descr="LogoMLE_sol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692150"/>
            <a:ext cx="18732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 Microlaben s.r.l.</a:t>
            </a:r>
          </a:p>
        </p:txBody>
      </p:sp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403350" y="1352550"/>
            <a:ext cx="6553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it-IT" sz="2400" b="1" dirty="0">
                <a:solidFill>
                  <a:schemeClr val="accent2"/>
                </a:solidFill>
                <a:latin typeface="Calibri" pitchFamily="34" charset="0"/>
              </a:rPr>
              <a:t>Competenze</a:t>
            </a:r>
          </a:p>
          <a:p>
            <a:pPr marL="342900" indent="-342900" algn="just"/>
            <a:endParaRPr lang="it-IT" dirty="0">
              <a:latin typeface="Calibri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2000" dirty="0">
                <a:latin typeface="Calibri" pitchFamily="34" charset="0"/>
              </a:rPr>
              <a:t>progettazione e realizzazione di circuiti elettronici per reti di sensori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2000" dirty="0">
                <a:latin typeface="Calibri" pitchFamily="34" charset="0"/>
              </a:rPr>
              <a:t>progettazione e realizzazione hardware/firmware di sistemi di acquisizione, controllo e trasmissione dati basati su microcontrollori e logiche </a:t>
            </a:r>
            <a:r>
              <a:rPr lang="it-IT" sz="2000" dirty="0" smtClean="0">
                <a:latin typeface="Calibri" pitchFamily="34" charset="0"/>
              </a:rPr>
              <a:t>programmabili</a:t>
            </a:r>
            <a:endParaRPr lang="it-IT" sz="2000" dirty="0">
              <a:latin typeface="Calibri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2000" dirty="0">
                <a:latin typeface="Calibri" pitchFamily="34" charset="0"/>
              </a:rPr>
              <a:t>integrazione di sistemi e tecnologie di comunicazione ibride </a:t>
            </a:r>
            <a:r>
              <a:rPr lang="it-IT" sz="2000" dirty="0" err="1">
                <a:latin typeface="Calibri" pitchFamily="34" charset="0"/>
              </a:rPr>
              <a:t>wired</a:t>
            </a:r>
            <a:r>
              <a:rPr lang="it-IT" sz="2000" dirty="0">
                <a:latin typeface="Calibri" pitchFamily="34" charset="0"/>
              </a:rPr>
              <a:t>/wireless su dispositivi </a:t>
            </a:r>
            <a:r>
              <a:rPr lang="it-IT" sz="2000" dirty="0" err="1">
                <a:latin typeface="Calibri" pitchFamily="34" charset="0"/>
              </a:rPr>
              <a:t>embedded</a:t>
            </a:r>
            <a:r>
              <a:rPr lang="it-IT" sz="2000" dirty="0">
                <a:latin typeface="Calibri" pitchFamily="34" charset="0"/>
              </a:rPr>
              <a:t> (UMTS, GPRS, Bluetooth, </a:t>
            </a:r>
            <a:r>
              <a:rPr lang="it-IT" sz="2000" dirty="0" err="1">
                <a:latin typeface="Calibri" pitchFamily="34" charset="0"/>
              </a:rPr>
              <a:t>Zigbee</a:t>
            </a:r>
            <a:r>
              <a:rPr lang="it-IT" sz="2000" dirty="0">
                <a:latin typeface="Calibri" pitchFamily="34" charset="0"/>
              </a:rPr>
              <a:t>, Ethernet, USB, SPI, I2C, RS-232 , RS-485, CAN, …)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 Microlaben s.r.l.</a:t>
            </a:r>
          </a:p>
        </p:txBody>
      </p:sp>
      <p:pic>
        <p:nvPicPr>
          <p:cNvPr id="19459" name="Picture 10" descr="p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438400"/>
            <a:ext cx="403225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2700338" y="768350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Calibri" pitchFamily="34" charset="0"/>
              </a:rPr>
              <a:t>Sistema di </a:t>
            </a:r>
            <a:r>
              <a:rPr lang="it-IT" sz="2400" b="1" dirty="0" err="1">
                <a:solidFill>
                  <a:schemeClr val="accent2"/>
                </a:solidFill>
                <a:latin typeface="Calibri" pitchFamily="34" charset="0"/>
              </a:rPr>
              <a:t>read-out</a:t>
            </a:r>
            <a:r>
              <a:rPr lang="it-IT" sz="2400" b="1" dirty="0">
                <a:solidFill>
                  <a:schemeClr val="accent2"/>
                </a:solidFill>
                <a:latin typeface="Calibri" pitchFamily="34" charset="0"/>
              </a:rPr>
              <a:t> per una PET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4211638" y="2214563"/>
            <a:ext cx="475297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>
                <a:latin typeface="Calibri" pitchFamily="34" charset="0"/>
              </a:rPr>
              <a:t>Progetto del sistema di acquisizione (DAQ) per un 3-D PET scanner (Tomografia ad Emissione di Positroni) basato su una struttura geometrica innovativa che permette di ottimizzare le prestazioni in termini di sensibilità energetica, risoluzione e contrasto d’immagine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>
                <a:latin typeface="Calibri" pitchFamily="34" charset="0"/>
              </a:rPr>
              <a:t>Il sistema DAQ è composto da 16 schede di read-out, una per ogni modulo, e da una scheda centrale che controlla l’intero sistema, basate su FPGA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>
                <a:latin typeface="Calibri" pitchFamily="34" charset="0"/>
              </a:rPr>
              <a:t>L’implementazione, nel circuito di lettura, di una FPGA permette di realizzare la logica necessaria a:</a:t>
            </a:r>
            <a:endParaRPr lang="it-IT" sz="1500">
              <a:solidFill>
                <a:srgbClr val="A50021"/>
              </a:solidFill>
            </a:endParaRPr>
          </a:p>
          <a:p>
            <a:pPr lvl="1" indent="182563">
              <a:spcBef>
                <a:spcPts val="600"/>
              </a:spcBef>
              <a:buFontTx/>
              <a:buChar char="•"/>
            </a:pPr>
            <a:r>
              <a:rPr lang="fr-FR" sz="1400" b="1">
                <a:solidFill>
                  <a:schemeClr val="accent2"/>
                </a:solidFill>
                <a:latin typeface="Calibri" pitchFamily="34" charset="0"/>
              </a:rPr>
              <a:t>configurare il front-end</a:t>
            </a:r>
            <a:endParaRPr lang="it-IT" sz="1400">
              <a:solidFill>
                <a:srgbClr val="0070C0"/>
              </a:solidFill>
              <a:latin typeface="Calibri" pitchFamily="34" charset="0"/>
            </a:endParaRPr>
          </a:p>
          <a:p>
            <a:pPr lvl="1" indent="182563">
              <a:buFontTx/>
              <a:buChar char="•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selezionare la modalità di read-out</a:t>
            </a:r>
          </a:p>
          <a:p>
            <a:pPr lvl="1" indent="182563">
              <a:buFontTx/>
              <a:buChar char="•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generare i segnali di controllo  del sistema</a:t>
            </a:r>
          </a:p>
          <a:p>
            <a:pPr lvl="1" indent="182563">
              <a:buFontTx/>
              <a:buChar char="•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test e diagnostica del sistema di read-out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 Microlaben s.r.l.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079500" y="981075"/>
            <a:ext cx="7956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smtClean="0">
                <a:solidFill>
                  <a:srgbClr val="333399"/>
                </a:solidFill>
                <a:latin typeface="Calibri" pitchFamily="34" charset="0"/>
              </a:rPr>
              <a:t>Progettazione di schede di collaudo per ASIC di </a:t>
            </a:r>
            <a:r>
              <a:rPr lang="it-IT" sz="2400" b="1" dirty="0" err="1" smtClean="0">
                <a:solidFill>
                  <a:srgbClr val="333399"/>
                </a:solidFill>
                <a:latin typeface="Calibri" pitchFamily="34" charset="0"/>
              </a:rPr>
              <a:t>front-end</a:t>
            </a:r>
            <a:r>
              <a:rPr lang="it-IT" sz="2400" b="1" dirty="0" smtClean="0">
                <a:solidFill>
                  <a:srgbClr val="3333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211638" y="2081213"/>
            <a:ext cx="47529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</a:pPr>
            <a:r>
              <a:rPr lang="it-IT" sz="1600">
                <a:solidFill>
                  <a:srgbClr val="000000"/>
                </a:solidFill>
              </a:rPr>
              <a:t>Progetto e realizzazione di PCB per il collaudo di circuiti integrati ad applicazione specifica (ASIC) per la lettura di rivelatori di particelle a stato solido  (es. SiPM per applicazioni di “medical imaging”).</a:t>
            </a:r>
          </a:p>
          <a:p>
            <a:pPr algn="just">
              <a:lnSpc>
                <a:spcPts val="2000"/>
              </a:lnSpc>
            </a:pPr>
            <a:endParaRPr lang="it-IT" sz="1600">
              <a:solidFill>
                <a:srgbClr val="000000"/>
              </a:solidFill>
            </a:endParaRPr>
          </a:p>
          <a:p>
            <a:pPr algn="just">
              <a:lnSpc>
                <a:spcPts val="2000"/>
              </a:lnSpc>
            </a:pPr>
            <a:r>
              <a:rPr lang="it-IT" sz="1600">
                <a:solidFill>
                  <a:srgbClr val="000000"/>
                </a:solidFill>
              </a:rPr>
              <a:t>Sviluppo e ingegnerizzazione del firmware su FPGA per la configurazione dell’ASIC e per l’implementazione delle modalità di lettura previste. </a:t>
            </a:r>
          </a:p>
          <a:p>
            <a:pPr algn="just">
              <a:lnSpc>
                <a:spcPts val="2000"/>
              </a:lnSpc>
            </a:pPr>
            <a:endParaRPr lang="it-IT" sz="1600">
              <a:solidFill>
                <a:srgbClr val="000000"/>
              </a:solidFill>
            </a:endParaRPr>
          </a:p>
          <a:p>
            <a:pPr algn="just">
              <a:lnSpc>
                <a:spcPts val="2000"/>
              </a:lnSpc>
            </a:pPr>
            <a:r>
              <a:rPr lang="it-IT" sz="1600">
                <a:solidFill>
                  <a:srgbClr val="000000"/>
                </a:solidFill>
              </a:rPr>
              <a:t>Sviluppo del software di interfaccia utente per la gestione delle fasi di configurazione e di acquisizione dell’ASIC. </a:t>
            </a:r>
          </a:p>
          <a:p>
            <a:pPr algn="just">
              <a:lnSpc>
                <a:spcPts val="2000"/>
              </a:lnSpc>
            </a:pPr>
            <a:endParaRPr lang="it-IT" sz="1600">
              <a:solidFill>
                <a:srgbClr val="000000"/>
              </a:solidFill>
            </a:endParaRPr>
          </a:p>
          <a:p>
            <a:pPr algn="just">
              <a:lnSpc>
                <a:spcPts val="2000"/>
              </a:lnSpc>
            </a:pPr>
            <a:endParaRPr lang="it-IT" sz="1600">
              <a:solidFill>
                <a:srgbClr val="A50021"/>
              </a:solidFill>
            </a:endParaRPr>
          </a:p>
        </p:txBody>
      </p:sp>
      <p:pic>
        <p:nvPicPr>
          <p:cNvPr id="21509" name="Immagine 7" descr="test_boar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44675"/>
            <a:ext cx="29511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149725"/>
            <a:ext cx="3168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piè di pagina 3"/>
          <p:cNvSpPr txBox="1">
            <a:spLocks noGrp="1"/>
          </p:cNvSpPr>
          <p:nvPr/>
        </p:nvSpPr>
        <p:spPr bwMode="auto">
          <a:xfrm>
            <a:off x="3124200" y="6462713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A50021"/>
                </a:solidFill>
              </a:rPr>
              <a:t> Microlaben s.r.l.</a:t>
            </a:r>
          </a:p>
        </p:txBody>
      </p:sp>
      <p:sp>
        <p:nvSpPr>
          <p:cNvPr id="23554" name="Rettangolo 7"/>
          <p:cNvSpPr>
            <a:spLocks noChangeArrowheads="1"/>
          </p:cNvSpPr>
          <p:nvPr/>
        </p:nvSpPr>
        <p:spPr bwMode="auto">
          <a:xfrm>
            <a:off x="1692275" y="7651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err="1">
                <a:solidFill>
                  <a:schemeClr val="accent2"/>
                </a:solidFill>
                <a:latin typeface="Calibri" pitchFamily="34" charset="0"/>
              </a:rPr>
              <a:t>MultiDES</a:t>
            </a:r>
            <a:r>
              <a:rPr lang="it-IT" sz="2400" b="1" dirty="0">
                <a:solidFill>
                  <a:schemeClr val="accent2"/>
                </a:solidFill>
                <a:latin typeface="Calibri" pitchFamily="34" charset="0"/>
              </a:rPr>
              <a:t> - analisi non distruttiva dei materiali</a:t>
            </a:r>
          </a:p>
        </p:txBody>
      </p:sp>
      <p:pic>
        <p:nvPicPr>
          <p:cNvPr id="23555" name="Picture 16" descr="MD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2778125"/>
            <a:ext cx="41148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1527175" y="1465263"/>
            <a:ext cx="675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Centralina elettronica per l’analisi termografica non distruttiva </a:t>
            </a:r>
          </a:p>
          <a:p>
            <a:r>
              <a:rPr lang="it-IT"/>
              <a:t>di un componente o, più in generale, di una struttura complessa. </a:t>
            </a:r>
          </a:p>
        </p:txBody>
      </p:sp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5222875" y="2665413"/>
            <a:ext cx="3282950" cy="298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 b="1">
                <a:latin typeface="Calibri" pitchFamily="34" charset="0"/>
              </a:rPr>
              <a:t>Pilotaggio digitale e analogico di varie combinazioni di sorgenti di eccitazione termica;</a:t>
            </a:r>
          </a:p>
          <a:p>
            <a:pPr marL="357188" indent="-357188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 b="1">
                <a:latin typeface="Calibri" pitchFamily="34" charset="0"/>
              </a:rPr>
              <a:t>Acquisizione dei canali  in uscita e di quelli in ingresso (sensori); 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 b="1">
                <a:latin typeface="Calibri" pitchFamily="34" charset="0"/>
              </a:rPr>
              <a:t>Memorizzazione su PC i dati acquisiti; 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 b="1">
                <a:latin typeface="Calibri" pitchFamily="34" charset="0"/>
              </a:rPr>
              <a:t>Correlazione dei segnali di eccitazione con i dati termografici;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None/>
            </a:pPr>
            <a:endParaRPr lang="it-IT" sz="15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 Microlaben s.r.l.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331913" y="951865"/>
            <a:ext cx="698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Calibri" pitchFamily="34" charset="0"/>
              </a:rPr>
              <a:t>Sistema per la  tracciabilità e rintracciabilità di trasporti speciali</a:t>
            </a:r>
            <a:r>
              <a:rPr lang="it-IT" sz="2400" b="1" dirty="0" smtClean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it-IT" sz="2000" b="1" dirty="0">
                <a:solidFill>
                  <a:srgbClr val="FF3300"/>
                </a:solidFill>
                <a:latin typeface="Calibri" pitchFamily="34" charset="0"/>
              </a:rPr>
              <a:t>AVIS</a:t>
            </a:r>
            <a:r>
              <a:rPr lang="it-IT" sz="2000" dirty="0">
                <a:latin typeface="Calibri" pitchFamily="34" charset="0"/>
              </a:rPr>
              <a:t>	</a:t>
            </a:r>
          </a:p>
        </p:txBody>
      </p:sp>
      <p:sp>
        <p:nvSpPr>
          <p:cNvPr id="24580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148263" y="1825308"/>
            <a:ext cx="3744912" cy="1768475"/>
          </a:xfrm>
        </p:spPr>
        <p:txBody>
          <a:bodyPr>
            <a:spAutoFit/>
          </a:bodyPr>
          <a:lstStyle/>
          <a:p>
            <a:pPr marL="357188" indent="-357188" algn="just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Bisogno</a:t>
            </a:r>
            <a:r>
              <a:rPr lang="it-IT" sz="1500" smtClean="0">
                <a:latin typeface="Calibri" pitchFamily="34" charset="0"/>
                <a:cs typeface="Arial" charset="0"/>
              </a:rPr>
              <a:t>: </a:t>
            </a:r>
            <a:r>
              <a:rPr lang="it-IT" sz="1500" b="1" smtClean="0">
                <a:latin typeface="Calibri" pitchFamily="34" charset="0"/>
                <a:cs typeface="Arial" charset="0"/>
              </a:rPr>
              <a:t>Trasporto di prodotti che, per conservare la loro originaria integrità, necessitano del rispetto di tempi  e condizioni  microclimatiche ben definite;</a:t>
            </a:r>
          </a:p>
          <a:p>
            <a:pPr marL="357188" indent="-357188" algn="just" eaLnBrk="1" hangingPunct="1">
              <a:spcBef>
                <a:spcPts val="1200"/>
              </a:spcBef>
              <a:buFont typeface="Wingdings" pitchFamily="2" charset="2"/>
              <a:buChar char="q"/>
            </a:pPr>
            <a:endParaRPr lang="it-IT" sz="1500" smtClean="0">
              <a:latin typeface="Calibri" pitchFamily="34" charset="0"/>
              <a:cs typeface="Arial" charset="0"/>
            </a:endParaRPr>
          </a:p>
          <a:p>
            <a:pPr marL="357188" indent="-357188" algn="just" eaLnBrk="1" hangingPunct="1">
              <a:spcBef>
                <a:spcPts val="1200"/>
              </a:spcBef>
              <a:buFont typeface="Wingdings" pitchFamily="2" charset="2"/>
              <a:buChar char="q"/>
            </a:pPr>
            <a:endParaRPr lang="it-IT" sz="1500" smtClean="0">
              <a:latin typeface="Calibri" pitchFamily="34" charset="0"/>
              <a:cs typeface="Arial" charset="0"/>
            </a:endParaRPr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5148263" y="2979420"/>
            <a:ext cx="3744912" cy="199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 b="1">
                <a:solidFill>
                  <a:schemeClr val="accent2"/>
                </a:solidFill>
                <a:latin typeface="Calibri" pitchFamily="34" charset="0"/>
              </a:rPr>
              <a:t>Obiettivi:</a:t>
            </a:r>
            <a:r>
              <a:rPr lang="it-IT" sz="1500" b="1">
                <a:latin typeface="Calibri" pitchFamily="34" charset="0"/>
              </a:rPr>
              <a:t> Monitoraggio in tempo reale delle condizioni microclimatiche a cui le merci sono sottoposte; 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 b="1">
                <a:latin typeface="Calibri" pitchFamily="34" charset="0"/>
              </a:rPr>
              <a:t>possibilità di modificare  il percorso seguito dal mezzo di trasporto; </a:t>
            </a:r>
          </a:p>
          <a:p>
            <a:pPr marL="357188" indent="-357188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it-IT" sz="1500" b="1">
                <a:latin typeface="Calibri" pitchFamily="34" charset="0"/>
              </a:rPr>
              <a:t>tracciabilità di tutti i dati relativi a percorso e microclima;</a:t>
            </a:r>
          </a:p>
        </p:txBody>
      </p:sp>
      <p:sp>
        <p:nvSpPr>
          <p:cNvPr id="24582" name="Rectangle 13"/>
          <p:cNvSpPr>
            <a:spLocks noChangeArrowheads="1"/>
          </p:cNvSpPr>
          <p:nvPr/>
        </p:nvSpPr>
        <p:spPr bwMode="auto">
          <a:xfrm>
            <a:off x="5148263" y="5195570"/>
            <a:ext cx="34559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500" b="1">
                <a:solidFill>
                  <a:schemeClr val="accent2"/>
                </a:solidFill>
                <a:latin typeface="Calibri" pitchFamily="34" charset="0"/>
              </a:rPr>
              <a:t>Strumenti: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400"/>
              <a:t>	</a:t>
            </a:r>
            <a:r>
              <a:rPr lang="it-IT" sz="1500" b="1">
                <a:latin typeface="Calibri" pitchFamily="34" charset="0"/>
              </a:rPr>
              <a:t>Reti wireless di sensori;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500" b="1">
                <a:latin typeface="Calibri" pitchFamily="34" charset="0"/>
              </a:rPr>
              <a:t>	Sistemi di radiolocalizzazione;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500" b="1">
                <a:latin typeface="Calibri" pitchFamily="34" charset="0"/>
              </a:rPr>
              <a:t>	Sistemi di radioidentificazione</a:t>
            </a:r>
            <a:r>
              <a:rPr lang="it-IT" sz="1500">
                <a:latin typeface="Calibri" pitchFamily="34" charset="0"/>
              </a:rPr>
              <a:t> </a:t>
            </a:r>
          </a:p>
        </p:txBody>
      </p:sp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2265045"/>
            <a:ext cx="4013200" cy="40433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4587" name="Picture 11" descr="Ambula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563" y="3442970"/>
            <a:ext cx="1323975" cy="71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piè di pagina 3"/>
          <p:cNvSpPr txBox="1">
            <a:spLocks noGrp="1"/>
          </p:cNvSpPr>
          <p:nvPr/>
        </p:nvSpPr>
        <p:spPr bwMode="auto">
          <a:xfrm>
            <a:off x="3124200" y="6462713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A50021"/>
                </a:solidFill>
              </a:rPr>
              <a:t> Microlaben s.r.l.</a:t>
            </a:r>
          </a:p>
        </p:txBody>
      </p:sp>
      <p:sp>
        <p:nvSpPr>
          <p:cNvPr id="25602" name="Rettangolo 7"/>
          <p:cNvSpPr>
            <a:spLocks noChangeArrowheads="1"/>
          </p:cNvSpPr>
          <p:nvPr/>
        </p:nvSpPr>
        <p:spPr bwMode="auto">
          <a:xfrm>
            <a:off x="1692275" y="765175"/>
            <a:ext cx="6264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Calibri" pitchFamily="34" charset="0"/>
              </a:rPr>
              <a:t>Remote Angel Pro</a:t>
            </a:r>
          </a:p>
        </p:txBody>
      </p:sp>
      <p:sp>
        <p:nvSpPr>
          <p:cNvPr id="25603" name="Rettangolo 6"/>
          <p:cNvSpPr>
            <a:spLocks noChangeArrowheads="1"/>
          </p:cNvSpPr>
          <p:nvPr/>
        </p:nvSpPr>
        <p:spPr bwMode="auto">
          <a:xfrm>
            <a:off x="684213" y="4924425"/>
            <a:ext cx="36718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buFont typeface="Arial" charset="0"/>
              <a:buChar char="•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Connettività GPRS per la comunicazione con un server remoto di gesione</a:t>
            </a:r>
          </a:p>
          <a:p>
            <a:pPr marL="177800" indent="-177800" algn="just">
              <a:buFont typeface="Arial" charset="0"/>
              <a:buChar char="•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Connettività Bluetooth per la comunicazione con un dispositivo mobile</a:t>
            </a:r>
          </a:p>
          <a:p>
            <a:pPr marL="177800" indent="-177800" algn="just">
              <a:buFont typeface="Arial" charset="0"/>
              <a:buChar char="•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Webserver Embedded per il controllo da locale</a:t>
            </a:r>
          </a:p>
        </p:txBody>
      </p:sp>
      <p:pic>
        <p:nvPicPr>
          <p:cNvPr id="25604" name="Immagine 7" descr="D:\Microlaben\Progetti\Remote Angel Pro\Mascherine Nodi\png\Autis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588" y="134143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magine 8" descr="D:\Microlaben\Progetti\Remote Angel Pro\Mascherine Nodi\png\Rimorchi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88" y="216535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Immagine 9" descr="D:\Microlaben\Progetti\Remote Angel Pro\Mascherine Nodi\png\DO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588" y="302895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Immagine 11" descr="D:\Microlaben\Progetti\Remote Angel Pro\Mascherine Nodi\png\T-RH.png"/>
          <p:cNvPicPr>
            <a:picLocks noChangeAspect="1" noChangeArrowheads="1"/>
          </p:cNvPicPr>
          <p:nvPr/>
        </p:nvPicPr>
        <p:blipFill>
          <a:blip r:embed="rId5" cstate="print"/>
          <a:srcRect l="9880" b="40210"/>
          <a:stretch>
            <a:fillRect/>
          </a:stretch>
        </p:blipFill>
        <p:spPr bwMode="auto">
          <a:xfrm>
            <a:off x="4572000" y="3889375"/>
            <a:ext cx="7254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Immagine 12" descr="D:\Microlaben\Progetti\Remote Angel Pro\Mascherine Nodi\png\Carburan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5615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Immagine 13" descr="D:\Microlaben\Progetti\Remote Angel Pro\Mascherine Nodi\png\Route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62133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Rettangolo 14"/>
          <p:cNvSpPr>
            <a:spLocks noChangeArrowheads="1"/>
          </p:cNvSpPr>
          <p:nvPr/>
        </p:nvSpPr>
        <p:spPr bwMode="auto">
          <a:xfrm>
            <a:off x="5364163" y="1444625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it-IT" sz="1200" b="1">
                <a:solidFill>
                  <a:schemeClr val="accent2"/>
                </a:solidFill>
                <a:latin typeface="Calibri" pitchFamily="34" charset="0"/>
              </a:rPr>
              <a:t>Controllo in tempo reale della presenza dell’</a:t>
            </a:r>
            <a:r>
              <a:rPr lang="it-IT" sz="1200" b="1">
                <a:solidFill>
                  <a:srgbClr val="FF0000"/>
                </a:solidFill>
                <a:latin typeface="Calibri" pitchFamily="34" charset="0"/>
              </a:rPr>
              <a:t>autista</a:t>
            </a:r>
            <a:r>
              <a:rPr lang="it-IT" sz="1200" b="1">
                <a:solidFill>
                  <a:schemeClr val="accent2"/>
                </a:solidFill>
                <a:latin typeface="Calibri" pitchFamily="34" charset="0"/>
              </a:rPr>
              <a:t> a bordo con generazione di allarme in caso di allontanamento dal mezzo </a:t>
            </a:r>
          </a:p>
        </p:txBody>
      </p:sp>
      <p:sp>
        <p:nvSpPr>
          <p:cNvPr id="25611" name="Rettangolo 15"/>
          <p:cNvSpPr>
            <a:spLocks noChangeArrowheads="1"/>
          </p:cNvSpPr>
          <p:nvPr/>
        </p:nvSpPr>
        <p:spPr bwMode="auto">
          <a:xfrm>
            <a:off x="5364163" y="2268538"/>
            <a:ext cx="3600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it-IT" sz="1200" b="1">
                <a:solidFill>
                  <a:schemeClr val="accent2"/>
                </a:solidFill>
                <a:latin typeface="Calibri" pitchFamily="34" charset="0"/>
              </a:rPr>
              <a:t>Controllo in tempo reale della corrispondenza </a:t>
            </a:r>
            <a:r>
              <a:rPr lang="it-IT" sz="1200" b="1">
                <a:solidFill>
                  <a:srgbClr val="FF0000"/>
                </a:solidFill>
                <a:latin typeface="Calibri" pitchFamily="34" charset="0"/>
              </a:rPr>
              <a:t>Motrice-Rimorchio</a:t>
            </a:r>
            <a:r>
              <a:rPr lang="it-IT" sz="1200" b="1">
                <a:solidFill>
                  <a:schemeClr val="accent2"/>
                </a:solidFill>
                <a:latin typeface="Calibri" pitchFamily="34" charset="0"/>
              </a:rPr>
              <a:t>  e generazione di allarme in caso mancato riconoscimento </a:t>
            </a:r>
          </a:p>
        </p:txBody>
      </p:sp>
      <p:sp>
        <p:nvSpPr>
          <p:cNvPr id="25612" name="Rettangolo 17"/>
          <p:cNvSpPr>
            <a:spLocks noChangeArrowheads="1"/>
          </p:cNvSpPr>
          <p:nvPr/>
        </p:nvSpPr>
        <p:spPr bwMode="auto">
          <a:xfrm>
            <a:off x="5364163" y="3205163"/>
            <a:ext cx="3671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it-IT" sz="1200" b="1">
                <a:solidFill>
                  <a:schemeClr val="accent2"/>
                </a:solidFill>
                <a:latin typeface="Calibri" pitchFamily="34" charset="0"/>
              </a:rPr>
              <a:t>Controllo delle </a:t>
            </a:r>
            <a:r>
              <a:rPr lang="it-IT" sz="1200" b="1">
                <a:solidFill>
                  <a:srgbClr val="FF0000"/>
                </a:solidFill>
                <a:latin typeface="Calibri" pitchFamily="34" charset="0"/>
              </a:rPr>
              <a:t>porte</a:t>
            </a:r>
            <a:r>
              <a:rPr lang="it-IT" sz="1200" b="1">
                <a:solidFill>
                  <a:schemeClr val="accent2"/>
                </a:solidFill>
                <a:latin typeface="Calibri" pitchFamily="34" charset="0"/>
              </a:rPr>
              <a:t> del mezzo e segnalazione in tempo reale di variazioni dello stato (apertura/chiusura).</a:t>
            </a:r>
          </a:p>
        </p:txBody>
      </p:sp>
      <p:sp>
        <p:nvSpPr>
          <p:cNvPr id="25613" name="Rettangolo 18"/>
          <p:cNvSpPr>
            <a:spLocks noChangeArrowheads="1"/>
          </p:cNvSpPr>
          <p:nvPr/>
        </p:nvSpPr>
        <p:spPr bwMode="auto">
          <a:xfrm>
            <a:off x="5364163" y="3963988"/>
            <a:ext cx="3671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it-IT" sz="1200" b="1">
                <a:solidFill>
                  <a:schemeClr val="accent2"/>
                </a:solidFill>
                <a:latin typeface="Calibri" pitchFamily="34" charset="0"/>
              </a:rPr>
              <a:t>Controllo in tempo reale del valore di </a:t>
            </a:r>
            <a:r>
              <a:rPr lang="it-IT" sz="1200" b="1">
                <a:solidFill>
                  <a:srgbClr val="FF0000"/>
                </a:solidFill>
                <a:latin typeface="Calibri" pitchFamily="34" charset="0"/>
              </a:rPr>
              <a:t>temperatura ed umidità relativa</a:t>
            </a:r>
            <a:r>
              <a:rPr lang="it-IT" sz="1200" b="1">
                <a:solidFill>
                  <a:schemeClr val="accent2"/>
                </a:solidFill>
                <a:latin typeface="Calibri" pitchFamily="34" charset="0"/>
              </a:rPr>
              <a:t> del vano di carico e generazione di allarme in caso di rilevazione valore fuori range. I</a:t>
            </a:r>
          </a:p>
        </p:txBody>
      </p:sp>
      <p:sp>
        <p:nvSpPr>
          <p:cNvPr id="25614" name="Rettangolo 19"/>
          <p:cNvSpPr>
            <a:spLocks noChangeArrowheads="1"/>
          </p:cNvSpPr>
          <p:nvPr/>
        </p:nvSpPr>
        <p:spPr bwMode="auto">
          <a:xfrm>
            <a:off x="5364163" y="5735638"/>
            <a:ext cx="360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it-IT" sz="1200" b="1">
                <a:solidFill>
                  <a:srgbClr val="FF0000"/>
                </a:solidFill>
                <a:latin typeface="Calibri" pitchFamily="34" charset="0"/>
              </a:rPr>
              <a:t>Espandibilità</a:t>
            </a:r>
            <a:r>
              <a:rPr lang="it-IT" sz="1200" b="1">
                <a:solidFill>
                  <a:schemeClr val="accent2"/>
                </a:solidFill>
                <a:latin typeface="Calibri" pitchFamily="34" charset="0"/>
              </a:rPr>
              <a:t> del monitoraggio attraverso l’introduzione di uno o più  dispositivi di instradamento</a:t>
            </a:r>
          </a:p>
        </p:txBody>
      </p:sp>
      <p:sp>
        <p:nvSpPr>
          <p:cNvPr id="25615" name="Rettangolo 20"/>
          <p:cNvSpPr>
            <a:spLocks noChangeArrowheads="1"/>
          </p:cNvSpPr>
          <p:nvPr/>
        </p:nvSpPr>
        <p:spPr bwMode="auto">
          <a:xfrm>
            <a:off x="5364163" y="4829175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it-IT" sz="1200" b="1">
                <a:solidFill>
                  <a:schemeClr val="accent2"/>
                </a:solidFill>
                <a:latin typeface="Calibri" pitchFamily="34" charset="0"/>
              </a:rPr>
              <a:t>Controllo in tempo reale del livello del </a:t>
            </a:r>
            <a:r>
              <a:rPr lang="it-IT" sz="1200" b="1">
                <a:solidFill>
                  <a:srgbClr val="FF0000"/>
                </a:solidFill>
                <a:latin typeface="Calibri" pitchFamily="34" charset="0"/>
              </a:rPr>
              <a:t>carburante</a:t>
            </a:r>
            <a:r>
              <a:rPr lang="it-IT" sz="1200" b="1">
                <a:solidFill>
                  <a:schemeClr val="accent2"/>
                </a:solidFill>
                <a:latin typeface="Calibri" pitchFamily="34" charset="0"/>
              </a:rPr>
              <a:t> e generazione di allarme in caso di rilevazione valore fuori range. </a:t>
            </a:r>
          </a:p>
        </p:txBody>
      </p:sp>
      <p:pic>
        <p:nvPicPr>
          <p:cNvPr id="25616" name="Picture 2" descr="D:\Microlaben\Sito\Logistica e Trasporti\Remote Angel Pro\Remote Angel P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1465263"/>
            <a:ext cx="2519362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MICROLABEN\Materiale Promo Microlaben Definitivo\Materiale Presentazione Fiera\Presentazione Fiera dell'Innovazione Power Point\Immagini\IMMAGINE MLE-WG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636838"/>
            <a:ext cx="63420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cs typeface="Arial" charset="0"/>
              </a:rPr>
              <a:t> Microlaben s.r.l.</a:t>
            </a:r>
          </a:p>
        </p:txBody>
      </p:sp>
      <p:sp>
        <p:nvSpPr>
          <p:cNvPr id="26627" name="Rettangolo 7"/>
          <p:cNvSpPr>
            <a:spLocks noChangeArrowheads="1"/>
          </p:cNvSpPr>
          <p:nvPr/>
        </p:nvSpPr>
        <p:spPr bwMode="auto">
          <a:xfrm>
            <a:off x="1692275" y="765175"/>
            <a:ext cx="6264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accent2"/>
                </a:solidFill>
                <a:latin typeface="Calibri" pitchFamily="34" charset="0"/>
              </a:rPr>
              <a:t>WGS – Wireless Greenhouse System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900113" y="1298575"/>
            <a:ext cx="79930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500">
                <a:latin typeface="Calibri" pitchFamily="34" charset="0"/>
              </a:rPr>
              <a:t>Il sistema finalizzato al mantenimento all’interno della serra delle condizioni microclimatiche ottimali per la crescita delle specie  vegetali</a:t>
            </a:r>
          </a:p>
          <a:p>
            <a:pPr algn="just">
              <a:buFont typeface="Arial" charset="0"/>
              <a:buChar char="•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rete wireless di nodi sensore per la rilevazione dei parametri di interesse in serra (temperatura, umidità relativa, ph del terreno, pressione atmosferica, velocità e direzione del vento, radiazione solare, diametro del frutto)</a:t>
            </a:r>
          </a:p>
          <a:p>
            <a:pPr algn="just">
              <a:buFont typeface="Arial" charset="0"/>
              <a:buChar char="•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rete wireless di nodi attuatore per il controllo (automatico o su richiesta) dei sistemi di attuazione presenti in serra (aperture portelli, ventilatori, estrattori d’aria, pompe di ricircolo solare termico, elettrovalvole per irrigazione);</a:t>
            </a:r>
          </a:p>
          <a:p>
            <a:pPr algn="just">
              <a:buFont typeface="Arial" charset="0"/>
              <a:buChar char="•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nodo centrale di controllo caratterizzato da:</a:t>
            </a:r>
          </a:p>
          <a:p>
            <a:pPr marL="635000" lvl="1" indent="-177800" algn="just">
              <a:buFont typeface="Wingdings" pitchFamily="2" charset="2"/>
              <a:buChar char="ü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comunicazione GPRS con un server di gestione remoto</a:t>
            </a:r>
          </a:p>
          <a:p>
            <a:pPr marL="635000" lvl="1" indent="-177800" algn="just">
              <a:buFont typeface="Wingdings" pitchFamily="2" charset="2"/>
              <a:buChar char="ü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comunicazione bluetooth con un dispositivo mobile</a:t>
            </a:r>
          </a:p>
          <a:p>
            <a:pPr marL="635000" lvl="1" indent="-177800" algn="just">
              <a:buFont typeface="Wingdings" pitchFamily="2" charset="2"/>
              <a:buChar char="ü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gestione del sistema tramite SMS su rete GSM</a:t>
            </a:r>
          </a:p>
          <a:p>
            <a:pPr algn="just">
              <a:buFont typeface="Arial" charset="0"/>
              <a:buChar char="•"/>
            </a:pPr>
            <a:r>
              <a:rPr lang="it-IT" sz="1400" b="1">
                <a:solidFill>
                  <a:schemeClr val="accent2"/>
                </a:solidFill>
                <a:latin typeface="Calibri" pitchFamily="34" charset="0"/>
              </a:rPr>
              <a:t>modulo di alimentazione autonomo con pannello fotovoltaico, batterie agli ioni di litio e sistema intelligente di monitoraggio e controllo  carica/scarica</a:t>
            </a:r>
          </a:p>
          <a:p>
            <a:pPr algn="just">
              <a:buFont typeface="Arial" charset="0"/>
              <a:buChar char="•"/>
            </a:pPr>
            <a:endParaRPr lang="it-IT" sz="1400" b="1">
              <a:solidFill>
                <a:schemeClr val="accent2"/>
              </a:solidFill>
              <a:latin typeface="Calibri" pitchFamily="34" charset="0"/>
            </a:endParaRPr>
          </a:p>
          <a:p>
            <a:pPr algn="just"/>
            <a:endParaRPr lang="it-IT" sz="1400" b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6629" name="Picture 7" descr="D:\Microlaben\Progetti\PORSerreWGS\Abstract\LogoWGS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1775" y="4278313"/>
            <a:ext cx="22320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1594</TotalTime>
  <Words>981</Words>
  <Application>Microsoft Office PowerPoint</Application>
  <PresentationFormat>Presentazione su schermo (4:3)</PresentationFormat>
  <Paragraphs>105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Pier</dc:creator>
  <cp:lastModifiedBy>corsi</cp:lastModifiedBy>
  <cp:revision>94</cp:revision>
  <dcterms:created xsi:type="dcterms:W3CDTF">2006-02-06T10:12:07Z</dcterms:created>
  <dcterms:modified xsi:type="dcterms:W3CDTF">2013-09-20T15:33:20Z</dcterms:modified>
</cp:coreProperties>
</file>