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27" r:id="rId3"/>
    <p:sldId id="257" r:id="rId4"/>
    <p:sldId id="292" r:id="rId5"/>
    <p:sldId id="265" r:id="rId6"/>
    <p:sldId id="267" r:id="rId7"/>
    <p:sldId id="298" r:id="rId8"/>
    <p:sldId id="299" r:id="rId9"/>
    <p:sldId id="303" r:id="rId10"/>
    <p:sldId id="335" r:id="rId11"/>
    <p:sldId id="279" r:id="rId12"/>
    <p:sldId id="334" r:id="rId13"/>
    <p:sldId id="284" r:id="rId14"/>
    <p:sldId id="290" r:id="rId15"/>
    <p:sldId id="287" r:id="rId16"/>
    <p:sldId id="291" r:id="rId17"/>
    <p:sldId id="305" r:id="rId18"/>
    <p:sldId id="309" r:id="rId19"/>
    <p:sldId id="331" r:id="rId20"/>
    <p:sldId id="330" r:id="rId21"/>
    <p:sldId id="340" r:id="rId22"/>
    <p:sldId id="322" r:id="rId23"/>
    <p:sldId id="324" r:id="rId24"/>
    <p:sldId id="341" r:id="rId25"/>
    <p:sldId id="326" r:id="rId26"/>
    <p:sldId id="342" r:id="rId27"/>
    <p:sldId id="337" r:id="rId28"/>
    <p:sldId id="294" r:id="rId29"/>
    <p:sldId id="293" r:id="rId30"/>
    <p:sldId id="295" r:id="rId31"/>
    <p:sldId id="296" r:id="rId32"/>
    <p:sldId id="297" r:id="rId33"/>
    <p:sldId id="321" r:id="rId34"/>
  </p:sldIdLst>
  <p:sldSz cx="9144000" cy="6858000" type="screen4x3"/>
  <p:notesSz cx="6858000" cy="97234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D3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595" autoAdjust="0"/>
  </p:normalViewPr>
  <p:slideViewPr>
    <p:cSldViewPr>
      <p:cViewPr>
        <p:scale>
          <a:sx n="78" d="100"/>
          <a:sy n="78" d="100"/>
        </p:scale>
        <p:origin x="-522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C3447-8FA2-4053-9A87-33FDF3038660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5FAE8-A59E-414B-96D8-D503DFD9C564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5FAE8-A59E-414B-96D8-D503DFD9C56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FE0240-B8FE-47F7-9A91-FE816C89E751}" type="slidenum">
              <a:rPr lang="it-IT"/>
              <a:pPr/>
              <a:t>18</a:t>
            </a:fld>
            <a:endParaRPr lang="it-IT"/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28663"/>
            <a:ext cx="4860925" cy="3646487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36" y="4617922"/>
            <a:ext cx="5031529" cy="43772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3672408" cy="365125"/>
          </a:xfrm>
        </p:spPr>
        <p:txBody>
          <a:bodyPr/>
          <a:lstStyle/>
          <a:p>
            <a:r>
              <a:rPr lang="it-IT" dirty="0" smtClean="0"/>
              <a:t>Convegno con  Confindustria Lecce 23 Settembre 2013  A. Ranieri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8028384" cy="720080"/>
          </a:xfrm>
          <a:solidFill>
            <a:srgbClr val="002060"/>
          </a:solidFill>
        </p:spPr>
        <p:txBody>
          <a:bodyPr>
            <a:noAutofit/>
          </a:bodyPr>
          <a:lstStyle>
            <a:lvl1pPr>
              <a:defRPr sz="2800" i="1">
                <a:solidFill>
                  <a:srgbClr val="FFFF00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3888432" cy="365125"/>
          </a:xfrm>
        </p:spPr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Picture 22" descr="barilogo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16" y="0"/>
            <a:ext cx="1079500" cy="8080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95536" y="6309320"/>
            <a:ext cx="3816424" cy="365125"/>
          </a:xfrm>
        </p:spPr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00900-C1B3-43EB-BB29-6C1A3794231F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upload.wikimedia.org/wikipedia/commons/0/01/Collage_Lecce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50090" r="51668"/>
          <a:stretch>
            <a:fillRect/>
          </a:stretch>
        </p:blipFill>
        <p:spPr bwMode="auto">
          <a:xfrm>
            <a:off x="443607" y="260648"/>
            <a:ext cx="8304857" cy="6432020"/>
          </a:xfrm>
          <a:prstGeom prst="rect">
            <a:avLst/>
          </a:prstGeom>
          <a:noFill/>
        </p:spPr>
      </p:pic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1115616" y="2895079"/>
            <a:ext cx="7128792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 </a:t>
            </a:r>
            <a:r>
              <a:rPr lang="en-US" sz="3600" dirty="0" err="1" smtClean="0"/>
              <a:t>Ricerca</a:t>
            </a:r>
            <a:r>
              <a:rPr lang="en-US" sz="3600" dirty="0" smtClean="0"/>
              <a:t> in </a:t>
            </a:r>
            <a:r>
              <a:rPr lang="en-US" sz="3600" dirty="0" err="1" smtClean="0"/>
              <a:t>Fisica</a:t>
            </a:r>
            <a:r>
              <a:rPr lang="en-US" sz="3600" dirty="0" smtClean="0"/>
              <a:t> </a:t>
            </a:r>
            <a:r>
              <a:rPr lang="en-US" sz="3600" dirty="0" err="1" smtClean="0"/>
              <a:t>Applicata</a:t>
            </a:r>
            <a:r>
              <a:rPr lang="en-US" sz="3600" dirty="0" smtClean="0"/>
              <a:t> </a:t>
            </a:r>
            <a:r>
              <a:rPr lang="en-US" sz="3600" dirty="0" err="1" smtClean="0"/>
              <a:t>dell’INFN</a:t>
            </a:r>
            <a:r>
              <a:rPr lang="en-US" sz="3600" dirty="0" smtClean="0"/>
              <a:t>-Bari</a:t>
            </a:r>
            <a:endParaRPr lang="en-US" sz="360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         A. Ranieri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settore</a:t>
            </a:r>
            <a:r>
              <a:rPr lang="en-US" dirty="0" smtClean="0"/>
              <a:t> </a:t>
            </a:r>
            <a:r>
              <a:rPr lang="en-US" dirty="0" err="1" smtClean="0"/>
              <a:t>fotonica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2400" dirty="0" err="1" smtClean="0"/>
              <a:t>rivelatori</a:t>
            </a:r>
            <a:r>
              <a:rPr lang="en-US" sz="2400" dirty="0" smtClean="0"/>
              <a:t> a </a:t>
            </a:r>
            <a:r>
              <a:rPr lang="en-US" sz="2400" dirty="0" err="1" smtClean="0"/>
              <a:t>SiPM</a:t>
            </a:r>
            <a:r>
              <a:rPr lang="en-US" sz="2400" dirty="0" smtClean="0"/>
              <a:t>)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836712"/>
            <a:ext cx="5904656" cy="452596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Laboratorio</a:t>
            </a:r>
            <a:r>
              <a:rPr lang="en-US" sz="2000" dirty="0" smtClean="0"/>
              <a:t> per </a:t>
            </a:r>
            <a:r>
              <a:rPr lang="en-US" sz="2000" dirty="0" err="1" smtClean="0"/>
              <a:t>attività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sviluppo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fotomoltiplicatori</a:t>
            </a:r>
            <a:r>
              <a:rPr lang="en-US" sz="2000" dirty="0" smtClean="0"/>
              <a:t> </a:t>
            </a:r>
            <a:r>
              <a:rPr lang="en-US" sz="2000" dirty="0" err="1" smtClean="0"/>
              <a:t>multianodo</a:t>
            </a:r>
            <a:r>
              <a:rPr lang="en-US" sz="2000" dirty="0" smtClean="0"/>
              <a:t> (</a:t>
            </a:r>
            <a:r>
              <a:rPr lang="en-US" sz="2000" dirty="0" err="1" smtClean="0"/>
              <a:t>risoluzione</a:t>
            </a:r>
            <a:r>
              <a:rPr lang="en-US" sz="2000" dirty="0" smtClean="0"/>
              <a:t> </a:t>
            </a:r>
            <a:r>
              <a:rPr lang="en-US" sz="2000" dirty="0" err="1" smtClean="0"/>
              <a:t>temporale</a:t>
            </a:r>
            <a:r>
              <a:rPr lang="en-US" sz="2000" dirty="0" smtClean="0"/>
              <a:t>, </a:t>
            </a:r>
            <a:r>
              <a:rPr lang="en-US" sz="2000" dirty="0" err="1" smtClean="0"/>
              <a:t>altissima</a:t>
            </a:r>
            <a:r>
              <a:rPr lang="en-US" sz="2000" dirty="0" smtClean="0"/>
              <a:t> </a:t>
            </a:r>
            <a:r>
              <a:rPr lang="en-US" sz="2000" dirty="0" err="1" smtClean="0"/>
              <a:t>risoluzione</a:t>
            </a:r>
            <a:r>
              <a:rPr lang="en-US" sz="2000" dirty="0" smtClean="0"/>
              <a:t> </a:t>
            </a:r>
            <a:r>
              <a:rPr lang="en-US" sz="2000" dirty="0" err="1" smtClean="0"/>
              <a:t>spaziale</a:t>
            </a:r>
            <a:r>
              <a:rPr lang="en-US" sz="2000" dirty="0" smtClean="0"/>
              <a:t>, </a:t>
            </a:r>
            <a:r>
              <a:rPr lang="en-US" sz="2000" dirty="0" err="1" smtClean="0"/>
              <a:t>sensibilità</a:t>
            </a:r>
            <a:r>
              <a:rPr lang="en-US" sz="2000" dirty="0" smtClean="0"/>
              <a:t> </a:t>
            </a:r>
            <a:r>
              <a:rPr lang="en-US" sz="2000" dirty="0" err="1" smtClean="0"/>
              <a:t>singolo</a:t>
            </a:r>
            <a:r>
              <a:rPr lang="en-US" sz="2000" dirty="0" smtClean="0"/>
              <a:t> </a:t>
            </a:r>
            <a:r>
              <a:rPr lang="en-US" sz="2000" dirty="0" err="1" smtClean="0"/>
              <a:t>fotone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Applicazioni</a:t>
            </a:r>
            <a:r>
              <a:rPr lang="en-US" sz="2000" dirty="0" smtClean="0"/>
              <a:t> </a:t>
            </a:r>
            <a:r>
              <a:rPr lang="en-US" sz="2000" dirty="0" err="1" smtClean="0"/>
              <a:t>biomediche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PET, Gamma Camera </a:t>
            </a:r>
            <a:r>
              <a:rPr lang="en-US" sz="1600" dirty="0" err="1" smtClean="0"/>
              <a:t>Anger,Gamma</a:t>
            </a:r>
            <a:r>
              <a:rPr lang="en-US" sz="1600" dirty="0" smtClean="0"/>
              <a:t> camera con </a:t>
            </a:r>
            <a:r>
              <a:rPr lang="en-US" sz="1600" dirty="0" err="1" smtClean="0"/>
              <a:t>cristalli</a:t>
            </a:r>
            <a:r>
              <a:rPr lang="en-US" sz="1600" dirty="0" smtClean="0"/>
              <a:t>, </a:t>
            </a:r>
            <a:r>
              <a:rPr lang="en-US" sz="1600" dirty="0" err="1" smtClean="0"/>
              <a:t>Diagnostica</a:t>
            </a:r>
            <a:r>
              <a:rPr lang="en-US" sz="1600" dirty="0" smtClean="0"/>
              <a:t> </a:t>
            </a:r>
            <a:r>
              <a:rPr lang="en-US" sz="1600" dirty="0" err="1" smtClean="0"/>
              <a:t>planare</a:t>
            </a:r>
            <a:endParaRPr lang="en-US" sz="1600" dirty="0" smtClean="0"/>
          </a:p>
          <a:p>
            <a:r>
              <a:rPr lang="en-US" sz="2000" dirty="0" err="1" smtClean="0"/>
              <a:t>Applicazioni</a:t>
            </a:r>
            <a:r>
              <a:rPr lang="en-US" sz="2000" dirty="0" smtClean="0"/>
              <a:t> </a:t>
            </a:r>
            <a:r>
              <a:rPr lang="en-US" sz="2000" dirty="0" err="1" smtClean="0"/>
              <a:t>chimiche-industriali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Monitoring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processi</a:t>
            </a:r>
            <a:endParaRPr lang="en-US" sz="1600" dirty="0" smtClean="0"/>
          </a:p>
          <a:p>
            <a:pPr lvl="1"/>
            <a:r>
              <a:rPr lang="en-US" sz="1600" dirty="0" err="1" smtClean="0"/>
              <a:t>Spettroscopia</a:t>
            </a:r>
            <a:r>
              <a:rPr lang="en-US" sz="1600" dirty="0" smtClean="0"/>
              <a:t> per </a:t>
            </a:r>
            <a:r>
              <a:rPr lang="en-US" sz="1600" dirty="0" err="1" smtClean="0"/>
              <a:t>fluorescenza</a:t>
            </a:r>
            <a:endParaRPr lang="en-US" sz="1600" dirty="0" smtClean="0"/>
          </a:p>
          <a:p>
            <a:pPr lvl="1"/>
            <a:r>
              <a:rPr lang="en-US" sz="1600" dirty="0" smtClean="0"/>
              <a:t>….. </a:t>
            </a:r>
          </a:p>
          <a:p>
            <a:endParaRPr lang="en-US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20" name="Gruppo 19"/>
          <p:cNvGrpSpPr/>
          <p:nvPr/>
        </p:nvGrpSpPr>
        <p:grpSpPr>
          <a:xfrm>
            <a:off x="6300192" y="1889448"/>
            <a:ext cx="2588765" cy="2343056"/>
            <a:chOff x="13467259" y="12280479"/>
            <a:chExt cx="4642508" cy="4233038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7259" y="12280479"/>
              <a:ext cx="4642508" cy="4233038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14406047" y="12280479"/>
              <a:ext cx="3108024" cy="55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Efficiency Ratio map </a:t>
              </a:r>
              <a:endParaRPr lang="en-US" sz="1400" b="1" dirty="0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755576" y="4193704"/>
            <a:ext cx="5112568" cy="2664296"/>
            <a:chOff x="288207" y="15825358"/>
            <a:chExt cx="7756801" cy="4254982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07" y="15825358"/>
              <a:ext cx="7756801" cy="4254982"/>
            </a:xfrm>
            <a:prstGeom prst="rect">
              <a:avLst/>
            </a:prstGeom>
          </p:spPr>
        </p:pic>
        <p:sp>
          <p:nvSpPr>
            <p:cNvPr id="25" name="CasellaDiTesto 24"/>
            <p:cNvSpPr txBox="1"/>
            <p:nvPr/>
          </p:nvSpPr>
          <p:spPr>
            <a:xfrm>
              <a:off x="2061639" y="18188640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P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1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1420019" y="18188640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P2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3528567" y="18188640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P3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5567557" y="18188640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P4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57800"/>
            <a:ext cx="2064229" cy="1548172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2627784" y="4365104"/>
            <a:ext cx="303159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600" dirty="0" smtClean="0"/>
              <a:t>Studio della risoluzione temporale</a:t>
            </a:r>
          </a:p>
          <a:p>
            <a:r>
              <a:rPr lang="it-IT" sz="1600" dirty="0" smtClean="0"/>
              <a:t>160-200ps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settore</a:t>
            </a:r>
            <a:r>
              <a:rPr lang="en-US" dirty="0" smtClean="0"/>
              <a:t> </a:t>
            </a:r>
            <a:r>
              <a:rPr lang="en-US" dirty="0" err="1" smtClean="0"/>
              <a:t>fotonica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rivelatori</a:t>
            </a:r>
            <a:r>
              <a:rPr lang="en-US" sz="2000" dirty="0" smtClean="0"/>
              <a:t> con </a:t>
            </a:r>
            <a:r>
              <a:rPr lang="en-US" sz="2000" dirty="0" err="1" smtClean="0"/>
              <a:t>fotomoltiplicatori</a:t>
            </a:r>
            <a:r>
              <a:rPr lang="en-US" sz="2000" dirty="0" smtClean="0"/>
              <a:t> </a:t>
            </a:r>
            <a:r>
              <a:rPr lang="en-US" sz="2000" dirty="0" err="1" smtClean="0"/>
              <a:t>multianodo</a:t>
            </a:r>
            <a:r>
              <a:rPr lang="en-US" sz="2000" dirty="0" smtClean="0"/>
              <a:t>)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836712"/>
            <a:ext cx="5904656" cy="452596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Laboratorio</a:t>
            </a:r>
            <a:r>
              <a:rPr lang="en-US" sz="2000" dirty="0" smtClean="0"/>
              <a:t> per </a:t>
            </a:r>
            <a:r>
              <a:rPr lang="en-US" sz="2000" dirty="0" err="1" smtClean="0"/>
              <a:t>attività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sviluppo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rivelatori</a:t>
            </a:r>
            <a:r>
              <a:rPr lang="en-US" sz="2000" dirty="0" smtClean="0"/>
              <a:t> </a:t>
            </a:r>
            <a:r>
              <a:rPr lang="en-US" sz="2000" dirty="0" err="1" smtClean="0"/>
              <a:t>basati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SiPM</a:t>
            </a:r>
            <a:r>
              <a:rPr lang="en-US" sz="2000" dirty="0" smtClean="0"/>
              <a:t>(</a:t>
            </a:r>
            <a:r>
              <a:rPr lang="en-US" sz="2000" dirty="0" err="1" smtClean="0"/>
              <a:t>bassa</a:t>
            </a:r>
            <a:r>
              <a:rPr lang="en-US" sz="2000" dirty="0" smtClean="0"/>
              <a:t> </a:t>
            </a:r>
            <a:r>
              <a:rPr lang="en-US" sz="2000" dirty="0" err="1" smtClean="0"/>
              <a:t>tensione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lavoro</a:t>
            </a:r>
            <a:r>
              <a:rPr lang="en-US" sz="2000" dirty="0" smtClean="0"/>
              <a:t>, </a:t>
            </a:r>
            <a:r>
              <a:rPr lang="en-US" sz="2000" dirty="0" err="1" smtClean="0"/>
              <a:t>immunità</a:t>
            </a:r>
            <a:r>
              <a:rPr lang="en-US" sz="2000" dirty="0" smtClean="0"/>
              <a:t> </a:t>
            </a:r>
            <a:r>
              <a:rPr lang="en-US" sz="2000" dirty="0" err="1" smtClean="0"/>
              <a:t>ai</a:t>
            </a:r>
            <a:r>
              <a:rPr lang="en-US" sz="2000" dirty="0" smtClean="0"/>
              <a:t> </a:t>
            </a:r>
            <a:r>
              <a:rPr lang="en-US" sz="2000" dirty="0" err="1" smtClean="0"/>
              <a:t>campi</a:t>
            </a:r>
            <a:r>
              <a:rPr lang="en-US" sz="2000" dirty="0" smtClean="0"/>
              <a:t> </a:t>
            </a:r>
            <a:r>
              <a:rPr lang="en-US" sz="2000" dirty="0" err="1" smtClean="0"/>
              <a:t>magnetici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Applicazioni</a:t>
            </a:r>
            <a:r>
              <a:rPr lang="en-US" sz="2000" dirty="0" smtClean="0"/>
              <a:t> </a:t>
            </a:r>
            <a:r>
              <a:rPr lang="en-US" sz="2000" dirty="0" err="1" smtClean="0"/>
              <a:t>biomediche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PET, Gamma Camera</a:t>
            </a:r>
          </a:p>
          <a:p>
            <a:pPr lvl="1"/>
            <a:r>
              <a:rPr lang="en-US" sz="1600" dirty="0" err="1" smtClean="0"/>
              <a:t>Diagnostica</a:t>
            </a:r>
            <a:r>
              <a:rPr lang="en-US" sz="1600" dirty="0" smtClean="0"/>
              <a:t> </a:t>
            </a:r>
            <a:r>
              <a:rPr lang="en-US" sz="1600" dirty="0" err="1" smtClean="0"/>
              <a:t>planare</a:t>
            </a:r>
            <a:endParaRPr lang="en-US" sz="1600" dirty="0" smtClean="0"/>
          </a:p>
          <a:p>
            <a:r>
              <a:rPr lang="en-US" sz="2000" dirty="0" err="1" smtClean="0"/>
              <a:t>Applicazioni</a:t>
            </a:r>
            <a:r>
              <a:rPr lang="en-US" sz="2000" dirty="0" smtClean="0"/>
              <a:t> </a:t>
            </a:r>
            <a:r>
              <a:rPr lang="en-US" sz="2000" dirty="0" err="1" smtClean="0"/>
              <a:t>chimiche-industriali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Monitoring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processi</a:t>
            </a:r>
            <a:endParaRPr lang="en-US" sz="1600" dirty="0" smtClean="0"/>
          </a:p>
          <a:p>
            <a:pPr lvl="1"/>
            <a:r>
              <a:rPr lang="en-US" sz="1600" dirty="0" err="1" smtClean="0"/>
              <a:t>Spettroscopia</a:t>
            </a:r>
            <a:r>
              <a:rPr lang="en-US" sz="1600" dirty="0" smtClean="0"/>
              <a:t> per </a:t>
            </a:r>
            <a:r>
              <a:rPr lang="en-US" sz="1600" dirty="0" err="1" smtClean="0"/>
              <a:t>fluorescenza</a:t>
            </a:r>
            <a:endParaRPr lang="en-US" sz="1600" dirty="0" smtClean="0"/>
          </a:p>
          <a:p>
            <a:pPr lvl="1"/>
            <a:r>
              <a:rPr lang="en-US" sz="1600" dirty="0" smtClean="0"/>
              <a:t>….. </a:t>
            </a:r>
          </a:p>
          <a:p>
            <a:r>
              <a:rPr lang="en-US" sz="2000" dirty="0" err="1" smtClean="0"/>
              <a:t>Collaborazioni</a:t>
            </a:r>
            <a:r>
              <a:rPr lang="en-US" sz="2000" dirty="0" smtClean="0"/>
              <a:t> </a:t>
            </a:r>
            <a:r>
              <a:rPr lang="en-US" sz="2000" dirty="0" err="1" smtClean="0"/>
              <a:t>attive</a:t>
            </a:r>
            <a:r>
              <a:rPr lang="en-US" sz="2000" dirty="0" smtClean="0"/>
              <a:t> INFN-FBK</a:t>
            </a:r>
            <a:endParaRPr lang="en-US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3240360" cy="259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o 16"/>
          <p:cNvGrpSpPr/>
          <p:nvPr/>
        </p:nvGrpSpPr>
        <p:grpSpPr>
          <a:xfrm>
            <a:off x="6588224" y="1422912"/>
            <a:ext cx="2186405" cy="2304256"/>
            <a:chOff x="6156176" y="1556792"/>
            <a:chExt cx="2762469" cy="271763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156176" y="1556792"/>
              <a:ext cx="2762469" cy="271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6372200" y="1844824"/>
              <a:ext cx="144016" cy="137542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" name="Rettangolo 19"/>
          <p:cNvSpPr/>
          <p:nvPr/>
        </p:nvSpPr>
        <p:spPr>
          <a:xfrm>
            <a:off x="467544" y="5877272"/>
            <a:ext cx="3495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u="sng" dirty="0" smtClean="0">
                <a:solidFill>
                  <a:srgbClr val="FF0000"/>
                </a:solidFill>
                <a:sym typeface="Wingdings" pitchFamily="2" charset="2"/>
              </a:rPr>
              <a:t>Persona di riferimento: Dr. Gargano</a:t>
            </a:r>
            <a:endParaRPr lang="it-IT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Modelli</a:t>
            </a:r>
            <a:r>
              <a:rPr lang="en-US" dirty="0" smtClean="0"/>
              <a:t> </a:t>
            </a:r>
            <a:r>
              <a:rPr lang="en-US" dirty="0" err="1" smtClean="0"/>
              <a:t>quantitativi</a:t>
            </a:r>
            <a:r>
              <a:rPr lang="en-US" dirty="0" smtClean="0"/>
              <a:t> </a:t>
            </a:r>
            <a:r>
              <a:rPr lang="en-US" dirty="0" err="1" smtClean="0"/>
              <a:t>basati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analisi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immagini</a:t>
            </a:r>
            <a:r>
              <a:rPr lang="en-US" dirty="0" smtClean="0"/>
              <a:t> MRI per lo studio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malattie</a:t>
            </a:r>
            <a:r>
              <a:rPr lang="en-US" dirty="0" smtClean="0"/>
              <a:t> </a:t>
            </a:r>
            <a:r>
              <a:rPr lang="en-US" dirty="0" err="1" smtClean="0"/>
              <a:t>neurovegetative</a:t>
            </a:r>
            <a:endParaRPr lang="en-US" dirty="0" smtClean="0"/>
          </a:p>
          <a:p>
            <a:pPr lvl="1"/>
            <a:r>
              <a:rPr lang="en-US" dirty="0" err="1" smtClean="0"/>
              <a:t>Sinergia</a:t>
            </a:r>
            <a:r>
              <a:rPr lang="en-US" dirty="0" smtClean="0"/>
              <a:t> con PON-PRISMA, PON-Smart Health, PON-OPLON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467544" y="5877272"/>
            <a:ext cx="3546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u="sng" dirty="0" smtClean="0">
                <a:solidFill>
                  <a:srgbClr val="FF0000"/>
                </a:solidFill>
                <a:sym typeface="Wingdings" pitchFamily="2" charset="2"/>
              </a:rPr>
              <a:t>Persona di riferimento: Prof. Bellotti</a:t>
            </a:r>
            <a:endParaRPr lang="it-IT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rivelatori</a:t>
            </a:r>
            <a:r>
              <a:rPr lang="en-US" dirty="0" smtClean="0"/>
              <a:t> a GEM </a:t>
            </a:r>
            <a:br>
              <a:rPr lang="en-US" dirty="0" smtClean="0"/>
            </a:br>
            <a:r>
              <a:rPr lang="en-US" dirty="0" smtClean="0"/>
              <a:t>(Gas Electron Multiplier)</a:t>
            </a:r>
            <a:endParaRPr lang="en-US" dirty="0"/>
          </a:p>
        </p:txBody>
      </p:sp>
      <p:sp>
        <p:nvSpPr>
          <p:cNvPr id="12" name="Segnaposto contenuto 11"/>
          <p:cNvSpPr>
            <a:spLocks noGrp="1"/>
          </p:cNvSpPr>
          <p:nvPr>
            <p:ph idx="1"/>
          </p:nvPr>
        </p:nvSpPr>
        <p:spPr>
          <a:xfrm>
            <a:off x="179512" y="908720"/>
            <a:ext cx="8229600" cy="4525963"/>
          </a:xfrm>
        </p:spPr>
        <p:txBody>
          <a:bodyPr>
            <a:normAutofit/>
          </a:bodyPr>
          <a:lstStyle/>
          <a:p>
            <a:r>
              <a:rPr lang="it-IT" sz="2400" dirty="0" smtClean="0"/>
              <a:t>Stessa tecnica di costruzione dei circuiti stampati (PCB) su materiale flessibile</a:t>
            </a:r>
          </a:p>
          <a:p>
            <a:r>
              <a:rPr lang="it-IT" sz="2400" dirty="0" smtClean="0"/>
              <a:t>Geometria di realizzazione flessibile (planare, semicircolare, semicilindrica, cilindrica)</a:t>
            </a: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 l="52990" t="12038"/>
          <a:stretch>
            <a:fillRect/>
          </a:stretch>
        </p:blipFill>
        <p:spPr bwMode="auto">
          <a:xfrm>
            <a:off x="4067944" y="2492896"/>
            <a:ext cx="1916460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293096"/>
            <a:ext cx="3086100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 descr="compass_triple_gem3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36912"/>
            <a:ext cx="2879725" cy="228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7" descr="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276872"/>
            <a:ext cx="2169654" cy="2072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221088"/>
            <a:ext cx="327660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187624" y="44624"/>
            <a:ext cx="7956376" cy="720080"/>
          </a:xfrm>
        </p:spPr>
        <p:txBody>
          <a:bodyPr/>
          <a:lstStyle/>
          <a:p>
            <a:r>
              <a:rPr lang="it-IT" dirty="0" smtClean="0"/>
              <a:t>Radiografia X di bassa energia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2" name="Gruppo 11"/>
          <p:cNvGrpSpPr/>
          <p:nvPr/>
        </p:nvGrpSpPr>
        <p:grpSpPr>
          <a:xfrm>
            <a:off x="179513" y="908720"/>
            <a:ext cx="5688631" cy="2438400"/>
            <a:chOff x="971600" y="3213546"/>
            <a:chExt cx="7623175" cy="2438400"/>
          </a:xfrm>
          <a:effectLst>
            <a:outerShdw blurRad="50800" dist="38100" dir="3300000" algn="tl" rotWithShape="0">
              <a:prstClr val="black">
                <a:alpha val="38000"/>
              </a:prstClr>
            </a:outerShdw>
          </a:effectLst>
        </p:grpSpPr>
        <p:pic>
          <p:nvPicPr>
            <p:cNvPr id="10" name="Picture 7" descr="moviexray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3284984"/>
              <a:ext cx="4103687" cy="2324100"/>
            </a:xfrm>
            <a:prstGeom prst="rect">
              <a:avLst/>
            </a:prstGeom>
            <a:noFill/>
          </p:spPr>
        </p:pic>
        <p:pic>
          <p:nvPicPr>
            <p:cNvPr id="11" name="Picture 8" descr="pencil bo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34162" y="3213546"/>
              <a:ext cx="2360613" cy="2438400"/>
            </a:xfrm>
            <a:prstGeom prst="rect">
              <a:avLst/>
            </a:prstGeom>
            <a:noFill/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573016"/>
            <a:ext cx="221037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01008"/>
            <a:ext cx="2628900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sellaDiTesto 15"/>
          <p:cNvSpPr txBox="1"/>
          <p:nvPr/>
        </p:nvSpPr>
        <p:spPr>
          <a:xfrm>
            <a:off x="6056423" y="4581128"/>
            <a:ext cx="3087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Tecnica del “</a:t>
            </a:r>
            <a:r>
              <a:rPr lang="it-IT" dirty="0" err="1" smtClean="0"/>
              <a:t>photon</a:t>
            </a:r>
            <a:r>
              <a:rPr lang="it-IT" dirty="0" smtClean="0"/>
              <a:t> </a:t>
            </a:r>
            <a:r>
              <a:rPr lang="it-IT" dirty="0" err="1" smtClean="0"/>
              <a:t>counting</a:t>
            </a:r>
            <a:r>
              <a:rPr lang="it-IT" dirty="0" smtClean="0"/>
              <a:t>”: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elevata risoluzione spaziale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minore rumore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minore dose di radiazione 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6012160" y="1556792"/>
            <a:ext cx="2987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ym typeface="Symbol"/>
              </a:rPr>
              <a:t>Animazione prodotta con un fascio di raggi X da 6 </a:t>
            </a:r>
            <a:r>
              <a:rPr lang="it-IT" dirty="0" err="1" smtClean="0">
                <a:sym typeface="Symbol"/>
              </a:rPr>
              <a:t>keV</a:t>
            </a:r>
            <a:r>
              <a:rPr lang="it-IT" dirty="0" smtClean="0">
                <a:sym typeface="Symbol"/>
              </a:rPr>
              <a:t> che illumina una tripla GEM con miscela Ar-CO</a:t>
            </a:r>
            <a:r>
              <a:rPr lang="it-IT" baseline="-25000" dirty="0" smtClean="0">
                <a:sym typeface="Symbol"/>
              </a:rPr>
              <a:t>2</a:t>
            </a:r>
            <a:r>
              <a:rPr lang="it-IT" dirty="0" smtClean="0">
                <a:sym typeface="Symbol"/>
              </a:rPr>
              <a:t> (70-30)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8100392" cy="72008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…e con </a:t>
            </a:r>
            <a:r>
              <a:rPr lang="en-US" dirty="0" err="1" smtClean="0"/>
              <a:t>neutroni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bassa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6512" y="908720"/>
            <a:ext cx="6768752" cy="4525963"/>
          </a:xfrm>
        </p:spPr>
        <p:txBody>
          <a:bodyPr/>
          <a:lstStyle/>
          <a:p>
            <a:pPr lvl="1"/>
            <a:r>
              <a:rPr lang="en-US" dirty="0" smtClean="0"/>
              <a:t>Imaging a </a:t>
            </a:r>
            <a:r>
              <a:rPr lang="en-US" dirty="0" err="1" smtClean="0"/>
              <a:t>raggi</a:t>
            </a:r>
            <a:r>
              <a:rPr lang="en-US" dirty="0" smtClean="0"/>
              <a:t>-X per </a:t>
            </a:r>
            <a:r>
              <a:rPr lang="en-US" dirty="0" err="1" smtClean="0"/>
              <a:t>analisi</a:t>
            </a:r>
            <a:r>
              <a:rPr lang="en-US" dirty="0" smtClean="0"/>
              <a:t> </a:t>
            </a:r>
            <a:r>
              <a:rPr lang="en-US" dirty="0" err="1" smtClean="0"/>
              <a:t>strutturali</a:t>
            </a:r>
            <a:r>
              <a:rPr lang="en-US" dirty="0" smtClean="0"/>
              <a:t> in </a:t>
            </a:r>
            <a:r>
              <a:rPr lang="en-US" dirty="0" err="1" smtClean="0"/>
              <a:t>settori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ingegneria</a:t>
            </a:r>
            <a:r>
              <a:rPr lang="en-US" dirty="0" smtClean="0"/>
              <a:t> </a:t>
            </a:r>
            <a:r>
              <a:rPr lang="en-US" dirty="0" err="1" smtClean="0"/>
              <a:t>meccanica</a:t>
            </a:r>
            <a:endParaRPr lang="en-US" dirty="0" smtClean="0"/>
          </a:p>
          <a:p>
            <a:pPr lvl="1"/>
            <a:r>
              <a:rPr lang="en-US" dirty="0" err="1" smtClean="0"/>
              <a:t>Tecniche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imaging con </a:t>
            </a:r>
            <a:r>
              <a:rPr lang="en-US" dirty="0" err="1" smtClean="0"/>
              <a:t>neutroni</a:t>
            </a:r>
            <a:r>
              <a:rPr lang="en-US" dirty="0" smtClean="0"/>
              <a:t> </a:t>
            </a:r>
            <a:r>
              <a:rPr lang="en-US" dirty="0" err="1" smtClean="0"/>
              <a:t>termici</a:t>
            </a:r>
            <a:endParaRPr lang="en-US" dirty="0" smtClean="0"/>
          </a:p>
          <a:p>
            <a:pPr lvl="2"/>
            <a:r>
              <a:rPr lang="en-US" dirty="0" err="1" smtClean="0"/>
              <a:t>Sottili</a:t>
            </a:r>
            <a:r>
              <a:rPr lang="en-US" dirty="0" smtClean="0"/>
              <a:t> </a:t>
            </a:r>
            <a:r>
              <a:rPr lang="en-US" dirty="0" err="1" smtClean="0"/>
              <a:t>strati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materiali</a:t>
            </a:r>
            <a:r>
              <a:rPr lang="en-US" dirty="0" smtClean="0"/>
              <a:t> </a:t>
            </a:r>
            <a:r>
              <a:rPr lang="en-US" dirty="0" err="1" smtClean="0"/>
              <a:t>convertitori</a:t>
            </a:r>
            <a:r>
              <a:rPr lang="en-US" dirty="0" smtClean="0"/>
              <a:t> (</a:t>
            </a:r>
            <a:r>
              <a:rPr lang="en-US" baseline="30000" dirty="0" smtClean="0"/>
              <a:t>6</a:t>
            </a:r>
            <a:r>
              <a:rPr lang="en-US" dirty="0" smtClean="0"/>
              <a:t>Li, </a:t>
            </a:r>
            <a:r>
              <a:rPr lang="en-US" baseline="30000" dirty="0" smtClean="0"/>
              <a:t>157</a:t>
            </a:r>
            <a:r>
              <a:rPr lang="en-US" dirty="0" smtClean="0"/>
              <a:t>Gd, </a:t>
            </a:r>
            <a:r>
              <a:rPr lang="en-US" baseline="30000" dirty="0" smtClean="0"/>
              <a:t>10</a:t>
            </a:r>
            <a:r>
              <a:rPr lang="en-US" dirty="0" smtClean="0"/>
              <a:t>B)</a:t>
            </a:r>
          </a:p>
          <a:p>
            <a:pPr lvl="2"/>
            <a:r>
              <a:rPr lang="en-US" dirty="0" err="1" smtClean="0"/>
              <a:t>Radiografia</a:t>
            </a:r>
            <a:r>
              <a:rPr lang="en-US" dirty="0" smtClean="0"/>
              <a:t> </a:t>
            </a:r>
            <a:r>
              <a:rPr lang="en-US" dirty="0" err="1" smtClean="0"/>
              <a:t>neutronica</a:t>
            </a: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3382963" cy="2478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b="36632"/>
          <a:stretch>
            <a:fillRect/>
          </a:stretch>
        </p:blipFill>
        <p:spPr bwMode="auto">
          <a:xfrm>
            <a:off x="251520" y="3212976"/>
            <a:ext cx="304800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63368" r="22039"/>
          <a:stretch>
            <a:fillRect/>
          </a:stretch>
        </p:blipFill>
        <p:spPr bwMode="auto">
          <a:xfrm>
            <a:off x="3131840" y="4725144"/>
            <a:ext cx="2376264" cy="1789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31591"/>
          <a:stretch>
            <a:fillRect/>
          </a:stretch>
        </p:blipFill>
        <p:spPr bwMode="auto">
          <a:xfrm>
            <a:off x="5508104" y="5543550"/>
            <a:ext cx="3635896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8244408" y="5661248"/>
            <a:ext cx="758413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/>
              <a:t>Gas gap</a:t>
            </a:r>
            <a:endParaRPr lang="it-IT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8095315" y="6165304"/>
            <a:ext cx="1072858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/>
              <a:t>Supporto di Al</a:t>
            </a:r>
            <a:endParaRPr lang="it-IT" sz="1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724128" y="5229200"/>
            <a:ext cx="330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/>
              <a:t>Franke</a:t>
            </a:r>
            <a:r>
              <a:rPr lang="it-IT" i="1" dirty="0" smtClean="0"/>
              <a:t> </a:t>
            </a:r>
            <a:r>
              <a:rPr lang="it-IT" i="1" dirty="0" err="1" smtClean="0"/>
              <a:t>et.al.</a:t>
            </a:r>
            <a:r>
              <a:rPr lang="it-IT" i="1" dirty="0" smtClean="0"/>
              <a:t> NIM A 471, 2001, 85</a:t>
            </a:r>
            <a:endParaRPr lang="it-IT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Settore medicale e ambientale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908720"/>
            <a:ext cx="4032448" cy="86409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/>
              <a:t>Monitor </a:t>
            </a:r>
            <a:r>
              <a:rPr lang="en-US" sz="1800" dirty="0" err="1" smtClean="0"/>
              <a:t>di</a:t>
            </a:r>
            <a:r>
              <a:rPr lang="en-US" sz="1800" dirty="0" smtClean="0"/>
              <a:t> </a:t>
            </a:r>
            <a:r>
              <a:rPr lang="en-US" sz="1800" dirty="0" err="1" smtClean="0"/>
              <a:t>fasci</a:t>
            </a:r>
            <a:r>
              <a:rPr lang="en-US" sz="1800" dirty="0" smtClean="0"/>
              <a:t> </a:t>
            </a:r>
            <a:r>
              <a:rPr lang="en-US" sz="1800" dirty="0" err="1" smtClean="0"/>
              <a:t>adroterapici</a:t>
            </a:r>
            <a:endParaRPr lang="en-US" sz="18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/>
              <a:t>Microdosimetria e </a:t>
            </a:r>
            <a:r>
              <a:rPr lang="en-US" sz="1800" dirty="0" err="1" smtClean="0"/>
              <a:t>Radioterapia</a:t>
            </a:r>
            <a:endParaRPr lang="en-US" sz="18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err="1" smtClean="0"/>
              <a:t>Portali</a:t>
            </a:r>
            <a:r>
              <a:rPr lang="en-US" sz="1800" dirty="0" smtClean="0"/>
              <a:t> </a:t>
            </a:r>
            <a:r>
              <a:rPr lang="en-US" sz="1800" dirty="0" err="1" smtClean="0"/>
              <a:t>di</a:t>
            </a:r>
            <a:r>
              <a:rPr lang="en-US" sz="1800" dirty="0" smtClean="0"/>
              <a:t> imaging </a:t>
            </a:r>
            <a:r>
              <a:rPr lang="en-US" sz="1800" dirty="0" err="1" smtClean="0"/>
              <a:t>medicale</a:t>
            </a:r>
            <a:endParaRPr lang="en-US" sz="1800" dirty="0" smtClean="0"/>
          </a:p>
          <a:p>
            <a:pPr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47334"/>
          <a:stretch>
            <a:fillRect/>
          </a:stretch>
        </p:blipFill>
        <p:spPr bwMode="auto">
          <a:xfrm>
            <a:off x="467544" y="1772816"/>
            <a:ext cx="2804195" cy="16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4860032" y="980728"/>
            <a:ext cx="4032448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un monitor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fascio</a:t>
            </a:r>
            <a:r>
              <a:rPr lang="en-US" dirty="0" smtClean="0"/>
              <a:t> e per </a:t>
            </a:r>
            <a:r>
              <a:rPr lang="en-US" dirty="0" err="1" smtClean="0"/>
              <a:t>applicazioni</a:t>
            </a:r>
            <a:r>
              <a:rPr lang="en-US" dirty="0" smtClean="0"/>
              <a:t> TOF-PET con: 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r>
              <a:rPr lang="en-US" dirty="0" smtClean="0"/>
              <a:t> </a:t>
            </a:r>
            <a:r>
              <a:rPr lang="en-US" dirty="0" err="1" smtClean="0"/>
              <a:t>spaziale</a:t>
            </a:r>
            <a:r>
              <a:rPr lang="en-US" dirty="0" smtClean="0"/>
              <a:t> (</a:t>
            </a:r>
            <a:r>
              <a:rPr lang="en-US" dirty="0" smtClean="0">
                <a:sym typeface="Symbol"/>
              </a:rPr>
              <a:t>50m) 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ym typeface="Symbol"/>
              </a:rPr>
              <a:t>Ottima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risoluzione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temporale</a:t>
            </a:r>
            <a:r>
              <a:rPr lang="en-US" dirty="0" smtClean="0">
                <a:sym typeface="Symbol"/>
              </a:rPr>
              <a:t> (500 </a:t>
            </a:r>
            <a:r>
              <a:rPr lang="en-US" dirty="0" err="1" smtClean="0">
                <a:sym typeface="Symbol"/>
              </a:rPr>
              <a:t>ps</a:t>
            </a:r>
            <a:r>
              <a:rPr lang="en-US" dirty="0" smtClean="0">
                <a:sym typeface="Symbol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ym typeface="Symbol"/>
              </a:rPr>
              <a:t>Misurare</a:t>
            </a:r>
            <a:r>
              <a:rPr lang="en-US" dirty="0" smtClean="0">
                <a:sym typeface="Symbol"/>
              </a:rPr>
              <a:t> la </a:t>
            </a:r>
            <a:r>
              <a:rPr lang="en-US" dirty="0" err="1" smtClean="0">
                <a:sym typeface="Symbol"/>
              </a:rPr>
              <a:t>quantità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di</a:t>
            </a:r>
            <a:r>
              <a:rPr lang="en-US" dirty="0" smtClean="0">
                <a:sym typeface="Symbol"/>
              </a:rPr>
              <a:t> dose </a:t>
            </a:r>
            <a:r>
              <a:rPr lang="en-US" dirty="0" err="1" smtClean="0">
                <a:sym typeface="Symbol"/>
              </a:rPr>
              <a:t>somministrata</a:t>
            </a:r>
            <a:endParaRPr lang="en-US" dirty="0" smtClean="0">
              <a:sym typeface="Symbol"/>
            </a:endParaRP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ym typeface="Symbol"/>
              </a:rPr>
              <a:t>Localizzare</a:t>
            </a:r>
            <a:r>
              <a:rPr lang="en-US" dirty="0" smtClean="0">
                <a:sym typeface="Symbol"/>
              </a:rPr>
              <a:t> con </a:t>
            </a:r>
            <a:r>
              <a:rPr lang="en-US" dirty="0" err="1" smtClean="0">
                <a:sym typeface="Symbol"/>
              </a:rPr>
              <a:t>precisione</a:t>
            </a:r>
            <a:r>
              <a:rPr lang="en-US" dirty="0" smtClean="0">
                <a:sym typeface="Symbol"/>
              </a:rPr>
              <a:t> la </a:t>
            </a:r>
            <a:r>
              <a:rPr lang="en-US" dirty="0" err="1" smtClean="0">
                <a:sym typeface="Symbol"/>
              </a:rPr>
              <a:t>zona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irradiata</a:t>
            </a:r>
            <a:endParaRPr lang="en-US" dirty="0" smtClean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211960" y="3429000"/>
            <a:ext cx="4788024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Rivelatori di rifiuti radioattivi e radioattività ambientale (</a:t>
            </a:r>
            <a:r>
              <a:rPr kumimoji="0" lang="it-IT" sz="1600" b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Rn</a:t>
            </a:r>
            <a:r>
              <a:rPr kumimoji="0" lang="it-IT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r>
              <a:rPr kumimoji="0" lang="it-IT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  <a:sym typeface="Symbol"/>
              </a:rPr>
              <a:t>50 volte più economici (GEM in aria)</a:t>
            </a:r>
            <a:endParaRPr kumimoji="0" lang="it-IT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179512" y="4437112"/>
            <a:ext cx="3312368" cy="2232248"/>
            <a:chOff x="3797300" y="2132856"/>
            <a:chExt cx="5346700" cy="3441700"/>
          </a:xfrm>
        </p:grpSpPr>
        <p:pic>
          <p:nvPicPr>
            <p:cNvPr id="11" name="Picture 3" descr="\\cern.ch\dfs\Workspaces\d\dimauro\private\digital-photos\Image Library\2012_06_04\IMG_582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7300" y="2132856"/>
              <a:ext cx="3324225" cy="3441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2" descr="\\cern.ch\dfs\Workspaces\d\dimauro\private\digital-photos\Image Library\2012_06_04\IMG_582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70688" y="2132856"/>
              <a:ext cx="2373312" cy="3441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r="28427"/>
          <a:stretch>
            <a:fillRect/>
          </a:stretch>
        </p:blipFill>
        <p:spPr bwMode="auto">
          <a:xfrm>
            <a:off x="6156176" y="4225171"/>
            <a:ext cx="2808312" cy="263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0" y="3645024"/>
            <a:ext cx="377991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dirty="0" err="1" smtClean="0"/>
              <a:t>Rivelatore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fiamma</a:t>
            </a:r>
            <a:r>
              <a:rPr lang="en-US" dirty="0" smtClean="0"/>
              <a:t> (</a:t>
            </a:r>
            <a:r>
              <a:rPr lang="en-US" dirty="0" err="1" smtClean="0"/>
              <a:t>sensibilità</a:t>
            </a:r>
            <a:r>
              <a:rPr lang="en-US" dirty="0" smtClean="0"/>
              <a:t> &gt; 100 volte </a:t>
            </a:r>
            <a:r>
              <a:rPr lang="en-US" dirty="0" err="1" smtClean="0"/>
              <a:t>dispositivi</a:t>
            </a:r>
            <a:r>
              <a:rPr lang="en-US" dirty="0" smtClean="0"/>
              <a:t> </a:t>
            </a:r>
            <a:r>
              <a:rPr lang="en-US" dirty="0" err="1" smtClean="0"/>
              <a:t>commerciali</a:t>
            </a:r>
            <a:r>
              <a:rPr lang="en-U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Sviluppo di elettronica e </a:t>
            </a:r>
            <a:r>
              <a:rPr lang="it-IT" dirty="0" smtClean="0">
                <a:sym typeface="Symbol"/>
              </a:rPr>
              <a:t>-elettronica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63280" y="908720"/>
            <a:ext cx="4629200" cy="30963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GB" sz="2600" dirty="0" smtClean="0"/>
              <a:t>LV and HV power supply systems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GB" sz="2600" dirty="0" err="1" smtClean="0"/>
              <a:t>Sistemi</a:t>
            </a:r>
            <a:r>
              <a:rPr lang="en-GB" sz="2600" dirty="0" smtClean="0"/>
              <a:t> </a:t>
            </a:r>
            <a:r>
              <a:rPr lang="en-GB" sz="2600" dirty="0" err="1" smtClean="0"/>
              <a:t>di</a:t>
            </a:r>
            <a:r>
              <a:rPr lang="en-GB" sz="2600" dirty="0" smtClean="0"/>
              <a:t> Trigger ( </a:t>
            </a:r>
            <a:r>
              <a:rPr lang="en-GB" sz="2600" dirty="0" err="1" smtClean="0"/>
              <a:t>Logiche</a:t>
            </a:r>
            <a:r>
              <a:rPr lang="en-GB" sz="2600" dirty="0" smtClean="0"/>
              <a:t> </a:t>
            </a:r>
            <a:r>
              <a:rPr lang="en-GB" sz="2600" dirty="0" err="1" smtClean="0"/>
              <a:t>Programmabili</a:t>
            </a:r>
            <a:r>
              <a:rPr lang="en-GB" sz="2600" dirty="0" smtClean="0"/>
              <a:t>)</a:t>
            </a:r>
            <a:endParaRPr lang="it-IT" sz="2600" dirty="0" smtClean="0"/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GB" sz="2600" dirty="0" err="1" smtClean="0"/>
              <a:t>Elettronica</a:t>
            </a:r>
            <a:r>
              <a:rPr lang="en-GB" sz="2600" dirty="0" smtClean="0"/>
              <a:t> </a:t>
            </a:r>
            <a:r>
              <a:rPr lang="en-GB" sz="2600" dirty="0" err="1" smtClean="0"/>
              <a:t>di</a:t>
            </a:r>
            <a:r>
              <a:rPr lang="en-GB" sz="2600" dirty="0" smtClean="0"/>
              <a:t> Front-End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it-IT" sz="2600" dirty="0" smtClean="0"/>
              <a:t>Acquisizione dati(</a:t>
            </a:r>
            <a:r>
              <a:rPr lang="en-GB" sz="2600" dirty="0" smtClean="0"/>
              <a:t>CAMAC, </a:t>
            </a:r>
            <a:r>
              <a:rPr lang="en-GB" sz="2600" dirty="0" err="1" smtClean="0"/>
              <a:t>FastBus</a:t>
            </a:r>
            <a:r>
              <a:rPr lang="en-GB" sz="2600" dirty="0" smtClean="0"/>
              <a:t>, VME standards)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611560" y="1412776"/>
            <a:ext cx="3581400" cy="4495800"/>
            <a:chOff x="1066800" y="1524000"/>
            <a:chExt cx="3581400" cy="4495800"/>
          </a:xfrm>
        </p:grpSpPr>
        <p:graphicFrame>
          <p:nvGraphicFramePr>
            <p:cNvPr id="7" name="Object 2"/>
            <p:cNvGraphicFramePr>
              <a:graphicFrameLocks noChangeAspect="1"/>
            </p:cNvGraphicFramePr>
            <p:nvPr/>
          </p:nvGraphicFramePr>
          <p:xfrm>
            <a:off x="1066800" y="1524000"/>
            <a:ext cx="2305050" cy="4495800"/>
          </p:xfrm>
          <a:graphic>
            <a:graphicData uri="http://schemas.openxmlformats.org/presentationml/2006/ole">
              <p:oleObj spid="_x0000_s45057" name="Fotografia Photo Editor" r:id="rId3" imgW="3419952" imgH="6668431" progId="">
                <p:embed/>
              </p:oleObj>
            </a:graphicData>
          </a:graphic>
        </p:graphicFrame>
        <p:pic>
          <p:nvPicPr>
            <p:cNvPr id="8" name="Picture 6" descr="V1190-copi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8138" y="3581400"/>
              <a:ext cx="1770062" cy="2438400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/>
              </a:outerShdw>
            </a:effectLst>
          </p:spPr>
        </p:pic>
      </p:grpSp>
      <p:pic>
        <p:nvPicPr>
          <p:cNvPr id="9" name="Picture 10" descr="SY15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860032" y="4077072"/>
            <a:ext cx="3981450" cy="2654300"/>
          </a:xfrm>
          <a:prstGeom prst="rect">
            <a:avLst/>
          </a:prstGeom>
          <a:noFill/>
          <a:ln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data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6A664B7-B22C-4BA3-A69F-C615FA33A068}" type="datetime1">
              <a:rPr lang="it-IT"/>
              <a:pPr/>
              <a:t>24/09/2013</a:t>
            </a:fld>
            <a:endParaRPr lang="it-IT"/>
          </a:p>
        </p:txBody>
      </p:sp>
      <p:pic>
        <p:nvPicPr>
          <p:cNvPr id="572420" name="Picture 4" descr="spacelow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996952"/>
            <a:ext cx="2498725" cy="26050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rgbClr val="4D4D4D"/>
            </a:outerShdw>
          </a:effectLst>
        </p:spPr>
      </p:pic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Esperimenti</a:t>
            </a:r>
            <a:r>
              <a:rPr lang="en-GB" dirty="0"/>
              <a:t> </a:t>
            </a:r>
            <a:r>
              <a:rPr lang="en-GB" dirty="0" err="1"/>
              <a:t>di</a:t>
            </a:r>
            <a:r>
              <a:rPr lang="en-GB" dirty="0"/>
              <a:t> </a:t>
            </a:r>
            <a:r>
              <a:rPr lang="en-GB" dirty="0" err="1" smtClean="0"/>
              <a:t>Fisica</a:t>
            </a:r>
            <a:r>
              <a:rPr lang="en-GB" dirty="0" smtClean="0"/>
              <a:t> e </a:t>
            </a:r>
            <a:r>
              <a:rPr lang="en-GB" dirty="0" err="1" smtClean="0"/>
              <a:t>Astrofisica</a:t>
            </a:r>
            <a:endParaRPr lang="en-GB" dirty="0"/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51920" y="980728"/>
            <a:ext cx="4953000" cy="2103437"/>
          </a:xfrm>
          <a:solidFill>
            <a:srgbClr val="CCFFFF"/>
          </a:solidFill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GB" sz="1800" dirty="0" err="1">
                <a:solidFill>
                  <a:srgbClr val="000099"/>
                </a:solidFill>
              </a:rPr>
              <a:t>Progetto</a:t>
            </a:r>
            <a:r>
              <a:rPr lang="en-GB" sz="1800" dirty="0">
                <a:solidFill>
                  <a:srgbClr val="000099"/>
                </a:solidFill>
              </a:rPr>
              <a:t> e </a:t>
            </a:r>
            <a:r>
              <a:rPr lang="en-GB" sz="1800" dirty="0" err="1">
                <a:solidFill>
                  <a:srgbClr val="000099"/>
                </a:solidFill>
              </a:rPr>
              <a:t>sviluppo</a:t>
            </a:r>
            <a:r>
              <a:rPr lang="en-GB" sz="1800" dirty="0">
                <a:solidFill>
                  <a:srgbClr val="000099"/>
                </a:solidFill>
              </a:rPr>
              <a:t> </a:t>
            </a:r>
            <a:r>
              <a:rPr lang="en-GB" sz="1800" dirty="0" err="1">
                <a:solidFill>
                  <a:srgbClr val="000099"/>
                </a:solidFill>
              </a:rPr>
              <a:t>dei</a:t>
            </a:r>
            <a:r>
              <a:rPr lang="en-GB" sz="1800" dirty="0">
                <a:solidFill>
                  <a:srgbClr val="000099"/>
                </a:solidFill>
              </a:rPr>
              <a:t> </a:t>
            </a:r>
            <a:r>
              <a:rPr lang="en-GB" sz="1800" dirty="0" err="1">
                <a:solidFill>
                  <a:srgbClr val="000099"/>
                </a:solidFill>
              </a:rPr>
              <a:t>sistemi</a:t>
            </a:r>
            <a:r>
              <a:rPr lang="en-GB" sz="1800" dirty="0">
                <a:solidFill>
                  <a:srgbClr val="000099"/>
                </a:solidFill>
              </a:rPr>
              <a:t> </a:t>
            </a:r>
            <a:r>
              <a:rPr lang="en-GB" sz="1800" dirty="0" err="1">
                <a:solidFill>
                  <a:srgbClr val="000099"/>
                </a:solidFill>
              </a:rPr>
              <a:t>di</a:t>
            </a:r>
            <a:r>
              <a:rPr lang="en-GB" sz="1800" dirty="0">
                <a:solidFill>
                  <a:srgbClr val="000099"/>
                </a:solidFill>
              </a:rPr>
              <a:t> HV/LV 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GB" sz="1800" dirty="0" err="1">
                <a:solidFill>
                  <a:srgbClr val="000099"/>
                </a:solidFill>
              </a:rPr>
              <a:t>Progetto</a:t>
            </a:r>
            <a:r>
              <a:rPr lang="en-GB" sz="1800" dirty="0">
                <a:solidFill>
                  <a:srgbClr val="000099"/>
                </a:solidFill>
              </a:rPr>
              <a:t> e </a:t>
            </a:r>
            <a:r>
              <a:rPr lang="en-GB" sz="1800" dirty="0" err="1">
                <a:solidFill>
                  <a:srgbClr val="000099"/>
                </a:solidFill>
              </a:rPr>
              <a:t>sviluppo</a:t>
            </a:r>
            <a:r>
              <a:rPr lang="en-GB" sz="1800" dirty="0">
                <a:solidFill>
                  <a:srgbClr val="000099"/>
                </a:solidFill>
              </a:rPr>
              <a:t> del Front-end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GB" sz="1800" dirty="0" err="1">
                <a:solidFill>
                  <a:srgbClr val="000099"/>
                </a:solidFill>
              </a:rPr>
              <a:t>Valutazione</a:t>
            </a:r>
            <a:r>
              <a:rPr lang="en-GB" sz="1800" dirty="0">
                <a:solidFill>
                  <a:srgbClr val="000099"/>
                </a:solidFill>
              </a:rPr>
              <a:t> </a:t>
            </a:r>
            <a:r>
              <a:rPr lang="en-GB" sz="1800" dirty="0" err="1">
                <a:solidFill>
                  <a:srgbClr val="000099"/>
                </a:solidFill>
              </a:rPr>
              <a:t>della</a:t>
            </a:r>
            <a:r>
              <a:rPr lang="en-GB" sz="1800" dirty="0">
                <a:solidFill>
                  <a:srgbClr val="000099"/>
                </a:solidFill>
              </a:rPr>
              <a:t> </a:t>
            </a:r>
            <a:r>
              <a:rPr lang="en-GB" sz="1800" i="1" dirty="0">
                <a:solidFill>
                  <a:srgbClr val="000099"/>
                </a:solidFill>
              </a:rPr>
              <a:t>Radiation Hardness</a:t>
            </a:r>
            <a:r>
              <a:rPr lang="en-GB" sz="1800" dirty="0">
                <a:solidFill>
                  <a:srgbClr val="000099"/>
                </a:solidFill>
              </a:rPr>
              <a:t> </a:t>
            </a:r>
            <a:r>
              <a:rPr lang="en-GB" sz="1800" dirty="0" err="1">
                <a:solidFill>
                  <a:srgbClr val="000099"/>
                </a:solidFill>
              </a:rPr>
              <a:t>della</a:t>
            </a:r>
            <a:r>
              <a:rPr lang="en-GB" sz="1800" dirty="0">
                <a:solidFill>
                  <a:srgbClr val="000099"/>
                </a:solidFill>
              </a:rPr>
              <a:t> </a:t>
            </a:r>
            <a:r>
              <a:rPr lang="en-GB" sz="1800" dirty="0" err="1">
                <a:solidFill>
                  <a:srgbClr val="000099"/>
                </a:solidFill>
              </a:rPr>
              <a:t>componentistica</a:t>
            </a:r>
            <a:endParaRPr lang="en-GB" sz="1800" dirty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GB" sz="1800" dirty="0" err="1">
                <a:solidFill>
                  <a:srgbClr val="000099"/>
                </a:solidFill>
              </a:rPr>
              <a:t>Certificazione</a:t>
            </a:r>
            <a:r>
              <a:rPr lang="en-GB" sz="1800" dirty="0">
                <a:solidFill>
                  <a:srgbClr val="000099"/>
                </a:solidFill>
              </a:rPr>
              <a:t> standard ESA 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GB" sz="1800" dirty="0" err="1">
                <a:solidFill>
                  <a:srgbClr val="000099"/>
                </a:solidFill>
              </a:rPr>
              <a:t>Allestimento</a:t>
            </a:r>
            <a:r>
              <a:rPr lang="en-GB" sz="1800" dirty="0">
                <a:solidFill>
                  <a:srgbClr val="000099"/>
                </a:solidFill>
              </a:rPr>
              <a:t> </a:t>
            </a:r>
            <a:r>
              <a:rPr lang="en-GB" sz="1800" dirty="0" err="1">
                <a:solidFill>
                  <a:srgbClr val="000099"/>
                </a:solidFill>
              </a:rPr>
              <a:t>delle</a:t>
            </a:r>
            <a:r>
              <a:rPr lang="en-GB" sz="1800" dirty="0">
                <a:solidFill>
                  <a:srgbClr val="000099"/>
                </a:solidFill>
              </a:rPr>
              <a:t> </a:t>
            </a:r>
            <a:r>
              <a:rPr lang="en-GB" sz="1800" i="1" dirty="0">
                <a:solidFill>
                  <a:srgbClr val="000099"/>
                </a:solidFill>
              </a:rPr>
              <a:t>facility </a:t>
            </a:r>
            <a:r>
              <a:rPr lang="en-GB" sz="1800" dirty="0" err="1">
                <a:solidFill>
                  <a:srgbClr val="000099"/>
                </a:solidFill>
              </a:rPr>
              <a:t>di</a:t>
            </a:r>
            <a:r>
              <a:rPr lang="en-GB" sz="1800" dirty="0">
                <a:solidFill>
                  <a:srgbClr val="000099"/>
                </a:solidFill>
              </a:rPr>
              <a:t> test e </a:t>
            </a:r>
            <a:r>
              <a:rPr lang="en-GB" sz="1800" dirty="0" err="1">
                <a:solidFill>
                  <a:srgbClr val="000099"/>
                </a:solidFill>
              </a:rPr>
              <a:t>assemblaggio</a:t>
            </a:r>
            <a:endParaRPr lang="en-GB" sz="1800" dirty="0">
              <a:solidFill>
                <a:srgbClr val="000099"/>
              </a:solidFill>
            </a:endParaRPr>
          </a:p>
        </p:txBody>
      </p:sp>
      <p:pic>
        <p:nvPicPr>
          <p:cNvPr id="572428" name="Picture 12" descr="GLAST_Obs_13Dec200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9238" y="1201738"/>
            <a:ext cx="3005137" cy="4511675"/>
          </a:xfrm>
          <a:noFill/>
          <a:ln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72430" name="Text Box 14"/>
          <p:cNvSpPr txBox="1">
            <a:spLocks noChangeArrowheads="1"/>
          </p:cNvSpPr>
          <p:nvPr/>
        </p:nvSpPr>
        <p:spPr bwMode="auto">
          <a:xfrm>
            <a:off x="0" y="5877272"/>
            <a:ext cx="3858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 dirty="0" err="1">
                <a:solidFill>
                  <a:srgbClr val="0066CC"/>
                </a:solidFill>
              </a:rPr>
              <a:t>Rivelatore</a:t>
            </a:r>
            <a:r>
              <a:rPr lang="en-US" sz="1600" i="1" dirty="0">
                <a:solidFill>
                  <a:srgbClr val="0066CC"/>
                </a:solidFill>
              </a:rPr>
              <a:t> GLAST </a:t>
            </a:r>
            <a:r>
              <a:rPr lang="en-US" sz="1600" i="1" dirty="0" err="1">
                <a:solidFill>
                  <a:srgbClr val="0066CC"/>
                </a:solidFill>
              </a:rPr>
              <a:t>su</a:t>
            </a:r>
            <a:r>
              <a:rPr lang="en-US" sz="1600" i="1" dirty="0">
                <a:solidFill>
                  <a:srgbClr val="0066CC"/>
                </a:solidFill>
              </a:rPr>
              <a:t> modulo </a:t>
            </a:r>
            <a:r>
              <a:rPr lang="en-US" sz="1600" i="1" dirty="0" err="1">
                <a:solidFill>
                  <a:srgbClr val="0066CC"/>
                </a:solidFill>
              </a:rPr>
              <a:t>spaziale</a:t>
            </a:r>
            <a:r>
              <a:rPr lang="en-US" sz="1600" i="1" dirty="0">
                <a:solidFill>
                  <a:srgbClr val="0066CC"/>
                </a:solidFill>
              </a:rPr>
              <a:t> (NASA)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868144" y="3573016"/>
            <a:ext cx="3079750" cy="2657475"/>
          </a:xfrm>
          <a:prstGeom prst="rect">
            <a:avLst/>
          </a:prstGeom>
          <a:noFill/>
          <a:ln/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2" name="CasellaDiTesto 11"/>
          <p:cNvSpPr txBox="1"/>
          <p:nvPr/>
        </p:nvSpPr>
        <p:spPr>
          <a:xfrm>
            <a:off x="5220072" y="6237312"/>
            <a:ext cx="245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Esperimento CMS -CERN</a:t>
            </a:r>
            <a:endParaRPr lang="it-IT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8614"/>
            <a:ext cx="7956376" cy="706090"/>
          </a:xfrm>
        </p:spPr>
        <p:txBody>
          <a:bodyPr/>
          <a:lstStyle/>
          <a:p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ASIC per </a:t>
            </a:r>
            <a:r>
              <a:rPr lang="en-US" dirty="0" err="1" smtClean="0"/>
              <a:t>rivelatore</a:t>
            </a:r>
            <a:r>
              <a:rPr lang="en-US" dirty="0" smtClean="0"/>
              <a:t> Diamante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6512" y="908720"/>
            <a:ext cx="835292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Sviluppo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ASIC in </a:t>
            </a:r>
            <a:r>
              <a:rPr lang="en-US" sz="2400" dirty="0" err="1" smtClean="0"/>
              <a:t>tecnologia</a:t>
            </a:r>
            <a:r>
              <a:rPr lang="en-US" sz="2400" dirty="0" smtClean="0"/>
              <a:t> CMOS 350 nm per </a:t>
            </a:r>
            <a:r>
              <a:rPr lang="en-US" sz="2400" dirty="0" err="1" smtClean="0"/>
              <a:t>applicazioni</a:t>
            </a:r>
            <a:r>
              <a:rPr lang="en-US" sz="2400" dirty="0" smtClean="0"/>
              <a:t> </a:t>
            </a:r>
            <a:r>
              <a:rPr lang="en-US" sz="2400" dirty="0" err="1" smtClean="0"/>
              <a:t>medicali</a:t>
            </a:r>
            <a:r>
              <a:rPr lang="en-US" sz="2400" dirty="0" smtClean="0"/>
              <a:t> (Exp 3D_SOD – </a:t>
            </a:r>
            <a:r>
              <a:rPr lang="en-US" sz="2400" dirty="0" err="1" smtClean="0"/>
              <a:t>Protesi</a:t>
            </a:r>
            <a:r>
              <a:rPr lang="en-US" sz="2400" dirty="0" smtClean="0"/>
              <a:t> cellule </a:t>
            </a:r>
            <a:r>
              <a:rPr lang="en-US" sz="2400" dirty="0" err="1" smtClean="0"/>
              <a:t>neuronali</a:t>
            </a:r>
            <a:r>
              <a:rPr lang="en-US" sz="2400" dirty="0" smtClean="0"/>
              <a:t>) (</a:t>
            </a:r>
            <a:r>
              <a:rPr lang="en-US" sz="2400" dirty="0" err="1" smtClean="0"/>
              <a:t>Ba</a:t>
            </a:r>
            <a:r>
              <a:rPr lang="en-US" sz="2400" dirty="0" smtClean="0"/>
              <a:t>-</a:t>
            </a:r>
            <a:r>
              <a:rPr lang="en-US" sz="2400" dirty="0" err="1" smtClean="0"/>
              <a:t>Fi</a:t>
            </a:r>
            <a:r>
              <a:rPr lang="en-US" sz="2400" dirty="0" smtClean="0"/>
              <a:t>-Pg-IIT)</a:t>
            </a:r>
          </a:p>
          <a:p>
            <a:pPr lvl="1"/>
            <a:r>
              <a:rPr lang="en-US" sz="2000" dirty="0" err="1" smtClean="0"/>
              <a:t>Elettronica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FE per la </a:t>
            </a:r>
            <a:r>
              <a:rPr lang="en-US" sz="2000" dirty="0" err="1" smtClean="0"/>
              <a:t>realizzazione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un </a:t>
            </a:r>
            <a:r>
              <a:rPr lang="en-US" sz="2000" dirty="0" err="1" smtClean="0"/>
              <a:t>innovativo</a:t>
            </a:r>
            <a:r>
              <a:rPr lang="en-US" sz="2000" dirty="0" smtClean="0"/>
              <a:t> </a:t>
            </a:r>
            <a:r>
              <a:rPr lang="en-US" sz="2000" dirty="0" err="1" smtClean="0"/>
              <a:t>sensore</a:t>
            </a:r>
            <a:r>
              <a:rPr lang="en-US" sz="2000" dirty="0" smtClean="0"/>
              <a:t> </a:t>
            </a:r>
            <a:r>
              <a:rPr lang="en-US" sz="2000" dirty="0" err="1" smtClean="0"/>
              <a:t>integrato</a:t>
            </a:r>
            <a:r>
              <a:rPr lang="en-US" sz="2000" dirty="0" smtClean="0"/>
              <a:t> al Diamante con </a:t>
            </a:r>
            <a:r>
              <a:rPr lang="en-US" sz="2000" dirty="0" err="1" smtClean="0"/>
              <a:t>lettura</a:t>
            </a:r>
            <a:r>
              <a:rPr lang="en-US" sz="2000" dirty="0" smtClean="0"/>
              <a:t> al </a:t>
            </a:r>
            <a:r>
              <a:rPr lang="en-US" sz="2000" dirty="0" err="1" smtClean="0"/>
              <a:t>Silicio</a:t>
            </a:r>
            <a:r>
              <a:rPr lang="en-US" sz="2000" dirty="0" smtClean="0"/>
              <a:t> </a:t>
            </a:r>
            <a:r>
              <a:rPr lang="en-US" sz="2000" dirty="0" err="1" smtClean="0"/>
              <a:t>saldati</a:t>
            </a:r>
            <a:r>
              <a:rPr lang="en-US" sz="2000" dirty="0" smtClean="0"/>
              <a:t> con </a:t>
            </a:r>
            <a:r>
              <a:rPr lang="en-US" sz="2000" dirty="0" err="1" smtClean="0"/>
              <a:t>tecnica</a:t>
            </a:r>
            <a:r>
              <a:rPr lang="en-US" sz="2000" dirty="0" smtClean="0"/>
              <a:t> laser e </a:t>
            </a:r>
            <a:r>
              <a:rPr lang="en-US" sz="2000" dirty="0" err="1" smtClean="0"/>
              <a:t>collegati</a:t>
            </a:r>
            <a:r>
              <a:rPr lang="en-US" sz="2000" dirty="0" smtClean="0"/>
              <a:t> </a:t>
            </a:r>
            <a:r>
              <a:rPr lang="en-US" sz="2000" dirty="0" err="1" smtClean="0"/>
              <a:t>attraverso</a:t>
            </a:r>
            <a:r>
              <a:rPr lang="en-US" sz="2000" dirty="0" smtClean="0"/>
              <a:t> </a:t>
            </a:r>
            <a:r>
              <a:rPr lang="en-US" sz="2000" dirty="0" err="1" smtClean="0"/>
              <a:t>colonne</a:t>
            </a:r>
            <a:r>
              <a:rPr lang="en-US" sz="2000" dirty="0" smtClean="0"/>
              <a:t> </a:t>
            </a:r>
            <a:r>
              <a:rPr lang="en-US" sz="2000" dirty="0" err="1" smtClean="0"/>
              <a:t>grafitiche</a:t>
            </a:r>
            <a:r>
              <a:rPr lang="en-US" sz="2000" dirty="0" smtClean="0"/>
              <a:t> resistive (TSV) e </a:t>
            </a:r>
            <a:r>
              <a:rPr lang="en-US" sz="2000" dirty="0" err="1" smtClean="0"/>
              <a:t>saldati</a:t>
            </a:r>
            <a:r>
              <a:rPr lang="en-US" sz="2000" dirty="0" smtClean="0"/>
              <a:t> </a:t>
            </a:r>
            <a:r>
              <a:rPr lang="en-US" sz="2000" dirty="0" err="1" smtClean="0"/>
              <a:t>ai</a:t>
            </a:r>
            <a:r>
              <a:rPr lang="en-US" sz="2000" dirty="0" smtClean="0"/>
              <a:t> pad </a:t>
            </a:r>
            <a:r>
              <a:rPr lang="en-US" sz="2000" dirty="0" err="1" smtClean="0"/>
              <a:t>di</a:t>
            </a:r>
            <a:r>
              <a:rPr lang="en-US" sz="2000" dirty="0" smtClean="0"/>
              <a:t> I/O </a:t>
            </a:r>
            <a:r>
              <a:rPr lang="en-US" sz="2000" dirty="0" err="1" smtClean="0"/>
              <a:t>ndel</a:t>
            </a:r>
            <a:r>
              <a:rPr lang="en-US" sz="2000" dirty="0" smtClean="0"/>
              <a:t> chip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lettura</a:t>
            </a:r>
            <a:endParaRPr lang="en-US" sz="2000" dirty="0" smtClean="0"/>
          </a:p>
          <a:p>
            <a:pPr lvl="1"/>
            <a:r>
              <a:rPr lang="en-US" sz="2000" dirty="0" smtClean="0"/>
              <a:t>36 </a:t>
            </a:r>
            <a:r>
              <a:rPr lang="en-US" sz="2000" dirty="0" err="1" smtClean="0"/>
              <a:t>canali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lettura</a:t>
            </a:r>
            <a:r>
              <a:rPr lang="en-US" sz="2000" dirty="0" smtClean="0"/>
              <a:t> </a:t>
            </a:r>
            <a:r>
              <a:rPr lang="en-US" sz="2000" dirty="0" err="1" smtClean="0"/>
              <a:t>connessi</a:t>
            </a:r>
            <a:r>
              <a:rPr lang="en-US" sz="2000" dirty="0" smtClean="0"/>
              <a:t> al </a:t>
            </a:r>
            <a:r>
              <a:rPr lang="en-US" sz="2000" dirty="0" err="1" smtClean="0"/>
              <a:t>sensore</a:t>
            </a:r>
            <a:endParaRPr lang="en-US" sz="2000" dirty="0" smtClean="0"/>
          </a:p>
          <a:p>
            <a:pPr lvl="1"/>
            <a:r>
              <a:rPr lang="en-US" sz="2000" dirty="0" smtClean="0"/>
              <a:t>Gain = 150 mV/</a:t>
            </a:r>
            <a:r>
              <a:rPr lang="en-US" sz="2000" dirty="0" err="1" smtClean="0"/>
              <a:t>fC</a:t>
            </a:r>
            <a:endParaRPr lang="en-US" sz="2000" dirty="0" smtClean="0"/>
          </a:p>
          <a:p>
            <a:pPr lvl="1"/>
            <a:r>
              <a:rPr lang="en-US" sz="2000" dirty="0" smtClean="0"/>
              <a:t>Peaking time: 500 ns</a:t>
            </a:r>
          </a:p>
          <a:p>
            <a:pPr lvl="1"/>
            <a:r>
              <a:rPr lang="en-US" sz="2000" dirty="0" smtClean="0"/>
              <a:t>ENC = 135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+ 33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/pF</a:t>
            </a:r>
            <a:endParaRPr lang="en-US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fld id="{A0400900-C1B3-43EB-BB29-6C1A3794231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Immagine 7" descr="layout.jpg"/>
          <p:cNvPicPr/>
          <p:nvPr/>
        </p:nvPicPr>
        <p:blipFill>
          <a:blip r:embed="rId2" cstate="print"/>
          <a:srcRect l="19069" t="6145" r="16050" b="3199"/>
          <a:stretch>
            <a:fillRect/>
          </a:stretch>
        </p:blipFill>
        <p:spPr>
          <a:xfrm>
            <a:off x="6156176" y="2924944"/>
            <a:ext cx="2808311" cy="259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18" name="Picture 2" descr="C:\Users\Antonio Ranieri\Documents\CHIPSODIA\Attività 2013\Test_Chip\20130326_120036.jpg"/>
          <p:cNvPicPr>
            <a:picLocks noChangeAspect="1" noChangeArrowheads="1"/>
          </p:cNvPicPr>
          <p:nvPr/>
        </p:nvPicPr>
        <p:blipFill>
          <a:blip r:embed="rId3" cstate="print"/>
          <a:srcRect l="11905" r="14331" b="6765"/>
          <a:stretch>
            <a:fillRect/>
          </a:stretch>
        </p:blipFill>
        <p:spPr bwMode="auto">
          <a:xfrm>
            <a:off x="3275856" y="3789040"/>
            <a:ext cx="2736304" cy="2593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L’Istituto Nazionale Fisica Nucleare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l="13730" t="19652" r="64417" b="17875"/>
          <a:stretch>
            <a:fillRect/>
          </a:stretch>
        </p:blipFill>
        <p:spPr bwMode="auto">
          <a:xfrm>
            <a:off x="3779912" y="764704"/>
            <a:ext cx="5328592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5797" t="80929" r="66189" b="13903"/>
          <a:stretch>
            <a:fillRect/>
          </a:stretch>
        </p:blipFill>
        <p:spPr bwMode="auto">
          <a:xfrm>
            <a:off x="0" y="3328129"/>
            <a:ext cx="4644008" cy="53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8614"/>
            <a:ext cx="7956376" cy="706090"/>
          </a:xfrm>
        </p:spPr>
        <p:txBody>
          <a:bodyPr/>
          <a:lstStyle/>
          <a:p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ASIC per </a:t>
            </a:r>
            <a:r>
              <a:rPr lang="en-US" dirty="0" err="1" smtClean="0"/>
              <a:t>applicazioni</a:t>
            </a:r>
            <a:r>
              <a:rPr lang="en-US" dirty="0" smtClean="0"/>
              <a:t> TOF_PET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Sviluppo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ASIC in </a:t>
            </a:r>
            <a:r>
              <a:rPr lang="en-US" sz="2400" dirty="0" err="1" smtClean="0"/>
              <a:t>tecnologia</a:t>
            </a:r>
            <a:r>
              <a:rPr lang="en-US" sz="2400" dirty="0" smtClean="0"/>
              <a:t> CMOS 130 nm per </a:t>
            </a:r>
            <a:r>
              <a:rPr lang="en-US" sz="2400" dirty="0" err="1" smtClean="0"/>
              <a:t>applicazioni</a:t>
            </a:r>
            <a:r>
              <a:rPr lang="en-US" sz="2400" dirty="0" smtClean="0"/>
              <a:t> </a:t>
            </a:r>
            <a:r>
              <a:rPr lang="en-US" sz="2400" dirty="0" err="1" smtClean="0"/>
              <a:t>medicali</a:t>
            </a:r>
            <a:r>
              <a:rPr lang="en-US" sz="2400" dirty="0" smtClean="0"/>
              <a:t> (Exp TOPEM – Probe Endorettale </a:t>
            </a:r>
            <a:r>
              <a:rPr lang="en-US" sz="2400" dirty="0" err="1" smtClean="0"/>
              <a:t>Prostatico</a:t>
            </a:r>
            <a:r>
              <a:rPr lang="en-US" sz="2400" dirty="0" smtClean="0"/>
              <a:t>) (</a:t>
            </a:r>
            <a:r>
              <a:rPr lang="en-US" sz="2400" dirty="0" err="1" smtClean="0"/>
              <a:t>Ba</a:t>
            </a:r>
            <a:r>
              <a:rPr lang="en-US" sz="2400" dirty="0" smtClean="0"/>
              <a:t>-</a:t>
            </a:r>
            <a:r>
              <a:rPr lang="en-US" sz="2400" dirty="0" err="1" smtClean="0"/>
              <a:t>Ge</a:t>
            </a:r>
            <a:r>
              <a:rPr lang="en-US" sz="2400" dirty="0" smtClean="0"/>
              <a:t>-ISS-LNS)</a:t>
            </a:r>
          </a:p>
          <a:p>
            <a:pPr lvl="1"/>
            <a:r>
              <a:rPr lang="en-US" sz="2000" dirty="0" err="1" smtClean="0"/>
              <a:t>Tecnologia</a:t>
            </a:r>
            <a:r>
              <a:rPr lang="en-US" sz="2000" dirty="0" smtClean="0"/>
              <a:t> CMOS </a:t>
            </a:r>
            <a:r>
              <a:rPr lang="en-US" sz="2000" i="1" dirty="0" smtClean="0"/>
              <a:t>mixed-analog</a:t>
            </a:r>
            <a:r>
              <a:rPr lang="en-US" sz="2000" dirty="0" smtClean="0"/>
              <a:t> 130 nm per </a:t>
            </a:r>
            <a:r>
              <a:rPr lang="en-US" sz="2000" dirty="0" err="1" smtClean="0"/>
              <a:t>lettura</a:t>
            </a:r>
            <a:r>
              <a:rPr lang="en-US" sz="2000" dirty="0" smtClean="0"/>
              <a:t> </a:t>
            </a:r>
            <a:r>
              <a:rPr lang="en-US" sz="2000" dirty="0" err="1" smtClean="0"/>
              <a:t>segnali</a:t>
            </a:r>
            <a:r>
              <a:rPr lang="en-US" sz="2000" dirty="0" smtClean="0"/>
              <a:t> </a:t>
            </a:r>
            <a:r>
              <a:rPr lang="en-US" sz="2000" dirty="0" err="1" smtClean="0"/>
              <a:t>da</a:t>
            </a:r>
            <a:r>
              <a:rPr lang="en-US" sz="2000" dirty="0" smtClean="0"/>
              <a:t> </a:t>
            </a:r>
            <a:r>
              <a:rPr lang="en-US" sz="2000" dirty="0" err="1" smtClean="0"/>
              <a:t>SiPM</a:t>
            </a:r>
            <a:endParaRPr lang="en-US" sz="2000" dirty="0" smtClean="0"/>
          </a:p>
          <a:p>
            <a:pPr lvl="1"/>
            <a:r>
              <a:rPr lang="en-US" sz="2000" dirty="0" smtClean="0"/>
              <a:t>8 </a:t>
            </a:r>
            <a:r>
              <a:rPr lang="en-US" sz="2000" dirty="0" err="1" smtClean="0"/>
              <a:t>canali</a:t>
            </a:r>
            <a:r>
              <a:rPr lang="en-US" sz="2000" dirty="0" smtClean="0"/>
              <a:t> </a:t>
            </a:r>
            <a:r>
              <a:rPr lang="en-US" sz="2000" dirty="0" err="1" smtClean="0"/>
              <a:t>contenenti</a:t>
            </a:r>
            <a:r>
              <a:rPr lang="en-US" sz="2000" dirty="0" smtClean="0"/>
              <a:t> un </a:t>
            </a:r>
            <a:r>
              <a:rPr lang="en-US" sz="2000" i="1" dirty="0" smtClean="0"/>
              <a:t>current-buffer</a:t>
            </a:r>
            <a:r>
              <a:rPr lang="en-US" sz="2000" dirty="0" smtClean="0"/>
              <a:t> e un </a:t>
            </a:r>
            <a:r>
              <a:rPr lang="en-US" sz="2000" i="1" dirty="0" smtClean="0"/>
              <a:t>current-discriminator</a:t>
            </a:r>
            <a:r>
              <a:rPr lang="en-US" sz="2000" dirty="0" smtClean="0"/>
              <a:t> (</a:t>
            </a:r>
            <a:r>
              <a:rPr lang="en-US" sz="2000" i="1" dirty="0" smtClean="0"/>
              <a:t>die-size </a:t>
            </a:r>
            <a:r>
              <a:rPr lang="en-US" sz="2000" dirty="0" smtClean="0"/>
              <a:t>4x4 </a:t>
            </a:r>
            <a:r>
              <a:rPr lang="en-US" sz="2000" i="1" dirty="0" smtClean="0"/>
              <a:t>mm</a:t>
            </a:r>
            <a:r>
              <a:rPr lang="en-US" sz="2000" i="1" baseline="30000" dirty="0" smtClean="0"/>
              <a:t>2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 smtClean="0"/>
              <a:t>Risoluzioni</a:t>
            </a:r>
            <a:r>
              <a:rPr lang="en-US" sz="2000" dirty="0" smtClean="0"/>
              <a:t> </a:t>
            </a:r>
            <a:r>
              <a:rPr lang="en-US" sz="2000" dirty="0" err="1" smtClean="0"/>
              <a:t>temporali</a:t>
            </a:r>
            <a:r>
              <a:rPr lang="en-US" sz="2000" dirty="0" smtClean="0"/>
              <a:t> (in </a:t>
            </a:r>
            <a:r>
              <a:rPr lang="en-US" sz="2000" dirty="0" err="1" smtClean="0"/>
              <a:t>funzione</a:t>
            </a:r>
            <a:r>
              <a:rPr lang="en-US" sz="2000" dirty="0" smtClean="0"/>
              <a:t> </a:t>
            </a:r>
            <a:r>
              <a:rPr lang="en-US" sz="2000" dirty="0" err="1" smtClean="0"/>
              <a:t>della</a:t>
            </a:r>
            <a:r>
              <a:rPr lang="en-US" sz="2000" dirty="0" smtClean="0"/>
              <a:t> </a:t>
            </a:r>
            <a:r>
              <a:rPr lang="en-US" sz="2000" dirty="0" err="1" smtClean="0"/>
              <a:t>carica</a:t>
            </a:r>
            <a:r>
              <a:rPr lang="en-US" sz="2000" dirty="0" smtClean="0"/>
              <a:t> </a:t>
            </a:r>
            <a:r>
              <a:rPr lang="en-US" sz="2000" dirty="0" err="1" smtClean="0"/>
              <a:t>iniettata</a:t>
            </a:r>
            <a:r>
              <a:rPr lang="en-US" sz="2000" dirty="0" smtClean="0"/>
              <a:t>) al </a:t>
            </a:r>
            <a:r>
              <a:rPr lang="en-US" sz="2000" dirty="0" err="1" smtClean="0"/>
              <a:t>meglio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34 </a:t>
            </a:r>
            <a:r>
              <a:rPr lang="en-US" sz="2000" dirty="0" err="1" smtClean="0"/>
              <a:t>ps</a:t>
            </a: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fld id="{A0400900-C1B3-43EB-BB29-6C1A3794231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Immagine 8" descr="layout.jpg"/>
          <p:cNvPicPr/>
          <p:nvPr/>
        </p:nvPicPr>
        <p:blipFill>
          <a:blip r:embed="rId2" cstate="print"/>
          <a:srcRect l="16925" t="3633" r="28738" b="23845"/>
          <a:stretch>
            <a:fillRect/>
          </a:stretch>
        </p:blipFill>
        <p:spPr bwMode="auto">
          <a:xfrm>
            <a:off x="755576" y="3717032"/>
            <a:ext cx="2879725" cy="254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 descr="topemv1_test_boar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77072"/>
            <a:ext cx="280831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8614"/>
            <a:ext cx="7956376" cy="706090"/>
          </a:xfrm>
        </p:spPr>
        <p:txBody>
          <a:bodyPr/>
          <a:lstStyle/>
          <a:p>
            <a:r>
              <a:rPr lang="en-US" dirty="0" smtClean="0"/>
              <a:t>CHIPIX65 (</a:t>
            </a:r>
            <a:r>
              <a:rPr lang="en-US" dirty="0" err="1" smtClean="0"/>
              <a:t>Ba</a:t>
            </a:r>
            <a:r>
              <a:rPr lang="en-US" dirty="0" smtClean="0"/>
              <a:t>-Mi-Pd-</a:t>
            </a:r>
            <a:r>
              <a:rPr lang="en-US" dirty="0" err="1" smtClean="0"/>
              <a:t>Pv</a:t>
            </a:r>
            <a:r>
              <a:rPr lang="en-US" dirty="0" smtClean="0"/>
              <a:t>-Pg-To-LNL-CERN)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Sviluppo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ASIC in </a:t>
            </a:r>
            <a:r>
              <a:rPr lang="en-US" sz="2400" dirty="0" err="1" smtClean="0"/>
              <a:t>tecnologia</a:t>
            </a:r>
            <a:r>
              <a:rPr lang="en-US" sz="2400" dirty="0" smtClean="0"/>
              <a:t> CMOS 65 nm per </a:t>
            </a:r>
            <a:r>
              <a:rPr lang="en-US" sz="2400" dirty="0" err="1" smtClean="0"/>
              <a:t>altissimi</a:t>
            </a:r>
            <a:r>
              <a:rPr lang="en-US" sz="2400" dirty="0" smtClean="0"/>
              <a:t> </a:t>
            </a:r>
            <a:r>
              <a:rPr lang="en-US" sz="2400" dirty="0" err="1" smtClean="0"/>
              <a:t>flussi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radiazione</a:t>
            </a:r>
            <a:r>
              <a:rPr lang="en-US" sz="2400" dirty="0" smtClean="0"/>
              <a:t> </a:t>
            </a:r>
            <a:r>
              <a:rPr lang="en-US" sz="2400" dirty="0" err="1" smtClean="0"/>
              <a:t>agli</a:t>
            </a:r>
            <a:r>
              <a:rPr lang="en-US" sz="2400" dirty="0" smtClean="0"/>
              <a:t> </a:t>
            </a:r>
            <a:r>
              <a:rPr lang="en-US" sz="2400" dirty="0" err="1" smtClean="0"/>
              <a:t>esperimenti</a:t>
            </a:r>
            <a:r>
              <a:rPr lang="en-US" sz="2400" dirty="0" smtClean="0"/>
              <a:t> ad HL_LHC e </a:t>
            </a:r>
            <a:r>
              <a:rPr lang="en-US" sz="2400" dirty="0" err="1" smtClean="0"/>
              <a:t>futuri</a:t>
            </a:r>
            <a:r>
              <a:rPr lang="en-US" sz="2400" dirty="0" smtClean="0"/>
              <a:t> collider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nuova</a:t>
            </a:r>
            <a:r>
              <a:rPr lang="en-US" sz="2400" dirty="0" smtClean="0"/>
              <a:t> </a:t>
            </a:r>
            <a:r>
              <a:rPr lang="en-US" sz="2400" dirty="0" err="1" smtClean="0"/>
              <a:t>generazione</a:t>
            </a:r>
            <a:endParaRPr lang="en-US" sz="2400" dirty="0" smtClean="0"/>
          </a:p>
          <a:p>
            <a:pPr lvl="1"/>
            <a:r>
              <a:rPr lang="en-US" sz="2000" dirty="0" err="1" smtClean="0"/>
              <a:t>Tecnologia</a:t>
            </a:r>
            <a:r>
              <a:rPr lang="en-US" sz="2000" dirty="0" smtClean="0"/>
              <a:t> </a:t>
            </a:r>
            <a:r>
              <a:rPr lang="en-US" sz="2000" i="1" dirty="0" err="1" smtClean="0"/>
              <a:t>rad</a:t>
            </a:r>
            <a:r>
              <a:rPr lang="en-US" sz="2000" i="1" dirty="0" smtClean="0"/>
              <a:t>-hard</a:t>
            </a:r>
            <a:r>
              <a:rPr lang="en-US" sz="2000" dirty="0" smtClean="0"/>
              <a:t> (</a:t>
            </a:r>
            <a:r>
              <a:rPr lang="en-US" sz="2000" dirty="0" smtClean="0">
                <a:sym typeface="Wingdings" pitchFamily="2" charset="2"/>
              </a:rPr>
              <a:t> 10 </a:t>
            </a:r>
            <a:r>
              <a:rPr lang="en-US" sz="2000" dirty="0" err="1" smtClean="0">
                <a:sym typeface="Wingdings" pitchFamily="2" charset="2"/>
              </a:rPr>
              <a:t>MGy</a:t>
            </a:r>
            <a:r>
              <a:rPr lang="en-US" sz="2000" dirty="0" smtClean="0">
                <a:sym typeface="Wingdings" pitchFamily="2" charset="2"/>
              </a:rPr>
              <a:t>, 10</a:t>
            </a:r>
            <a:r>
              <a:rPr lang="en-US" sz="2000" baseline="30000" dirty="0" smtClean="0">
                <a:sym typeface="Wingdings" pitchFamily="2" charset="2"/>
              </a:rPr>
              <a:t>16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n.e</a:t>
            </a:r>
            <a:r>
              <a:rPr lang="en-US" sz="2000" dirty="0" smtClean="0">
                <a:sym typeface="Wingdings" pitchFamily="2" charset="2"/>
              </a:rPr>
              <a:t>./cm</a:t>
            </a:r>
            <a:r>
              <a:rPr lang="en-US" sz="2000" baseline="30000" dirty="0" smtClean="0">
                <a:sym typeface="Wingdings" pitchFamily="2" charset="2"/>
              </a:rPr>
              <a:t>2</a:t>
            </a:r>
            <a:r>
              <a:rPr lang="en-US" sz="2000" dirty="0" smtClean="0">
                <a:sym typeface="Wingdings" pitchFamily="2" charset="2"/>
              </a:rPr>
              <a:t>)</a:t>
            </a:r>
          </a:p>
          <a:p>
            <a:pPr lvl="1"/>
            <a:r>
              <a:rPr lang="en-US" sz="2000" dirty="0" err="1" smtClean="0">
                <a:sym typeface="Wingdings" pitchFamily="2" charset="2"/>
              </a:rPr>
              <a:t>Altissima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i="1" dirty="0" smtClean="0">
                <a:sym typeface="Wingdings" pitchFamily="2" charset="2"/>
              </a:rPr>
              <a:t>hit-rate</a:t>
            </a:r>
            <a:r>
              <a:rPr lang="en-US" sz="2000" dirty="0" smtClean="0">
                <a:sym typeface="Wingdings" pitchFamily="2" charset="2"/>
              </a:rPr>
              <a:t> ( 2 GHz/cm</a:t>
            </a:r>
            <a:r>
              <a:rPr lang="en-US" sz="2000" baseline="30000" dirty="0" smtClean="0">
                <a:sym typeface="Wingdings" pitchFamily="2" charset="2"/>
              </a:rPr>
              <a:t>2</a:t>
            </a:r>
            <a:r>
              <a:rPr lang="en-US" sz="2000" dirty="0" smtClean="0">
                <a:sym typeface="Wingdings" pitchFamily="2" charset="2"/>
              </a:rPr>
              <a:t>)</a:t>
            </a:r>
          </a:p>
          <a:p>
            <a:pPr lvl="1"/>
            <a:r>
              <a:rPr lang="en-US" sz="2000" dirty="0" err="1" smtClean="0">
                <a:sym typeface="Wingdings" pitchFamily="2" charset="2"/>
              </a:rPr>
              <a:t>Altissima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banda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passante</a:t>
            </a:r>
            <a:r>
              <a:rPr lang="en-US" sz="2000" dirty="0" smtClean="0">
                <a:sym typeface="Wingdings" pitchFamily="2" charset="2"/>
              </a:rPr>
              <a:t> (&gt; </a:t>
            </a:r>
            <a:r>
              <a:rPr lang="en-US" sz="2000" dirty="0" err="1" smtClean="0">
                <a:sym typeface="Wingdings" pitchFamily="2" charset="2"/>
              </a:rPr>
              <a:t>Gb</a:t>
            </a:r>
            <a:r>
              <a:rPr lang="en-US" sz="2000" dirty="0" smtClean="0">
                <a:sym typeface="Wingdings" pitchFamily="2" charset="2"/>
              </a:rPr>
              <a:t>/s)</a:t>
            </a:r>
            <a:endParaRPr lang="en-US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495"/>
          <a:stretch>
            <a:fillRect/>
          </a:stretch>
        </p:blipFill>
        <p:spPr bwMode="auto">
          <a:xfrm>
            <a:off x="5097463" y="3429000"/>
            <a:ext cx="4046537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gran_detector_CMS_acelerador_particulas_LH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536" y="3356992"/>
            <a:ext cx="4014685" cy="2952328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8032" y="871552"/>
            <a:ext cx="687625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Il </a:t>
            </a:r>
            <a:r>
              <a:rPr lang="en-US" dirty="0" err="1" smtClean="0"/>
              <a:t>sistema</a:t>
            </a:r>
            <a:r>
              <a:rPr lang="en-US" dirty="0" smtClean="0"/>
              <a:t> “</a:t>
            </a:r>
            <a:r>
              <a:rPr lang="en-US" dirty="0" err="1" smtClean="0"/>
              <a:t>Camere</a:t>
            </a:r>
            <a:r>
              <a:rPr lang="en-US" dirty="0" smtClean="0"/>
              <a:t> </a:t>
            </a:r>
            <a:r>
              <a:rPr lang="en-US" dirty="0" err="1" smtClean="0"/>
              <a:t>Pulite</a:t>
            </a:r>
            <a:r>
              <a:rPr lang="en-US" dirty="0" smtClean="0"/>
              <a:t>”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compone</a:t>
            </a:r>
            <a:r>
              <a:rPr lang="en-US" dirty="0" smtClean="0"/>
              <a:t> di 5 </a:t>
            </a:r>
            <a:r>
              <a:rPr lang="en-US" dirty="0" err="1" smtClean="0"/>
              <a:t>ambienti</a:t>
            </a:r>
            <a:r>
              <a:rPr lang="en-US" dirty="0" smtClean="0"/>
              <a:t>: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CP1: 10 m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di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classe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1000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CP2: 45 m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di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classe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10000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CP3: 45 m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di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classe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10000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CP5: 40m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di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classe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10000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</a:t>
            </a:r>
            <a:r>
              <a:rPr lang="en-US" dirty="0" err="1" smtClean="0"/>
              <a:t>Camere</a:t>
            </a:r>
            <a:r>
              <a:rPr lang="en-US" dirty="0" smtClean="0"/>
              <a:t> </a:t>
            </a:r>
            <a:r>
              <a:rPr lang="en-US" dirty="0" err="1" smtClean="0"/>
              <a:t>Pulite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Sezione</a:t>
            </a:r>
            <a:r>
              <a:rPr lang="en-US" dirty="0" smtClean="0"/>
              <a:t> INFN </a:t>
            </a:r>
            <a:r>
              <a:rPr lang="en-US" dirty="0" err="1" smtClean="0"/>
              <a:t>di</a:t>
            </a:r>
            <a:r>
              <a:rPr lang="en-US" dirty="0" smtClean="0"/>
              <a:t> Bari</a:t>
            </a:r>
            <a:endParaRPr lang="it-IT" dirty="0"/>
          </a:p>
        </p:txBody>
      </p:sp>
      <p:grpSp>
        <p:nvGrpSpPr>
          <p:cNvPr id="14" name="Group 10"/>
          <p:cNvGrpSpPr/>
          <p:nvPr/>
        </p:nvGrpSpPr>
        <p:grpSpPr>
          <a:xfrm>
            <a:off x="1187624" y="2276872"/>
            <a:ext cx="6668597" cy="4608512"/>
            <a:chOff x="0" y="684143"/>
            <a:chExt cx="6920117" cy="4928181"/>
          </a:xfrm>
        </p:grpSpPr>
        <p:pic>
          <p:nvPicPr>
            <p:cNvPr id="15" name="Immagine 5" descr="capannone attual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143"/>
              <a:ext cx="6920117" cy="4928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5"/>
            <p:cNvSpPr>
              <a:spLocks noChangeAspect="1"/>
            </p:cNvSpPr>
            <p:nvPr/>
          </p:nvSpPr>
          <p:spPr>
            <a:xfrm>
              <a:off x="5720597" y="3734314"/>
              <a:ext cx="936000" cy="6213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CP1</a:t>
              </a:r>
              <a:endParaRPr lang="en-US" dirty="0"/>
            </a:p>
          </p:txBody>
        </p:sp>
        <p:sp>
          <p:nvSpPr>
            <p:cNvPr id="17" name="Rectangle 6"/>
            <p:cNvSpPr>
              <a:spLocks noChangeAspect="1"/>
            </p:cNvSpPr>
            <p:nvPr/>
          </p:nvSpPr>
          <p:spPr>
            <a:xfrm>
              <a:off x="5720597" y="2811591"/>
              <a:ext cx="936000" cy="9227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CP2</a:t>
              </a:r>
            </a:p>
          </p:txBody>
        </p:sp>
        <p:sp>
          <p:nvSpPr>
            <p:cNvPr id="18" name="Rectangle 7"/>
            <p:cNvSpPr>
              <a:spLocks/>
            </p:cNvSpPr>
            <p:nvPr/>
          </p:nvSpPr>
          <p:spPr>
            <a:xfrm>
              <a:off x="5719518" y="1921430"/>
              <a:ext cx="936000" cy="90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CP3</a:t>
              </a:r>
            </a:p>
          </p:txBody>
        </p:sp>
        <p:sp>
          <p:nvSpPr>
            <p:cNvPr id="19" name="Rectangle 8"/>
            <p:cNvSpPr>
              <a:spLocks/>
            </p:cNvSpPr>
            <p:nvPr/>
          </p:nvSpPr>
          <p:spPr>
            <a:xfrm>
              <a:off x="5731882" y="4364379"/>
              <a:ext cx="936000" cy="395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CP1</a:t>
              </a:r>
              <a:endParaRPr lang="en-US" dirty="0"/>
            </a:p>
          </p:txBody>
        </p:sp>
        <p:sp>
          <p:nvSpPr>
            <p:cNvPr id="20" name="Rectangle 9"/>
            <p:cNvSpPr>
              <a:spLocks/>
            </p:cNvSpPr>
            <p:nvPr/>
          </p:nvSpPr>
          <p:spPr>
            <a:xfrm>
              <a:off x="1367083" y="4201520"/>
              <a:ext cx="1172992" cy="6509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CP5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7303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4094"/>
            <a:ext cx="8028384" cy="648085"/>
          </a:xfrm>
        </p:spPr>
        <p:txBody>
          <a:bodyPr>
            <a:normAutofit/>
          </a:bodyPr>
          <a:lstStyle/>
          <a:p>
            <a:r>
              <a:rPr lang="en-US" dirty="0" err="1" smtClean="0"/>
              <a:t>Dotazioni</a:t>
            </a:r>
            <a:r>
              <a:rPr lang="en-US" dirty="0" smtClean="0"/>
              <a:t> Camera </a:t>
            </a:r>
            <a:r>
              <a:rPr lang="en-US" dirty="0" err="1" smtClean="0"/>
              <a:t>Pulita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12521" y="1419075"/>
            <a:ext cx="3794800" cy="2417728"/>
            <a:chOff x="4061677" y="3880644"/>
            <a:chExt cx="3693475" cy="2559412"/>
          </a:xfrm>
        </p:grpSpPr>
        <p:pic>
          <p:nvPicPr>
            <p:cNvPr id="12" name="Picture 11" descr="DSCN0989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8531" y="3880644"/>
              <a:ext cx="3412549" cy="255941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061677" y="4121980"/>
              <a:ext cx="3693475" cy="390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“gantry” per </a:t>
              </a:r>
              <a:r>
                <a:rPr lang="en-US" dirty="0" err="1" smtClean="0">
                  <a:solidFill>
                    <a:srgbClr val="FFFFFF"/>
                  </a:solidFill>
                </a:rPr>
                <a:t>assemblaggio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</a:rPr>
                <a:t>automatico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3484462" y="3658324"/>
            <a:ext cx="2898291" cy="3150189"/>
            <a:chOff x="5513972" y="662179"/>
            <a:chExt cx="2630986" cy="3507981"/>
          </a:xfrm>
        </p:grpSpPr>
        <p:pic>
          <p:nvPicPr>
            <p:cNvPr id="13" name="Picture 12" descr="MITUTOY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3972" y="662179"/>
              <a:ext cx="2630986" cy="35079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45231" y="3521644"/>
              <a:ext cx="1701607" cy="411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Mitutoyo</a:t>
              </a:r>
              <a:r>
                <a:rPr lang="en-US" dirty="0" smtClean="0">
                  <a:solidFill>
                    <a:srgbClr val="FFFFFF"/>
                  </a:solidFill>
                </a:rPr>
                <a:t> BHN506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6103909" y="1216929"/>
            <a:ext cx="2769999" cy="3430356"/>
            <a:chOff x="354069" y="3538913"/>
            <a:chExt cx="2396903" cy="3160722"/>
          </a:xfrm>
        </p:grpSpPr>
        <p:pic>
          <p:nvPicPr>
            <p:cNvPr id="17" name="Picture 16" descr="saldatric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69" y="3538913"/>
              <a:ext cx="2370542" cy="316072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61605" y="6231087"/>
              <a:ext cx="2289367" cy="340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Microsaldatrice</a:t>
              </a:r>
              <a:r>
                <a:rPr lang="en-US" dirty="0" smtClean="0">
                  <a:solidFill>
                    <a:srgbClr val="FFFFFF"/>
                  </a:solidFill>
                </a:rPr>
                <a:t> DELVOTEK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565" y="825005"/>
            <a:ext cx="651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Assemblaggio</a:t>
            </a:r>
            <a:r>
              <a:rPr lang="en-US" dirty="0" smtClean="0"/>
              <a:t> </a:t>
            </a:r>
            <a:r>
              <a:rPr lang="en-US" dirty="0" err="1" smtClean="0"/>
              <a:t>rivelatori</a:t>
            </a:r>
            <a:r>
              <a:rPr lang="en-US" dirty="0" smtClean="0"/>
              <a:t> di </a:t>
            </a:r>
            <a:r>
              <a:rPr lang="en-US" dirty="0" err="1" smtClean="0"/>
              <a:t>radiazione</a:t>
            </a:r>
            <a:r>
              <a:rPr lang="en-US" dirty="0" smtClean="0"/>
              <a:t> </a:t>
            </a:r>
            <a:r>
              <a:rPr lang="en-US" dirty="0" err="1" smtClean="0"/>
              <a:t>ionizzante</a:t>
            </a:r>
            <a:r>
              <a:rPr lang="en-US" dirty="0" smtClean="0"/>
              <a:t> a </a:t>
            </a:r>
            <a:r>
              <a:rPr lang="en-US" dirty="0" err="1" smtClean="0"/>
              <a:t>semiconduttore</a:t>
            </a:r>
            <a:endParaRPr lang="en-US" dirty="0"/>
          </a:p>
        </p:txBody>
      </p:sp>
      <p:pic>
        <p:nvPicPr>
          <p:cNvPr id="20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" y="4241729"/>
            <a:ext cx="3327357" cy="2333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681" y="6171862"/>
            <a:ext cx="269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Jigs </a:t>
            </a:r>
            <a:r>
              <a:rPr lang="en-US" dirty="0" err="1" smtClean="0">
                <a:solidFill>
                  <a:schemeClr val="bg1"/>
                </a:solidFill>
              </a:rPr>
              <a:t>assemblaggio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manuale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33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4094"/>
            <a:ext cx="8028384" cy="648085"/>
          </a:xfrm>
        </p:spPr>
        <p:txBody>
          <a:bodyPr>
            <a:normAutofit/>
          </a:bodyPr>
          <a:lstStyle/>
          <a:p>
            <a:r>
              <a:rPr lang="en-US" dirty="0" err="1" smtClean="0"/>
              <a:t>Dotazione</a:t>
            </a:r>
            <a:r>
              <a:rPr lang="en-US" dirty="0" smtClean="0"/>
              <a:t> Camera </a:t>
            </a:r>
            <a:r>
              <a:rPr lang="en-US" dirty="0" err="1" smtClean="0"/>
              <a:t>Climatica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3434" y="836712"/>
            <a:ext cx="732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Verifica</a:t>
            </a:r>
            <a:r>
              <a:rPr lang="en-US" dirty="0" smtClean="0"/>
              <a:t> </a:t>
            </a:r>
            <a:r>
              <a:rPr lang="en-US" dirty="0" err="1" smtClean="0"/>
              <a:t>limiti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funzionamento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apparecchiature</a:t>
            </a:r>
            <a:r>
              <a:rPr lang="en-US" dirty="0" smtClean="0"/>
              <a:t> e </a:t>
            </a:r>
            <a:r>
              <a:rPr lang="en-US" dirty="0" err="1" smtClean="0"/>
              <a:t>componenti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apparati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err="1" smtClean="0"/>
              <a:t>condizioni</a:t>
            </a:r>
            <a:r>
              <a:rPr lang="en-US" dirty="0" smtClean="0"/>
              <a:t> </a:t>
            </a:r>
            <a:r>
              <a:rPr lang="en-US" dirty="0" err="1" smtClean="0"/>
              <a:t>critiche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umidità</a:t>
            </a:r>
            <a:r>
              <a:rPr lang="en-US" dirty="0" smtClean="0"/>
              <a:t> e </a:t>
            </a:r>
            <a:r>
              <a:rPr lang="en-US" dirty="0" err="1" smtClean="0"/>
              <a:t>temperatura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3681" y="6171862"/>
            <a:ext cx="269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Jigs </a:t>
            </a:r>
            <a:r>
              <a:rPr lang="en-US" dirty="0" err="1" smtClean="0">
                <a:solidFill>
                  <a:schemeClr val="bg1"/>
                </a:solidFill>
              </a:rPr>
              <a:t>assemblaggio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manuale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9330" name="Picture 2" descr="C:\Users\Antonio Ranieri\Desktop\DSC00556.JPG"/>
          <p:cNvPicPr>
            <a:picLocks noChangeAspect="1" noChangeArrowheads="1"/>
          </p:cNvPicPr>
          <p:nvPr/>
        </p:nvPicPr>
        <p:blipFill>
          <a:blip r:embed="rId2" cstate="print"/>
          <a:srcRect l="9098"/>
          <a:stretch>
            <a:fillRect/>
          </a:stretch>
        </p:blipFill>
        <p:spPr bwMode="auto">
          <a:xfrm>
            <a:off x="5148064" y="1412775"/>
            <a:ext cx="3165816" cy="4643569"/>
          </a:xfrm>
          <a:prstGeom prst="rect">
            <a:avLst/>
          </a:prstGeom>
          <a:noFill/>
        </p:spPr>
      </p:pic>
      <p:sp>
        <p:nvSpPr>
          <p:cNvPr id="16" name="Rettangolo 15"/>
          <p:cNvSpPr/>
          <p:nvPr/>
        </p:nvSpPr>
        <p:spPr>
          <a:xfrm>
            <a:off x="179512" y="17008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Camera climatica “ACS” H 1200 CVT dell’ANGELANTONI CLIMATIC SYSTEMS (Volume utile 1200 l – Campo di temperatura da -70°C a +180°C Campo di umidità da 10% a 95% da 20¸90°C</a:t>
            </a:r>
            <a:endParaRPr lang="it-IT" dirty="0"/>
          </a:p>
        </p:txBody>
      </p:sp>
      <p:pic>
        <p:nvPicPr>
          <p:cNvPr id="99331" name="Picture 3" descr="C:\Users\Antonio Ranieri\Desktop\DSC00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6"/>
            <a:ext cx="3456384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233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95" y="188640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Sezione</a:t>
            </a:r>
            <a:r>
              <a:rPr lang="en-US" dirty="0" smtClean="0"/>
              <a:t> </a:t>
            </a:r>
            <a:r>
              <a:rPr lang="en-US" dirty="0" err="1" smtClean="0"/>
              <a:t>dell’INFN</a:t>
            </a:r>
            <a:r>
              <a:rPr lang="en-US" dirty="0" smtClean="0"/>
              <a:t> di Bari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sta</a:t>
            </a:r>
            <a:r>
              <a:rPr lang="en-US" dirty="0" smtClean="0"/>
              <a:t> </a:t>
            </a:r>
            <a:r>
              <a:rPr lang="en-US" dirty="0" err="1" smtClean="0"/>
              <a:t>dotando</a:t>
            </a:r>
            <a:r>
              <a:rPr lang="en-US" dirty="0" smtClean="0"/>
              <a:t> di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macchina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per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l’ispezione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raggi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X </a:t>
            </a:r>
            <a:r>
              <a:rPr lang="en-US" dirty="0" smtClean="0"/>
              <a:t>per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ircuiti</a:t>
            </a:r>
            <a:r>
              <a:rPr lang="en-US" dirty="0" smtClean="0"/>
              <a:t> </a:t>
            </a:r>
            <a:r>
              <a:rPr lang="en-US" dirty="0" err="1" smtClean="0"/>
              <a:t>stampati</a:t>
            </a:r>
            <a:r>
              <a:rPr lang="en-US" dirty="0" smtClean="0"/>
              <a:t> per </a:t>
            </a:r>
            <a:r>
              <a:rPr lang="en-US" dirty="0" err="1" smtClean="0"/>
              <a:t>l’individuazione</a:t>
            </a:r>
            <a:r>
              <a:rPr lang="en-US" dirty="0" smtClean="0"/>
              <a:t> </a:t>
            </a:r>
            <a:r>
              <a:rPr lang="en-US" dirty="0" err="1" smtClean="0"/>
              <a:t>automatica</a:t>
            </a:r>
            <a:r>
              <a:rPr lang="en-US" dirty="0" smtClean="0"/>
              <a:t> di </a:t>
            </a:r>
            <a:r>
              <a:rPr lang="en-US" dirty="0" err="1" smtClean="0"/>
              <a:t>difetti</a:t>
            </a:r>
            <a:r>
              <a:rPr lang="en-US" dirty="0" smtClean="0"/>
              <a:t> </a:t>
            </a:r>
            <a:r>
              <a:rPr lang="en-US" dirty="0" err="1" smtClean="0"/>
              <a:t>tipici</a:t>
            </a:r>
            <a:r>
              <a:rPr lang="en-US" dirty="0" smtClean="0"/>
              <a:t> </a:t>
            </a:r>
            <a:r>
              <a:rPr lang="en-US" dirty="0" err="1" smtClean="0"/>
              <a:t>dell’assemblaggio</a:t>
            </a:r>
            <a:r>
              <a:rPr lang="en-US" dirty="0" smtClean="0"/>
              <a:t> BGA (</a:t>
            </a:r>
            <a:r>
              <a:rPr lang="en-US" dirty="0" err="1" smtClean="0"/>
              <a:t>vuoti</a:t>
            </a:r>
            <a:r>
              <a:rPr lang="en-US" dirty="0" smtClean="0"/>
              <a:t> </a:t>
            </a:r>
            <a:r>
              <a:rPr lang="en-US" dirty="0" err="1" smtClean="0"/>
              <a:t>nelle</a:t>
            </a:r>
            <a:r>
              <a:rPr lang="en-US" dirty="0" smtClean="0"/>
              <a:t> </a:t>
            </a:r>
            <a:r>
              <a:rPr lang="en-US" dirty="0" err="1" smtClean="0"/>
              <a:t>sfere</a:t>
            </a:r>
            <a:r>
              <a:rPr lang="en-US" dirty="0" smtClean="0"/>
              <a:t> </a:t>
            </a:r>
            <a:r>
              <a:rPr lang="en-US" dirty="0" err="1" smtClean="0"/>
              <a:t>saldanti</a:t>
            </a:r>
            <a:r>
              <a:rPr lang="en-US" dirty="0" smtClean="0"/>
              <a:t>, </a:t>
            </a:r>
            <a:r>
              <a:rPr lang="en-US" dirty="0" err="1" smtClean="0"/>
              <a:t>sfere</a:t>
            </a:r>
            <a:r>
              <a:rPr lang="en-US" dirty="0" smtClean="0"/>
              <a:t> </a:t>
            </a:r>
            <a:r>
              <a:rPr lang="en-US" dirty="0" err="1" smtClean="0"/>
              <a:t>mancanti</a:t>
            </a:r>
            <a:r>
              <a:rPr lang="en-US" dirty="0" smtClean="0"/>
              <a:t>, </a:t>
            </a:r>
            <a:r>
              <a:rPr lang="en-US" dirty="0" err="1" smtClean="0"/>
              <a:t>sfere</a:t>
            </a:r>
            <a:r>
              <a:rPr lang="en-US" dirty="0" smtClean="0"/>
              <a:t> non </a:t>
            </a:r>
            <a:r>
              <a:rPr lang="en-US" dirty="0" err="1" smtClean="0"/>
              <a:t>correttamente</a:t>
            </a:r>
            <a:r>
              <a:rPr lang="en-US" dirty="0" smtClean="0"/>
              <a:t> </a:t>
            </a:r>
            <a:r>
              <a:rPr lang="en-US" dirty="0" err="1" smtClean="0"/>
              <a:t>posizionate</a:t>
            </a:r>
            <a:r>
              <a:rPr lang="en-US" dirty="0" smtClean="0"/>
              <a:t>, </a:t>
            </a:r>
            <a:r>
              <a:rPr lang="en-US" dirty="0" err="1" smtClean="0"/>
              <a:t>corti</a:t>
            </a:r>
            <a:r>
              <a:rPr lang="en-US" dirty="0" smtClean="0"/>
              <a:t>, … ) con le </a:t>
            </a:r>
            <a:r>
              <a:rPr lang="en-US" dirty="0" err="1" smtClean="0"/>
              <a:t>seguenti</a:t>
            </a:r>
            <a:r>
              <a:rPr lang="en-US" dirty="0" smtClean="0"/>
              <a:t> </a:t>
            </a:r>
            <a:r>
              <a:rPr lang="en-US" dirty="0" err="1" smtClean="0"/>
              <a:t>caratteristiche</a:t>
            </a:r>
            <a:r>
              <a:rPr lang="en-US" dirty="0" smtClean="0"/>
              <a:t> </a:t>
            </a:r>
            <a:r>
              <a:rPr lang="en-US" dirty="0" err="1" smtClean="0"/>
              <a:t>principali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Risoluzione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submicrometrica</a:t>
            </a:r>
            <a:r>
              <a:rPr lang="en-US" dirty="0" smtClean="0">
                <a:solidFill>
                  <a:srgbClr val="FF0000"/>
                </a:solidFill>
              </a:rPr>
              <a:t> (&lt; 1μm)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Angolo</a:t>
            </a:r>
            <a:r>
              <a:rPr lang="en-US" dirty="0" smtClean="0">
                <a:solidFill>
                  <a:srgbClr val="FF0000"/>
                </a:solidFill>
              </a:rPr>
              <a:t> di vista </a:t>
            </a:r>
            <a:r>
              <a:rPr lang="en-US" dirty="0" err="1" smtClean="0">
                <a:solidFill>
                  <a:srgbClr val="FF0000"/>
                </a:solidFill>
              </a:rPr>
              <a:t>obliquo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Ispezioni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tridimensionali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5" name="Picture 4" descr="4923_33_micromex-small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52" y="2367683"/>
            <a:ext cx="4721936" cy="4013645"/>
          </a:xfrm>
          <a:prstGeom prst="rect">
            <a:avLst/>
          </a:prstGeom>
        </p:spPr>
      </p:pic>
      <p:pic>
        <p:nvPicPr>
          <p:cNvPr id="6" name="Picture 5" descr="XT-V-160-Inspection-of-BG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4006" y="1277026"/>
            <a:ext cx="2804665" cy="2804665"/>
          </a:xfrm>
          <a:prstGeom prst="rect">
            <a:avLst/>
          </a:prstGeom>
        </p:spPr>
      </p:pic>
      <p:pic>
        <p:nvPicPr>
          <p:cNvPr id="7" name="Picture 6" descr="BGA-x-ray-inspec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4006" y="4163601"/>
            <a:ext cx="2995457" cy="2396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115" y="6165947"/>
            <a:ext cx="5509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macchina</a:t>
            </a:r>
            <a:r>
              <a:rPr lang="en-US" dirty="0" smtClean="0"/>
              <a:t> </a:t>
            </a:r>
            <a:r>
              <a:rPr lang="en-US" dirty="0" err="1" smtClean="0"/>
              <a:t>sarà</a:t>
            </a:r>
            <a:r>
              <a:rPr lang="en-US" dirty="0" smtClean="0"/>
              <a:t> </a:t>
            </a:r>
            <a:r>
              <a:rPr lang="en-US" dirty="0" err="1" smtClean="0"/>
              <a:t>operativa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2014 </a:t>
            </a:r>
            <a:r>
              <a:rPr lang="en-US" dirty="0" err="1" smtClean="0"/>
              <a:t>anche</a:t>
            </a:r>
            <a:r>
              <a:rPr lang="en-US" dirty="0" smtClean="0"/>
              <a:t> per </a:t>
            </a:r>
            <a:r>
              <a:rPr lang="en-US" b="1" dirty="0" err="1" smtClean="0">
                <a:solidFill>
                  <a:srgbClr val="FF0000"/>
                </a:solidFill>
              </a:rPr>
              <a:t>attività</a:t>
            </a:r>
            <a:r>
              <a:rPr lang="en-US" b="1" dirty="0" smtClean="0">
                <a:solidFill>
                  <a:srgbClr val="FF0000"/>
                </a:solidFill>
              </a:rPr>
              <a:t> di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c</a:t>
            </a:r>
            <a:r>
              <a:rPr lang="en-US" b="1" dirty="0" err="1" smtClean="0">
                <a:solidFill>
                  <a:srgbClr val="FF0000"/>
                </a:solidFill>
              </a:rPr>
              <a:t>onto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terzi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1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Lista Aziende collaboratrici con </a:t>
            </a:r>
            <a:r>
              <a:rPr lang="it-IT" smtClean="0"/>
              <a:t>INFN-Bari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MASMEC (settore Meccatronica)</a:t>
            </a:r>
          </a:p>
          <a:p>
            <a:r>
              <a:rPr lang="it-IT" dirty="0" smtClean="0"/>
              <a:t>MERMEC (settore Elettronica-Logiche Programmabili)</a:t>
            </a:r>
          </a:p>
          <a:p>
            <a:r>
              <a:rPr lang="it-IT" dirty="0" smtClean="0"/>
              <a:t>SITAEL (settore Spazio)</a:t>
            </a:r>
          </a:p>
          <a:p>
            <a:r>
              <a:rPr lang="it-IT" dirty="0" smtClean="0"/>
              <a:t>ITEL (settore diagnostica medicale)</a:t>
            </a:r>
          </a:p>
          <a:p>
            <a:r>
              <a:rPr lang="it-IT" dirty="0" smtClean="0"/>
              <a:t>MATRIX (settore sviluppo PCB)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Proposte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7493593" cy="908720"/>
          </a:xfrm>
        </p:spPr>
        <p:txBody>
          <a:bodyPr>
            <a:normAutofit fontScale="90000"/>
          </a:bodyPr>
          <a:lstStyle/>
          <a:p>
            <a:r>
              <a:rPr lang="it-IT" dirty="0"/>
              <a:t>DOTTORATO DI </a:t>
            </a:r>
            <a:r>
              <a:rPr lang="it-IT" dirty="0" smtClean="0"/>
              <a:t>AZIENDA: un esempio di relazione sul territorio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556792"/>
            <a:ext cx="7648897" cy="4200898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Le PMI spesso non hanno i mezzi per supportare ricerche di alto livello e fare il salto di qualità o per entrare nei progetti europei</a:t>
            </a:r>
          </a:p>
          <a:p>
            <a:r>
              <a:rPr lang="it-IT" dirty="0" smtClean="0"/>
              <a:t>Gli EPR soffrono di carenza d’organico</a:t>
            </a:r>
          </a:p>
          <a:p>
            <a:r>
              <a:rPr lang="it-IT" dirty="0" smtClean="0"/>
              <a:t>La ricerca universitaria o in un ente necessita l’appoggio di ditte con la quali realizzare prototipi, passare alla fase di industrializzazione, svolgere ricerca insieme.. </a:t>
            </a:r>
          </a:p>
          <a:p>
            <a:r>
              <a:rPr lang="it-IT" dirty="0" smtClean="0"/>
              <a:t>……</a:t>
            </a:r>
            <a:r>
              <a:rPr lang="it-IT" i="1" dirty="0" smtClean="0"/>
              <a:t>last, </a:t>
            </a:r>
            <a:r>
              <a:rPr lang="it-IT" i="1" dirty="0" err="1" smtClean="0"/>
              <a:t>but</a:t>
            </a:r>
            <a:r>
              <a:rPr lang="it-IT" i="1" dirty="0" smtClean="0"/>
              <a:t> </a:t>
            </a:r>
            <a:r>
              <a:rPr lang="it-IT" i="1" dirty="0" err="1" smtClean="0"/>
              <a:t>not</a:t>
            </a:r>
            <a:r>
              <a:rPr lang="it-IT" i="1" dirty="0" smtClean="0"/>
              <a:t> </a:t>
            </a:r>
            <a:r>
              <a:rPr lang="it-IT" i="1" dirty="0" err="1" smtClean="0"/>
              <a:t>least</a:t>
            </a:r>
            <a:r>
              <a:rPr lang="it-IT" dirty="0" smtClean="0"/>
              <a:t>….i nostri studenti hanno bisogni di sbocchi nuovi; molti stanno scegliendo di fare il dottorato all’estero. Il dottorato all’estero è importante anche per entrare nelle industrie.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1" descr="infn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1450" y="0"/>
            <a:ext cx="13525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8477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0"/>
            <a:ext cx="6876256" cy="836712"/>
          </a:xfrm>
        </p:spPr>
        <p:txBody>
          <a:bodyPr/>
          <a:lstStyle/>
          <a:p>
            <a:pPr algn="ctr"/>
            <a:r>
              <a:rPr lang="it-IT" dirty="0" smtClean="0"/>
              <a:t>DOTTORATO DI AZIENDA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268760"/>
            <a:ext cx="8064896" cy="443185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it-IT" b="1" dirty="0" smtClean="0">
                <a:solidFill>
                  <a:srgbClr val="800000"/>
                </a:solidFill>
              </a:rPr>
              <a:t>LE IMPRESE   </a:t>
            </a:r>
          </a:p>
          <a:p>
            <a:endParaRPr lang="it-IT" dirty="0" smtClean="0"/>
          </a:p>
          <a:p>
            <a:r>
              <a:rPr lang="it-IT" dirty="0" smtClean="0"/>
              <a:t>Sfruttare il quadro normativo vigente per il “</a:t>
            </a:r>
            <a:r>
              <a:rPr lang="it-IT" b="1" dirty="0" smtClean="0"/>
              <a:t>sostegno </a:t>
            </a:r>
            <a:r>
              <a:rPr lang="it-IT" b="1" dirty="0"/>
              <a:t>alla formazione finalizzata </a:t>
            </a:r>
            <a:r>
              <a:rPr lang="it-IT" b="1" dirty="0" smtClean="0"/>
              <a:t>al trasferimento tecnologico-</a:t>
            </a:r>
          </a:p>
          <a:p>
            <a:r>
              <a:rPr lang="it-IT" b="1" dirty="0" smtClean="0"/>
              <a:t>sviluppo </a:t>
            </a:r>
            <a:r>
              <a:rPr lang="it-IT" b="1" dirty="0"/>
              <a:t>del capitale </a:t>
            </a:r>
            <a:r>
              <a:rPr lang="it-IT" b="1" dirty="0" smtClean="0"/>
              <a:t>umano-</a:t>
            </a:r>
          </a:p>
          <a:p>
            <a:r>
              <a:rPr lang="it-IT" b="1" dirty="0" smtClean="0"/>
              <a:t>percorsi di alta </a:t>
            </a:r>
            <a:r>
              <a:rPr lang="it-IT" b="1" dirty="0"/>
              <a:t>formazione destinato a giovani </a:t>
            </a:r>
            <a:r>
              <a:rPr lang="it-IT" b="1" dirty="0" smtClean="0"/>
              <a:t>laureati e/o dottorandi</a:t>
            </a:r>
            <a:r>
              <a:rPr lang="it-IT" dirty="0" smtClean="0"/>
              <a:t>”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Freccia destra con strisce 6"/>
          <p:cNvSpPr/>
          <p:nvPr/>
        </p:nvSpPr>
        <p:spPr>
          <a:xfrm rot="2402112">
            <a:off x="2452985" y="1670673"/>
            <a:ext cx="978408" cy="484632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circolare a sinistra 7"/>
          <p:cNvSpPr/>
          <p:nvPr/>
        </p:nvSpPr>
        <p:spPr>
          <a:xfrm>
            <a:off x="8028384" y="3940936"/>
            <a:ext cx="792088" cy="720080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1" descr="infn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1450" y="0"/>
            <a:ext cx="13525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52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ipartimento Fisica Bari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1043608" y="1032701"/>
            <a:ext cx="6997866" cy="5276619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1"/>
            <a:ext cx="8064896" cy="764703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/>
              <a:t>Le aeree della Ricerca nel </a:t>
            </a:r>
            <a:r>
              <a:rPr lang="it-IT" sz="3200" dirty="0" err="1" smtClean="0"/>
              <a:t>DIF-Università</a:t>
            </a:r>
            <a:r>
              <a:rPr lang="it-IT" sz="3200" dirty="0" smtClean="0"/>
              <a:t> di Bari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556792"/>
            <a:ext cx="8353746" cy="369823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sz="3200" i="1" dirty="0" smtClean="0">
                <a:solidFill>
                  <a:srgbClr val="002060"/>
                </a:solidFill>
              </a:rPr>
              <a:t>Quattro grandi </a:t>
            </a:r>
            <a:r>
              <a:rPr lang="it-IT" sz="3200" i="1" dirty="0" err="1" smtClean="0">
                <a:solidFill>
                  <a:srgbClr val="002060"/>
                </a:solidFill>
              </a:rPr>
              <a:t>curricula</a:t>
            </a:r>
            <a:r>
              <a:rPr lang="it-IT" sz="3200" i="1" dirty="0" smtClean="0">
                <a:solidFill>
                  <a:srgbClr val="002060"/>
                </a:solidFill>
              </a:rPr>
              <a:t> della Scuola di Dottorat</a:t>
            </a:r>
            <a:r>
              <a:rPr lang="it-IT" i="1" dirty="0" smtClean="0">
                <a:solidFill>
                  <a:srgbClr val="002060"/>
                </a:solidFill>
              </a:rPr>
              <a:t>o </a:t>
            </a:r>
            <a:r>
              <a:rPr lang="it-IT" sz="3200" i="1" dirty="0" smtClean="0">
                <a:solidFill>
                  <a:srgbClr val="002060"/>
                </a:solidFill>
              </a:rPr>
              <a:t>legati al corso di laurea in Fisica:</a:t>
            </a:r>
          </a:p>
          <a:p>
            <a:r>
              <a:rPr lang="it-IT" i="1" dirty="0" smtClean="0">
                <a:solidFill>
                  <a:srgbClr val="800000"/>
                </a:solidFill>
              </a:rPr>
              <a:t>Fisica sperimentale (nucleare, sub-nucleare, astrofisica)</a:t>
            </a:r>
          </a:p>
          <a:p>
            <a:r>
              <a:rPr lang="it-IT" i="1" dirty="0" smtClean="0">
                <a:solidFill>
                  <a:srgbClr val="800000"/>
                </a:solidFill>
              </a:rPr>
              <a:t>Fisica Teorica Generale</a:t>
            </a:r>
          </a:p>
          <a:p>
            <a:r>
              <a:rPr lang="it-IT" i="1" dirty="0" smtClean="0">
                <a:solidFill>
                  <a:srgbClr val="800000"/>
                </a:solidFill>
              </a:rPr>
              <a:t>Fisica Applicata (Beni Culturali, Ambientali, Biologia e Medicina)</a:t>
            </a:r>
          </a:p>
          <a:p>
            <a:r>
              <a:rPr lang="it-IT" i="1" dirty="0" smtClean="0">
                <a:solidFill>
                  <a:schemeClr val="accent3">
                    <a:lumMod val="50000"/>
                  </a:schemeClr>
                </a:solidFill>
              </a:rPr>
              <a:t>Fisica della Materia (Elettronica Quantistica e Fisica dello Stato Solido)</a:t>
            </a:r>
          </a:p>
          <a:p>
            <a:endParaRPr lang="it-IT" sz="3200" i="1" dirty="0" smtClean="0">
              <a:solidFill>
                <a:srgbClr val="800000"/>
              </a:solidFill>
            </a:endParaRPr>
          </a:p>
          <a:p>
            <a:pPr marL="68580" indent="0">
              <a:buNone/>
            </a:pPr>
            <a:endParaRPr lang="it-IT" sz="3200" i="1" dirty="0" smtClean="0">
              <a:solidFill>
                <a:srgbClr val="8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69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7956376" cy="1013032"/>
          </a:xfrm>
        </p:spPr>
        <p:txBody>
          <a:bodyPr>
            <a:noAutofit/>
          </a:bodyPr>
          <a:lstStyle/>
          <a:p>
            <a:pPr algn="ctr"/>
            <a:r>
              <a:rPr lang="it-IT" sz="3200" dirty="0"/>
              <a:t>DOTTORATO DI </a:t>
            </a:r>
            <a:r>
              <a:rPr lang="it-IT" sz="3200" dirty="0" smtClean="0"/>
              <a:t>AZIENDA: un esempio di relazione sul territorio  </a:t>
            </a:r>
            <a:endParaRPr lang="it-IT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Immagine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5057775"/>
            <a:ext cx="2543175" cy="1800225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484784"/>
            <a:ext cx="7234361" cy="4421025"/>
          </a:xfrm>
        </p:spPr>
        <p:txBody>
          <a:bodyPr>
            <a:normAutofit/>
          </a:bodyPr>
          <a:lstStyle/>
          <a:p>
            <a:r>
              <a:rPr lang="it-IT" dirty="0" smtClean="0"/>
              <a:t>Attivazione di Collaborazioni scientifiche su tematiche di interesse comune </a:t>
            </a:r>
            <a:r>
              <a:rPr lang="it-IT" dirty="0" smtClean="0">
                <a:sym typeface="Wingdings" pitchFamily="2" charset="2"/>
              </a:rPr>
              <a:t> partecipazione a Bandi Europei e/o Nazionali (</a:t>
            </a:r>
            <a:r>
              <a:rPr lang="it-IT" dirty="0" err="1" smtClean="0">
                <a:sym typeface="Wingdings" pitchFamily="2" charset="2"/>
              </a:rPr>
              <a:t>PON-Aziendali</a:t>
            </a:r>
            <a:r>
              <a:rPr lang="it-IT" dirty="0" smtClean="0">
                <a:sym typeface="Wingdings" pitchFamily="2" charset="2"/>
              </a:rPr>
              <a:t>)</a:t>
            </a:r>
          </a:p>
          <a:p>
            <a:r>
              <a:rPr lang="it-IT" dirty="0" smtClean="0">
                <a:sym typeface="Wingdings" pitchFamily="2" charset="2"/>
              </a:rPr>
              <a:t> necessario un Osservatorio e una Segreteria in grado di: </a:t>
            </a:r>
          </a:p>
          <a:p>
            <a:pPr lvl="1"/>
            <a:r>
              <a:rPr lang="it-IT" dirty="0" smtClean="0">
                <a:sym typeface="Wingdings" pitchFamily="2" charset="2"/>
              </a:rPr>
              <a:t>Intercettare e proporre i bandi, stilare le </a:t>
            </a:r>
            <a:r>
              <a:rPr lang="it-IT" dirty="0" err="1" smtClean="0">
                <a:sym typeface="Wingdings" pitchFamily="2" charset="2"/>
              </a:rPr>
              <a:t>call</a:t>
            </a:r>
            <a:r>
              <a:rPr lang="it-IT" dirty="0" smtClean="0">
                <a:sym typeface="Wingdings" pitchFamily="2" charset="2"/>
              </a:rPr>
              <a:t>, seguire il quadro normativo, rendicontazione economica e “business </a:t>
            </a:r>
            <a:r>
              <a:rPr lang="it-IT" dirty="0" err="1" smtClean="0">
                <a:sym typeface="Wingdings" pitchFamily="2" charset="2"/>
              </a:rPr>
              <a:t>plan</a:t>
            </a:r>
            <a:r>
              <a:rPr lang="it-IT" dirty="0" smtClean="0">
                <a:sym typeface="Wingdings" pitchFamily="2" charset="2"/>
              </a:rPr>
              <a:t>”</a:t>
            </a:r>
            <a:endParaRPr lang="it-IT" dirty="0" smtClean="0"/>
          </a:p>
        </p:txBody>
      </p:sp>
      <p:pic>
        <p:nvPicPr>
          <p:cNvPr id="8" name="Picture 1" descr="infn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1450" y="0"/>
            <a:ext cx="13525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249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50106"/>
          </a:xfrm>
          <a:solidFill>
            <a:srgbClr val="002060"/>
          </a:solidFill>
        </p:spPr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Come </a:t>
            </a:r>
            <a:r>
              <a:rPr lang="en-US" i="1" dirty="0" err="1" smtClean="0">
                <a:solidFill>
                  <a:srgbClr val="FFFF00"/>
                </a:solidFill>
              </a:rPr>
              <a:t>procedere</a:t>
            </a:r>
            <a:r>
              <a:rPr lang="en-US" i="1" dirty="0" smtClean="0">
                <a:solidFill>
                  <a:srgbClr val="FFFF00"/>
                </a:solidFill>
              </a:rPr>
              <a:t> per </a:t>
            </a:r>
            <a:r>
              <a:rPr lang="en-US" i="1" dirty="0" err="1" smtClean="0">
                <a:solidFill>
                  <a:srgbClr val="FFFF00"/>
                </a:solidFill>
              </a:rPr>
              <a:t>il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futuro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971600" y="1556792"/>
            <a:ext cx="72968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Regione Puglia potrebbe cofinanziare i dottorati di azienda (???)</a:t>
            </a:r>
          </a:p>
          <a:p>
            <a:endParaRPr lang="it-IT" sz="2400" b="1" dirty="0"/>
          </a:p>
          <a:p>
            <a:r>
              <a:rPr lang="it-IT" sz="2400" b="1" dirty="0" smtClean="0"/>
              <a:t>Chiedere all’INFN l’assegnazione di borse per dottorati “tecnologici” su tematiche di comune interesse (riferimento al quadro del Regolamento per il TT vigente) </a:t>
            </a:r>
            <a:r>
              <a:rPr lang="it-IT" sz="2400" b="1" dirty="0" smtClean="0">
                <a:sym typeface="Wingdings" pitchFamily="2" charset="2"/>
              </a:rPr>
              <a:t> </a:t>
            </a:r>
            <a:r>
              <a:rPr lang="it-IT" sz="2400" b="1" dirty="0" smtClean="0"/>
              <a:t>Convenzioni per ricerche di interesse comune</a:t>
            </a:r>
          </a:p>
          <a:p>
            <a:endParaRPr lang="it-IT" sz="2400" b="1" dirty="0"/>
          </a:p>
          <a:p>
            <a:r>
              <a:rPr lang="it-IT" sz="2400" b="1" dirty="0" smtClean="0"/>
              <a:t>Progetti di formazione con imprese su attività di interesse INFN-----borse, bandi, progetti  europei </a:t>
            </a:r>
          </a:p>
          <a:p>
            <a:endParaRPr lang="it-IT" sz="2400" b="1" dirty="0">
              <a:solidFill>
                <a:srgbClr val="660066"/>
              </a:solidFill>
            </a:endParaRPr>
          </a:p>
        </p:txBody>
      </p:sp>
      <p:pic>
        <p:nvPicPr>
          <p:cNvPr id="9" name="Picture 1" descr="infn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1450" y="0"/>
            <a:ext cx="13525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97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340768"/>
            <a:ext cx="7255415" cy="4357694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Organizzare incontri con Confindustria, Camera di Commercio e INFN</a:t>
            </a:r>
          </a:p>
          <a:p>
            <a:r>
              <a:rPr lang="it-IT" dirty="0" smtClean="0"/>
              <a:t>Presentare attività INFN dei vari gruppi attivi a Bari e i possibili coinvolgimenti industriali sia per realizzazioni di parti di esperimenti, sia per lo sviluppo in ambiti non INFN di prodotti sviluppati negli esperimenti INFN, sia per l’ingegnerizzazione </a:t>
            </a:r>
          </a:p>
          <a:p>
            <a:r>
              <a:rPr lang="it-IT" dirty="0" smtClean="0"/>
              <a:t>Necessari contatti fra i ricercatori e le Aziende del Territorio </a:t>
            </a:r>
            <a:r>
              <a:rPr lang="it-IT" dirty="0" err="1" smtClean="0"/>
              <a:t>interessate…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6660232" cy="869925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La relazione con il </a:t>
            </a:r>
            <a:r>
              <a:rPr lang="it-IT" dirty="0" err="1" smtClean="0"/>
              <a:t>territorio…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344" y="4509120"/>
            <a:ext cx="1263132" cy="1770746"/>
          </a:xfrm>
          <a:prstGeom prst="rect">
            <a:avLst/>
          </a:prstGeom>
        </p:spPr>
      </p:pic>
      <p:pic>
        <p:nvPicPr>
          <p:cNvPr id="8" name="Picture 1" descr="infn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1450" y="0"/>
            <a:ext cx="13525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29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le:Collage Lecce.jpg"/>
          <p:cNvPicPr>
            <a:picLocks noChangeAspect="1" noChangeArrowheads="1"/>
          </p:cNvPicPr>
          <p:nvPr/>
        </p:nvPicPr>
        <p:blipFill>
          <a:blip r:embed="rId2" cstate="print"/>
          <a:srcRect r="51806" b="50861"/>
          <a:stretch>
            <a:fillRect/>
          </a:stretch>
        </p:blipFill>
        <p:spPr bwMode="auto">
          <a:xfrm>
            <a:off x="827584" y="0"/>
            <a:ext cx="7438980" cy="5688632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229600" cy="72008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 smtClean="0"/>
              <a:t>Grazie per l’attenzione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6104" y="0"/>
            <a:ext cx="8244408" cy="836712"/>
          </a:xfrm>
        </p:spPr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 </a:t>
            </a:r>
            <a:r>
              <a:rPr lang="en-US" sz="2400" dirty="0" err="1" smtClean="0"/>
              <a:t>progetti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Ricerca</a:t>
            </a:r>
            <a:r>
              <a:rPr lang="en-US" sz="2400" dirty="0" smtClean="0"/>
              <a:t> </a:t>
            </a:r>
            <a:r>
              <a:rPr lang="en-US" sz="2400" dirty="0" err="1" smtClean="0"/>
              <a:t>Industriale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(PON R&amp;C 2007-2013)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052736"/>
            <a:ext cx="8496944" cy="5544616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I </a:t>
            </a:r>
            <a:r>
              <a:rPr lang="en-US" dirty="0" err="1" smtClean="0"/>
              <a:t>progetti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err="1" smtClean="0"/>
              <a:t>Industriale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settore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tecnologie</a:t>
            </a:r>
            <a:r>
              <a:rPr lang="en-US" dirty="0" smtClean="0"/>
              <a:t> in </a:t>
            </a:r>
            <a:r>
              <a:rPr lang="en-US" dirty="0" err="1" smtClean="0"/>
              <a:t>collaborazione</a:t>
            </a:r>
            <a:r>
              <a:rPr lang="en-US" dirty="0" smtClean="0"/>
              <a:t> con </a:t>
            </a:r>
            <a:r>
              <a:rPr lang="en-US" dirty="0" err="1" smtClean="0"/>
              <a:t>l’Università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Bari, </a:t>
            </a:r>
            <a:r>
              <a:rPr lang="en-US" dirty="0" err="1" smtClean="0"/>
              <a:t>Distretti</a:t>
            </a:r>
            <a:r>
              <a:rPr lang="en-US" dirty="0" smtClean="0"/>
              <a:t> </a:t>
            </a:r>
            <a:r>
              <a:rPr lang="en-US" dirty="0" err="1" smtClean="0"/>
              <a:t>Tecnologici</a:t>
            </a:r>
            <a:r>
              <a:rPr lang="en-US" dirty="0" smtClean="0"/>
              <a:t> e </a:t>
            </a:r>
            <a:r>
              <a:rPr lang="en-US" dirty="0" err="1" smtClean="0"/>
              <a:t>Industrie</a:t>
            </a:r>
            <a:r>
              <a:rPr lang="en-US" dirty="0" smtClean="0"/>
              <a:t> del </a:t>
            </a:r>
            <a:r>
              <a:rPr lang="en-US" dirty="0" err="1" smtClean="0"/>
              <a:t>Territorio</a:t>
            </a:r>
            <a:r>
              <a:rPr lang="en-US" dirty="0" smtClean="0"/>
              <a:t>: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VIRTULAB</a:t>
            </a:r>
            <a:r>
              <a:rPr lang="en-US" dirty="0" smtClean="0"/>
              <a:t> (</a:t>
            </a:r>
            <a:r>
              <a:rPr lang="en-US" dirty="0" err="1" smtClean="0"/>
              <a:t>capofila</a:t>
            </a:r>
            <a:r>
              <a:rPr lang="en-US" dirty="0" smtClean="0"/>
              <a:t> MASMEC </a:t>
            </a:r>
            <a:r>
              <a:rPr lang="en-US" dirty="0" err="1" smtClean="0"/>
              <a:t>SpA</a:t>
            </a:r>
            <a:r>
              <a:rPr lang="en-US" dirty="0" smtClean="0"/>
              <a:t>)</a:t>
            </a:r>
          </a:p>
          <a:p>
            <a:pPr lvl="3"/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r>
              <a:rPr lang="en-US" dirty="0" smtClean="0"/>
              <a:t> </a:t>
            </a:r>
            <a:r>
              <a:rPr lang="en-US" dirty="0" err="1" smtClean="0"/>
              <a:t>avanzati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meccatronica</a:t>
            </a:r>
            <a:r>
              <a:rPr lang="en-US" dirty="0" smtClean="0"/>
              <a:t> </a:t>
            </a:r>
            <a:r>
              <a:rPr lang="en-US" dirty="0" err="1" smtClean="0"/>
              <a:t>biomedicale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diagnosi</a:t>
            </a:r>
            <a:r>
              <a:rPr lang="en-US" dirty="0" smtClean="0"/>
              <a:t> e </a:t>
            </a:r>
            <a:r>
              <a:rPr lang="en-US" dirty="0" err="1" smtClean="0"/>
              <a:t>terapia</a:t>
            </a:r>
            <a:r>
              <a:rPr lang="en-US" dirty="0" smtClean="0"/>
              <a:t> </a:t>
            </a:r>
            <a:r>
              <a:rPr lang="en-US" dirty="0" err="1" smtClean="0"/>
              <a:t>medica</a:t>
            </a:r>
            <a:r>
              <a:rPr lang="en-US" dirty="0" smtClean="0"/>
              <a:t> </a:t>
            </a:r>
            <a:r>
              <a:rPr lang="en-US" dirty="0" err="1" smtClean="0"/>
              <a:t>basati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realtà</a:t>
            </a:r>
            <a:r>
              <a:rPr lang="en-US" dirty="0" smtClean="0"/>
              <a:t> </a:t>
            </a:r>
            <a:r>
              <a:rPr lang="en-US" dirty="0" err="1" smtClean="0"/>
              <a:t>virtuale</a:t>
            </a:r>
            <a:r>
              <a:rPr lang="en-US" dirty="0" smtClean="0"/>
              <a:t> e </a:t>
            </a:r>
            <a:r>
              <a:rPr lang="en-US" dirty="0" err="1" smtClean="0"/>
              <a:t>aumentata</a:t>
            </a:r>
            <a:endParaRPr lang="en-US" dirty="0" smtClean="0"/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AMIDHERA</a:t>
            </a:r>
            <a:r>
              <a:rPr lang="en-US" dirty="0" smtClean="0"/>
              <a:t> (</a:t>
            </a:r>
            <a:r>
              <a:rPr lang="en-US" dirty="0" err="1" smtClean="0"/>
              <a:t>capofila</a:t>
            </a:r>
            <a:r>
              <a:rPr lang="en-US" dirty="0" smtClean="0"/>
              <a:t> ITEL </a:t>
            </a:r>
            <a:r>
              <a:rPr lang="en-US" dirty="0" err="1" smtClean="0"/>
              <a:t>Comunicazioni</a:t>
            </a:r>
            <a:r>
              <a:rPr lang="en-US" dirty="0" smtClean="0"/>
              <a:t> </a:t>
            </a:r>
            <a:r>
              <a:rPr lang="en-US" dirty="0" err="1" smtClean="0"/>
              <a:t>SrL</a:t>
            </a:r>
            <a:r>
              <a:rPr lang="en-US" dirty="0" smtClean="0"/>
              <a:t>)</a:t>
            </a:r>
          </a:p>
          <a:p>
            <a:pPr lvl="3"/>
            <a:r>
              <a:rPr lang="en-US" dirty="0" err="1" smtClean="0"/>
              <a:t>Sviluppo</a:t>
            </a:r>
            <a:r>
              <a:rPr lang="en-US" dirty="0" smtClean="0"/>
              <a:t> e </a:t>
            </a:r>
            <a:r>
              <a:rPr lang="en-US" dirty="0" err="1" smtClean="0"/>
              <a:t>messa</a:t>
            </a:r>
            <a:r>
              <a:rPr lang="en-US" dirty="0" smtClean="0"/>
              <a:t> in opera </a:t>
            </a:r>
            <a:r>
              <a:rPr lang="en-US" dirty="0" err="1" smtClean="0"/>
              <a:t>di</a:t>
            </a:r>
            <a:r>
              <a:rPr lang="en-US" dirty="0" smtClean="0"/>
              <a:t> un </a:t>
            </a:r>
            <a:r>
              <a:rPr lang="en-US" dirty="0" err="1" smtClean="0"/>
              <a:t>acceleratore</a:t>
            </a:r>
            <a:r>
              <a:rPr lang="en-US" dirty="0" smtClean="0"/>
              <a:t> </a:t>
            </a:r>
            <a:r>
              <a:rPr lang="en-US" dirty="0" err="1" smtClean="0"/>
              <a:t>lineare</a:t>
            </a:r>
            <a:r>
              <a:rPr lang="en-US" dirty="0" smtClean="0"/>
              <a:t> per </a:t>
            </a:r>
            <a:r>
              <a:rPr lang="en-US" dirty="0" err="1" smtClean="0"/>
              <a:t>terapia</a:t>
            </a:r>
            <a:r>
              <a:rPr lang="en-US" dirty="0" smtClean="0"/>
              <a:t> </a:t>
            </a:r>
            <a:r>
              <a:rPr lang="en-US" dirty="0" err="1" smtClean="0"/>
              <a:t>oncologica</a:t>
            </a:r>
            <a:r>
              <a:rPr lang="en-US" dirty="0" smtClean="0"/>
              <a:t> (</a:t>
            </a:r>
            <a:r>
              <a:rPr lang="en-US" dirty="0" err="1" smtClean="0"/>
              <a:t>adroterapia</a:t>
            </a:r>
            <a:r>
              <a:rPr lang="en-US" dirty="0" smtClean="0"/>
              <a:t>) e </a:t>
            </a:r>
            <a:r>
              <a:rPr lang="en-US" dirty="0" err="1" smtClean="0"/>
              <a:t>sistemi</a:t>
            </a:r>
            <a:r>
              <a:rPr lang="en-US" dirty="0" smtClean="0"/>
              <a:t> </a:t>
            </a:r>
            <a:r>
              <a:rPr lang="en-US" dirty="0" err="1" smtClean="0"/>
              <a:t>avanzati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imaging (</a:t>
            </a:r>
            <a:r>
              <a:rPr lang="en-US" dirty="0" err="1" smtClean="0"/>
              <a:t>nanoparticelle</a:t>
            </a:r>
            <a:r>
              <a:rPr lang="en-US" dirty="0" smtClean="0"/>
              <a:t> in </a:t>
            </a:r>
            <a:r>
              <a:rPr lang="en-US" dirty="0" err="1" smtClean="0"/>
              <a:t>campi</a:t>
            </a:r>
            <a:r>
              <a:rPr lang="en-US" dirty="0" smtClean="0"/>
              <a:t> </a:t>
            </a:r>
            <a:r>
              <a:rPr lang="en-US" dirty="0" err="1" smtClean="0"/>
              <a:t>magnetici</a:t>
            </a:r>
            <a:r>
              <a:rPr lang="en-US" dirty="0" smtClean="0"/>
              <a:t>)</a:t>
            </a:r>
          </a:p>
          <a:p>
            <a:pPr lvl="2"/>
            <a:r>
              <a:rPr lang="en-US" b="1" dirty="0" err="1" smtClean="0">
                <a:solidFill>
                  <a:srgbClr val="FF0000"/>
                </a:solidFill>
              </a:rPr>
              <a:t>ReCaS</a:t>
            </a:r>
            <a:r>
              <a:rPr lang="en-US" dirty="0" smtClean="0"/>
              <a:t> (INFN, UNIBA, UNINA)</a:t>
            </a:r>
          </a:p>
          <a:p>
            <a:pPr lvl="3"/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r>
              <a:rPr lang="en-US" dirty="0" smtClean="0"/>
              <a:t> </a:t>
            </a:r>
            <a:r>
              <a:rPr lang="en-US" dirty="0" err="1" smtClean="0"/>
              <a:t>computerizzati</a:t>
            </a:r>
            <a:r>
              <a:rPr lang="en-US" dirty="0" smtClean="0"/>
              <a:t> per </a:t>
            </a:r>
            <a:r>
              <a:rPr lang="en-US" dirty="0" err="1" smtClean="0"/>
              <a:t>l’analisi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segnali</a:t>
            </a:r>
            <a:r>
              <a:rPr lang="en-US" dirty="0" smtClean="0"/>
              <a:t> EEG, MRI, </a:t>
            </a:r>
            <a:r>
              <a:rPr lang="en-US" dirty="0" err="1" smtClean="0"/>
              <a:t>fMIR</a:t>
            </a:r>
            <a:r>
              <a:rPr lang="en-US" dirty="0" smtClean="0"/>
              <a:t>, CT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PRISMA</a:t>
            </a:r>
            <a:r>
              <a:rPr lang="en-US" dirty="0" smtClean="0"/>
              <a:t> (11 partners, INFN, UNIBA)</a:t>
            </a:r>
          </a:p>
          <a:p>
            <a:pPr lvl="3"/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protocolli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gestione</a:t>
            </a:r>
            <a:r>
              <a:rPr lang="en-US" dirty="0" smtClean="0"/>
              <a:t> </a:t>
            </a:r>
            <a:r>
              <a:rPr lang="en-US" dirty="0" err="1" smtClean="0"/>
              <a:t>basati</a:t>
            </a:r>
            <a:r>
              <a:rPr lang="en-US" dirty="0" smtClean="0"/>
              <a:t> </a:t>
            </a:r>
            <a:r>
              <a:rPr lang="en-US" dirty="0" err="1" smtClean="0"/>
              <a:t>sul</a:t>
            </a:r>
            <a:r>
              <a:rPr lang="en-US" dirty="0" smtClean="0"/>
              <a:t> Cloud Open Source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5StarsGo</a:t>
            </a:r>
            <a:r>
              <a:rPr lang="en-US" dirty="0" smtClean="0"/>
              <a:t> (in </a:t>
            </a:r>
            <a:r>
              <a:rPr lang="en-US" dirty="0" err="1" smtClean="0"/>
              <a:t>fase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valutazione</a:t>
            </a:r>
            <a:r>
              <a:rPr lang="en-US" dirty="0" smtClean="0"/>
              <a:t>)</a:t>
            </a:r>
          </a:p>
          <a:p>
            <a:pPr lvl="3"/>
            <a:r>
              <a:rPr lang="en-US" dirty="0" err="1" smtClean="0"/>
              <a:t>Riorganizzazione</a:t>
            </a:r>
            <a:r>
              <a:rPr lang="en-US" dirty="0" smtClean="0"/>
              <a:t> del </a:t>
            </a:r>
            <a:r>
              <a:rPr lang="en-US" dirty="0" err="1" smtClean="0"/>
              <a:t>sistema</a:t>
            </a:r>
            <a:r>
              <a:rPr lang="en-US" dirty="0" smtClean="0"/>
              <a:t> Socio-</a:t>
            </a:r>
            <a:r>
              <a:rPr lang="en-US" dirty="0" err="1" smtClean="0"/>
              <a:t>Sanitario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115616" y="0"/>
            <a:ext cx="8028384" cy="908720"/>
          </a:xfrm>
        </p:spPr>
        <p:txBody>
          <a:bodyPr/>
          <a:lstStyle/>
          <a:p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ambiti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ricerca</a:t>
            </a:r>
            <a:r>
              <a:rPr lang="en-US" dirty="0" smtClean="0"/>
              <a:t> in </a:t>
            </a:r>
            <a:r>
              <a:rPr lang="en-US" dirty="0" err="1" smtClean="0"/>
              <a:t>Fisica</a:t>
            </a:r>
            <a:r>
              <a:rPr lang="en-US" dirty="0" smtClean="0"/>
              <a:t> </a:t>
            </a:r>
            <a:r>
              <a:rPr lang="en-US" dirty="0" err="1" smtClean="0"/>
              <a:t>Applicata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496855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it-IT" sz="2200" dirty="0" smtClean="0">
                <a:solidFill>
                  <a:srgbClr val="002060"/>
                </a:solidFill>
              </a:rPr>
              <a:t>Settore Medicale (Diagnostica per Immagini)</a:t>
            </a:r>
          </a:p>
          <a:p>
            <a:pPr lvl="1"/>
            <a:r>
              <a:rPr lang="it-IT" sz="2200" dirty="0" smtClean="0">
                <a:solidFill>
                  <a:srgbClr val="002060"/>
                </a:solidFill>
              </a:rPr>
              <a:t>CAD polmonare</a:t>
            </a:r>
          </a:p>
          <a:p>
            <a:pPr lvl="1"/>
            <a:r>
              <a:rPr lang="it-IT" sz="2200" dirty="0" smtClean="0">
                <a:solidFill>
                  <a:srgbClr val="002060"/>
                </a:solidFill>
              </a:rPr>
              <a:t>Radiografia in contrasto di fase</a:t>
            </a:r>
          </a:p>
          <a:p>
            <a:pPr lvl="1"/>
            <a:r>
              <a:rPr lang="it-IT" sz="2200" dirty="0" smtClean="0">
                <a:solidFill>
                  <a:srgbClr val="002060"/>
                </a:solidFill>
              </a:rPr>
              <a:t>Sviluppo di metodi quantitativi per la diagnosi precoce dell’Alzheimer</a:t>
            </a:r>
          </a:p>
          <a:p>
            <a:r>
              <a:rPr lang="it-IT" sz="2200" dirty="0" smtClean="0">
                <a:solidFill>
                  <a:srgbClr val="002060"/>
                </a:solidFill>
              </a:rPr>
              <a:t>Settore Ambientale</a:t>
            </a:r>
          </a:p>
          <a:p>
            <a:pPr lvl="1"/>
            <a:r>
              <a:rPr lang="it-IT" sz="2200" dirty="0" smtClean="0">
                <a:solidFill>
                  <a:srgbClr val="002060"/>
                </a:solidFill>
              </a:rPr>
              <a:t>Tecniche nucleari applicate allo studio della radiazione ambientale</a:t>
            </a:r>
          </a:p>
          <a:p>
            <a:r>
              <a:rPr lang="it-IT" sz="2200" dirty="0" smtClean="0">
                <a:solidFill>
                  <a:srgbClr val="002060"/>
                </a:solidFill>
              </a:rPr>
              <a:t>Settore Beni Culturali</a:t>
            </a:r>
          </a:p>
          <a:p>
            <a:pPr lvl="1"/>
            <a:r>
              <a:rPr lang="it-IT" sz="2200" dirty="0" smtClean="0">
                <a:solidFill>
                  <a:srgbClr val="002060"/>
                </a:solidFill>
              </a:rPr>
              <a:t>Datazione di reperti archeologici e geologici tramite Termoluminescenza</a:t>
            </a:r>
          </a:p>
          <a:p>
            <a:r>
              <a:rPr lang="it-IT" sz="2200" dirty="0" smtClean="0">
                <a:solidFill>
                  <a:srgbClr val="002060"/>
                </a:solidFill>
              </a:rPr>
              <a:t>Settore sviluppo Microelettronica</a:t>
            </a:r>
          </a:p>
          <a:p>
            <a:pPr lvl="1"/>
            <a:r>
              <a:rPr lang="it-IT" sz="2200" dirty="0" smtClean="0">
                <a:solidFill>
                  <a:srgbClr val="002060"/>
                </a:solidFill>
              </a:rPr>
              <a:t>Sviluppo di sensori con elettronica integrata</a:t>
            </a:r>
          </a:p>
          <a:p>
            <a:pPr lvl="1"/>
            <a:endParaRPr lang="it-IT" sz="20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</a:t>
            </a:r>
            <a:r>
              <a:rPr lang="en-US" dirty="0" err="1" smtClean="0"/>
              <a:t>Applicata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340768"/>
            <a:ext cx="828092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Caratterizzazione</a:t>
            </a:r>
            <a:r>
              <a:rPr lang="en-US" dirty="0" smtClean="0">
                <a:solidFill>
                  <a:srgbClr val="002060"/>
                </a:solidFill>
              </a:rPr>
              <a:t> e </a:t>
            </a:r>
            <a:r>
              <a:rPr lang="en-US" dirty="0" err="1" smtClean="0">
                <a:solidFill>
                  <a:srgbClr val="002060"/>
                </a:solidFill>
              </a:rPr>
              <a:t>sviluppo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sensori</a:t>
            </a:r>
            <a:r>
              <a:rPr lang="en-US" dirty="0" smtClean="0">
                <a:solidFill>
                  <a:srgbClr val="002060"/>
                </a:solidFill>
              </a:rPr>
              <a:t> per </a:t>
            </a:r>
            <a:r>
              <a:rPr lang="en-US" dirty="0" err="1" smtClean="0">
                <a:solidFill>
                  <a:srgbClr val="002060"/>
                </a:solidFill>
              </a:rPr>
              <a:t>applicazioni</a:t>
            </a:r>
            <a:r>
              <a:rPr lang="en-US" dirty="0" smtClean="0">
                <a:solidFill>
                  <a:srgbClr val="002060"/>
                </a:solidFill>
              </a:rPr>
              <a:t> a </a:t>
            </a:r>
            <a:r>
              <a:rPr lang="en-US" dirty="0" err="1" smtClean="0">
                <a:solidFill>
                  <a:srgbClr val="002060"/>
                </a:solidFill>
              </a:rPr>
              <a:t>bassissima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intensità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luminosa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ed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alta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risoluzione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spaziale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en-US" dirty="0" smtClean="0"/>
              <a:t>	(</a:t>
            </a:r>
            <a:r>
              <a:rPr lang="en-US" dirty="0" smtClean="0">
                <a:solidFill>
                  <a:srgbClr val="FF0000"/>
                </a:solidFill>
              </a:rPr>
              <a:t>Dr.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Gargano/Giordano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Sviluppo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tecnologie</a:t>
            </a:r>
            <a:r>
              <a:rPr lang="en-US" dirty="0" smtClean="0">
                <a:solidFill>
                  <a:srgbClr val="002060"/>
                </a:solidFill>
              </a:rPr>
              <a:t> innovative per </a:t>
            </a:r>
            <a:r>
              <a:rPr lang="en-US" dirty="0" err="1" smtClean="0">
                <a:solidFill>
                  <a:srgbClr val="002060"/>
                </a:solidFill>
              </a:rPr>
              <a:t>rivelatori</a:t>
            </a:r>
            <a:r>
              <a:rPr lang="en-US" dirty="0" smtClean="0">
                <a:solidFill>
                  <a:srgbClr val="002060"/>
                </a:solidFill>
              </a:rPr>
              <a:t> a pixel </a:t>
            </a:r>
            <a:r>
              <a:rPr lang="en-US" dirty="0" err="1" smtClean="0">
                <a:solidFill>
                  <a:srgbClr val="002060"/>
                </a:solidFill>
              </a:rPr>
              <a:t>basati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Silicio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Dr.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My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Applicazioni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tecniche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nucleari</a:t>
            </a:r>
            <a:r>
              <a:rPr lang="en-US" dirty="0" smtClean="0">
                <a:solidFill>
                  <a:srgbClr val="002060"/>
                </a:solidFill>
              </a:rPr>
              <a:t> per la </a:t>
            </a:r>
            <a:r>
              <a:rPr lang="en-US" dirty="0" err="1" smtClean="0">
                <a:solidFill>
                  <a:srgbClr val="002060"/>
                </a:solidFill>
              </a:rPr>
              <a:t>Protezione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dell’Ambiente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Dr.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Paticchio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Sviluppo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di</a:t>
            </a:r>
            <a:r>
              <a:rPr lang="en-US" dirty="0" smtClean="0">
                <a:solidFill>
                  <a:srgbClr val="002060"/>
                </a:solidFill>
              </a:rPr>
              <a:t> MPGD per </a:t>
            </a:r>
            <a:r>
              <a:rPr lang="en-US" dirty="0" err="1" smtClean="0">
                <a:solidFill>
                  <a:srgbClr val="002060"/>
                </a:solidFill>
              </a:rPr>
              <a:t>applicazioni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dosimetrico</a:t>
            </a:r>
            <a:r>
              <a:rPr lang="en-US" dirty="0" smtClean="0">
                <a:solidFill>
                  <a:srgbClr val="002060"/>
                </a:solidFill>
              </a:rPr>
              <a:t> e </a:t>
            </a:r>
            <a:r>
              <a:rPr lang="en-US" dirty="0" err="1" smtClean="0">
                <a:solidFill>
                  <a:srgbClr val="002060"/>
                </a:solidFill>
              </a:rPr>
              <a:t>radioterapico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Dr.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Ranieri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Applicazioni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tecniche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nucleari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alla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Diagnostica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Beni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Culturali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Prof.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Schiavulli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Nanotubi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Carbonio</a:t>
            </a:r>
            <a:r>
              <a:rPr lang="en-US" dirty="0" smtClean="0">
                <a:solidFill>
                  <a:srgbClr val="002060"/>
                </a:solidFill>
              </a:rPr>
              <a:t> – </a:t>
            </a:r>
            <a:r>
              <a:rPr lang="en-US" dirty="0" err="1" smtClean="0">
                <a:solidFill>
                  <a:srgbClr val="002060"/>
                </a:solidFill>
              </a:rPr>
              <a:t>Nuove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frontiere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nell’era</a:t>
            </a:r>
            <a:r>
              <a:rPr lang="en-US" dirty="0" smtClean="0">
                <a:solidFill>
                  <a:srgbClr val="002060"/>
                </a:solidFill>
              </a:rPr>
              <a:t> post-</a:t>
            </a:r>
            <a:r>
              <a:rPr lang="en-US" dirty="0" err="1" smtClean="0">
                <a:solidFill>
                  <a:srgbClr val="002060"/>
                </a:solidFill>
              </a:rPr>
              <a:t>Silicio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Prof.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Valentini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Heritage Network</a:t>
            </a:r>
            <a:br>
              <a:rPr lang="en-US" dirty="0" smtClean="0"/>
            </a:br>
            <a:r>
              <a:rPr lang="en-US" sz="2000" dirty="0" err="1" smtClean="0"/>
              <a:t>diagnostica</a:t>
            </a:r>
            <a:r>
              <a:rPr lang="en-US" sz="2000" dirty="0" smtClean="0"/>
              <a:t> </a:t>
            </a:r>
            <a:r>
              <a:rPr lang="en-US" sz="2000" dirty="0" err="1" smtClean="0"/>
              <a:t>applicata</a:t>
            </a:r>
            <a:r>
              <a:rPr lang="en-US" sz="2000" dirty="0" smtClean="0"/>
              <a:t> </a:t>
            </a:r>
            <a:r>
              <a:rPr lang="en-US" sz="2000" dirty="0" err="1" smtClean="0"/>
              <a:t>ai</a:t>
            </a:r>
            <a:r>
              <a:rPr lang="en-US" sz="2000" dirty="0" smtClean="0"/>
              <a:t> BBCC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 smtClean="0">
                <a:solidFill>
                  <a:srgbClr val="002060"/>
                </a:solidFill>
              </a:rPr>
              <a:t>Attività di spettrometria alfa degli isotopi di </a:t>
            </a:r>
            <a:r>
              <a:rPr lang="it-IT" sz="2400" baseline="30000" dirty="0" smtClean="0">
                <a:solidFill>
                  <a:srgbClr val="002060"/>
                </a:solidFill>
              </a:rPr>
              <a:t>232</a:t>
            </a:r>
            <a:r>
              <a:rPr lang="it-IT" sz="2400" dirty="0" smtClean="0">
                <a:solidFill>
                  <a:srgbClr val="002060"/>
                </a:solidFill>
              </a:rPr>
              <a:t>U e </a:t>
            </a:r>
            <a:r>
              <a:rPr lang="it-IT" sz="2400" baseline="30000" dirty="0" smtClean="0">
                <a:solidFill>
                  <a:srgbClr val="002060"/>
                </a:solidFill>
              </a:rPr>
              <a:t>229</a:t>
            </a:r>
            <a:r>
              <a:rPr lang="it-IT" sz="2400" dirty="0" smtClean="0">
                <a:solidFill>
                  <a:srgbClr val="002060"/>
                </a:solidFill>
              </a:rPr>
              <a:t>Th presenti in terreni e reperti da datare tramite la tecnica delle resine a scambio ionico </a:t>
            </a:r>
            <a:r>
              <a:rPr lang="it-IT" sz="2400" dirty="0" smtClean="0">
                <a:solidFill>
                  <a:srgbClr val="002060"/>
                </a:solidFill>
                <a:sym typeface="Wingdings" pitchFamily="2" charset="2"/>
              </a:rPr>
              <a:t> prelievi nei siti scelti </a:t>
            </a:r>
            <a:r>
              <a:rPr lang="it-IT" sz="2400" dirty="0" smtClean="0">
                <a:sym typeface="Wingdings" pitchFamily="2" charset="2"/>
              </a:rPr>
              <a:t>(</a:t>
            </a:r>
            <a:r>
              <a:rPr lang="it-IT" sz="2400" dirty="0" smtClean="0">
                <a:solidFill>
                  <a:srgbClr val="FF0000"/>
                </a:solidFill>
                <a:sym typeface="Wingdings" pitchFamily="2" charset="2"/>
              </a:rPr>
              <a:t>Pratica di </a:t>
            </a:r>
            <a:r>
              <a:rPr lang="it-IT" sz="2400" dirty="0" err="1" smtClean="0">
                <a:solidFill>
                  <a:srgbClr val="FF0000"/>
                </a:solidFill>
                <a:sym typeface="Wingdings" pitchFamily="2" charset="2"/>
              </a:rPr>
              <a:t>Mare…</a:t>
            </a:r>
            <a:r>
              <a:rPr lang="it-IT" sz="2400" dirty="0" smtClean="0">
                <a:sym typeface="Wingdings" pitchFamily="2" charset="2"/>
              </a:rPr>
              <a:t>) </a:t>
            </a:r>
            <a:r>
              <a:rPr lang="it-IT" sz="2400" dirty="0" smtClean="0">
                <a:solidFill>
                  <a:srgbClr val="002060"/>
                </a:solidFill>
                <a:sym typeface="Wingdings" pitchFamily="2" charset="2"/>
              </a:rPr>
              <a:t>(collaborazione </a:t>
            </a:r>
            <a:r>
              <a:rPr lang="it-IT" sz="2400" dirty="0" err="1" smtClean="0">
                <a:sym typeface="Wingdings" pitchFamily="2" charset="2"/>
              </a:rPr>
              <a:t>B</a:t>
            </a:r>
            <a:r>
              <a:rPr lang="it-IT" sz="2400" dirty="0" err="1" smtClean="0">
                <a:solidFill>
                  <a:srgbClr val="002060"/>
                </a:solidFill>
                <a:sym typeface="Wingdings" pitchFamily="2" charset="2"/>
              </a:rPr>
              <a:t>a-Ct-Mi.B-To</a:t>
            </a:r>
            <a:r>
              <a:rPr lang="it-IT" sz="2400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</a:p>
          <a:p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itchFamily="2" charset="2"/>
              </a:rPr>
              <a:t>Misura del contenuto di U e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itchFamily="2" charset="2"/>
              </a:rPr>
              <a:t>Th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itchFamily="2" charset="2"/>
              </a:rPr>
              <a:t> in reperti archeologici e geologici </a:t>
            </a:r>
            <a:r>
              <a:rPr lang="it-IT" sz="2400" dirty="0" smtClean="0">
                <a:solidFill>
                  <a:srgbClr val="002060"/>
                </a:solidFill>
                <a:sym typeface="Wingdings" pitchFamily="2" charset="2"/>
              </a:rPr>
              <a:t>tramite spettrometria </a:t>
            </a:r>
            <a:r>
              <a:rPr lang="it-IT" sz="2400" dirty="0" smtClean="0">
                <a:solidFill>
                  <a:srgbClr val="002060"/>
                </a:solidFill>
                <a:sym typeface="Symbol"/>
              </a:rPr>
              <a:t></a:t>
            </a:r>
            <a:r>
              <a:rPr lang="it-IT" sz="2400" dirty="0" smtClean="0">
                <a:solidFill>
                  <a:srgbClr val="002060"/>
                </a:solidFill>
                <a:sym typeface="Wingdings" pitchFamily="2" charset="2"/>
              </a:rPr>
              <a:t> e del </a:t>
            </a:r>
            <a:r>
              <a:rPr lang="it-IT" sz="2400" baseline="30000" dirty="0" smtClean="0">
                <a:solidFill>
                  <a:srgbClr val="002060"/>
                </a:solidFill>
                <a:sym typeface="Wingdings" pitchFamily="2" charset="2"/>
              </a:rPr>
              <a:t>40</a:t>
            </a:r>
            <a:r>
              <a:rPr lang="it-IT" sz="2400" dirty="0" smtClean="0">
                <a:solidFill>
                  <a:srgbClr val="002060"/>
                </a:solidFill>
                <a:sym typeface="Wingdings" pitchFamily="2" charset="2"/>
              </a:rPr>
              <a:t>K tramite spettrometria </a:t>
            </a:r>
            <a:r>
              <a:rPr lang="it-IT" sz="2400" dirty="0" smtClean="0">
                <a:solidFill>
                  <a:srgbClr val="002060"/>
                </a:solidFill>
                <a:sym typeface="Symbol"/>
              </a:rPr>
              <a:t> ad alta risoluzione con </a:t>
            </a:r>
            <a:r>
              <a:rPr lang="it-IT" sz="2400" dirty="0" err="1" smtClean="0">
                <a:solidFill>
                  <a:srgbClr val="002060"/>
                </a:solidFill>
                <a:sym typeface="Symbol"/>
              </a:rPr>
              <a:t>HPGe</a:t>
            </a:r>
            <a:endParaRPr lang="it-IT" sz="2400" dirty="0" smtClean="0">
              <a:solidFill>
                <a:srgbClr val="002060"/>
              </a:solidFill>
              <a:sym typeface="Symbol"/>
            </a:endParaRPr>
          </a:p>
          <a:p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Symbol"/>
              </a:rPr>
              <a:t>Misure con tecniche di TL e OSL</a:t>
            </a:r>
            <a:r>
              <a:rPr lang="it-IT" sz="2400" dirty="0" smtClean="0">
                <a:solidFill>
                  <a:srgbClr val="002060"/>
                </a:solidFill>
                <a:sym typeface="Symbol"/>
              </a:rPr>
              <a:t> per la riduzione di errori nella misura per fondo derivante da emissione di </a:t>
            </a:r>
            <a:r>
              <a:rPr lang="it-IT" sz="2400" baseline="30000" dirty="0" smtClean="0">
                <a:solidFill>
                  <a:srgbClr val="002060"/>
                </a:solidFill>
                <a:sym typeface="Symbol"/>
              </a:rPr>
              <a:t>222</a:t>
            </a:r>
            <a:r>
              <a:rPr lang="it-IT" sz="2400" dirty="0" smtClean="0">
                <a:solidFill>
                  <a:srgbClr val="002060"/>
                </a:solidFill>
                <a:sym typeface="Symbol"/>
              </a:rPr>
              <a:t>Rn (rivelatori a CaSO</a:t>
            </a:r>
            <a:r>
              <a:rPr lang="it-IT" sz="2400" baseline="-25000" dirty="0" smtClean="0">
                <a:solidFill>
                  <a:srgbClr val="002060"/>
                </a:solidFill>
                <a:sym typeface="Symbol"/>
              </a:rPr>
              <a:t>4</a:t>
            </a:r>
            <a:r>
              <a:rPr lang="it-IT" sz="2400" dirty="0" smtClean="0">
                <a:solidFill>
                  <a:srgbClr val="002060"/>
                </a:solidFill>
                <a:sym typeface="Symbol"/>
              </a:rPr>
              <a:t> e Al</a:t>
            </a:r>
            <a:r>
              <a:rPr lang="it-IT" sz="2400" baseline="-25000" dirty="0" smtClean="0">
                <a:solidFill>
                  <a:srgbClr val="002060"/>
                </a:solidFill>
                <a:sym typeface="Symbol"/>
              </a:rPr>
              <a:t>2</a:t>
            </a:r>
            <a:r>
              <a:rPr lang="it-IT" sz="2400" dirty="0" smtClean="0">
                <a:solidFill>
                  <a:srgbClr val="002060"/>
                </a:solidFill>
                <a:sym typeface="Symbol"/>
              </a:rPr>
              <a:t>O</a:t>
            </a:r>
            <a:r>
              <a:rPr lang="it-IT" sz="2400" baseline="-25000" dirty="0" smtClean="0">
                <a:solidFill>
                  <a:srgbClr val="002060"/>
                </a:solidFill>
                <a:sym typeface="Symbol"/>
              </a:rPr>
              <a:t>3</a:t>
            </a:r>
            <a:r>
              <a:rPr lang="it-IT" sz="2400" dirty="0" smtClean="0">
                <a:solidFill>
                  <a:srgbClr val="002060"/>
                </a:solidFill>
                <a:sym typeface="Symbol"/>
              </a:rPr>
              <a:t>) </a:t>
            </a:r>
          </a:p>
          <a:p>
            <a:r>
              <a:rPr lang="it-IT" sz="2400" dirty="0" smtClean="0">
                <a:solidFill>
                  <a:srgbClr val="002060"/>
                </a:solidFill>
              </a:rPr>
              <a:t> "diagnostica preventiva" alla preparazione di campioni ossei per misure di </a:t>
            </a:r>
            <a:r>
              <a:rPr lang="it-IT" sz="2400" baseline="30000" dirty="0" smtClean="0">
                <a:solidFill>
                  <a:srgbClr val="002060"/>
                </a:solidFill>
              </a:rPr>
              <a:t>14</a:t>
            </a:r>
            <a:r>
              <a:rPr lang="it-IT" sz="2400" dirty="0" smtClean="0">
                <a:solidFill>
                  <a:srgbClr val="002060"/>
                </a:solidFill>
              </a:rPr>
              <a:t>C a partire dal collagene</a:t>
            </a:r>
            <a:endParaRPr lang="it-IT" sz="2400" dirty="0" smtClean="0">
              <a:solidFill>
                <a:srgbClr val="002060"/>
              </a:solidFill>
              <a:sym typeface="Symbol"/>
            </a:endParaRPr>
          </a:p>
          <a:p>
            <a:r>
              <a:rPr lang="it-IT" sz="2400" dirty="0" smtClean="0">
                <a:solidFill>
                  <a:srgbClr val="FF0000"/>
                </a:solidFill>
                <a:sym typeface="Symbol"/>
              </a:rPr>
              <a:t>Sviluppo di prototipo di un sistema integrato (h/w e s/w) per la diagnostica nell’ambito dei BBCC in un unico strumento </a:t>
            </a:r>
            <a:r>
              <a:rPr lang="it-IT" sz="2400" dirty="0" smtClean="0">
                <a:solidFill>
                  <a:srgbClr val="FF0000"/>
                </a:solidFill>
                <a:sym typeface="Wingdings" pitchFamily="2" charset="2"/>
              </a:rPr>
              <a:t> possibilità di TT a costo zero (autofinanziamento fondi MIUR e conto terzi)</a:t>
            </a:r>
          </a:p>
          <a:p>
            <a:pPr>
              <a:buNone/>
            </a:pPr>
            <a:endParaRPr lang="it-IT" sz="2400" dirty="0" smtClean="0">
              <a:sym typeface="Wingdings" pitchFamily="2" charset="2"/>
            </a:endParaRPr>
          </a:p>
          <a:p>
            <a:pPr>
              <a:buNone/>
            </a:pPr>
            <a:r>
              <a:rPr lang="it-IT" sz="1900" u="sng" dirty="0" smtClean="0">
                <a:solidFill>
                  <a:srgbClr val="FF0000"/>
                </a:solidFill>
                <a:sym typeface="Wingdings" pitchFamily="2" charset="2"/>
              </a:rPr>
              <a:t>Persona di riferimento: Prof. Schiavulli</a:t>
            </a:r>
            <a:endParaRPr lang="it-IT" sz="1900" u="sng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 l="3810"/>
          <a:stretch>
            <a:fillRect/>
          </a:stretch>
        </p:blipFill>
        <p:spPr bwMode="auto">
          <a:xfrm>
            <a:off x="5292080" y="3853508"/>
            <a:ext cx="3851920" cy="300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836712"/>
            <a:ext cx="5724128" cy="4608512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</a:rPr>
              <a:t>Sviluppo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un </a:t>
            </a:r>
            <a:r>
              <a:rPr lang="en-US" sz="2000" dirty="0" err="1" smtClean="0">
                <a:solidFill>
                  <a:srgbClr val="002060"/>
                </a:solidFill>
              </a:rPr>
              <a:t>prototipo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rivelatore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radiazione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sensibile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dall’</a:t>
            </a:r>
            <a:r>
              <a:rPr lang="en-US" sz="2000" i="1" dirty="0" err="1" smtClean="0">
                <a:solidFill>
                  <a:srgbClr val="002060"/>
                </a:solidFill>
              </a:rPr>
              <a:t>UV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all’I</a:t>
            </a:r>
            <a:r>
              <a:rPr lang="en-US" sz="2000" i="1" dirty="0" err="1" smtClean="0">
                <a:solidFill>
                  <a:srgbClr val="002060"/>
                </a:solidFill>
              </a:rPr>
              <a:t>R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mediante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crescita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strati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</a:rPr>
              <a:t>CNT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tramite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processi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</a:rPr>
              <a:t>CVD</a:t>
            </a:r>
          </a:p>
          <a:p>
            <a:r>
              <a:rPr lang="en-US" sz="2000" dirty="0" err="1" smtClean="0">
                <a:solidFill>
                  <a:srgbClr val="002060"/>
                </a:solidFill>
              </a:rPr>
              <a:t>Sensore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basato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su</a:t>
            </a:r>
            <a:r>
              <a:rPr lang="en-US" sz="2000" dirty="0" smtClean="0">
                <a:solidFill>
                  <a:srgbClr val="002060"/>
                </a:solidFill>
              </a:rPr>
              <a:t> CNT (Carbon </a:t>
            </a:r>
            <a:r>
              <a:rPr lang="en-US" sz="2000" dirty="0" err="1" smtClean="0">
                <a:solidFill>
                  <a:srgbClr val="002060"/>
                </a:solidFill>
              </a:rPr>
              <a:t>NanoTube</a:t>
            </a:r>
            <a:r>
              <a:rPr lang="en-US" sz="2000" dirty="0" smtClean="0">
                <a:solidFill>
                  <a:srgbClr val="002060"/>
                </a:solidFill>
              </a:rPr>
              <a:t>) </a:t>
            </a:r>
            <a:r>
              <a:rPr lang="en-US" sz="2000" dirty="0" err="1" smtClean="0">
                <a:solidFill>
                  <a:srgbClr val="002060"/>
                </a:solidFill>
              </a:rPr>
              <a:t>opportunamente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pixellato</a:t>
            </a:r>
            <a:r>
              <a:rPr lang="en-US" sz="2000" dirty="0" smtClean="0">
                <a:solidFill>
                  <a:srgbClr val="002060"/>
                </a:solidFill>
              </a:rPr>
              <a:t> per </a:t>
            </a:r>
            <a:r>
              <a:rPr lang="en-US" sz="2000" dirty="0" err="1" smtClean="0">
                <a:solidFill>
                  <a:srgbClr val="002060"/>
                </a:solidFill>
              </a:rPr>
              <a:t>il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monitoraggio</a:t>
            </a:r>
            <a:r>
              <a:rPr lang="en-US" sz="2000" dirty="0" smtClean="0">
                <a:solidFill>
                  <a:srgbClr val="002060"/>
                </a:solidFill>
              </a:rPr>
              <a:t> e </a:t>
            </a:r>
            <a:r>
              <a:rPr lang="en-US" sz="2000" dirty="0" err="1" smtClean="0">
                <a:solidFill>
                  <a:srgbClr val="002060"/>
                </a:solidFill>
              </a:rPr>
              <a:t>allineamento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fasci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particelle</a:t>
            </a:r>
            <a:r>
              <a:rPr lang="en-US" sz="2000" dirty="0" smtClean="0">
                <a:solidFill>
                  <a:srgbClr val="002060"/>
                </a:solidFill>
              </a:rPr>
              <a:t> in </a:t>
            </a:r>
            <a:r>
              <a:rPr lang="en-US" sz="2000" dirty="0" err="1" smtClean="0">
                <a:solidFill>
                  <a:srgbClr val="002060"/>
                </a:solidFill>
              </a:rPr>
              <a:t>fase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collisione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tramite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misure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forma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beamsthralung</a:t>
            </a:r>
            <a:r>
              <a:rPr lang="en-US" sz="2000" dirty="0" smtClean="0">
                <a:solidFill>
                  <a:srgbClr val="002060"/>
                </a:solidFill>
              </a:rPr>
              <a:t>. Test del </a:t>
            </a:r>
            <a:r>
              <a:rPr lang="en-US" sz="2000" dirty="0" err="1" smtClean="0">
                <a:solidFill>
                  <a:srgbClr val="002060"/>
                </a:solidFill>
              </a:rPr>
              <a:t>sensore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su</a:t>
            </a:r>
            <a:r>
              <a:rPr lang="en-US" sz="2000" dirty="0" smtClean="0">
                <a:solidFill>
                  <a:srgbClr val="002060"/>
                </a:solidFill>
              </a:rPr>
              <a:t> DAFNE.</a:t>
            </a:r>
            <a:endParaRPr lang="en-US" sz="2000" i="1" dirty="0" smtClean="0">
              <a:solidFill>
                <a:srgbClr val="002060"/>
              </a:solidFill>
            </a:endParaRPr>
          </a:p>
          <a:p>
            <a:r>
              <a:rPr lang="en-US" sz="2000" i="1" dirty="0" err="1" smtClean="0">
                <a:solidFill>
                  <a:srgbClr val="002060"/>
                </a:solidFill>
              </a:rPr>
              <a:t>Eterogiunzione</a:t>
            </a:r>
            <a:r>
              <a:rPr lang="en-US" sz="2000" i="1" dirty="0" smtClean="0">
                <a:solidFill>
                  <a:srgbClr val="002060"/>
                </a:solidFill>
              </a:rPr>
              <a:t> CNT-Si </a:t>
            </a:r>
            <a:r>
              <a:rPr lang="en-US" sz="2000" dirty="0" err="1" smtClean="0">
                <a:solidFill>
                  <a:srgbClr val="002060"/>
                </a:solidFill>
              </a:rPr>
              <a:t>sensibile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alla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luce</a:t>
            </a:r>
            <a:r>
              <a:rPr lang="en-US" sz="2000" dirty="0" smtClean="0">
                <a:solidFill>
                  <a:srgbClr val="002060"/>
                </a:solidFill>
              </a:rPr>
              <a:t> simile a un </a:t>
            </a:r>
            <a:r>
              <a:rPr lang="en-US" sz="2000" dirty="0" err="1" smtClean="0">
                <a:solidFill>
                  <a:srgbClr val="002060"/>
                </a:solidFill>
              </a:rPr>
              <a:t>fotodiodo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err="1" smtClean="0">
                <a:solidFill>
                  <a:srgbClr val="002060"/>
                </a:solidFill>
              </a:rPr>
              <a:t>Strutture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pixellato</a:t>
            </a:r>
            <a:r>
              <a:rPr lang="en-US" sz="2000" dirty="0" smtClean="0">
                <a:solidFill>
                  <a:srgbClr val="002060"/>
                </a:solidFill>
              </a:rPr>
              <a:t> per </a:t>
            </a:r>
            <a:r>
              <a:rPr lang="en-US" sz="2000" dirty="0" err="1" smtClean="0">
                <a:solidFill>
                  <a:srgbClr val="002060"/>
                </a:solidFill>
              </a:rPr>
              <a:t>applicazioni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</a:rPr>
              <a:t>imaging </a:t>
            </a:r>
            <a:r>
              <a:rPr lang="en-US" sz="2000" i="1" dirty="0" err="1" smtClean="0">
                <a:solidFill>
                  <a:srgbClr val="002060"/>
                </a:solidFill>
              </a:rPr>
              <a:t>ottico</a:t>
            </a:r>
            <a:endParaRPr lang="en-US" sz="2000" i="1" dirty="0" smtClean="0">
              <a:solidFill>
                <a:srgbClr val="002060"/>
              </a:solidFill>
            </a:endParaRPr>
          </a:p>
          <a:p>
            <a:r>
              <a:rPr lang="en-US" sz="2000" dirty="0" err="1" smtClean="0">
                <a:solidFill>
                  <a:srgbClr val="002060"/>
                </a:solidFill>
              </a:rPr>
              <a:t>Avviata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procedura</a:t>
            </a:r>
            <a:r>
              <a:rPr lang="en-US" sz="2000" dirty="0" smtClean="0">
                <a:solidFill>
                  <a:srgbClr val="002060"/>
                </a:solidFill>
              </a:rPr>
              <a:t> per la </a:t>
            </a:r>
            <a:r>
              <a:rPr lang="en-US" sz="2000" dirty="0" err="1" smtClean="0">
                <a:solidFill>
                  <a:srgbClr val="002060"/>
                </a:solidFill>
              </a:rPr>
              <a:t>richiesta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</a:t>
            </a:r>
            <a:r>
              <a:rPr lang="en-US" sz="2000" dirty="0" smtClean="0">
                <a:solidFill>
                  <a:srgbClr val="002060"/>
                </a:solidFill>
              </a:rPr>
              <a:t> un </a:t>
            </a:r>
            <a:r>
              <a:rPr lang="en-US" sz="2000" dirty="0" err="1" smtClean="0">
                <a:solidFill>
                  <a:srgbClr val="002060"/>
                </a:solidFill>
              </a:rPr>
              <a:t>brevetto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58614"/>
            <a:ext cx="8028384" cy="706090"/>
          </a:xfrm>
          <a:solidFill>
            <a:srgbClr val="002060"/>
          </a:solidFill>
        </p:spPr>
        <p:txBody>
          <a:bodyPr/>
          <a:lstStyle/>
          <a:p>
            <a:r>
              <a:rPr lang="en-US" sz="2800" dirty="0" smtClean="0"/>
              <a:t>PARIDE </a:t>
            </a:r>
            <a:br>
              <a:rPr lang="en-US" sz="2800" dirty="0" smtClean="0"/>
            </a:br>
            <a:r>
              <a:rPr lang="en-US" sz="2400" dirty="0" smtClean="0"/>
              <a:t>Pixel Array for Radiation Imaging Detector</a:t>
            </a:r>
            <a:endParaRPr lang="en-US" sz="2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467544" y="5877272"/>
            <a:ext cx="369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u="sng" dirty="0" smtClean="0">
                <a:solidFill>
                  <a:srgbClr val="FF0000"/>
                </a:solidFill>
                <a:sym typeface="Wingdings" pitchFamily="2" charset="2"/>
              </a:rPr>
              <a:t>Persona di riferimento: Prof. Valentini</a:t>
            </a:r>
            <a:endParaRPr lang="it-IT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8028384" cy="720080"/>
          </a:xfrm>
        </p:spPr>
        <p:txBody>
          <a:bodyPr/>
          <a:lstStyle/>
          <a:p>
            <a:r>
              <a:rPr lang="it-IT" dirty="0" err="1" smtClean="0"/>
              <a:t>RadioEcologia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(</a:t>
            </a:r>
            <a:r>
              <a:rPr lang="it-IT" sz="2400" dirty="0" smtClean="0"/>
              <a:t>tecniche nucleari applicate per protezione Ambiente)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4929411"/>
          </a:xfrm>
        </p:spPr>
        <p:txBody>
          <a:bodyPr>
            <a:normAutofit lnSpcReduction="10000"/>
          </a:bodyPr>
          <a:lstStyle/>
          <a:p>
            <a:r>
              <a:rPr lang="it-IT" sz="2400" dirty="0" smtClean="0">
                <a:solidFill>
                  <a:srgbClr val="002060"/>
                </a:solidFill>
              </a:rPr>
              <a:t>Misure con tecniche standard e innovative e realizzazione di un DB dei campi di radiazione ionizzante a cui è esposta la popolazione del territorio</a:t>
            </a:r>
          </a:p>
          <a:p>
            <a:r>
              <a:rPr lang="it-IT" sz="2400" dirty="0" smtClean="0">
                <a:solidFill>
                  <a:srgbClr val="002060"/>
                </a:solidFill>
              </a:rPr>
              <a:t>Misura ed analisi di particolato atmosferico</a:t>
            </a:r>
          </a:p>
          <a:p>
            <a:r>
              <a:rPr lang="it-IT" sz="2400" dirty="0" smtClean="0">
                <a:solidFill>
                  <a:srgbClr val="002060"/>
                </a:solidFill>
                <a:sym typeface="Symbol"/>
              </a:rPr>
              <a:t>Modalità:</a:t>
            </a:r>
          </a:p>
          <a:p>
            <a:pPr lvl="1"/>
            <a:r>
              <a:rPr lang="it-IT" sz="2000" dirty="0" smtClean="0">
                <a:solidFill>
                  <a:srgbClr val="002060"/>
                </a:solidFill>
              </a:rPr>
              <a:t>Camere a ionizzazione</a:t>
            </a:r>
          </a:p>
          <a:p>
            <a:pPr lvl="1"/>
            <a:r>
              <a:rPr lang="it-IT" sz="2000" dirty="0" smtClean="0">
                <a:solidFill>
                  <a:srgbClr val="002060"/>
                </a:solidFill>
              </a:rPr>
              <a:t>Contatori proporzionali</a:t>
            </a:r>
          </a:p>
          <a:p>
            <a:pPr lvl="1"/>
            <a:r>
              <a:rPr lang="it-IT" sz="2000" dirty="0" smtClean="0">
                <a:solidFill>
                  <a:srgbClr val="002060"/>
                </a:solidFill>
              </a:rPr>
              <a:t>Spettrometri </a:t>
            </a:r>
            <a:r>
              <a:rPr lang="it-IT" sz="2000" dirty="0" smtClean="0">
                <a:solidFill>
                  <a:srgbClr val="002060"/>
                </a:solidFill>
                <a:sym typeface="Symbol"/>
              </a:rPr>
              <a:t>, ,  (semiconduttori, scintillatori, rivelatori a gas)</a:t>
            </a:r>
          </a:p>
          <a:p>
            <a:pPr lvl="1"/>
            <a:r>
              <a:rPr lang="it-IT" sz="2000" dirty="0" smtClean="0">
                <a:solidFill>
                  <a:srgbClr val="002060"/>
                </a:solidFill>
                <a:sym typeface="Symbol"/>
              </a:rPr>
              <a:t>Rivelatori a </a:t>
            </a:r>
            <a:r>
              <a:rPr lang="it-IT" sz="2000" dirty="0" err="1" smtClean="0">
                <a:solidFill>
                  <a:srgbClr val="002060"/>
                </a:solidFill>
                <a:sym typeface="Symbol"/>
              </a:rPr>
              <a:t>nanotubi</a:t>
            </a:r>
            <a:r>
              <a:rPr lang="it-IT" sz="2000" dirty="0" smtClean="0">
                <a:solidFill>
                  <a:srgbClr val="002060"/>
                </a:solidFill>
                <a:sym typeface="Symbol"/>
              </a:rPr>
              <a:t> di carbonio (CNT) per intrappolare aeriformi e particolato</a:t>
            </a:r>
          </a:p>
          <a:p>
            <a:r>
              <a:rPr lang="it-IT" sz="2400" dirty="0" smtClean="0">
                <a:solidFill>
                  <a:srgbClr val="FF0000"/>
                </a:solidFill>
                <a:sym typeface="Symbol"/>
              </a:rPr>
              <a:t>Attività in convenzione con ARPA-Puglia</a:t>
            </a:r>
            <a:endParaRPr lang="it-IT" sz="2400" dirty="0" smtClean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002060"/>
                </a:solidFill>
                <a:sym typeface="Symbol"/>
              </a:rPr>
              <a:t>Sviluppo di rete di rivelatori collegati tramite GPS a una centralina di registrazione dati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Convegno con  Confindustria Lecce 23 Settembre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0900-C1B3-43EB-BB29-6C1A3794231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67544" y="5877272"/>
            <a:ext cx="354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u="sng" dirty="0" smtClean="0">
                <a:solidFill>
                  <a:srgbClr val="FF0000"/>
                </a:solidFill>
                <a:sym typeface="Wingdings" pitchFamily="2" charset="2"/>
              </a:rPr>
              <a:t>Persona di riferimento: Dr. </a:t>
            </a:r>
            <a:r>
              <a:rPr lang="it-IT" u="sng" dirty="0" err="1" smtClean="0">
                <a:solidFill>
                  <a:srgbClr val="FF0000"/>
                </a:solidFill>
                <a:sym typeface="Wingdings" pitchFamily="2" charset="2"/>
              </a:rPr>
              <a:t>Paticchio</a:t>
            </a:r>
            <a:endParaRPr lang="it-IT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1858</Words>
  <Application>Microsoft Office PowerPoint</Application>
  <PresentationFormat>Presentazione su schermo (4:3)</PresentationFormat>
  <Paragraphs>275</Paragraphs>
  <Slides>33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5" baseType="lpstr">
      <vt:lpstr>Tema di Office</vt:lpstr>
      <vt:lpstr>Fotografia Photo Editor</vt:lpstr>
      <vt:lpstr>La Ricerca in Fisica Applicata dell’INFN-Bari</vt:lpstr>
      <vt:lpstr>L’Istituto Nazionale Fisica Nucleare </vt:lpstr>
      <vt:lpstr>Le aeree della Ricerca nel DIF-Università di Bari</vt:lpstr>
      <vt:lpstr> I progetti di Ricerca Industriale  (PON R&amp;C 2007-2013) </vt:lpstr>
      <vt:lpstr>Gli ambiti di ricerca in Fisica Applicata</vt:lpstr>
      <vt:lpstr>Le attività di Fisica Applicata</vt:lpstr>
      <vt:lpstr>Cultural Heritage Network diagnostica applicata ai BBCC</vt:lpstr>
      <vt:lpstr>PARIDE  Pixel Array for Radiation Imaging Detector</vt:lpstr>
      <vt:lpstr>RadioEcologia (tecniche nucleari applicate per protezione Ambiente)</vt:lpstr>
      <vt:lpstr>Attività di sviluppo settore fotonica (rivelatori a SiPM)</vt:lpstr>
      <vt:lpstr>Attività di sviluppo settore fotonica (rivelatori con fotomoltiplicatori multianodo)</vt:lpstr>
      <vt:lpstr>MIND</vt:lpstr>
      <vt:lpstr>Sviluppo di rivelatori a GEM  (Gas Electron Multiplier)</vt:lpstr>
      <vt:lpstr>Radiografia X di bassa energia</vt:lpstr>
      <vt:lpstr> …e con neutroni di bassa energia </vt:lpstr>
      <vt:lpstr>Settore medicale e ambientale</vt:lpstr>
      <vt:lpstr>Sviluppo di elettronica e -elettronica</vt:lpstr>
      <vt:lpstr>Esperimenti di Fisica e Astrofisica</vt:lpstr>
      <vt:lpstr>Sviluppo di ASIC per rivelatore Diamante</vt:lpstr>
      <vt:lpstr>Sviluppo di ASIC per applicazioni TOF_PET</vt:lpstr>
      <vt:lpstr>CHIPIX65 (Ba-Mi-Pd-Pv-Pg-To-LNL-CERN)</vt:lpstr>
      <vt:lpstr>Facility Camere Pulite della Sezione INFN di Bari</vt:lpstr>
      <vt:lpstr>Dotazioni Camera Pulita</vt:lpstr>
      <vt:lpstr>Dotazione Camera Climatica</vt:lpstr>
      <vt:lpstr>Diapositiva 25</vt:lpstr>
      <vt:lpstr>Lista Aziende collaboratrici con INFN-Bari</vt:lpstr>
      <vt:lpstr>Proposte </vt:lpstr>
      <vt:lpstr>DOTTORATO DI AZIENDA: un esempio di relazione sul territorio</vt:lpstr>
      <vt:lpstr>DOTTORATO DI AZIENDA</vt:lpstr>
      <vt:lpstr>DOTTORATO DI AZIENDA: un esempio di relazione sul territorio  </vt:lpstr>
      <vt:lpstr>Come procedere per il futuro</vt:lpstr>
      <vt:lpstr>La relazione con il territorio…</vt:lpstr>
      <vt:lpstr>Grazie per l’attenzione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Ranieri</dc:creator>
  <cp:lastModifiedBy>Antonio Ranieri</cp:lastModifiedBy>
  <cp:revision>148</cp:revision>
  <dcterms:created xsi:type="dcterms:W3CDTF">2013-07-10T13:21:49Z</dcterms:created>
  <dcterms:modified xsi:type="dcterms:W3CDTF">2013-09-24T11:00:04Z</dcterms:modified>
</cp:coreProperties>
</file>