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46"/>
  </p:notesMasterIdLst>
  <p:handoutMasterIdLst>
    <p:handoutMasterId r:id="rId47"/>
  </p:handoutMasterIdLst>
  <p:sldIdLst>
    <p:sldId id="349" r:id="rId2"/>
    <p:sldId id="316" r:id="rId3"/>
    <p:sldId id="317" r:id="rId4"/>
    <p:sldId id="412" r:id="rId5"/>
    <p:sldId id="328" r:id="rId6"/>
    <p:sldId id="392" r:id="rId7"/>
    <p:sldId id="425" r:id="rId8"/>
    <p:sldId id="442" r:id="rId9"/>
    <p:sldId id="390" r:id="rId10"/>
    <p:sldId id="414" r:id="rId11"/>
    <p:sldId id="391" r:id="rId12"/>
    <p:sldId id="479" r:id="rId13"/>
    <p:sldId id="493" r:id="rId14"/>
    <p:sldId id="483" r:id="rId15"/>
    <p:sldId id="488" r:id="rId16"/>
    <p:sldId id="489" r:id="rId17"/>
    <p:sldId id="490" r:id="rId18"/>
    <p:sldId id="484" r:id="rId19"/>
    <p:sldId id="485" r:id="rId20"/>
    <p:sldId id="491" r:id="rId21"/>
    <p:sldId id="492" r:id="rId22"/>
    <p:sldId id="399" r:id="rId23"/>
    <p:sldId id="400" r:id="rId24"/>
    <p:sldId id="401" r:id="rId25"/>
    <p:sldId id="498" r:id="rId26"/>
    <p:sldId id="346" r:id="rId27"/>
    <p:sldId id="426" r:id="rId28"/>
    <p:sldId id="403" r:id="rId29"/>
    <p:sldId id="404" r:id="rId30"/>
    <p:sldId id="476" r:id="rId31"/>
    <p:sldId id="435" r:id="rId32"/>
    <p:sldId id="497" r:id="rId33"/>
    <p:sldId id="303" r:id="rId34"/>
    <p:sldId id="478" r:id="rId35"/>
    <p:sldId id="464" r:id="rId36"/>
    <p:sldId id="496" r:id="rId37"/>
    <p:sldId id="459" r:id="rId38"/>
    <p:sldId id="494" r:id="rId39"/>
    <p:sldId id="460" r:id="rId40"/>
    <p:sldId id="462" r:id="rId41"/>
    <p:sldId id="302" r:id="rId42"/>
    <p:sldId id="481" r:id="rId43"/>
    <p:sldId id="437" r:id="rId44"/>
    <p:sldId id="482" r:id="rId45"/>
  </p:sldIdLst>
  <p:sldSz cx="10080625" cy="7559675"/>
  <p:notesSz cx="7772400" cy="10058400"/>
  <p:defaultTextStyle>
    <a:defPPr>
      <a:defRPr lang="en-GB"/>
    </a:defPPr>
    <a:lvl1pPr algn="l" defTabSz="456678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1pPr>
    <a:lvl2pPr marL="742103" indent="-285425" algn="l" defTabSz="456678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2pPr>
    <a:lvl3pPr marL="1141695" indent="-228341" algn="l" defTabSz="456678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3pPr>
    <a:lvl4pPr marL="1598376" indent="-228341" algn="l" defTabSz="456678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4pPr>
    <a:lvl5pPr marL="2055055" indent="-228341" algn="l" defTabSz="456678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5pPr>
    <a:lvl6pPr marL="2283395" algn="l" defTabSz="913357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6pPr>
    <a:lvl7pPr marL="2740073" algn="l" defTabSz="913357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7pPr>
    <a:lvl8pPr marL="3196752" algn="l" defTabSz="913357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8pPr>
    <a:lvl9pPr marL="3653432" algn="l" defTabSz="913357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99"/>
    <a:srgbClr val="FF33CC"/>
    <a:srgbClr val="FF99CC"/>
    <a:srgbClr val="FFCCCC"/>
    <a:srgbClr val="FF66FF"/>
    <a:srgbClr val="FF99FF"/>
    <a:srgbClr val="6699FF"/>
    <a:srgbClr val="FFFF99"/>
    <a:srgbClr val="FF99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465" autoAdjust="0"/>
    <p:restoredTop sz="94660"/>
  </p:normalViewPr>
  <p:slideViewPr>
    <p:cSldViewPr snapToGrid="0">
      <p:cViewPr>
        <p:scale>
          <a:sx n="77" d="100"/>
          <a:sy n="77" d="100"/>
        </p:scale>
        <p:origin x="-1314" y="-12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308"/>
    </p:cViewPr>
  </p:sorterViewPr>
  <p:notesViewPr>
    <p:cSldViewPr snapToGrid="0">
      <p:cViewPr varScale="1">
        <p:scale>
          <a:sx n="36" d="100"/>
          <a:sy n="36" d="100"/>
        </p:scale>
        <p:origin x="-1579" y="-96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EC79C-0E2A-44EB-BFCE-81032F9D9031}" type="datetimeFigureOut">
              <a:rPr lang="it-IT" smtClean="0"/>
              <a:t>20/11/2013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P. Lenisa Search for EDM in Storage Rings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B8801-C6DD-4FD9-8D8E-1F3D6E9B41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8619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en-US" smtClean="0"/>
              <a:t>P. Lenisa Search for EDM in Storage Rings</a:t>
            </a: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D936F4BA-C7C0-4ACF-8AD3-7D23ACF84D9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79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667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103" indent="-285425" algn="l" defTabSz="45667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1695" indent="-228341" algn="l" defTabSz="45667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598376" indent="-228341" algn="l" defTabSz="45667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5055" indent="-228341" algn="l" defTabSz="45667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3395" algn="l" defTabSz="913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073" algn="l" defTabSz="913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752" algn="l" defTabSz="913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432" algn="l" defTabSz="913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693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4402391" y="9554466"/>
            <a:ext cx="3368272" cy="50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70EB198C-C280-463C-9DE0-D46F5C9369BE}" type="slidenum">
              <a:rPr lang="de-DE" sz="1200">
                <a:solidFill>
                  <a:prstClr val="black"/>
                </a:solidFill>
              </a:rPr>
              <a:pPr algn="r" defTabSz="938213"/>
              <a:t>12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4402391" y="9554466"/>
            <a:ext cx="3368272" cy="50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B5014CDA-6DA5-43DB-AC43-C9C26BD5C189}" type="slidenum">
              <a:rPr lang="de-DE" sz="1200">
                <a:solidFill>
                  <a:prstClr val="black"/>
                </a:solidFill>
              </a:rPr>
              <a:pPr algn="r" defTabSz="938213"/>
              <a:t>12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4402391" y="9554466"/>
            <a:ext cx="3368272" cy="50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7DB4F9AE-4AAF-4534-B822-542A49D17A0A}" type="slidenum">
              <a:rPr lang="de-DE" sz="1200">
                <a:solidFill>
                  <a:prstClr val="black"/>
                </a:solidFill>
              </a:rPr>
              <a:pPr algn="r" defTabSz="938213"/>
              <a:t>16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402391" y="9554466"/>
            <a:ext cx="3368272" cy="50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4F6641CE-385B-44C1-86D6-9DB57C43FA32}" type="slidenum">
              <a:rPr lang="de-DE" sz="1200">
                <a:solidFill>
                  <a:prstClr val="black"/>
                </a:solidFill>
              </a:rPr>
              <a:pPr algn="r" defTabSz="938213"/>
              <a:t>16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7002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064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AFB1CA8-F574-4B20-9343-4CC36E72985E}" type="slidenum">
              <a:rPr lang="de-DE" sz="1200"/>
              <a:pPr eaLnBrk="1" hangingPunct="1"/>
              <a:t>8</a:t>
            </a:fld>
            <a:endParaRPr lang="de-DE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6678" indent="0" algn="ctr">
              <a:buNone/>
              <a:defRPr/>
            </a:lvl2pPr>
            <a:lvl3pPr marL="913357" indent="0" algn="ctr">
              <a:buNone/>
              <a:defRPr/>
            </a:lvl3pPr>
            <a:lvl4pPr marL="1370035" indent="0" algn="ctr">
              <a:buNone/>
              <a:defRPr/>
            </a:lvl4pPr>
            <a:lvl5pPr marL="1826715" indent="0" algn="ctr">
              <a:buNone/>
              <a:defRPr/>
            </a:lvl5pPr>
            <a:lvl6pPr marL="2283395" indent="0" algn="ctr">
              <a:buNone/>
              <a:defRPr/>
            </a:lvl6pPr>
            <a:lvl7pPr marL="2740073" indent="0" algn="ctr">
              <a:buNone/>
              <a:defRPr/>
            </a:lvl7pPr>
            <a:lvl8pPr marL="3196752" indent="0" algn="ctr">
              <a:buNone/>
              <a:defRPr/>
            </a:lvl8pPr>
            <a:lvl9pPr marL="3653432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74A59-4C7B-4492-A4A8-298C1F534CD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62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73BFF-02ED-47D8-B466-4CB089BE180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66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5675" y="301626"/>
            <a:ext cx="2266950" cy="58499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6"/>
            <a:ext cx="6650038" cy="58499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35CC7-4C37-4443-92F9-DC4266CD409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95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7B979-4F6F-4AB1-BB4A-ABCCAB3E2E2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8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3E9AC-0B20-46AF-A027-C90DCF0153A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7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62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78" indent="0">
              <a:buNone/>
              <a:defRPr sz="1800"/>
            </a:lvl2pPr>
            <a:lvl3pPr marL="913357" indent="0">
              <a:buNone/>
              <a:defRPr sz="1700"/>
            </a:lvl3pPr>
            <a:lvl4pPr marL="1370035" indent="0">
              <a:buNone/>
              <a:defRPr sz="1400"/>
            </a:lvl4pPr>
            <a:lvl5pPr marL="1826715" indent="0">
              <a:buNone/>
              <a:defRPr sz="1400"/>
            </a:lvl5pPr>
            <a:lvl6pPr marL="2283395" indent="0">
              <a:buNone/>
              <a:defRPr sz="1400"/>
            </a:lvl6pPr>
            <a:lvl7pPr marL="2740073" indent="0">
              <a:buNone/>
              <a:defRPr sz="1400"/>
            </a:lvl7pPr>
            <a:lvl8pPr marL="3196752" indent="0">
              <a:buNone/>
              <a:defRPr sz="1400"/>
            </a:lvl8pPr>
            <a:lvl9pPr marL="3653432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BBF31-C6F1-42F7-8DD7-661BB7C8515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3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8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85D6A-88BA-4171-B31E-8E50E2F9E3F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44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7" y="303225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8" indent="0">
              <a:buNone/>
              <a:defRPr sz="2000" b="1"/>
            </a:lvl2pPr>
            <a:lvl3pPr marL="913357" indent="0">
              <a:buNone/>
              <a:defRPr sz="1800" b="1"/>
            </a:lvl3pPr>
            <a:lvl4pPr marL="1370035" indent="0">
              <a:buNone/>
              <a:defRPr sz="1700" b="1"/>
            </a:lvl4pPr>
            <a:lvl5pPr marL="1826715" indent="0">
              <a:buNone/>
              <a:defRPr sz="1700" b="1"/>
            </a:lvl5pPr>
            <a:lvl6pPr marL="2283395" indent="0">
              <a:buNone/>
              <a:defRPr sz="1700" b="1"/>
            </a:lvl6pPr>
            <a:lvl7pPr marL="2740073" indent="0">
              <a:buNone/>
              <a:defRPr sz="1700" b="1"/>
            </a:lvl7pPr>
            <a:lvl8pPr marL="3196752" indent="0">
              <a:buNone/>
              <a:defRPr sz="1700" b="1"/>
            </a:lvl8pPr>
            <a:lvl9pPr marL="3653432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8" indent="0">
              <a:buNone/>
              <a:defRPr sz="2000" b="1"/>
            </a:lvl2pPr>
            <a:lvl3pPr marL="913357" indent="0">
              <a:buNone/>
              <a:defRPr sz="1800" b="1"/>
            </a:lvl3pPr>
            <a:lvl4pPr marL="1370035" indent="0">
              <a:buNone/>
              <a:defRPr sz="1700" b="1"/>
            </a:lvl4pPr>
            <a:lvl5pPr marL="1826715" indent="0">
              <a:buNone/>
              <a:defRPr sz="1700" b="1"/>
            </a:lvl5pPr>
            <a:lvl6pPr marL="2283395" indent="0">
              <a:buNone/>
              <a:defRPr sz="1700" b="1"/>
            </a:lvl6pPr>
            <a:lvl7pPr marL="2740073" indent="0">
              <a:buNone/>
              <a:defRPr sz="1700" b="1"/>
            </a:lvl7pPr>
            <a:lvl8pPr marL="3196752" indent="0">
              <a:buNone/>
              <a:defRPr sz="1700" b="1"/>
            </a:lvl8pPr>
            <a:lvl9pPr marL="3653432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5EB7B-216C-4900-A673-F863C5FEA47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3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9AE7D-46C6-4B93-9A67-8420FAE4B8D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92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5C02E-3DC9-4638-BFC0-63F0095C706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4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6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6678" indent="0">
              <a:buNone/>
              <a:defRPr sz="1200"/>
            </a:lvl2pPr>
            <a:lvl3pPr marL="913357" indent="0">
              <a:buNone/>
              <a:defRPr sz="1000"/>
            </a:lvl3pPr>
            <a:lvl4pPr marL="1370035" indent="0">
              <a:buNone/>
              <a:defRPr sz="900"/>
            </a:lvl4pPr>
            <a:lvl5pPr marL="1826715" indent="0">
              <a:buNone/>
              <a:defRPr sz="900"/>
            </a:lvl5pPr>
            <a:lvl6pPr marL="2283395" indent="0">
              <a:buNone/>
              <a:defRPr sz="900"/>
            </a:lvl6pPr>
            <a:lvl7pPr marL="2740073" indent="0">
              <a:buNone/>
              <a:defRPr sz="900"/>
            </a:lvl7pPr>
            <a:lvl8pPr marL="3196752" indent="0">
              <a:buNone/>
              <a:defRPr sz="900"/>
            </a:lvl8pPr>
            <a:lvl9pPr marL="3653432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08A91-E93B-4E45-A3A8-6AE59D279A3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1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6678" indent="0">
              <a:buNone/>
              <a:defRPr sz="2800"/>
            </a:lvl2pPr>
            <a:lvl3pPr marL="913357" indent="0">
              <a:buNone/>
              <a:defRPr sz="2400"/>
            </a:lvl3pPr>
            <a:lvl4pPr marL="1370035" indent="0">
              <a:buNone/>
              <a:defRPr sz="2000"/>
            </a:lvl4pPr>
            <a:lvl5pPr marL="1826715" indent="0">
              <a:buNone/>
              <a:defRPr sz="2000"/>
            </a:lvl5pPr>
            <a:lvl6pPr marL="2283395" indent="0">
              <a:buNone/>
              <a:defRPr sz="2000"/>
            </a:lvl6pPr>
            <a:lvl7pPr marL="2740073" indent="0">
              <a:buNone/>
              <a:defRPr sz="2000"/>
            </a:lvl7pPr>
            <a:lvl8pPr marL="3196752" indent="0">
              <a:buNone/>
              <a:defRPr sz="2000"/>
            </a:lvl8pPr>
            <a:lvl9pPr marL="3653432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6678" indent="0">
              <a:buNone/>
              <a:defRPr sz="1200"/>
            </a:lvl2pPr>
            <a:lvl3pPr marL="913357" indent="0">
              <a:buNone/>
              <a:defRPr sz="1000"/>
            </a:lvl3pPr>
            <a:lvl4pPr marL="1370035" indent="0">
              <a:buNone/>
              <a:defRPr sz="900"/>
            </a:lvl4pPr>
            <a:lvl5pPr marL="1826715" indent="0">
              <a:buNone/>
              <a:defRPr sz="900"/>
            </a:lvl5pPr>
            <a:lvl6pPr marL="2283395" indent="0">
              <a:buNone/>
              <a:defRPr sz="900"/>
            </a:lvl6pPr>
            <a:lvl7pPr marL="2740073" indent="0">
              <a:buNone/>
              <a:defRPr sz="900"/>
            </a:lvl7pPr>
            <a:lvl8pPr marL="3196752" indent="0">
              <a:buNone/>
              <a:defRPr sz="900"/>
            </a:lvl8pPr>
            <a:lvl9pPr marL="3653432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B8A46-17E4-4150-B6E7-555E450221A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6"/>
            <a:ext cx="8832491" cy="71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8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19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43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076" algn="l"/>
                <a:tab pos="1446146" algn="l"/>
                <a:tab pos="216922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076" algn="l"/>
                <a:tab pos="1446146" algn="l"/>
                <a:tab pos="2169223" algn="l"/>
                <a:tab pos="28923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076" algn="l"/>
                <a:tab pos="1446146" algn="l"/>
                <a:tab pos="216922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DB6F8045-E708-476D-B9A3-6945DF1617A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4073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4566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0">
          <a:solidFill>
            <a:srgbClr val="FF0000"/>
          </a:solidFill>
          <a:latin typeface="Comic Sans MS" panose="030F0702030302020204" pitchFamily="66" charset="0"/>
          <a:ea typeface="+mj-ea"/>
          <a:cs typeface="+mj-cs"/>
        </a:defRPr>
      </a:lvl1pPr>
      <a:lvl2pPr algn="ctr" defTabSz="4566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2pPr>
      <a:lvl3pPr algn="ctr" defTabSz="4566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3pPr>
      <a:lvl4pPr algn="ctr" defTabSz="4566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4pPr>
      <a:lvl5pPr algn="ctr" defTabSz="45667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5pPr>
      <a:lvl6pPr marL="2511735" indent="-228341" algn="ctr" defTabSz="456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6pPr>
      <a:lvl7pPr marL="2968413" indent="-228341" algn="ctr" defTabSz="456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7pPr>
      <a:lvl8pPr marL="3425095" indent="-228341" algn="ctr" defTabSz="456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8pPr>
      <a:lvl9pPr marL="3881771" indent="-228341" algn="ctr" defTabSz="456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9pPr>
    </p:titleStyle>
    <p:bodyStyle>
      <a:lvl1pPr marL="342510" indent="-342510" algn="l" defTabSz="456678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Comic Sans MS" panose="030F0702030302020204" pitchFamily="66" charset="0"/>
          <a:ea typeface="+mn-ea"/>
          <a:cs typeface="+mn-cs"/>
        </a:defRPr>
      </a:lvl1pPr>
      <a:lvl2pPr marL="742103" indent="-285425" algn="l" defTabSz="456678" rtl="0" eaLnBrk="0" fontAlgn="base" hangingPunct="0">
        <a:lnSpc>
          <a:spcPct val="93000"/>
        </a:lnSpc>
        <a:spcBef>
          <a:spcPct val="0"/>
        </a:spcBef>
        <a:spcAft>
          <a:spcPts val="1124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Comic Sans MS" panose="030F0702030302020204" pitchFamily="66" charset="0"/>
          <a:cs typeface="+mn-cs"/>
        </a:defRPr>
      </a:lvl2pPr>
      <a:lvl3pPr marL="1141695" indent="-228341" algn="l" defTabSz="456678" rtl="0" eaLnBrk="0" fontAlgn="base" hangingPunct="0">
        <a:lnSpc>
          <a:spcPct val="93000"/>
        </a:lnSpc>
        <a:spcBef>
          <a:spcPct val="0"/>
        </a:spcBef>
        <a:spcAft>
          <a:spcPts val="8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Comic Sans MS" panose="030F0702030302020204" pitchFamily="66" charset="0"/>
          <a:cs typeface="+mn-cs"/>
        </a:defRPr>
      </a:lvl3pPr>
      <a:lvl4pPr marL="1598376" indent="-228341" algn="l" defTabSz="456678" rtl="0" eaLnBrk="0" fontAlgn="base" hangingPunct="0">
        <a:lnSpc>
          <a:spcPct val="93000"/>
        </a:lnSpc>
        <a:spcBef>
          <a:spcPct val="0"/>
        </a:spcBef>
        <a:spcAft>
          <a:spcPts val="563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Comic Sans MS" panose="030F0702030302020204" pitchFamily="66" charset="0"/>
          <a:cs typeface="+mn-cs"/>
        </a:defRPr>
      </a:lvl4pPr>
      <a:lvl5pPr marL="2055055" indent="-228341" algn="l" defTabSz="456678" rtl="0" eaLnBrk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Comic Sans MS" panose="030F0702030302020204" pitchFamily="66" charset="0"/>
          <a:cs typeface="+mn-cs"/>
        </a:defRPr>
      </a:lvl5pPr>
      <a:lvl6pPr marL="2511735" indent="-228341" algn="l" defTabSz="456678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68413" indent="-228341" algn="l" defTabSz="456678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5095" indent="-228341" algn="l" defTabSz="456678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1771" indent="-228341" algn="l" defTabSz="456678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78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57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35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15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95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73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52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32" algn="l" defTabSz="9133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png"/><Relationship Id="rId10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0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file:///C:\Users\Frank%20Rathmann\Documents\EDM\Polarimetry\General%20EDM%20stuff_26.10.2010.xmcd\Selection%203%201395%20409%201669" TargetMode="External"/><Relationship Id="rId5" Type="http://schemas.openxmlformats.org/officeDocument/2006/relationships/image" Target="../media/image29.wmf"/><Relationship Id="rId10" Type="http://schemas.openxmlformats.org/officeDocument/2006/relationships/image" Target="../media/image17.png"/><Relationship Id="rId4" Type="http://schemas.openxmlformats.org/officeDocument/2006/relationships/oleObject" Target="file:///C:\Users\Frank%20Rathmann\Documents\EDM\Polarimetry\General%20EDM%20stuff_26.10.2010.xmcd\Selection%203%201395%20409%201669" TargetMode="External"/><Relationship Id="rId9" Type="http://schemas.openxmlformats.org/officeDocument/2006/relationships/image" Target="../media/image3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image" Target="../media/image35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Relationship Id="rId9" Type="http://schemas.openxmlformats.org/officeDocument/2006/relationships/image" Target="../media/image3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390.png"/><Relationship Id="rId7" Type="http://schemas.openxmlformats.org/officeDocument/2006/relationships/image" Target="../media/image39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5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50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7" Type="http://schemas.openxmlformats.org/officeDocument/2006/relationships/image" Target="../media/image8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10" Type="http://schemas.openxmlformats.org/officeDocument/2006/relationships/image" Target="../media/image51.pn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3" Type="http://schemas.openxmlformats.org/officeDocument/2006/relationships/image" Target="../media/image522.png"/><Relationship Id="rId7" Type="http://schemas.openxmlformats.org/officeDocument/2006/relationships/image" Target="../media/image55.png"/><Relationship Id="rId12" Type="http://schemas.openxmlformats.org/officeDocument/2006/relationships/image" Target="../media/image5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5" Type="http://schemas.openxmlformats.org/officeDocument/2006/relationships/image" Target="../media/image58.jpg"/><Relationship Id="rId4" Type="http://schemas.openxmlformats.org/officeDocument/2006/relationships/image" Target="../media/image530.png"/><Relationship Id="rId1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64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6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21.png"/><Relationship Id="rId11" Type="http://schemas.openxmlformats.org/officeDocument/2006/relationships/image" Target="../media/image66.jpg"/><Relationship Id="rId5" Type="http://schemas.openxmlformats.org/officeDocument/2006/relationships/image" Target="../media/image65.jpeg"/><Relationship Id="rId10" Type="http://schemas.openxmlformats.org/officeDocument/2006/relationships/image" Target="NULL"/><Relationship Id="rId4" Type="http://schemas.openxmlformats.org/officeDocument/2006/relationships/image" Target="../media/image560.png"/><Relationship Id="rId9" Type="http://schemas.openxmlformats.org/officeDocument/2006/relationships/oleObject" Target="../embeddings/oleObject20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0.png"/><Relationship Id="rId4" Type="http://schemas.openxmlformats.org/officeDocument/2006/relationships/image" Target="../media/image810.png"/><Relationship Id="rId9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4" y="6318269"/>
            <a:ext cx="2150919" cy="100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21531" y="1776155"/>
            <a:ext cx="9180513" cy="111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76664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Search for Electric Dipole Moments with Polarized Beams in Storage Rings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111790" y="250825"/>
            <a:ext cx="260287" cy="43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898" tIns="46747" rIns="89898" bIns="46747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it-IT" sz="2200" dirty="0">
                <a:solidFill>
                  <a:srgbClr val="000080"/>
                </a:solidFill>
                <a:latin typeface="Century Schoolbook" pitchFamily="16" charset="0"/>
              </a:rPr>
              <a:t> 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365"/>
          <a:stretch>
            <a:fillRect/>
          </a:stretch>
        </p:blipFill>
        <p:spPr bwMode="auto">
          <a:xfrm>
            <a:off x="6961003" y="93258"/>
            <a:ext cx="2519363" cy="101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911" r="3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71" y="6087043"/>
            <a:ext cx="23399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87" y="1"/>
            <a:ext cx="2089096" cy="112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956930" y="3320117"/>
            <a:ext cx="8070112" cy="903768"/>
          </a:xfrm>
          <a:prstGeom prst="rect">
            <a:avLst/>
          </a:prstGeom>
          <a:noFill/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400" dirty="0">
                <a:latin typeface="Comic Sans MS" pitchFamily="66" charset="0"/>
              </a:rPr>
              <a:t>Paolo </a:t>
            </a:r>
            <a:r>
              <a:rPr lang="de-DE" sz="2400" dirty="0" err="1">
                <a:latin typeface="Comic Sans MS" pitchFamily="66" charset="0"/>
              </a:rPr>
              <a:t>Lenisa</a:t>
            </a:r>
            <a:r>
              <a:rPr lang="de-DE" sz="2400" dirty="0">
                <a:latin typeface="Comic Sans MS" pitchFamily="66" charset="0"/>
              </a:rPr>
              <a:t> </a:t>
            </a:r>
          </a:p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400" dirty="0" err="1">
                <a:latin typeface="Comic Sans MS" pitchFamily="66" charset="0"/>
              </a:rPr>
              <a:t>Università</a:t>
            </a:r>
            <a:r>
              <a:rPr lang="de-DE" sz="2400" dirty="0">
                <a:latin typeface="Comic Sans MS" pitchFamily="66" charset="0"/>
              </a:rPr>
              <a:t> di Ferrara </a:t>
            </a:r>
            <a:r>
              <a:rPr lang="de-DE" sz="2400" dirty="0" err="1">
                <a:latin typeface="Comic Sans MS" pitchFamily="66" charset="0"/>
              </a:rPr>
              <a:t>and</a:t>
            </a:r>
            <a:r>
              <a:rPr lang="de-DE" sz="2400" dirty="0">
                <a:latin typeface="Comic Sans MS" pitchFamily="66" charset="0"/>
              </a:rPr>
              <a:t> INFN - </a:t>
            </a:r>
            <a:r>
              <a:rPr lang="de-DE" sz="2400" dirty="0" err="1">
                <a:latin typeface="Comic Sans MS" pitchFamily="66" charset="0"/>
              </a:rPr>
              <a:t>Italy</a:t>
            </a:r>
            <a:endParaRPr lang="de-DE" b="1" dirty="0">
              <a:latin typeface="Comic Sans MS" pitchFamily="66" charset="0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379633" y="5342556"/>
            <a:ext cx="7307770" cy="657036"/>
          </a:xfrm>
          <a:prstGeom prst="rect">
            <a:avLst/>
          </a:prstGeom>
          <a:noFill/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1600" i="1" dirty="0" smtClean="0">
                <a:latin typeface="Comic Sans MS" pitchFamily="66" charset="0"/>
              </a:rPr>
              <a:t>LNS. </a:t>
            </a:r>
            <a:r>
              <a:rPr lang="de-DE" sz="1600" i="1" smtClean="0">
                <a:latin typeface="Comic Sans MS" pitchFamily="66" charset="0"/>
              </a:rPr>
              <a:t>November 20 </a:t>
            </a:r>
            <a:r>
              <a:rPr lang="de-DE" sz="1600" i="1" baseline="30000" dirty="0" err="1" smtClean="0">
                <a:latin typeface="Comic Sans MS" pitchFamily="66" charset="0"/>
              </a:rPr>
              <a:t>th</a:t>
            </a:r>
            <a:r>
              <a:rPr lang="de-DE" sz="1600" i="1" dirty="0">
                <a:latin typeface="Comic Sans MS" pitchFamily="66" charset="0"/>
              </a:rPr>
              <a:t> </a:t>
            </a:r>
            <a:r>
              <a:rPr lang="de-DE" sz="1600" i="1" dirty="0" smtClean="0">
                <a:latin typeface="Comic Sans MS" pitchFamily="66" charset="0"/>
              </a:rPr>
              <a:t>2013</a:t>
            </a:r>
            <a:endParaRPr lang="de-DE" sz="1600" i="1" baseline="30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28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1DEDD980-379E-4912-A0E1-6B5F1932B69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64740" y="208016"/>
            <a:ext cx="4837919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72" tIns="50387" rIns="100772" bIns="50387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200" b="0" dirty="0">
                <a:solidFill>
                  <a:srgbClr val="FF0000"/>
                </a:solidFill>
                <a:latin typeface="Comic Sans MS" pitchFamily="66" charset="0"/>
              </a:rPr>
              <a:t>Frozen spin method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feld 32"/>
          <p:cNvSpPr txBox="1"/>
          <p:nvPr/>
        </p:nvSpPr>
        <p:spPr>
          <a:xfrm>
            <a:off x="592311" y="3344792"/>
            <a:ext cx="6128211" cy="359393"/>
          </a:xfrm>
          <a:prstGeom prst="rect">
            <a:avLst/>
          </a:prstGeom>
          <a:solidFill>
            <a:schemeClr val="bg1"/>
          </a:solidFill>
        </p:spPr>
        <p:txBody>
          <a:bodyPr wrap="none" lIns="100772" tIns="50387" rIns="100772" bIns="50387" rtlCol="0">
            <a:spAutoFit/>
          </a:bodyPr>
          <a:lstStyle/>
          <a:p>
            <a:pPr marL="377900" indent="-377900"/>
            <a:r>
              <a:rPr lang="de-DE" dirty="0" err="1" smtClean="0">
                <a:latin typeface="Comic Sans MS" pitchFamily="66" charset="0"/>
              </a:rPr>
              <a:t>Two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options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to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get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rid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of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terms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>
                <a:latin typeface="Comic Sans MS" pitchFamily="66" charset="0"/>
                <a:sym typeface="Symbol"/>
              </a:rPr>
              <a:t>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>
                <a:solidFill>
                  <a:srgbClr val="00B050"/>
                </a:solidFill>
                <a:latin typeface="Comic Sans MS" pitchFamily="66" charset="0"/>
              </a:rPr>
              <a:t>G 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(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magic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condition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):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427709" y="1335581"/>
            <a:ext cx="9193952" cy="1597594"/>
            <a:chOff x="438860" y="1391336"/>
            <a:chExt cx="9193952" cy="1597594"/>
          </a:xfrm>
        </p:grpSpPr>
        <p:sp>
          <p:nvSpPr>
            <p:cNvPr id="17" name="Rettangolo 16"/>
            <p:cNvSpPr/>
            <p:nvPr/>
          </p:nvSpPr>
          <p:spPr bwMode="auto">
            <a:xfrm>
              <a:off x="439842" y="1391336"/>
              <a:ext cx="9094451" cy="159759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6" name="Textfeld 5"/>
            <p:cNvSpPr txBox="1">
              <a:spLocks noChangeArrowheads="1"/>
            </p:cNvSpPr>
            <p:nvPr/>
          </p:nvSpPr>
          <p:spPr bwMode="auto">
            <a:xfrm>
              <a:off x="439842" y="1391336"/>
              <a:ext cx="6501287" cy="359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0684" tIns="50344" rIns="100684" bIns="50344">
              <a:spAutoFit/>
            </a:bodyPr>
            <a:lstStyle/>
            <a:p>
              <a:r>
                <a:rPr lang="de-DE" dirty="0">
                  <a:latin typeface="Comic Sans MS" pitchFamily="66" charset="0"/>
                </a:rPr>
                <a:t>Spin </a:t>
              </a:r>
              <a:r>
                <a:rPr lang="de-DE" dirty="0" err="1">
                  <a:latin typeface="Comic Sans MS" pitchFamily="66" charset="0"/>
                </a:rPr>
                <a:t>motion</a:t>
              </a: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 err="1">
                  <a:latin typeface="Comic Sans MS" pitchFamily="66" charset="0"/>
                </a:rPr>
                <a:t>is</a:t>
              </a: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 err="1">
                  <a:latin typeface="Comic Sans MS" pitchFamily="66" charset="0"/>
                </a:rPr>
                <a:t>governed</a:t>
              </a: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 err="1">
                  <a:latin typeface="Comic Sans MS" pitchFamily="66" charset="0"/>
                </a:rPr>
                <a:t>by</a:t>
              </a:r>
              <a:r>
                <a:rPr lang="de-DE" dirty="0">
                  <a:latin typeface="Comic Sans MS" pitchFamily="66" charset="0"/>
                </a:rPr>
                <a:t> Thomas-BMT </a:t>
              </a:r>
              <a:r>
                <a:rPr lang="de-DE" dirty="0" err="1">
                  <a:latin typeface="Comic Sans MS" pitchFamily="66" charset="0"/>
                </a:rPr>
                <a:t>equation</a:t>
              </a:r>
              <a:r>
                <a:rPr lang="de-DE" dirty="0">
                  <a:latin typeface="Comic Sans MS" pitchFamily="66" charset="0"/>
                </a:rPr>
                <a:t>:</a:t>
              </a:r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60" y="1865499"/>
              <a:ext cx="4339244" cy="914400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518" y="1882432"/>
              <a:ext cx="3719221" cy="848785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5119030" y="2696239"/>
              <a:ext cx="4513782" cy="292691"/>
            </a:xfrm>
            <a:prstGeom prst="rect">
              <a:avLst/>
            </a:prstGeom>
            <a:noFill/>
          </p:spPr>
          <p:txBody>
            <a:bodyPr wrap="square" lIns="91420" tIns="45711" rIns="91420" bIns="45711" rtlCol="0">
              <a:spAutoFit/>
            </a:bodyPr>
            <a:lstStyle/>
            <a:p>
              <a:r>
                <a:rPr lang="it-IT" sz="1400" dirty="0">
                  <a:solidFill>
                    <a:srgbClr val="FF0000"/>
                  </a:solidFill>
                  <a:latin typeface="Comic Sans MS" pitchFamily="66" charset="0"/>
                </a:rPr>
                <a:t>d</a:t>
              </a:r>
              <a:r>
                <a:rPr lang="it-IT" sz="1400" dirty="0">
                  <a:latin typeface="Comic Sans MS" pitchFamily="66" charset="0"/>
                </a:rPr>
                <a:t>: </a:t>
              </a:r>
              <a:r>
                <a:rPr lang="it-IT" sz="1400" dirty="0" err="1">
                  <a:latin typeface="Comic Sans MS" pitchFamily="66" charset="0"/>
                </a:rPr>
                <a:t>electric</a:t>
              </a:r>
              <a:r>
                <a:rPr lang="it-IT" sz="1400" dirty="0">
                  <a:latin typeface="Comic Sans MS" pitchFamily="66" charset="0"/>
                </a:rPr>
                <a:t> </a:t>
              </a:r>
              <a:r>
                <a:rPr lang="it-IT" sz="1400" dirty="0" err="1">
                  <a:latin typeface="Comic Sans MS" pitchFamily="66" charset="0"/>
                </a:rPr>
                <a:t>dipole</a:t>
              </a:r>
              <a:r>
                <a:rPr lang="it-IT" sz="1400" dirty="0">
                  <a:latin typeface="Comic Sans MS" pitchFamily="66" charset="0"/>
                </a:rPr>
                <a:t> moment </a:t>
              </a:r>
              <a:r>
                <a:rPr lang="it-IT" sz="1400" dirty="0">
                  <a:solidFill>
                    <a:srgbClr val="00B050"/>
                  </a:solidFill>
                  <a:latin typeface="Symbol" pitchFamily="18" charset="2"/>
                </a:rPr>
                <a:t>m</a:t>
              </a:r>
              <a:r>
                <a:rPr lang="it-IT" sz="1400" dirty="0">
                  <a:latin typeface="Comic Sans MS" pitchFamily="66" charset="0"/>
                </a:rPr>
                <a:t>: </a:t>
              </a:r>
              <a:r>
                <a:rPr lang="it-IT" sz="1400" dirty="0" err="1">
                  <a:latin typeface="Comic Sans MS" pitchFamily="66" charset="0"/>
                </a:rPr>
                <a:t>magnetic</a:t>
              </a:r>
              <a:r>
                <a:rPr lang="it-IT" sz="1400" dirty="0">
                  <a:latin typeface="Comic Sans MS" pitchFamily="66" charset="0"/>
                </a:rPr>
                <a:t> </a:t>
              </a:r>
              <a:r>
                <a:rPr lang="it-IT" sz="1400" dirty="0" err="1">
                  <a:latin typeface="Comic Sans MS" pitchFamily="66" charset="0"/>
                </a:rPr>
                <a:t>dipole</a:t>
              </a:r>
              <a:r>
                <a:rPr lang="it-IT" sz="1400" dirty="0">
                  <a:latin typeface="Comic Sans MS" pitchFamily="66" charset="0"/>
                </a:rPr>
                <a:t> moment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611415" y="3957150"/>
            <a:ext cx="5892255" cy="1192204"/>
            <a:chOff x="622845" y="3922860"/>
            <a:chExt cx="5892255" cy="1192204"/>
          </a:xfrm>
        </p:grpSpPr>
        <p:sp>
          <p:nvSpPr>
            <p:cNvPr id="2" name="Rettangolo 1"/>
            <p:cNvSpPr/>
            <p:nvPr/>
          </p:nvSpPr>
          <p:spPr bwMode="auto">
            <a:xfrm>
              <a:off x="622845" y="3922860"/>
              <a:ext cx="5892255" cy="11922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622845" y="3922860"/>
              <a:ext cx="5110654" cy="3499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20" tIns="45711" rIns="91420" bIns="45711">
              <a:spAutoFit/>
            </a:bodyPr>
            <a:lstStyle/>
            <a:p>
              <a:pPr marL="377900" indent="-377900"/>
              <a:r>
                <a:rPr lang="de-DE" dirty="0">
                  <a:latin typeface="Comic Sans MS" pitchFamily="66" charset="0"/>
                </a:rPr>
                <a:t>1. Pure E ring (</a:t>
              </a:r>
              <a:r>
                <a:rPr lang="de-DE" dirty="0" err="1">
                  <a:latin typeface="Comic Sans MS" pitchFamily="66" charset="0"/>
                </a:rPr>
                <a:t>works</a:t>
              </a: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 err="1">
                  <a:solidFill>
                    <a:srgbClr val="FF0000"/>
                  </a:solidFill>
                  <a:latin typeface="Comic Sans MS" pitchFamily="66" charset="0"/>
                </a:rPr>
                <a:t>only</a:t>
              </a: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 err="1">
                  <a:latin typeface="Comic Sans MS" pitchFamily="66" charset="0"/>
                </a:rPr>
                <a:t>for</a:t>
              </a: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>
                  <a:solidFill>
                    <a:srgbClr val="00B050"/>
                  </a:solidFill>
                  <a:latin typeface="Comic Sans MS" pitchFamily="66" charset="0"/>
                </a:rPr>
                <a:t>G&gt;0</a:t>
              </a:r>
              <a:r>
                <a:rPr lang="de-DE" dirty="0">
                  <a:latin typeface="Comic Sans MS" pitchFamily="66" charset="0"/>
                </a:rPr>
                <a:t>, </a:t>
              </a:r>
              <a:r>
                <a:rPr lang="de-DE" dirty="0" err="1">
                  <a:latin typeface="Comic Sans MS" pitchFamily="66" charset="0"/>
                </a:rPr>
                <a:t>e.g</a:t>
              </a:r>
              <a:r>
                <a:rPr lang="de-DE" dirty="0">
                  <a:latin typeface="Comic Sans MS" pitchFamily="66" charset="0"/>
                </a:rPr>
                <a:t> </a:t>
              </a:r>
              <a:r>
                <a:rPr lang="de-DE" dirty="0" err="1">
                  <a:latin typeface="Comic Sans MS" pitchFamily="66" charset="0"/>
                </a:rPr>
                <a:t>proton</a:t>
              </a:r>
              <a:r>
                <a:rPr lang="de-DE" dirty="0">
                  <a:latin typeface="Comic Sans MS" pitchFamily="66" charset="0"/>
                </a:rPr>
                <a:t>):</a:t>
              </a:r>
            </a:p>
          </p:txBody>
        </p:sp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33" y="4200664"/>
              <a:ext cx="1596044" cy="914400"/>
            </a:xfrm>
            <a:prstGeom prst="rect">
              <a:avLst/>
            </a:prstGeom>
          </p:spPr>
        </p:pic>
      </p:grpSp>
      <p:sp>
        <p:nvSpPr>
          <p:cNvPr id="19" name="Segnaposto piè di pagina 1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20" name="Segnaposto data 1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cxnSp>
        <p:nvCxnSpPr>
          <p:cNvPr id="24" name="Connettore 1 23"/>
          <p:cNvCxnSpPr/>
          <p:nvPr/>
        </p:nvCxnSpPr>
        <p:spPr bwMode="auto">
          <a:xfrm>
            <a:off x="1085850" y="2482850"/>
            <a:ext cx="635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1" name="Gruppo 20"/>
          <p:cNvGrpSpPr/>
          <p:nvPr/>
        </p:nvGrpSpPr>
        <p:grpSpPr>
          <a:xfrm>
            <a:off x="539719" y="5552433"/>
            <a:ext cx="6083676" cy="1264349"/>
            <a:chOff x="539719" y="5552433"/>
            <a:chExt cx="6083676" cy="1264349"/>
          </a:xfrm>
        </p:grpSpPr>
        <p:grpSp>
          <p:nvGrpSpPr>
            <p:cNvPr id="9" name="Gruppo 8"/>
            <p:cNvGrpSpPr/>
            <p:nvPr/>
          </p:nvGrpSpPr>
          <p:grpSpPr>
            <a:xfrm>
              <a:off x="539719" y="5552433"/>
              <a:ext cx="6083676" cy="1264349"/>
              <a:chOff x="539719" y="5552433"/>
              <a:chExt cx="6083676" cy="1264349"/>
            </a:xfrm>
          </p:grpSpPr>
          <p:sp>
            <p:nvSpPr>
              <p:cNvPr id="7" name="Rettangolo 6"/>
              <p:cNvSpPr/>
              <p:nvPr/>
            </p:nvSpPr>
            <p:spPr bwMode="auto">
              <a:xfrm>
                <a:off x="539719" y="5552433"/>
                <a:ext cx="6083676" cy="126434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15" name="Rettangolo 14"/>
              <p:cNvSpPr/>
              <p:nvPr/>
            </p:nvSpPr>
            <p:spPr>
              <a:xfrm>
                <a:off x="539719" y="5552433"/>
                <a:ext cx="6083676" cy="3499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20" tIns="45711" rIns="91420" bIns="45711">
                <a:spAutoFit/>
              </a:bodyPr>
              <a:lstStyle/>
              <a:p>
                <a:pPr marL="377900" indent="-377900"/>
                <a:r>
                  <a:rPr lang="de-DE" dirty="0">
                    <a:latin typeface="Comic Sans MS" pitchFamily="66" charset="0"/>
                  </a:rPr>
                  <a:t>2. </a:t>
                </a:r>
                <a:r>
                  <a:rPr lang="de-DE" dirty="0" err="1">
                    <a:latin typeface="Comic Sans MS" pitchFamily="66" charset="0"/>
                  </a:rPr>
                  <a:t>Combined</a:t>
                </a:r>
                <a:r>
                  <a:rPr lang="de-DE" dirty="0">
                    <a:latin typeface="Comic Sans MS" pitchFamily="66" charset="0"/>
                  </a:rPr>
                  <a:t> E.B ring (</a:t>
                </a:r>
                <a:r>
                  <a:rPr lang="de-DE" dirty="0" err="1">
                    <a:latin typeface="Comic Sans MS" pitchFamily="66" charset="0"/>
                  </a:rPr>
                  <a:t>works</a:t>
                </a:r>
                <a:r>
                  <a:rPr lang="de-DE" dirty="0">
                    <a:latin typeface="Comic Sans MS" pitchFamily="66" charset="0"/>
                  </a:rPr>
                  <a:t> also </a:t>
                </a:r>
                <a:r>
                  <a:rPr lang="de-DE" dirty="0" err="1">
                    <a:latin typeface="Comic Sans MS" pitchFamily="66" charset="0"/>
                  </a:rPr>
                  <a:t>for</a:t>
                </a:r>
                <a:r>
                  <a:rPr lang="de-DE" dirty="0">
                    <a:latin typeface="Comic Sans MS" pitchFamily="66" charset="0"/>
                  </a:rPr>
                  <a:t> </a:t>
                </a:r>
                <a:r>
                  <a:rPr lang="de-DE" dirty="0">
                    <a:solidFill>
                      <a:srgbClr val="00B050"/>
                    </a:solidFill>
                    <a:latin typeface="Comic Sans MS" pitchFamily="66" charset="0"/>
                  </a:rPr>
                  <a:t>G&lt;0</a:t>
                </a:r>
                <a:r>
                  <a:rPr lang="de-DE" dirty="0">
                    <a:latin typeface="Comic Sans MS" pitchFamily="66" charset="0"/>
                  </a:rPr>
                  <a:t>, </a:t>
                </a:r>
                <a:r>
                  <a:rPr lang="de-DE" dirty="0" err="1">
                    <a:latin typeface="Comic Sans MS" pitchFamily="66" charset="0"/>
                  </a:rPr>
                  <a:t>e.g</a:t>
                </a:r>
                <a:r>
                  <a:rPr lang="de-DE" dirty="0">
                    <a:latin typeface="Comic Sans MS" pitchFamily="66" charset="0"/>
                  </a:rPr>
                  <a:t> </a:t>
                </a:r>
                <a:r>
                  <a:rPr lang="de-DE" dirty="0" err="1">
                    <a:latin typeface="Comic Sans MS" pitchFamily="66" charset="0"/>
                  </a:rPr>
                  <a:t>deuteron</a:t>
                </a:r>
                <a:r>
                  <a:rPr lang="de-DE" dirty="0">
                    <a:latin typeface="Comic Sans MS" pitchFamily="66" charset="0"/>
                  </a:rPr>
                  <a:t>)</a:t>
                </a:r>
              </a:p>
            </p:txBody>
          </p:sp>
          <p:pic>
            <p:nvPicPr>
              <p:cNvPr id="16" name="Immagine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8528" y="5902382"/>
                <a:ext cx="2693324" cy="914400"/>
              </a:xfrm>
              <a:prstGeom prst="rect">
                <a:avLst/>
              </a:prstGeom>
            </p:spPr>
          </p:pic>
        </p:grpSp>
        <p:cxnSp>
          <p:nvCxnSpPr>
            <p:cNvPr id="22" name="Connettore 1 21"/>
            <p:cNvCxnSpPr/>
            <p:nvPr/>
          </p:nvCxnSpPr>
          <p:spPr bwMode="auto">
            <a:xfrm>
              <a:off x="832149" y="6359582"/>
              <a:ext cx="77822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1417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515945" y="1972459"/>
            <a:ext cx="4537576" cy="3611183"/>
            <a:chOff x="468004" y="1789379"/>
            <a:chExt cx="4115978" cy="3276000"/>
          </a:xfrm>
        </p:grpSpPr>
        <p:pic>
          <p:nvPicPr>
            <p:cNvPr id="1024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8004" y="1789379"/>
              <a:ext cx="4027136" cy="327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247" name="Textfeld 7"/>
            <p:cNvSpPr txBox="1">
              <a:spLocks noChangeArrowheads="1"/>
            </p:cNvSpPr>
            <p:nvPr/>
          </p:nvSpPr>
          <p:spPr bwMode="auto">
            <a:xfrm>
              <a:off x="3059832" y="4741403"/>
              <a:ext cx="1524150" cy="278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500" dirty="0">
                  <a:solidFill>
                    <a:srgbClr val="000000"/>
                  </a:solidFill>
                  <a:latin typeface="Comic Sans MS" pitchFamily="66" charset="0"/>
                </a:rPr>
                <a:t>(</a:t>
              </a:r>
              <a:r>
                <a:rPr lang="de-DE" sz="1500" dirty="0" err="1">
                  <a:solidFill>
                    <a:srgbClr val="000000"/>
                  </a:solidFill>
                  <a:latin typeface="Comic Sans MS" pitchFamily="66" charset="0"/>
                </a:rPr>
                <a:t>from</a:t>
              </a:r>
              <a:r>
                <a:rPr lang="de-DE" sz="1500" dirty="0">
                  <a:solidFill>
                    <a:srgbClr val="000000"/>
                  </a:solidFill>
                  <a:latin typeface="Comic Sans MS" pitchFamily="66" charset="0"/>
                </a:rPr>
                <a:t> R. </a:t>
              </a:r>
              <a:r>
                <a:rPr lang="de-DE" sz="1500" dirty="0" err="1">
                  <a:solidFill>
                    <a:srgbClr val="000000"/>
                  </a:solidFill>
                  <a:latin typeface="Comic Sans MS" pitchFamily="66" charset="0"/>
                </a:rPr>
                <a:t>Talman</a:t>
              </a:r>
              <a:r>
                <a:rPr lang="de-DE" sz="1500" dirty="0">
                  <a:solidFill>
                    <a:srgbClr val="000000"/>
                  </a:solidFill>
                  <a:latin typeface="Comic Sans MS" pitchFamily="66" charset="0"/>
                </a:rPr>
                <a:t>)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5993309" y="1914517"/>
            <a:ext cx="3639342" cy="4417521"/>
            <a:chOff x="5436448" y="1736812"/>
            <a:chExt cx="3301196" cy="4007495"/>
          </a:xfrm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127000" dir="3000000" algn="br" rotWithShape="0">
              <a:prstClr val="black">
                <a:alpha val="40000"/>
              </a:prstClr>
            </a:outerShdw>
          </a:effectLst>
        </p:grpSpPr>
        <p:grpSp>
          <p:nvGrpSpPr>
            <p:cNvPr id="18" name="Gruppieren 17"/>
            <p:cNvGrpSpPr/>
            <p:nvPr/>
          </p:nvGrpSpPr>
          <p:grpSpPr>
            <a:xfrm>
              <a:off x="5436448" y="1736812"/>
              <a:ext cx="3168000" cy="4007495"/>
              <a:chOff x="5436448" y="1880828"/>
              <a:chExt cx="3168000" cy="400749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245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36448" y="1880828"/>
                <a:ext cx="3168000" cy="400749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246" name="Rechteck 6"/>
              <p:cNvSpPr>
                <a:spLocks noChangeArrowheads="1"/>
              </p:cNvSpPr>
              <p:nvPr/>
            </p:nvSpPr>
            <p:spPr bwMode="auto">
              <a:xfrm>
                <a:off x="5471207" y="3357268"/>
                <a:ext cx="288925" cy="31946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10248" name="Textfeld 8"/>
            <p:cNvSpPr txBox="1">
              <a:spLocks noChangeArrowheads="1"/>
            </p:cNvSpPr>
            <p:nvPr/>
          </p:nvSpPr>
          <p:spPr bwMode="auto">
            <a:xfrm>
              <a:off x="7110258" y="5461483"/>
              <a:ext cx="1627386" cy="278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500" dirty="0">
                  <a:solidFill>
                    <a:srgbClr val="000000"/>
                  </a:solidFill>
                  <a:latin typeface="Comic Sans MS" pitchFamily="66" charset="0"/>
                </a:rPr>
                <a:t>(</a:t>
              </a:r>
              <a:r>
                <a:rPr lang="de-DE" sz="1500" dirty="0" err="1">
                  <a:solidFill>
                    <a:srgbClr val="000000"/>
                  </a:solidFill>
                  <a:latin typeface="Comic Sans MS" pitchFamily="66" charset="0"/>
                </a:rPr>
                <a:t>from</a:t>
              </a:r>
              <a:r>
                <a:rPr lang="de-DE" sz="1500" dirty="0">
                  <a:solidFill>
                    <a:srgbClr val="000000"/>
                  </a:solidFill>
                  <a:latin typeface="Comic Sans MS" pitchFamily="66" charset="0"/>
                </a:rPr>
                <a:t> A. Lehrach)</a:t>
              </a:r>
            </a:p>
          </p:txBody>
        </p:sp>
      </p:grpSp>
      <p:sp>
        <p:nvSpPr>
          <p:cNvPr id="10" name="Foliennummernplatzhalter 9"/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  <a:latin typeface="Comic Sans MS" pitchFamily="66" charset="0"/>
              </a:rPr>
              <a:pPr/>
              <a:t>11</a:t>
            </a:fld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75746" y="1216671"/>
            <a:ext cx="4479835" cy="416523"/>
          </a:xfrm>
          <a:prstGeom prst="rect">
            <a:avLst/>
          </a:prstGeom>
          <a:solidFill>
            <a:schemeClr val="bg1"/>
          </a:solidFill>
        </p:spPr>
        <p:txBody>
          <a:bodyPr wrap="square" lIns="100684" tIns="50344" rIns="100684" bIns="50344" rtlCol="0">
            <a:spAutoFit/>
          </a:bodyPr>
          <a:lstStyle/>
          <a:p>
            <a:r>
              <a:rPr lang="de-DE" sz="2200" dirty="0" err="1">
                <a:latin typeface="Comic Sans MS" pitchFamily="66" charset="0"/>
              </a:rPr>
              <a:t>pEDM</a:t>
            </a:r>
            <a:r>
              <a:rPr lang="de-DE" sz="2200" dirty="0">
                <a:latin typeface="Comic Sans MS" pitchFamily="66" charset="0"/>
              </a:rPr>
              <a:t> in all </a:t>
            </a:r>
            <a:r>
              <a:rPr lang="de-DE" sz="2200" dirty="0" err="1">
                <a:latin typeface="Comic Sans MS" pitchFamily="66" charset="0"/>
              </a:rPr>
              <a:t>electric</a:t>
            </a:r>
            <a:r>
              <a:rPr lang="de-DE" sz="2200" dirty="0">
                <a:latin typeface="Comic Sans MS" pitchFamily="66" charset="0"/>
              </a:rPr>
              <a:t> ring </a:t>
            </a:r>
            <a:r>
              <a:rPr lang="de-DE" sz="2200" dirty="0" err="1">
                <a:latin typeface="Comic Sans MS" pitchFamily="66" charset="0"/>
              </a:rPr>
              <a:t>at</a:t>
            </a:r>
            <a:r>
              <a:rPr lang="de-DE" sz="2200" dirty="0">
                <a:latin typeface="Comic Sans MS" pitchFamily="66" charset="0"/>
              </a:rPr>
              <a:t> BNL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715075" y="1221155"/>
            <a:ext cx="3929499" cy="731438"/>
          </a:xfrm>
          <a:prstGeom prst="rect">
            <a:avLst/>
          </a:prstGeom>
          <a:solidFill>
            <a:schemeClr val="bg1"/>
          </a:solidFill>
        </p:spPr>
        <p:txBody>
          <a:bodyPr wrap="square" lIns="100684" tIns="50344" rIns="100684" bIns="50344" rtlCol="0">
            <a:spAutoFit/>
          </a:bodyPr>
          <a:lstStyle/>
          <a:p>
            <a:pPr algn="ctr"/>
            <a:r>
              <a:rPr lang="de-DE" sz="2200" dirty="0">
                <a:latin typeface="Comic Sans MS" pitchFamily="66" charset="0"/>
              </a:rPr>
              <a:t>Jülich, </a:t>
            </a:r>
            <a:r>
              <a:rPr lang="de-DE" sz="2200" dirty="0" err="1">
                <a:latin typeface="Comic Sans MS" pitchFamily="66" charset="0"/>
              </a:rPr>
              <a:t>focus</a:t>
            </a:r>
            <a:r>
              <a:rPr lang="de-DE" sz="2200" dirty="0">
                <a:latin typeface="Comic Sans MS" pitchFamily="66" charset="0"/>
              </a:rPr>
              <a:t> on </a:t>
            </a:r>
            <a:r>
              <a:rPr lang="de-DE" sz="2200" dirty="0" err="1">
                <a:latin typeface="Comic Sans MS" pitchFamily="66" charset="0"/>
              </a:rPr>
              <a:t>deuterons</a:t>
            </a:r>
            <a:r>
              <a:rPr lang="de-DE" sz="2200" dirty="0">
                <a:latin typeface="Comic Sans MS" pitchFamily="66" charset="0"/>
              </a:rPr>
              <a:t>, </a:t>
            </a:r>
            <a:br>
              <a:rPr lang="de-DE" sz="2200" dirty="0">
                <a:latin typeface="Comic Sans MS" pitchFamily="66" charset="0"/>
              </a:rPr>
            </a:br>
            <a:r>
              <a:rPr lang="de-DE" sz="2200" dirty="0" err="1">
                <a:latin typeface="Comic Sans MS" pitchFamily="66" charset="0"/>
              </a:rPr>
              <a:t>or</a:t>
            </a:r>
            <a:r>
              <a:rPr lang="de-DE" sz="2200" dirty="0">
                <a:latin typeface="Comic Sans MS" pitchFamily="66" charset="0"/>
              </a:rPr>
              <a:t> a </a:t>
            </a:r>
            <a:r>
              <a:rPr lang="de-DE" sz="2200" dirty="0" err="1">
                <a:latin typeface="Comic Sans MS" pitchFamily="66" charset="0"/>
              </a:rPr>
              <a:t>combined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machine</a:t>
            </a:r>
            <a:endParaRPr lang="de-DE" sz="2200" dirty="0">
              <a:latin typeface="Comic Sans MS" pitchFamily="66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-1627929" y="4414840"/>
            <a:ext cx="1008063" cy="361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101" tIns="51534" rIns="99101" bIns="51534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63643" y="5764225"/>
            <a:ext cx="4472354" cy="416608"/>
          </a:xfrm>
          <a:prstGeom prst="rect">
            <a:avLst/>
          </a:prstGeom>
          <a:solidFill>
            <a:schemeClr val="bg1"/>
          </a:solidFill>
        </p:spPr>
        <p:txBody>
          <a:bodyPr wrap="none" lIns="100684" tIns="50344" rIns="100684" bIns="50344" rtlCol="0">
            <a:spAutoFit/>
          </a:bodyPr>
          <a:lstStyle/>
          <a:p>
            <a:r>
              <a:rPr lang="de-DE" sz="2200" dirty="0">
                <a:latin typeface="Comic Sans MS" pitchFamily="66" charset="0"/>
              </a:rPr>
              <a:t>CW </a:t>
            </a:r>
            <a:r>
              <a:rPr lang="de-DE" sz="2200" dirty="0" err="1">
                <a:latin typeface="Comic Sans MS" pitchFamily="66" charset="0"/>
              </a:rPr>
              <a:t>and</a:t>
            </a:r>
            <a:r>
              <a:rPr lang="de-DE" sz="2200" dirty="0">
                <a:latin typeface="Comic Sans MS" pitchFamily="66" charset="0"/>
              </a:rPr>
              <a:t> CCW </a:t>
            </a:r>
            <a:r>
              <a:rPr lang="de-DE" sz="2200" dirty="0" err="1">
                <a:latin typeface="Comic Sans MS" pitchFamily="66" charset="0"/>
              </a:rPr>
              <a:t>propagating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beams</a:t>
            </a:r>
            <a:endParaRPr lang="de-DE" sz="2200" dirty="0">
              <a:latin typeface="Comic Sans MS" pitchFamily="66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518545" y="177151"/>
            <a:ext cx="4851521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Storage ring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projects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1185779" y="6573060"/>
            <a:ext cx="7885070" cy="54097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400" dirty="0" err="1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Two</a:t>
            </a:r>
            <a:r>
              <a:rPr lang="de-DE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de-DE" sz="2400" dirty="0" err="1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projects</a:t>
            </a:r>
            <a:r>
              <a:rPr lang="de-DE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: </a:t>
            </a:r>
            <a:r>
              <a:rPr lang="de-DE" sz="2400" b="1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US</a:t>
            </a:r>
            <a:r>
              <a:rPr lang="de-DE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(BNL </a:t>
            </a:r>
            <a:r>
              <a:rPr lang="de-DE" sz="2400" dirty="0" err="1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or</a:t>
            </a:r>
            <a:r>
              <a:rPr lang="de-DE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FNAL) </a:t>
            </a:r>
            <a:r>
              <a:rPr lang="de-DE" sz="2400" dirty="0" err="1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and</a:t>
            </a:r>
            <a:r>
              <a:rPr lang="de-DE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de-DE" sz="2400" b="1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Europe</a:t>
            </a:r>
            <a:r>
              <a:rPr lang="de-DE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(FZJ) </a:t>
            </a:r>
            <a:endParaRPr lang="de-DE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5"/>
          <a:srcRect l="11396" t="14388" r="5987" b="4613"/>
          <a:stretch>
            <a:fillRect/>
          </a:stretch>
        </p:blipFill>
        <p:spPr>
          <a:xfrm>
            <a:off x="515432" y="1954200"/>
            <a:ext cx="4439905" cy="3293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hteck 2"/>
          <p:cNvSpPr/>
          <p:nvPr/>
        </p:nvSpPr>
        <p:spPr>
          <a:xfrm>
            <a:off x="475749" y="1618034"/>
            <a:ext cx="1420014" cy="359306"/>
          </a:xfrm>
          <a:prstGeom prst="rect">
            <a:avLst/>
          </a:prstGeom>
          <a:solidFill>
            <a:schemeClr val="bg1"/>
          </a:solidFill>
        </p:spPr>
        <p:txBody>
          <a:bodyPr wrap="none" lIns="100684" tIns="50344" rIns="100684" bIns="50344">
            <a:spAutoFit/>
          </a:bodyPr>
          <a:lstStyle/>
          <a:p>
            <a:r>
              <a:rPr lang="de-DE" dirty="0" err="1">
                <a:latin typeface="Comic Sans MS" pitchFamily="66" charset="0"/>
              </a:rPr>
              <a:t>or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at</a:t>
            </a:r>
            <a:r>
              <a:rPr lang="de-DE" dirty="0">
                <a:latin typeface="Comic Sans MS" pitchFamily="66" charset="0"/>
              </a:rPr>
              <a:t> FNAL</a:t>
            </a:r>
          </a:p>
        </p:txBody>
      </p:sp>
    </p:spTree>
    <p:extLst>
      <p:ext uri="{BB962C8B-B14F-4D97-AF65-F5344CB8AC3E}">
        <p14:creationId xmlns:p14="http://schemas.microsoft.com/office/powerpoint/2010/main" val="4166491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0" grpId="0" animBg="1"/>
      <p:bldP spid="2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Textfeld 5"/>
          <p:cNvSpPr txBox="1">
            <a:spLocks noChangeArrowheads="1"/>
          </p:cNvSpPr>
          <p:nvPr/>
        </p:nvSpPr>
        <p:spPr bwMode="auto">
          <a:xfrm>
            <a:off x="888981" y="1001697"/>
            <a:ext cx="8367629" cy="4165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00783" tIns="50392" rIns="100783" bIns="50392">
            <a:spAutoFit/>
          </a:bodyPr>
          <a:lstStyle/>
          <a:p>
            <a:r>
              <a:rPr lang="de-DE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A </a:t>
            </a:r>
            <a:r>
              <a:rPr lang="de-DE" sz="2200" i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magic</a:t>
            </a:r>
            <a:r>
              <a:rPr lang="de-DE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storage</a:t>
            </a:r>
            <a:r>
              <a:rPr lang="de-DE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ring </a:t>
            </a:r>
            <a:r>
              <a:rPr lang="de-DE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for</a:t>
            </a:r>
            <a:r>
              <a:rPr lang="de-DE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protons</a:t>
            </a:r>
            <a:r>
              <a:rPr lang="de-DE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 (</a:t>
            </a:r>
            <a:r>
              <a:rPr lang="de-DE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electrostatic</a:t>
            </a:r>
            <a:r>
              <a:rPr lang="de-DE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), </a:t>
            </a:r>
            <a:r>
              <a:rPr lang="de-DE" sz="2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deuterons</a:t>
            </a:r>
            <a:r>
              <a:rPr lang="de-DE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, …</a:t>
            </a:r>
          </a:p>
        </p:txBody>
      </p:sp>
      <p:pic>
        <p:nvPicPr>
          <p:cNvPr id="47112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7398" y="1722415"/>
            <a:ext cx="5278438" cy="1959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4294967295"/>
          </p:nvPr>
        </p:nvSpPr>
        <p:spPr>
          <a:xfrm>
            <a:off x="9009503" y="7006700"/>
            <a:ext cx="941681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C1B7C8C8-98E1-4AA1-9790-A76A83605039}" type="slidenum">
              <a:rPr lang="en-US"/>
              <a:pPr/>
              <a:t>12</a:t>
            </a:fld>
            <a:endParaRPr lang="en-US"/>
          </a:p>
        </p:txBody>
      </p:sp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952307" y="1581837"/>
            <a:ext cx="2341563" cy="2158313"/>
            <a:chOff x="785813" y="1712789"/>
            <a:chExt cx="2928937" cy="26765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7110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5813" y="1712789"/>
              <a:ext cx="2928937" cy="26765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Rechteck 17"/>
            <p:cNvSpPr/>
            <p:nvPr/>
          </p:nvSpPr>
          <p:spPr bwMode="auto">
            <a:xfrm>
              <a:off x="1439653" y="2277043"/>
              <a:ext cx="1728191" cy="4367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14" name="Objek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3457993"/>
                </p:ext>
              </p:extLst>
            </p:nvPr>
          </p:nvGraphicFramePr>
          <p:xfrm>
            <a:off x="1691680" y="2264296"/>
            <a:ext cx="1249288" cy="6246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90" name="Formel" r:id="rId6" imgW="457200" imgH="228600" progId="Equation.3">
                    <p:embed/>
                  </p:oleObj>
                </mc:Choice>
                <mc:Fallback>
                  <p:oleObj name="Formel" r:id="rId6" imgW="457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1680" y="2264296"/>
                          <a:ext cx="1249288" cy="62464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k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4646027"/>
                </p:ext>
              </p:extLst>
            </p:nvPr>
          </p:nvGraphicFramePr>
          <p:xfrm>
            <a:off x="1655676" y="2925599"/>
            <a:ext cx="1404156" cy="791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91" name="Formel" r:id="rId8" imgW="698400" imgH="393480" progId="Equation.3">
                    <p:embed/>
                  </p:oleObj>
                </mc:Choice>
                <mc:Fallback>
                  <p:oleObj name="Formel" r:id="rId8" imgW="69840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5676" y="2925599"/>
                          <a:ext cx="1404156" cy="79143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126406" y="63883"/>
            <a:ext cx="3860000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800" b="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Magic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800" b="0" dirty="0">
                <a:solidFill>
                  <a:srgbClr val="FF0000"/>
                </a:solidFill>
                <a:latin typeface="Comic Sans MS" panose="030F0702030302020204" pitchFamily="66" charset="0"/>
              </a:rPr>
              <a:t>Storage 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rings</a:t>
            </a:r>
            <a:endParaRPr lang="en-US" sz="2800" b="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5"/>
              <p:cNvSpPr txBox="1">
                <a:spLocks noChangeArrowheads="1"/>
              </p:cNvSpPr>
              <p:nvPr/>
            </p:nvSpPr>
            <p:spPr bwMode="auto">
              <a:xfrm>
                <a:off x="674202" y="6398874"/>
                <a:ext cx="8890000" cy="3972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  <a:extLst/>
            </p:spPr>
            <p:txBody>
              <a:bodyPr lIns="100783" tIns="50392" rIns="100783" bIns="50392"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de-DE" sz="2200" dirty="0" smtClean="0">
                    <a:solidFill>
                      <a:srgbClr val="FF0000"/>
                    </a:solidFill>
                    <a:latin typeface="Comic Sans MS" panose="030F0702030302020204" pitchFamily="66" charset="0"/>
                    <a:sym typeface="Symbol"/>
                  </a:rPr>
                  <a:t>Possible </a:t>
                </a:r>
                <a:r>
                  <a:rPr lang="de-DE" sz="2200" dirty="0" err="1">
                    <a:solidFill>
                      <a:srgbClr val="FF0000"/>
                    </a:solidFill>
                    <a:latin typeface="Comic Sans MS" panose="030F0702030302020204" pitchFamily="66" charset="0"/>
                    <a:sym typeface="Symbol"/>
                  </a:rPr>
                  <a:t>to</a:t>
                </a:r>
                <a:r>
                  <a:rPr lang="de-DE" sz="2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Symbol"/>
                  </a:rPr>
                  <a:t> </a:t>
                </a:r>
                <a:r>
                  <a:rPr lang="de-DE" sz="2200" dirty="0" err="1">
                    <a:solidFill>
                      <a:srgbClr val="FF0000"/>
                    </a:solidFill>
                    <a:latin typeface="Comic Sans MS" panose="030F0702030302020204" pitchFamily="66" charset="0"/>
                    <a:sym typeface="Symbol"/>
                  </a:rPr>
                  <a:t>measure</a:t>
                </a:r>
                <a:r>
                  <a:rPr lang="de-DE" sz="2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b="1" i="1" dirty="0">
                        <a:solidFill>
                          <a:srgbClr val="FF0000"/>
                        </a:solidFill>
                        <a:latin typeface="Cambria Math"/>
                        <a:sym typeface="Symbol"/>
                      </a:rPr>
                      <m:t>𝒑</m:t>
                    </m:r>
                  </m:oMath>
                </a14:m>
                <a:r>
                  <a:rPr lang="de-DE" sz="2200" b="1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Symbol"/>
                  </a:rPr>
                  <a:t>, </a:t>
                </a:r>
                <a14:m>
                  <m:oMath xmlns:m="http://schemas.openxmlformats.org/officeDocument/2006/math">
                    <m:r>
                      <a:rPr lang="de-DE" sz="2200" b="1" i="1" dirty="0">
                        <a:solidFill>
                          <a:srgbClr val="FF0000"/>
                        </a:solidFill>
                        <a:latin typeface="Cambria Math"/>
                        <a:sym typeface="Symbol"/>
                      </a:rPr>
                      <m:t>𝒅</m:t>
                    </m:r>
                  </m:oMath>
                </a14:m>
                <a:r>
                  <a:rPr lang="de-DE" sz="2200" b="1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Symbol"/>
                  </a:rPr>
                  <a:t>, </a:t>
                </a:r>
                <a14:m>
                  <m:oMath xmlns:m="http://schemas.openxmlformats.org/officeDocument/2006/math">
                    <m:r>
                      <a:rPr lang="de-DE" sz="2200" b="1" i="1" baseline="30000" dirty="0">
                        <a:solidFill>
                          <a:srgbClr val="FF0000"/>
                        </a:solidFill>
                        <a:latin typeface="Cambria Math"/>
                        <a:sym typeface="Symbol"/>
                      </a:rPr>
                      <m:t>𝟑</m:t>
                    </m:r>
                    <m:r>
                      <a:rPr lang="de-DE" sz="2200" b="1" dirty="0">
                        <a:solidFill>
                          <a:srgbClr val="FF0000"/>
                        </a:solidFill>
                        <a:latin typeface="Cambria Math"/>
                        <a:sym typeface="Symbol"/>
                      </a:rPr>
                      <m:t>𝐇𝐞</m:t>
                    </m:r>
                  </m:oMath>
                </a14:m>
                <a:r>
                  <a:rPr lang="de-DE" sz="2200" b="1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Symbol"/>
                  </a:rPr>
                  <a:t> </a:t>
                </a:r>
                <a:r>
                  <a:rPr lang="de-DE" sz="2200" dirty="0" err="1">
                    <a:solidFill>
                      <a:srgbClr val="FF0000"/>
                    </a:solidFill>
                    <a:latin typeface="Comic Sans MS" panose="030F0702030302020204" pitchFamily="66" charset="0"/>
                    <a:sym typeface="Symbol"/>
                  </a:rPr>
                  <a:t>using</a:t>
                </a:r>
                <a:r>
                  <a:rPr lang="de-DE" sz="2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Symbol"/>
                  </a:rPr>
                  <a:t> </a:t>
                </a:r>
                <a:r>
                  <a:rPr lang="de-DE" sz="22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ONE</a:t>
                </a:r>
                <a:r>
                  <a:rPr lang="de-DE" sz="2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de-DE" sz="2200" dirty="0" err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machine</a:t>
                </a:r>
                <a:r>
                  <a:rPr lang="de-DE" sz="2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de-DE" sz="2200" dirty="0" err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with</a:t>
                </a:r>
                <a:r>
                  <a:rPr lang="de-DE" sz="2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de-DE" sz="2200" i="1" dirty="0">
                        <a:solidFill>
                          <a:srgbClr val="FF0000"/>
                        </a:solidFill>
                        <a:latin typeface="Cambria Math"/>
                      </a:rPr>
                      <m:t>𝑟</m:t>
                    </m:r>
                    <m:r>
                      <a:rPr lang="de-DE" sz="2200" i="1" dirty="0">
                        <a:solidFill>
                          <a:srgbClr val="FF0000"/>
                        </a:solidFill>
                        <a:latin typeface="Cambria Math"/>
                      </a:rPr>
                      <m:t> ~ 30 </m:t>
                    </m:r>
                  </m:oMath>
                </a14:m>
                <a:r>
                  <a:rPr lang="de-DE" sz="2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202" y="6398874"/>
                <a:ext cx="8890000" cy="397232"/>
              </a:xfrm>
              <a:prstGeom prst="rect">
                <a:avLst/>
              </a:prstGeom>
              <a:blipFill rotWithShape="1">
                <a:blip r:embed="rId10"/>
                <a:stretch>
                  <a:fillRect t="-16923" b="-30769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ieren 8"/>
          <p:cNvGrpSpPr/>
          <p:nvPr/>
        </p:nvGrpSpPr>
        <p:grpSpPr>
          <a:xfrm>
            <a:off x="5357852" y="1636699"/>
            <a:ext cx="360927" cy="1150945"/>
            <a:chOff x="4860032" y="1484784"/>
            <a:chExt cx="327392" cy="1044116"/>
          </a:xfrm>
        </p:grpSpPr>
        <p:cxnSp>
          <p:nvCxnSpPr>
            <p:cNvPr id="6" name="Gerade Verbindung mit Pfeil 5"/>
            <p:cNvCxnSpPr/>
            <p:nvPr/>
          </p:nvCxnSpPr>
          <p:spPr bwMode="auto">
            <a:xfrm flipV="1">
              <a:off x="4860032" y="1736900"/>
              <a:ext cx="0" cy="792000"/>
            </a:xfrm>
            <a:prstGeom prst="straightConnector1">
              <a:avLst/>
            </a:prstGeom>
            <a:noFill/>
            <a:ln w="381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8" name="Textfeld 7"/>
            <p:cNvSpPr txBox="1"/>
            <p:nvPr/>
          </p:nvSpPr>
          <p:spPr>
            <a:xfrm>
              <a:off x="4868694" y="1484784"/>
              <a:ext cx="318730" cy="317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0033CC"/>
                  </a:solidFill>
                </a:rPr>
                <a:t>B</a:t>
              </a:r>
              <a:endParaRPr lang="de-DE" b="1" dirty="0">
                <a:solidFill>
                  <a:srgbClr val="0033CC"/>
                </a:solidFill>
              </a:endParaRPr>
            </a:p>
          </p:txBody>
        </p:sp>
      </p:grpSp>
      <p:graphicFrame>
        <p:nvGraphicFramePr>
          <p:cNvPr id="21" name="Tabel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668434"/>
              </p:ext>
            </p:extLst>
          </p:nvPr>
        </p:nvGraphicFramePr>
        <p:xfrm>
          <a:off x="1449286" y="4361238"/>
          <a:ext cx="6720415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083"/>
                <a:gridCol w="1344083"/>
                <a:gridCol w="1344083"/>
                <a:gridCol w="1344083"/>
                <a:gridCol w="1344083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Comic Sans MS" panose="030F0702030302020204" pitchFamily="66" charset="0"/>
                        </a:rPr>
                        <a:t>Particle</a:t>
                      </a:r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 p(</a:t>
                      </a:r>
                      <a:r>
                        <a:rPr lang="it-IT" dirty="0" err="1" smtClean="0">
                          <a:latin typeface="Comic Sans MS" panose="030F0702030302020204" pitchFamily="66" charset="0"/>
                        </a:rPr>
                        <a:t>GeV</a:t>
                      </a:r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/c)</a:t>
                      </a:r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E(MV/m)</a:t>
                      </a:r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B(T)</a:t>
                      </a:r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R(m)</a:t>
                      </a:r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Proton</a:t>
                      </a:r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0.701</a:t>
                      </a:r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16.789</a:t>
                      </a:r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omic Sans MS" panose="030F0702030302020204" pitchFamily="66" charset="0"/>
                          <a:sym typeface="Symbol"/>
                        </a:rPr>
                        <a:t> </a:t>
                      </a:r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Comic Sans MS" panose="030F0702030302020204" pitchFamily="66" charset="0"/>
                        </a:rPr>
                        <a:t>Deuteron</a:t>
                      </a:r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1.000</a:t>
                      </a:r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-3.983</a:t>
                      </a:r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0.160</a:t>
                      </a:r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23895">
                <a:tc>
                  <a:txBody>
                    <a:bodyPr/>
                    <a:lstStyle/>
                    <a:p>
                      <a:r>
                        <a:rPr lang="it-IT" baseline="30000" dirty="0" smtClean="0">
                          <a:latin typeface="Comic Sans MS" panose="030F0702030302020204" pitchFamily="66" charset="0"/>
                        </a:rPr>
                        <a:t>3</a:t>
                      </a:r>
                      <a:r>
                        <a:rPr lang="it-IT" baseline="0" dirty="0" smtClean="0">
                          <a:latin typeface="Comic Sans MS" panose="030F0702030302020204" pitchFamily="66" charset="0"/>
                        </a:rPr>
                        <a:t>He</a:t>
                      </a:r>
                      <a:endParaRPr lang="it-IT" baseline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1.285</a:t>
                      </a:r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17.158</a:t>
                      </a:r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omic Sans MS" panose="030F0702030302020204" pitchFamily="66" charset="0"/>
                        </a:rPr>
                        <a:t>-0.051</a:t>
                      </a:r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 useBgFill="1">
        <p:nvSpPr>
          <p:cNvPr id="3" name="Rettangolo 2"/>
          <p:cNvSpPr/>
          <p:nvPr/>
        </p:nvSpPr>
        <p:spPr bwMode="auto">
          <a:xfrm>
            <a:off x="1430781" y="5110314"/>
            <a:ext cx="6739826" cy="840658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/>
            <a:endParaRPr 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66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4F5C02E-3DC9-4638-BFC0-63F0095C706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82347" y="161192"/>
            <a:ext cx="4621695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 smtClean="0">
                <a:solidFill>
                  <a:srgbClr val="FF0000"/>
                </a:solidFill>
                <a:latin typeface="Comic Sans MS" pitchFamily="66" charset="0"/>
              </a:rPr>
              <a:t>Statistical </a:t>
            </a:r>
            <a:r>
              <a:rPr lang="de-DE" sz="3200" b="0" dirty="0" err="1" smtClean="0">
                <a:solidFill>
                  <a:srgbClr val="FF0000"/>
                </a:solidFill>
                <a:latin typeface="Comic Sans MS" pitchFamily="66" charset="0"/>
              </a:rPr>
              <a:t>sensitivity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132367"/>
              </p:ext>
            </p:extLst>
          </p:nvPr>
        </p:nvGraphicFramePr>
        <p:xfrm>
          <a:off x="2661691" y="2344767"/>
          <a:ext cx="456722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427"/>
                <a:gridCol w="2842592"/>
                <a:gridCol w="1272208"/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  <a:endParaRPr lang="it-IT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 err="1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Electric</a:t>
                      </a:r>
                      <a:r>
                        <a:rPr lang="it-IT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it-IT" b="0" dirty="0" err="1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field</a:t>
                      </a:r>
                      <a:endParaRPr lang="it-IT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10 MV/m</a:t>
                      </a:r>
                      <a:endParaRPr lang="it-IT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Comic Sans MS" panose="030F0702030302020204" pitchFamily="66" charset="0"/>
                        </a:rPr>
                        <a:t>P</a:t>
                      </a:r>
                      <a:endParaRPr lang="it-IT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err="1" smtClean="0">
                          <a:latin typeface="Comic Sans MS" panose="030F0702030302020204" pitchFamily="66" charset="0"/>
                        </a:rPr>
                        <a:t>Beam</a:t>
                      </a:r>
                      <a:r>
                        <a:rPr lang="it-IT" b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it-IT" b="0" dirty="0" err="1" smtClean="0">
                          <a:latin typeface="Comic Sans MS" panose="030F0702030302020204" pitchFamily="66" charset="0"/>
                        </a:rPr>
                        <a:t>polarization</a:t>
                      </a:r>
                      <a:endParaRPr lang="it-IT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Comic Sans MS" panose="030F0702030302020204" pitchFamily="66" charset="0"/>
                        </a:rPr>
                        <a:t>0.8</a:t>
                      </a:r>
                      <a:endParaRPr lang="it-IT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Comic Sans MS" panose="030F0702030302020204" pitchFamily="66" charset="0"/>
                        </a:rPr>
                        <a:t>A</a:t>
                      </a:r>
                      <a:endParaRPr lang="it-IT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err="1" smtClean="0">
                          <a:latin typeface="Comic Sans MS" panose="030F0702030302020204" pitchFamily="66" charset="0"/>
                        </a:rPr>
                        <a:t>Analyzing</a:t>
                      </a:r>
                      <a:r>
                        <a:rPr lang="it-IT" b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it-IT" b="0" dirty="0" err="1" smtClean="0">
                          <a:latin typeface="Comic Sans MS" panose="030F0702030302020204" pitchFamily="66" charset="0"/>
                        </a:rPr>
                        <a:t>power</a:t>
                      </a:r>
                      <a:endParaRPr lang="it-IT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Comic Sans MS" panose="030F0702030302020204" pitchFamily="66" charset="0"/>
                        </a:rPr>
                        <a:t>0.6</a:t>
                      </a:r>
                      <a:endParaRPr lang="it-IT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Comic Sans MS" panose="030F0702030302020204" pitchFamily="66" charset="0"/>
                        </a:rPr>
                        <a:t>N</a:t>
                      </a:r>
                      <a:endParaRPr lang="it-IT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baseline="0" dirty="0" err="1" smtClean="0">
                          <a:latin typeface="Comic Sans MS" panose="030F0702030302020204" pitchFamily="66" charset="0"/>
                        </a:rPr>
                        <a:t>Particles</a:t>
                      </a:r>
                      <a:r>
                        <a:rPr lang="it-IT" b="0" baseline="0" dirty="0" smtClean="0">
                          <a:latin typeface="Comic Sans MS" panose="030F0702030302020204" pitchFamily="66" charset="0"/>
                        </a:rPr>
                        <a:t>/</a:t>
                      </a:r>
                      <a:r>
                        <a:rPr lang="it-IT" b="0" baseline="0" dirty="0" err="1" smtClean="0">
                          <a:latin typeface="Comic Sans MS" panose="030F0702030302020204" pitchFamily="66" charset="0"/>
                        </a:rPr>
                        <a:t>cycle</a:t>
                      </a:r>
                      <a:endParaRPr lang="it-IT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Comic Sans MS" panose="030F0702030302020204" pitchFamily="66" charset="0"/>
                        </a:rPr>
                        <a:t>4</a:t>
                      </a:r>
                      <a:r>
                        <a:rPr lang="it-IT" b="0" dirty="0" smtClean="0">
                          <a:latin typeface="Comic Sans MS" panose="030F0702030302020204" pitchFamily="66" charset="0"/>
                          <a:sym typeface="Symbol"/>
                        </a:rPr>
                        <a:t>10</a:t>
                      </a:r>
                      <a:r>
                        <a:rPr lang="it-IT" b="0" baseline="30000" dirty="0" smtClean="0">
                          <a:latin typeface="Comic Sans MS" panose="030F0702030302020204" pitchFamily="66" charset="0"/>
                          <a:sym typeface="Symbol"/>
                        </a:rPr>
                        <a:t>7</a:t>
                      </a:r>
                      <a:endParaRPr lang="it-IT" b="0" baseline="30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Comic Sans MS" panose="030F0702030302020204" pitchFamily="66" charset="0"/>
                        </a:rPr>
                        <a:t>F</a:t>
                      </a:r>
                      <a:endParaRPr lang="it-IT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err="1" smtClean="0">
                          <a:latin typeface="Comic Sans MS" panose="030F0702030302020204" pitchFamily="66" charset="0"/>
                        </a:rPr>
                        <a:t>Detection</a:t>
                      </a:r>
                      <a:r>
                        <a:rPr lang="it-IT" b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it-IT" b="0" dirty="0" err="1" smtClean="0">
                          <a:latin typeface="Comic Sans MS" panose="030F0702030302020204" pitchFamily="66" charset="0"/>
                        </a:rPr>
                        <a:t>efficiency</a:t>
                      </a:r>
                      <a:endParaRPr lang="it-IT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Comic Sans MS" panose="030F0702030302020204" pitchFamily="66" charset="0"/>
                        </a:rPr>
                        <a:t>0.005</a:t>
                      </a:r>
                      <a:endParaRPr lang="it-IT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err="1" smtClean="0"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it-IT" b="0" baseline="-25000" dirty="0" err="1" smtClean="0">
                          <a:latin typeface="Comic Sans MS" panose="030F0702030302020204" pitchFamily="66" charset="0"/>
                        </a:rPr>
                        <a:t>P</a:t>
                      </a:r>
                      <a:endParaRPr lang="it-IT" b="0" baseline="-25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Comic Sans MS" panose="030F0702030302020204" pitchFamily="66" charset="0"/>
                        </a:rPr>
                        <a:t>Spin-</a:t>
                      </a:r>
                      <a:r>
                        <a:rPr lang="it-IT" b="0" dirty="0" err="1" smtClean="0">
                          <a:latin typeface="Comic Sans MS" panose="030F0702030302020204" pitchFamily="66" charset="0"/>
                        </a:rPr>
                        <a:t>coherence</a:t>
                      </a:r>
                      <a:r>
                        <a:rPr lang="it-IT" b="0" baseline="0" dirty="0" smtClean="0">
                          <a:latin typeface="Comic Sans MS" panose="030F0702030302020204" pitchFamily="66" charset="0"/>
                        </a:rPr>
                        <a:t> time</a:t>
                      </a:r>
                      <a:endParaRPr lang="it-IT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latin typeface="Comic Sans MS" panose="030F0702030302020204" pitchFamily="66" charset="0"/>
                        </a:rPr>
                        <a:t>1000 s</a:t>
                      </a:r>
                      <a:endParaRPr lang="it-IT" b="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Comic Sans MS" panose="030F0702030302020204" pitchFamily="66" charset="0"/>
                        </a:rPr>
                        <a:t>T</a:t>
                      </a:r>
                      <a:endParaRPr lang="it-IT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err="1" smtClean="0">
                          <a:latin typeface="Comic Sans MS" panose="030F0702030302020204" pitchFamily="66" charset="0"/>
                        </a:rPr>
                        <a:t>Running</a:t>
                      </a:r>
                      <a:r>
                        <a:rPr lang="it-IT" b="0" baseline="0" dirty="0" smtClean="0">
                          <a:latin typeface="Comic Sans MS" panose="030F0702030302020204" pitchFamily="66" charset="0"/>
                        </a:rPr>
                        <a:t> time per </a:t>
                      </a:r>
                      <a:r>
                        <a:rPr lang="it-IT" b="0" baseline="0" dirty="0" err="1" smtClean="0">
                          <a:latin typeface="Comic Sans MS" panose="030F0702030302020204" pitchFamily="66" charset="0"/>
                        </a:rPr>
                        <a:t>year</a:t>
                      </a:r>
                      <a:endParaRPr lang="it-IT" b="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33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 smtClean="0">
                          <a:latin typeface="Comic Sans MS" panose="030F0702030302020204" pitchFamily="66" charset="0"/>
                          <a:sym typeface="Symbol"/>
                        </a:rPr>
                        <a:t>10</a:t>
                      </a:r>
                      <a:r>
                        <a:rPr lang="it-IT" b="0" baseline="30000" dirty="0" smtClean="0">
                          <a:latin typeface="Comic Sans MS" panose="030F0702030302020204" pitchFamily="66" charset="0"/>
                          <a:sym typeface="Symbol"/>
                        </a:rPr>
                        <a:t>7 </a:t>
                      </a:r>
                      <a:r>
                        <a:rPr lang="it-IT" b="0" baseline="0" dirty="0" smtClean="0">
                          <a:latin typeface="Comic Sans MS" panose="030F0702030302020204" pitchFamily="66" charset="0"/>
                          <a:sym typeface="Symbol"/>
                        </a:rPr>
                        <a:t>s</a:t>
                      </a:r>
                      <a:endParaRPr lang="it-IT" b="0" baseline="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ttangolo 8"/>
          <p:cNvSpPr/>
          <p:nvPr/>
        </p:nvSpPr>
        <p:spPr>
          <a:xfrm>
            <a:off x="879072" y="5498309"/>
            <a:ext cx="8414397" cy="664779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Sensitivity</a:t>
            </a:r>
            <a:r>
              <a:rPr lang="de-DE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r>
              <a:rPr lang="de-DE" sz="2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			</a:t>
            </a:r>
            <a:r>
              <a:rPr lang="de-DE" sz="2000" dirty="0" smtClean="0">
                <a:latin typeface="Symbol" panose="05050102010706020507" pitchFamily="18" charset="2"/>
              </a:rPr>
              <a:t>s</a:t>
            </a:r>
            <a:r>
              <a:rPr lang="de-DE" sz="2000" dirty="0" smtClean="0">
                <a:latin typeface="Comic Sans MS" pitchFamily="66" charset="0"/>
              </a:rPr>
              <a:t> = 10</a:t>
            </a:r>
            <a:r>
              <a:rPr lang="de-DE" sz="2000" baseline="30000" dirty="0" smtClean="0">
                <a:latin typeface="Comic Sans MS" pitchFamily="66" charset="0"/>
              </a:rPr>
              <a:t>-29</a:t>
            </a:r>
            <a:r>
              <a:rPr lang="de-DE" sz="2000" dirty="0" smtClean="0">
                <a:latin typeface="Comic Sans MS" pitchFamily="66" charset="0"/>
              </a:rPr>
              <a:t> e-cm/</a:t>
            </a:r>
            <a:r>
              <a:rPr lang="de-DE" sz="2000" dirty="0" err="1" smtClean="0">
                <a:latin typeface="Comic Sans MS" pitchFamily="66" charset="0"/>
              </a:rPr>
              <a:t>year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smtClean="0">
                <a:latin typeface="Comic Sans MS" pitchFamily="66" charset="0"/>
              </a:rPr>
              <a:t>(</a:t>
            </a:r>
            <a:r>
              <a:rPr lang="de-DE" sz="2000" dirty="0" smtClean="0">
                <a:latin typeface="Comic Sans MS" pitchFamily="66" charset="0"/>
                <a:sym typeface="Symbol"/>
              </a:rPr>
              <a:t></a:t>
            </a:r>
            <a:r>
              <a:rPr lang="de-DE" sz="2000" dirty="0" smtClean="0">
                <a:latin typeface="Comic Sans MS" pitchFamily="66" charset="0"/>
              </a:rPr>
              <a:t>10</a:t>
            </a:r>
            <a:r>
              <a:rPr lang="de-DE" sz="2000" baseline="30000" dirty="0" smtClean="0">
                <a:latin typeface="Comic Sans MS" pitchFamily="66" charset="0"/>
              </a:rPr>
              <a:t>-27</a:t>
            </a:r>
            <a:r>
              <a:rPr lang="de-DE" sz="2000" dirty="0" smtClean="0">
                <a:latin typeface="Comic Sans MS" pitchFamily="66" charset="0"/>
              </a:rPr>
              <a:t> e-cm/</a:t>
            </a:r>
            <a:r>
              <a:rPr lang="de-DE" sz="2000" dirty="0" err="1" smtClean="0">
                <a:latin typeface="Comic Sans MS" pitchFamily="66" charset="0"/>
              </a:rPr>
              <a:t>week</a:t>
            </a:r>
            <a:r>
              <a:rPr lang="de-DE" sz="2000" dirty="0" smtClean="0">
                <a:latin typeface="Comic Sans MS" pitchFamily="66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FF0000"/>
                </a:solidFill>
                <a:latin typeface="Comic Sans MS" pitchFamily="66" charset="0"/>
              </a:rPr>
              <a:t>Expected</a:t>
            </a:r>
            <a:r>
              <a:rPr lang="de-DE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Comic Sans MS" pitchFamily="66" charset="0"/>
              </a:rPr>
              <a:t>signal</a:t>
            </a:r>
            <a:r>
              <a:rPr lang="de-DE" sz="2000" dirty="0" smtClean="0">
                <a:solidFill>
                  <a:srgbClr val="FF0000"/>
                </a:solidFill>
                <a:latin typeface="Comic Sans MS" pitchFamily="66" charset="0"/>
              </a:rPr>
              <a:t>:		</a:t>
            </a:r>
            <a:r>
              <a:rPr lang="de-DE" sz="2000" dirty="0" smtClean="0">
                <a:latin typeface="Comic Sans MS" pitchFamily="66" charset="0"/>
              </a:rPr>
              <a:t>3x10</a:t>
            </a:r>
            <a:r>
              <a:rPr lang="de-DE" sz="2000" baseline="30000" dirty="0" smtClean="0">
                <a:latin typeface="Comic Sans MS" pitchFamily="66" charset="0"/>
              </a:rPr>
              <a:t>-9</a:t>
            </a:r>
            <a:r>
              <a:rPr lang="de-DE" sz="2000" dirty="0" smtClean="0">
                <a:latin typeface="Comic Sans MS" pitchFamily="66" charset="0"/>
              </a:rPr>
              <a:t> </a:t>
            </a:r>
            <a:r>
              <a:rPr lang="de-DE" sz="2000" dirty="0" err="1" smtClean="0">
                <a:latin typeface="Comic Sans MS" pitchFamily="66" charset="0"/>
              </a:rPr>
              <a:t>rad</a:t>
            </a:r>
            <a:r>
              <a:rPr lang="de-DE" sz="2000" dirty="0" smtClean="0">
                <a:latin typeface="Comic Sans MS" pitchFamily="66" charset="0"/>
              </a:rPr>
              <a:t>/s </a:t>
            </a:r>
            <a:r>
              <a:rPr lang="de-DE" sz="2000" dirty="0" err="1" smtClean="0">
                <a:latin typeface="Comic Sans MS" pitchFamily="66" charset="0"/>
              </a:rPr>
              <a:t>for</a:t>
            </a:r>
            <a:r>
              <a:rPr lang="de-DE" sz="2000" dirty="0" smtClean="0">
                <a:latin typeface="Comic Sans MS" pitchFamily="66" charset="0"/>
              </a:rPr>
              <a:t> d=</a:t>
            </a:r>
            <a:r>
              <a:rPr lang="de-DE" sz="2000" dirty="0">
                <a:latin typeface="Comic Sans MS" pitchFamily="66" charset="0"/>
              </a:rPr>
              <a:t> 10</a:t>
            </a:r>
            <a:r>
              <a:rPr lang="de-DE" sz="2000" baseline="30000" dirty="0">
                <a:latin typeface="Comic Sans MS" pitchFamily="66" charset="0"/>
              </a:rPr>
              <a:t>-29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smtClean="0">
                <a:latin typeface="Comic Sans MS" pitchFamily="66" charset="0"/>
              </a:rPr>
              <a:t>e-cm</a:t>
            </a:r>
            <a:endParaRPr lang="de-DE" sz="2000" dirty="0">
              <a:latin typeface="Comic Sans MS" pitchFamily="66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3656985" y="1083367"/>
            <a:ext cx="2534837" cy="911403"/>
            <a:chOff x="3656985" y="1083367"/>
            <a:chExt cx="2534837" cy="9114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sellaDiTesto 5"/>
                <p:cNvSpPr txBox="1"/>
                <p:nvPr/>
              </p:nvSpPr>
              <p:spPr>
                <a:xfrm>
                  <a:off x="3656985" y="1083367"/>
                  <a:ext cx="2534837" cy="91140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i="1" smtClean="0"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a:rPr lang="it-IT" sz="2400" i="1" smtClean="0">
                            <a:latin typeface="Cambria Math"/>
                            <a:ea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it-IT" sz="240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it-IT" sz="2400" b="0" i="1" smtClean="0">
                                <a:latin typeface="Cambria Math"/>
                                <a:ea typeface="Cambria Math"/>
                              </a:rPr>
                              <m:t>h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it-IT" sz="240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it-IT" sz="2400" b="0" i="1" smtClean="0">
                                    <a:latin typeface="Cambria Math"/>
                                    <a:ea typeface="Cambria Math"/>
                                  </a:rPr>
                                  <m:t>𝑁𝑓𝑇</m:t>
                                </m:r>
                                <m:sSub>
                                  <m:sSubPr>
                                    <m:ctrlPr>
                                      <a:rPr lang="it-IT" sz="24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b="0" i="1" smtClean="0">
                                        <a:latin typeface="Cambria Math"/>
                                        <a:ea typeface="Cambria Math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it-IT" sz="2400" b="0" i="1" smtClean="0">
                                        <a:latin typeface="Cambria Math"/>
                                        <a:ea typeface="Cambria Math"/>
                                      </a:rPr>
                                      <m:t>𝑃</m:t>
                                    </m:r>
                                  </m:sub>
                                </m:sSub>
                              </m:e>
                            </m:rad>
                            <m:r>
                              <a:rPr lang="it-IT" sz="2400" b="0" i="1" smtClean="0">
                                <a:latin typeface="Cambria Math"/>
                                <a:ea typeface="Cambria Math"/>
                              </a:rPr>
                              <m:t>𝑃𝐸𝐴</m:t>
                            </m:r>
                          </m:den>
                        </m:f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6" name="CasellaDiTesto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6985" y="1083367"/>
                  <a:ext cx="2534837" cy="911403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Connettore 1 10"/>
            <p:cNvCxnSpPr/>
            <p:nvPr/>
          </p:nvCxnSpPr>
          <p:spPr bwMode="auto">
            <a:xfrm flipV="1">
              <a:off x="5096835" y="1144360"/>
              <a:ext cx="224542" cy="6222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83913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-1627929" y="4414840"/>
            <a:ext cx="1008063" cy="361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101" tIns="51534" rIns="99101" bIns="51534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4" name="Segnaposto numero diapositiva 1"/>
          <p:cNvSpPr>
            <a:spLocks noGrp="1"/>
          </p:cNvSpPr>
          <p:nvPr>
            <p:ph type="sldNum" idx="12"/>
          </p:nvPr>
        </p:nvSpPr>
        <p:spPr>
          <a:xfrm>
            <a:off x="9072563" y="7139696"/>
            <a:ext cx="840052" cy="269488"/>
          </a:xfrm>
        </p:spPr>
        <p:txBody>
          <a:bodyPr/>
          <a:lstStyle/>
          <a:p>
            <a:pPr>
              <a:defRPr/>
            </a:pPr>
            <a:fld id="{D872383C-EE71-4F68-AD35-AFB274C368A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705201" y="1075564"/>
            <a:ext cx="4666285" cy="439367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SYSTEMATIC ERROR PLAN</a:t>
            </a:r>
          </a:p>
        </p:txBody>
      </p:sp>
      <p:sp>
        <p:nvSpPr>
          <p:cNvPr id="3" name="Rettangolo 2"/>
          <p:cNvSpPr/>
          <p:nvPr/>
        </p:nvSpPr>
        <p:spPr>
          <a:xfrm>
            <a:off x="697929" y="1765935"/>
            <a:ext cx="7966851" cy="435826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285692" indent="-285692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PROTON BEAM POSITION MONITORS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(&lt;10 nm)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8" name="Segnaposto data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680570" y="183248"/>
            <a:ext cx="5035462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 smtClean="0">
                <a:solidFill>
                  <a:srgbClr val="FF0000"/>
                </a:solidFill>
                <a:latin typeface="Comic Sans MS" pitchFamily="66" charset="0"/>
              </a:rPr>
              <a:t>Technological </a:t>
            </a:r>
            <a:r>
              <a:rPr lang="de-DE" sz="3200" b="0" dirty="0" err="1" smtClean="0">
                <a:solidFill>
                  <a:srgbClr val="FF0000"/>
                </a:solidFill>
                <a:latin typeface="Comic Sans MS" pitchFamily="66" charset="0"/>
              </a:rPr>
              <a:t>challenges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105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-1627929" y="4414840"/>
            <a:ext cx="1008063" cy="361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101" tIns="51534" rIns="99101" bIns="51534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4" name="Segnaposto numero diapositiva 1"/>
          <p:cNvSpPr>
            <a:spLocks noGrp="1"/>
          </p:cNvSpPr>
          <p:nvPr>
            <p:ph type="sldNum" idx="12"/>
          </p:nvPr>
        </p:nvSpPr>
        <p:spPr>
          <a:xfrm>
            <a:off x="9072563" y="7139696"/>
            <a:ext cx="840052" cy="269488"/>
          </a:xfrm>
        </p:spPr>
        <p:txBody>
          <a:bodyPr/>
          <a:lstStyle/>
          <a:p>
            <a:pPr>
              <a:defRPr/>
            </a:pPr>
            <a:fld id="{D872383C-EE71-4F68-AD35-AFB274C368A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3546580" y="203657"/>
            <a:ext cx="2774707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 err="1" smtClean="0">
                <a:solidFill>
                  <a:srgbClr val="FF0000"/>
                </a:solidFill>
                <a:latin typeface="Comic Sans MS" pitchFamily="66" charset="0"/>
              </a:rPr>
              <a:t>Systematics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657602" y="2131515"/>
            <a:ext cx="8887230" cy="2935139"/>
            <a:chOff x="657602" y="1514931"/>
            <a:chExt cx="8887230" cy="2935139"/>
          </a:xfrm>
        </p:grpSpPr>
        <p:sp>
          <p:nvSpPr>
            <p:cNvPr id="9" name="Rettangolo 8"/>
            <p:cNvSpPr/>
            <p:nvPr/>
          </p:nvSpPr>
          <p:spPr bwMode="auto">
            <a:xfrm>
              <a:off x="755417" y="1514931"/>
              <a:ext cx="8789415" cy="29351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6" name="Textfeld 7"/>
            <p:cNvSpPr txBox="1"/>
            <p:nvPr/>
          </p:nvSpPr>
          <p:spPr>
            <a:xfrm>
              <a:off x="657602" y="1514931"/>
              <a:ext cx="8552665" cy="2935139"/>
            </a:xfrm>
            <a:prstGeom prst="rect">
              <a:avLst/>
            </a:prstGeom>
            <a:noFill/>
          </p:spPr>
          <p:txBody>
            <a:bodyPr wrap="square" lIns="100684" tIns="50344" rIns="100684" bIns="50344" rtlCol="0">
              <a:spAutoFit/>
            </a:bodyPr>
            <a:lstStyle/>
            <a:p>
              <a:pPr marL="342830" indent="-342830">
                <a:buFont typeface="Arial" pitchFamily="34" charset="0"/>
                <a:buChar char="•"/>
              </a:pPr>
              <a:r>
                <a:rPr lang="en-US" sz="2200" dirty="0" smtClean="0">
                  <a:solidFill>
                    <a:srgbClr val="FF0000"/>
                  </a:solidFill>
                  <a:latin typeface="Comic Sans MS" pitchFamily="66" charset="0"/>
                </a:rPr>
                <a:t>One major source:</a:t>
              </a:r>
              <a:endParaRPr lang="en-US" sz="2200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200" dirty="0" smtClean="0">
                  <a:latin typeface="Comic Sans MS" pitchFamily="66" charset="0"/>
                </a:rPr>
                <a:t>Radial B</a:t>
              </a:r>
              <a:r>
                <a:rPr lang="en-US" sz="2200" baseline="-25000" dirty="0" smtClean="0">
                  <a:latin typeface="Comic Sans MS" pitchFamily="66" charset="0"/>
                </a:rPr>
                <a:t>r</a:t>
              </a:r>
              <a:r>
                <a:rPr lang="en-US" sz="2200" dirty="0" smtClean="0">
                  <a:latin typeface="Comic Sans MS" pitchFamily="66" charset="0"/>
                </a:rPr>
                <a:t> field mimics EDM effect</a:t>
              </a:r>
              <a:endParaRPr lang="en-US" sz="2200" dirty="0"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200" dirty="0" smtClean="0">
                  <a:latin typeface="Comic Sans MS" pitchFamily="66" charset="0"/>
                </a:rPr>
                <a:t>Example: d = 10</a:t>
              </a:r>
              <a:r>
                <a:rPr lang="en-US" sz="2200" baseline="30000" dirty="0" smtClean="0">
                  <a:latin typeface="Comic Sans MS" pitchFamily="66" charset="0"/>
                </a:rPr>
                <a:t>-29</a:t>
              </a:r>
              <a:r>
                <a:rPr lang="en-US" sz="2200" dirty="0" smtClean="0">
                  <a:latin typeface="Comic Sans MS" pitchFamily="66" charset="0"/>
                </a:rPr>
                <a:t> e cm with E = 10 MV/m </a:t>
              </a: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200" dirty="0" smtClean="0">
                  <a:latin typeface="Comic Sans MS" pitchFamily="66" charset="0"/>
                </a:rPr>
                <a:t>If </a:t>
              </a:r>
              <a:r>
                <a:rPr lang="en-US" sz="2200" dirty="0" err="1">
                  <a:latin typeface="Symbol" pitchFamily="18" charset="2"/>
                </a:rPr>
                <a:t>m</a:t>
              </a:r>
              <a:r>
                <a:rPr lang="en-US" sz="2200" dirty="0" err="1">
                  <a:latin typeface="Comic Sans MS" pitchFamily="66" charset="0"/>
                </a:rPr>
                <a:t>B</a:t>
              </a:r>
              <a:r>
                <a:rPr lang="en-US" sz="2200" baseline="-25000" dirty="0" err="1">
                  <a:latin typeface="Comic Sans MS" pitchFamily="66" charset="0"/>
                </a:rPr>
                <a:t>r</a:t>
              </a:r>
              <a:r>
                <a:rPr lang="en-US" sz="2200" dirty="0" err="1">
                  <a:latin typeface="Comic Sans MS" pitchFamily="66" charset="0"/>
                </a:rPr>
                <a:t>≈dE</a:t>
              </a:r>
              <a:r>
                <a:rPr lang="en-US" sz="2200" baseline="-25000" dirty="0" err="1">
                  <a:latin typeface="Comic Sans MS" pitchFamily="66" charset="0"/>
                </a:rPr>
                <a:t>r</a:t>
              </a:r>
              <a:r>
                <a:rPr lang="en-US" sz="2200" baseline="-25000" dirty="0">
                  <a:latin typeface="Comic Sans MS" pitchFamily="66" charset="0"/>
                </a:rPr>
                <a:t> </a:t>
              </a:r>
              <a:r>
                <a:rPr lang="en-US" sz="2200" dirty="0">
                  <a:latin typeface="Comic Sans MS" pitchFamily="66" charset="0"/>
                </a:rPr>
                <a:t>t</a:t>
              </a:r>
              <a:r>
                <a:rPr lang="en-US" sz="2200" dirty="0" smtClean="0">
                  <a:latin typeface="Comic Sans MS" pitchFamily="66" charset="0"/>
                </a:rPr>
                <a:t>his corresponds to a magnetic field:</a:t>
              </a:r>
            </a:p>
            <a:p>
              <a:pPr marL="1084932" lvl="1" indent="-342830">
                <a:buFont typeface="Arial" pitchFamily="34" charset="0"/>
                <a:buChar char="•"/>
              </a:pPr>
              <a:endParaRPr lang="en-US" sz="2200" dirty="0" smtClean="0"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endParaRPr lang="en-US" sz="2200" dirty="0"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endParaRPr lang="en-US" sz="2200" dirty="0" smtClean="0"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endParaRPr lang="en-US" sz="2200" dirty="0">
                <a:latin typeface="Comic Sans MS" pitchFamily="66" charset="0"/>
              </a:endParaRPr>
            </a:p>
            <a:p>
              <a:pPr marL="1084932" lvl="1" indent="-342830">
                <a:buFont typeface="Arial" pitchFamily="34" charset="0"/>
                <a:buChar char="•"/>
              </a:pPr>
              <a:r>
                <a:rPr lang="en-US" sz="2200" dirty="0" smtClean="0">
                  <a:solidFill>
                    <a:schemeClr val="bg1">
                      <a:lumMod val="50000"/>
                    </a:schemeClr>
                  </a:solidFill>
                  <a:latin typeface="Comic Sans MS" pitchFamily="66" charset="0"/>
                </a:rPr>
                <a:t>(Earth magnetic field = 5 ∙ 10 </a:t>
              </a:r>
              <a:r>
                <a:rPr lang="en-US" sz="2200" baseline="30000" dirty="0" smtClean="0">
                  <a:solidFill>
                    <a:schemeClr val="bg1">
                      <a:lumMod val="50000"/>
                    </a:schemeClr>
                  </a:solidFill>
                  <a:latin typeface="Comic Sans MS" pitchFamily="66" charset="0"/>
                </a:rPr>
                <a:t>-5</a:t>
              </a:r>
              <a:r>
                <a:rPr lang="en-US" sz="2200" dirty="0" smtClean="0">
                  <a:solidFill>
                    <a:schemeClr val="bg1">
                      <a:lumMod val="50000"/>
                    </a:schemeClr>
                  </a:solidFill>
                  <a:latin typeface="Comic Sans MS" pitchFamily="66" charset="0"/>
                </a:rPr>
                <a:t> T)</a:t>
              </a:r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8992" y="2934331"/>
              <a:ext cx="3640975" cy="914400"/>
            </a:xfrm>
            <a:prstGeom prst="rect">
              <a:avLst/>
            </a:prstGeom>
          </p:spPr>
        </p:pic>
      </p:grpSp>
      <p:sp>
        <p:nvSpPr>
          <p:cNvPr id="2" name="Segnaposto piè di pagina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feld 5"/>
          <p:cNvSpPr txBox="1">
            <a:spLocks noChangeArrowheads="1"/>
          </p:cNvSpPr>
          <p:nvPr/>
        </p:nvSpPr>
        <p:spPr bwMode="auto">
          <a:xfrm>
            <a:off x="304411" y="1211594"/>
            <a:ext cx="8465434" cy="4166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r>
              <a:rPr lang="de-DE" sz="2200" dirty="0">
                <a:latin typeface="Comic Sans MS" panose="030F0702030302020204" pitchFamily="66" charset="0"/>
              </a:rPr>
              <a:t>2 </a:t>
            </a:r>
            <a:r>
              <a:rPr lang="de-DE" sz="2200" dirty="0" err="1">
                <a:latin typeface="Comic Sans MS" panose="030F0702030302020204" pitchFamily="66" charset="0"/>
              </a:rPr>
              <a:t>beams</a:t>
            </a:r>
            <a:r>
              <a:rPr lang="de-DE" sz="2200" dirty="0">
                <a:latin typeface="Comic Sans MS" panose="030F0702030302020204" pitchFamily="66" charset="0"/>
              </a:rPr>
              <a:t> </a:t>
            </a:r>
            <a:r>
              <a:rPr lang="de-DE" sz="2200" dirty="0" err="1">
                <a:latin typeface="Comic Sans MS" panose="030F0702030302020204" pitchFamily="66" charset="0"/>
              </a:rPr>
              <a:t>simultaneously</a:t>
            </a:r>
            <a:r>
              <a:rPr lang="de-DE" sz="2200" dirty="0">
                <a:latin typeface="Comic Sans MS" panose="030F0702030302020204" pitchFamily="66" charset="0"/>
              </a:rPr>
              <a:t> </a:t>
            </a:r>
            <a:r>
              <a:rPr lang="de-DE" sz="2200" dirty="0" err="1">
                <a:latin typeface="Comic Sans MS" panose="030F0702030302020204" pitchFamily="66" charset="0"/>
              </a:rPr>
              <a:t>rotating</a:t>
            </a:r>
            <a:r>
              <a:rPr lang="de-DE" sz="2200" dirty="0">
                <a:latin typeface="Comic Sans MS" panose="030F0702030302020204" pitchFamily="66" charset="0"/>
              </a:rPr>
              <a:t> in an all </a:t>
            </a:r>
            <a:r>
              <a:rPr lang="de-DE" sz="2200" dirty="0" err="1">
                <a:latin typeface="Comic Sans MS" panose="030F0702030302020204" pitchFamily="66" charset="0"/>
              </a:rPr>
              <a:t>electric</a:t>
            </a:r>
            <a:r>
              <a:rPr lang="de-DE" sz="2200" dirty="0">
                <a:latin typeface="Comic Sans MS" panose="030F0702030302020204" pitchFamily="66" charset="0"/>
              </a:rPr>
              <a:t> ring (</a:t>
            </a:r>
            <a:r>
              <a:rPr lang="de-DE" sz="2200" dirty="0" err="1">
                <a:latin typeface="Comic Sans MS" panose="030F0702030302020204" pitchFamily="66" charset="0"/>
              </a:rPr>
              <a:t>cw</a:t>
            </a:r>
            <a:r>
              <a:rPr lang="de-DE" sz="2200" dirty="0">
                <a:latin typeface="Comic Sans MS" panose="030F0702030302020204" pitchFamily="66" charset="0"/>
              </a:rPr>
              <a:t>, </a:t>
            </a:r>
            <a:r>
              <a:rPr lang="de-DE" sz="2200" dirty="0" err="1">
                <a:latin typeface="Comic Sans MS" panose="030F0702030302020204" pitchFamily="66" charset="0"/>
              </a:rPr>
              <a:t>ccw</a:t>
            </a:r>
            <a:r>
              <a:rPr lang="de-DE" sz="2200" dirty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093502" y="88424"/>
            <a:ext cx="6927059" cy="783966"/>
          </a:xfrm>
          <a:prstGeom prst="rect">
            <a:avLst/>
          </a:prstGeom>
        </p:spPr>
        <p:txBody>
          <a:bodyPr lIns="100794" tIns="50397" rIns="100794" bIns="50397" anchor="ctr"/>
          <a:lstStyle/>
          <a:p>
            <a:r>
              <a:rPr lang="en-US" sz="2600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BNL Proposal: </a:t>
            </a:r>
            <a:r>
              <a:rPr lang="en-US" sz="2600" kern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counterpropagating</a:t>
            </a:r>
            <a:r>
              <a:rPr lang="en-US" sz="2600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beams</a:t>
            </a:r>
            <a:endParaRPr lang="en-US" sz="26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el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5823121"/>
                  </p:ext>
                </p:extLst>
              </p:nvPr>
            </p:nvGraphicFramePr>
            <p:xfrm>
              <a:off x="349746" y="3232482"/>
              <a:ext cx="5279023" cy="1916157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  <a:tableStyleId>{08FB837D-C827-4EFA-A057-4D05807E0F7C}</a:tableStyleId>
                  </a:tblPr>
                  <a:tblGrid>
                    <a:gridCol w="2063979"/>
                    <a:gridCol w="674762"/>
                    <a:gridCol w="793838"/>
                    <a:gridCol w="833530"/>
                    <a:gridCol w="912914"/>
                  </a:tblGrid>
                  <a:tr h="369584">
                    <a:tc>
                      <a:txBody>
                        <a:bodyPr/>
                        <a:lstStyle/>
                        <a:p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800" b="0" dirty="0" smtClean="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</a:rPr>
                            <a:t>CW</a:t>
                          </a:r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800" b="0" dirty="0" smtClean="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</a:rPr>
                            <a:t>CCW</a:t>
                          </a:r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9584">
                    <a:tc>
                      <a:txBody>
                        <a:bodyPr/>
                        <a:lstStyle/>
                        <a:p>
                          <a:r>
                            <a:rPr lang="pt-BR" sz="1800" b="0" dirty="0" smtClean="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</a:rPr>
                            <a:t>Polarization </a:t>
                          </a:r>
                          <a14:m>
                            <m:oMath xmlns:m="http://schemas.openxmlformats.org/officeDocument/2006/math">
                              <m:r>
                                <a:rPr lang="pt-BR" sz="1800" b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pt-BR" sz="1800" b="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𝑃</m:t>
                              </m:r>
                              <m:r>
                                <a:rPr lang="pt-BR" sz="1800" b="0" i="1" baseline="-2500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  <m:r>
                                <a:rPr lang="pt-BR" sz="1800" b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409622">
                    <a:tc>
                      <a:txBody>
                        <a:bodyPr/>
                        <a:lstStyle/>
                        <a:p>
                          <a:r>
                            <a:rPr lang="pt-BR" sz="1800" b="0" dirty="0" smtClean="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</a:rPr>
                            <a:t>EDM</a:t>
                          </a:r>
                          <a:r>
                            <a:rPr lang="pt-BR" sz="1800" b="0" baseline="0" dirty="0" smtClean="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sz="1800" b="0" i="0" baseline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pt-BR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</m:acc>
                              <m:r>
                                <a:rPr lang="pt-BR" sz="1800" b="0" i="1" baseline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pt-BR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  <m:r>
                                <a:rPr lang="de-DE" sz="1800" b="0" i="1" baseline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9584">
                    <a:tc>
                      <a:txBody>
                        <a:bodyPr/>
                        <a:lstStyle/>
                        <a:p>
                          <a:r>
                            <a:rPr lang="de-DE" sz="1800" b="0" dirty="0" err="1" smtClean="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</a:rPr>
                            <a:t>Sokolov-Ternov</a:t>
                          </a:r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9584">
                    <a:tc>
                      <a:txBody>
                        <a:bodyPr/>
                        <a:lstStyle/>
                        <a:p>
                          <a:r>
                            <a:rPr lang="de-DE" sz="1800" b="0" dirty="0" smtClean="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</a:rPr>
                            <a:t>Gravitation</a:t>
                          </a:r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el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8008599"/>
                  </p:ext>
                </p:extLst>
              </p:nvPr>
            </p:nvGraphicFramePr>
            <p:xfrm>
              <a:off x="349746" y="3232482"/>
              <a:ext cx="5279023" cy="1916157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  <a:tableStyleId>{08FB837D-C827-4EFA-A057-4D05807E0F7C}</a:tableStyleId>
                  </a:tblPr>
                  <a:tblGrid>
                    <a:gridCol w="2063979"/>
                    <a:gridCol w="674762"/>
                    <a:gridCol w="793838"/>
                    <a:gridCol w="833530"/>
                    <a:gridCol w="912914"/>
                  </a:tblGrid>
                  <a:tr h="375116">
                    <a:tc>
                      <a:txBody>
                        <a:bodyPr/>
                        <a:lstStyle/>
                        <a:p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800" b="0" dirty="0" smtClean="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</a:rPr>
                            <a:t>CW</a:t>
                          </a:r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800" b="0" dirty="0" smtClean="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</a:rPr>
                            <a:t>CCW</a:t>
                          </a:r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5116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06557" r="-155752" b="-3409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8182" t="-106557" r="-380000" b="-3409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42748" t="-106557" r="-219084" b="-3409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26471" t="-106557" r="-111029" b="-3409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77333" t="-106557" r="-667" b="-340984"/>
                          </a:stretch>
                        </a:blipFill>
                      </a:tcPr>
                    </a:tc>
                  </a:tr>
                  <a:tr h="415693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t="-182609" r="-155752" b="-20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8182" t="-182609" r="-380000" b="-20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42748" t="-182609" r="-219084" b="-20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26471" t="-182609" r="-111029" b="-20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77333" t="-182609" r="-667" b="-201449"/>
                          </a:stretch>
                        </a:blipFill>
                      </a:tcPr>
                    </a:tc>
                  </a:tr>
                  <a:tr h="375116">
                    <a:tc>
                      <a:txBody>
                        <a:bodyPr/>
                        <a:lstStyle/>
                        <a:p>
                          <a:r>
                            <a:rPr lang="de-DE" sz="1800" b="0" dirty="0" err="1" smtClean="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</a:rPr>
                            <a:t>Sokolov-Ternov</a:t>
                          </a:r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8182" t="-319672" r="-380000" b="-1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42748" t="-319672" r="-219084" b="-1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26471" t="-319672" r="-111029" b="-1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77333" t="-319672" r="-667" b="-127869"/>
                          </a:stretch>
                        </a:blipFill>
                      </a:tcPr>
                    </a:tc>
                  </a:tr>
                  <a:tr h="375116">
                    <a:tc>
                      <a:txBody>
                        <a:bodyPr/>
                        <a:lstStyle/>
                        <a:p>
                          <a:r>
                            <a:rPr lang="de-DE" sz="1800" b="0" dirty="0" smtClean="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</a:rPr>
                            <a:t>Gravitation</a:t>
                          </a:r>
                          <a:endParaRPr lang="de-DE" sz="1800" b="0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endParaRPr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8182" t="-412903" r="-380000" b="-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42748" t="-412903" r="-219084" b="-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26471" t="-412903" r="-111029" b="-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100806" marR="100806" marT="50398" marB="5039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77333" t="-412903" r="-667" b="-2580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1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6839" y="2263110"/>
            <a:ext cx="3677119" cy="307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hteck 1"/>
          <p:cNvSpPr/>
          <p:nvPr/>
        </p:nvSpPr>
        <p:spPr>
          <a:xfrm>
            <a:off x="304411" y="2659214"/>
            <a:ext cx="5571610" cy="359413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Comic Sans MS" panose="030F0702030302020204" pitchFamily="66" charset="0"/>
              </a:rPr>
              <a:t>CW &amp; CCW </a:t>
            </a:r>
            <a:r>
              <a:rPr lang="de-DE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beams</a:t>
            </a:r>
            <a:r>
              <a:rPr lang="en-US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cancels systematic effects</a:t>
            </a:r>
            <a:endParaRPr lang="en-US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1540564" y="6003235"/>
            <a:ext cx="7741221" cy="7475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lIns="100794" tIns="50397" rIns="100794" bIns="50397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BPM </a:t>
            </a:r>
            <a:r>
              <a:rPr lang="de-DE" sz="2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with</a:t>
            </a:r>
            <a:r>
              <a:rPr lang="de-DE" sz="2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relative </a:t>
            </a:r>
            <a:r>
              <a:rPr lang="de-DE" sz="2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resolution</a:t>
            </a:r>
            <a:r>
              <a:rPr lang="de-DE" sz="2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&lt; 10 </a:t>
            </a:r>
            <a:r>
              <a:rPr lang="de-DE" sz="2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nm</a:t>
            </a:r>
            <a:r>
              <a:rPr lang="de-DE" sz="2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required</a:t>
            </a:r>
            <a:endParaRPr lang="de-DE" sz="2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 panose="020B0604020202020204" pitchFamily="34" charset="0"/>
              <a:buChar char="•"/>
            </a:pPr>
            <a:r>
              <a:rPr lang="de-DE" sz="1800" i="1" dirty="0" err="1" smtClean="0">
                <a:latin typeface="Comic Sans MS" panose="030F0702030302020204" pitchFamily="66" charset="0"/>
              </a:rPr>
              <a:t>use</a:t>
            </a:r>
            <a:r>
              <a:rPr lang="de-DE" sz="1800" i="1" dirty="0" smtClean="0">
                <a:latin typeface="Comic Sans MS" panose="030F0702030302020204" pitchFamily="66" charset="0"/>
              </a:rPr>
              <a:t> </a:t>
            </a:r>
            <a:r>
              <a:rPr lang="de-DE" sz="1800" i="1" dirty="0" err="1" smtClean="0">
                <a:latin typeface="Comic Sans MS" panose="030F0702030302020204" pitchFamily="66" charset="0"/>
              </a:rPr>
              <a:t>of</a:t>
            </a:r>
            <a:r>
              <a:rPr lang="de-DE" sz="1800" i="1" dirty="0" smtClean="0">
                <a:latin typeface="Comic Sans MS" panose="030F0702030302020204" pitchFamily="66" charset="0"/>
              </a:rPr>
              <a:t> SQUID </a:t>
            </a:r>
            <a:r>
              <a:rPr lang="de-DE" sz="1800" i="1" dirty="0" err="1" smtClean="0">
                <a:latin typeface="Comic Sans MS" panose="030F0702030302020204" pitchFamily="66" charset="0"/>
              </a:rPr>
              <a:t>magnetomers</a:t>
            </a:r>
            <a:r>
              <a:rPr lang="de-DE" sz="1800" i="1" dirty="0" smtClean="0">
                <a:latin typeface="Comic Sans MS" panose="030F0702030302020204" pitchFamily="66" charset="0"/>
              </a:rPr>
              <a:t>  (</a:t>
            </a:r>
            <a:r>
              <a:rPr lang="de-DE" sz="1800" i="1" dirty="0" err="1" smtClean="0">
                <a:latin typeface="Comic Sans MS" panose="030F0702030302020204" pitchFamily="66" charset="0"/>
              </a:rPr>
              <a:t>fT</a:t>
            </a:r>
            <a:r>
              <a:rPr lang="de-DE" sz="1800" i="1" dirty="0" smtClean="0">
                <a:latin typeface="Comic Sans MS" panose="030F0702030302020204" pitchFamily="66" charset="0"/>
              </a:rPr>
              <a:t>/</a:t>
            </a:r>
            <a:r>
              <a:rPr lang="de-DE" sz="1800" i="1" dirty="0" smtClean="0">
                <a:latin typeface="Comic Sans MS" panose="030F0702030302020204" pitchFamily="66" charset="0"/>
                <a:sym typeface="Symbol"/>
              </a:rPr>
              <a:t>Hz</a:t>
            </a:r>
            <a:r>
              <a:rPr lang="de-DE" sz="1800" i="1" dirty="0" smtClean="0">
                <a:latin typeface="Comic Sans MS" panose="030F0702030302020204" pitchFamily="66" charset="0"/>
              </a:rPr>
              <a:t>) ? </a:t>
            </a:r>
            <a:r>
              <a:rPr lang="de-DE" sz="1800" i="1" dirty="0" smtClean="0">
                <a:latin typeface="Comic Sans MS" panose="030F0702030302020204" pitchFamily="66" charset="0"/>
                <a:sym typeface="Symbol"/>
              </a:rPr>
              <a:t> Study </a:t>
            </a:r>
            <a:r>
              <a:rPr lang="de-DE" sz="1800" i="1" dirty="0" err="1" smtClean="0">
                <a:latin typeface="Comic Sans MS" panose="030F0702030302020204" pitchFamily="66" charset="0"/>
                <a:sym typeface="Symbol"/>
              </a:rPr>
              <a:t>started</a:t>
            </a:r>
            <a:r>
              <a:rPr lang="de-DE" sz="1800" i="1" dirty="0" smtClean="0">
                <a:latin typeface="Comic Sans MS" panose="030F0702030302020204" pitchFamily="66" charset="0"/>
                <a:sym typeface="Symbol"/>
              </a:rPr>
              <a:t> </a:t>
            </a:r>
            <a:r>
              <a:rPr lang="de-DE" sz="1800" i="1" dirty="0" err="1" smtClean="0">
                <a:latin typeface="Comic Sans MS" panose="030F0702030302020204" pitchFamily="66" charset="0"/>
                <a:sym typeface="Symbol"/>
              </a:rPr>
              <a:t>at</a:t>
            </a:r>
            <a:r>
              <a:rPr lang="de-DE" sz="1800" i="1" dirty="0" smtClean="0">
                <a:latin typeface="Comic Sans MS" panose="030F0702030302020204" pitchFamily="66" charset="0"/>
                <a:sym typeface="Symbol"/>
              </a:rPr>
              <a:t> FZJ</a:t>
            </a:r>
            <a:endParaRPr lang="de-DE" sz="18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151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-1627929" y="4414840"/>
            <a:ext cx="1008063" cy="361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101" tIns="51534" rIns="99101" bIns="51534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4" name="Segnaposto numero diapositiva 1"/>
          <p:cNvSpPr>
            <a:spLocks noGrp="1"/>
          </p:cNvSpPr>
          <p:nvPr>
            <p:ph type="sldNum" idx="12"/>
          </p:nvPr>
        </p:nvSpPr>
        <p:spPr>
          <a:xfrm>
            <a:off x="9072563" y="7139696"/>
            <a:ext cx="840052" cy="269488"/>
          </a:xfrm>
        </p:spPr>
        <p:txBody>
          <a:bodyPr/>
          <a:lstStyle/>
          <a:p>
            <a:pPr>
              <a:defRPr/>
            </a:pPr>
            <a:fld id="{D872383C-EE71-4F68-AD35-AFB274C368A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705201" y="1075564"/>
            <a:ext cx="4666285" cy="43936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SYSTEMATIC ERROR PLAN</a:t>
            </a:r>
          </a:p>
        </p:txBody>
      </p:sp>
      <p:sp>
        <p:nvSpPr>
          <p:cNvPr id="3" name="Rettangolo 2"/>
          <p:cNvSpPr/>
          <p:nvPr/>
        </p:nvSpPr>
        <p:spPr>
          <a:xfrm>
            <a:off x="697929" y="1765935"/>
            <a:ext cx="7966851" cy="43582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91420" tIns="45711" rIns="91420" bIns="45711">
            <a:spAutoFit/>
          </a:bodyPr>
          <a:lstStyle/>
          <a:p>
            <a:pPr marL="285692" indent="-285692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PROTON BEAM POSITION MONITORS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(&lt;10 nm)</a:t>
            </a:r>
          </a:p>
        </p:txBody>
      </p:sp>
      <p:sp>
        <p:nvSpPr>
          <p:cNvPr id="4" name="Rettangolo 3"/>
          <p:cNvSpPr/>
          <p:nvPr/>
        </p:nvSpPr>
        <p:spPr>
          <a:xfrm>
            <a:off x="706642" y="2505661"/>
            <a:ext cx="7987634" cy="435826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ELECTRIC FIELD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, as large as practical (no sparks).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8" name="Segnaposto data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680570" y="183248"/>
            <a:ext cx="5035462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 smtClean="0">
                <a:solidFill>
                  <a:srgbClr val="FF0000"/>
                </a:solidFill>
                <a:latin typeface="Comic Sans MS" pitchFamily="66" charset="0"/>
              </a:rPr>
              <a:t>Technological </a:t>
            </a:r>
            <a:r>
              <a:rPr lang="de-DE" sz="3200" b="0" dirty="0" err="1" smtClean="0">
                <a:solidFill>
                  <a:srgbClr val="FF0000"/>
                </a:solidFill>
                <a:latin typeface="Comic Sans MS" pitchFamily="66" charset="0"/>
              </a:rPr>
              <a:t>challenges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3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15435" y="115098"/>
            <a:ext cx="8075001" cy="783966"/>
          </a:xfrm>
          <a:prstGeom prst="rect">
            <a:avLst/>
          </a:prstGeom>
        </p:spPr>
        <p:txBody>
          <a:bodyPr lIns="100794" tIns="50397" rIns="100794" bIns="50397" anchor="ctr"/>
          <a:lstStyle/>
          <a:p>
            <a:endParaRPr lang="en-US" sz="2600" b="1" kern="0" dirty="0">
              <a:solidFill>
                <a:srgbClr val="FF0000"/>
              </a:solidFill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4294967295"/>
          </p:nvPr>
        </p:nvSpPr>
        <p:spPr>
          <a:xfrm>
            <a:off x="9009503" y="6608503"/>
            <a:ext cx="941681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2591782" y="112507"/>
            <a:ext cx="5112384" cy="61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b="0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Electric </a:t>
            </a:r>
            <a:r>
              <a:rPr lang="en-US" b="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field for magic rings</a:t>
            </a:r>
          </a:p>
        </p:txBody>
      </p:sp>
      <p:sp>
        <p:nvSpPr>
          <p:cNvPr id="20" name="Rectangle 5"/>
          <p:cNvSpPr txBox="1">
            <a:spLocks noChangeArrowheads="1"/>
          </p:cNvSpPr>
          <p:nvPr/>
        </p:nvSpPr>
        <p:spPr bwMode="auto">
          <a:xfrm>
            <a:off x="525867" y="6413013"/>
            <a:ext cx="8691563" cy="3972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lIns="100794" tIns="50397" rIns="100794" bIns="50397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200" dirty="0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Challenge </a:t>
            </a:r>
            <a:r>
              <a:rPr lang="de-DE" sz="2200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to</a:t>
            </a:r>
            <a:r>
              <a:rPr lang="de-DE" sz="2200" dirty="0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 </a:t>
            </a:r>
            <a:r>
              <a:rPr lang="de-DE" sz="2200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produce</a:t>
            </a:r>
            <a:r>
              <a:rPr lang="de-DE" sz="2200" dirty="0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 large </a:t>
            </a:r>
            <a:r>
              <a:rPr lang="de-DE" sz="2200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electric</a:t>
            </a:r>
            <a:r>
              <a:rPr lang="de-DE" sz="2200" dirty="0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fields</a:t>
            </a:r>
            <a:endParaRPr lang="de-DE" sz="2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3611652" y="863103"/>
                <a:ext cx="2083302" cy="359413"/>
              </a:xfrm>
              <a:prstGeom prst="rect">
                <a:avLst/>
              </a:prstGeom>
              <a:noFill/>
            </p:spPr>
            <p:txBody>
              <a:bodyPr wrap="none" lIns="100794" tIns="50397" rIns="100794" bIns="50397" rtlCol="0">
                <a:spAutoFit/>
              </a:bodyPr>
              <a:lstStyle/>
              <a:p>
                <a:r>
                  <a:rPr lang="de-DE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R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1" dirty="0">
                        <a:solidFill>
                          <a:schemeClr val="tx1"/>
                        </a:solidFill>
                        <a:latin typeface="Cambria Math"/>
                      </a:rPr>
                      <m:t>adial</m:t>
                    </m:r>
                    <m:r>
                      <a:rPr lang="de-DE" b="0" dirty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de-DE" b="0" i="1" dirty="0">
                        <a:solidFill>
                          <a:schemeClr val="tx1"/>
                        </a:solidFill>
                        <a:latin typeface="Cambria Math"/>
                      </a:rPr>
                      <m:t>𝐸</m:t>
                    </m:r>
                    <m:r>
                      <a:rPr lang="de-DE" b="0" i="1" dirty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err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field</a:t>
                </a:r>
                <a:r>
                  <a:rPr lang="de-DE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de-DE" dirty="0" err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only</a:t>
                </a:r>
                <a:endParaRPr lang="de-DE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652" y="863103"/>
                <a:ext cx="2083302" cy="359413"/>
              </a:xfrm>
              <a:prstGeom prst="rect">
                <a:avLst/>
              </a:prstGeom>
              <a:blipFill rotWithShape="1">
                <a:blip r:embed="rId3"/>
                <a:stretch>
                  <a:fillRect l="-2047" t="-13559" r="-1170" b="-237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po 5"/>
          <p:cNvGrpSpPr/>
          <p:nvPr/>
        </p:nvGrpSpPr>
        <p:grpSpPr>
          <a:xfrm>
            <a:off x="1259632" y="1651819"/>
            <a:ext cx="6604363" cy="4261193"/>
            <a:chOff x="1259632" y="1651819"/>
            <a:chExt cx="6604363" cy="4261193"/>
          </a:xfrm>
        </p:grpSpPr>
        <p:sp>
          <p:nvSpPr>
            <p:cNvPr id="5" name="Rettangolo 4"/>
            <p:cNvSpPr/>
            <p:nvPr/>
          </p:nvSpPr>
          <p:spPr bwMode="auto">
            <a:xfrm>
              <a:off x="1268361" y="1651819"/>
              <a:ext cx="6595634" cy="420329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grpSp>
          <p:nvGrpSpPr>
            <p:cNvPr id="17" name="Gruppieren 2"/>
            <p:cNvGrpSpPr/>
            <p:nvPr/>
          </p:nvGrpSpPr>
          <p:grpSpPr>
            <a:xfrm>
              <a:off x="1259632" y="1664804"/>
              <a:ext cx="6294789" cy="4248208"/>
              <a:chOff x="1367643" y="1700808"/>
              <a:chExt cx="6294789" cy="4248208"/>
            </a:xfrm>
            <a:noFill/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8" name="Object 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940663105"/>
                      </p:ext>
                    </p:extLst>
                  </p:nvPr>
                </p:nvGraphicFramePr>
                <p:xfrm>
                  <a:off x="1367643" y="1700808"/>
                  <a:ext cx="6294789" cy="4248208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44115" name="Mathcad" r:id="rId4" imgW="3867150" imgH="2609850" progId="Mathcad">
                          <p:link updateAutomatic="1"/>
                        </p:oleObj>
                      </mc:Choice>
                      <mc:Fallback>
                        <p:oleObj name="Mathcad" r:id="rId4" imgW="3867150" imgH="2609850" progId="Mathcad">
                          <p:link updateAutomatic="1"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367643" y="1700808"/>
                                <a:ext cx="6294789" cy="4248208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solidFill>
                                  <a:schemeClr val="bg1"/>
                                </a:solidFill>
                              </a:ln>
                              <a:effectLst/>
                              <a:extLst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1231876" name="Object 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896073176"/>
                      </p:ext>
                    </p:extLst>
                  </p:nvPr>
                </p:nvGraphicFramePr>
                <p:xfrm>
                  <a:off x="1367643" y="1700808"/>
                  <a:ext cx="6294789" cy="4248208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372168" name="Mathcad" r:id="rId6" imgW="3867150" imgH="2609850" progId="Mathcad">
                          <p:link updateAutomatic="1"/>
                        </p:oleObj>
                      </mc:Choice>
                      <mc:Fallback>
                        <p:oleObj name="Mathcad" r:id="rId6" imgW="3867150" imgH="2609850" progId="Mathcad">
                          <p:link updateAutomatic="1"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367643" y="1700808"/>
                                <a:ext cx="6294789" cy="4248208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solidFill>
                                  <a:schemeClr val="bg1"/>
                                </a:solidFill>
                              </a:ln>
                              <a:effectLst/>
                              <a:extLst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p:sp>
            <p:nvSpPr>
              <p:cNvPr id="21" name="Ellipse 7"/>
              <p:cNvSpPr>
                <a:spLocks noChangeAspect="1"/>
              </p:cNvSpPr>
              <p:nvPr/>
            </p:nvSpPr>
            <p:spPr bwMode="auto">
              <a:xfrm>
                <a:off x="4464004" y="4113076"/>
                <a:ext cx="144000" cy="144000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2" name="Gerade Verbindung 9"/>
              <p:cNvCxnSpPr/>
              <p:nvPr/>
            </p:nvCxnSpPr>
            <p:spPr bwMode="auto">
              <a:xfrm>
                <a:off x="2699792" y="4185084"/>
                <a:ext cx="2808000" cy="0"/>
              </a:xfrm>
              <a:prstGeom prst="line">
                <a:avLst/>
              </a:prstGeom>
              <a:grpFill/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12"/>
              <p:cNvCxnSpPr/>
              <p:nvPr/>
            </p:nvCxnSpPr>
            <p:spPr bwMode="auto">
              <a:xfrm rot="5400000">
                <a:off x="3887996" y="4149008"/>
                <a:ext cx="1296000" cy="0"/>
              </a:xfrm>
              <a:prstGeom prst="line">
                <a:avLst/>
              </a:prstGeom>
              <a:grpFill/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feld 1"/>
                  <p:cNvSpPr txBox="1"/>
                  <p:nvPr/>
                </p:nvSpPr>
                <p:spPr>
                  <a:xfrm>
                    <a:off x="3719663" y="3131676"/>
                    <a:ext cx="1644425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𝐸</m:t>
                          </m:r>
                          <m:r>
                            <a:rPr lang="de-DE" i="1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=17 </m:t>
                          </m:r>
                          <m:r>
                            <m:rPr>
                              <m:sty m:val="p"/>
                            </m:rPr>
                            <a:rPr lang="de-DE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MV</m:t>
                          </m:r>
                          <m:r>
                            <a:rPr lang="de-DE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de-DE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m</m:t>
                          </m:r>
                        </m:oMath>
                      </m:oMathPara>
                    </a14:m>
                    <a:endParaRPr lang="de-DE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" name="Textfeld 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9663" y="3131676"/>
                    <a:ext cx="1644425" cy="369332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feld 11"/>
                  <p:cNvSpPr txBox="1"/>
                  <p:nvPr/>
                </p:nvSpPr>
                <p:spPr>
                  <a:xfrm>
                    <a:off x="5544108" y="3969060"/>
                    <a:ext cx="1597169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𝑟</m:t>
                          </m:r>
                          <m:r>
                            <a:rPr lang="de-DE" i="1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24.665 </m:t>
                          </m:r>
                          <m:r>
                            <m:rPr>
                              <m:sty m:val="p"/>
                            </m:rPr>
                            <a:rPr lang="de-DE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m</m:t>
                          </m:r>
                        </m:oMath>
                      </m:oMathPara>
                    </a14:m>
                    <a:endParaRPr lang="de-DE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feld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44108" y="3969060"/>
                    <a:ext cx="1597169" cy="369332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92920" y="730877"/>
            <a:ext cx="3742151" cy="1388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846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009503" y="7006699"/>
            <a:ext cx="941681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C1B7C8C8-98E1-4AA1-9790-A76A8360503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37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91" y="2052035"/>
            <a:ext cx="3825443" cy="282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5" y="2037287"/>
            <a:ext cx="4168729" cy="282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32556" y="1110964"/>
                <a:ext cx="3876870" cy="6170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00794" tIns="50397" rIns="100794" bIns="50397" rtlCol="0">
                <a:spAutoFit/>
              </a:bodyPr>
              <a:lstStyle/>
              <a:p>
                <a:r>
                  <a:rPr lang="de-DE" dirty="0" smtClean="0">
                    <a:latin typeface="Comic Sans MS" panose="030F0702030302020204" pitchFamily="66" charset="0"/>
                  </a:rPr>
                  <a:t>- </a:t>
                </a:r>
                <a:r>
                  <a:rPr lang="de-DE" dirty="0" err="1" smtClean="0">
                    <a:latin typeface="Comic Sans MS" panose="030F0702030302020204" pitchFamily="66" charset="0"/>
                  </a:rPr>
                  <a:t>avoids</a:t>
                </a:r>
                <a:r>
                  <a:rPr lang="de-DE" dirty="0" smtClean="0">
                    <a:latin typeface="Comic Sans MS" panose="030F0702030302020204" pitchFamily="66" charset="0"/>
                  </a:rPr>
                  <a:t> </a:t>
                </a:r>
                <a:r>
                  <a:rPr lang="de-DE" dirty="0" err="1" smtClean="0">
                    <a:latin typeface="Comic Sans MS" panose="030F0702030302020204" pitchFamily="66" charset="0"/>
                  </a:rPr>
                  <a:t>unwanted</a:t>
                </a:r>
                <a:r>
                  <a:rPr lang="de-DE" dirty="0" smtClean="0">
                    <a:latin typeface="Comic Sans MS" panose="030F0702030302020204" pitchFamily="66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/>
                          </a:rPr>
                          <m:t>𝑝</m:t>
                        </m:r>
                      </m:e>
                    </m:acc>
                    <m:r>
                      <a:rPr lang="de-DE" b="0" i="1" smtClean="0">
                        <a:latin typeface="Cambria Math"/>
                      </a:rPr>
                      <m:t>𝑝</m:t>
                    </m:r>
                  </m:oMath>
                </a14:m>
                <a:r>
                  <a:rPr lang="de-DE" dirty="0" smtClean="0">
                    <a:latin typeface="Comic Sans MS" panose="030F0702030302020204" pitchFamily="66" charset="0"/>
                  </a:rPr>
                  <a:t> interactions</a:t>
                </a:r>
              </a:p>
              <a:p>
                <a:r>
                  <a:rPr lang="de-DE" dirty="0" smtClean="0">
                    <a:latin typeface="Comic Sans MS" panose="030F0702030302020204" pitchFamily="66" charset="0"/>
                  </a:rPr>
                  <a:t>- </a:t>
                </a:r>
                <a:r>
                  <a:rPr lang="de-DE" dirty="0" err="1" smtClean="0">
                    <a:latin typeface="Comic Sans MS" panose="030F0702030302020204" pitchFamily="66" charset="0"/>
                  </a:rPr>
                  <a:t>electrodes</a:t>
                </a:r>
                <a:r>
                  <a:rPr lang="de-DE" dirty="0" smtClean="0">
                    <a:latin typeface="Comic Sans MS" panose="030F0702030302020204" pitchFamily="66" charset="0"/>
                  </a:rPr>
                  <a:t> </a:t>
                </a:r>
                <a:r>
                  <a:rPr lang="de-DE" dirty="0" err="1" smtClean="0">
                    <a:latin typeface="Comic Sans MS" panose="030F0702030302020204" pitchFamily="66" charset="0"/>
                  </a:rPr>
                  <a:t>made</a:t>
                </a:r>
                <a:r>
                  <a:rPr lang="de-DE" dirty="0" smtClean="0">
                    <a:latin typeface="Comic Sans MS" panose="030F0702030302020204" pitchFamily="66" charset="0"/>
                  </a:rPr>
                  <a:t> </a:t>
                </a:r>
                <a:r>
                  <a:rPr lang="de-DE" dirty="0" err="1" smtClean="0">
                    <a:latin typeface="Comic Sans MS" panose="030F0702030302020204" pitchFamily="66" charset="0"/>
                  </a:rPr>
                  <a:t>from</a:t>
                </a:r>
                <a:r>
                  <a:rPr lang="de-DE" dirty="0" smtClean="0">
                    <a:latin typeface="Comic Sans MS" panose="030F0702030302020204" pitchFamily="66" charset="0"/>
                  </a:rPr>
                  <a:t> </a:t>
                </a:r>
                <a:r>
                  <a:rPr lang="de-DE" dirty="0" err="1" smtClean="0">
                    <a:latin typeface="Comic Sans MS" panose="030F0702030302020204" pitchFamily="66" charset="0"/>
                  </a:rPr>
                  <a:t>Titanium</a:t>
                </a:r>
                <a:endParaRPr lang="de-DE" dirty="0" smtClean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56" y="1110964"/>
                <a:ext cx="3876870" cy="617048"/>
              </a:xfrm>
              <a:prstGeom prst="rect">
                <a:avLst/>
              </a:prstGeom>
              <a:blipFill rotWithShape="1">
                <a:blip r:embed="rId4"/>
                <a:stretch>
                  <a:fillRect l="-1101" t="-6931" r="-629" b="-148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1624520" y="5130155"/>
                <a:ext cx="6891285" cy="3594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00794" tIns="50397" rIns="100794" bIns="50397" rtlCol="0">
                <a:spAutoFit/>
              </a:bodyPr>
              <a:lstStyle/>
              <a:p>
                <a:r>
                  <a:rPr lang="de-DE" dirty="0" smtClean="0">
                    <a:latin typeface="Comic Sans MS" panose="030F0702030302020204" pitchFamily="66" charset="0"/>
                  </a:rPr>
                  <a:t>Routine </a:t>
                </a:r>
                <a:r>
                  <a:rPr lang="de-DE" dirty="0" err="1" smtClean="0">
                    <a:latin typeface="Comic Sans MS" panose="030F0702030302020204" pitchFamily="66" charset="0"/>
                  </a:rPr>
                  <a:t>operation</a:t>
                </a:r>
                <a:r>
                  <a:rPr lang="de-DE" dirty="0" smtClean="0">
                    <a:latin typeface="Comic Sans MS" panose="030F0702030302020204" pitchFamily="66" charset="0"/>
                  </a:rPr>
                  <a:t> </a:t>
                </a:r>
                <a:r>
                  <a:rPr lang="de-DE" dirty="0" err="1" smtClean="0">
                    <a:latin typeface="Comic Sans MS" panose="030F0702030302020204" pitchFamily="66" charset="0"/>
                  </a:rPr>
                  <a:t>at</a:t>
                </a:r>
                <a:r>
                  <a:rPr lang="de-DE" dirty="0" smtClean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1 </m:t>
                    </m:r>
                  </m:oMath>
                </a14:m>
                <a:r>
                  <a:rPr lang="de-DE" dirty="0" err="1" smtClean="0">
                    <a:latin typeface="Comic Sans MS" panose="030F0702030302020204" pitchFamily="66" charset="0"/>
                  </a:rPr>
                  <a:t>spark</a:t>
                </a:r>
                <a:r>
                  <a:rPr lang="de-DE" dirty="0" smtClean="0">
                    <a:latin typeface="Comic Sans MS" panose="030F0702030302020204" pitchFamily="66" charset="0"/>
                  </a:rPr>
                  <a:t>/Year </a:t>
                </a:r>
                <a:r>
                  <a:rPr lang="de-DE" dirty="0" err="1" smtClean="0">
                    <a:latin typeface="Comic Sans MS" panose="030F0702030302020204" pitchFamily="66" charset="0"/>
                  </a:rPr>
                  <a:t>at</a:t>
                </a:r>
                <a:r>
                  <a:rPr lang="de-DE" dirty="0" smtClean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6 </m:t>
                    </m:r>
                  </m:oMath>
                </a14:m>
                <a:r>
                  <a:rPr lang="de-DE" dirty="0" smtClean="0">
                    <a:latin typeface="Comic Sans MS" panose="030F0702030302020204" pitchFamily="66" charset="0"/>
                  </a:rPr>
                  <a:t>MV/m (180 </a:t>
                </a:r>
                <a:r>
                  <a:rPr lang="de-DE" dirty="0" err="1" smtClean="0">
                    <a:latin typeface="Comic Sans MS" panose="030F0702030302020204" pitchFamily="66" charset="0"/>
                  </a:rPr>
                  <a:t>kV</a:t>
                </a:r>
                <a:r>
                  <a:rPr lang="de-DE" dirty="0" smtClean="0">
                    <a:latin typeface="Comic Sans MS" panose="030F0702030302020204" pitchFamily="66" charset="0"/>
                  </a:rPr>
                  <a:t> </a:t>
                </a:r>
                <a:r>
                  <a:rPr lang="de-DE" dirty="0" err="1" smtClean="0">
                    <a:latin typeface="Comic Sans MS" panose="030F0702030302020204" pitchFamily="66" charset="0"/>
                  </a:rPr>
                  <a:t>at</a:t>
                </a:r>
                <a:r>
                  <a:rPr lang="de-DE" dirty="0" smtClean="0">
                    <a:latin typeface="Comic Sans MS" panose="030F0702030302020204" pitchFamily="66" charset="0"/>
                  </a:rPr>
                  <a:t> 3 cm)</a:t>
                </a:r>
                <a:endParaRPr lang="de-DE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520" y="5130155"/>
                <a:ext cx="6891285" cy="359413"/>
              </a:xfrm>
              <a:prstGeom prst="rect">
                <a:avLst/>
              </a:prstGeom>
              <a:blipFill rotWithShape="1">
                <a:blip r:embed="rId5"/>
                <a:stretch>
                  <a:fillRect l="-531" t="-13559" b="-237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Gerade Verbindung 8"/>
          <p:cNvCxnSpPr/>
          <p:nvPr/>
        </p:nvCxnSpPr>
        <p:spPr bwMode="auto">
          <a:xfrm flipV="1">
            <a:off x="5992919" y="2477936"/>
            <a:ext cx="2753418" cy="1547822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12" name="Textfeld 11"/>
          <p:cNvSpPr txBox="1"/>
          <p:nvPr/>
        </p:nvSpPr>
        <p:spPr>
          <a:xfrm rot="19835306">
            <a:off x="6419851" y="3582892"/>
            <a:ext cx="1069178" cy="35941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L~2.5 m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554322" y="6449470"/>
            <a:ext cx="8691563" cy="5956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lIns="100794" tIns="50397" rIns="100794" bIns="50397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Development </a:t>
            </a:r>
            <a:r>
              <a:rPr lang="de-DE" sz="2000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of</a:t>
            </a:r>
            <a:r>
              <a:rPr lang="de-DE" sz="20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new</a:t>
            </a:r>
            <a:r>
              <a:rPr lang="de-DE" sz="2000" dirty="0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electrode</a:t>
            </a:r>
            <a:r>
              <a:rPr lang="de-DE" sz="2000" dirty="0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materials</a:t>
            </a:r>
            <a:r>
              <a:rPr lang="de-DE" sz="2000" dirty="0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and</a:t>
            </a:r>
            <a:r>
              <a:rPr lang="de-DE" sz="2000" dirty="0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surfaces</a:t>
            </a:r>
            <a:r>
              <a:rPr lang="de-DE" sz="2000" dirty="0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treatment</a:t>
            </a:r>
            <a:endParaRPr lang="de-DE" sz="2000" dirty="0">
              <a:solidFill>
                <a:srgbClr val="FF0000"/>
              </a:solidFill>
              <a:latin typeface="Comic Sans MS" panose="030F0702030302020204" pitchFamily="66" charset="0"/>
              <a:sym typeface="Wingdings" pitchFamily="2" charset="2"/>
            </a:endParaRPr>
          </a:p>
        </p:txBody>
      </p:sp>
      <p:sp>
        <p:nvSpPr>
          <p:cNvPr id="10" name="Textfeld 7"/>
          <p:cNvSpPr txBox="1"/>
          <p:nvPr/>
        </p:nvSpPr>
        <p:spPr>
          <a:xfrm>
            <a:off x="604291" y="5845733"/>
            <a:ext cx="8927335" cy="359413"/>
          </a:xfrm>
          <a:prstGeom prst="rect">
            <a:avLst/>
          </a:prstGeom>
          <a:solidFill>
            <a:schemeClr val="bg1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de-DE" dirty="0" smtClean="0">
                <a:latin typeface="Comic Sans MS" panose="030F0702030302020204" pitchFamily="66" charset="0"/>
              </a:rPr>
              <a:t>Winter 2013-14: Transfer </a:t>
            </a:r>
            <a:r>
              <a:rPr lang="de-DE" dirty="0" err="1" smtClean="0">
                <a:latin typeface="Comic Sans MS" panose="030F0702030302020204" pitchFamily="66" charset="0"/>
              </a:rPr>
              <a:t>of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separator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unit</a:t>
            </a:r>
            <a:r>
              <a:rPr lang="de-DE" dirty="0" smtClean="0">
                <a:latin typeface="Comic Sans MS" panose="030F0702030302020204" pitchFamily="66" charset="0"/>
              </a:rPr>
              <a:t> plus </a:t>
            </a:r>
            <a:r>
              <a:rPr lang="de-DE" dirty="0" err="1" smtClean="0">
                <a:latin typeface="Comic Sans MS" panose="030F0702030302020204" pitchFamily="66" charset="0"/>
              </a:rPr>
              <a:t>equipment</a:t>
            </a:r>
            <a:r>
              <a:rPr lang="de-DE" dirty="0" smtClean="0"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latin typeface="Comic Sans MS" panose="030F0702030302020204" pitchFamily="66" charset="0"/>
              </a:rPr>
              <a:t>from</a:t>
            </a:r>
            <a:r>
              <a:rPr lang="de-DE" dirty="0" smtClean="0">
                <a:latin typeface="Comic Sans MS" panose="030F0702030302020204" pitchFamily="66" charset="0"/>
              </a:rPr>
              <a:t> FNAL </a:t>
            </a:r>
            <a:r>
              <a:rPr lang="de-DE" dirty="0" err="1" smtClean="0">
                <a:latin typeface="Comic Sans MS" panose="030F0702030302020204" pitchFamily="66" charset="0"/>
              </a:rPr>
              <a:t>to</a:t>
            </a:r>
            <a:r>
              <a:rPr lang="de-DE" dirty="0" smtClean="0">
                <a:latin typeface="Comic Sans MS" panose="030F0702030302020204" pitchFamily="66" charset="0"/>
              </a:rPr>
              <a:t> Jülich</a:t>
            </a:r>
            <a:endParaRPr lang="de-DE" dirty="0">
              <a:latin typeface="Comic Sans MS" panose="030F0702030302020204" pitchFamily="66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453475" y="127255"/>
            <a:ext cx="5584403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b="0" kern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Tevatron</a:t>
            </a:r>
            <a:r>
              <a:rPr lang="en-US" b="0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electrostatic separators</a:t>
            </a:r>
            <a:endParaRPr lang="en-US" b="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2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auto">
          <a:xfrm flipH="1">
            <a:off x="231977" y="3633713"/>
            <a:ext cx="9753111" cy="32142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C1B7C8C8-98E1-4AA1-9790-A76A83605039}" type="slidenum">
              <a:rPr lang="en-US" sz="1200">
                <a:latin typeface="Comic Sans MS" pitchFamily="66" charset="0"/>
              </a:rPr>
              <a:pPr/>
              <a:t>2</a:t>
            </a:fld>
            <a:endParaRPr lang="en-US" sz="1200">
              <a:latin typeface="Comic Sans MS" pitchFamily="66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238418" y="1305850"/>
            <a:ext cx="9632371" cy="1760865"/>
            <a:chOff x="352718" y="1305850"/>
            <a:chExt cx="9632371" cy="1760865"/>
          </a:xfrm>
        </p:grpSpPr>
        <p:sp>
          <p:nvSpPr>
            <p:cNvPr id="4" name="Rettangolo 3"/>
            <p:cNvSpPr/>
            <p:nvPr/>
          </p:nvSpPr>
          <p:spPr bwMode="auto">
            <a:xfrm>
              <a:off x="357708" y="1305850"/>
              <a:ext cx="9627381" cy="17608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7107131" y="1752661"/>
                  <a:ext cx="1692569" cy="502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100684" tIns="50344" rIns="100684" bIns="50344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de-DE" sz="28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8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𝒑</m:t>
                            </m:r>
                          </m:e>
                        </m:acc>
                        <m:r>
                          <a:rPr lang="de-DE" sz="28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de-DE" sz="28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𝒒</m:t>
                        </m:r>
                        <m:r>
                          <a:rPr lang="de-DE" sz="2800" b="1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de-DE" sz="28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sz="28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</a:rPr>
                              <m:t>𝒔</m:t>
                            </m:r>
                          </m:e>
                        </m:acc>
                      </m:oMath>
                    </m:oMathPara>
                  </a14:m>
                  <a:endParaRPr lang="de-DE" sz="2800" b="1" dirty="0">
                    <a:solidFill>
                      <a:srgbClr val="0070C0"/>
                    </a:solidFill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7129" y="1752661"/>
                  <a:ext cx="1692569" cy="50244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483" name="Rectangle 5"/>
            <p:cNvSpPr txBox="1">
              <a:spLocks noChangeArrowheads="1"/>
            </p:cNvSpPr>
            <p:nvPr/>
          </p:nvSpPr>
          <p:spPr bwMode="auto">
            <a:xfrm>
              <a:off x="2464930" y="2669483"/>
              <a:ext cx="5387242" cy="397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lIns="100684" tIns="50344" rIns="100684" bIns="50344"/>
            <a:lstStyle>
              <a:lvl1pPr marL="342900" indent="-3429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009EE0"/>
                </a:buClr>
              </a:pPr>
              <a:r>
                <a:rPr lang="de-DE" sz="1800" dirty="0">
                  <a:latin typeface="Comic Sans MS" pitchFamily="66" charset="0"/>
                </a:rPr>
                <a:t>Charge </a:t>
              </a:r>
              <a:r>
                <a:rPr lang="de-DE" sz="1800" dirty="0" err="1">
                  <a:latin typeface="Comic Sans MS" pitchFamily="66" charset="0"/>
                </a:rPr>
                <a:t>separation</a:t>
              </a:r>
              <a:r>
                <a:rPr lang="de-DE" sz="1800" dirty="0">
                  <a:latin typeface="Comic Sans MS" pitchFamily="66" charset="0"/>
                </a:rPr>
                <a:t> </a:t>
              </a:r>
              <a:r>
                <a:rPr lang="de-DE" sz="1800" dirty="0" err="1">
                  <a:latin typeface="Comic Sans MS" pitchFamily="66" charset="0"/>
                </a:rPr>
                <a:t>creates</a:t>
              </a:r>
              <a:r>
                <a:rPr lang="de-DE" sz="1800" dirty="0">
                  <a:latin typeface="Comic Sans MS" pitchFamily="66" charset="0"/>
                </a:rPr>
                <a:t> an </a:t>
              </a:r>
              <a:r>
                <a:rPr lang="de-DE" sz="1800" dirty="0" err="1">
                  <a:latin typeface="Comic Sans MS" pitchFamily="66" charset="0"/>
                </a:rPr>
                <a:t>electric</a:t>
              </a:r>
              <a:r>
                <a:rPr lang="de-DE" sz="1800" dirty="0">
                  <a:latin typeface="Comic Sans MS" pitchFamily="66" charset="0"/>
                </a:rPr>
                <a:t> </a:t>
              </a:r>
              <a:r>
                <a:rPr lang="de-DE" sz="1800" dirty="0" err="1">
                  <a:latin typeface="Comic Sans MS" pitchFamily="66" charset="0"/>
                </a:rPr>
                <a:t>dipole</a:t>
              </a:r>
              <a:r>
                <a:rPr lang="de-DE" sz="1800" dirty="0">
                  <a:latin typeface="Comic Sans MS" pitchFamily="66" charset="0"/>
                </a:rPr>
                <a:t> </a:t>
              </a:r>
              <a:r>
                <a:rPr lang="de-DE" sz="1800" b="1" dirty="0">
                  <a:latin typeface="Comic Sans MS" pitchFamily="66" charset="0"/>
                </a:rPr>
                <a:t> </a:t>
              </a:r>
            </a:p>
          </p:txBody>
        </p:sp>
        <p:pic>
          <p:nvPicPr>
            <p:cNvPr id="20484" name="Picture 4" descr="Electric Field_52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173" y="1324145"/>
              <a:ext cx="2361798" cy="11807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5" name="Textfeld 28"/>
            <p:cNvSpPr txBox="1">
              <a:spLocks noChangeArrowheads="1"/>
            </p:cNvSpPr>
            <p:nvPr/>
          </p:nvSpPr>
          <p:spPr bwMode="auto">
            <a:xfrm>
              <a:off x="352718" y="1305850"/>
              <a:ext cx="1987522" cy="445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100684" tIns="50344" rIns="100684" bIns="50344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342830" indent="-342830" eaLnBrk="1" hangingPunct="1">
                <a:buFont typeface="Arial" pitchFamily="34" charset="0"/>
                <a:buChar char="•"/>
              </a:pPr>
              <a:r>
                <a:rPr lang="de-DE" sz="2400" dirty="0">
                  <a:latin typeface="Comic Sans MS" pitchFamily="66" charset="0"/>
                </a:rPr>
                <a:t>Definition</a:t>
              </a:r>
            </a:p>
          </p:txBody>
        </p:sp>
      </p:grpSp>
      <p:sp>
        <p:nvSpPr>
          <p:cNvPr id="2" name="Textfeld 27"/>
          <p:cNvSpPr txBox="1">
            <a:spLocks noChangeArrowheads="1"/>
          </p:cNvSpPr>
          <p:nvPr/>
        </p:nvSpPr>
        <p:spPr bwMode="auto">
          <a:xfrm>
            <a:off x="142587" y="5756983"/>
            <a:ext cx="1531702" cy="50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684" tIns="50344" rIns="100684" bIns="50344">
            <a:spAutoFit/>
          </a:bodyPr>
          <a:lstStyle/>
          <a:p>
            <a:pPr algn="ctr">
              <a:defRPr/>
            </a:pPr>
            <a:r>
              <a:rPr lang="de-DE" sz="1400" dirty="0">
                <a:latin typeface="Comic Sans MS" pitchFamily="66" charset="0"/>
              </a:rPr>
              <a:t>H</a:t>
            </a:r>
            <a:r>
              <a:rPr lang="de-DE" sz="1400" baseline="-25000" dirty="0">
                <a:latin typeface="Comic Sans MS" pitchFamily="66" charset="0"/>
              </a:rPr>
              <a:t>2</a:t>
            </a:r>
            <a:r>
              <a:rPr lang="de-DE" sz="1400" dirty="0">
                <a:latin typeface="Comic Sans MS" pitchFamily="66" charset="0"/>
              </a:rPr>
              <a:t>O </a:t>
            </a:r>
            <a:r>
              <a:rPr lang="de-DE" sz="1400" dirty="0" err="1">
                <a:latin typeface="Comic Sans MS" pitchFamily="66" charset="0"/>
              </a:rPr>
              <a:t>molecule</a:t>
            </a:r>
            <a:r>
              <a:rPr lang="de-DE" sz="1400" dirty="0">
                <a:latin typeface="Comic Sans MS" pitchFamily="66" charset="0"/>
              </a:rPr>
              <a:t>:</a:t>
            </a:r>
          </a:p>
          <a:p>
            <a:pPr algn="ctr">
              <a:defRPr/>
            </a:pPr>
            <a:r>
              <a:rPr lang="de-DE" sz="1400" dirty="0">
                <a:latin typeface="Comic Sans MS" pitchFamily="66" charset="0"/>
                <a:sym typeface="Wingdings" pitchFamily="2" charset="2"/>
              </a:rPr>
              <a:t>permanent </a:t>
            </a:r>
            <a:r>
              <a:rPr lang="de-DE" sz="1400" dirty="0" smtClean="0">
                <a:latin typeface="Comic Sans MS" pitchFamily="66" charset="0"/>
                <a:sym typeface="Wingdings" pitchFamily="2" charset="2"/>
              </a:rPr>
              <a:t>EDM</a:t>
            </a:r>
            <a:endParaRPr lang="de-DE" sz="1400" dirty="0">
              <a:latin typeface="Comic Sans MS" pitchFamily="66" charset="0"/>
              <a:sym typeface="Wingdings" pitchFamily="2" charset="2"/>
            </a:endParaRPr>
          </a:p>
        </p:txBody>
      </p:sp>
      <p:pic>
        <p:nvPicPr>
          <p:cNvPr id="18444" name="Picture 2" descr="http://www.tutordynamic.com/chemistry/img/hydrogen-atom.jpg"/>
          <p:cNvPicPr>
            <a:picLocks noChangeAspect="1" noChangeArrowheads="1"/>
          </p:cNvPicPr>
          <p:nvPr/>
        </p:nvPicPr>
        <p:blipFill rotWithShape="1">
          <a:blip r:embed="rId5"/>
          <a:srcRect l="-30918" r="-30970" b="14253"/>
          <a:stretch/>
        </p:blipFill>
        <p:spPr bwMode="auto">
          <a:xfrm>
            <a:off x="-242154" y="4568364"/>
            <a:ext cx="2300480" cy="10986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12" name="Titel 1"/>
          <p:cNvSpPr txBox="1">
            <a:spLocks/>
          </p:cNvSpPr>
          <p:nvPr/>
        </p:nvSpPr>
        <p:spPr bwMode="auto">
          <a:xfrm>
            <a:off x="3506898" y="185922"/>
            <a:ext cx="3918032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Electric</a:t>
            </a:r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Dipoles</a:t>
            </a:r>
            <a:endParaRPr lang="de-DE" sz="36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13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505196"/>
              </p:ext>
            </p:extLst>
          </p:nvPr>
        </p:nvGraphicFramePr>
        <p:xfrm>
          <a:off x="1848508" y="4472141"/>
          <a:ext cx="604858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695"/>
                <a:gridCol w="1869743"/>
                <a:gridCol w="2083144"/>
              </a:tblGrid>
              <a:tr h="365760">
                <a:tc>
                  <a:txBody>
                    <a:bodyPr/>
                    <a:lstStyle/>
                    <a:p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>
                          <a:latin typeface="Comic Sans MS" pitchFamily="66" charset="0"/>
                        </a:rPr>
                        <a:t>Atomic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it-IT" sz="1800" dirty="0" err="1" smtClean="0">
                          <a:latin typeface="Comic Sans MS" pitchFamily="66" charset="0"/>
                        </a:rPr>
                        <a:t>physics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>
                          <a:latin typeface="Comic Sans MS" pitchFamily="66" charset="0"/>
                        </a:rPr>
                        <a:t>Hadron</a:t>
                      </a:r>
                      <a:r>
                        <a:rPr lang="it-IT" sz="18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it-IT" sz="1800" baseline="0" dirty="0" err="1" smtClean="0">
                          <a:latin typeface="Comic Sans MS" pitchFamily="66" charset="0"/>
                        </a:rPr>
                        <a:t>physics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it-IT" sz="1800" dirty="0" err="1" smtClean="0">
                          <a:latin typeface="Comic Sans MS" pitchFamily="66" charset="0"/>
                        </a:rPr>
                        <a:t>Charges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e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e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latin typeface="Comic Sans MS" pitchFamily="66" charset="0"/>
                        </a:rPr>
                        <a:t>|r</a:t>
                      </a:r>
                      <a:r>
                        <a:rPr lang="it-IT" sz="1800" baseline="-25000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-r</a:t>
                      </a:r>
                      <a:r>
                        <a:rPr lang="it-IT" sz="1800" baseline="-25000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|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10</a:t>
                      </a:r>
                      <a:r>
                        <a:rPr lang="it-IT" sz="1800" baseline="30000" dirty="0" smtClean="0">
                          <a:latin typeface="Comic Sans MS" pitchFamily="66" charset="0"/>
                        </a:rPr>
                        <a:t>-8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 cm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10</a:t>
                      </a:r>
                      <a:r>
                        <a:rPr lang="it-IT" sz="1800" baseline="30000" dirty="0" smtClean="0">
                          <a:latin typeface="Comic Sans MS" pitchFamily="66" charset="0"/>
                        </a:rPr>
                        <a:t>-13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 cm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latin typeface="Comic Sans MS" pitchFamily="66" charset="0"/>
                        </a:rPr>
                        <a:t>EDM (</a:t>
                      </a:r>
                      <a:r>
                        <a:rPr lang="it-IT" sz="1800" dirty="0" err="1" smtClean="0">
                          <a:latin typeface="Comic Sans MS" pitchFamily="66" charset="0"/>
                        </a:rPr>
                        <a:t>naive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) </a:t>
                      </a:r>
                      <a:r>
                        <a:rPr lang="it-IT" sz="1800" dirty="0" err="1" smtClean="0">
                          <a:latin typeface="Comic Sans MS" pitchFamily="66" charset="0"/>
                        </a:rPr>
                        <a:t>exp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.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10</a:t>
                      </a:r>
                      <a:r>
                        <a:rPr lang="it-IT" sz="1800" baseline="30000" dirty="0" smtClean="0">
                          <a:latin typeface="Comic Sans MS" pitchFamily="66" charset="0"/>
                        </a:rPr>
                        <a:t>-8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 e cm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10</a:t>
                      </a:r>
                      <a:r>
                        <a:rPr lang="it-IT" sz="1800" baseline="30000" dirty="0" smtClean="0">
                          <a:latin typeface="Comic Sans MS" pitchFamily="66" charset="0"/>
                        </a:rPr>
                        <a:t>-13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 e cm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it-IT" sz="1800" dirty="0" err="1" smtClean="0">
                          <a:latin typeface="Comic Sans MS" pitchFamily="66" charset="0"/>
                        </a:rPr>
                        <a:t>observed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H</a:t>
                      </a:r>
                      <a:r>
                        <a:rPr lang="it-IT" sz="1800" baseline="-25000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it-IT" sz="1800" dirty="0" smtClean="0">
                          <a:latin typeface="Comic Sans MS" pitchFamily="66" charset="0"/>
                        </a:rPr>
                        <a:t>O</a:t>
                      </a:r>
                      <a:r>
                        <a:rPr lang="it-IT" sz="18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it-IT" sz="1800" baseline="0" dirty="0" err="1" smtClean="0">
                          <a:latin typeface="Comic Sans MS" pitchFamily="66" charset="0"/>
                        </a:rPr>
                        <a:t>molecule</a:t>
                      </a:r>
                      <a:r>
                        <a:rPr lang="it-IT" sz="1800" baseline="0" dirty="0" smtClean="0">
                          <a:latin typeface="Comic Sans MS" pitchFamily="66" charset="0"/>
                        </a:rPr>
                        <a:t> 2∙10</a:t>
                      </a:r>
                      <a:r>
                        <a:rPr lang="it-IT" sz="1800" baseline="30000" dirty="0" smtClean="0">
                          <a:latin typeface="Comic Sans MS" pitchFamily="66" charset="0"/>
                        </a:rPr>
                        <a:t>-9</a:t>
                      </a:r>
                      <a:r>
                        <a:rPr lang="it-IT" sz="1800" baseline="0" dirty="0" smtClean="0">
                          <a:latin typeface="Comic Sans MS" pitchFamily="66" charset="0"/>
                        </a:rPr>
                        <a:t> e cm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>
                          <a:latin typeface="Comic Sans MS" pitchFamily="66" charset="0"/>
                        </a:rPr>
                        <a:t>Neutron</a:t>
                      </a:r>
                      <a:endParaRPr lang="it-IT" sz="1800" dirty="0" smtClean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it-IT" sz="1800" dirty="0" smtClean="0">
                          <a:latin typeface="Comic Sans MS" pitchFamily="66" charset="0"/>
                        </a:rPr>
                        <a:t> &lt; 3∙10</a:t>
                      </a:r>
                      <a:r>
                        <a:rPr lang="it-IT" sz="1800" baseline="30000" dirty="0" smtClean="0">
                          <a:latin typeface="Comic Sans MS" pitchFamily="66" charset="0"/>
                        </a:rPr>
                        <a:t>-26</a:t>
                      </a:r>
                      <a:r>
                        <a:rPr lang="it-IT" sz="1800" baseline="0" dirty="0" smtClean="0">
                          <a:latin typeface="Comic Sans MS" pitchFamily="66" charset="0"/>
                        </a:rPr>
                        <a:t> e cm</a:t>
                      </a:r>
                      <a:endParaRPr lang="it-IT" sz="18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12" y="4312234"/>
            <a:ext cx="1669936" cy="1382167"/>
          </a:xfrm>
          <a:prstGeom prst="rect">
            <a:avLst/>
          </a:prstGeom>
        </p:spPr>
      </p:pic>
      <p:sp>
        <p:nvSpPr>
          <p:cNvPr id="14" name="Textfeld 28"/>
          <p:cNvSpPr txBox="1">
            <a:spLocks noChangeArrowheads="1"/>
          </p:cNvSpPr>
          <p:nvPr/>
        </p:nvSpPr>
        <p:spPr bwMode="auto">
          <a:xfrm>
            <a:off x="231978" y="3633713"/>
            <a:ext cx="3587568" cy="44872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100684" tIns="50344" rIns="100684" bIns="50344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830" indent="-342830" eaLnBrk="1" hangingPunct="1">
              <a:buFont typeface="Arial" pitchFamily="34" charset="0"/>
              <a:buChar char="•"/>
            </a:pPr>
            <a:r>
              <a:rPr lang="de-DE" sz="2400" dirty="0">
                <a:latin typeface="Comic Sans MS" pitchFamily="66" charset="0"/>
              </a:rPr>
              <a:t>Orders </a:t>
            </a:r>
            <a:r>
              <a:rPr lang="de-DE" sz="2400" dirty="0" err="1">
                <a:latin typeface="Comic Sans MS" pitchFamily="66" charset="0"/>
              </a:rPr>
              <a:t>of</a:t>
            </a:r>
            <a:r>
              <a:rPr lang="de-DE" sz="2400" dirty="0">
                <a:latin typeface="Comic Sans MS" pitchFamily="66" charset="0"/>
              </a:rPr>
              <a:t> </a:t>
            </a:r>
            <a:r>
              <a:rPr lang="de-DE" sz="2400" dirty="0" err="1">
                <a:latin typeface="Comic Sans MS" pitchFamily="66" charset="0"/>
              </a:rPr>
              <a:t>magnitude</a:t>
            </a:r>
            <a:endParaRPr lang="de-DE" sz="2400" dirty="0">
              <a:latin typeface="Comic Sans MS" pitchFamily="66" charset="0"/>
            </a:endParaRPr>
          </a:p>
        </p:txBody>
      </p:sp>
      <p:sp>
        <p:nvSpPr>
          <p:cNvPr id="15" name="Textfeld 27"/>
          <p:cNvSpPr txBox="1">
            <a:spLocks noChangeArrowheads="1"/>
          </p:cNvSpPr>
          <p:nvPr/>
        </p:nvSpPr>
        <p:spPr bwMode="auto">
          <a:xfrm>
            <a:off x="8044275" y="5826345"/>
            <a:ext cx="1940814" cy="9221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684" tIns="50344" rIns="100684" bIns="50344">
            <a:spAutoFit/>
          </a:bodyPr>
          <a:lstStyle/>
          <a:p>
            <a:pPr algn="ctr">
              <a:defRPr/>
            </a:pPr>
            <a:r>
              <a:rPr lang="it-IT" sz="1400" dirty="0">
                <a:latin typeface="Comic Sans MS" pitchFamily="66" charset="0"/>
              </a:rPr>
              <a:t>EDM 3∙10</a:t>
            </a:r>
            <a:r>
              <a:rPr lang="it-IT" sz="1400" baseline="30000" dirty="0">
                <a:latin typeface="Comic Sans MS" pitchFamily="66" charset="0"/>
              </a:rPr>
              <a:t>-26</a:t>
            </a:r>
            <a:r>
              <a:rPr lang="it-IT" sz="1400" dirty="0">
                <a:latin typeface="Comic Sans MS" pitchFamily="66" charset="0"/>
              </a:rPr>
              <a:t> e cm </a:t>
            </a:r>
            <a:r>
              <a:rPr lang="it-IT" sz="1400" dirty="0">
                <a:latin typeface="Comic Sans MS" pitchFamily="66" charset="0"/>
                <a:sym typeface="Symbol"/>
              </a:rPr>
              <a:t> </a:t>
            </a:r>
            <a:r>
              <a:rPr lang="it-IT" sz="1400" dirty="0" err="1">
                <a:latin typeface="Comic Sans MS" pitchFamily="66" charset="0"/>
              </a:rPr>
              <a:t>charge</a:t>
            </a:r>
            <a:r>
              <a:rPr lang="it-IT" sz="1400" dirty="0">
                <a:latin typeface="Comic Sans MS" pitchFamily="66" charset="0"/>
              </a:rPr>
              <a:t> </a:t>
            </a:r>
            <a:r>
              <a:rPr lang="it-IT" sz="1400" dirty="0" err="1">
                <a:latin typeface="Comic Sans MS" pitchFamily="66" charset="0"/>
              </a:rPr>
              <a:t>separation</a:t>
            </a:r>
            <a:r>
              <a:rPr lang="it-IT" sz="1400" dirty="0">
                <a:latin typeface="Comic Sans MS" pitchFamily="66" charset="0"/>
              </a:rPr>
              <a:t> &lt; 5∙10</a:t>
            </a:r>
            <a:r>
              <a:rPr lang="it-IT" sz="1400" baseline="30000" dirty="0">
                <a:latin typeface="Comic Sans MS" pitchFamily="66" charset="0"/>
              </a:rPr>
              <a:t>-26</a:t>
            </a:r>
            <a:r>
              <a:rPr lang="it-IT" sz="1400" dirty="0">
                <a:latin typeface="Comic Sans MS" pitchFamily="66" charset="0"/>
              </a:rPr>
              <a:t> cm </a:t>
            </a:r>
            <a:r>
              <a:rPr lang="it-IT" sz="1400" dirty="0" err="1">
                <a:latin typeface="Comic Sans MS" pitchFamily="66" charset="0"/>
              </a:rPr>
              <a:t>between</a:t>
            </a:r>
            <a:r>
              <a:rPr lang="it-IT" sz="1400" dirty="0">
                <a:latin typeface="Comic Sans MS" pitchFamily="66" charset="0"/>
              </a:rPr>
              <a:t> u and d </a:t>
            </a:r>
            <a:r>
              <a:rPr lang="it-IT" sz="1400" dirty="0" err="1">
                <a:latin typeface="Comic Sans MS" pitchFamily="66" charset="0"/>
              </a:rPr>
              <a:t>quarks</a:t>
            </a:r>
            <a:endParaRPr lang="de-DE" sz="1400" dirty="0">
              <a:solidFill>
                <a:srgbClr val="3A6F8A"/>
              </a:solidFill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5862181" y="4380474"/>
            <a:ext cx="4122908" cy="23680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4" grpId="0" animBg="1"/>
      <p:bldP spid="15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-1627929" y="4414840"/>
            <a:ext cx="1008063" cy="361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101" tIns="51534" rIns="99101" bIns="51534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4" name="Segnaposto numero diapositiva 1"/>
          <p:cNvSpPr>
            <a:spLocks noGrp="1"/>
          </p:cNvSpPr>
          <p:nvPr>
            <p:ph type="sldNum" idx="12"/>
          </p:nvPr>
        </p:nvSpPr>
        <p:spPr>
          <a:xfrm>
            <a:off x="9072563" y="7139696"/>
            <a:ext cx="840052" cy="269488"/>
          </a:xfrm>
        </p:spPr>
        <p:txBody>
          <a:bodyPr/>
          <a:lstStyle/>
          <a:p>
            <a:pPr>
              <a:defRPr/>
            </a:pPr>
            <a:fld id="{D872383C-EE71-4F68-AD35-AFB274C368A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6" name="Textfeld 7"/>
          <p:cNvSpPr txBox="1"/>
          <p:nvPr/>
        </p:nvSpPr>
        <p:spPr>
          <a:xfrm>
            <a:off x="719949" y="3417545"/>
            <a:ext cx="8552665" cy="1361013"/>
          </a:xfrm>
          <a:prstGeom prst="rect">
            <a:avLst/>
          </a:prstGeom>
          <a:solidFill>
            <a:schemeClr val="bg1"/>
          </a:solidFill>
        </p:spPr>
        <p:txBody>
          <a:bodyPr wrap="square" lIns="100684" tIns="50344" rIns="100684" bIns="50344" rtlCol="0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POLARIMETER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The sensitivity to polarization must by large (0.5).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The efficiency of using the beam must be high (&gt; 1%).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Systematic errors must be managed (&lt; 10</a:t>
            </a:r>
            <a:r>
              <a:rPr lang="en-US" sz="2200" baseline="30000" dirty="0">
                <a:solidFill>
                  <a:srgbClr val="000000"/>
                </a:solidFill>
                <a:latin typeface="Comic Sans MS" pitchFamily="66" charset="0"/>
              </a:rPr>
              <a:t>‒6</a:t>
            </a: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).</a:t>
            </a:r>
          </a:p>
        </p:txBody>
      </p:sp>
      <p:sp>
        <p:nvSpPr>
          <p:cNvPr id="2" name="Rettangolo 1"/>
          <p:cNvSpPr/>
          <p:nvPr/>
        </p:nvSpPr>
        <p:spPr>
          <a:xfrm>
            <a:off x="705201" y="1075564"/>
            <a:ext cx="4666285" cy="43936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SYSTEMATIC ERROR PLAN</a:t>
            </a:r>
          </a:p>
        </p:txBody>
      </p:sp>
      <p:sp>
        <p:nvSpPr>
          <p:cNvPr id="3" name="Rettangolo 2"/>
          <p:cNvSpPr/>
          <p:nvPr/>
        </p:nvSpPr>
        <p:spPr>
          <a:xfrm>
            <a:off x="697929" y="1765935"/>
            <a:ext cx="7966851" cy="43582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91420" tIns="45711" rIns="91420" bIns="45711">
            <a:spAutoFit/>
          </a:bodyPr>
          <a:lstStyle/>
          <a:p>
            <a:pPr marL="285692" indent="-285692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PROTON BEAM POSITION MONITORS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(&lt;10 nm)</a:t>
            </a:r>
          </a:p>
        </p:txBody>
      </p:sp>
      <p:sp>
        <p:nvSpPr>
          <p:cNvPr id="4" name="Rettangolo 3"/>
          <p:cNvSpPr/>
          <p:nvPr/>
        </p:nvSpPr>
        <p:spPr>
          <a:xfrm>
            <a:off x="706642" y="2505661"/>
            <a:ext cx="7987634" cy="43582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ELECTRIC FIELD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, as large as practical (no sparks).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238754" y="4765812"/>
            <a:ext cx="4682138" cy="349949"/>
          </a:xfrm>
          <a:prstGeom prst="rect">
            <a:avLst/>
          </a:prstGeom>
          <a:solidFill>
            <a:srgbClr val="FFCCCC"/>
          </a:solidFill>
        </p:spPr>
        <p:txBody>
          <a:bodyPr wrap="square" lIns="91420" tIns="45711" rIns="91420" bIns="45711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N.P.M. </a:t>
            </a:r>
            <a:r>
              <a:rPr lang="it-IT" dirty="0" err="1" smtClean="0">
                <a:solidFill>
                  <a:srgbClr val="000000"/>
                </a:solidFill>
              </a:rPr>
              <a:t>Brantjes</a:t>
            </a:r>
            <a:r>
              <a:rPr lang="it-IT" dirty="0" smtClean="0">
                <a:solidFill>
                  <a:srgbClr val="000000"/>
                </a:solidFill>
              </a:rPr>
              <a:t> et al. NIMA 664, 49 (2012)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8" name="Segnaposto data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680570" y="183248"/>
            <a:ext cx="5035462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 smtClean="0">
                <a:solidFill>
                  <a:srgbClr val="FF0000"/>
                </a:solidFill>
                <a:latin typeface="Comic Sans MS" pitchFamily="66" charset="0"/>
              </a:rPr>
              <a:t>Technological </a:t>
            </a:r>
            <a:r>
              <a:rPr lang="de-DE" sz="3200" b="0" dirty="0" err="1" smtClean="0">
                <a:solidFill>
                  <a:srgbClr val="FF0000"/>
                </a:solidFill>
                <a:latin typeface="Comic Sans MS" pitchFamily="66" charset="0"/>
              </a:rPr>
              <a:t>challenges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3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-1627929" y="4414840"/>
            <a:ext cx="1008063" cy="361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101" tIns="51534" rIns="99101" bIns="51534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4" name="Segnaposto numero diapositiva 1"/>
          <p:cNvSpPr>
            <a:spLocks noGrp="1"/>
          </p:cNvSpPr>
          <p:nvPr>
            <p:ph type="sldNum" idx="12"/>
          </p:nvPr>
        </p:nvSpPr>
        <p:spPr>
          <a:xfrm>
            <a:off x="9072563" y="7139696"/>
            <a:ext cx="840052" cy="269488"/>
          </a:xfrm>
        </p:spPr>
        <p:txBody>
          <a:bodyPr/>
          <a:lstStyle/>
          <a:p>
            <a:pPr>
              <a:defRPr/>
            </a:pPr>
            <a:fld id="{D872383C-EE71-4F68-AD35-AFB274C368A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6" name="Textfeld 7"/>
          <p:cNvSpPr txBox="1"/>
          <p:nvPr/>
        </p:nvSpPr>
        <p:spPr>
          <a:xfrm>
            <a:off x="719949" y="3417545"/>
            <a:ext cx="8552665" cy="13610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100684" tIns="50344" rIns="100684" bIns="50344" rtlCol="0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POLARIMETER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The sensitivity to polarization must by large (0.5).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The efficiency of using the beam must be high (&gt; 1%).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Systematic errors must be managed (&lt; 10</a:t>
            </a:r>
            <a:r>
              <a:rPr lang="en-US" sz="2200" baseline="30000" dirty="0">
                <a:solidFill>
                  <a:srgbClr val="000000"/>
                </a:solidFill>
                <a:latin typeface="Comic Sans MS" pitchFamily="66" charset="0"/>
              </a:rPr>
              <a:t>‒6</a:t>
            </a: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).</a:t>
            </a:r>
          </a:p>
        </p:txBody>
      </p:sp>
      <p:sp>
        <p:nvSpPr>
          <p:cNvPr id="2" name="Rettangolo 1"/>
          <p:cNvSpPr/>
          <p:nvPr/>
        </p:nvSpPr>
        <p:spPr>
          <a:xfrm>
            <a:off x="705201" y="1075564"/>
            <a:ext cx="4666285" cy="43936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SYSTEMATIC ERROR PLAN</a:t>
            </a:r>
          </a:p>
        </p:txBody>
      </p:sp>
      <p:sp>
        <p:nvSpPr>
          <p:cNvPr id="3" name="Rettangolo 2"/>
          <p:cNvSpPr/>
          <p:nvPr/>
        </p:nvSpPr>
        <p:spPr>
          <a:xfrm>
            <a:off x="697929" y="1765935"/>
            <a:ext cx="7966851" cy="43582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91420" tIns="45711" rIns="91420" bIns="45711">
            <a:spAutoFit/>
          </a:bodyPr>
          <a:lstStyle/>
          <a:p>
            <a:pPr marL="285692" indent="-285692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PROTON BEAM POSITION MONITORS 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(&lt;10 nm)</a:t>
            </a:r>
          </a:p>
        </p:txBody>
      </p:sp>
      <p:sp>
        <p:nvSpPr>
          <p:cNvPr id="4" name="Rettangolo 3"/>
          <p:cNvSpPr/>
          <p:nvPr/>
        </p:nvSpPr>
        <p:spPr>
          <a:xfrm>
            <a:off x="706642" y="2505661"/>
            <a:ext cx="7987634" cy="43582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ELECTRIC FIELD</a:t>
            </a: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, as large as practical (no sparks).</a:t>
            </a:r>
          </a:p>
        </p:txBody>
      </p:sp>
      <p:sp>
        <p:nvSpPr>
          <p:cNvPr id="5" name="Rettangolo 4"/>
          <p:cNvSpPr/>
          <p:nvPr/>
        </p:nvSpPr>
        <p:spPr>
          <a:xfrm>
            <a:off x="770440" y="5278292"/>
            <a:ext cx="7028295" cy="1036804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42830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POLARIZED BEAM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Polarization must last a long time (&gt; 1000 s).</a:t>
            </a:r>
          </a:p>
          <a:p>
            <a:pPr marL="1084932" lvl="1" indent="-342830"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Polarization must remain parallel to velocity.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238754" y="4765812"/>
            <a:ext cx="4682138" cy="34994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N.P.M. </a:t>
            </a:r>
            <a:r>
              <a:rPr lang="it-IT" dirty="0" err="1" smtClean="0">
                <a:solidFill>
                  <a:srgbClr val="000000"/>
                </a:solidFill>
              </a:rPr>
              <a:t>Brantjes</a:t>
            </a:r>
            <a:r>
              <a:rPr lang="it-IT" dirty="0" smtClean="0">
                <a:solidFill>
                  <a:srgbClr val="000000"/>
                </a:solidFill>
              </a:rPr>
              <a:t> et al. NIMA 664, 49 (2012)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8" name="Segnaposto data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680570" y="183248"/>
            <a:ext cx="5035462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 smtClean="0">
                <a:solidFill>
                  <a:srgbClr val="FF0000"/>
                </a:solidFill>
                <a:latin typeface="Comic Sans MS" pitchFamily="66" charset="0"/>
              </a:rPr>
              <a:t>Technological </a:t>
            </a:r>
            <a:r>
              <a:rPr lang="de-DE" sz="3200" b="0" dirty="0" err="1" smtClean="0">
                <a:solidFill>
                  <a:srgbClr val="FF0000"/>
                </a:solidFill>
                <a:latin typeface="Comic Sans MS" pitchFamily="66" charset="0"/>
              </a:rPr>
              <a:t>challenges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2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219192" y="1429530"/>
            <a:ext cx="5119647" cy="378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marL="342830" indent="-342830" eaLnBrk="1">
              <a:buSzPct val="93000"/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Minimal detectable precession</a:t>
            </a:r>
          </a:p>
        </p:txBody>
      </p:sp>
      <p:pic>
        <p:nvPicPr>
          <p:cNvPr id="1332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5" y="1143851"/>
            <a:ext cx="2400984" cy="116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32" name="Text Box 19"/>
          <p:cNvSpPr txBox="1">
            <a:spLocks noChangeArrowheads="1"/>
          </p:cNvSpPr>
          <p:nvPr/>
        </p:nvSpPr>
        <p:spPr bwMode="auto">
          <a:xfrm>
            <a:off x="1833200" y="6690004"/>
            <a:ext cx="5226693" cy="4761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7854" rIns="89898" bIns="44948"/>
          <a:lstStyle>
            <a:lvl1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Feasibility studies @ COSY</a:t>
            </a:r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2730053" y="290044"/>
            <a:ext cx="448603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EDM buildup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5338839" y="1458145"/>
                <a:ext cx="1877251" cy="3498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334" tIns="45668" rIns="91334" bIns="45668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>
                        <a:latin typeface="Cambria Math"/>
                        <a:ea typeface="Cambria Math"/>
                      </a:rPr>
                      <m:t>𝜗</m:t>
                    </m:r>
                    <m:r>
                      <a:rPr lang="it-IT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it-IT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it-IT" i="1">
                            <a:latin typeface="Cambria Math"/>
                            <a:ea typeface="Cambria Math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it-IT" dirty="0">
                    <a:latin typeface="Comic Sans MS" pitchFamily="66" charset="0"/>
                  </a:rPr>
                  <a:t> rad</a:t>
                </a:r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839" y="1458145"/>
                <a:ext cx="1877251" cy="349863"/>
              </a:xfrm>
              <a:prstGeom prst="rect">
                <a:avLst/>
              </a:prstGeom>
              <a:blipFill rotWithShape="1">
                <a:blip r:embed="rId4"/>
                <a:stretch>
                  <a:fillRect t="-12069" b="-275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/>
          <a:p>
            <a:pPr>
              <a:defRPr/>
            </a:pPr>
            <a:fld id="{1DEDD980-379E-4912-A0E1-6B5F1932B692}" type="slidenum">
              <a:rPr lang="en-US" sz="1100">
                <a:latin typeface="Comic Sans MS" pitchFamily="66" charset="0"/>
              </a:rPr>
              <a:pPr>
                <a:defRPr/>
              </a:pPr>
              <a:t>22</a:t>
            </a:fld>
            <a:endParaRPr lang="en-US" sz="1100">
              <a:latin typeface="Comic Sans MS" pitchFamily="66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203141" y="5008556"/>
            <a:ext cx="9679298" cy="1187559"/>
            <a:chOff x="340927" y="4958452"/>
            <a:chExt cx="7872153" cy="1187559"/>
          </a:xfrm>
        </p:grpSpPr>
        <p:sp>
          <p:nvSpPr>
            <p:cNvPr id="14351" name="Text Box 15"/>
            <p:cNvSpPr txBox="1">
              <a:spLocks noChangeArrowheads="1"/>
            </p:cNvSpPr>
            <p:nvPr/>
          </p:nvSpPr>
          <p:spPr bwMode="auto">
            <a:xfrm>
              <a:off x="340927" y="5440227"/>
              <a:ext cx="7872153" cy="705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marL="342830" indent="-342830">
                <a:buSzPct val="93000"/>
                <a:buFont typeface="Arial" pitchFamily="34" charset="0"/>
                <a:buChar char="•"/>
                <a:defRPr/>
              </a:pPr>
              <a:r>
                <a:rPr lang="en-US" sz="2000" dirty="0">
                  <a:solidFill>
                    <a:srgbClr val="FF0000"/>
                  </a:solidFill>
                  <a:latin typeface="Comic Sans MS" pitchFamily="66" charset="0"/>
                </a:rPr>
                <a:t>Spin aligned with velocity for  t&gt;1000 </a:t>
              </a:r>
              <a:r>
                <a:rPr lang="en-US" sz="2000" dirty="0" smtClean="0">
                  <a:solidFill>
                    <a:srgbClr val="FF0000"/>
                  </a:solidFill>
                  <a:latin typeface="Comic Sans MS" pitchFamily="66" charset="0"/>
                </a:rPr>
                <a:t>s </a:t>
              </a:r>
              <a:r>
                <a:rPr lang="en-US" sz="2000" dirty="0" smtClean="0">
                  <a:solidFill>
                    <a:schemeClr val="tx1"/>
                  </a:solidFill>
                  <a:latin typeface="Comic Sans MS" pitchFamily="66" charset="0"/>
                </a:rPr>
                <a:t>(</a:t>
              </a:r>
              <a:r>
                <a:rPr lang="en-US" sz="2000" dirty="0">
                  <a:solidFill>
                    <a:schemeClr val="tx1"/>
                  </a:solidFill>
                  <a:latin typeface="Comic Sans MS" pitchFamily="66" charset="0"/>
                  <a:sym typeface="Symbol"/>
                </a:rPr>
                <a:t> </a:t>
              </a:r>
              <a:r>
                <a:rPr lang="en-US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sym typeface="Symbol"/>
                </a:rPr>
                <a:t>S</a:t>
              </a:r>
              <a:r>
                <a:rPr lang="en-US" sz="2000" i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pin </a:t>
              </a:r>
              <a:r>
                <a:rPr lang="en-US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C</a:t>
              </a:r>
              <a:r>
                <a:rPr lang="en-US" sz="2000" i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oherence </a:t>
              </a:r>
              <a:r>
                <a:rPr lang="en-US" sz="2000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sz="2000" i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ime </a:t>
              </a:r>
              <a:r>
                <a:rPr lang="en-US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next slides</a:t>
              </a:r>
              <a:r>
                <a:rPr lang="en-US" sz="2000" dirty="0">
                  <a:solidFill>
                    <a:schemeClr val="tx1"/>
                  </a:solidFill>
                  <a:latin typeface="Comic Sans MS" pitchFamily="66" charset="0"/>
                </a:rPr>
                <a:t>)</a:t>
              </a:r>
            </a:p>
          </p:txBody>
        </p:sp>
        <p:sp>
          <p:nvSpPr>
            <p:cNvPr id="13327" name="Text Box 14"/>
            <p:cNvSpPr txBox="1">
              <a:spLocks noChangeArrowheads="1"/>
            </p:cNvSpPr>
            <p:nvPr/>
          </p:nvSpPr>
          <p:spPr bwMode="auto">
            <a:xfrm>
              <a:off x="353454" y="4958452"/>
              <a:ext cx="6187669" cy="526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marL="342830" indent="-342830" eaLnBrk="1">
                <a:buSzPct val="93000"/>
                <a:buFont typeface="Arial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Comic Sans MS" pitchFamily="66" charset="0"/>
                </a:rPr>
                <a:t>10</a:t>
              </a:r>
              <a:r>
                <a:rPr lang="en-US" sz="2000" baseline="33000" dirty="0">
                  <a:solidFill>
                    <a:srgbClr val="000000"/>
                  </a:solidFill>
                  <a:latin typeface="Comic Sans MS" pitchFamily="66" charset="0"/>
                </a:rPr>
                <a:t>9</a:t>
              </a:r>
              <a:r>
                <a:rPr lang="en-US" sz="2000" dirty="0">
                  <a:solidFill>
                    <a:srgbClr val="000000"/>
                  </a:solidFill>
                  <a:latin typeface="Comic Sans MS" pitchFamily="66" charset="0"/>
                </a:rPr>
                <a:t> turns </a:t>
              </a:r>
              <a:r>
                <a:rPr lang="en-US" sz="2000" dirty="0" smtClean="0">
                  <a:solidFill>
                    <a:srgbClr val="000000"/>
                  </a:solidFill>
                  <a:latin typeface="Comic Sans MS" pitchFamily="66" charset="0"/>
                </a:rPr>
                <a:t>needed </a:t>
              </a:r>
              <a:r>
                <a:rPr lang="en-US" sz="2000" dirty="0">
                  <a:solidFill>
                    <a:srgbClr val="000000"/>
                  </a:solidFill>
                  <a:latin typeface="Comic Sans MS" pitchFamily="66" charset="0"/>
                </a:rPr>
                <a:t>to detect EDM signal 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231204" y="2541723"/>
            <a:ext cx="8050243" cy="2005832"/>
            <a:chOff x="231204" y="2564583"/>
            <a:chExt cx="8050243" cy="2005832"/>
          </a:xfrm>
        </p:grpSpPr>
        <p:sp>
          <p:nvSpPr>
            <p:cNvPr id="8" name="Rettangolo 7"/>
            <p:cNvSpPr/>
            <p:nvPr/>
          </p:nvSpPr>
          <p:spPr>
            <a:xfrm>
              <a:off x="231204" y="2564585"/>
              <a:ext cx="8050243" cy="2005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326" name="AutoShape 13"/>
            <p:cNvSpPr>
              <a:spLocks/>
            </p:cNvSpPr>
            <p:nvPr/>
          </p:nvSpPr>
          <p:spPr bwMode="auto">
            <a:xfrm>
              <a:off x="5623470" y="3108327"/>
              <a:ext cx="365125" cy="1462088"/>
            </a:xfrm>
            <a:prstGeom prst="rightBrace">
              <a:avLst>
                <a:gd name="adj1" fmla="val 33370"/>
                <a:gd name="adj2" fmla="val 50000"/>
              </a:avLst>
            </a:prstGeom>
            <a:noFill/>
            <a:ln w="1836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1354" tIns="45677" rIns="91354" bIns="45677" anchor="ctr"/>
            <a:lstStyle/>
            <a:p>
              <a:endParaRPr lang="it-IT">
                <a:latin typeface="Comic Sans MS" pitchFamily="66" charset="0"/>
                <a:cs typeface="Arial Unicode MS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asellaDiTesto 2"/>
                <p:cNvSpPr txBox="1"/>
                <p:nvPr/>
              </p:nvSpPr>
              <p:spPr>
                <a:xfrm>
                  <a:off x="2162170" y="2578108"/>
                  <a:ext cx="1853474" cy="349881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/>
                          </a:rPr>
                          <m:t>𝑑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≈</m:t>
                        </m:r>
                        <m:sSup>
                          <m:sSup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−29</m:t>
                            </m:r>
                          </m:sup>
                        </m:sSup>
                        <m:r>
                          <a:rPr lang="it-IT" i="1">
                            <a:latin typeface="Cambria Math"/>
                            <a:ea typeface="Cambria Math"/>
                          </a:rPr>
                          <m:t>𝑒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𝑐𝑚</m:t>
                        </m:r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3" name="CasellaDiTesto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2170" y="2578108"/>
                  <a:ext cx="1853474" cy="34988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sellaDiTesto 3"/>
                <p:cNvSpPr txBox="1"/>
                <p:nvPr/>
              </p:nvSpPr>
              <p:spPr>
                <a:xfrm>
                  <a:off x="4206038" y="2585679"/>
                  <a:ext cx="1625079" cy="349881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/>
                          </a:rPr>
                          <m:t>𝐸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=17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𝑀𝑉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𝑚</m:t>
                        </m:r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4" name="CasellaDiTes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6038" y="2585679"/>
                  <a:ext cx="1625079" cy="34988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206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asellaDiTesto 4"/>
                <p:cNvSpPr txBox="1"/>
                <p:nvPr/>
              </p:nvSpPr>
              <p:spPr>
                <a:xfrm>
                  <a:off x="2026235" y="3189397"/>
                  <a:ext cx="3367287" cy="581354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𝜗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</a:rPr>
                              <m:t>𝐸𝐷𝑀</m:t>
                            </m:r>
                          </m:sub>
                        </m:sSub>
                        <m:r>
                          <a:rPr lang="it-IT" i="1">
                            <a:latin typeface="Cambria Math"/>
                            <a:ea typeface="Cambria Math"/>
                          </a:rPr>
                          <m:t>= </m:t>
                        </m:r>
                        <m:f>
                          <m:f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𝑑𝐸</m:t>
                            </m:r>
                          </m:num>
                          <m:den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it-IT" i="1">
                            <a:latin typeface="Cambria Math"/>
                            <a:ea typeface="Cambria Math"/>
                          </a:rPr>
                          <m:t>~5</m:t>
                        </m:r>
                        <m:d>
                          <m:d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−9</m:t>
                                </m:r>
                              </m:sup>
                            </m:sSup>
                            <m:f>
                              <m:fPr>
                                <m:type m:val="skw"/>
                                <m:ctrlPr>
                                  <a:rPr lang="it-IT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𝑟𝑎𝑑</m:t>
                                </m:r>
                              </m:num>
                              <m:den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den>
                            </m:f>
                          </m:e>
                        </m:d>
                        <m:r>
                          <a:rPr lang="it-IT" i="1">
                            <a:latin typeface="Cambria Math"/>
                            <a:ea typeface="Cambria Math"/>
                          </a:rPr>
                          <m:t>𝑡</m:t>
                        </m:r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5" name="CasellaDiTesto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6235" y="3189397"/>
                  <a:ext cx="3367287" cy="58135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sellaDiTesto 5"/>
                <p:cNvSpPr txBox="1"/>
                <p:nvPr/>
              </p:nvSpPr>
              <p:spPr>
                <a:xfrm>
                  <a:off x="2090459" y="4005978"/>
                  <a:ext cx="1820196" cy="349881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/>
                          </a:rPr>
                          <m:t>1 </m:t>
                        </m:r>
                        <m:r>
                          <a:rPr lang="it-IT" i="1">
                            <a:latin typeface="Cambria Math"/>
                          </a:rPr>
                          <m:t>𝑡𝑢𝑟𝑛</m:t>
                        </m:r>
                        <m:r>
                          <a:rPr lang="it-IT" i="1">
                            <a:latin typeface="Cambria Math"/>
                          </a:rPr>
                          <m:t> ~ </m:t>
                        </m:r>
                        <m:sSup>
                          <m:sSup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−6</m:t>
                            </m:r>
                          </m:sup>
                        </m:sSup>
                        <m:r>
                          <a:rPr lang="it-IT" i="1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𝑠</m:t>
                        </m:r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6" name="CasellaDiTesto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0459" y="4005978"/>
                  <a:ext cx="1820196" cy="34988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asellaDiTesto 6"/>
                <p:cNvSpPr txBox="1"/>
                <p:nvPr/>
              </p:nvSpPr>
              <p:spPr>
                <a:xfrm>
                  <a:off x="6093761" y="3489693"/>
                  <a:ext cx="1933304" cy="612773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𝜗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</a:rPr>
                              <m:t>𝐸𝐷𝑀</m:t>
                            </m:r>
                          </m:sub>
                        </m:sSub>
                        <m:r>
                          <a:rPr lang="it-IT" i="1">
                            <a:latin typeface="Cambria Math"/>
                            <a:ea typeface="Cambria Math"/>
                          </a:rPr>
                          <m:t>~</m:t>
                        </m:r>
                        <m:f>
                          <m:f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it-IT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−15</m:t>
                                </m:r>
                              </m:sup>
                            </m:sSup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𝑟𝑎𝑑</m:t>
                            </m:r>
                          </m:num>
                          <m:den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𝑡𝑢𝑟𝑛</m:t>
                            </m:r>
                          </m:den>
                        </m:f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7" name="CasellaDiTesto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3761" y="3489693"/>
                  <a:ext cx="1933304" cy="612773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324" name="Text Box 11"/>
            <p:cNvSpPr txBox="1">
              <a:spLocks noChangeArrowheads="1"/>
            </p:cNvSpPr>
            <p:nvPr/>
          </p:nvSpPr>
          <p:spPr bwMode="auto">
            <a:xfrm>
              <a:off x="231204" y="2564583"/>
              <a:ext cx="1932100" cy="354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89898" tIns="60806" rIns="89898" bIns="44948"/>
            <a:lstStyle>
              <a:lvl1pPr marL="215900" indent="-215900"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marL="342830" indent="-342830" eaLnBrk="1">
                <a:buSzPct val="93000"/>
                <a:buFont typeface="Arial" pitchFamily="34" charset="0"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Comic Sans MS" pitchFamily="66" charset="0"/>
                  <a:ea typeface="Droid Sans Fallback" charset="0"/>
                  <a:cs typeface="Droid Sans Fallback" charset="0"/>
                </a:rPr>
                <a:t>Assuming</a:t>
              </a:r>
            </a:p>
          </p:txBody>
        </p:sp>
      </p:grpSp>
      <p:sp>
        <p:nvSpPr>
          <p:cNvPr id="13" name="Segnaposto data 1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79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36" y="1368435"/>
            <a:ext cx="4481610" cy="581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5441950" y="1368437"/>
            <a:ext cx="4435475" cy="2776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buSzPct val="45000"/>
              <a:buFont typeface="Wingdings" charset="2"/>
              <a:buChar char="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Momentum: &lt;3.7 </a:t>
            </a:r>
            <a:r>
              <a:rPr lang="en-US" dirty="0" err="1">
                <a:solidFill>
                  <a:srgbClr val="000000"/>
                </a:solidFill>
                <a:latin typeface="Comic Sans MS" pitchFamily="66" charset="0"/>
              </a:rPr>
              <a:t>GeV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/c</a:t>
            </a:r>
          </a:p>
          <a:p>
            <a:pPr eaLnBrk="1">
              <a:buSzPct val="45000"/>
              <a:buFont typeface="Wingdings" charset="2"/>
              <a:buNone/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buSzPct val="45000"/>
              <a:buFont typeface="Wingdings" charset="2"/>
              <a:buChar char="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Circumference: 183 m </a:t>
            </a:r>
          </a:p>
          <a:p>
            <a:pPr eaLnBrk="1">
              <a:buSzPct val="45000"/>
              <a:buFont typeface="Wingdings" charset="2"/>
              <a:buNone/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buSzPct val="45000"/>
              <a:buFont typeface="Wingdings" charset="2"/>
              <a:buChar char=""/>
            </a:pP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Polarized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proton and </a:t>
            </a: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deuteron </a:t>
            </a:r>
          </a:p>
          <a:p>
            <a:pPr eaLnBrk="1">
              <a:buSzPct val="45000"/>
              <a:buFont typeface="Wingdings" charset="2"/>
              <a:buNone/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buSzPct val="45000"/>
              <a:buFont typeface="Wingdings" charset="2"/>
              <a:buChar char=""/>
            </a:pPr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Beam </a:t>
            </a:r>
            <a:r>
              <a:rPr lang="en-US" b="1" dirty="0" err="1" smtClean="0">
                <a:solidFill>
                  <a:srgbClr val="000000"/>
                </a:solidFill>
                <a:latin typeface="Comic Sans MS" pitchFamily="66" charset="0"/>
              </a:rPr>
              <a:t>polarimeter</a:t>
            </a: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 (EDDA detector </a:t>
            </a:r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  <a:endParaRPr lang="en-US" b="1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buSzPct val="45000"/>
              <a:buFont typeface="Wingdings" charset="2"/>
              <a:buNone/>
            </a:pPr>
            <a:endParaRPr lang="en-US" b="1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buSzPct val="45000"/>
              <a:buFont typeface="Wingdings" charset="2"/>
              <a:buChar char="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Instrumentation available for </a:t>
            </a: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manipulation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of</a:t>
            </a:r>
          </a:p>
          <a:p>
            <a:pPr marL="0" indent="0" eaLnBrk="1">
              <a:buSzPct val="45000"/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1170432" y="295467"/>
            <a:ext cx="8101584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COoler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SYnchrotron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(FZ-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  <a:ea typeface="Century Schoolbook L" pitchFamily="16" charset="0"/>
                <a:cs typeface="Century Schoolbook L" pitchFamily="16" charset="0"/>
              </a:rPr>
              <a:t>ü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lich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, GERMANY) 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850" y="5705363"/>
            <a:ext cx="2857500" cy="148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6206176" y="4164371"/>
            <a:ext cx="3657600" cy="14926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60806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/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</a:rPr>
              <a:t>- beam </a:t>
            </a:r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size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(electron/stochastic cooling, white noise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eaLnBrk="1"/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/>
            <a:r>
              <a:rPr lang="en-US" b="1" dirty="0">
                <a:solidFill>
                  <a:srgbClr val="000000"/>
                </a:solidFill>
                <a:latin typeface="Comic Sans MS" pitchFamily="66" charset="0"/>
              </a:rPr>
              <a:t>- polarization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(RF solenoid)</a:t>
            </a:r>
          </a:p>
        </p:txBody>
      </p:sp>
      <p:sp>
        <p:nvSpPr>
          <p:cNvPr id="14343" name="Line 6"/>
          <p:cNvSpPr>
            <a:spLocks noChangeShapeType="1"/>
          </p:cNvSpPr>
          <p:nvPr/>
        </p:nvSpPr>
        <p:spPr bwMode="auto">
          <a:xfrm flipH="1" flipV="1">
            <a:off x="1295400" y="3251200"/>
            <a:ext cx="4924426" cy="2419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34" tIns="45668" rIns="91334" bIns="45668"/>
          <a:lstStyle/>
          <a:p>
            <a:endParaRPr lang="it-IT">
              <a:latin typeface="Comic Sans MS" pitchFamily="66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>
          <a:xfrm>
            <a:off x="6831018" y="6501088"/>
            <a:ext cx="2346325" cy="519113"/>
          </a:xfrm>
        </p:spPr>
        <p:txBody>
          <a:bodyPr/>
          <a:lstStyle/>
          <a:p>
            <a:pPr>
              <a:defRPr/>
            </a:pPr>
            <a:fld id="{1DEDD980-379E-4912-A0E1-6B5F1932B692}" type="slidenum">
              <a:rPr lang="en-US" smtClean="0">
                <a:latin typeface="Comic Sans MS" pitchFamily="66" charset="0"/>
              </a:rPr>
              <a:pPr>
                <a:defRPr/>
              </a:pPr>
              <a:t>23</a:t>
            </a:fld>
            <a:endParaRPr lang="en-US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97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  <p:bldP spid="143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54032" y="6039566"/>
            <a:ext cx="9790113" cy="9890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8" tIns="44948" rIns="89898" bIns="44948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buSzPct val="45000"/>
              <a:buFont typeface="Wingdings" charset="2"/>
              <a:buChar char=""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Beam moves toward thick target                </a:t>
            </a:r>
            <a:r>
              <a:rPr lang="en-US" sz="2400" b="1" dirty="0">
                <a:solidFill>
                  <a:srgbClr val="000000"/>
                </a:solidFill>
                <a:latin typeface="Comic Sans MS" pitchFamily="66" charset="0"/>
              </a:rPr>
              <a:t>continuous extraction               </a:t>
            </a:r>
            <a:endParaRPr lang="en-US" sz="2400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1">
              <a:lnSpc>
                <a:spcPct val="150000"/>
              </a:lnSpc>
              <a:buSzPct val="45000"/>
              <a:buFont typeface="Wingdings" charset="2"/>
              <a:buChar char=""/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Elastic scattering (large cross section for d-C)                  </a:t>
            </a:r>
          </a:p>
        </p:txBody>
      </p:sp>
      <p:sp>
        <p:nvSpPr>
          <p:cNvPr id="15364" name="Line 3"/>
          <p:cNvSpPr>
            <a:spLocks noChangeShapeType="1"/>
          </p:cNvSpPr>
          <p:nvPr/>
        </p:nvSpPr>
        <p:spPr bwMode="auto">
          <a:xfrm>
            <a:off x="5593211" y="6244811"/>
            <a:ext cx="8239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34" tIns="45668" rIns="91334" bIns="45668"/>
          <a:lstStyle/>
          <a:p>
            <a:endParaRPr lang="it-IT">
              <a:latin typeface="Comic Sans MS" pitchFamily="66" charset="0"/>
            </a:endParaRPr>
          </a:p>
        </p:txBody>
      </p:sp>
      <p:sp>
        <p:nvSpPr>
          <p:cNvPr id="15373" name="Text Box 12"/>
          <p:cNvSpPr txBox="1">
            <a:spLocks noChangeArrowheads="1"/>
          </p:cNvSpPr>
          <p:nvPr/>
        </p:nvSpPr>
        <p:spPr bwMode="auto">
          <a:xfrm>
            <a:off x="2394018" y="295468"/>
            <a:ext cx="5831106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EDDA beam </a:t>
            </a:r>
            <a:r>
              <a:rPr lang="en-US" sz="3600" dirty="0" err="1">
                <a:solidFill>
                  <a:srgbClr val="FF0000"/>
                </a:solidFill>
                <a:latin typeface="Comic Sans MS" pitchFamily="66" charset="0"/>
              </a:rPr>
              <a:t>polarimeter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6812086" y="1259557"/>
            <a:ext cx="3348338" cy="4295238"/>
            <a:chOff x="6812086" y="1259557"/>
            <a:chExt cx="3348338" cy="4295238"/>
          </a:xfrm>
        </p:grpSpPr>
        <p:sp>
          <p:nvSpPr>
            <p:cNvPr id="4" name="Rettangolo 3"/>
            <p:cNvSpPr/>
            <p:nvPr/>
          </p:nvSpPr>
          <p:spPr>
            <a:xfrm>
              <a:off x="6910418" y="1259557"/>
              <a:ext cx="3105990" cy="4295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367" name="Text Box 6"/>
            <p:cNvSpPr txBox="1">
              <a:spLocks noChangeArrowheads="1"/>
            </p:cNvSpPr>
            <p:nvPr/>
          </p:nvSpPr>
          <p:spPr bwMode="auto">
            <a:xfrm>
              <a:off x="8540033" y="2932123"/>
              <a:ext cx="1476375" cy="731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16" tIns="60819" rIns="89916" bIns="44958"/>
            <a:lstStyle>
              <a:lvl1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 eaLnBrk="1"/>
              <a:r>
                <a:rPr lang="en-US" sz="1700" b="1" dirty="0">
                  <a:latin typeface="Comic Sans MS" pitchFamily="66" charset="0"/>
                </a:rPr>
                <a:t>Analyzing power</a:t>
              </a:r>
            </a:p>
          </p:txBody>
        </p:sp>
        <p:sp>
          <p:nvSpPr>
            <p:cNvPr id="15368" name="Text Box 7"/>
            <p:cNvSpPr txBox="1">
              <a:spLocks noChangeArrowheads="1"/>
            </p:cNvSpPr>
            <p:nvPr/>
          </p:nvSpPr>
          <p:spPr bwMode="auto">
            <a:xfrm>
              <a:off x="7199582" y="1552575"/>
              <a:ext cx="2160588" cy="373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16" tIns="62582" rIns="89916" bIns="44958"/>
            <a:lstStyle>
              <a:lvl1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eaLnBrk="1"/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ASYMMETRIES</a:t>
              </a:r>
            </a:p>
          </p:txBody>
        </p:sp>
        <p:sp>
          <p:nvSpPr>
            <p:cNvPr id="15369" name="Line 8"/>
            <p:cNvSpPr>
              <a:spLocks noChangeShapeType="1"/>
            </p:cNvSpPr>
            <p:nvPr/>
          </p:nvSpPr>
          <p:spPr bwMode="auto">
            <a:xfrm flipH="1" flipV="1">
              <a:off x="8972819" y="2615139"/>
              <a:ext cx="363538" cy="3683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1354" tIns="45677" rIns="91354" bIns="45677"/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15371" name="Text Box 10"/>
            <p:cNvSpPr txBox="1">
              <a:spLocks noChangeArrowheads="1"/>
            </p:cNvSpPr>
            <p:nvPr/>
          </p:nvSpPr>
          <p:spPr bwMode="auto">
            <a:xfrm>
              <a:off x="7137669" y="2933700"/>
              <a:ext cx="1728788" cy="73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16" tIns="60819" rIns="89916" bIns="44958"/>
            <a:lstStyle>
              <a:lvl1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 eaLnBrk="1"/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VERTICAL polarization</a:t>
              </a:r>
            </a:p>
          </p:txBody>
        </p:sp>
        <p:sp>
          <p:nvSpPr>
            <p:cNvPr id="15372" name="Line 11"/>
            <p:cNvSpPr>
              <a:spLocks noChangeShapeType="1"/>
            </p:cNvSpPr>
            <p:nvPr/>
          </p:nvSpPr>
          <p:spPr bwMode="auto">
            <a:xfrm flipV="1">
              <a:off x="8234632" y="2655894"/>
              <a:ext cx="274638" cy="2794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1354" tIns="45677" rIns="91354" bIns="45677"/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15375" name="Text Box 14"/>
            <p:cNvSpPr txBox="1">
              <a:spLocks noChangeArrowheads="1"/>
            </p:cNvSpPr>
            <p:nvPr/>
          </p:nvSpPr>
          <p:spPr bwMode="auto">
            <a:xfrm>
              <a:off x="8684049" y="4724400"/>
              <a:ext cx="1476375" cy="73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16" tIns="60819" rIns="89916" bIns="44958"/>
            <a:lstStyle>
              <a:lvl1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 eaLnBrk="1"/>
              <a:r>
                <a:rPr lang="en-US" sz="1700" b="1" dirty="0">
                  <a:latin typeface="Comic Sans MS" pitchFamily="66" charset="0"/>
                </a:rPr>
                <a:t>Analyzing power</a:t>
              </a:r>
            </a:p>
          </p:txBody>
        </p:sp>
        <p:sp>
          <p:nvSpPr>
            <p:cNvPr id="15376" name="Line 15"/>
            <p:cNvSpPr>
              <a:spLocks noChangeShapeType="1"/>
            </p:cNvSpPr>
            <p:nvPr/>
          </p:nvSpPr>
          <p:spPr bwMode="auto">
            <a:xfrm flipH="1" flipV="1">
              <a:off x="9147444" y="4394200"/>
              <a:ext cx="277813" cy="331788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1354" tIns="45677" rIns="91354" bIns="45677"/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15377" name="Text Box 16"/>
            <p:cNvSpPr txBox="1">
              <a:spLocks noChangeArrowheads="1"/>
            </p:cNvSpPr>
            <p:nvPr/>
          </p:nvSpPr>
          <p:spPr bwMode="auto">
            <a:xfrm>
              <a:off x="6910419" y="4706948"/>
              <a:ext cx="1978263" cy="731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16" tIns="60819" rIns="89916" bIns="44958"/>
            <a:lstStyle>
              <a:lvl1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 eaLnBrk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 algn="ctr" eaLnBrk="1"/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HORIZONTAL polarization</a:t>
              </a:r>
            </a:p>
          </p:txBody>
        </p:sp>
        <p:sp>
          <p:nvSpPr>
            <p:cNvPr id="15378" name="Line 17"/>
            <p:cNvSpPr>
              <a:spLocks noChangeShapeType="1"/>
            </p:cNvSpPr>
            <p:nvPr/>
          </p:nvSpPr>
          <p:spPr bwMode="auto">
            <a:xfrm flipV="1">
              <a:off x="8234632" y="4375154"/>
              <a:ext cx="365125" cy="333375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1354" tIns="45677" rIns="91354" bIns="45677"/>
            <a:lstStyle/>
            <a:p>
              <a:endParaRPr lang="it-IT"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CasellaDiTesto 1"/>
                <p:cNvSpPr txBox="1"/>
                <p:nvPr/>
              </p:nvSpPr>
              <p:spPr>
                <a:xfrm>
                  <a:off x="6812086" y="2111080"/>
                  <a:ext cx="2153300" cy="578790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𝜺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𝑽</m:t>
                            </m:r>
                          </m:sub>
                        </m:sSub>
                        <m:r>
                          <a:rPr lang="it-IT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/>
                              </a:rPr>
                              <m:t>𝐿</m:t>
                            </m:r>
                            <m:r>
                              <a:rPr lang="it-IT" i="1">
                                <a:latin typeface="Cambria Math"/>
                              </a:rPr>
                              <m:t>−</m:t>
                            </m:r>
                            <m:r>
                              <a:rPr lang="it-IT" i="1">
                                <a:latin typeface="Cambria Math"/>
                              </a:rPr>
                              <m:t>𝑅</m:t>
                            </m:r>
                          </m:num>
                          <m:den>
                            <m:r>
                              <a:rPr lang="it-IT" i="1">
                                <a:latin typeface="Cambria Math"/>
                              </a:rPr>
                              <m:t>𝐿</m:t>
                            </m:r>
                            <m:r>
                              <a:rPr lang="it-IT" i="1">
                                <a:latin typeface="Cambria Math"/>
                              </a:rPr>
                              <m:t>+</m:t>
                            </m:r>
                            <m:r>
                              <a:rPr lang="it-IT" i="1">
                                <a:latin typeface="Cambria Math"/>
                              </a:rPr>
                              <m:t>𝑅</m:t>
                            </m:r>
                          </m:den>
                        </m:f>
                        <m:r>
                          <a:rPr lang="it-IT" i="1">
                            <a:latin typeface="Cambria Math"/>
                            <a:ea typeface="Cambria Math"/>
                          </a:rPr>
                          <m:t>∝</m:t>
                        </m:r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sub>
                        </m:sSub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2" name="CasellaDiTesto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2086" y="2111080"/>
                  <a:ext cx="2153300" cy="57879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sellaDiTesto 23"/>
                <p:cNvSpPr txBox="1"/>
                <p:nvPr/>
              </p:nvSpPr>
              <p:spPr>
                <a:xfrm>
                  <a:off x="6910419" y="3854348"/>
                  <a:ext cx="2233002" cy="578790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𝜺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𝑯</m:t>
                            </m:r>
                          </m:sub>
                        </m:sSub>
                        <m:r>
                          <a:rPr lang="it-IT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/>
                              </a:rPr>
                              <m:t>𝑈</m:t>
                            </m:r>
                            <m:r>
                              <a:rPr lang="it-IT" i="1">
                                <a:latin typeface="Cambria Math"/>
                              </a:rPr>
                              <m:t>−</m:t>
                            </m:r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num>
                          <m:den>
                            <m:r>
                              <a:rPr lang="it-IT" i="1">
                                <a:latin typeface="Cambria Math"/>
                              </a:rPr>
                              <m:t>𝑈</m:t>
                            </m:r>
                            <m:r>
                              <a:rPr lang="it-IT" i="1">
                                <a:latin typeface="Cambria Math"/>
                              </a:rPr>
                              <m:t>+</m:t>
                            </m:r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den>
                        </m:f>
                        <m:r>
                          <a:rPr lang="it-IT" i="1">
                            <a:latin typeface="Cambria Math"/>
                            <a:ea typeface="Cambria Math"/>
                          </a:rPr>
                          <m:t>∝</m:t>
                        </m:r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𝐻</m:t>
                            </m:r>
                          </m:sub>
                        </m:sSub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24" name="CasellaDiTesto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0419" y="3854348"/>
                  <a:ext cx="2233002" cy="57879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>
          <a:xfrm>
            <a:off x="6831018" y="6114702"/>
            <a:ext cx="2346325" cy="519113"/>
          </a:xfrm>
        </p:spPr>
        <p:txBody>
          <a:bodyPr/>
          <a:lstStyle/>
          <a:p>
            <a:pPr>
              <a:defRPr/>
            </a:pPr>
            <a:fld id="{1DEDD980-379E-4912-A0E1-6B5F1932B692}" type="slidenum">
              <a:rPr lang="en-US" smtClean="0">
                <a:latin typeface="Comic Sans MS" pitchFamily="66" charset="0"/>
              </a:rPr>
              <a:pPr>
                <a:defRPr/>
              </a:pPr>
              <a:t>24</a:t>
            </a:fld>
            <a:endParaRPr lang="en-US" dirty="0">
              <a:latin typeface="Comic Sans MS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00" y="1259557"/>
            <a:ext cx="6190477" cy="4295238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 bwMode="auto">
          <a:xfrm>
            <a:off x="143771" y="2915753"/>
            <a:ext cx="1257349" cy="45719"/>
          </a:xfrm>
          <a:prstGeom prst="rightArrow">
            <a:avLst/>
          </a:pr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34" tIns="45668" rIns="91334" bIns="45668" numCol="1" rtlCol="0" anchor="t" anchorCtr="0" compatLnSpc="1">
            <a:prstTxWarp prst="textNoShape">
              <a:avLst/>
            </a:prstTxWarp>
          </a:bodyPr>
          <a:lstStyle/>
          <a:p>
            <a:endParaRPr lang="it-IT">
              <a:latin typeface="Comic Sans MS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5779" y="2987756"/>
            <a:ext cx="936104" cy="349863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Comic Sans MS" pitchFamily="66" charset="0"/>
              </a:rPr>
              <a:t>beam</a:t>
            </a:r>
            <a:endParaRPr lang="it-IT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2689412" y="1676935"/>
            <a:ext cx="3727712" cy="3414985"/>
            <a:chOff x="2689412" y="1676935"/>
            <a:chExt cx="3727712" cy="3414985"/>
          </a:xfrm>
        </p:grpSpPr>
        <p:grpSp>
          <p:nvGrpSpPr>
            <p:cNvPr id="11" name="Gruppo 10"/>
            <p:cNvGrpSpPr/>
            <p:nvPr/>
          </p:nvGrpSpPr>
          <p:grpSpPr>
            <a:xfrm>
              <a:off x="2689412" y="1676935"/>
              <a:ext cx="3727712" cy="3414985"/>
              <a:chOff x="2689412" y="1676935"/>
              <a:chExt cx="3727712" cy="3414985"/>
            </a:xfrm>
          </p:grpSpPr>
          <p:pic>
            <p:nvPicPr>
              <p:cNvPr id="8" name="Immagin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9412" y="1676935"/>
                <a:ext cx="3727712" cy="3414985"/>
              </a:xfrm>
              <a:prstGeom prst="rect">
                <a:avLst/>
              </a:prstGeom>
            </p:spPr>
          </p:pic>
          <p:sp>
            <p:nvSpPr>
              <p:cNvPr id="10" name="Rettangolo 9"/>
              <p:cNvSpPr/>
              <p:nvPr/>
            </p:nvSpPr>
            <p:spPr bwMode="auto">
              <a:xfrm>
                <a:off x="4114800" y="1851552"/>
                <a:ext cx="777240" cy="2542648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</p:grpSp>
        <p:sp>
          <p:nvSpPr>
            <p:cNvPr id="12" name="CasellaDiTesto 11"/>
            <p:cNvSpPr txBox="1"/>
            <p:nvPr/>
          </p:nvSpPr>
          <p:spPr>
            <a:xfrm>
              <a:off x="2699351" y="2945650"/>
              <a:ext cx="481171" cy="3499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 err="1" smtClean="0"/>
                <a:t>A</a:t>
              </a:r>
              <a:r>
                <a:rPr lang="it-IT" baseline="-25000" dirty="0" err="1" smtClean="0"/>
                <a:t>y</a:t>
              </a:r>
              <a:endParaRPr lang="it-IT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82029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 bwMode="auto">
          <a:xfrm>
            <a:off x="265365" y="923841"/>
            <a:ext cx="9617671" cy="50134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55674" name="Rectangle 26"/>
          <p:cNvSpPr>
            <a:spLocks noChangeArrowheads="1"/>
          </p:cNvSpPr>
          <p:nvPr/>
        </p:nvSpPr>
        <p:spPr bwMode="auto">
          <a:xfrm>
            <a:off x="213659" y="4349054"/>
            <a:ext cx="203621" cy="3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65675" y="3747201"/>
            <a:ext cx="4307018" cy="1889919"/>
            <a:chOff x="144" y="1971"/>
            <a:chExt cx="2461" cy="1080"/>
          </a:xfrm>
        </p:grpSpPr>
        <p:sp>
          <p:nvSpPr>
            <p:cNvPr id="155654" name="Oval 6"/>
            <p:cNvSpPr>
              <a:spLocks noChangeArrowheads="1"/>
            </p:cNvSpPr>
            <p:nvPr/>
          </p:nvSpPr>
          <p:spPr bwMode="auto">
            <a:xfrm>
              <a:off x="144" y="2202"/>
              <a:ext cx="2461" cy="8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56" name="Oval 8"/>
            <p:cNvSpPr>
              <a:spLocks noChangeArrowheads="1"/>
            </p:cNvSpPr>
            <p:nvPr/>
          </p:nvSpPr>
          <p:spPr bwMode="auto">
            <a:xfrm>
              <a:off x="1824" y="2196"/>
              <a:ext cx="69" cy="79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66FF"/>
                </a:solidFill>
              </a:endParaRPr>
            </a:p>
          </p:txBody>
        </p:sp>
        <p:sp>
          <p:nvSpPr>
            <p:cNvPr id="155658" name="Text Box 10"/>
            <p:cNvSpPr txBox="1">
              <a:spLocks noChangeArrowheads="1"/>
            </p:cNvSpPr>
            <p:nvPr/>
          </p:nvSpPr>
          <p:spPr bwMode="auto">
            <a:xfrm>
              <a:off x="1722" y="2298"/>
              <a:ext cx="193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A</a:t>
              </a:r>
            </a:p>
          </p:txBody>
        </p:sp>
        <p:graphicFrame>
          <p:nvGraphicFramePr>
            <p:cNvPr id="155661" name="Object 13"/>
            <p:cNvGraphicFramePr>
              <a:graphicFrameLocks noChangeAspect="1"/>
            </p:cNvGraphicFramePr>
            <p:nvPr/>
          </p:nvGraphicFramePr>
          <p:xfrm>
            <a:off x="2310" y="1971"/>
            <a:ext cx="222" cy="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30" name="Equation" r:id="rId3" imgW="190417" imgH="241195" progId="Equation.3">
                    <p:embed/>
                  </p:oleObj>
                </mc:Choice>
                <mc:Fallback>
                  <p:oleObj name="Equation" r:id="rId3" imgW="190417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0" y="1971"/>
                          <a:ext cx="222" cy="3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664" name="AutoShape 16"/>
            <p:cNvSpPr>
              <a:spLocks noChangeArrowheads="1"/>
            </p:cNvSpPr>
            <p:nvPr/>
          </p:nvSpPr>
          <p:spPr bwMode="auto">
            <a:xfrm rot="-2497799">
              <a:off x="1819" y="2006"/>
              <a:ext cx="536" cy="55"/>
            </a:xfrm>
            <a:prstGeom prst="rightArrow">
              <a:avLst>
                <a:gd name="adj1" fmla="val 50000"/>
                <a:gd name="adj2" fmla="val 243636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155707" name="Text Box 59"/>
          <p:cNvSpPr txBox="1">
            <a:spLocks noChangeArrowheads="1"/>
          </p:cNvSpPr>
          <p:nvPr/>
        </p:nvSpPr>
        <p:spPr bwMode="auto">
          <a:xfrm>
            <a:off x="617108" y="1080579"/>
            <a:ext cx="7712700" cy="38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one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particle with </a:t>
            </a:r>
            <a:r>
              <a:rPr lang="en-US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magnetic 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moment </a:t>
            </a:r>
            <a:r>
              <a:rPr lang="en-US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makes one turn</a:t>
            </a:r>
            <a:endParaRPr lang="en-US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321851" y="2167020"/>
            <a:ext cx="5203353" cy="1336943"/>
            <a:chOff x="1782" y="1080"/>
            <a:chExt cx="2097" cy="764"/>
          </a:xfrm>
        </p:grpSpPr>
        <p:sp>
          <p:nvSpPr>
            <p:cNvPr id="155697" name="Text Box 49"/>
            <p:cNvSpPr txBox="1">
              <a:spLocks noChangeArrowheads="1"/>
            </p:cNvSpPr>
            <p:nvPr/>
          </p:nvSpPr>
          <p:spPr bwMode="auto">
            <a:xfrm>
              <a:off x="2324" y="1497"/>
              <a:ext cx="1555" cy="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Symbol" panose="05050102010706020507" pitchFamily="18" charset="2"/>
                </a:rPr>
                <a:t>q</a:t>
              </a:r>
              <a:r>
                <a:rPr lang="en-US" baseline="-250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s</a:t>
              </a:r>
              <a:r>
                <a:rPr lang="en-US" dirty="0" smtClean="0">
                  <a:latin typeface="Comic Sans MS" panose="030F0702030302020204" pitchFamily="66" charset="0"/>
                </a:rPr>
                <a:t> = 2</a:t>
              </a:r>
              <a:r>
                <a:rPr lang="en-US" dirty="0" smtClean="0">
                  <a:latin typeface="Symbol" panose="05050102010706020507" pitchFamily="18" charset="2"/>
                </a:rPr>
                <a:t>pn</a:t>
              </a:r>
              <a:r>
                <a:rPr lang="en-US" baseline="-25000" dirty="0" smtClean="0">
                  <a:latin typeface="Comic Sans MS" panose="030F0702030302020204" pitchFamily="66" charset="0"/>
                </a:rPr>
                <a:t>s </a:t>
              </a:r>
              <a:r>
                <a:rPr lang="en-US" dirty="0" smtClean="0">
                  <a:latin typeface="Comic Sans MS" panose="030F0702030302020204" pitchFamily="66" charset="0"/>
                </a:rPr>
                <a:t>precession angle per turn</a:t>
              </a:r>
            </a:p>
            <a:p>
              <a:r>
                <a:rPr lang="en-US" dirty="0" smtClean="0">
                  <a:latin typeface="Symbol" panose="05050102010706020507" pitchFamily="18" charset="2"/>
                </a:rPr>
                <a:t>n</a:t>
              </a:r>
              <a:r>
                <a:rPr lang="en-US" baseline="-25000" dirty="0" smtClean="0">
                  <a:latin typeface="Comic Sans MS" panose="030F0702030302020204" pitchFamily="66" charset="0"/>
                </a:rPr>
                <a:t>s</a:t>
              </a:r>
              <a:r>
                <a:rPr lang="en-US" dirty="0" smtClean="0">
                  <a:latin typeface="Comic Sans MS" panose="030F0702030302020204" pitchFamily="66" charset="0"/>
                </a:rPr>
                <a:t>=</a:t>
              </a:r>
              <a:r>
                <a:rPr lang="en-US" dirty="0" err="1" smtClean="0">
                  <a:latin typeface="Symbol" panose="05050102010706020507" pitchFamily="18" charset="2"/>
                </a:rPr>
                <a:t>g</a:t>
              </a:r>
              <a:r>
                <a:rPr lang="en-US" dirty="0" err="1" smtClean="0">
                  <a:latin typeface="Comic Sans MS" panose="030F0702030302020204" pitchFamily="66" charset="0"/>
                </a:rPr>
                <a:t>G</a:t>
              </a:r>
              <a:r>
                <a:rPr lang="en-US" dirty="0" smtClean="0">
                  <a:latin typeface="Comic Sans MS" panose="030F0702030302020204" pitchFamily="66" charset="0"/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“spin tune”</a:t>
              </a:r>
              <a:endParaRPr lang="en-US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5702" name="Text Box 54"/>
            <p:cNvSpPr txBox="1">
              <a:spLocks noChangeArrowheads="1"/>
            </p:cNvSpPr>
            <p:nvPr/>
          </p:nvSpPr>
          <p:spPr bwMode="auto">
            <a:xfrm>
              <a:off x="2138" y="1167"/>
              <a:ext cx="1311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Comic Sans MS" panose="030F0702030302020204" pitchFamily="66" charset="0"/>
                </a:rPr>
                <a:t>“spin </a:t>
              </a:r>
              <a:r>
                <a:rPr lang="en-US" dirty="0" smtClean="0">
                  <a:solidFill>
                    <a:schemeClr val="accent2"/>
                  </a:solidFill>
                  <a:latin typeface="Comic Sans MS" panose="030F0702030302020204" pitchFamily="66" charset="0"/>
                </a:rPr>
                <a:t>invariant axis”</a:t>
              </a:r>
              <a:endParaRPr lang="en-US" dirty="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  <p:graphicFrame>
          <p:nvGraphicFramePr>
            <p:cNvPr id="155703" name="Object 55"/>
            <p:cNvGraphicFramePr>
              <a:graphicFrameLocks noChangeAspect="1"/>
            </p:cNvGraphicFramePr>
            <p:nvPr/>
          </p:nvGraphicFramePr>
          <p:xfrm>
            <a:off x="1782" y="1080"/>
            <a:ext cx="290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31" name="Equation" r:id="rId5" imgW="253890" imgH="228501" progId="Equation.3">
                    <p:embed/>
                  </p:oleObj>
                </mc:Choice>
                <mc:Fallback>
                  <p:oleObj name="Equation" r:id="rId5" imgW="253890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2" y="1080"/>
                          <a:ext cx="290" cy="2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705" name="Line 57"/>
            <p:cNvSpPr>
              <a:spLocks noChangeShapeType="1"/>
            </p:cNvSpPr>
            <p:nvPr/>
          </p:nvSpPr>
          <p:spPr bwMode="auto">
            <a:xfrm flipH="1">
              <a:off x="2172" y="1632"/>
              <a:ext cx="204" cy="7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624873" y="2508258"/>
            <a:ext cx="3990247" cy="3076371"/>
            <a:chOff x="243" y="1275"/>
            <a:chExt cx="2280" cy="1758"/>
          </a:xfrm>
        </p:grpSpPr>
        <p:sp>
          <p:nvSpPr>
            <p:cNvPr id="155677" name="Oval 29"/>
            <p:cNvSpPr>
              <a:spLocks noChangeArrowheads="1"/>
            </p:cNvSpPr>
            <p:nvPr/>
          </p:nvSpPr>
          <p:spPr bwMode="auto">
            <a:xfrm rot="16944252">
              <a:off x="1849" y="1406"/>
              <a:ext cx="220" cy="711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78" name="Rectangle 30"/>
            <p:cNvSpPr>
              <a:spLocks noChangeArrowheads="1"/>
            </p:cNvSpPr>
            <p:nvPr/>
          </p:nvSpPr>
          <p:spPr bwMode="auto">
            <a:xfrm rot="477069">
              <a:off x="1548" y="1772"/>
              <a:ext cx="744" cy="1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0" name="Oval 32"/>
            <p:cNvSpPr>
              <a:spLocks noChangeArrowheads="1"/>
            </p:cNvSpPr>
            <p:nvPr/>
          </p:nvSpPr>
          <p:spPr bwMode="auto">
            <a:xfrm>
              <a:off x="1818" y="2214"/>
              <a:ext cx="69" cy="79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66FF"/>
                </a:solidFill>
              </a:endParaRPr>
            </a:p>
          </p:txBody>
        </p:sp>
        <p:sp>
          <p:nvSpPr>
            <p:cNvPr id="155682" name="AutoShape 34"/>
            <p:cNvSpPr>
              <a:spLocks noChangeArrowheads="1"/>
            </p:cNvSpPr>
            <p:nvPr/>
          </p:nvSpPr>
          <p:spPr bwMode="auto">
            <a:xfrm rot="14794755">
              <a:off x="1468" y="1946"/>
              <a:ext cx="524" cy="54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4" name="AutoShape 36"/>
            <p:cNvSpPr>
              <a:spLocks noChangeArrowheads="1"/>
            </p:cNvSpPr>
            <p:nvPr/>
          </p:nvSpPr>
          <p:spPr bwMode="auto">
            <a:xfrm rot="16400728">
              <a:off x="1466" y="2207"/>
              <a:ext cx="94" cy="79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5" name="AutoShape 37"/>
            <p:cNvSpPr>
              <a:spLocks noChangeArrowheads="1"/>
            </p:cNvSpPr>
            <p:nvPr/>
          </p:nvSpPr>
          <p:spPr bwMode="auto">
            <a:xfrm rot="19102201">
              <a:off x="1813" y="2024"/>
              <a:ext cx="536" cy="55"/>
            </a:xfrm>
            <a:prstGeom prst="rightArrow">
              <a:avLst>
                <a:gd name="adj1" fmla="val 50000"/>
                <a:gd name="adj2" fmla="val 24363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6" name="AutoShape 38"/>
            <p:cNvSpPr>
              <a:spLocks noChangeArrowheads="1"/>
            </p:cNvSpPr>
            <p:nvPr/>
          </p:nvSpPr>
          <p:spPr bwMode="auto">
            <a:xfrm rot="15316227">
              <a:off x="1650" y="1606"/>
              <a:ext cx="72" cy="80"/>
            </a:xfrm>
            <a:prstGeom prst="triangle">
              <a:avLst>
                <a:gd name="adj" fmla="val 55394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8" name="Oval 40"/>
            <p:cNvSpPr>
              <a:spLocks noChangeArrowheads="1"/>
            </p:cNvSpPr>
            <p:nvPr/>
          </p:nvSpPr>
          <p:spPr bwMode="auto">
            <a:xfrm>
              <a:off x="243" y="2247"/>
              <a:ext cx="2280" cy="786"/>
            </a:xfrm>
            <a:prstGeom prst="ellips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graphicFrame>
          <p:nvGraphicFramePr>
            <p:cNvPr id="155689" name="Object 41"/>
            <p:cNvGraphicFramePr>
              <a:graphicFrameLocks noChangeAspect="1"/>
            </p:cNvGraphicFramePr>
            <p:nvPr/>
          </p:nvGraphicFramePr>
          <p:xfrm>
            <a:off x="1326" y="1719"/>
            <a:ext cx="251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32" name="Equation" r:id="rId7" imgW="203112" imgH="241195" progId="Equation.3">
                    <p:embed/>
                  </p:oleObj>
                </mc:Choice>
                <mc:Fallback>
                  <p:oleObj name="Equation" r:id="rId7" imgW="203112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6" y="1719"/>
                          <a:ext cx="251" cy="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687" name="Line 39"/>
            <p:cNvSpPr>
              <a:spLocks noChangeShapeType="1"/>
            </p:cNvSpPr>
            <p:nvPr/>
          </p:nvSpPr>
          <p:spPr bwMode="auto">
            <a:xfrm flipV="1">
              <a:off x="1852" y="1275"/>
              <a:ext cx="217" cy="979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96" name="Text Box 48"/>
            <p:cNvSpPr txBox="1">
              <a:spLocks noChangeArrowheads="1"/>
            </p:cNvSpPr>
            <p:nvPr/>
          </p:nvSpPr>
          <p:spPr bwMode="auto">
            <a:xfrm>
              <a:off x="428" y="2038"/>
              <a:ext cx="344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ring</a:t>
              </a:r>
            </a:p>
          </p:txBody>
        </p:sp>
        <p:sp>
          <p:nvSpPr>
            <p:cNvPr id="155698" name="Line 50"/>
            <p:cNvSpPr>
              <a:spLocks noChangeShapeType="1"/>
            </p:cNvSpPr>
            <p:nvPr/>
          </p:nvSpPr>
          <p:spPr bwMode="auto">
            <a:xfrm flipH="1">
              <a:off x="1636" y="1724"/>
              <a:ext cx="328" cy="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99" name="Line 51"/>
            <p:cNvSpPr>
              <a:spLocks noChangeShapeType="1"/>
            </p:cNvSpPr>
            <p:nvPr/>
          </p:nvSpPr>
          <p:spPr bwMode="auto">
            <a:xfrm>
              <a:off x="1966" y="1722"/>
              <a:ext cx="322" cy="14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155713" name="Rectangle 65"/>
          <p:cNvSpPr>
            <a:spLocks noChangeArrowheads="1"/>
          </p:cNvSpPr>
          <p:nvPr/>
        </p:nvSpPr>
        <p:spPr bwMode="auto">
          <a:xfrm>
            <a:off x="213659" y="4354303"/>
            <a:ext cx="203621" cy="3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94" tIns="50397" rIns="100794" bIns="50397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55717" name="Text Box 69"/>
          <p:cNvSpPr txBox="1">
            <a:spLocks noChangeArrowheads="1"/>
          </p:cNvSpPr>
          <p:nvPr/>
        </p:nvSpPr>
        <p:spPr bwMode="auto">
          <a:xfrm>
            <a:off x="2512574" y="6098122"/>
            <a:ext cx="4362092" cy="4644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2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table polarization if </a:t>
            </a:r>
            <a:r>
              <a:rPr lang="en-US" sz="2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26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</a:t>
            </a:r>
            <a:r>
              <a:rPr lang="en-US" sz="2600" b="1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n</a:t>
            </a:r>
            <a:r>
              <a:rPr lang="en-US" sz="2600" baseline="-25000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co</a:t>
            </a:r>
            <a:endParaRPr lang="en-US" sz="2600" baseline="-25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Foliennummernplatzhalt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Titel 1"/>
          <p:cNvSpPr txBox="1">
            <a:spLocks/>
          </p:cNvSpPr>
          <p:nvPr/>
        </p:nvSpPr>
        <p:spPr bwMode="auto">
          <a:xfrm>
            <a:off x="2781126" y="161412"/>
            <a:ext cx="4881546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3600" kern="0" dirty="0">
                <a:solidFill>
                  <a:srgbClr val="FF0000"/>
                </a:solidFill>
                <a:latin typeface="Comic Sans MS" pitchFamily="66" charset="0"/>
                <a:ea typeface="+mj-ea"/>
              </a:rPr>
              <a:t>Spin </a:t>
            </a:r>
            <a:r>
              <a:rPr lang="de-DE" sz="3600" kern="0" dirty="0" smtClean="0">
                <a:solidFill>
                  <a:srgbClr val="FF0000"/>
                </a:solidFill>
                <a:latin typeface="Comic Sans MS" pitchFamily="66" charset="0"/>
                <a:ea typeface="+mj-ea"/>
              </a:rPr>
              <a:t>invariant </a:t>
            </a:r>
            <a:r>
              <a:rPr lang="de-DE" sz="3600" kern="0" dirty="0" err="1" smtClean="0">
                <a:solidFill>
                  <a:srgbClr val="FF0000"/>
                </a:solidFill>
                <a:latin typeface="Comic Sans MS" pitchFamily="66" charset="0"/>
                <a:ea typeface="+mj-ea"/>
              </a:rPr>
              <a:t>axis</a:t>
            </a:r>
            <a:endParaRPr lang="de-DE" sz="360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Segnaposto data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10" name="Segnaposto piè di pagina 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40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5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5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7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>
          <a:xfrm>
            <a:off x="8607101" y="7299319"/>
            <a:ext cx="1344083" cy="402483"/>
          </a:xfrm>
          <a:prstGeom prst="rect">
            <a:avLst/>
          </a:prstGeom>
        </p:spPr>
        <p:txBody>
          <a:bodyPr lIns="100684" tIns="50344" rIns="100684" bIns="50344"/>
          <a:lstStyle/>
          <a:p>
            <a:fld id="{C1B7C8C8-98E1-4AA1-9790-A76A83605039}" type="slidenum">
              <a:rPr lang="en-US" sz="1200">
                <a:solidFill>
                  <a:srgbClr val="000000"/>
                </a:solidFill>
                <a:latin typeface="Comic Sans MS" pitchFamily="66" charset="0"/>
              </a:rPr>
              <a:pPr/>
              <a:t>26</a:t>
            </a:fld>
            <a:endParaRPr lang="en-US" sz="120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78415" y="1307576"/>
            <a:ext cx="7384257" cy="2635638"/>
            <a:chOff x="278415" y="1307576"/>
            <a:chExt cx="7384257" cy="2635638"/>
          </a:xfrm>
        </p:grpSpPr>
        <p:sp>
          <p:nvSpPr>
            <p:cNvPr id="2" name="Rettangolo 1"/>
            <p:cNvSpPr/>
            <p:nvPr/>
          </p:nvSpPr>
          <p:spPr bwMode="auto">
            <a:xfrm>
              <a:off x="278415" y="1307576"/>
              <a:ext cx="7384257" cy="26219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308214" y="1307576"/>
                  <a:ext cx="4514258" cy="35930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100684" tIns="50344" rIns="100684" bIns="50344" rtlCol="0">
                  <a:spAutoFit/>
                </a:bodyPr>
                <a:lstStyle/>
                <a:p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- Spin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coherence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along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𝑐𝑜</m:t>
                          </m:r>
                        </m:sub>
                      </m:sSub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is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not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an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issue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a14:m>
                  <a:endParaRPr lang="de-DE" dirty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14" y="1307576"/>
                  <a:ext cx="4995075" cy="38792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099" t="-12500" b="-2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9" name="Gruppieren 88"/>
            <p:cNvGrpSpPr/>
            <p:nvPr/>
          </p:nvGrpSpPr>
          <p:grpSpPr>
            <a:xfrm>
              <a:off x="4886265" y="1453058"/>
              <a:ext cx="1324176" cy="1794771"/>
              <a:chOff x="4370366" y="1180123"/>
              <a:chExt cx="1201142" cy="1628184"/>
            </a:xfrm>
          </p:grpSpPr>
          <p:sp>
            <p:nvSpPr>
              <p:cNvPr id="8" name="Oval 29"/>
              <p:cNvSpPr>
                <a:spLocks noChangeArrowheads="1"/>
              </p:cNvSpPr>
              <p:nvPr/>
            </p:nvSpPr>
            <p:spPr bwMode="auto">
              <a:xfrm rot="16944252">
                <a:off x="4760098" y="1388086"/>
                <a:ext cx="349250" cy="1128713"/>
              </a:xfrm>
              <a:prstGeom prst="ellips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" name="Oval 32"/>
              <p:cNvSpPr>
                <a:spLocks noChangeArrowheads="1"/>
              </p:cNvSpPr>
              <p:nvPr/>
            </p:nvSpPr>
            <p:spPr bwMode="auto">
              <a:xfrm>
                <a:off x="4710885" y="2670787"/>
                <a:ext cx="109538" cy="125413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sz="1700">
                  <a:solidFill>
                    <a:srgbClr val="0066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" name="AutoShape 34"/>
              <p:cNvSpPr>
                <a:spLocks noChangeArrowheads="1"/>
              </p:cNvSpPr>
              <p:nvPr/>
            </p:nvSpPr>
            <p:spPr bwMode="auto">
              <a:xfrm rot="14794755">
                <a:off x="4155260" y="2245337"/>
                <a:ext cx="831851" cy="85725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3" name="AutoShape 38"/>
              <p:cNvSpPr>
                <a:spLocks noChangeArrowheads="1"/>
              </p:cNvSpPr>
              <p:nvPr/>
            </p:nvSpPr>
            <p:spPr bwMode="auto">
              <a:xfrm rot="15316227">
                <a:off x="4444185" y="1705586"/>
                <a:ext cx="114300" cy="127000"/>
              </a:xfrm>
              <a:prstGeom prst="triangle">
                <a:avLst>
                  <a:gd name="adj" fmla="val 55394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4" name="Line 39"/>
              <p:cNvSpPr>
                <a:spLocks noChangeShapeType="1"/>
              </p:cNvSpPr>
              <p:nvPr/>
            </p:nvSpPr>
            <p:spPr bwMode="auto">
              <a:xfrm flipV="1">
                <a:off x="4764860" y="1180123"/>
                <a:ext cx="344488" cy="155416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5" name="Line 50"/>
              <p:cNvSpPr>
                <a:spLocks noChangeShapeType="1"/>
              </p:cNvSpPr>
              <p:nvPr/>
            </p:nvSpPr>
            <p:spPr bwMode="auto">
              <a:xfrm flipH="1">
                <a:off x="4421960" y="1892911"/>
                <a:ext cx="520700" cy="63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6" name="Line 51"/>
              <p:cNvSpPr>
                <a:spLocks noChangeShapeType="1"/>
              </p:cNvSpPr>
              <p:nvPr/>
            </p:nvSpPr>
            <p:spPr bwMode="auto">
              <a:xfrm>
                <a:off x="4945835" y="1889736"/>
                <a:ext cx="511175" cy="23177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0" name="AutoShape 34"/>
              <p:cNvSpPr>
                <a:spLocks noChangeArrowheads="1"/>
              </p:cNvSpPr>
              <p:nvPr/>
            </p:nvSpPr>
            <p:spPr bwMode="auto">
              <a:xfrm rot="15550680">
                <a:off x="4393557" y="2320170"/>
                <a:ext cx="628162" cy="82799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2" name="AutoShape 34"/>
              <p:cNvSpPr>
                <a:spLocks noChangeArrowheads="1"/>
              </p:cNvSpPr>
              <p:nvPr/>
            </p:nvSpPr>
            <p:spPr bwMode="auto">
              <a:xfrm rot="16200000">
                <a:off x="4331344" y="2187563"/>
                <a:ext cx="900100" cy="72008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3" name="AutoShape 34"/>
              <p:cNvSpPr>
                <a:spLocks noChangeArrowheads="1"/>
              </p:cNvSpPr>
              <p:nvPr/>
            </p:nvSpPr>
            <p:spPr bwMode="auto">
              <a:xfrm rot="16903561">
                <a:off x="4561669" y="2358626"/>
                <a:ext cx="554092" cy="75620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4" name="AutoShape 34"/>
              <p:cNvSpPr>
                <a:spLocks noChangeArrowheads="1"/>
              </p:cNvSpPr>
              <p:nvPr/>
            </p:nvSpPr>
            <p:spPr bwMode="auto">
              <a:xfrm rot="17560680">
                <a:off x="4509451" y="2219014"/>
                <a:ext cx="913848" cy="97144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5" name="AutoShape 34"/>
              <p:cNvSpPr>
                <a:spLocks noChangeArrowheads="1"/>
              </p:cNvSpPr>
              <p:nvPr/>
            </p:nvSpPr>
            <p:spPr bwMode="auto">
              <a:xfrm rot="18202771">
                <a:off x="4647795" y="2386097"/>
                <a:ext cx="653294" cy="71639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" name="AutoShape 34"/>
              <p:cNvSpPr>
                <a:spLocks noChangeArrowheads="1"/>
              </p:cNvSpPr>
              <p:nvPr/>
            </p:nvSpPr>
            <p:spPr bwMode="auto">
              <a:xfrm rot="18600042">
                <a:off x="4633057" y="2290704"/>
                <a:ext cx="949481" cy="85725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" name="AutoShape 34"/>
              <p:cNvSpPr>
                <a:spLocks noChangeArrowheads="1"/>
              </p:cNvSpPr>
              <p:nvPr/>
            </p:nvSpPr>
            <p:spPr bwMode="auto">
              <a:xfrm rot="19076792">
                <a:off x="4697597" y="2364053"/>
                <a:ext cx="873911" cy="85725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 rot="16944252">
              <a:off x="1857004" y="1717397"/>
              <a:ext cx="384983" cy="1244328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1802731" y="3131412"/>
              <a:ext cx="120758" cy="138245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pPr algn="ctr"/>
              <a:endParaRPr lang="de-DE" sz="1700">
                <a:solidFill>
                  <a:srgbClr val="0066FF"/>
                </a:solidFill>
                <a:latin typeface="Comic Sans MS" pitchFamily="66" charset="0"/>
              </a:endParaRPr>
            </a:p>
          </p:txBody>
        </p:sp>
        <p:sp>
          <p:nvSpPr>
            <p:cNvPr id="34" name="AutoShape 34"/>
            <p:cNvSpPr>
              <a:spLocks noChangeArrowheads="1"/>
            </p:cNvSpPr>
            <p:nvPr/>
          </p:nvSpPr>
          <p:spPr bwMode="auto">
            <a:xfrm rot="14794755">
              <a:off x="1190240" y="2662416"/>
              <a:ext cx="916962" cy="94506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6" name="AutoShape 37"/>
            <p:cNvSpPr>
              <a:spLocks noChangeArrowheads="1"/>
            </p:cNvSpPr>
            <p:nvPr/>
          </p:nvSpPr>
          <p:spPr bwMode="auto">
            <a:xfrm rot="19102201">
              <a:off x="1793980" y="2798917"/>
              <a:ext cx="938058" cy="96246"/>
            </a:xfrm>
            <a:prstGeom prst="rightArrow">
              <a:avLst>
                <a:gd name="adj1" fmla="val 50000"/>
                <a:gd name="adj2" fmla="val 24363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7" name="AutoShape 38"/>
            <p:cNvSpPr>
              <a:spLocks noChangeArrowheads="1"/>
            </p:cNvSpPr>
            <p:nvPr/>
          </p:nvSpPr>
          <p:spPr bwMode="auto">
            <a:xfrm rot="15316227">
              <a:off x="1508719" y="2067442"/>
              <a:ext cx="125995" cy="140009"/>
            </a:xfrm>
            <a:prstGeom prst="triangle">
              <a:avLst>
                <a:gd name="adj" fmla="val 55394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 flipV="1">
              <a:off x="1862235" y="1488219"/>
              <a:ext cx="379774" cy="171317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lIns="100684" tIns="50344" rIns="100684" bIns="50344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2" name="Line 50"/>
            <p:cNvSpPr>
              <a:spLocks noChangeShapeType="1"/>
            </p:cNvSpPr>
            <p:nvPr/>
          </p:nvSpPr>
          <p:spPr bwMode="auto">
            <a:xfrm flipH="1">
              <a:off x="1484211" y="2273936"/>
              <a:ext cx="574036" cy="7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lIns="100684" tIns="50344" rIns="100684" bIns="50344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2061758" y="2270448"/>
              <a:ext cx="563535" cy="255489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lIns="100684" tIns="50344" rIns="100684" bIns="50344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369068" y="3417618"/>
              <a:ext cx="3173050" cy="5119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00684" tIns="50344" rIns="100684" bIns="50344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At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injection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all </a:t>
              </a:r>
            </a:p>
            <a:p>
              <a:pPr algn="ctr"/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spin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vectors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aligned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(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coherent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)  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3655160" y="3431266"/>
              <a:ext cx="3731040" cy="5119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00684" tIns="50344" rIns="100684" bIns="50344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After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some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time,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spin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vectors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get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out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of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phase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and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fully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populate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the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cone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  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5743106" y="1715654"/>
            <a:ext cx="4347374" cy="359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100684" tIns="50344" rIns="100684" bIns="50344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Vertical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polarization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 not 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affected</a:t>
            </a:r>
            <a:endParaRPr lang="de-DE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4" name="Titel 1"/>
          <p:cNvSpPr txBox="1">
            <a:spLocks/>
          </p:cNvSpPr>
          <p:nvPr/>
        </p:nvSpPr>
        <p:spPr bwMode="auto">
          <a:xfrm>
            <a:off x="2781126" y="-101634"/>
            <a:ext cx="4881546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3600" kern="0" dirty="0">
                <a:solidFill>
                  <a:srgbClr val="FF0000"/>
                </a:solidFill>
                <a:latin typeface="Comic Sans MS" pitchFamily="66" charset="0"/>
                <a:ea typeface="+mj-ea"/>
              </a:rPr>
              <a:t>Spin </a:t>
            </a:r>
            <a:r>
              <a:rPr lang="de-DE" sz="3600" kern="0" dirty="0" err="1">
                <a:solidFill>
                  <a:srgbClr val="FF0000"/>
                </a:solidFill>
                <a:latin typeface="Comic Sans MS" pitchFamily="66" charset="0"/>
                <a:ea typeface="+mj-ea"/>
              </a:rPr>
              <a:t>coherence</a:t>
            </a:r>
            <a:r>
              <a:rPr lang="de-DE" sz="3600" kern="0" dirty="0">
                <a:solidFill>
                  <a:srgbClr val="FF0000"/>
                </a:solidFill>
                <a:latin typeface="Comic Sans MS" pitchFamily="66" charset="0"/>
                <a:ea typeface="+mj-ea"/>
              </a:rPr>
              <a:t> time</a:t>
            </a:r>
            <a:endParaRPr lang="de-DE" sz="360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3542118" y="1578279"/>
            <a:ext cx="6190605" cy="235240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278415" y="776614"/>
            <a:ext cx="6359005" cy="378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Ensemble</a:t>
            </a:r>
            <a:r>
              <a:rPr lang="it-IT" sz="2000" dirty="0" smtClean="0">
                <a:latin typeface="Comic Sans MS" panose="030F0702030302020204" pitchFamily="66" charset="0"/>
              </a:rPr>
              <a:t> of </a:t>
            </a:r>
            <a:r>
              <a:rPr lang="it-IT" sz="2000" dirty="0" err="1" smtClean="0">
                <a:latin typeface="Comic Sans MS" panose="030F0702030302020204" pitchFamily="66" charset="0"/>
              </a:rPr>
              <a:t>particles</a:t>
            </a:r>
            <a:r>
              <a:rPr lang="it-IT" sz="2000" dirty="0" smtClean="0"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latin typeface="Comic Sans MS" panose="030F0702030302020204" pitchFamily="66" charset="0"/>
              </a:rPr>
              <a:t>circulating</a:t>
            </a:r>
            <a:r>
              <a:rPr lang="it-IT" sz="2000" dirty="0" smtClean="0">
                <a:latin typeface="Comic Sans MS" panose="030F0702030302020204" pitchFamily="66" charset="0"/>
              </a:rPr>
              <a:t> in the ring</a:t>
            </a:r>
            <a:endParaRPr lang="it-IT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50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>
          <a:xfrm>
            <a:off x="8607101" y="7299319"/>
            <a:ext cx="1344083" cy="402483"/>
          </a:xfrm>
          <a:prstGeom prst="rect">
            <a:avLst/>
          </a:prstGeom>
        </p:spPr>
        <p:txBody>
          <a:bodyPr lIns="100684" tIns="50344" rIns="100684" bIns="50344"/>
          <a:lstStyle/>
          <a:p>
            <a:fld id="{C1B7C8C8-98E1-4AA1-9790-A76A83605039}" type="slidenum">
              <a:rPr lang="en-US" sz="1200">
                <a:solidFill>
                  <a:srgbClr val="000000"/>
                </a:solidFill>
                <a:latin typeface="Comic Sans MS" pitchFamily="66" charset="0"/>
              </a:rPr>
              <a:pPr/>
              <a:t>27</a:t>
            </a:fld>
            <a:endParaRPr lang="en-US" sz="120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78415" y="1307576"/>
            <a:ext cx="7384257" cy="2635638"/>
            <a:chOff x="278415" y="1307576"/>
            <a:chExt cx="7384257" cy="2635638"/>
          </a:xfrm>
        </p:grpSpPr>
        <p:sp>
          <p:nvSpPr>
            <p:cNvPr id="2" name="Rettangolo 1"/>
            <p:cNvSpPr/>
            <p:nvPr/>
          </p:nvSpPr>
          <p:spPr bwMode="auto">
            <a:xfrm>
              <a:off x="278415" y="1307576"/>
              <a:ext cx="7384257" cy="26219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308214" y="1307576"/>
                  <a:ext cx="4514258" cy="35930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100684" tIns="50344" rIns="100684" bIns="50344" rtlCol="0">
                  <a:spAutoFit/>
                </a:bodyPr>
                <a:lstStyle/>
                <a:p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- Spin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coherence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along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𝑐𝑜</m:t>
                          </m:r>
                        </m:sub>
                      </m:sSub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is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not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an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issue</m:t>
                      </m:r>
                      <m:r>
                        <a:rPr lang="it-IT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a14:m>
                  <a:endParaRPr lang="de-DE" dirty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14" y="1307576"/>
                  <a:ext cx="4995075" cy="38792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099" t="-12500" b="-2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9" name="Gruppieren 88"/>
            <p:cNvGrpSpPr/>
            <p:nvPr/>
          </p:nvGrpSpPr>
          <p:grpSpPr>
            <a:xfrm>
              <a:off x="4886265" y="1453058"/>
              <a:ext cx="1324176" cy="1794771"/>
              <a:chOff x="4370366" y="1180123"/>
              <a:chExt cx="1201142" cy="1628184"/>
            </a:xfrm>
          </p:grpSpPr>
          <p:sp>
            <p:nvSpPr>
              <p:cNvPr id="8" name="Oval 29"/>
              <p:cNvSpPr>
                <a:spLocks noChangeArrowheads="1"/>
              </p:cNvSpPr>
              <p:nvPr/>
            </p:nvSpPr>
            <p:spPr bwMode="auto">
              <a:xfrm rot="16944252">
                <a:off x="4760098" y="1388086"/>
                <a:ext cx="349250" cy="1128713"/>
              </a:xfrm>
              <a:prstGeom prst="ellips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" name="Oval 32"/>
              <p:cNvSpPr>
                <a:spLocks noChangeArrowheads="1"/>
              </p:cNvSpPr>
              <p:nvPr/>
            </p:nvSpPr>
            <p:spPr bwMode="auto">
              <a:xfrm>
                <a:off x="4710885" y="2670787"/>
                <a:ext cx="109538" cy="125413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sz="1700">
                  <a:solidFill>
                    <a:srgbClr val="0066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" name="AutoShape 34"/>
              <p:cNvSpPr>
                <a:spLocks noChangeArrowheads="1"/>
              </p:cNvSpPr>
              <p:nvPr/>
            </p:nvSpPr>
            <p:spPr bwMode="auto">
              <a:xfrm rot="14794755">
                <a:off x="4155260" y="2245337"/>
                <a:ext cx="831851" cy="85725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3" name="AutoShape 38"/>
              <p:cNvSpPr>
                <a:spLocks noChangeArrowheads="1"/>
              </p:cNvSpPr>
              <p:nvPr/>
            </p:nvSpPr>
            <p:spPr bwMode="auto">
              <a:xfrm rot="15316227">
                <a:off x="4444185" y="1705586"/>
                <a:ext cx="114300" cy="127000"/>
              </a:xfrm>
              <a:prstGeom prst="triangle">
                <a:avLst>
                  <a:gd name="adj" fmla="val 55394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4" name="Line 39"/>
              <p:cNvSpPr>
                <a:spLocks noChangeShapeType="1"/>
              </p:cNvSpPr>
              <p:nvPr/>
            </p:nvSpPr>
            <p:spPr bwMode="auto">
              <a:xfrm flipV="1">
                <a:off x="4764860" y="1180123"/>
                <a:ext cx="344488" cy="1554164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5" name="Line 50"/>
              <p:cNvSpPr>
                <a:spLocks noChangeShapeType="1"/>
              </p:cNvSpPr>
              <p:nvPr/>
            </p:nvSpPr>
            <p:spPr bwMode="auto">
              <a:xfrm flipH="1">
                <a:off x="4421960" y="1892911"/>
                <a:ext cx="520700" cy="63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6" name="Line 51"/>
              <p:cNvSpPr>
                <a:spLocks noChangeShapeType="1"/>
              </p:cNvSpPr>
              <p:nvPr/>
            </p:nvSpPr>
            <p:spPr bwMode="auto">
              <a:xfrm>
                <a:off x="4945835" y="1889736"/>
                <a:ext cx="511175" cy="23177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0" name="AutoShape 34"/>
              <p:cNvSpPr>
                <a:spLocks noChangeArrowheads="1"/>
              </p:cNvSpPr>
              <p:nvPr/>
            </p:nvSpPr>
            <p:spPr bwMode="auto">
              <a:xfrm rot="15550680">
                <a:off x="4393557" y="2320170"/>
                <a:ext cx="628162" cy="82799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2" name="AutoShape 34"/>
              <p:cNvSpPr>
                <a:spLocks noChangeArrowheads="1"/>
              </p:cNvSpPr>
              <p:nvPr/>
            </p:nvSpPr>
            <p:spPr bwMode="auto">
              <a:xfrm rot="16200000">
                <a:off x="4331344" y="2187563"/>
                <a:ext cx="900100" cy="72008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3" name="AutoShape 34"/>
              <p:cNvSpPr>
                <a:spLocks noChangeArrowheads="1"/>
              </p:cNvSpPr>
              <p:nvPr/>
            </p:nvSpPr>
            <p:spPr bwMode="auto">
              <a:xfrm rot="16903561">
                <a:off x="4561669" y="2358626"/>
                <a:ext cx="554092" cy="75620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4" name="AutoShape 34"/>
              <p:cNvSpPr>
                <a:spLocks noChangeArrowheads="1"/>
              </p:cNvSpPr>
              <p:nvPr/>
            </p:nvSpPr>
            <p:spPr bwMode="auto">
              <a:xfrm rot="17560680">
                <a:off x="4509451" y="2219014"/>
                <a:ext cx="913848" cy="97144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5" name="AutoShape 34"/>
              <p:cNvSpPr>
                <a:spLocks noChangeArrowheads="1"/>
              </p:cNvSpPr>
              <p:nvPr/>
            </p:nvSpPr>
            <p:spPr bwMode="auto">
              <a:xfrm rot="18202771">
                <a:off x="4647795" y="2386097"/>
                <a:ext cx="653294" cy="71639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" name="AutoShape 34"/>
              <p:cNvSpPr>
                <a:spLocks noChangeArrowheads="1"/>
              </p:cNvSpPr>
              <p:nvPr/>
            </p:nvSpPr>
            <p:spPr bwMode="auto">
              <a:xfrm rot="18600042">
                <a:off x="4633057" y="2290704"/>
                <a:ext cx="949481" cy="85725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7" name="AutoShape 34"/>
              <p:cNvSpPr>
                <a:spLocks noChangeArrowheads="1"/>
              </p:cNvSpPr>
              <p:nvPr/>
            </p:nvSpPr>
            <p:spPr bwMode="auto">
              <a:xfrm rot="19076792">
                <a:off x="4697597" y="2364053"/>
                <a:ext cx="873911" cy="85725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 rot="16944252">
              <a:off x="1857004" y="1717397"/>
              <a:ext cx="384983" cy="1244328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1802731" y="3131412"/>
              <a:ext cx="120758" cy="138245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pPr algn="ctr"/>
              <a:endParaRPr lang="de-DE" sz="1700">
                <a:solidFill>
                  <a:srgbClr val="0066FF"/>
                </a:solidFill>
                <a:latin typeface="Comic Sans MS" pitchFamily="66" charset="0"/>
              </a:endParaRPr>
            </a:p>
          </p:txBody>
        </p:sp>
        <p:sp>
          <p:nvSpPr>
            <p:cNvPr id="34" name="AutoShape 34"/>
            <p:cNvSpPr>
              <a:spLocks noChangeArrowheads="1"/>
            </p:cNvSpPr>
            <p:nvPr/>
          </p:nvSpPr>
          <p:spPr bwMode="auto">
            <a:xfrm rot="14794755">
              <a:off x="1190240" y="2662416"/>
              <a:ext cx="916962" cy="94506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6" name="AutoShape 37"/>
            <p:cNvSpPr>
              <a:spLocks noChangeArrowheads="1"/>
            </p:cNvSpPr>
            <p:nvPr/>
          </p:nvSpPr>
          <p:spPr bwMode="auto">
            <a:xfrm rot="19102201">
              <a:off x="1793980" y="2798917"/>
              <a:ext cx="938058" cy="96246"/>
            </a:xfrm>
            <a:prstGeom prst="rightArrow">
              <a:avLst>
                <a:gd name="adj1" fmla="val 50000"/>
                <a:gd name="adj2" fmla="val 24363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7" name="AutoShape 38"/>
            <p:cNvSpPr>
              <a:spLocks noChangeArrowheads="1"/>
            </p:cNvSpPr>
            <p:nvPr/>
          </p:nvSpPr>
          <p:spPr bwMode="auto">
            <a:xfrm rot="15316227">
              <a:off x="1508719" y="2067442"/>
              <a:ext cx="125995" cy="140009"/>
            </a:xfrm>
            <a:prstGeom prst="triangle">
              <a:avLst>
                <a:gd name="adj" fmla="val 55394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0684" tIns="50344" rIns="100684" bIns="50344" anchor="ctr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 flipV="1">
              <a:off x="1862235" y="1488219"/>
              <a:ext cx="379774" cy="171317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lIns="100684" tIns="50344" rIns="100684" bIns="50344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2" name="Line 50"/>
            <p:cNvSpPr>
              <a:spLocks noChangeShapeType="1"/>
            </p:cNvSpPr>
            <p:nvPr/>
          </p:nvSpPr>
          <p:spPr bwMode="auto">
            <a:xfrm flipH="1">
              <a:off x="1484211" y="2273936"/>
              <a:ext cx="574036" cy="7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lIns="100684" tIns="50344" rIns="100684" bIns="50344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2061758" y="2270448"/>
              <a:ext cx="563535" cy="255489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lIns="100684" tIns="50344" rIns="100684" bIns="50344"/>
            <a:lstStyle/>
            <a:p>
              <a:endParaRPr lang="de-DE" sz="17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369068" y="3417618"/>
              <a:ext cx="3173050" cy="5119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00684" tIns="50344" rIns="100684" bIns="50344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At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injection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all </a:t>
              </a:r>
            </a:p>
            <a:p>
              <a:pPr algn="ctr"/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spin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vectors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aligned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(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coherent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)  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3655160" y="3431266"/>
              <a:ext cx="3731040" cy="5119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00684" tIns="50344" rIns="100684" bIns="50344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After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some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time,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spin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vectors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get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out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of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phase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and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fully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populate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the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cone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  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5743106" y="1715654"/>
            <a:ext cx="4347374" cy="359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100684" tIns="50344" rIns="100684" bIns="50344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Vertical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polarization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 not 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affected</a:t>
            </a:r>
            <a:endParaRPr lang="de-DE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278415" y="4259218"/>
            <a:ext cx="7624997" cy="2469636"/>
            <a:chOff x="278415" y="4259218"/>
            <a:chExt cx="7624997" cy="2469636"/>
          </a:xfrm>
        </p:grpSpPr>
        <p:sp>
          <p:nvSpPr>
            <p:cNvPr id="4" name="Rettangolo 3"/>
            <p:cNvSpPr/>
            <p:nvPr/>
          </p:nvSpPr>
          <p:spPr bwMode="auto">
            <a:xfrm>
              <a:off x="278415" y="4259218"/>
              <a:ext cx="7505415" cy="2469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grpSp>
          <p:nvGrpSpPr>
            <p:cNvPr id="91" name="Gruppieren 90"/>
            <p:cNvGrpSpPr/>
            <p:nvPr/>
          </p:nvGrpSpPr>
          <p:grpSpPr>
            <a:xfrm>
              <a:off x="668782" y="4834060"/>
              <a:ext cx="2392379" cy="1210684"/>
              <a:chOff x="606633" y="4185083"/>
              <a:chExt cx="2170095" cy="1098311"/>
            </a:xfrm>
          </p:grpSpPr>
          <p:sp>
            <p:nvSpPr>
              <p:cNvPr id="59" name="Oval 32"/>
              <p:cNvSpPr>
                <a:spLocks noChangeArrowheads="1"/>
              </p:cNvSpPr>
              <p:nvPr/>
            </p:nvSpPr>
            <p:spPr bwMode="auto">
              <a:xfrm>
                <a:off x="1625286" y="5031779"/>
                <a:ext cx="109538" cy="125413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sz="1700">
                  <a:solidFill>
                    <a:srgbClr val="0066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0" name="AutoShape 34"/>
              <p:cNvSpPr>
                <a:spLocks noChangeArrowheads="1"/>
              </p:cNvSpPr>
              <p:nvPr/>
            </p:nvSpPr>
            <p:spPr bwMode="auto">
              <a:xfrm rot="12207796">
                <a:off x="822352" y="4860682"/>
                <a:ext cx="849463" cy="95336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" name="AutoShape 37"/>
              <p:cNvSpPr>
                <a:spLocks noChangeArrowheads="1"/>
              </p:cNvSpPr>
              <p:nvPr/>
            </p:nvSpPr>
            <p:spPr bwMode="auto">
              <a:xfrm rot="21447576">
                <a:off x="1730032" y="5031422"/>
                <a:ext cx="754585" cy="90450"/>
              </a:xfrm>
              <a:prstGeom prst="rightArrow">
                <a:avLst>
                  <a:gd name="adj1" fmla="val 50000"/>
                  <a:gd name="adj2" fmla="val 243636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3" name="Line 39"/>
              <p:cNvSpPr>
                <a:spLocks noChangeShapeType="1"/>
              </p:cNvSpPr>
              <p:nvPr/>
            </p:nvSpPr>
            <p:spPr bwMode="auto">
              <a:xfrm flipV="1">
                <a:off x="1679261" y="4185083"/>
                <a:ext cx="192440" cy="91019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6" name="Ellipse 65"/>
              <p:cNvSpPr/>
              <p:nvPr/>
            </p:nvSpPr>
            <p:spPr bwMode="auto">
              <a:xfrm rot="11535359">
                <a:off x="606633" y="4848617"/>
                <a:ext cx="2170095" cy="434777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7" name="AutoShape 38"/>
              <p:cNvSpPr>
                <a:spLocks noChangeArrowheads="1"/>
              </p:cNvSpPr>
              <p:nvPr/>
            </p:nvSpPr>
            <p:spPr bwMode="auto">
              <a:xfrm rot="16691506">
                <a:off x="1203495" y="4668037"/>
                <a:ext cx="114300" cy="127000"/>
              </a:xfrm>
              <a:prstGeom prst="triangle">
                <a:avLst>
                  <a:gd name="adj" fmla="val 55394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70" name="Textfeld 69"/>
            <p:cNvSpPr txBox="1"/>
            <p:nvPr/>
          </p:nvSpPr>
          <p:spPr>
            <a:xfrm>
              <a:off x="303328" y="6216905"/>
              <a:ext cx="3294429" cy="3068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00684" tIns="50344" rIns="100684" bIns="50344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At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injection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all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spin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vectors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aligned</a:t>
              </a:r>
              <a:endParaRPr lang="de-DE" sz="14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3719538" y="6216906"/>
              <a:ext cx="3098275" cy="5119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00684" tIns="50344" rIns="100684" bIns="50344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Later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,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spin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vectors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are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out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of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phase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in </a:t>
              </a:r>
              <a:r>
                <a:rPr lang="de-DE" sz="1400" dirty="0" err="1">
                  <a:solidFill>
                    <a:srgbClr val="000000"/>
                  </a:solidFill>
                  <a:latin typeface="Comic Sans MS" pitchFamily="66" charset="0"/>
                </a:rPr>
                <a:t>the</a:t>
              </a:r>
              <a:r>
                <a:rPr lang="de-DE" sz="1400" dirty="0">
                  <a:solidFill>
                    <a:srgbClr val="000000"/>
                  </a:solidFill>
                  <a:latin typeface="Comic Sans MS" pitchFamily="66" charset="0"/>
                </a:rPr>
                <a:t> horizontal plane</a:t>
              </a:r>
            </a:p>
          </p:txBody>
        </p:sp>
        <p:grpSp>
          <p:nvGrpSpPr>
            <p:cNvPr id="93" name="Gruppieren 92"/>
            <p:cNvGrpSpPr/>
            <p:nvPr/>
          </p:nvGrpSpPr>
          <p:grpSpPr>
            <a:xfrm>
              <a:off x="4042594" y="4834049"/>
              <a:ext cx="2392379" cy="1268140"/>
              <a:chOff x="3666972" y="4185083"/>
              <a:chExt cx="2170095" cy="1150434"/>
            </a:xfrm>
          </p:grpSpPr>
          <p:sp>
            <p:nvSpPr>
              <p:cNvPr id="76" name="Ellipse 75"/>
              <p:cNvSpPr/>
              <p:nvPr/>
            </p:nvSpPr>
            <p:spPr bwMode="auto">
              <a:xfrm rot="11535359">
                <a:off x="3666972" y="4848618"/>
                <a:ext cx="2170095" cy="434777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sz="17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grpSp>
            <p:nvGrpSpPr>
              <p:cNvPr id="92" name="Gruppieren 91"/>
              <p:cNvGrpSpPr/>
              <p:nvPr/>
            </p:nvGrpSpPr>
            <p:grpSpPr>
              <a:xfrm>
                <a:off x="3744669" y="4185083"/>
                <a:ext cx="1938206" cy="1150434"/>
                <a:chOff x="3744669" y="4185083"/>
                <a:chExt cx="1938206" cy="1150434"/>
              </a:xfrm>
            </p:grpSpPr>
            <p:sp>
              <p:nvSpPr>
                <p:cNvPr id="72" name="Oval 32"/>
                <p:cNvSpPr>
                  <a:spLocks noChangeArrowheads="1"/>
                </p:cNvSpPr>
                <p:nvPr/>
              </p:nvSpPr>
              <p:spPr bwMode="auto">
                <a:xfrm>
                  <a:off x="4685625" y="5031779"/>
                  <a:ext cx="109538" cy="12541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de-DE" sz="1700">
                    <a:solidFill>
                      <a:srgbClr val="0066FF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73" name="AutoShape 34"/>
                <p:cNvSpPr>
                  <a:spLocks noChangeArrowheads="1"/>
                </p:cNvSpPr>
                <p:nvPr/>
              </p:nvSpPr>
              <p:spPr bwMode="auto">
                <a:xfrm rot="12207796">
                  <a:off x="3882691" y="4860682"/>
                  <a:ext cx="849463" cy="95336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74" name="AutoShape 37"/>
                <p:cNvSpPr>
                  <a:spLocks noChangeArrowheads="1"/>
                </p:cNvSpPr>
                <p:nvPr/>
              </p:nvSpPr>
              <p:spPr bwMode="auto">
                <a:xfrm rot="21447576">
                  <a:off x="4790371" y="5031422"/>
                  <a:ext cx="754585" cy="90450"/>
                </a:xfrm>
                <a:prstGeom prst="rightArrow">
                  <a:avLst>
                    <a:gd name="adj1" fmla="val 50000"/>
                    <a:gd name="adj2" fmla="val 243636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75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4739600" y="4185083"/>
                  <a:ext cx="192440" cy="910195"/>
                </a:xfrm>
                <a:prstGeom prst="line">
                  <a:avLst/>
                </a:prstGeom>
                <a:noFill/>
                <a:ln w="190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77" name="AutoShape 38"/>
                <p:cNvSpPr>
                  <a:spLocks noChangeArrowheads="1"/>
                </p:cNvSpPr>
                <p:nvPr/>
              </p:nvSpPr>
              <p:spPr bwMode="auto">
                <a:xfrm rot="16691506">
                  <a:off x="4263834" y="4668037"/>
                  <a:ext cx="114300" cy="127000"/>
                </a:xfrm>
                <a:prstGeom prst="triangle">
                  <a:avLst>
                    <a:gd name="adj" fmla="val 55394"/>
                  </a:avLst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79" name="AutoShape 34"/>
                <p:cNvSpPr>
                  <a:spLocks noChangeArrowheads="1"/>
                </p:cNvSpPr>
                <p:nvPr/>
              </p:nvSpPr>
              <p:spPr bwMode="auto">
                <a:xfrm rot="11397897">
                  <a:off x="3744669" y="4968432"/>
                  <a:ext cx="959633" cy="92467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80" name="AutoShape 34"/>
                <p:cNvSpPr>
                  <a:spLocks noChangeArrowheads="1"/>
                </p:cNvSpPr>
                <p:nvPr/>
              </p:nvSpPr>
              <p:spPr bwMode="auto">
                <a:xfrm rot="10198250">
                  <a:off x="4237652" y="5111694"/>
                  <a:ext cx="462413" cy="77835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81" name="AutoShape 34"/>
                <p:cNvSpPr>
                  <a:spLocks noChangeArrowheads="1"/>
                </p:cNvSpPr>
                <p:nvPr/>
              </p:nvSpPr>
              <p:spPr bwMode="auto">
                <a:xfrm rot="7220678">
                  <a:off x="4561316" y="5192987"/>
                  <a:ext cx="218973" cy="66088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82" name="AutoShape 34"/>
                <p:cNvSpPr>
                  <a:spLocks noChangeArrowheads="1"/>
                </p:cNvSpPr>
                <p:nvPr/>
              </p:nvSpPr>
              <p:spPr bwMode="auto">
                <a:xfrm rot="14019281">
                  <a:off x="4424313" y="4851593"/>
                  <a:ext cx="354935" cy="80986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83" name="AutoShape 34"/>
                <p:cNvSpPr>
                  <a:spLocks noChangeArrowheads="1"/>
                </p:cNvSpPr>
                <p:nvPr/>
              </p:nvSpPr>
              <p:spPr bwMode="auto">
                <a:xfrm rot="18804656">
                  <a:off x="4731671" y="4916422"/>
                  <a:ext cx="256723" cy="54509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84" name="AutoShape 34"/>
                <p:cNvSpPr>
                  <a:spLocks noChangeArrowheads="1"/>
                </p:cNvSpPr>
                <p:nvPr/>
              </p:nvSpPr>
              <p:spPr bwMode="auto">
                <a:xfrm rot="21229921">
                  <a:off x="4790799" y="4997669"/>
                  <a:ext cx="642522" cy="86278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86" name="AutoShape 34"/>
                <p:cNvSpPr>
                  <a:spLocks noChangeArrowheads="1"/>
                </p:cNvSpPr>
                <p:nvPr/>
              </p:nvSpPr>
              <p:spPr bwMode="auto">
                <a:xfrm rot="1849498">
                  <a:off x="4738236" y="5218017"/>
                  <a:ext cx="544473" cy="94374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87" name="AutoShape 34"/>
                <p:cNvSpPr>
                  <a:spLocks noChangeArrowheads="1"/>
                </p:cNvSpPr>
                <p:nvPr/>
              </p:nvSpPr>
              <p:spPr bwMode="auto">
                <a:xfrm rot="985592">
                  <a:off x="4764993" y="5196143"/>
                  <a:ext cx="917882" cy="85029"/>
                </a:xfrm>
                <a:prstGeom prst="rightArrow">
                  <a:avLst>
                    <a:gd name="adj1" fmla="val 50000"/>
                    <a:gd name="adj2" fmla="val 242593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 sz="170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345544" name="Object 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52940490"/>
                    </p:ext>
                  </p:extLst>
                </p:nvPr>
              </p:nvGraphicFramePr>
              <p:xfrm>
                <a:off x="2182507" y="4754686"/>
                <a:ext cx="507531" cy="45148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6101" name="Equation" r:id="rId4" imgW="253890" imgH="228501" progId="Equation.3">
                        <p:embed/>
                      </p:oleObj>
                    </mc:Choice>
                    <mc:Fallback>
                      <p:oleObj name="Equation" r:id="rId4" imgW="253890" imgH="228501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507" y="4754686"/>
                              <a:ext cx="507531" cy="45148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345544" name="Object 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24116686"/>
                    </p:ext>
                  </p:extLst>
                </p:nvPr>
              </p:nvGraphicFramePr>
              <p:xfrm>
                <a:off x="2182507" y="4754686"/>
                <a:ext cx="507531" cy="45148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3743" name="Equation" r:id="rId6" imgW="253890" imgH="228501" progId="Equation.3">
                        <p:embed/>
                      </p:oleObj>
                    </mc:Choice>
                    <mc:Fallback>
                      <p:oleObj name="Equation" r:id="rId6" imgW="253890" imgH="228501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507" y="4754686"/>
                              <a:ext cx="507531" cy="45148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feld 49"/>
                <p:cNvSpPr txBox="1"/>
                <p:nvPr/>
              </p:nvSpPr>
              <p:spPr>
                <a:xfrm>
                  <a:off x="278415" y="4259218"/>
                  <a:ext cx="7624997" cy="3922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100684" tIns="50344" rIns="100684" bIns="50344" rtlCol="0">
                  <a:spAutoFit/>
                </a:bodyPr>
                <a:lstStyle/>
                <a:p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-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For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</m:acc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⊥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𝑐𝑜</m:t>
                          </m:r>
                        </m:sub>
                      </m:sSub>
                    </m:oMath>
                  </a14:m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 (machines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with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frozen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spin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)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the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situation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is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itchFamily="66" charset="0"/>
                      <a:sym typeface="Symbol"/>
                    </a:rPr>
                    <a:t> different</a:t>
                  </a:r>
                  <a:endParaRPr lang="de-DE" dirty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50" name="Textfeld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415" y="4259218"/>
                  <a:ext cx="7624997" cy="39226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560" t="-28125" b="-2343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8" name="Rectangle 5"/>
          <p:cNvSpPr txBox="1">
            <a:spLocks noChangeArrowheads="1"/>
          </p:cNvSpPr>
          <p:nvPr/>
        </p:nvSpPr>
        <p:spPr bwMode="auto">
          <a:xfrm>
            <a:off x="340520" y="6881254"/>
            <a:ext cx="9485313" cy="3972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In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EDM machine observation 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time is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limited by SCT.</a:t>
            </a:r>
            <a:endParaRPr lang="en-US" sz="2400" dirty="0">
              <a:solidFill>
                <a:srgbClr val="FF0000"/>
              </a:solidFill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88" name="Textfeld 87"/>
          <p:cNvSpPr txBox="1"/>
          <p:nvPr/>
        </p:nvSpPr>
        <p:spPr>
          <a:xfrm>
            <a:off x="5767143" y="4997657"/>
            <a:ext cx="4272538" cy="359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100684" tIns="50344" rIns="100684" bIns="50344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Longitudinal 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polarization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omic Sans MS" pitchFamily="66" charset="0"/>
              </a:rPr>
              <a:t>vanishes</a:t>
            </a:r>
            <a:r>
              <a:rPr lang="de-DE" dirty="0">
                <a:solidFill>
                  <a:srgbClr val="FF0000"/>
                </a:solidFill>
                <a:latin typeface="Comic Sans MS" pitchFamily="66" charset="0"/>
              </a:rPr>
              <a:t>!</a:t>
            </a:r>
          </a:p>
        </p:txBody>
      </p:sp>
      <p:sp>
        <p:nvSpPr>
          <p:cNvPr id="65" name="Rettangolo 64"/>
          <p:cNvSpPr/>
          <p:nvPr/>
        </p:nvSpPr>
        <p:spPr bwMode="auto">
          <a:xfrm>
            <a:off x="3655160" y="4651482"/>
            <a:ext cx="6190605" cy="20773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9" name="Titel 1"/>
          <p:cNvSpPr txBox="1">
            <a:spLocks/>
          </p:cNvSpPr>
          <p:nvPr/>
        </p:nvSpPr>
        <p:spPr bwMode="auto">
          <a:xfrm>
            <a:off x="2781126" y="-101634"/>
            <a:ext cx="4881546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3600" kern="0" dirty="0">
                <a:solidFill>
                  <a:srgbClr val="FF0000"/>
                </a:solidFill>
                <a:latin typeface="Comic Sans MS" pitchFamily="66" charset="0"/>
                <a:ea typeface="+mj-ea"/>
              </a:rPr>
              <a:t>Spin </a:t>
            </a:r>
            <a:r>
              <a:rPr lang="de-DE" sz="3600" kern="0" dirty="0" err="1">
                <a:solidFill>
                  <a:srgbClr val="FF0000"/>
                </a:solidFill>
                <a:latin typeface="Comic Sans MS" pitchFamily="66" charset="0"/>
                <a:ea typeface="+mj-ea"/>
              </a:rPr>
              <a:t>coherence</a:t>
            </a:r>
            <a:r>
              <a:rPr lang="de-DE" sz="3600" kern="0" dirty="0">
                <a:solidFill>
                  <a:srgbClr val="FF0000"/>
                </a:solidFill>
                <a:latin typeface="Comic Sans MS" pitchFamily="66" charset="0"/>
                <a:ea typeface="+mj-ea"/>
              </a:rPr>
              <a:t> time</a:t>
            </a:r>
            <a:endParaRPr lang="de-DE" sz="360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5" name="CasellaDiTesto 84"/>
          <p:cNvSpPr txBox="1"/>
          <p:nvPr/>
        </p:nvSpPr>
        <p:spPr>
          <a:xfrm>
            <a:off x="278415" y="776614"/>
            <a:ext cx="6359005" cy="378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Ensemble</a:t>
            </a:r>
            <a:r>
              <a:rPr lang="it-IT" sz="2000" dirty="0" smtClean="0">
                <a:latin typeface="Comic Sans MS" panose="030F0702030302020204" pitchFamily="66" charset="0"/>
              </a:rPr>
              <a:t> of </a:t>
            </a:r>
            <a:r>
              <a:rPr lang="it-IT" sz="2000" dirty="0" err="1" smtClean="0">
                <a:latin typeface="Comic Sans MS" panose="030F0702030302020204" pitchFamily="66" charset="0"/>
              </a:rPr>
              <a:t>particles</a:t>
            </a:r>
            <a:r>
              <a:rPr lang="it-IT" sz="2000" dirty="0" smtClean="0">
                <a:latin typeface="Comic Sans MS" panose="030F0702030302020204" pitchFamily="66" charset="0"/>
              </a:rPr>
              <a:t> </a:t>
            </a:r>
            <a:r>
              <a:rPr lang="it-IT" sz="2000" dirty="0" err="1" smtClean="0">
                <a:latin typeface="Comic Sans MS" panose="030F0702030302020204" pitchFamily="66" charset="0"/>
              </a:rPr>
              <a:t>circulating</a:t>
            </a:r>
            <a:r>
              <a:rPr lang="it-IT" sz="2000" dirty="0" smtClean="0">
                <a:latin typeface="Comic Sans MS" panose="030F0702030302020204" pitchFamily="66" charset="0"/>
              </a:rPr>
              <a:t> in the ring</a:t>
            </a:r>
            <a:endParaRPr lang="it-IT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6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88" grpId="0" animBg="1"/>
      <p:bldP spid="6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Box 1"/>
          <p:cNvSpPr txBox="1">
            <a:spLocks noChangeArrowheads="1"/>
          </p:cNvSpPr>
          <p:nvPr/>
        </p:nvSpPr>
        <p:spPr bwMode="auto">
          <a:xfrm>
            <a:off x="1367110" y="282023"/>
            <a:ext cx="6884601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3" tIns="44986" rIns="89973" bIns="44986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3200" dirty="0" err="1">
                <a:solidFill>
                  <a:srgbClr val="FF0000"/>
                </a:solidFill>
                <a:latin typeface="Comic Sans MS" pitchFamily="66" charset="0"/>
              </a:rPr>
              <a:t>Decoherence</a:t>
            </a: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: where does it arise?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47" name="Gruppo 46"/>
          <p:cNvGrpSpPr/>
          <p:nvPr/>
        </p:nvGrpSpPr>
        <p:grpSpPr>
          <a:xfrm>
            <a:off x="6997457" y="3852031"/>
            <a:ext cx="3116685" cy="2151111"/>
            <a:chOff x="703310" y="1184735"/>
            <a:chExt cx="3834994" cy="2337047"/>
          </a:xfrm>
        </p:grpSpPr>
        <p:sp>
          <p:nvSpPr>
            <p:cNvPr id="49" name="Oval 3"/>
            <p:cNvSpPr>
              <a:spLocks noChangeArrowheads="1"/>
            </p:cNvSpPr>
            <p:nvPr/>
          </p:nvSpPr>
          <p:spPr bwMode="auto">
            <a:xfrm>
              <a:off x="882972" y="2116253"/>
              <a:ext cx="2743766" cy="1231536"/>
            </a:xfrm>
            <a:prstGeom prst="ellipse">
              <a:avLst/>
            </a:prstGeom>
            <a:noFill/>
            <a:ln w="5472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latin typeface="Comic Sans MS" pitchFamily="66" charset="0"/>
                <a:cs typeface="Arial Unicode MS" charset="0"/>
              </a:endParaRPr>
            </a:p>
          </p:txBody>
        </p:sp>
        <p:sp>
          <p:nvSpPr>
            <p:cNvPr id="51" name="Line 4"/>
            <p:cNvSpPr>
              <a:spLocks noChangeShapeType="1"/>
            </p:cNvSpPr>
            <p:nvPr/>
          </p:nvSpPr>
          <p:spPr bwMode="auto">
            <a:xfrm flipV="1">
              <a:off x="3012727" y="1184735"/>
              <a:ext cx="2268" cy="98993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52" name="Line 5"/>
            <p:cNvSpPr>
              <a:spLocks noChangeShapeType="1"/>
            </p:cNvSpPr>
            <p:nvPr/>
          </p:nvSpPr>
          <p:spPr bwMode="auto">
            <a:xfrm>
              <a:off x="3012727" y="2174667"/>
              <a:ext cx="1004035" cy="363863"/>
            </a:xfrm>
            <a:prstGeom prst="line">
              <a:avLst/>
            </a:prstGeom>
            <a:noFill/>
            <a:ln w="762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53" name="Line 6"/>
            <p:cNvSpPr>
              <a:spLocks noChangeShapeType="1"/>
            </p:cNvSpPr>
            <p:nvPr/>
          </p:nvSpPr>
          <p:spPr bwMode="auto">
            <a:xfrm flipV="1">
              <a:off x="3032634" y="1784352"/>
              <a:ext cx="984128" cy="341138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4016762" y="1545539"/>
              <a:ext cx="521542" cy="496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en-US" dirty="0">
                  <a:solidFill>
                    <a:srgbClr val="000000"/>
                  </a:solidFill>
                  <a:latin typeface="Comic Sans MS" pitchFamily="66" charset="0"/>
                </a:rPr>
                <a:t>X</a:t>
              </a:r>
            </a:p>
          </p:txBody>
        </p:sp>
        <p:sp>
          <p:nvSpPr>
            <p:cNvPr id="56" name="Text Box 8"/>
            <p:cNvSpPr txBox="1">
              <a:spLocks noChangeArrowheads="1"/>
            </p:cNvSpPr>
            <p:nvPr/>
          </p:nvSpPr>
          <p:spPr bwMode="auto">
            <a:xfrm>
              <a:off x="2718570" y="1225503"/>
              <a:ext cx="521542" cy="466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en-US" dirty="0">
                  <a:solidFill>
                    <a:srgbClr val="000000"/>
                  </a:solidFill>
                  <a:latin typeface="Comic Sans MS" pitchFamily="66" charset="0"/>
                </a:rPr>
                <a:t>Y</a:t>
              </a:r>
            </a:p>
          </p:txBody>
        </p:sp>
        <p:sp>
          <p:nvSpPr>
            <p:cNvPr id="57" name="Text Box 9"/>
            <p:cNvSpPr txBox="1">
              <a:spLocks noChangeArrowheads="1"/>
            </p:cNvSpPr>
            <p:nvPr/>
          </p:nvSpPr>
          <p:spPr bwMode="auto">
            <a:xfrm>
              <a:off x="3960192" y="2373496"/>
              <a:ext cx="392291" cy="466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/>
            <a:p>
              <a:r>
                <a:rPr lang="en-US">
                  <a:solidFill>
                    <a:srgbClr val="000000"/>
                  </a:solidFill>
                  <a:latin typeface="Comic Sans MS" pitchFamily="66" charset="0"/>
                </a:rPr>
                <a:t>Z</a:t>
              </a:r>
            </a:p>
          </p:txBody>
        </p:sp>
        <p:sp>
          <p:nvSpPr>
            <p:cNvPr id="58" name="Figura a mano libera 57"/>
            <p:cNvSpPr/>
            <p:nvPr/>
          </p:nvSpPr>
          <p:spPr bwMode="auto">
            <a:xfrm>
              <a:off x="703310" y="1915064"/>
              <a:ext cx="2643739" cy="1606718"/>
            </a:xfrm>
            <a:custGeom>
              <a:avLst/>
              <a:gdLst>
                <a:gd name="connsiteX0" fmla="*/ 2643739 w 2643739"/>
                <a:gd name="connsiteY0" fmla="*/ 86264 h 1606718"/>
                <a:gd name="connsiteX1" fmla="*/ 2264177 w 2643739"/>
                <a:gd name="connsiteY1" fmla="*/ 810883 h 1606718"/>
                <a:gd name="connsiteX2" fmla="*/ 2505716 w 2643739"/>
                <a:gd name="connsiteY2" fmla="*/ 1604513 h 1606718"/>
                <a:gd name="connsiteX3" fmla="*/ 1263513 w 2643739"/>
                <a:gd name="connsiteY3" fmla="*/ 1052423 h 1606718"/>
                <a:gd name="connsiteX4" fmla="*/ 4056 w 2643739"/>
                <a:gd name="connsiteY4" fmla="*/ 1190445 h 1606718"/>
                <a:gd name="connsiteX5" fmla="*/ 866698 w 2643739"/>
                <a:gd name="connsiteY5" fmla="*/ 690113 h 1606718"/>
                <a:gd name="connsiteX6" fmla="*/ 1004720 w 2643739"/>
                <a:gd name="connsiteY6" fmla="*/ 0 h 160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3739" h="1606718">
                  <a:moveTo>
                    <a:pt x="2643739" y="86264"/>
                  </a:moveTo>
                  <a:cubicBezTo>
                    <a:pt x="2465460" y="322052"/>
                    <a:pt x="2287181" y="557841"/>
                    <a:pt x="2264177" y="810883"/>
                  </a:cubicBezTo>
                  <a:cubicBezTo>
                    <a:pt x="2241173" y="1063925"/>
                    <a:pt x="2672493" y="1564256"/>
                    <a:pt x="2505716" y="1604513"/>
                  </a:cubicBezTo>
                  <a:cubicBezTo>
                    <a:pt x="2338939" y="1644770"/>
                    <a:pt x="1680456" y="1121434"/>
                    <a:pt x="1263513" y="1052423"/>
                  </a:cubicBezTo>
                  <a:cubicBezTo>
                    <a:pt x="846570" y="983412"/>
                    <a:pt x="70192" y="1250830"/>
                    <a:pt x="4056" y="1190445"/>
                  </a:cubicBezTo>
                  <a:cubicBezTo>
                    <a:pt x="-62080" y="1130060"/>
                    <a:pt x="699921" y="888521"/>
                    <a:pt x="866698" y="690113"/>
                  </a:cubicBezTo>
                  <a:cubicBezTo>
                    <a:pt x="1033475" y="491706"/>
                    <a:pt x="1019097" y="245853"/>
                    <a:pt x="1004720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61" name="CasellaDiTesto 60"/>
            <p:cNvSpPr txBox="1"/>
            <p:nvPr/>
          </p:nvSpPr>
          <p:spPr>
            <a:xfrm>
              <a:off x="3168104" y="1763613"/>
              <a:ext cx="465111" cy="539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794" indent="-342794">
                <a:buBlip>
                  <a:blip r:embed="rId3"/>
                </a:buBlip>
              </a:pPr>
              <a:r>
                <a:rPr lang="it-IT" sz="2800" dirty="0">
                  <a:latin typeface="Comic Sans MS" pitchFamily="66" charset="0"/>
                </a:rPr>
                <a:t> </a:t>
              </a:r>
            </a:p>
          </p:txBody>
        </p:sp>
      </p:grpSp>
      <p:sp>
        <p:nvSpPr>
          <p:cNvPr id="50" name="CasellaDiTesto 49"/>
          <p:cNvSpPr txBox="1"/>
          <p:nvPr/>
        </p:nvSpPr>
        <p:spPr>
          <a:xfrm>
            <a:off x="211381" y="1403856"/>
            <a:ext cx="6415844" cy="1380478"/>
          </a:xfrm>
          <a:prstGeom prst="rect">
            <a:avLst/>
          </a:prstGeom>
          <a:solidFill>
            <a:schemeClr val="bg1"/>
          </a:solidFill>
        </p:spPr>
        <p:txBody>
          <a:bodyPr wrap="square" lIns="91410" tIns="45706" rIns="91410" bIns="45706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LONGITUDINAL PHASE SPACE</a:t>
            </a:r>
          </a:p>
          <a:p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Problem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it-IT" dirty="0" err="1" smtClean="0">
                <a:latin typeface="Comic Sans MS" pitchFamily="66" charset="0"/>
              </a:rPr>
              <a:t>beam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momentum</a:t>
            </a:r>
            <a:r>
              <a:rPr lang="it-IT" dirty="0" smtClean="0">
                <a:latin typeface="Comic Sans MS" pitchFamily="66" charset="0"/>
              </a:rPr>
              <a:t> spread (                                   )</a:t>
            </a:r>
          </a:p>
          <a:p>
            <a:pPr marL="742369" lvl="1" indent="-285692">
              <a:buFont typeface="Arial" pitchFamily="34" charset="0"/>
              <a:buChar char="•"/>
            </a:pPr>
            <a:r>
              <a:rPr lang="it-IT" i="1" dirty="0" smtClean="0">
                <a:latin typeface="Comic Sans MS" pitchFamily="66" charset="0"/>
              </a:rPr>
              <a:t>E.g. </a:t>
            </a:r>
            <a:r>
              <a:rPr lang="it-IT" i="1" dirty="0" err="1" smtClean="0">
                <a:latin typeface="Symbol" pitchFamily="18" charset="2"/>
              </a:rPr>
              <a:t>D</a:t>
            </a:r>
            <a:r>
              <a:rPr lang="it-IT" i="1" dirty="0" err="1" smtClean="0">
                <a:latin typeface="Comic Sans MS" pitchFamily="66" charset="0"/>
              </a:rPr>
              <a:t>p</a:t>
            </a:r>
            <a:r>
              <a:rPr lang="it-IT" i="1" dirty="0" smtClean="0">
                <a:latin typeface="Comic Sans MS" pitchFamily="66" charset="0"/>
              </a:rPr>
              <a:t>/p=1∙10</a:t>
            </a:r>
            <a:r>
              <a:rPr lang="it-IT" i="1" baseline="30000" dirty="0" smtClean="0">
                <a:latin typeface="Comic Sans MS" pitchFamily="66" charset="0"/>
              </a:rPr>
              <a:t>-4</a:t>
            </a:r>
            <a:r>
              <a:rPr lang="it-IT" i="1" dirty="0" smtClean="0">
                <a:latin typeface="Comic Sans MS" pitchFamily="66" charset="0"/>
              </a:rPr>
              <a:t> </a:t>
            </a:r>
            <a:r>
              <a:rPr lang="it-IT" i="1" dirty="0" smtClean="0">
                <a:latin typeface="Comic Sans MS" pitchFamily="66" charset="0"/>
                <a:sym typeface="Symbol"/>
              </a:rPr>
              <a:t></a:t>
            </a:r>
            <a:r>
              <a:rPr lang="it-IT" i="1" dirty="0" err="1" smtClean="0">
                <a:latin typeface="Symbol" pitchFamily="18" charset="2"/>
                <a:sym typeface="Symbol"/>
              </a:rPr>
              <a:t>Dn</a:t>
            </a:r>
            <a:r>
              <a:rPr lang="it-IT" i="1" baseline="-25000" dirty="0" err="1" smtClean="0">
                <a:latin typeface="Comic Sans MS" pitchFamily="66" charset="0"/>
                <a:sym typeface="Symbol"/>
              </a:rPr>
              <a:t>s</a:t>
            </a:r>
            <a:r>
              <a:rPr lang="it-IT" i="1" dirty="0" smtClean="0">
                <a:latin typeface="Comic Sans MS" pitchFamily="66" charset="0"/>
                <a:sym typeface="Symbol"/>
              </a:rPr>
              <a:t>/</a:t>
            </a:r>
            <a:r>
              <a:rPr lang="it-IT" i="1" dirty="0" smtClean="0">
                <a:latin typeface="Symbol" pitchFamily="18" charset="2"/>
                <a:sym typeface="Symbol"/>
              </a:rPr>
              <a:t>n</a:t>
            </a:r>
            <a:r>
              <a:rPr lang="it-IT" i="1" baseline="-25000" dirty="0" smtClean="0">
                <a:latin typeface="Comic Sans MS" pitchFamily="66" charset="0"/>
                <a:sym typeface="Symbol"/>
              </a:rPr>
              <a:t>s</a:t>
            </a:r>
            <a:r>
              <a:rPr lang="it-IT" i="1" dirty="0" smtClean="0">
                <a:latin typeface="Comic Sans MS" pitchFamily="66" charset="0"/>
                <a:sym typeface="Symbol"/>
              </a:rPr>
              <a:t>=2.1x10</a:t>
            </a:r>
            <a:r>
              <a:rPr lang="it-IT" i="1" baseline="30000" dirty="0" smtClean="0">
                <a:latin typeface="Comic Sans MS" pitchFamily="66" charset="0"/>
                <a:sym typeface="Symbol"/>
              </a:rPr>
              <a:t>-5</a:t>
            </a:r>
            <a:r>
              <a:rPr lang="it-IT" i="1" dirty="0" smtClean="0">
                <a:latin typeface="Comic Sans MS" pitchFamily="66" charset="0"/>
                <a:sym typeface="Symbol"/>
              </a:rPr>
              <a:t> </a:t>
            </a:r>
            <a:r>
              <a:rPr lang="it-IT" i="1" dirty="0" err="1" smtClean="0">
                <a:latin typeface="Symbol" pitchFamily="18" charset="2"/>
                <a:sym typeface="Symbol"/>
              </a:rPr>
              <a:t>t</a:t>
            </a:r>
            <a:r>
              <a:rPr lang="it-IT" i="1" baseline="-25000" dirty="0" err="1" smtClean="0">
                <a:latin typeface="Comic Sans MS" pitchFamily="66" charset="0"/>
                <a:sym typeface="Symbol"/>
              </a:rPr>
              <a:t>pol</a:t>
            </a:r>
            <a:r>
              <a:rPr lang="it-IT" i="1" dirty="0" smtClean="0">
                <a:latin typeface="Comic Sans MS" pitchFamily="66" charset="0"/>
                <a:sym typeface="Symbol"/>
              </a:rPr>
              <a:t>=63 </a:t>
            </a:r>
            <a:r>
              <a:rPr lang="it-IT" i="1" dirty="0" err="1" smtClean="0">
                <a:latin typeface="Comic Sans MS" pitchFamily="66" charset="0"/>
                <a:sym typeface="Symbol"/>
              </a:rPr>
              <a:t>ms</a:t>
            </a:r>
            <a:endParaRPr lang="it-IT" i="1" dirty="0" smtClean="0">
              <a:latin typeface="Comic Sans MS" pitchFamily="66" charset="0"/>
            </a:endParaRPr>
          </a:p>
          <a:p>
            <a:endParaRPr lang="it-IT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Solution</a:t>
            </a:r>
            <a:r>
              <a:rPr lang="it-IT" dirty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it-IT" dirty="0">
                <a:latin typeface="Comic Sans MS" pitchFamily="66" charset="0"/>
              </a:rPr>
              <a:t>use of </a:t>
            </a:r>
            <a:r>
              <a:rPr lang="it-IT" dirty="0" err="1">
                <a:latin typeface="Comic Sans MS" pitchFamily="66" charset="0"/>
              </a:rPr>
              <a:t>bunched</a:t>
            </a:r>
            <a:r>
              <a:rPr lang="it-IT" dirty="0">
                <a:latin typeface="Comic Sans MS" pitchFamily="66" charset="0"/>
              </a:rPr>
              <a:t> </a:t>
            </a:r>
            <a:r>
              <a:rPr lang="it-IT" dirty="0" err="1">
                <a:latin typeface="Comic Sans MS" pitchFamily="66" charset="0"/>
              </a:rPr>
              <a:t>beam</a:t>
            </a:r>
            <a:r>
              <a:rPr lang="it-IT" dirty="0">
                <a:latin typeface="Comic Sans MS" pitchFamily="66" charset="0"/>
              </a:rPr>
              <a:t> (&lt;</a:t>
            </a:r>
            <a:r>
              <a:rPr lang="it-IT" dirty="0" err="1">
                <a:latin typeface="Symbol" pitchFamily="18" charset="2"/>
              </a:rPr>
              <a:t>D</a:t>
            </a:r>
            <a:r>
              <a:rPr lang="it-IT" dirty="0" err="1">
                <a:latin typeface="Comic Sans MS" pitchFamily="66" charset="0"/>
              </a:rPr>
              <a:t>p</a:t>
            </a:r>
            <a:r>
              <a:rPr lang="it-IT" dirty="0">
                <a:latin typeface="Comic Sans MS" pitchFamily="66" charset="0"/>
              </a:rPr>
              <a:t>/p&gt; = 0</a:t>
            </a:r>
            <a:r>
              <a:rPr lang="it-IT" dirty="0" smtClean="0">
                <a:latin typeface="Comic Sans MS" pitchFamily="66" charset="0"/>
              </a:rPr>
              <a:t>)</a:t>
            </a:r>
            <a:endParaRPr lang="it-IT" dirty="0">
              <a:latin typeface="Comic Sans MS" pitchFamily="66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3907045" y="1675895"/>
            <a:ext cx="2787912" cy="349939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it-IT" dirty="0" err="1" smtClean="0">
                <a:latin typeface="Comic Sans MS" pitchFamily="66" charset="0"/>
              </a:rPr>
              <a:t>Δp</a:t>
            </a:r>
            <a:r>
              <a:rPr lang="it-IT" dirty="0" smtClean="0">
                <a:latin typeface="Comic Sans MS" pitchFamily="66" charset="0"/>
              </a:rPr>
              <a:t>/p ≠ 0 </a:t>
            </a:r>
            <a:r>
              <a:rPr lang="it-IT" dirty="0" smtClean="0">
                <a:latin typeface="Comic Sans MS" pitchFamily="66" charset="0"/>
                <a:sym typeface="Symbol"/>
              </a:rPr>
              <a:t> </a:t>
            </a:r>
            <a:r>
              <a:rPr lang="it-IT" dirty="0" err="1" smtClean="0">
                <a:latin typeface="Symbol" pitchFamily="18" charset="2"/>
                <a:sym typeface="Symbol"/>
              </a:rPr>
              <a:t>Dn</a:t>
            </a:r>
            <a:r>
              <a:rPr lang="it-IT" baseline="-25000" dirty="0" err="1" smtClean="0">
                <a:latin typeface="Comic Sans MS" pitchFamily="66" charset="0"/>
                <a:sym typeface="Symbol"/>
              </a:rPr>
              <a:t>s</a:t>
            </a:r>
            <a:r>
              <a:rPr lang="it-IT" dirty="0" smtClean="0">
                <a:latin typeface="Comic Sans MS" pitchFamily="66" charset="0"/>
                <a:sym typeface="Symbol"/>
              </a:rPr>
              <a:t>/</a:t>
            </a:r>
            <a:r>
              <a:rPr lang="it-IT" dirty="0" smtClean="0">
                <a:latin typeface="Symbol" pitchFamily="18" charset="2"/>
                <a:sym typeface="Symbol"/>
              </a:rPr>
              <a:t>n</a:t>
            </a:r>
            <a:r>
              <a:rPr lang="it-IT" baseline="-25000" dirty="0" smtClean="0">
                <a:latin typeface="Comic Sans MS" pitchFamily="66" charset="0"/>
                <a:sym typeface="Symbol"/>
              </a:rPr>
              <a:t>s</a:t>
            </a:r>
            <a:r>
              <a:rPr lang="it-IT" dirty="0" smtClean="0">
                <a:latin typeface="Comic Sans MS" pitchFamily="66" charset="0"/>
                <a:sym typeface="Symbol"/>
              </a:rPr>
              <a:t> </a:t>
            </a:r>
            <a:r>
              <a:rPr lang="it-IT" dirty="0" smtClean="0">
                <a:latin typeface="Comic Sans MS" pitchFamily="66" charset="0"/>
              </a:rPr>
              <a:t>≠ 0 </a:t>
            </a:r>
            <a:endParaRPr lang="it-IT" dirty="0">
              <a:latin typeface="Comic Sans MS" pitchFamily="66" charset="0"/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6997455" y="1253067"/>
            <a:ext cx="2913839" cy="1901040"/>
            <a:chOff x="3279423" y="1888064"/>
            <a:chExt cx="2743766" cy="1693760"/>
          </a:xfrm>
        </p:grpSpPr>
        <p:sp>
          <p:nvSpPr>
            <p:cNvPr id="69" name="Oval 3"/>
            <p:cNvSpPr>
              <a:spLocks noChangeArrowheads="1"/>
            </p:cNvSpPr>
            <p:nvPr/>
          </p:nvSpPr>
          <p:spPr bwMode="auto">
            <a:xfrm>
              <a:off x="3279423" y="2176666"/>
              <a:ext cx="2743766" cy="1231536"/>
            </a:xfrm>
            <a:prstGeom prst="ellipse">
              <a:avLst/>
            </a:prstGeom>
            <a:noFill/>
            <a:ln w="5472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1354" tIns="45677" rIns="91354" bIns="45677" anchor="ctr"/>
            <a:lstStyle/>
            <a:p>
              <a:endParaRPr lang="it-IT">
                <a:latin typeface="Comic Sans MS" pitchFamily="66" charset="0"/>
                <a:cs typeface="Arial Unicode MS" charset="0"/>
              </a:endParaRPr>
            </a:p>
          </p:txBody>
        </p:sp>
        <p:sp>
          <p:nvSpPr>
            <p:cNvPr id="70" name="Rettangolo arrotondato 69"/>
            <p:cNvSpPr/>
            <p:nvPr/>
          </p:nvSpPr>
          <p:spPr bwMode="auto">
            <a:xfrm>
              <a:off x="4202657" y="1888064"/>
              <a:ext cx="852736" cy="56599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354" tIns="45677" rIns="91354" bIns="45677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it-IT" dirty="0" smtClean="0">
                  <a:latin typeface="Comic Sans MS" pitchFamily="66" charset="0"/>
                </a:rPr>
                <a:t>RF-E</a:t>
              </a:r>
            </a:p>
            <a:p>
              <a:r>
                <a:rPr lang="it-IT" dirty="0" smtClean="0">
                  <a:latin typeface="Comic Sans MS" pitchFamily="66" charset="0"/>
                </a:rPr>
                <a:t>   </a:t>
              </a:r>
              <a:endParaRPr lang="it-IT" dirty="0">
                <a:latin typeface="Comic Sans MS" pitchFamily="66" charset="0"/>
              </a:endParaRPr>
            </a:p>
          </p:txBody>
        </p:sp>
        <p:cxnSp>
          <p:nvCxnSpPr>
            <p:cNvPr id="71" name="Connettore 2 70"/>
            <p:cNvCxnSpPr/>
            <p:nvPr/>
          </p:nvCxnSpPr>
          <p:spPr bwMode="auto">
            <a:xfrm>
              <a:off x="4418677" y="2248104"/>
              <a:ext cx="326531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2" name="Ovale 71"/>
            <p:cNvSpPr/>
            <p:nvPr/>
          </p:nvSpPr>
          <p:spPr bwMode="auto">
            <a:xfrm>
              <a:off x="3770606" y="3102137"/>
              <a:ext cx="1584176" cy="479687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softEdge rad="12700"/>
            </a:effectLst>
            <a:extLst/>
          </p:spPr>
          <p:txBody>
            <a:bodyPr vert="horz" wrap="square" lIns="91354" tIns="45677" rIns="91354" bIns="45677" numCol="1" rtlCol="0" anchor="t" anchorCtr="0" compatLnSpc="1">
              <a:prstTxWarp prst="textNoShape">
                <a:avLst/>
              </a:prstTxWarp>
            </a:bodyPr>
            <a:lstStyle/>
            <a:p>
              <a:endParaRPr lang="it-IT" dirty="0">
                <a:latin typeface="Comic Sans MS" pitchFamily="66" charset="0"/>
              </a:endParaRPr>
            </a:p>
          </p:txBody>
        </p:sp>
        <p:cxnSp>
          <p:nvCxnSpPr>
            <p:cNvPr id="73" name="Connettore 7 72"/>
            <p:cNvCxnSpPr/>
            <p:nvPr/>
          </p:nvCxnSpPr>
          <p:spPr bwMode="auto">
            <a:xfrm rot="10800000">
              <a:off x="3986628" y="2680153"/>
              <a:ext cx="852736" cy="349968"/>
            </a:xfrm>
            <a:prstGeom prst="curvedConnector3">
              <a:avLst>
                <a:gd name="adj1" fmla="val 136999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6" name="Rettangolo 75"/>
            <p:cNvSpPr/>
            <p:nvPr/>
          </p:nvSpPr>
          <p:spPr>
            <a:xfrm>
              <a:off x="4490686" y="3184211"/>
              <a:ext cx="564065" cy="311732"/>
            </a:xfrm>
            <a:prstGeom prst="rect">
              <a:avLst/>
            </a:prstGeom>
          </p:spPr>
          <p:txBody>
            <a:bodyPr wrap="none" lIns="91354" tIns="45677" rIns="91354" bIns="45677">
              <a:spAutoFit/>
            </a:bodyPr>
            <a:lstStyle/>
            <a:p>
              <a:pPr marL="342510" indent="-342510">
                <a:buBlip>
                  <a:blip r:embed="rId3"/>
                </a:buBlip>
              </a:pPr>
              <a:r>
                <a:rPr lang="it-IT" dirty="0">
                  <a:latin typeface="Comic Sans MS" pitchFamily="66" charset="0"/>
                </a:rPr>
                <a:t> </a:t>
              </a:r>
            </a:p>
          </p:txBody>
        </p:sp>
      </p:grpSp>
      <p:sp>
        <p:nvSpPr>
          <p:cNvPr id="29" name="Rettangolo 28"/>
          <p:cNvSpPr/>
          <p:nvPr/>
        </p:nvSpPr>
        <p:spPr>
          <a:xfrm>
            <a:off x="387640" y="6556837"/>
            <a:ext cx="9387506" cy="493084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>
            <a:spAutoFit/>
          </a:bodyPr>
          <a:lstStyle/>
          <a:p>
            <a:r>
              <a:rPr lang="it-IT" sz="2800" dirty="0" err="1">
                <a:solidFill>
                  <a:srgbClr val="FF0000"/>
                </a:solidFill>
                <a:latin typeface="Comic Sans MS" pitchFamily="66" charset="0"/>
              </a:rPr>
              <a:t>Possible</a:t>
            </a:r>
            <a:r>
              <a:rPr lang="it-IT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Comic Sans MS" pitchFamily="66" charset="0"/>
              </a:rPr>
              <a:t>solution</a:t>
            </a:r>
            <a:r>
              <a:rPr lang="it-IT" sz="2800" dirty="0">
                <a:solidFill>
                  <a:srgbClr val="FF0000"/>
                </a:solidFill>
                <a:latin typeface="Comic Sans MS" pitchFamily="66" charset="0"/>
              </a:rPr>
              <a:t> to </a:t>
            </a:r>
            <a:r>
              <a:rPr lang="it-IT" sz="2800" dirty="0" err="1">
                <a:solidFill>
                  <a:srgbClr val="FF0000"/>
                </a:solidFill>
                <a:latin typeface="Comic Sans MS" pitchFamily="66" charset="0"/>
              </a:rPr>
              <a:t>this</a:t>
            </a:r>
            <a:r>
              <a:rPr lang="it-IT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Comic Sans MS" pitchFamily="66" charset="0"/>
              </a:rPr>
              <a:t>problem</a:t>
            </a:r>
            <a:r>
              <a:rPr lang="it-IT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Comic Sans MS" pitchFamily="66" charset="0"/>
              </a:rPr>
              <a:t>investigated</a:t>
            </a:r>
            <a:r>
              <a:rPr lang="it-IT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Comic Sans MS" pitchFamily="66" charset="0"/>
              </a:rPr>
              <a:t>at</a:t>
            </a:r>
            <a:r>
              <a:rPr lang="it-IT" sz="2800" dirty="0">
                <a:solidFill>
                  <a:srgbClr val="FF0000"/>
                </a:solidFill>
                <a:latin typeface="Comic Sans MS" pitchFamily="66" charset="0"/>
              </a:rPr>
              <a:t> COSY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15503" y="3562832"/>
            <a:ext cx="6511722" cy="2474177"/>
            <a:chOff x="115503" y="3562832"/>
            <a:chExt cx="6511722" cy="2474177"/>
          </a:xfrm>
        </p:grpSpPr>
        <p:sp>
          <p:nvSpPr>
            <p:cNvPr id="81" name="CasellaDiTesto 80"/>
            <p:cNvSpPr txBox="1"/>
            <p:nvPr/>
          </p:nvSpPr>
          <p:spPr>
            <a:xfrm>
              <a:off x="115503" y="3562832"/>
              <a:ext cx="6511722" cy="6075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30" tIns="45716" rIns="91430" bIns="45716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TRANSVERSE PHASE SPACE</a:t>
              </a:r>
            </a:p>
            <a:p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Problem</a:t>
              </a:r>
              <a:r>
                <a:rPr lang="it-IT" dirty="0" smtClean="0">
                  <a:latin typeface="Comic Sans MS" pitchFamily="66" charset="0"/>
                </a:rPr>
                <a:t>: </a:t>
              </a:r>
              <a:r>
                <a:rPr lang="it-IT" dirty="0" err="1" smtClean="0">
                  <a:latin typeface="Comic Sans MS" pitchFamily="66" charset="0"/>
                </a:rPr>
                <a:t>beam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emittance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smtClean="0">
                  <a:latin typeface="Comic Sans MS" pitchFamily="66" charset="0"/>
                  <a:sym typeface="Symbol"/>
                </a:rPr>
                <a:t> 0  </a:t>
              </a:r>
              <a:r>
                <a:rPr lang="it-IT" dirty="0" err="1" smtClean="0">
                  <a:latin typeface="Comic Sans MS" pitchFamily="66" charset="0"/>
                  <a:sym typeface="Symbol"/>
                </a:rPr>
                <a:t>betatron</a:t>
              </a:r>
              <a:r>
                <a:rPr lang="it-IT" dirty="0">
                  <a:latin typeface="Comic Sans MS" pitchFamily="66" charset="0"/>
                  <a:sym typeface="Symbol"/>
                </a:rPr>
                <a:t> </a:t>
              </a:r>
              <a:r>
                <a:rPr lang="it-IT" dirty="0" err="1" smtClean="0">
                  <a:latin typeface="Comic Sans MS" pitchFamily="66" charset="0"/>
                  <a:sym typeface="Symbol"/>
                </a:rPr>
                <a:t>oscillations</a:t>
              </a:r>
              <a:endParaRPr lang="it-IT" dirty="0" smtClean="0">
                <a:latin typeface="Comic Sans MS" pitchFamily="66" charset="0"/>
              </a:endParaRPr>
            </a:p>
          </p:txBody>
        </p:sp>
        <p:sp>
          <p:nvSpPr>
            <p:cNvPr id="4" name="Rettangolo 3"/>
            <p:cNvSpPr/>
            <p:nvPr/>
          </p:nvSpPr>
          <p:spPr>
            <a:xfrm>
              <a:off x="115503" y="4176095"/>
              <a:ext cx="6477432" cy="1849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245277" y="4195096"/>
              <a:ext cx="4112465" cy="1841913"/>
              <a:chOff x="4608175" y="3788535"/>
              <a:chExt cx="4112465" cy="1841913"/>
            </a:xfrm>
            <a:solidFill>
              <a:schemeClr val="bg1"/>
            </a:solidFill>
          </p:grpSpPr>
          <p:sp>
            <p:nvSpPr>
              <p:cNvPr id="23" name="CasellaDiTesto 22"/>
              <p:cNvSpPr txBox="1"/>
              <p:nvPr/>
            </p:nvSpPr>
            <p:spPr>
              <a:xfrm>
                <a:off x="4732958" y="4888162"/>
                <a:ext cx="3514083" cy="349960"/>
              </a:xfrm>
              <a:prstGeom prst="rect">
                <a:avLst/>
              </a:prstGeom>
              <a:grpFill/>
            </p:spPr>
            <p:txBody>
              <a:bodyPr wrap="none" lIns="91430" tIns="45716" rIns="91430" bIns="45716" rtlCol="0">
                <a:spAutoFit/>
              </a:bodyPr>
              <a:lstStyle/>
              <a:p>
                <a:r>
                  <a:rPr lang="it-IT" dirty="0" smtClean="0">
                    <a:latin typeface="Comic Sans MS" pitchFamily="66" charset="0"/>
                    <a:sym typeface="Symbol"/>
                  </a:rPr>
                  <a:t> </a:t>
                </a:r>
                <a:r>
                  <a:rPr lang="it-IT" dirty="0" err="1" smtClean="0">
                    <a:latin typeface="Comic Sans MS" pitchFamily="66" charset="0"/>
                  </a:rPr>
                  <a:t>Higher</a:t>
                </a:r>
                <a:r>
                  <a:rPr lang="it-IT" dirty="0" smtClean="0">
                    <a:latin typeface="Comic Sans MS" pitchFamily="66" charset="0"/>
                  </a:rPr>
                  <a:t> </a:t>
                </a:r>
                <a:r>
                  <a:rPr lang="it-IT" dirty="0" err="1" smtClean="0">
                    <a:latin typeface="Comic Sans MS" pitchFamily="66" charset="0"/>
                  </a:rPr>
                  <a:t>particle</a:t>
                </a:r>
                <a:r>
                  <a:rPr lang="it-IT" dirty="0" smtClean="0">
                    <a:latin typeface="Comic Sans MS" pitchFamily="66" charset="0"/>
                  </a:rPr>
                  <a:t> </a:t>
                </a:r>
                <a:r>
                  <a:rPr lang="it-IT" dirty="0" err="1" smtClean="0">
                    <a:latin typeface="Comic Sans MS" pitchFamily="66" charset="0"/>
                  </a:rPr>
                  <a:t>speed</a:t>
                </a:r>
                <a:r>
                  <a:rPr lang="it-IT" dirty="0" smtClean="0">
                    <a:latin typeface="Comic Sans MS" pitchFamily="66" charset="0"/>
                  </a:rPr>
                  <a:t> </a:t>
                </a:r>
                <a:r>
                  <a:rPr lang="it-IT" dirty="0" smtClean="0">
                    <a:latin typeface="Comic Sans MS" pitchFamily="66" charset="0"/>
                    <a:sym typeface="Symbol"/>
                  </a:rPr>
                  <a:t> </a:t>
                </a:r>
                <a:r>
                  <a:rPr lang="it-IT" dirty="0" err="1" smtClean="0">
                    <a:latin typeface="Symbol" pitchFamily="18" charset="2"/>
                    <a:sym typeface="Symbol"/>
                  </a:rPr>
                  <a:t>Dn</a:t>
                </a:r>
                <a:r>
                  <a:rPr lang="it-IT" baseline="-25000" dirty="0" err="1" smtClean="0">
                    <a:latin typeface="Comic Sans MS" pitchFamily="66" charset="0"/>
                    <a:sym typeface="Symbol"/>
                  </a:rPr>
                  <a:t>s</a:t>
                </a:r>
                <a:endParaRPr lang="it-IT" dirty="0">
                  <a:latin typeface="Comic Sans MS" pitchFamily="66" charset="0"/>
                </a:endParaRPr>
              </a:p>
            </p:txBody>
          </p:sp>
          <p:sp>
            <p:nvSpPr>
              <p:cNvPr id="46" name="CasellaDiTesto 45"/>
              <p:cNvSpPr txBox="1"/>
              <p:nvPr/>
            </p:nvSpPr>
            <p:spPr>
              <a:xfrm>
                <a:off x="4732958" y="3788535"/>
                <a:ext cx="3930190" cy="349960"/>
              </a:xfrm>
              <a:prstGeom prst="rect">
                <a:avLst/>
              </a:prstGeom>
              <a:grpFill/>
            </p:spPr>
            <p:txBody>
              <a:bodyPr wrap="square" lIns="91430" tIns="45716" rIns="91430" bIns="45716" rtlCol="0">
                <a:spAutoFit/>
              </a:bodyPr>
              <a:lstStyle/>
              <a:p>
                <a:pPr algn="ctr"/>
                <a:r>
                  <a:rPr lang="el-GR" dirty="0" smtClean="0">
                    <a:latin typeface="Comic Sans MS" pitchFamily="66" charset="0"/>
                  </a:rPr>
                  <a:t>Δ</a:t>
                </a:r>
                <a:r>
                  <a:rPr lang="it-IT" dirty="0" smtClean="0">
                    <a:latin typeface="Comic Sans MS" pitchFamily="66" charset="0"/>
                  </a:rPr>
                  <a:t>x (</a:t>
                </a:r>
                <a:r>
                  <a:rPr lang="el-GR" dirty="0" smtClean="0">
                    <a:latin typeface="Comic Sans MS" pitchFamily="66" charset="0"/>
                  </a:rPr>
                  <a:t>Δ</a:t>
                </a:r>
                <a:r>
                  <a:rPr lang="it-IT" dirty="0" smtClean="0">
                    <a:latin typeface="Comic Sans MS" pitchFamily="66" charset="0"/>
                  </a:rPr>
                  <a:t>y) from </a:t>
                </a:r>
                <a:r>
                  <a:rPr lang="it-IT" dirty="0" err="1" smtClean="0">
                    <a:latin typeface="Comic Sans MS" pitchFamily="66" charset="0"/>
                  </a:rPr>
                  <a:t>reference</a:t>
                </a:r>
                <a:r>
                  <a:rPr lang="it-IT" dirty="0" smtClean="0">
                    <a:latin typeface="Comic Sans MS" pitchFamily="66" charset="0"/>
                  </a:rPr>
                  <a:t> </a:t>
                </a:r>
                <a:r>
                  <a:rPr lang="it-IT" dirty="0" err="1" smtClean="0">
                    <a:latin typeface="Comic Sans MS" pitchFamily="66" charset="0"/>
                  </a:rPr>
                  <a:t>orbit</a:t>
                </a:r>
                <a:r>
                  <a:rPr lang="it-IT" dirty="0" smtClean="0">
                    <a:latin typeface="Comic Sans MS" pitchFamily="66" charset="0"/>
                  </a:rPr>
                  <a:t> </a:t>
                </a:r>
              </a:p>
            </p:txBody>
          </p:sp>
          <p:sp>
            <p:nvSpPr>
              <p:cNvPr id="64" name="CasellaDiTesto 63"/>
              <p:cNvSpPr txBox="1"/>
              <p:nvPr/>
            </p:nvSpPr>
            <p:spPr>
              <a:xfrm>
                <a:off x="4681845" y="4193456"/>
                <a:ext cx="2296633" cy="349960"/>
              </a:xfrm>
              <a:prstGeom prst="rect">
                <a:avLst/>
              </a:prstGeom>
              <a:grpFill/>
            </p:spPr>
            <p:txBody>
              <a:bodyPr wrap="square" lIns="91430" tIns="45716" rIns="91430" bIns="45716" rtlCol="0">
                <a:spAutoFit/>
              </a:bodyPr>
              <a:lstStyle/>
              <a:p>
                <a:r>
                  <a:rPr lang="it-IT" dirty="0" smtClean="0">
                    <a:latin typeface="Comic Sans MS" pitchFamily="66" charset="0"/>
                    <a:sym typeface="Symbol"/>
                  </a:rPr>
                  <a:t> </a:t>
                </a:r>
                <a:r>
                  <a:rPr lang="it-IT" dirty="0" err="1" smtClean="0">
                    <a:latin typeface="Comic Sans MS" pitchFamily="66" charset="0"/>
                  </a:rPr>
                  <a:t>Longer</a:t>
                </a:r>
                <a:r>
                  <a:rPr lang="it-IT" dirty="0" smtClean="0">
                    <a:latin typeface="Comic Sans MS" pitchFamily="66" charset="0"/>
                  </a:rPr>
                  <a:t> </a:t>
                </a:r>
                <a:r>
                  <a:rPr lang="it-IT" dirty="0" err="1" smtClean="0">
                    <a:latin typeface="Comic Sans MS" pitchFamily="66" charset="0"/>
                  </a:rPr>
                  <a:t>path</a:t>
                </a:r>
                <a:r>
                  <a:rPr lang="it-IT" dirty="0" smtClean="0">
                    <a:latin typeface="Comic Sans MS" pitchFamily="66" charset="0"/>
                  </a:rPr>
                  <a:t>:</a:t>
                </a:r>
                <a:endParaRPr lang="it-IT" dirty="0">
                  <a:latin typeface="Comic Sans MS" pitchFamily="66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CasellaDiTesto 65"/>
                  <p:cNvSpPr txBox="1"/>
                  <p:nvPr/>
                </p:nvSpPr>
                <p:spPr>
                  <a:xfrm>
                    <a:off x="6856622" y="4156557"/>
                    <a:ext cx="1864018" cy="669471"/>
                  </a:xfrm>
                  <a:prstGeom prst="rect">
                    <a:avLst/>
                  </a:prstGeom>
                  <a:grpFill/>
                  <a:ln w="28575">
                    <a:noFill/>
                  </a:ln>
                </p:spPr>
                <p:txBody>
                  <a:bodyPr wrap="square" lIns="91430" tIns="45716" rIns="91430" bIns="45716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it-IT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it-IT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it-IT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𝑳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  <m:r>
                            <a:rPr lang="it-IT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it-IT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𝝑</m:t>
                                  </m:r>
                                </m:e>
                                <m:sub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𝒙</m:t>
                                  </m:r>
                                </m:sub>
                                <m:sup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it-IT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𝝑</m:t>
                                  </m:r>
                                </m:e>
                                <m:sub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𝒚</m:t>
                                  </m:r>
                                </m:sub>
                                <m:sup>
                                  <m:r>
                                    <a:rPr lang="it-IT" b="1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𝟒</m:t>
                              </m:r>
                            </m:den>
                          </m:f>
                        </m:oMath>
                      </m:oMathPara>
                    </a14:m>
                    <a:endParaRPr lang="it-IT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66" charset="0"/>
                    </a:endParaRPr>
                  </a:p>
                </p:txBody>
              </p:sp>
            </mc:Choice>
            <mc:Fallback xmlns="">
              <p:sp>
                <p:nvSpPr>
                  <p:cNvPr id="66" name="CasellaDiTesto 6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6622" y="4156557"/>
                    <a:ext cx="1864018" cy="733654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2500"/>
                    </a:stretch>
                  </a:blipFill>
                  <a:ln w="28575">
                    <a:noFill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" name="Rettangolo 1"/>
              <p:cNvSpPr/>
              <p:nvPr/>
            </p:nvSpPr>
            <p:spPr>
              <a:xfrm>
                <a:off x="4608175" y="5280480"/>
                <a:ext cx="3809798" cy="34996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742369" lvl="1" indent="-285692">
                  <a:buFont typeface="Arial" pitchFamily="34" charset="0"/>
                  <a:buChar char="•"/>
                </a:pPr>
                <a:r>
                  <a:rPr lang="it-IT" i="1" dirty="0">
                    <a:latin typeface="Comic Sans MS" pitchFamily="66" charset="0"/>
                  </a:rPr>
                  <a:t>E.g. </a:t>
                </a:r>
                <a:r>
                  <a:rPr lang="it-IT" i="1" dirty="0" smtClean="0">
                    <a:latin typeface="Symbol" pitchFamily="18" charset="2"/>
                  </a:rPr>
                  <a:t>q </a:t>
                </a:r>
                <a:r>
                  <a:rPr lang="it-IT" i="1" dirty="0" smtClean="0">
                    <a:latin typeface="Comic Sans MS" pitchFamily="66" charset="0"/>
                  </a:rPr>
                  <a:t>= 1∙</a:t>
                </a:r>
                <a:r>
                  <a:rPr lang="it-IT" i="1" dirty="0">
                    <a:latin typeface="Comic Sans MS" pitchFamily="66" charset="0"/>
                  </a:rPr>
                  <a:t> </a:t>
                </a:r>
                <a:r>
                  <a:rPr lang="it-IT" i="1" dirty="0" err="1" smtClean="0">
                    <a:latin typeface="Comic Sans MS" pitchFamily="66" charset="0"/>
                  </a:rPr>
                  <a:t>mrad</a:t>
                </a:r>
                <a:r>
                  <a:rPr lang="it-IT" i="1" dirty="0" smtClean="0">
                    <a:latin typeface="Comic Sans MS" pitchFamily="66" charset="0"/>
                  </a:rPr>
                  <a:t> </a:t>
                </a:r>
                <a:r>
                  <a:rPr lang="it-IT" i="1" dirty="0" smtClean="0">
                    <a:latin typeface="Comic Sans MS" pitchFamily="66" charset="0"/>
                    <a:sym typeface="Symbol"/>
                  </a:rPr>
                  <a:t></a:t>
                </a:r>
                <a:r>
                  <a:rPr lang="it-IT" i="1" dirty="0">
                    <a:latin typeface="Symbol" pitchFamily="18" charset="2"/>
                    <a:sym typeface="Symbol"/>
                  </a:rPr>
                  <a:t> </a:t>
                </a:r>
                <a:r>
                  <a:rPr lang="it-IT" i="1" dirty="0" err="1" smtClean="0">
                    <a:latin typeface="Symbol" pitchFamily="18" charset="2"/>
                    <a:sym typeface="Symbol"/>
                  </a:rPr>
                  <a:t>t</a:t>
                </a:r>
                <a:r>
                  <a:rPr lang="it-IT" i="1" baseline="-25000" dirty="0" err="1" smtClean="0">
                    <a:latin typeface="Comic Sans MS" pitchFamily="66" charset="0"/>
                    <a:sym typeface="Symbol"/>
                  </a:rPr>
                  <a:t>pol</a:t>
                </a:r>
                <a:r>
                  <a:rPr lang="it-IT" i="1" dirty="0" smtClean="0">
                    <a:latin typeface="Comic Sans MS" pitchFamily="66" charset="0"/>
                    <a:sym typeface="Symbol"/>
                  </a:rPr>
                  <a:t>=9.9 s</a:t>
                </a:r>
                <a:endParaRPr lang="it-IT" i="1" dirty="0">
                  <a:latin typeface="Comic Sans MS" pitchFamily="66" charset="0"/>
                </a:endParaRPr>
              </a:p>
            </p:txBody>
          </p:sp>
        </p:grpSp>
      </p:grpSp>
      <p:sp>
        <p:nvSpPr>
          <p:cNvPr id="34" name="CasellaDiTesto 33"/>
          <p:cNvSpPr txBox="1"/>
          <p:nvPr/>
        </p:nvSpPr>
        <p:spPr>
          <a:xfrm>
            <a:off x="2285769" y="2780434"/>
            <a:ext cx="4863280" cy="349949"/>
          </a:xfrm>
          <a:prstGeom prst="rect">
            <a:avLst/>
          </a:prstGeom>
          <a:solidFill>
            <a:srgbClr val="FFCCCC"/>
          </a:solidFill>
        </p:spPr>
        <p:txBody>
          <a:bodyPr wrap="square" lIns="91420" tIns="45711" rIns="91420" bIns="45711" rtlCol="0">
            <a:spAutoFit/>
          </a:bodyPr>
          <a:lstStyle/>
          <a:p>
            <a:r>
              <a:rPr lang="it-IT" dirty="0" smtClean="0"/>
              <a:t>P. </a:t>
            </a:r>
            <a:r>
              <a:rPr lang="it-IT" dirty="0" err="1" smtClean="0"/>
              <a:t>Benati</a:t>
            </a:r>
            <a:r>
              <a:rPr lang="it-IT" dirty="0" smtClean="0"/>
              <a:t> et al. </a:t>
            </a:r>
            <a:r>
              <a:rPr lang="it-IT" dirty="0" err="1" smtClean="0"/>
              <a:t>Phys</a:t>
            </a:r>
            <a:r>
              <a:rPr lang="it-IT" dirty="0" smtClean="0"/>
              <a:t>. Rev. ST, 049901 (2013)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04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1DEDD980-379E-4912-A0E1-6B5F1932B69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658938" y="325549"/>
            <a:ext cx="8857200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>
              <a:lnSpc>
                <a:spcPct val="108000"/>
              </a:lnSpc>
            </a:pPr>
            <a:r>
              <a:rPr lang="en-US" sz="2600" dirty="0">
                <a:solidFill>
                  <a:srgbClr val="FF0000"/>
                </a:solidFill>
                <a:latin typeface="Comic Sans MS" pitchFamily="66" charset="0"/>
              </a:rPr>
              <a:t>Preparing a longitudinal polarized beam with RF-solenoid</a:t>
            </a: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325625" y="1301359"/>
            <a:ext cx="9764423" cy="1680355"/>
            <a:chOff x="325625" y="1301359"/>
            <a:chExt cx="9764423" cy="1680355"/>
          </a:xfrm>
        </p:grpSpPr>
        <p:sp>
          <p:nvSpPr>
            <p:cNvPr id="2" name="Rettangolo 1"/>
            <p:cNvSpPr/>
            <p:nvPr/>
          </p:nvSpPr>
          <p:spPr bwMode="auto">
            <a:xfrm>
              <a:off x="325625" y="1301359"/>
              <a:ext cx="9652765" cy="16803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325625" y="1301359"/>
              <a:ext cx="4877500" cy="1606873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sz="1700" b="1" dirty="0">
                  <a:solidFill>
                    <a:srgbClr val="FF0000"/>
                  </a:solidFill>
                  <a:latin typeface="Comic Sans MS" pitchFamily="66" charset="0"/>
                </a:rPr>
                <a:t>1) </a:t>
              </a:r>
              <a:r>
                <a:rPr lang="it-IT" sz="1700" b="1" dirty="0" err="1">
                  <a:solidFill>
                    <a:srgbClr val="FF0000"/>
                  </a:solidFill>
                  <a:latin typeface="Comic Sans MS" pitchFamily="66" charset="0"/>
                </a:rPr>
                <a:t>Froissart-Stora</a:t>
              </a:r>
              <a:r>
                <a:rPr lang="it-IT" sz="1700" b="1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sz="1700" b="1" dirty="0" err="1">
                  <a:solidFill>
                    <a:srgbClr val="FF0000"/>
                  </a:solidFill>
                  <a:latin typeface="Comic Sans MS" pitchFamily="66" charset="0"/>
                </a:rPr>
                <a:t>scan</a:t>
              </a:r>
              <a:endParaRPr lang="it-IT" sz="1700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>
                <a:lnSpc>
                  <a:spcPct val="150000"/>
                </a:lnSpc>
              </a:pPr>
              <a:r>
                <a:rPr lang="it-IT" sz="1700" dirty="0" err="1">
                  <a:latin typeface="Comic Sans MS" pitchFamily="66" charset="0"/>
                </a:rPr>
                <a:t>Identification</a:t>
              </a:r>
              <a:r>
                <a:rPr lang="it-IT" sz="1700" dirty="0">
                  <a:latin typeface="Comic Sans MS" pitchFamily="66" charset="0"/>
                </a:rPr>
                <a:t> spin </a:t>
              </a:r>
              <a:r>
                <a:rPr lang="it-IT" sz="1700" dirty="0" err="1">
                  <a:latin typeface="Comic Sans MS" pitchFamily="66" charset="0"/>
                </a:rPr>
                <a:t>resonance</a:t>
              </a:r>
              <a:r>
                <a:rPr lang="it-IT" sz="1700" dirty="0">
                  <a:latin typeface="Comic Sans MS" pitchFamily="66" charset="0"/>
                </a:rPr>
                <a:t> </a:t>
              </a:r>
              <a:r>
                <a:rPr lang="it-IT" sz="1700" dirty="0" err="1" smtClean="0">
                  <a:latin typeface="Comic Sans MS" pitchFamily="66" charset="0"/>
                </a:rPr>
                <a:t>frequency</a:t>
              </a:r>
              <a:endParaRPr lang="it-IT" sz="1700" dirty="0">
                <a:latin typeface="Comic Sans MS" pitchFamily="66" charset="0"/>
              </a:endParaRPr>
            </a:p>
            <a:p>
              <a:pPr>
                <a:lnSpc>
                  <a:spcPct val="150000"/>
                </a:lnSpc>
              </a:pPr>
              <a:endParaRPr lang="it-IT" sz="1700" dirty="0">
                <a:latin typeface="Comic Sans MS" pitchFamily="66" charset="0"/>
              </a:endParaRPr>
            </a:p>
            <a:p>
              <a:pPr marL="285425" indent="-285425">
                <a:buFont typeface="Arial" pitchFamily="34" charset="0"/>
                <a:buChar char="•"/>
              </a:pPr>
              <a:endParaRPr lang="it-IT" sz="1700" dirty="0">
                <a:latin typeface="Comic Sans MS" pitchFamily="66" charset="0"/>
              </a:endParaRPr>
            </a:p>
            <a:p>
              <a:pPr marL="285425" indent="-285425">
                <a:buFont typeface="Arial" pitchFamily="34" charset="0"/>
                <a:buChar char="•"/>
              </a:pPr>
              <a:endParaRPr lang="it-IT" sz="1700" dirty="0"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sellaDiTesto 7"/>
                <p:cNvSpPr txBox="1"/>
                <p:nvPr/>
              </p:nvSpPr>
              <p:spPr>
                <a:xfrm>
                  <a:off x="570245" y="1981411"/>
                  <a:ext cx="3327940" cy="349863"/>
                </a:xfrm>
                <a:prstGeom prst="rect">
                  <a:avLst/>
                </a:prstGeom>
                <a:noFill/>
              </p:spPr>
              <p:txBody>
                <a:bodyPr wrap="none" lIns="91334" tIns="45668" rIns="91334" bIns="45668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𝑅𝐸𝑆</m:t>
                            </m:r>
                          </m:sub>
                        </m:sSub>
                        <m:r>
                          <a:rPr lang="it-IT" b="0" i="1" smtClean="0">
                            <a:latin typeface="Cambria Math"/>
                          </a:rPr>
                          <m:t>=</m:t>
                        </m:r>
                        <m:d>
                          <m:dPr>
                            <m:ctrlPr>
                              <a:rPr lang="it-IT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1−</m:t>
                            </m:r>
                            <m:r>
                              <a:rPr lang="it-IT" b="0" i="1" smtClean="0">
                                <a:latin typeface="Cambria Math"/>
                              </a:rPr>
                              <m:t>𝐺</m:t>
                            </m:r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</m:d>
                        <m:sSub>
                          <m:sSubPr>
                            <m:ctrlPr>
                              <a:rPr lang="it-IT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𝐶𝑌𝐶</m:t>
                            </m:r>
                          </m:sub>
                        </m:sSub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≃871434</m:t>
                        </m:r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8" name="CasellaDiTesto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246" y="1981409"/>
                  <a:ext cx="3323172" cy="34988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403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CasellaDiTesto 8"/>
            <p:cNvSpPr txBox="1"/>
            <p:nvPr/>
          </p:nvSpPr>
          <p:spPr>
            <a:xfrm>
              <a:off x="3777939" y="1981411"/>
              <a:ext cx="691209" cy="349863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dirty="0" smtClean="0">
                  <a:latin typeface="Comic Sans MS" pitchFamily="66" charset="0"/>
                </a:rPr>
                <a:t>Hz</a:t>
              </a:r>
              <a:endParaRPr lang="it-IT" dirty="0">
                <a:latin typeface="Comic Sans MS" pitchFamily="66" charset="0"/>
              </a:endParaRPr>
            </a:p>
          </p:txBody>
        </p:sp>
        <p:grpSp>
          <p:nvGrpSpPr>
            <p:cNvPr id="24" name="Gruppo 23"/>
            <p:cNvGrpSpPr/>
            <p:nvPr/>
          </p:nvGrpSpPr>
          <p:grpSpPr>
            <a:xfrm>
              <a:off x="6163624" y="1302553"/>
              <a:ext cx="2556736" cy="1679161"/>
              <a:chOff x="5824383" y="1333910"/>
              <a:chExt cx="3548406" cy="2401547"/>
            </a:xfrm>
          </p:grpSpPr>
          <p:cxnSp>
            <p:nvCxnSpPr>
              <p:cNvPr id="13" name="Connettore 2 12"/>
              <p:cNvCxnSpPr/>
              <p:nvPr/>
            </p:nvCxnSpPr>
            <p:spPr bwMode="auto">
              <a:xfrm>
                <a:off x="7962631" y="3128942"/>
                <a:ext cx="966110" cy="0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4" name="Immagine 1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59"/>
              <a:stretch/>
            </p:blipFill>
            <p:spPr>
              <a:xfrm>
                <a:off x="6211877" y="1365925"/>
                <a:ext cx="3160912" cy="2311087"/>
              </a:xfrm>
              <a:prstGeom prst="rect">
                <a:avLst/>
              </a:prstGeom>
            </p:spPr>
          </p:pic>
          <p:sp>
            <p:nvSpPr>
              <p:cNvPr id="15" name="CasellaDiTesto 14"/>
              <p:cNvSpPr txBox="1"/>
              <p:nvPr/>
            </p:nvSpPr>
            <p:spPr>
              <a:xfrm rot="16200000">
                <a:off x="5051853" y="2106440"/>
                <a:ext cx="2343112" cy="7980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354" tIns="45677" rIns="91354" bIns="45677" rtlCol="0">
                <a:spAutoFit/>
              </a:bodyPr>
              <a:lstStyle/>
              <a:p>
                <a:pPr algn="ctr"/>
                <a:r>
                  <a:rPr lang="it-IT" sz="1700" dirty="0">
                    <a:latin typeface="Comic Sans MS" pitchFamily="66" charset="0"/>
                  </a:rPr>
                  <a:t>Vertical </a:t>
                </a:r>
                <a:r>
                  <a:rPr lang="it-IT" sz="1700" dirty="0" err="1">
                    <a:latin typeface="Comic Sans MS" pitchFamily="66" charset="0"/>
                  </a:rPr>
                  <a:t>polarization</a:t>
                </a:r>
                <a:endParaRPr lang="it-IT" sz="1700" dirty="0">
                  <a:latin typeface="Comic Sans MS" pitchFamily="66" charset="0"/>
                </a:endParaRPr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6536612" y="3251585"/>
                <a:ext cx="2820308" cy="4838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700" dirty="0">
                    <a:latin typeface="Comic Sans MS" pitchFamily="66" charset="0"/>
                  </a:rPr>
                  <a:t>    </a:t>
                </a:r>
                <a:r>
                  <a:rPr lang="it-IT" sz="1700" dirty="0" err="1">
                    <a:latin typeface="Comic Sans MS" pitchFamily="66" charset="0"/>
                  </a:rPr>
                  <a:t>frequency</a:t>
                </a:r>
                <a:endParaRPr lang="it-IT" sz="1700" dirty="0">
                  <a:latin typeface="Comic Sans MS" pitchFamily="66" charset="0"/>
                </a:endParaRPr>
              </a:p>
            </p:txBody>
          </p:sp>
          <p:cxnSp>
            <p:nvCxnSpPr>
              <p:cNvPr id="17" name="Connettore 2 16"/>
              <p:cNvCxnSpPr/>
              <p:nvPr/>
            </p:nvCxnSpPr>
            <p:spPr bwMode="auto">
              <a:xfrm>
                <a:off x="8342950" y="3532996"/>
                <a:ext cx="966110" cy="0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8" name="CasellaDiTesto 27"/>
            <p:cNvSpPr txBox="1"/>
            <p:nvPr/>
          </p:nvSpPr>
          <p:spPr>
            <a:xfrm>
              <a:off x="8548203" y="2139934"/>
              <a:ext cx="1541845" cy="578783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pPr algn="ctr"/>
              <a:r>
                <a:rPr lang="it-IT" sz="1700" dirty="0">
                  <a:latin typeface="Comic Sans MS" pitchFamily="66" charset="0"/>
                </a:rPr>
                <a:t>(L-R</a:t>
              </a:r>
            </a:p>
            <a:p>
              <a:pPr algn="ctr"/>
              <a:r>
                <a:rPr lang="it-IT" sz="1700" dirty="0" err="1">
                  <a:latin typeface="Comic Sans MS" pitchFamily="66" charset="0"/>
                </a:rPr>
                <a:t>asymmetry</a:t>
              </a:r>
              <a:r>
                <a:rPr lang="it-IT" sz="1700" dirty="0">
                  <a:latin typeface="Comic Sans MS" pitchFamily="66" charset="0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CasellaDiTesto 31"/>
                <p:cNvSpPr txBox="1"/>
                <p:nvPr/>
              </p:nvSpPr>
              <p:spPr>
                <a:xfrm>
                  <a:off x="578631" y="2391668"/>
                  <a:ext cx="1210734" cy="34988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𝑓</m:t>
                        </m:r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=400</m:t>
                        </m:r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32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631" y="2391668"/>
                  <a:ext cx="1210734" cy="34988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206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CasellaDiTesto 32"/>
            <p:cNvSpPr txBox="1"/>
            <p:nvPr/>
          </p:nvSpPr>
          <p:spPr>
            <a:xfrm>
              <a:off x="1836683" y="2391668"/>
              <a:ext cx="2392483" cy="3383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354" tIns="45677" rIns="91354" bIns="45677" rtlCol="0">
              <a:spAutoFit/>
            </a:bodyPr>
            <a:lstStyle/>
            <a:p>
              <a:r>
                <a:rPr lang="it-IT" sz="1700" dirty="0">
                  <a:latin typeface="Comic Sans MS" pitchFamily="66" charset="0"/>
                </a:rPr>
                <a:t>linear </a:t>
              </a:r>
              <a:r>
                <a:rPr lang="it-IT" sz="1700" dirty="0" err="1">
                  <a:latin typeface="Comic Sans MS" pitchFamily="66" charset="0"/>
                </a:rPr>
                <a:t>ramping</a:t>
              </a:r>
              <a:r>
                <a:rPr lang="it-IT" sz="1700" dirty="0">
                  <a:latin typeface="Comic Sans MS" pitchFamily="66" charset="0"/>
                </a:rPr>
                <a:t> in 40 s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302641" y="3188844"/>
            <a:ext cx="9765695" cy="1815772"/>
            <a:chOff x="359791" y="3188844"/>
            <a:chExt cx="9765695" cy="1815772"/>
          </a:xfrm>
        </p:grpSpPr>
        <p:sp>
          <p:nvSpPr>
            <p:cNvPr id="6" name="Rettangolo 5"/>
            <p:cNvSpPr/>
            <p:nvPr/>
          </p:nvSpPr>
          <p:spPr bwMode="auto">
            <a:xfrm>
              <a:off x="359791" y="3188844"/>
              <a:ext cx="9618599" cy="18157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359791" y="3188845"/>
              <a:ext cx="3989313" cy="578783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sz="1700" b="1" dirty="0">
                  <a:solidFill>
                    <a:srgbClr val="FF0000"/>
                  </a:solidFill>
                  <a:latin typeface="Comic Sans MS" pitchFamily="66" charset="0"/>
                </a:rPr>
                <a:t>2) </a:t>
              </a:r>
              <a:r>
                <a:rPr lang="it-IT" sz="1700" b="1" dirty="0" err="1">
                  <a:solidFill>
                    <a:srgbClr val="FF0000"/>
                  </a:solidFill>
                  <a:latin typeface="Comic Sans MS" pitchFamily="66" charset="0"/>
                </a:rPr>
                <a:t>Fixed</a:t>
              </a:r>
              <a:r>
                <a:rPr lang="it-IT" sz="1700" b="1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sz="1700" b="1" dirty="0" err="1">
                  <a:solidFill>
                    <a:srgbClr val="FF0000"/>
                  </a:solidFill>
                  <a:latin typeface="Comic Sans MS" pitchFamily="66" charset="0"/>
                </a:rPr>
                <a:t>frequency</a:t>
              </a:r>
              <a:r>
                <a:rPr lang="it-IT" sz="1700" b="1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sz="1700" dirty="0" err="1">
                  <a:solidFill>
                    <a:srgbClr val="FF0000"/>
                  </a:solidFill>
                  <a:latin typeface="Comic Sans MS" pitchFamily="66" charset="0"/>
                </a:rPr>
                <a:t>measurements</a:t>
              </a:r>
              <a:endParaRPr lang="it-IT" sz="1700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r>
                <a:rPr lang="it-IT" sz="1700" dirty="0">
                  <a:latin typeface="Comic Sans MS" pitchFamily="66" charset="0"/>
                </a:rPr>
                <a:t>	</a:t>
              </a:r>
              <a:r>
                <a:rPr lang="it-IT" sz="1700" i="1" dirty="0">
                  <a:latin typeface="Comic Sans MS" pitchFamily="66" charset="0"/>
                </a:rPr>
                <a:t>On </a:t>
              </a:r>
              <a:r>
                <a:rPr lang="it-IT" sz="1700" i="1" dirty="0" err="1">
                  <a:latin typeface="Comic Sans MS" pitchFamily="66" charset="0"/>
                </a:rPr>
                <a:t>resonance</a:t>
              </a:r>
              <a:endParaRPr lang="it-IT" sz="1700" i="1" dirty="0">
                <a:latin typeface="Comic Sans MS" pitchFamily="66" charset="0"/>
              </a:endParaRPr>
            </a:p>
          </p:txBody>
        </p:sp>
        <p:pic>
          <p:nvPicPr>
            <p:cNvPr id="19" name="Immagin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1" t="9563" r="18297"/>
            <a:stretch/>
          </p:blipFill>
          <p:spPr>
            <a:xfrm>
              <a:off x="4105749" y="3319138"/>
              <a:ext cx="1633611" cy="1431739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2110498" y="4235676"/>
              <a:ext cx="2295341" cy="349863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dirty="0" smtClean="0">
                  <a:latin typeface="Comic Sans MS" pitchFamily="66" charset="0"/>
                </a:rPr>
                <a:t>COOLED BEAM</a:t>
              </a:r>
              <a:endParaRPr lang="it-IT" dirty="0">
                <a:latin typeface="Comic Sans MS" pitchFamily="66" charset="0"/>
              </a:endParaRPr>
            </a:p>
          </p:txBody>
        </p:sp>
        <p:grpSp>
          <p:nvGrpSpPr>
            <p:cNvPr id="25" name="Gruppo 24"/>
            <p:cNvGrpSpPr/>
            <p:nvPr/>
          </p:nvGrpSpPr>
          <p:grpSpPr>
            <a:xfrm>
              <a:off x="6080498" y="3188846"/>
              <a:ext cx="2694145" cy="1692329"/>
              <a:chOff x="5782455" y="3878483"/>
              <a:chExt cx="4226412" cy="2518137"/>
            </a:xfrm>
          </p:grpSpPr>
          <p:pic>
            <p:nvPicPr>
              <p:cNvPr id="22" name="Immagine 2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5" t="8171" r="8523"/>
              <a:stretch/>
            </p:blipFill>
            <p:spPr>
              <a:xfrm>
                <a:off x="6264699" y="3878483"/>
                <a:ext cx="3744168" cy="2518137"/>
              </a:xfrm>
              <a:prstGeom prst="rect">
                <a:avLst/>
              </a:prstGeom>
            </p:spPr>
          </p:pic>
          <p:sp>
            <p:nvSpPr>
              <p:cNvPr id="23" name="CasellaDiTesto 22"/>
              <p:cNvSpPr txBox="1"/>
              <p:nvPr/>
            </p:nvSpPr>
            <p:spPr>
              <a:xfrm rot="16200000">
                <a:off x="5061928" y="4717706"/>
                <a:ext cx="2343112" cy="9020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354" tIns="45677" rIns="91354" bIns="45677" rtlCol="0">
                <a:spAutoFit/>
              </a:bodyPr>
              <a:lstStyle/>
              <a:p>
                <a:pPr algn="ctr"/>
                <a:r>
                  <a:rPr lang="it-IT" sz="1700" dirty="0">
                    <a:latin typeface="Comic Sans MS" pitchFamily="66" charset="0"/>
                  </a:rPr>
                  <a:t>Vertical </a:t>
                </a:r>
                <a:r>
                  <a:rPr lang="it-IT" sz="1700" dirty="0" err="1">
                    <a:latin typeface="Comic Sans MS" pitchFamily="66" charset="0"/>
                  </a:rPr>
                  <a:t>polarization</a:t>
                </a:r>
                <a:endParaRPr lang="it-IT" sz="1700" dirty="0">
                  <a:latin typeface="Comic Sans MS" pitchFamily="66" charset="0"/>
                </a:endParaRPr>
              </a:p>
            </p:txBody>
          </p:sp>
        </p:grpSp>
        <p:sp>
          <p:nvSpPr>
            <p:cNvPr id="29" name="CasellaDiTesto 28"/>
            <p:cNvSpPr txBox="1"/>
            <p:nvPr/>
          </p:nvSpPr>
          <p:spPr>
            <a:xfrm>
              <a:off x="8583641" y="3727790"/>
              <a:ext cx="1541845" cy="578783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pPr algn="ctr"/>
              <a:r>
                <a:rPr lang="it-IT" sz="1700" dirty="0">
                  <a:latin typeface="Comic Sans MS" pitchFamily="66" charset="0"/>
                </a:rPr>
                <a:t>(L-R</a:t>
              </a:r>
            </a:p>
            <a:p>
              <a:pPr algn="ctr"/>
              <a:r>
                <a:rPr lang="it-IT" sz="1700" dirty="0" err="1">
                  <a:latin typeface="Comic Sans MS" pitchFamily="66" charset="0"/>
                </a:rPr>
                <a:t>asymmetry</a:t>
              </a:r>
              <a:r>
                <a:rPr lang="it-IT" sz="1700" dirty="0">
                  <a:latin typeface="Comic Sans MS" pitchFamily="66" charset="0"/>
                </a:rPr>
                <a:t>)</a:t>
              </a: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7301302" y="4666293"/>
              <a:ext cx="677027" cy="338323"/>
            </a:xfrm>
            <a:prstGeom prst="rect">
              <a:avLst/>
            </a:prstGeom>
            <a:noFill/>
          </p:spPr>
          <p:txBody>
            <a:bodyPr wrap="square" lIns="91354" tIns="45677" rIns="91354" bIns="45677" rtlCol="0">
              <a:spAutoFit/>
            </a:bodyPr>
            <a:lstStyle/>
            <a:p>
              <a:r>
                <a:rPr lang="it-IT" sz="1700" dirty="0" smtClean="0">
                  <a:latin typeface="Comic Sans MS" pitchFamily="66" charset="0"/>
                </a:rPr>
                <a:t>time</a:t>
              </a:r>
              <a:endParaRPr lang="it-IT" sz="1700" dirty="0">
                <a:latin typeface="Comic Sans MS" pitchFamily="66" charset="0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302765" y="5166293"/>
            <a:ext cx="9865467" cy="1931459"/>
            <a:chOff x="325625" y="5200583"/>
            <a:chExt cx="9865467" cy="1931459"/>
          </a:xfrm>
        </p:grpSpPr>
        <p:sp>
          <p:nvSpPr>
            <p:cNvPr id="11" name="Rettangolo 10"/>
            <p:cNvSpPr/>
            <p:nvPr/>
          </p:nvSpPr>
          <p:spPr bwMode="auto">
            <a:xfrm>
              <a:off x="325625" y="5290975"/>
              <a:ext cx="9755000" cy="18410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325625" y="5290975"/>
              <a:ext cx="3989313" cy="82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sz="1700" b="1" dirty="0">
                  <a:solidFill>
                    <a:srgbClr val="FF0000"/>
                  </a:solidFill>
                  <a:latin typeface="Comic Sans MS" pitchFamily="66" charset="0"/>
                </a:rPr>
                <a:t>3) </a:t>
              </a:r>
              <a:r>
                <a:rPr lang="it-IT" sz="1700" b="1" dirty="0" err="1">
                  <a:solidFill>
                    <a:srgbClr val="FF0000"/>
                  </a:solidFill>
                  <a:latin typeface="Comic Sans MS" pitchFamily="66" charset="0"/>
                </a:rPr>
                <a:t>Solenoid</a:t>
              </a:r>
              <a:r>
                <a:rPr lang="it-IT" sz="1700" b="1" dirty="0">
                  <a:solidFill>
                    <a:srgbClr val="FF0000"/>
                  </a:solidFill>
                  <a:latin typeface="Comic Sans MS" pitchFamily="66" charset="0"/>
                </a:rPr>
                <a:t> on for </a:t>
              </a:r>
              <a:r>
                <a:rPr lang="it-IT" sz="1700" b="1" dirty="0" err="1">
                  <a:solidFill>
                    <a:srgbClr val="FF0000"/>
                  </a:solidFill>
                  <a:latin typeface="Comic Sans MS" pitchFamily="66" charset="0"/>
                </a:rPr>
                <a:t>half-cycle</a:t>
              </a:r>
              <a:endParaRPr lang="it-IT" sz="1700" b="1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r>
                <a:rPr lang="it-IT" sz="1700" b="1" i="1" dirty="0">
                  <a:latin typeface="Comic Sans MS" pitchFamily="66" charset="0"/>
                </a:rPr>
                <a:t>	</a:t>
              </a:r>
              <a:r>
                <a:rPr lang="it-IT" sz="1700" i="1" dirty="0">
                  <a:latin typeface="Comic Sans MS" pitchFamily="66" charset="0"/>
                </a:rPr>
                <a:t>Vertical </a:t>
              </a:r>
              <a:r>
                <a:rPr lang="it-IT" sz="1700" i="1" dirty="0" err="1">
                  <a:latin typeface="Comic Sans MS" pitchFamily="66" charset="0"/>
                </a:rPr>
                <a:t>polarization</a:t>
              </a:r>
              <a:r>
                <a:rPr lang="it-IT" sz="1700" i="1" dirty="0">
                  <a:latin typeface="Comic Sans MS" pitchFamily="66" charset="0"/>
                </a:rPr>
                <a:t> = 0</a:t>
              </a:r>
            </a:p>
            <a:p>
              <a:r>
                <a:rPr lang="it-IT" sz="1700" i="1" dirty="0">
                  <a:latin typeface="Comic Sans MS" pitchFamily="66" charset="0"/>
                </a:rPr>
                <a:t>	</a:t>
              </a:r>
              <a:r>
                <a:rPr lang="it-IT" sz="1700" i="1" dirty="0" err="1">
                  <a:latin typeface="Comic Sans MS" pitchFamily="66" charset="0"/>
                </a:rPr>
                <a:t>Polarization</a:t>
              </a:r>
              <a:r>
                <a:rPr lang="it-IT" sz="1700" i="1" dirty="0">
                  <a:latin typeface="Comic Sans MS" pitchFamily="66" charset="0"/>
                </a:rPr>
                <a:t> </a:t>
              </a:r>
              <a:r>
                <a:rPr lang="it-IT" sz="1700" i="1" dirty="0" err="1">
                  <a:latin typeface="Comic Sans MS" pitchFamily="66" charset="0"/>
                </a:rPr>
                <a:t>is</a:t>
              </a:r>
              <a:r>
                <a:rPr lang="it-IT" sz="1700" i="1" dirty="0">
                  <a:latin typeface="Comic Sans MS" pitchFamily="66" charset="0"/>
                </a:rPr>
                <a:t> </a:t>
              </a:r>
              <a:r>
                <a:rPr lang="it-IT" sz="1700" i="1" dirty="0" err="1">
                  <a:latin typeface="Comic Sans MS" pitchFamily="66" charset="0"/>
                </a:rPr>
                <a:t>horizontal</a:t>
              </a:r>
              <a:endParaRPr lang="it-IT" sz="1700" i="1" dirty="0">
                <a:latin typeface="Comic Sans MS" pitchFamily="66" charset="0"/>
              </a:endParaRPr>
            </a:p>
          </p:txBody>
        </p:sp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992" y="5200583"/>
              <a:ext cx="2452255" cy="1762298"/>
            </a:xfrm>
            <a:prstGeom prst="rect">
              <a:avLst/>
            </a:prstGeom>
          </p:spPr>
        </p:pic>
        <p:sp>
          <p:nvSpPr>
            <p:cNvPr id="30" name="CasellaDiTesto 29"/>
            <p:cNvSpPr txBox="1"/>
            <p:nvPr/>
          </p:nvSpPr>
          <p:spPr>
            <a:xfrm>
              <a:off x="8649247" y="5806637"/>
              <a:ext cx="1541845" cy="578783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pPr algn="ctr"/>
              <a:r>
                <a:rPr lang="it-IT" sz="1700" dirty="0">
                  <a:latin typeface="Comic Sans MS" pitchFamily="66" charset="0"/>
                </a:rPr>
                <a:t>(L-R</a:t>
              </a:r>
            </a:p>
            <a:p>
              <a:pPr algn="ctr"/>
              <a:r>
                <a:rPr lang="it-IT" sz="1700" dirty="0" err="1">
                  <a:latin typeface="Comic Sans MS" pitchFamily="66" charset="0"/>
                </a:rPr>
                <a:t>asymmetry</a:t>
              </a:r>
              <a:r>
                <a:rPr lang="it-IT" sz="1700" dirty="0">
                  <a:latin typeface="Comic Sans MS" pitchFamily="66" charset="0"/>
                </a:rPr>
                <a:t>)</a:t>
              </a: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7301301" y="6793719"/>
              <a:ext cx="677027" cy="338323"/>
            </a:xfrm>
            <a:prstGeom prst="rect">
              <a:avLst/>
            </a:prstGeom>
            <a:noFill/>
          </p:spPr>
          <p:txBody>
            <a:bodyPr wrap="square" lIns="91354" tIns="45677" rIns="91354" bIns="45677" rtlCol="0">
              <a:spAutoFit/>
            </a:bodyPr>
            <a:lstStyle/>
            <a:p>
              <a:r>
                <a:rPr lang="it-IT" sz="1700" dirty="0" smtClean="0">
                  <a:latin typeface="Comic Sans MS" pitchFamily="66" charset="0"/>
                </a:rPr>
                <a:t>time</a:t>
              </a:r>
              <a:endParaRPr lang="it-IT" sz="1700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Rectangle 5"/>
          <p:cNvSpPr txBox="1">
            <a:spLocks noChangeArrowheads="1"/>
          </p:cNvSpPr>
          <p:nvPr/>
        </p:nvSpPr>
        <p:spPr bwMode="auto">
          <a:xfrm>
            <a:off x="116959" y="1329071"/>
            <a:ext cx="9760688" cy="4373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1800" dirty="0" err="1">
                <a:solidFill>
                  <a:srgbClr val="FF0000"/>
                </a:solidFill>
                <a:latin typeface="Comic Sans MS" pitchFamily="66" charset="0"/>
              </a:rPr>
              <a:t>Molecules</a:t>
            </a:r>
            <a:r>
              <a:rPr lang="de-DE" sz="1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have</a:t>
            </a:r>
            <a:r>
              <a:rPr lang="de-DE" sz="1800" dirty="0">
                <a:latin typeface="Comic Sans MS" pitchFamily="66" charset="0"/>
              </a:rPr>
              <a:t> large EDM </a:t>
            </a:r>
            <a:r>
              <a:rPr lang="de-DE" sz="1800" dirty="0" err="1">
                <a:latin typeface="Comic Sans MS" pitchFamily="66" charset="0"/>
              </a:rPr>
              <a:t>because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of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degenerated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ground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states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with</a:t>
            </a:r>
            <a:r>
              <a:rPr lang="de-DE" sz="1800" dirty="0">
                <a:latin typeface="Comic Sans MS" pitchFamily="66" charset="0"/>
              </a:rPr>
              <a:t> different </a:t>
            </a:r>
            <a:r>
              <a:rPr lang="de-DE" sz="1800" dirty="0" err="1">
                <a:latin typeface="Comic Sans MS" pitchFamily="66" charset="0"/>
              </a:rPr>
              <a:t>parity</a:t>
            </a:r>
            <a:endParaRPr lang="de-DE" sz="2400" b="1" dirty="0">
              <a:latin typeface="Comic Sans MS" pitchFamily="66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C1B7C8C8-98E1-4AA1-9790-A76A8360503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1556361" y="207253"/>
            <a:ext cx="6709817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EDM </a:t>
            </a:r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 fundamental </a:t>
            </a:r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particles</a:t>
            </a:r>
            <a:endParaRPr lang="de-DE" sz="36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524460" y="6377875"/>
            <a:ext cx="6601416" cy="8327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Permanent EDMs violate P and T</a:t>
            </a:r>
          </a:p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Assuming CPT to hold, CP violated also</a:t>
            </a: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170860" y="1960725"/>
            <a:ext cx="9629555" cy="3530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1800" dirty="0" err="1">
                <a:solidFill>
                  <a:srgbClr val="FF0000"/>
                </a:solidFill>
                <a:latin typeface="Comic Sans MS" pitchFamily="66" charset="0"/>
              </a:rPr>
              <a:t>Elementary</a:t>
            </a:r>
            <a:r>
              <a:rPr lang="de-DE" sz="1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Comic Sans MS" pitchFamily="66" charset="0"/>
              </a:rPr>
              <a:t>particles</a:t>
            </a:r>
            <a:r>
              <a:rPr lang="de-DE" sz="1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dirty="0">
                <a:latin typeface="Comic Sans MS" pitchFamily="66" charset="0"/>
              </a:rPr>
              <a:t>(</a:t>
            </a:r>
            <a:r>
              <a:rPr lang="de-DE" sz="1800" dirty="0" err="1">
                <a:latin typeface="Comic Sans MS" pitchFamily="66" charset="0"/>
              </a:rPr>
              <a:t>including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hadrons</a:t>
            </a:r>
            <a:r>
              <a:rPr lang="de-DE" sz="1800" dirty="0">
                <a:latin typeface="Comic Sans MS" pitchFamily="66" charset="0"/>
              </a:rPr>
              <a:t>) </a:t>
            </a:r>
            <a:r>
              <a:rPr lang="de-DE" sz="1800" dirty="0" err="1">
                <a:latin typeface="Comic Sans MS" pitchFamily="66" charset="0"/>
              </a:rPr>
              <a:t>have</a:t>
            </a:r>
            <a:r>
              <a:rPr lang="de-DE" sz="1800" dirty="0">
                <a:latin typeface="Comic Sans MS" pitchFamily="66" charset="0"/>
              </a:rPr>
              <a:t> a definite </a:t>
            </a:r>
            <a:r>
              <a:rPr lang="de-DE" sz="1800" dirty="0" err="1">
                <a:latin typeface="Comic Sans MS" pitchFamily="66" charset="0"/>
              </a:rPr>
              <a:t>partiy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and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cannot</a:t>
            </a:r>
            <a:r>
              <a:rPr lang="de-DE" sz="1800" dirty="0">
                <a:latin typeface="Comic Sans MS" pitchFamily="66" charset="0"/>
              </a:rPr>
              <a:t> </a:t>
            </a:r>
            <a:r>
              <a:rPr lang="de-DE" sz="1800" dirty="0" err="1">
                <a:latin typeface="Comic Sans MS" pitchFamily="66" charset="0"/>
              </a:rPr>
              <a:t>have</a:t>
            </a:r>
            <a:r>
              <a:rPr lang="de-DE" sz="1800" dirty="0">
                <a:latin typeface="Comic Sans MS" pitchFamily="66" charset="0"/>
              </a:rPr>
              <a:t> EDM</a:t>
            </a:r>
            <a:endParaRPr lang="de-DE" sz="2400" b="1" dirty="0">
              <a:latin typeface="Comic Sans MS" pitchFamily="66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55059" y="2554574"/>
            <a:ext cx="9568608" cy="3573784"/>
            <a:chOff x="155059" y="2554574"/>
            <a:chExt cx="9568608" cy="3573784"/>
          </a:xfrm>
        </p:grpSpPr>
        <p:sp>
          <p:nvSpPr>
            <p:cNvPr id="2" name="Rettangolo 1"/>
            <p:cNvSpPr/>
            <p:nvPr/>
          </p:nvSpPr>
          <p:spPr bwMode="auto">
            <a:xfrm>
              <a:off x="247607" y="2554574"/>
              <a:ext cx="9476060" cy="3573784"/>
            </a:xfrm>
            <a:prstGeom prst="rect">
              <a:avLst/>
            </a:prstGeom>
            <a:solidFill>
              <a:schemeClr val="bg1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 l="-1065" t="-377" r="397" b="112"/>
            <a:stretch>
              <a:fillRect/>
            </a:stretch>
          </p:blipFill>
          <p:spPr bwMode="auto">
            <a:xfrm>
              <a:off x="1182021" y="3071079"/>
              <a:ext cx="2486214" cy="28972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tangle 5"/>
            <p:cNvSpPr txBox="1">
              <a:spLocks noChangeArrowheads="1"/>
            </p:cNvSpPr>
            <p:nvPr/>
          </p:nvSpPr>
          <p:spPr bwMode="auto">
            <a:xfrm>
              <a:off x="155059" y="2554574"/>
              <a:ext cx="4344205" cy="4380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100684" tIns="50344" rIns="100684" bIns="50344" anchor="ctr"/>
            <a:lstStyle>
              <a:lvl1pPr marL="342900" indent="-3429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009EE0"/>
                </a:buClr>
              </a:pPr>
              <a:r>
                <a:rPr lang="de-DE" sz="1800" dirty="0" err="1">
                  <a:latin typeface="Comic Sans MS" pitchFamily="66" charset="0"/>
                </a:rPr>
                <a:t>Unless</a:t>
              </a:r>
              <a:r>
                <a:rPr lang="de-DE" sz="1800" dirty="0">
                  <a:latin typeface="Comic Sans MS" pitchFamily="66" charset="0"/>
                </a:rPr>
                <a:t> </a:t>
              </a:r>
              <a:r>
                <a:rPr lang="de-DE" sz="1800" dirty="0">
                  <a:solidFill>
                    <a:srgbClr val="FF0000"/>
                  </a:solidFill>
                  <a:latin typeface="Comic Sans MS" pitchFamily="66" charset="0"/>
                </a:rPr>
                <a:t> P </a:t>
              </a:r>
              <a:r>
                <a:rPr lang="de-DE" sz="1800" dirty="0" err="1">
                  <a:solidFill>
                    <a:srgbClr val="FF0000"/>
                  </a:solidFill>
                  <a:latin typeface="Comic Sans MS" pitchFamily="66" charset="0"/>
                </a:rPr>
                <a:t>and</a:t>
              </a:r>
              <a:r>
                <a:rPr lang="de-DE" sz="1800" dirty="0">
                  <a:solidFill>
                    <a:srgbClr val="FF0000"/>
                  </a:solidFill>
                  <a:latin typeface="Comic Sans MS" pitchFamily="66" charset="0"/>
                </a:rPr>
                <a:t> T </a:t>
              </a:r>
              <a:r>
                <a:rPr lang="de-DE" sz="1800" dirty="0" err="1">
                  <a:solidFill>
                    <a:srgbClr val="FF0000"/>
                  </a:solidFill>
                  <a:latin typeface="Comic Sans MS" pitchFamily="66" charset="0"/>
                </a:rPr>
                <a:t>reversal</a:t>
              </a:r>
              <a:r>
                <a:rPr lang="de-DE" sz="1800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sz="1800" dirty="0" err="1">
                  <a:solidFill>
                    <a:srgbClr val="FF0000"/>
                  </a:solidFill>
                  <a:latin typeface="Comic Sans MS" pitchFamily="66" charset="0"/>
                </a:rPr>
                <a:t>are</a:t>
              </a:r>
              <a:r>
                <a:rPr lang="de-DE" sz="1800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de-DE" sz="1800" dirty="0" err="1">
                  <a:solidFill>
                    <a:srgbClr val="FF0000"/>
                  </a:solidFill>
                  <a:latin typeface="Comic Sans MS" pitchFamily="66" charset="0"/>
                </a:rPr>
                <a:t>violated</a:t>
              </a:r>
              <a:endParaRPr lang="de-DE" sz="2400" b="1" dirty="0"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feld 15"/>
                <p:cNvSpPr txBox="1"/>
                <p:nvPr/>
              </p:nvSpPr>
              <p:spPr>
                <a:xfrm>
                  <a:off x="4911269" y="3080398"/>
                  <a:ext cx="3483193" cy="9034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91420" tIns="45711" rIns="91420" bIns="45711" rtlCol="0"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9pPr>
                </a:lstStyle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b="1" i="1" dirty="0" smtClean="0">
                              <a:solidFill>
                                <a:srgbClr val="0099FF"/>
                              </a:solidFill>
                              <a:latin typeface="Cambria Math"/>
                              <a:sym typeface="Symbol"/>
                            </a:rPr>
                          </m:ctrlPr>
                        </m:accPr>
                        <m:e>
                          <m:r>
                            <a:rPr lang="de-DE" b="1" i="1" dirty="0">
                              <a:solidFill>
                                <a:srgbClr val="0099FF"/>
                              </a:solidFill>
                              <a:latin typeface="Cambria Math"/>
                              <a:sym typeface="Symbol"/>
                            </a:rPr>
                            <m:t></m:t>
                          </m:r>
                        </m:e>
                      </m:acc>
                    </m:oMath>
                  </a14:m>
                  <a:r>
                    <a:rPr lang="de-DE" dirty="0" smtClean="0">
                      <a:solidFill>
                        <a:srgbClr val="0099FF"/>
                      </a:solidFill>
                      <a:latin typeface="Comic Sans MS" pitchFamily="66" charset="0"/>
                      <a:sym typeface="Symbol"/>
                    </a:rPr>
                    <a:t>: </a:t>
                  </a:r>
                  <a:r>
                    <a:rPr lang="de-DE" dirty="0" err="1" smtClean="0">
                      <a:solidFill>
                        <a:srgbClr val="0099FF"/>
                      </a:solidFill>
                      <a:latin typeface="Comic Sans MS" pitchFamily="66" charset="0"/>
                      <a:sym typeface="Symbol"/>
                    </a:rPr>
                    <a:t>magnetic</a:t>
                  </a:r>
                  <a:r>
                    <a:rPr lang="de-DE" dirty="0" smtClean="0">
                      <a:solidFill>
                        <a:srgbClr val="0099FF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 smtClean="0">
                      <a:solidFill>
                        <a:srgbClr val="0099FF"/>
                      </a:solidFill>
                      <a:latin typeface="Comic Sans MS" pitchFamily="66" charset="0"/>
                      <a:sym typeface="Symbol"/>
                    </a:rPr>
                    <a:t>dipole</a:t>
                  </a:r>
                  <a:r>
                    <a:rPr lang="de-DE" dirty="0" smtClean="0">
                      <a:solidFill>
                        <a:srgbClr val="0099FF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 smtClean="0">
                      <a:solidFill>
                        <a:srgbClr val="0099FF"/>
                      </a:solidFill>
                      <a:latin typeface="Comic Sans MS" pitchFamily="66" charset="0"/>
                      <a:sym typeface="Symbol"/>
                    </a:rPr>
                    <a:t>moment</a:t>
                  </a:r>
                  <a:endParaRPr lang="de-DE" dirty="0" smtClean="0">
                    <a:solidFill>
                      <a:srgbClr val="0099FF"/>
                    </a:solidFill>
                    <a:latin typeface="Comic Sans MS" pitchFamily="66" charset="0"/>
                    <a:sym typeface="Symbol"/>
                  </a:endParaRPr>
                </a:p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b="1" i="1" dirty="0" smtClean="0">
                              <a:solidFill>
                                <a:srgbClr val="FF3300"/>
                              </a:solidFill>
                              <a:latin typeface="Cambria Math"/>
                              <a:sym typeface="Symbol"/>
                            </a:rPr>
                          </m:ctrlPr>
                        </m:accPr>
                        <m:e>
                          <m:r>
                            <a:rPr lang="de-DE" b="1" i="1" dirty="0">
                              <a:solidFill>
                                <a:srgbClr val="FF3300"/>
                              </a:solidFill>
                              <a:latin typeface="Cambria Math"/>
                              <a:sym typeface="Symbol"/>
                            </a:rPr>
                            <m:t>𝒅</m:t>
                          </m:r>
                        </m:e>
                      </m:acc>
                    </m:oMath>
                  </a14:m>
                  <a:r>
                    <a:rPr lang="de-DE" dirty="0" smtClean="0">
                      <a:solidFill>
                        <a:srgbClr val="FF3300"/>
                      </a:solidFill>
                      <a:latin typeface="Comic Sans MS" pitchFamily="66" charset="0"/>
                      <a:sym typeface="Symbol"/>
                    </a:rPr>
                    <a:t>: </a:t>
                  </a:r>
                  <a:r>
                    <a:rPr lang="de-DE" dirty="0" err="1" smtClean="0">
                      <a:solidFill>
                        <a:srgbClr val="FF3300"/>
                      </a:solidFill>
                      <a:latin typeface="Comic Sans MS" pitchFamily="66" charset="0"/>
                      <a:sym typeface="Symbol"/>
                    </a:rPr>
                    <a:t>electric</a:t>
                  </a:r>
                  <a:r>
                    <a:rPr lang="de-DE" dirty="0" smtClean="0">
                      <a:solidFill>
                        <a:srgbClr val="FF3300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 smtClean="0">
                      <a:solidFill>
                        <a:srgbClr val="FF3300"/>
                      </a:solidFill>
                      <a:latin typeface="Comic Sans MS" pitchFamily="66" charset="0"/>
                      <a:sym typeface="Symbol"/>
                    </a:rPr>
                    <a:t>dipole</a:t>
                  </a:r>
                  <a:r>
                    <a:rPr lang="de-DE" dirty="0" smtClean="0">
                      <a:solidFill>
                        <a:srgbClr val="FF3300"/>
                      </a:solidFill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 smtClean="0">
                      <a:solidFill>
                        <a:srgbClr val="FF3300"/>
                      </a:solidFill>
                      <a:latin typeface="Comic Sans MS" pitchFamily="66" charset="0"/>
                      <a:sym typeface="Symbol"/>
                    </a:rPr>
                    <a:t>moment</a:t>
                  </a:r>
                  <a:endParaRPr lang="de-DE" dirty="0" smtClean="0">
                    <a:solidFill>
                      <a:srgbClr val="FF3300"/>
                    </a:solidFill>
                    <a:latin typeface="Comic Sans MS" pitchFamily="66" charset="0"/>
                    <a:sym typeface="Symbol"/>
                  </a:endParaRPr>
                </a:p>
                <a:p>
                  <a:r>
                    <a:rPr lang="de-DE" dirty="0" smtClean="0">
                      <a:latin typeface="Comic Sans MS" pitchFamily="66" charset="0"/>
                      <a:sym typeface="Symbol"/>
                    </a:rPr>
                    <a:t>(</a:t>
                  </a:r>
                  <a:r>
                    <a:rPr lang="de-DE" dirty="0" err="1" smtClean="0">
                      <a:latin typeface="Comic Sans MS" pitchFamily="66" charset="0"/>
                      <a:sym typeface="Symbol"/>
                    </a:rPr>
                    <a:t>both</a:t>
                  </a:r>
                  <a:r>
                    <a:rPr lang="de-DE" dirty="0" smtClean="0"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 smtClean="0">
                      <a:latin typeface="Comic Sans MS" pitchFamily="66" charset="0"/>
                      <a:sym typeface="Symbol"/>
                    </a:rPr>
                    <a:t>aligned</a:t>
                  </a:r>
                  <a:r>
                    <a:rPr lang="de-DE" dirty="0" smtClean="0"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 smtClean="0">
                      <a:latin typeface="Comic Sans MS" pitchFamily="66" charset="0"/>
                      <a:sym typeface="Symbol"/>
                    </a:rPr>
                    <a:t>with</a:t>
                  </a:r>
                  <a:r>
                    <a:rPr lang="de-DE" dirty="0" smtClean="0">
                      <a:latin typeface="Comic Sans MS" pitchFamily="66" charset="0"/>
                      <a:sym typeface="Symbol"/>
                    </a:rPr>
                    <a:t> </a:t>
                  </a:r>
                  <a:r>
                    <a:rPr lang="de-DE" dirty="0" err="1" smtClean="0">
                      <a:latin typeface="Comic Sans MS" pitchFamily="66" charset="0"/>
                      <a:sym typeface="Symbol"/>
                    </a:rPr>
                    <a:t>spin</a:t>
                  </a:r>
                  <a:r>
                    <a:rPr lang="de-DE" dirty="0" smtClean="0">
                      <a:latin typeface="Comic Sans MS" pitchFamily="66" charset="0"/>
                      <a:sym typeface="Symbol"/>
                    </a:rPr>
                    <a:t>)</a:t>
                  </a:r>
                  <a:endParaRPr lang="de-DE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18" name="Textfeld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1269" y="3080398"/>
                  <a:ext cx="3483193" cy="90349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576" t="-5369" b="-939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59" y="4351405"/>
            <a:ext cx="3499161" cy="1412910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7676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tangolo 35"/>
          <p:cNvSpPr/>
          <p:nvPr/>
        </p:nvSpPr>
        <p:spPr bwMode="auto">
          <a:xfrm>
            <a:off x="44126" y="3853417"/>
            <a:ext cx="10002209" cy="32315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/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" name="Rettangolo 22"/>
          <p:cNvSpPr/>
          <p:nvPr/>
        </p:nvSpPr>
        <p:spPr bwMode="auto">
          <a:xfrm>
            <a:off x="0" y="661098"/>
            <a:ext cx="9966960" cy="30368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/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>
          <a:xfrm>
            <a:off x="9072563" y="7065660"/>
            <a:ext cx="840052" cy="269488"/>
          </a:xfrm>
        </p:spPr>
        <p:txBody>
          <a:bodyPr>
            <a:normAutofit/>
          </a:bodyPr>
          <a:lstStyle/>
          <a:p>
            <a:pPr>
              <a:defRPr/>
            </a:pPr>
            <a:fld id="{75B7B979-4F6F-4AB1-BB4A-ABCCAB3E2E2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grpSp>
        <p:nvGrpSpPr>
          <p:cNvPr id="89" name="Gruppo 88"/>
          <p:cNvGrpSpPr/>
          <p:nvPr/>
        </p:nvGrpSpPr>
        <p:grpSpPr>
          <a:xfrm>
            <a:off x="5707816" y="1713179"/>
            <a:ext cx="4123472" cy="1984897"/>
            <a:chOff x="4054723" y="1142046"/>
            <a:chExt cx="4123472" cy="1984901"/>
          </a:xfrm>
        </p:grpSpPr>
        <p:grpSp>
          <p:nvGrpSpPr>
            <p:cNvPr id="4" name="Gruppo 3"/>
            <p:cNvGrpSpPr/>
            <p:nvPr/>
          </p:nvGrpSpPr>
          <p:grpSpPr>
            <a:xfrm>
              <a:off x="4054723" y="1142046"/>
              <a:ext cx="4123472" cy="1984901"/>
              <a:chOff x="5557199" y="1115541"/>
              <a:chExt cx="3659577" cy="1748436"/>
            </a:xfrm>
          </p:grpSpPr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2945" y="1115541"/>
                <a:ext cx="3163831" cy="159105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CasellaDiTesto 5"/>
                  <p:cNvSpPr txBox="1"/>
                  <p:nvPr/>
                </p:nvSpPr>
                <p:spPr>
                  <a:xfrm>
                    <a:off x="5557199" y="1343525"/>
                    <a:ext cx="452634" cy="3082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it-IT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it-IT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𝑯</m:t>
                              </m:r>
                            </m:sub>
                          </m:sSub>
                        </m:oMath>
                      </m:oMathPara>
                    </a14:m>
                    <a:endParaRPr lang="it-IT" b="1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CasellaDiTesto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57199" y="1343525"/>
                    <a:ext cx="510011" cy="349968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CasellaDiTesto 6"/>
                  <p:cNvSpPr txBox="1"/>
                  <p:nvPr/>
                </p:nvSpPr>
                <p:spPr>
                  <a:xfrm>
                    <a:off x="8433223" y="2555701"/>
                    <a:ext cx="375868" cy="3082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𝝋</m:t>
                          </m:r>
                        </m:oMath>
                      </m:oMathPara>
                    </a14:m>
                    <a:endParaRPr lang="it-IT" b="1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CasellaDiTesto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33223" y="2555701"/>
                    <a:ext cx="423513" cy="349968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6897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" name="Connettore 1 8"/>
            <p:cNvCxnSpPr/>
            <p:nvPr/>
          </p:nvCxnSpPr>
          <p:spPr bwMode="auto">
            <a:xfrm>
              <a:off x="4774803" y="1983060"/>
              <a:ext cx="3096344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Rettangolo 12"/>
            <p:cNvSpPr/>
            <p:nvPr/>
          </p:nvSpPr>
          <p:spPr bwMode="auto">
            <a:xfrm>
              <a:off x="4774802" y="1835869"/>
              <a:ext cx="343297" cy="144016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0" name="Rettangolo 9"/>
            <p:cNvSpPr/>
            <p:nvPr/>
          </p:nvSpPr>
          <p:spPr bwMode="auto">
            <a:xfrm>
              <a:off x="5118100" y="1666875"/>
              <a:ext cx="340122" cy="316185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1" name="Rettangolo 10"/>
            <p:cNvSpPr/>
            <p:nvPr/>
          </p:nvSpPr>
          <p:spPr bwMode="auto">
            <a:xfrm>
              <a:off x="5458221" y="1514475"/>
              <a:ext cx="338931" cy="468287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2" name="Rettangolo 11"/>
            <p:cNvSpPr/>
            <p:nvPr/>
          </p:nvSpPr>
          <p:spPr bwMode="auto">
            <a:xfrm>
              <a:off x="5797152" y="1839044"/>
              <a:ext cx="343297" cy="144016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" name="Rettangolo 14"/>
            <p:cNvSpPr/>
            <p:nvPr/>
          </p:nvSpPr>
          <p:spPr bwMode="auto">
            <a:xfrm>
              <a:off x="6140450" y="1983060"/>
              <a:ext cx="355600" cy="220390"/>
            </a:xfrm>
            <a:prstGeom prst="rect">
              <a:avLst/>
            </a:prstGeom>
            <a:solidFill>
              <a:srgbClr val="FFCCCC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" name="Rettangolo 15"/>
            <p:cNvSpPr/>
            <p:nvPr/>
          </p:nvSpPr>
          <p:spPr bwMode="auto">
            <a:xfrm>
              <a:off x="6496050" y="1983060"/>
              <a:ext cx="340122" cy="220390"/>
            </a:xfrm>
            <a:prstGeom prst="rect">
              <a:avLst/>
            </a:prstGeom>
            <a:solidFill>
              <a:srgbClr val="FFCCCC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7" name="Rettangolo 16"/>
            <p:cNvSpPr/>
            <p:nvPr/>
          </p:nvSpPr>
          <p:spPr bwMode="auto">
            <a:xfrm>
              <a:off x="6836171" y="1983060"/>
              <a:ext cx="330597" cy="556940"/>
            </a:xfrm>
            <a:prstGeom prst="rect">
              <a:avLst/>
            </a:prstGeom>
            <a:solidFill>
              <a:srgbClr val="FF33CC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8" name="Rettangolo 17"/>
            <p:cNvSpPr/>
            <p:nvPr/>
          </p:nvSpPr>
          <p:spPr bwMode="auto">
            <a:xfrm>
              <a:off x="7166769" y="1983990"/>
              <a:ext cx="340122" cy="403610"/>
            </a:xfrm>
            <a:prstGeom prst="rect">
              <a:avLst/>
            </a:prstGeom>
            <a:solidFill>
              <a:srgbClr val="FF66FF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9" name="Rettangolo 18"/>
            <p:cNvSpPr/>
            <p:nvPr/>
          </p:nvSpPr>
          <p:spPr bwMode="auto">
            <a:xfrm>
              <a:off x="7507074" y="1979885"/>
              <a:ext cx="363478" cy="281645"/>
            </a:xfrm>
            <a:prstGeom prst="rect">
              <a:avLst/>
            </a:prstGeom>
            <a:solidFill>
              <a:srgbClr val="FF99FF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</p:grpSp>
      <p:sp>
        <p:nvSpPr>
          <p:cNvPr id="91" name="Rettangolo 90"/>
          <p:cNvSpPr/>
          <p:nvPr/>
        </p:nvSpPr>
        <p:spPr bwMode="auto">
          <a:xfrm>
            <a:off x="6408845" y="1892844"/>
            <a:ext cx="362347" cy="1417169"/>
          </a:xfrm>
          <a:prstGeom prst="rect">
            <a:avLst/>
          </a:prstGeom>
          <a:solidFill>
            <a:schemeClr val="bg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>
              <a:solidFill>
                <a:srgbClr val="000000"/>
              </a:solidFill>
            </a:endParaRPr>
          </a:p>
        </p:txBody>
      </p:sp>
      <p:sp>
        <p:nvSpPr>
          <p:cNvPr id="93" name="Rettangolo 92"/>
          <p:cNvSpPr/>
          <p:nvPr/>
        </p:nvSpPr>
        <p:spPr bwMode="auto">
          <a:xfrm>
            <a:off x="6768597" y="1896507"/>
            <a:ext cx="330994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>
              <a:solidFill>
                <a:srgbClr val="000000"/>
              </a:solidFill>
            </a:endParaRPr>
          </a:p>
        </p:txBody>
      </p:sp>
      <p:sp>
        <p:nvSpPr>
          <p:cNvPr id="94" name="Rettangolo 93"/>
          <p:cNvSpPr/>
          <p:nvPr/>
        </p:nvSpPr>
        <p:spPr bwMode="auto">
          <a:xfrm>
            <a:off x="7099591" y="1895990"/>
            <a:ext cx="350654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>
              <a:solidFill>
                <a:srgbClr val="000000"/>
              </a:solidFill>
            </a:endParaRPr>
          </a:p>
        </p:txBody>
      </p:sp>
      <p:sp>
        <p:nvSpPr>
          <p:cNvPr id="95" name="Rettangolo 94"/>
          <p:cNvSpPr/>
          <p:nvPr/>
        </p:nvSpPr>
        <p:spPr bwMode="auto">
          <a:xfrm>
            <a:off x="7439042" y="1897186"/>
            <a:ext cx="350654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>
              <a:solidFill>
                <a:srgbClr val="000000"/>
              </a:solidFill>
            </a:endParaRPr>
          </a:p>
        </p:txBody>
      </p:sp>
      <p:sp>
        <p:nvSpPr>
          <p:cNvPr id="96" name="Rettangolo 95"/>
          <p:cNvSpPr/>
          <p:nvPr/>
        </p:nvSpPr>
        <p:spPr bwMode="auto">
          <a:xfrm>
            <a:off x="7786488" y="1896295"/>
            <a:ext cx="350654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>
              <a:solidFill>
                <a:srgbClr val="000000"/>
              </a:solidFill>
            </a:endParaRPr>
          </a:p>
        </p:txBody>
      </p:sp>
      <p:sp>
        <p:nvSpPr>
          <p:cNvPr id="97" name="Rettangolo 96"/>
          <p:cNvSpPr/>
          <p:nvPr/>
        </p:nvSpPr>
        <p:spPr bwMode="auto">
          <a:xfrm>
            <a:off x="8135951" y="1897035"/>
            <a:ext cx="350654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>
              <a:solidFill>
                <a:srgbClr val="000000"/>
              </a:solidFill>
            </a:endParaRPr>
          </a:p>
        </p:txBody>
      </p:sp>
      <p:sp>
        <p:nvSpPr>
          <p:cNvPr id="98" name="Rettangolo 97"/>
          <p:cNvSpPr/>
          <p:nvPr/>
        </p:nvSpPr>
        <p:spPr bwMode="auto">
          <a:xfrm>
            <a:off x="8486768" y="1897704"/>
            <a:ext cx="350654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>
              <a:solidFill>
                <a:srgbClr val="000000"/>
              </a:solidFill>
            </a:endParaRPr>
          </a:p>
        </p:txBody>
      </p:sp>
      <p:sp>
        <p:nvSpPr>
          <p:cNvPr id="99" name="Rettangolo 98"/>
          <p:cNvSpPr/>
          <p:nvPr/>
        </p:nvSpPr>
        <p:spPr bwMode="auto">
          <a:xfrm>
            <a:off x="8848309" y="1902896"/>
            <a:ext cx="350654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>
              <a:solidFill>
                <a:srgbClr val="000000"/>
              </a:solidFill>
            </a:endParaRPr>
          </a:p>
        </p:txBody>
      </p:sp>
      <p:sp>
        <p:nvSpPr>
          <p:cNvPr id="100" name="Rettangolo 99"/>
          <p:cNvSpPr/>
          <p:nvPr/>
        </p:nvSpPr>
        <p:spPr bwMode="auto">
          <a:xfrm>
            <a:off x="9198962" y="1896393"/>
            <a:ext cx="311676" cy="1417169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>
              <a:solidFill>
                <a:srgbClr val="000000"/>
              </a:solidFill>
            </a:endParaRPr>
          </a:p>
        </p:txBody>
      </p:sp>
      <p:pic>
        <p:nvPicPr>
          <p:cNvPr id="58" name="Immagin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8" y="3889899"/>
            <a:ext cx="9759792" cy="2962721"/>
          </a:xfrm>
          <a:prstGeom prst="rect">
            <a:avLst/>
          </a:prstGeom>
        </p:spPr>
      </p:pic>
      <p:sp>
        <p:nvSpPr>
          <p:cNvPr id="61" name="Segnaposto numero diapositiva 4"/>
          <p:cNvSpPr txBox="1">
            <a:spLocks/>
          </p:cNvSpPr>
          <p:nvPr/>
        </p:nvSpPr>
        <p:spPr bwMode="auto">
          <a:xfrm>
            <a:off x="6805618" y="6209480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825" algn="l"/>
                <a:tab pos="1447649" algn="l"/>
                <a:tab pos="2171475" algn="l"/>
              </a:tabLst>
              <a:defRPr sz="1400" kern="12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  <a:lvl2pPr marL="742873" indent="-285721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marL="1142881" indent="-228576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marL="1600034" indent="-228576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marL="2057187" indent="-228576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285763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742916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200068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657221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>
              <a:defRPr/>
            </a:pPr>
            <a:fld id="{1DEDD980-379E-4912-A0E1-6B5F1932B692}" type="slidenum">
              <a:rPr lang="en-US" sz="1200">
                <a:latin typeface="Comic Sans MS" pitchFamily="66" charset="0"/>
              </a:rPr>
              <a:pPr>
                <a:defRPr/>
              </a:pPr>
              <a:t>30</a:t>
            </a:fld>
            <a:endParaRPr lang="en-US" sz="1200">
              <a:latin typeface="Comic Sans MS" pitchFamily="66" charset="0"/>
            </a:endParaRPr>
          </a:p>
        </p:txBody>
      </p:sp>
      <p:pic>
        <p:nvPicPr>
          <p:cNvPr id="62" name="Immagine 6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/>
          <a:stretch/>
        </p:blipFill>
        <p:spPr>
          <a:xfrm>
            <a:off x="5547190" y="4221496"/>
            <a:ext cx="4245650" cy="2619179"/>
          </a:xfrm>
          <a:prstGeom prst="rect">
            <a:avLst/>
          </a:prstGeom>
        </p:spPr>
      </p:pic>
      <p:sp>
        <p:nvSpPr>
          <p:cNvPr id="65" name="CasellaDiTesto 64"/>
          <p:cNvSpPr txBox="1"/>
          <p:nvPr/>
        </p:nvSpPr>
        <p:spPr>
          <a:xfrm>
            <a:off x="1906351" y="6759052"/>
            <a:ext cx="6970360" cy="349863"/>
          </a:xfrm>
          <a:prstGeom prst="rect">
            <a:avLst/>
          </a:prstGeom>
          <a:solidFill>
            <a:schemeClr val="bg1"/>
          </a:solidFill>
        </p:spPr>
        <p:txBody>
          <a:bodyPr wrap="square" lIns="91334" tIns="45668" rIns="91334" bIns="45668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Comic Sans MS" pitchFamily="66" charset="0"/>
              </a:rPr>
              <a:t>Spin </a:t>
            </a:r>
            <a:r>
              <a:rPr lang="it-IT" b="1" dirty="0" err="1">
                <a:solidFill>
                  <a:srgbClr val="FF0000"/>
                </a:solidFill>
                <a:latin typeface="Comic Sans MS" pitchFamily="66" charset="0"/>
              </a:rPr>
              <a:t>coherence</a:t>
            </a:r>
            <a:r>
              <a:rPr lang="it-IT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time </a:t>
            </a:r>
            <a:r>
              <a:rPr lang="it-IT" dirty="0" err="1">
                <a:solidFill>
                  <a:srgbClr val="000000"/>
                </a:solidFill>
                <a:latin typeface="Comic Sans MS" pitchFamily="66" charset="0"/>
              </a:rPr>
              <a:t>extracted</a:t>
            </a:r>
            <a:r>
              <a:rPr lang="it-IT" dirty="0">
                <a:solidFill>
                  <a:srgbClr val="000000"/>
                </a:solidFill>
                <a:latin typeface="Comic Sans MS" pitchFamily="66" charset="0"/>
              </a:rPr>
              <a:t> from </a:t>
            </a:r>
            <a:r>
              <a:rPr lang="it-IT" dirty="0" err="1">
                <a:solidFill>
                  <a:srgbClr val="000000"/>
                </a:solidFill>
                <a:latin typeface="Comic Sans MS" pitchFamily="66" charset="0"/>
              </a:rPr>
              <a:t>numerical</a:t>
            </a:r>
            <a:r>
              <a:rPr lang="it-IT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omic Sans MS" pitchFamily="66" charset="0"/>
              </a:rPr>
              <a:t>fit</a:t>
            </a:r>
            <a:r>
              <a:rPr lang="it-IT" dirty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6636057" y="3944901"/>
            <a:ext cx="2722354" cy="335587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r>
              <a:rPr lang="it-IT" sz="1700" dirty="0" err="1">
                <a:solidFill>
                  <a:srgbClr val="000000"/>
                </a:solidFill>
                <a:latin typeface="Comic Sans MS" pitchFamily="66" charset="0"/>
              </a:rPr>
              <a:t>Amplitude</a:t>
            </a:r>
            <a:r>
              <a:rPr lang="it-IT" sz="1700" dirty="0">
                <a:solidFill>
                  <a:srgbClr val="000000"/>
                </a:solidFill>
                <a:latin typeface="Comic Sans MS" pitchFamily="66" charset="0"/>
              </a:rPr>
              <a:t> vs time</a:t>
            </a:r>
          </a:p>
        </p:txBody>
      </p:sp>
      <p:sp>
        <p:nvSpPr>
          <p:cNvPr id="69" name="CasellaDiTesto 68"/>
          <p:cNvSpPr txBox="1"/>
          <p:nvPr/>
        </p:nvSpPr>
        <p:spPr>
          <a:xfrm>
            <a:off x="1143978" y="2073964"/>
            <a:ext cx="1159287" cy="349863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000000"/>
                </a:solidFill>
                <a:latin typeface="Comic Sans MS" pitchFamily="66" charset="0"/>
              </a:rPr>
              <a:t>Polarim</a:t>
            </a:r>
            <a:r>
              <a:rPr lang="it-IT" b="1" dirty="0" smtClean="0">
                <a:solidFill>
                  <a:srgbClr val="000000"/>
                </a:solidFill>
                <a:latin typeface="Comic Sans MS" pitchFamily="66" charset="0"/>
              </a:rPr>
              <a:t>.</a:t>
            </a:r>
            <a:endParaRPr lang="it-IT" sz="1700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" name="Ovale 1"/>
          <p:cNvSpPr/>
          <p:nvPr/>
        </p:nvSpPr>
        <p:spPr bwMode="auto">
          <a:xfrm>
            <a:off x="469900" y="1962826"/>
            <a:ext cx="2374900" cy="1309086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>
              <a:solidFill>
                <a:srgbClr val="000000"/>
              </a:solidFill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1588095" y="1823131"/>
            <a:ext cx="206707" cy="279400"/>
            <a:chOff x="1588084" y="1559274"/>
            <a:chExt cx="206707" cy="279400"/>
          </a:xfrm>
        </p:grpSpPr>
        <p:cxnSp>
          <p:nvCxnSpPr>
            <p:cNvPr id="20" name="Connettore 1 19"/>
            <p:cNvCxnSpPr/>
            <p:nvPr/>
          </p:nvCxnSpPr>
          <p:spPr bwMode="auto">
            <a:xfrm>
              <a:off x="1588084" y="1559274"/>
              <a:ext cx="0" cy="27940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riangolo isoscele 21"/>
            <p:cNvSpPr/>
            <p:nvPr/>
          </p:nvSpPr>
          <p:spPr bwMode="auto">
            <a:xfrm rot="16200000">
              <a:off x="1595789" y="1595620"/>
              <a:ext cx="191297" cy="206707"/>
            </a:xfrm>
            <a:prstGeom prst="triangl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</p:grpSp>
      <p:sp>
        <p:nvSpPr>
          <p:cNvPr id="25" name="Ovale 24"/>
          <p:cNvSpPr/>
          <p:nvPr/>
        </p:nvSpPr>
        <p:spPr bwMode="auto">
          <a:xfrm>
            <a:off x="1812055" y="1927899"/>
            <a:ext cx="103019" cy="9983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>
              <a:solidFill>
                <a:srgbClr val="000000"/>
              </a:solidFill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1143978" y="2073964"/>
            <a:ext cx="1159287" cy="349863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000000"/>
                </a:solidFill>
                <a:latin typeface="Comic Sans MS" pitchFamily="66" charset="0"/>
              </a:rPr>
              <a:t>Polarim</a:t>
            </a:r>
            <a:r>
              <a:rPr lang="it-IT" b="1" dirty="0" smtClean="0">
                <a:solidFill>
                  <a:srgbClr val="000000"/>
                </a:solidFill>
                <a:latin typeface="Comic Sans MS" pitchFamily="66" charset="0"/>
              </a:rPr>
              <a:t>.</a:t>
            </a:r>
            <a:endParaRPr lang="it-IT" sz="1700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5" name="Ovale 74"/>
          <p:cNvSpPr/>
          <p:nvPr/>
        </p:nvSpPr>
        <p:spPr bwMode="auto">
          <a:xfrm>
            <a:off x="469900" y="1962826"/>
            <a:ext cx="2374900" cy="1309086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>
              <a:solidFill>
                <a:srgbClr val="000000"/>
              </a:solidFill>
            </a:endParaRPr>
          </a:p>
        </p:txBody>
      </p:sp>
      <p:grpSp>
        <p:nvGrpSpPr>
          <p:cNvPr id="78" name="Gruppo 77"/>
          <p:cNvGrpSpPr/>
          <p:nvPr/>
        </p:nvGrpSpPr>
        <p:grpSpPr>
          <a:xfrm>
            <a:off x="1588095" y="1823131"/>
            <a:ext cx="206707" cy="279400"/>
            <a:chOff x="1588084" y="1559274"/>
            <a:chExt cx="206707" cy="279400"/>
          </a:xfrm>
        </p:grpSpPr>
        <p:cxnSp>
          <p:nvCxnSpPr>
            <p:cNvPr id="79" name="Connettore 1 78"/>
            <p:cNvCxnSpPr/>
            <p:nvPr/>
          </p:nvCxnSpPr>
          <p:spPr bwMode="auto">
            <a:xfrm>
              <a:off x="1588084" y="1559274"/>
              <a:ext cx="0" cy="27940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0" name="Triangolo isoscele 79"/>
            <p:cNvSpPr/>
            <p:nvPr/>
          </p:nvSpPr>
          <p:spPr bwMode="auto">
            <a:xfrm rot="16200000">
              <a:off x="1595789" y="1595620"/>
              <a:ext cx="191297" cy="206707"/>
            </a:xfrm>
            <a:prstGeom prst="triangl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</p:grpSp>
      <p:sp>
        <p:nvSpPr>
          <p:cNvPr id="83" name="Ovale 82"/>
          <p:cNvSpPr/>
          <p:nvPr/>
        </p:nvSpPr>
        <p:spPr bwMode="auto">
          <a:xfrm>
            <a:off x="1812055" y="1927899"/>
            <a:ext cx="103019" cy="9983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>
              <a:solidFill>
                <a:srgbClr val="000000"/>
              </a:solidFill>
            </a:endParaRPr>
          </a:p>
        </p:txBody>
      </p:sp>
      <p:sp>
        <p:nvSpPr>
          <p:cNvPr id="84" name="Text Box 15"/>
          <p:cNvSpPr txBox="1">
            <a:spLocks noChangeArrowheads="1"/>
          </p:cNvSpPr>
          <p:nvPr/>
        </p:nvSpPr>
        <p:spPr bwMode="auto">
          <a:xfrm>
            <a:off x="184935" y="43465"/>
            <a:ext cx="9646353" cy="64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44948" rIns="89898" bIns="44948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>
              <a:lnSpc>
                <a:spcPct val="108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Polarimetry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of </a:t>
            </a: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precessing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horizontal polarization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Rettangolo 13"/>
          <p:cNvSpPr/>
          <p:nvPr/>
        </p:nvSpPr>
        <p:spPr bwMode="auto">
          <a:xfrm>
            <a:off x="78416" y="3885909"/>
            <a:ext cx="1510354" cy="12168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/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90" name="CasellaDiTesto 89"/>
          <p:cNvSpPr txBox="1"/>
          <p:nvPr/>
        </p:nvSpPr>
        <p:spPr>
          <a:xfrm>
            <a:off x="33048" y="3955785"/>
            <a:ext cx="4725974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1600" dirty="0" err="1" smtClean="0">
                <a:solidFill>
                  <a:srgbClr val="FF0000"/>
                </a:solidFill>
                <a:latin typeface="Comic Sans MS" pitchFamily="66" charset="0"/>
              </a:rPr>
              <a:t>Derivation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 of </a:t>
            </a:r>
            <a:r>
              <a:rPr lang="it-IT" sz="1600" dirty="0" err="1" smtClean="0">
                <a:solidFill>
                  <a:srgbClr val="FF0000"/>
                </a:solidFill>
                <a:latin typeface="Comic Sans MS" pitchFamily="66" charset="0"/>
              </a:rPr>
              <a:t>horizontal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 spin </a:t>
            </a:r>
            <a:r>
              <a:rPr lang="it-IT" sz="1600" dirty="0" err="1" smtClean="0">
                <a:solidFill>
                  <a:srgbClr val="FF0000"/>
                </a:solidFill>
                <a:latin typeface="Comic Sans MS" pitchFamily="66" charset="0"/>
              </a:rPr>
              <a:t>coherence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 time</a:t>
            </a:r>
            <a:endParaRPr lang="it-IT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1" name="CasellaDiTesto 100"/>
          <p:cNvSpPr txBox="1"/>
          <p:nvPr/>
        </p:nvSpPr>
        <p:spPr>
          <a:xfrm>
            <a:off x="12668" y="629991"/>
            <a:ext cx="7971851" cy="1237190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6" rIns="91430" bIns="45716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No </a:t>
            </a:r>
            <a:r>
              <a:rPr lang="it-IT" sz="1600" dirty="0" err="1" smtClean="0">
                <a:solidFill>
                  <a:srgbClr val="FF0000"/>
                </a:solidFill>
                <a:latin typeface="Comic Sans MS" pitchFamily="66" charset="0"/>
              </a:rPr>
              <a:t>frozen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 spin: </a:t>
            </a:r>
            <a:r>
              <a:rPr lang="it-IT" sz="1600" dirty="0" err="1" smtClean="0">
                <a:solidFill>
                  <a:srgbClr val="FF0000"/>
                </a:solidFill>
                <a:latin typeface="Comic Sans MS" pitchFamily="66" charset="0"/>
              </a:rPr>
              <a:t>polarization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 pitchFamily="66" charset="0"/>
              </a:rPr>
              <a:t>rotates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 in the </a:t>
            </a:r>
            <a:r>
              <a:rPr lang="it-IT" sz="1600" dirty="0" err="1" smtClean="0">
                <a:solidFill>
                  <a:srgbClr val="FF0000"/>
                </a:solidFill>
                <a:latin typeface="Comic Sans MS" pitchFamily="66" charset="0"/>
              </a:rPr>
              <a:t>horizonthal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 pitchFamily="66" charset="0"/>
              </a:rPr>
              <a:t>plane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 pitchFamily="66" charset="0"/>
              </a:rPr>
              <a:t>at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</a:rPr>
              <a:t> 120 kHz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600" dirty="0" smtClean="0">
                <a:latin typeface="Comic Sans MS" pitchFamily="66" charset="0"/>
              </a:rPr>
              <a:t>DAQ </a:t>
            </a:r>
            <a:r>
              <a:rPr lang="it-IT" sz="1600" dirty="0" err="1" smtClean="0">
                <a:latin typeface="Comic Sans MS" pitchFamily="66" charset="0"/>
              </a:rPr>
              <a:t>synchronized</a:t>
            </a:r>
            <a:r>
              <a:rPr lang="it-IT" sz="1600" dirty="0" smtClean="0">
                <a:latin typeface="Comic Sans MS" pitchFamily="66" charset="0"/>
              </a:rPr>
              <a:t> with </a:t>
            </a:r>
            <a:r>
              <a:rPr lang="it-IT" sz="1600" dirty="0" err="1" smtClean="0">
                <a:latin typeface="Comic Sans MS" pitchFamily="66" charset="0"/>
              </a:rPr>
              <a:t>cyclotrhon</a:t>
            </a:r>
            <a:r>
              <a:rPr lang="it-IT" sz="1600" dirty="0" smtClean="0">
                <a:latin typeface="Comic Sans MS" pitchFamily="66" charset="0"/>
              </a:rPr>
              <a:t> </a:t>
            </a:r>
            <a:r>
              <a:rPr lang="it-IT" sz="1600" dirty="0" err="1" smtClean="0">
                <a:latin typeface="Comic Sans MS" pitchFamily="66" charset="0"/>
              </a:rPr>
              <a:t>freqyency</a:t>
            </a:r>
            <a:r>
              <a:rPr lang="it-IT" sz="1600" dirty="0" smtClean="0">
                <a:latin typeface="Comic Sans MS" pitchFamily="66" charset="0"/>
              </a:rPr>
              <a:t> -&gt; </a:t>
            </a:r>
            <a:r>
              <a:rPr lang="it-IT" sz="1600" dirty="0" err="1" smtClean="0">
                <a:latin typeface="Comic Sans MS" pitchFamily="66" charset="0"/>
              </a:rPr>
              <a:t>count</a:t>
            </a:r>
            <a:r>
              <a:rPr lang="it-IT" sz="1600" dirty="0" smtClean="0">
                <a:latin typeface="Comic Sans MS" pitchFamily="66" charset="0"/>
              </a:rPr>
              <a:t> turn </a:t>
            </a:r>
            <a:r>
              <a:rPr lang="it-IT" sz="1600" dirty="0" err="1" smtClean="0">
                <a:latin typeface="Comic Sans MS" pitchFamily="66" charset="0"/>
              </a:rPr>
              <a:t>number</a:t>
            </a:r>
            <a:r>
              <a:rPr lang="it-IT" sz="1600" dirty="0" smtClean="0">
                <a:latin typeface="Comic Sans MS" pitchFamily="66" charset="0"/>
              </a:rPr>
              <a:t> 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600" dirty="0" smtClean="0">
                <a:latin typeface="Comic Sans MS" pitchFamily="66" charset="0"/>
              </a:rPr>
              <a:t>Compute </a:t>
            </a:r>
            <a:r>
              <a:rPr lang="it-IT" sz="1600" dirty="0" err="1" smtClean="0">
                <a:latin typeface="Comic Sans MS" pitchFamily="66" charset="0"/>
              </a:rPr>
              <a:t>total</a:t>
            </a:r>
            <a:r>
              <a:rPr lang="it-IT" sz="1600" dirty="0" smtClean="0">
                <a:latin typeface="Comic Sans MS" pitchFamily="66" charset="0"/>
              </a:rPr>
              <a:t> spin-</a:t>
            </a:r>
            <a:r>
              <a:rPr lang="it-IT" sz="1600" dirty="0" err="1" smtClean="0">
                <a:latin typeface="Comic Sans MS" pitchFamily="66" charset="0"/>
              </a:rPr>
              <a:t>precession</a:t>
            </a:r>
            <a:r>
              <a:rPr lang="it-IT" sz="1600" dirty="0" smtClean="0">
                <a:latin typeface="Comic Sans MS" pitchFamily="66" charset="0"/>
              </a:rPr>
              <a:t> angle (with spin-</a:t>
            </a:r>
            <a:r>
              <a:rPr lang="it-IT" sz="1600" dirty="0" err="1" smtClean="0">
                <a:latin typeface="Comic Sans MS" pitchFamily="66" charset="0"/>
              </a:rPr>
              <a:t>tune</a:t>
            </a:r>
            <a:r>
              <a:rPr lang="it-IT" sz="1600" dirty="0" smtClean="0">
                <a:latin typeface="Comic Sans MS" pitchFamily="66" charset="0"/>
              </a:rPr>
              <a:t> </a:t>
            </a:r>
            <a:r>
              <a:rPr lang="it-IT" sz="1600" dirty="0" smtClean="0">
                <a:latin typeface="Symbol" pitchFamily="18" charset="2"/>
              </a:rPr>
              <a:t>n</a:t>
            </a:r>
            <a:r>
              <a:rPr lang="it-IT" sz="1600" baseline="-25000" dirty="0" smtClean="0">
                <a:latin typeface="Comic Sans MS" pitchFamily="66" charset="0"/>
              </a:rPr>
              <a:t>s</a:t>
            </a:r>
            <a:r>
              <a:rPr lang="it-IT" sz="1600" dirty="0" smtClean="0">
                <a:latin typeface="Comic Sans MS" pitchFamily="66" charset="0"/>
              </a:rPr>
              <a:t>=G</a:t>
            </a:r>
            <a:r>
              <a:rPr lang="it-IT" sz="1600" dirty="0" smtClean="0">
                <a:latin typeface="Symbol" pitchFamily="18" charset="2"/>
              </a:rPr>
              <a:t>g</a:t>
            </a:r>
            <a:r>
              <a:rPr lang="it-IT" sz="1600" dirty="0" smtClean="0">
                <a:latin typeface="Comic Sans MS" pitchFamily="66" charset="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600" dirty="0" smtClean="0">
                <a:latin typeface="Comic Sans MS" pitchFamily="66" charset="0"/>
              </a:rPr>
              <a:t>Bin by </a:t>
            </a:r>
            <a:r>
              <a:rPr lang="it-IT" sz="1600" dirty="0" err="1" smtClean="0">
                <a:latin typeface="Comic Sans MS" pitchFamily="66" charset="0"/>
              </a:rPr>
              <a:t>phase</a:t>
            </a:r>
            <a:r>
              <a:rPr lang="it-IT" sz="1600" dirty="0" smtClean="0">
                <a:latin typeface="Comic Sans MS" pitchFamily="66" charset="0"/>
              </a:rPr>
              <a:t> </a:t>
            </a:r>
            <a:r>
              <a:rPr lang="it-IT" sz="1600" dirty="0" err="1" smtClean="0">
                <a:latin typeface="Comic Sans MS" pitchFamily="66" charset="0"/>
              </a:rPr>
              <a:t>around</a:t>
            </a:r>
            <a:r>
              <a:rPr lang="it-IT" sz="1600" dirty="0" smtClean="0">
                <a:latin typeface="Comic Sans MS" pitchFamily="66" charset="0"/>
              </a:rPr>
              <a:t> the </a:t>
            </a:r>
            <a:r>
              <a:rPr lang="it-IT" sz="1600" dirty="0" err="1" smtClean="0">
                <a:latin typeface="Comic Sans MS" pitchFamily="66" charset="0"/>
              </a:rPr>
              <a:t>circle</a:t>
            </a:r>
            <a:endParaRPr lang="it-IT" sz="1600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sz="1600" dirty="0" smtClean="0">
                <a:latin typeface="Comic Sans MS" pitchFamily="66" charset="0"/>
              </a:rPr>
              <a:t>Compute </a:t>
            </a:r>
            <a:r>
              <a:rPr lang="it-IT" sz="1600" dirty="0" err="1" smtClean="0">
                <a:latin typeface="Comic Sans MS" pitchFamily="66" charset="0"/>
              </a:rPr>
              <a:t>asymmetry</a:t>
            </a:r>
            <a:r>
              <a:rPr lang="it-IT" sz="1600" dirty="0" smtClean="0">
                <a:latin typeface="Comic Sans MS" pitchFamily="66" charset="0"/>
              </a:rPr>
              <a:t> in </a:t>
            </a:r>
            <a:r>
              <a:rPr lang="it-IT" sz="1600" dirty="0" err="1" smtClean="0">
                <a:latin typeface="Comic Sans MS" pitchFamily="66" charset="0"/>
              </a:rPr>
              <a:t>each</a:t>
            </a:r>
            <a:r>
              <a:rPr lang="it-IT" sz="1600" dirty="0" smtClean="0">
                <a:latin typeface="Comic Sans MS" pitchFamily="66" charset="0"/>
              </a:rPr>
              <a:t> bin</a:t>
            </a:r>
          </a:p>
        </p:txBody>
      </p:sp>
      <p:sp>
        <p:nvSpPr>
          <p:cNvPr id="8" name="Ovale 7"/>
          <p:cNvSpPr/>
          <p:nvPr/>
        </p:nvSpPr>
        <p:spPr bwMode="auto">
          <a:xfrm>
            <a:off x="3679547" y="1590857"/>
            <a:ext cx="2024415" cy="1991715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  <a:extLst/>
        </p:spPr>
        <p:txBody>
          <a:bodyPr vert="horz" wrap="square" lIns="91344" tIns="45673" rIns="91344" bIns="45673" numCol="1" rtlCol="0" anchor="t" anchorCtr="0" compatLnSpc="1">
            <a:prstTxWarp prst="textNoShape">
              <a:avLst/>
            </a:prstTxWarp>
          </a:bodyPr>
          <a:lstStyle/>
          <a:p>
            <a:pPr defTabSz="456726"/>
            <a:endParaRPr lang="it-IT">
              <a:solidFill>
                <a:srgbClr val="000000"/>
              </a:solidFill>
            </a:endParaRPr>
          </a:p>
        </p:txBody>
      </p:sp>
      <p:grpSp>
        <p:nvGrpSpPr>
          <p:cNvPr id="55" name="Gruppo 54"/>
          <p:cNvGrpSpPr/>
          <p:nvPr/>
        </p:nvGrpSpPr>
        <p:grpSpPr>
          <a:xfrm>
            <a:off x="4664087" y="2041482"/>
            <a:ext cx="913282" cy="679516"/>
            <a:chOff x="6765436" y="2015756"/>
            <a:chExt cx="913282" cy="679516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31" name="Triangolo isoscele 30"/>
            <p:cNvSpPr/>
            <p:nvPr/>
          </p:nvSpPr>
          <p:spPr bwMode="auto">
            <a:xfrm rot="14720574">
              <a:off x="6882319" y="1898873"/>
              <a:ext cx="679516" cy="913282"/>
            </a:xfrm>
            <a:prstGeom prst="triangle">
              <a:avLst>
                <a:gd name="adj" fmla="val 5321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cxnSp>
          <p:nvCxnSpPr>
            <p:cNvPr id="38" name="Connettore 2 37"/>
            <p:cNvCxnSpPr/>
            <p:nvPr/>
          </p:nvCxnSpPr>
          <p:spPr bwMode="auto">
            <a:xfrm flipV="1">
              <a:off x="6833136" y="2268908"/>
              <a:ext cx="539214" cy="247087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" name="Gruppo 58"/>
          <p:cNvGrpSpPr/>
          <p:nvPr/>
        </p:nvGrpSpPr>
        <p:grpSpPr>
          <a:xfrm>
            <a:off x="4596158" y="1688917"/>
            <a:ext cx="624786" cy="918735"/>
            <a:chOff x="6697503" y="1663191"/>
            <a:chExt cx="624786" cy="918735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30" name="Triangolo isoscele 29"/>
            <p:cNvSpPr/>
            <p:nvPr/>
          </p:nvSpPr>
          <p:spPr bwMode="auto">
            <a:xfrm rot="12459526">
              <a:off x="6697503" y="1663191"/>
              <a:ext cx="624786" cy="918735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cxnSp>
          <p:nvCxnSpPr>
            <p:cNvPr id="57" name="Connettore 2 56"/>
            <p:cNvCxnSpPr/>
            <p:nvPr/>
          </p:nvCxnSpPr>
          <p:spPr bwMode="auto">
            <a:xfrm flipV="1">
              <a:off x="6810586" y="2004472"/>
              <a:ext cx="226551" cy="496208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uppo 62"/>
          <p:cNvGrpSpPr/>
          <p:nvPr/>
        </p:nvGrpSpPr>
        <p:grpSpPr>
          <a:xfrm>
            <a:off x="4304991" y="1623563"/>
            <a:ext cx="616471" cy="899149"/>
            <a:chOff x="6406329" y="1630493"/>
            <a:chExt cx="616471" cy="899149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29" name="Triangolo isoscele 28"/>
            <p:cNvSpPr/>
            <p:nvPr/>
          </p:nvSpPr>
          <p:spPr bwMode="auto">
            <a:xfrm rot="10216729">
              <a:off x="6406329" y="1630493"/>
              <a:ext cx="616471" cy="899149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cxnSp>
          <p:nvCxnSpPr>
            <p:cNvPr id="60" name="Connettore 2 59"/>
            <p:cNvCxnSpPr/>
            <p:nvPr/>
          </p:nvCxnSpPr>
          <p:spPr bwMode="auto">
            <a:xfrm flipH="1" flipV="1">
              <a:off x="6665329" y="2004472"/>
              <a:ext cx="135733" cy="492948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uppo 65"/>
          <p:cNvGrpSpPr/>
          <p:nvPr/>
        </p:nvGrpSpPr>
        <p:grpSpPr>
          <a:xfrm>
            <a:off x="3881361" y="1927953"/>
            <a:ext cx="896814" cy="681750"/>
            <a:chOff x="5982710" y="1902228"/>
            <a:chExt cx="896814" cy="681750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28" name="Triangolo isoscele 27"/>
            <p:cNvSpPr/>
            <p:nvPr/>
          </p:nvSpPr>
          <p:spPr bwMode="auto">
            <a:xfrm rot="7944809">
              <a:off x="6090242" y="1794696"/>
              <a:ext cx="681750" cy="896814"/>
            </a:xfrm>
            <a:prstGeom prst="triangle">
              <a:avLst>
                <a:gd name="adj" fmla="val 4566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cxnSp>
          <p:nvCxnSpPr>
            <p:cNvPr id="64" name="Connettore 2 63"/>
            <p:cNvCxnSpPr/>
            <p:nvPr/>
          </p:nvCxnSpPr>
          <p:spPr bwMode="auto">
            <a:xfrm flipH="1" flipV="1">
              <a:off x="6333328" y="2188981"/>
              <a:ext cx="452341" cy="317965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1" name="Gruppo 70"/>
          <p:cNvGrpSpPr/>
          <p:nvPr/>
        </p:nvGrpSpPr>
        <p:grpSpPr>
          <a:xfrm>
            <a:off x="3738122" y="2265103"/>
            <a:ext cx="946196" cy="644340"/>
            <a:chOff x="5839471" y="2239377"/>
            <a:chExt cx="946196" cy="644341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27" name="Triangolo isoscele 26"/>
            <p:cNvSpPr/>
            <p:nvPr/>
          </p:nvSpPr>
          <p:spPr bwMode="auto">
            <a:xfrm rot="5765108">
              <a:off x="5978242" y="2100606"/>
              <a:ext cx="644341" cy="921884"/>
            </a:xfrm>
            <a:prstGeom prst="triangle">
              <a:avLst>
                <a:gd name="adj" fmla="val 38053"/>
              </a:avLst>
            </a:prstGeom>
            <a:solidFill>
              <a:srgbClr val="FFCC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cxnSp>
          <p:nvCxnSpPr>
            <p:cNvPr id="67" name="Connettore 2 66"/>
            <p:cNvCxnSpPr/>
            <p:nvPr/>
          </p:nvCxnSpPr>
          <p:spPr bwMode="auto">
            <a:xfrm flipH="1" flipV="1">
              <a:off x="6199729" y="2536765"/>
              <a:ext cx="585938" cy="1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" name="Gruppo 75"/>
          <p:cNvGrpSpPr/>
          <p:nvPr/>
        </p:nvGrpSpPr>
        <p:grpSpPr>
          <a:xfrm>
            <a:off x="3820007" y="2509899"/>
            <a:ext cx="980360" cy="664522"/>
            <a:chOff x="4787880" y="3427149"/>
            <a:chExt cx="980359" cy="664522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35" name="Triangolo isoscele 34"/>
            <p:cNvSpPr/>
            <p:nvPr/>
          </p:nvSpPr>
          <p:spPr bwMode="auto">
            <a:xfrm rot="3292196">
              <a:off x="4945799" y="3269230"/>
              <a:ext cx="664522" cy="980359"/>
            </a:xfrm>
            <a:prstGeom prst="triangle">
              <a:avLst>
                <a:gd name="adj" fmla="val 49221"/>
              </a:avLst>
            </a:prstGeom>
            <a:solidFill>
              <a:srgbClr val="FFCC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cxnSp>
          <p:nvCxnSpPr>
            <p:cNvPr id="72" name="Connettore 2 71"/>
            <p:cNvCxnSpPr/>
            <p:nvPr/>
          </p:nvCxnSpPr>
          <p:spPr bwMode="auto">
            <a:xfrm flipH="1">
              <a:off x="5138362" y="3508052"/>
              <a:ext cx="492498" cy="318032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uppo 80"/>
          <p:cNvGrpSpPr/>
          <p:nvPr/>
        </p:nvGrpSpPr>
        <p:grpSpPr>
          <a:xfrm>
            <a:off x="4212717" y="2574820"/>
            <a:ext cx="708940" cy="938527"/>
            <a:chOff x="6314066" y="2549084"/>
            <a:chExt cx="708940" cy="938527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34" name="Triangolo isoscele 33"/>
            <p:cNvSpPr/>
            <p:nvPr/>
          </p:nvSpPr>
          <p:spPr bwMode="auto">
            <a:xfrm rot="947593">
              <a:off x="6314066" y="2549084"/>
              <a:ext cx="708940" cy="938527"/>
            </a:xfrm>
            <a:prstGeom prst="triangle">
              <a:avLst>
                <a:gd name="adj" fmla="val 49309"/>
              </a:avLst>
            </a:prstGeom>
            <a:solidFill>
              <a:srgbClr val="FF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cxnSp>
          <p:nvCxnSpPr>
            <p:cNvPr id="77" name="Connettore 2 76"/>
            <p:cNvCxnSpPr/>
            <p:nvPr/>
          </p:nvCxnSpPr>
          <p:spPr bwMode="auto">
            <a:xfrm flipH="1">
              <a:off x="6665329" y="2593085"/>
              <a:ext cx="120337" cy="446279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" name="Gruppo 84"/>
          <p:cNvGrpSpPr/>
          <p:nvPr/>
        </p:nvGrpSpPr>
        <p:grpSpPr>
          <a:xfrm>
            <a:off x="4499597" y="2543451"/>
            <a:ext cx="753468" cy="921464"/>
            <a:chOff x="7553446" y="3594051"/>
            <a:chExt cx="753468" cy="921463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33" name="Triangolo isoscele 32"/>
            <p:cNvSpPr/>
            <p:nvPr/>
          </p:nvSpPr>
          <p:spPr bwMode="auto">
            <a:xfrm rot="19780210">
              <a:off x="7553446" y="3594051"/>
              <a:ext cx="753468" cy="921463"/>
            </a:xfrm>
            <a:prstGeom prst="triangle">
              <a:avLst>
                <a:gd name="adj" fmla="val 57581"/>
              </a:avLst>
            </a:prstGeom>
            <a:solidFill>
              <a:srgbClr val="FF99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cxnSp>
          <p:nvCxnSpPr>
            <p:cNvPr id="82" name="Connettore 2 81"/>
            <p:cNvCxnSpPr/>
            <p:nvPr/>
          </p:nvCxnSpPr>
          <p:spPr bwMode="auto">
            <a:xfrm>
              <a:off x="7762858" y="3675876"/>
              <a:ext cx="205422" cy="455106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" name="Gruppo 87"/>
          <p:cNvGrpSpPr/>
          <p:nvPr/>
        </p:nvGrpSpPr>
        <p:grpSpPr>
          <a:xfrm>
            <a:off x="4655591" y="2336768"/>
            <a:ext cx="922824" cy="743625"/>
            <a:chOff x="7818247" y="2558952"/>
            <a:chExt cx="922824" cy="743625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32" name="Triangolo isoscele 31"/>
            <p:cNvSpPr/>
            <p:nvPr/>
          </p:nvSpPr>
          <p:spPr bwMode="auto">
            <a:xfrm rot="17330193">
              <a:off x="7907846" y="2469353"/>
              <a:ext cx="743625" cy="922824"/>
            </a:xfrm>
            <a:prstGeom prst="triangle">
              <a:avLst/>
            </a:prstGeom>
            <a:solidFill>
              <a:srgbClr val="FFCC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6726"/>
              <a:endParaRPr lang="it-IT">
                <a:solidFill>
                  <a:srgbClr val="000000"/>
                </a:solidFill>
              </a:endParaRPr>
            </a:p>
          </p:txBody>
        </p:sp>
        <p:cxnSp>
          <p:nvCxnSpPr>
            <p:cNvPr id="86" name="Connettore 2 85"/>
            <p:cNvCxnSpPr/>
            <p:nvPr/>
          </p:nvCxnSpPr>
          <p:spPr bwMode="auto">
            <a:xfrm>
              <a:off x="7854415" y="2787685"/>
              <a:ext cx="539214" cy="186402"/>
            </a:xfrm>
            <a:prstGeom prst="straightConnector1">
              <a:avLst/>
            </a:prstGeom>
            <a:solidFill>
              <a:srgbClr val="00B8FF"/>
            </a:solidFill>
            <a:ln w="635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04" name="Connettore 2 103"/>
          <p:cNvCxnSpPr>
            <a:endCxn id="32" idx="0"/>
          </p:cNvCxnSpPr>
          <p:nvPr/>
        </p:nvCxnSpPr>
        <p:spPr bwMode="auto">
          <a:xfrm flipH="1">
            <a:off x="4680309" y="1265336"/>
            <a:ext cx="51489" cy="129425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Connettore 2 104"/>
          <p:cNvCxnSpPr/>
          <p:nvPr/>
        </p:nvCxnSpPr>
        <p:spPr bwMode="auto">
          <a:xfrm flipH="1">
            <a:off x="4680298" y="2559593"/>
            <a:ext cx="1256092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CasellaDiTesto 25"/>
          <p:cNvSpPr txBox="1"/>
          <p:nvPr/>
        </p:nvSpPr>
        <p:spPr>
          <a:xfrm>
            <a:off x="5700334" y="2545004"/>
            <a:ext cx="260059" cy="335598"/>
          </a:xfrm>
          <a:prstGeom prst="rect">
            <a:avLst/>
          </a:prstGeom>
          <a:noFill/>
        </p:spPr>
        <p:txBody>
          <a:bodyPr wrap="square" lIns="91344" tIns="45673" rIns="91344" bIns="45673" rtlCol="0">
            <a:spAutoFit/>
          </a:bodyPr>
          <a:lstStyle/>
          <a:p>
            <a:r>
              <a:rPr lang="it-IT" sz="1700" dirty="0">
                <a:solidFill>
                  <a:srgbClr val="000000"/>
                </a:solidFill>
                <a:latin typeface="Comic Sans MS" pitchFamily="66" charset="0"/>
              </a:rPr>
              <a:t>z</a:t>
            </a:r>
          </a:p>
        </p:txBody>
      </p:sp>
      <p:sp>
        <p:nvSpPr>
          <p:cNvPr id="87" name="CasellaDiTesto 86"/>
          <p:cNvSpPr txBox="1"/>
          <p:nvPr/>
        </p:nvSpPr>
        <p:spPr>
          <a:xfrm>
            <a:off x="4396665" y="1195752"/>
            <a:ext cx="260059" cy="335598"/>
          </a:xfrm>
          <a:prstGeom prst="rect">
            <a:avLst/>
          </a:prstGeom>
          <a:noFill/>
        </p:spPr>
        <p:txBody>
          <a:bodyPr wrap="square" lIns="91344" tIns="45673" rIns="91344" bIns="45673" rtlCol="0">
            <a:spAutoFit/>
          </a:bodyPr>
          <a:lstStyle/>
          <a:p>
            <a:r>
              <a:rPr lang="it-IT" sz="1700" dirty="0">
                <a:solidFill>
                  <a:srgbClr val="000000"/>
                </a:solidFill>
                <a:latin typeface="Comic Sans MS" pitchFamily="66" charset="0"/>
              </a:rPr>
              <a:t>x</a:t>
            </a:r>
          </a:p>
        </p:txBody>
      </p:sp>
      <p:sp>
        <p:nvSpPr>
          <p:cNvPr id="92" name="CasellaDiTesto 91"/>
          <p:cNvSpPr txBox="1"/>
          <p:nvPr/>
        </p:nvSpPr>
        <p:spPr>
          <a:xfrm>
            <a:off x="6851621" y="1482998"/>
            <a:ext cx="2443310" cy="335510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pPr algn="ctr"/>
            <a:r>
              <a:rPr lang="it-IT" sz="1700" dirty="0">
                <a:solidFill>
                  <a:srgbClr val="000000"/>
                </a:solidFill>
                <a:latin typeface="Comic Sans MS" pitchFamily="66" charset="0"/>
              </a:rPr>
              <a:t>(U-D </a:t>
            </a:r>
            <a:r>
              <a:rPr lang="it-IT" sz="1700" dirty="0" err="1">
                <a:solidFill>
                  <a:srgbClr val="000000"/>
                </a:solidFill>
                <a:latin typeface="Comic Sans MS" pitchFamily="66" charset="0"/>
              </a:rPr>
              <a:t>asymmetry</a:t>
            </a:r>
            <a:r>
              <a:rPr lang="it-IT" sz="1700" dirty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</p:txBody>
      </p:sp>
      <p:sp useBgFill="1">
        <p:nvSpPr>
          <p:cNvPr id="37" name="Rettangolo 36"/>
          <p:cNvSpPr/>
          <p:nvPr/>
        </p:nvSpPr>
        <p:spPr bwMode="auto">
          <a:xfrm>
            <a:off x="5308344" y="3853417"/>
            <a:ext cx="4737991" cy="2987258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65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6 0.00084 C 0.04458 0.00084 0.09765 0.03949 0.09765 0.08717 C 0.09765 0.13485 0.04458 0.17371 -0.02016 0.17371 C -0.08505 0.17371 -0.13734 0.13485 -0.13734 0.08717 C -0.13734 0.03949 -0.08505 0.00084 -0.02016 0.00084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8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6 0.00084 C 0.04458 0.00084 0.09765 0.03949 0.09765 0.08717 C 0.09765 0.13485 0.04458 0.17371 -0.02016 0.17371 C -0.08505 0.17371 -0.13734 0.13485 -0.13734 0.08717 C -0.13734 0.03949 -0.08505 0.00084 -0.02016 0.00084 Z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8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61" grpId="0"/>
      <p:bldP spid="65" grpId="0" animBg="1"/>
      <p:bldP spid="68" grpId="0"/>
      <p:bldP spid="25" grpId="0" animBg="1"/>
      <p:bldP spid="83" grpId="0" animBg="1"/>
      <p:bldP spid="14" grpId="0" animBg="1"/>
      <p:bldP spid="90" grpId="0"/>
      <p:bldP spid="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7" name="Titolo 1"/>
          <p:cNvSpPr>
            <a:spLocks noGrp="1"/>
          </p:cNvSpPr>
          <p:nvPr>
            <p:ph type="title"/>
          </p:nvPr>
        </p:nvSpPr>
        <p:spPr>
          <a:xfrm>
            <a:off x="393699" y="85725"/>
            <a:ext cx="9103983" cy="811763"/>
          </a:xfrm>
        </p:spPr>
        <p:txBody>
          <a:bodyPr/>
          <a:lstStyle/>
          <a:p>
            <a:r>
              <a:rPr lang="it-IT" sz="3200" b="0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it-IT" sz="3200" b="0" dirty="0" smtClean="0">
                <a:solidFill>
                  <a:srgbClr val="FF0000"/>
                </a:solidFill>
                <a:latin typeface="Comic Sans MS" pitchFamily="66" charset="0"/>
              </a:rPr>
              <a:t>erformance</a:t>
            </a:r>
            <a:endParaRPr lang="it-IT" sz="32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45" name="Gruppo 44"/>
          <p:cNvGrpSpPr/>
          <p:nvPr/>
        </p:nvGrpSpPr>
        <p:grpSpPr>
          <a:xfrm>
            <a:off x="342894" y="4034260"/>
            <a:ext cx="9520827" cy="2697972"/>
            <a:chOff x="342894" y="4034260"/>
            <a:chExt cx="9520827" cy="2697972"/>
          </a:xfrm>
        </p:grpSpPr>
        <p:sp>
          <p:nvSpPr>
            <p:cNvPr id="43" name="Rettangolo 42"/>
            <p:cNvSpPr/>
            <p:nvPr/>
          </p:nvSpPr>
          <p:spPr bwMode="auto">
            <a:xfrm>
              <a:off x="342895" y="4034260"/>
              <a:ext cx="9413580" cy="26371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9" t="18411" r="13194" b="22320"/>
            <a:stretch/>
          </p:blipFill>
          <p:spPr bwMode="auto">
            <a:xfrm>
              <a:off x="5515992" y="4034261"/>
              <a:ext cx="4347729" cy="2628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CasellaDiTesto 40"/>
            <p:cNvSpPr txBox="1"/>
            <p:nvPr/>
          </p:nvSpPr>
          <p:spPr>
            <a:xfrm>
              <a:off x="342894" y="4951699"/>
              <a:ext cx="5418471" cy="8079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Spin-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tune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and machine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stability</a:t>
              </a:r>
              <a:endParaRPr lang="it-IT" dirty="0" smtClean="0">
                <a:solidFill>
                  <a:srgbClr val="FF0000"/>
                </a:solidFill>
                <a:latin typeface="Comic Sans MS" pitchFamily="66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sz="1600" dirty="0" err="1" smtClean="0">
                  <a:latin typeface="Comic Sans MS" pitchFamily="66" charset="0"/>
                </a:rPr>
                <a:t>Phase</a:t>
              </a:r>
              <a:r>
                <a:rPr lang="it-IT" sz="1600" dirty="0" smtClean="0">
                  <a:latin typeface="Comic Sans MS" pitchFamily="66" charset="0"/>
                </a:rPr>
                <a:t> over time can be </a:t>
              </a:r>
              <a:r>
                <a:rPr lang="it-IT" sz="1600" dirty="0" err="1" smtClean="0">
                  <a:latin typeface="Comic Sans MS" pitchFamily="66" charset="0"/>
                </a:rPr>
                <a:t>tracked</a:t>
              </a:r>
              <a:r>
                <a:rPr lang="it-IT" sz="1600" dirty="0" smtClean="0">
                  <a:latin typeface="Comic Sans MS" pitchFamily="66" charset="0"/>
                </a:rPr>
                <a:t> with </a:t>
              </a:r>
              <a:r>
                <a:rPr lang="it-IT" sz="1600" dirty="0" err="1" smtClean="0">
                  <a:latin typeface="Comic Sans MS" pitchFamily="66" charset="0"/>
                </a:rPr>
                <a:t>precision</a:t>
              </a:r>
              <a:r>
                <a:rPr lang="it-IT" sz="1600" dirty="0" smtClean="0">
                  <a:latin typeface="Comic Sans MS" pitchFamily="66" charset="0"/>
                </a:rPr>
                <a:t> </a:t>
              </a:r>
              <a:r>
                <a:rPr lang="it-IT" sz="1600" dirty="0" smtClean="0">
                  <a:latin typeface="Comic Sans MS" pitchFamily="66" charset="0"/>
                  <a:sym typeface="Symbol"/>
                </a:rPr>
                <a:t></a:t>
              </a:r>
              <a:r>
                <a:rPr lang="it-IT" sz="1600" dirty="0" smtClean="0">
                  <a:latin typeface="Comic Sans MS" pitchFamily="66" charset="0"/>
                </a:rPr>
                <a:t> 10</a:t>
              </a:r>
              <a:r>
                <a:rPr lang="it-IT" sz="1600" baseline="30000" dirty="0" smtClean="0">
                  <a:latin typeface="Comic Sans MS" pitchFamily="66" charset="0"/>
                </a:rPr>
                <a:t>-8</a:t>
              </a:r>
              <a:endParaRPr lang="it-IT" sz="1600" baseline="30000" dirty="0">
                <a:latin typeface="Comic Sans MS" pitchFamily="66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sz="1600" dirty="0" err="1" smtClean="0">
                  <a:latin typeface="Comic Sans MS" pitchFamily="66" charset="0"/>
                </a:rPr>
                <a:t>Stability</a:t>
              </a:r>
              <a:r>
                <a:rPr lang="it-IT" sz="1600" dirty="0" smtClean="0">
                  <a:latin typeface="Comic Sans MS" pitchFamily="66" charset="0"/>
                </a:rPr>
                <a:t> of the ring </a:t>
              </a:r>
              <a:r>
                <a:rPr lang="it-IT" sz="1600" dirty="0" err="1" smtClean="0">
                  <a:latin typeface="Comic Sans MS" pitchFamily="66" charset="0"/>
                </a:rPr>
                <a:t>magnets</a:t>
              </a:r>
              <a:r>
                <a:rPr lang="it-IT" sz="1600" dirty="0" smtClean="0">
                  <a:latin typeface="Comic Sans MS" pitchFamily="66" charset="0"/>
                </a:rPr>
                <a:t> &lt; 2x10</a:t>
              </a:r>
              <a:r>
                <a:rPr lang="it-IT" sz="1600" baseline="30000" dirty="0" smtClean="0">
                  <a:latin typeface="Comic Sans MS" pitchFamily="66" charset="0"/>
                </a:rPr>
                <a:t>-7</a:t>
              </a:r>
            </a:p>
          </p:txBody>
        </p:sp>
        <p:sp>
          <p:nvSpPr>
            <p:cNvPr id="40" name="TextBox 5"/>
            <p:cNvSpPr txBox="1"/>
            <p:nvPr/>
          </p:nvSpPr>
          <p:spPr>
            <a:xfrm>
              <a:off x="7759856" y="6455233"/>
              <a:ext cx="18309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from Dennis Eversmann</a:t>
              </a:r>
              <a:endParaRPr lang="en-US" sz="1200" dirty="0"/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311062" y="759472"/>
            <a:ext cx="9322873" cy="3036205"/>
            <a:chOff x="311062" y="759472"/>
            <a:chExt cx="9322873" cy="3036205"/>
          </a:xfrm>
        </p:grpSpPr>
        <p:grpSp>
          <p:nvGrpSpPr>
            <p:cNvPr id="42" name="Gruppo 41"/>
            <p:cNvGrpSpPr/>
            <p:nvPr/>
          </p:nvGrpSpPr>
          <p:grpSpPr>
            <a:xfrm>
              <a:off x="311062" y="759472"/>
              <a:ext cx="9322873" cy="3036205"/>
              <a:chOff x="446410" y="759472"/>
              <a:chExt cx="9186896" cy="3036205"/>
            </a:xfrm>
          </p:grpSpPr>
          <p:sp>
            <p:nvSpPr>
              <p:cNvPr id="27" name="Rettangolo 26"/>
              <p:cNvSpPr/>
              <p:nvPr/>
            </p:nvSpPr>
            <p:spPr bwMode="auto">
              <a:xfrm>
                <a:off x="454404" y="759472"/>
                <a:ext cx="9178902" cy="303620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pic>
            <p:nvPicPr>
              <p:cNvPr id="7" name="Picture 3"/>
              <p:cNvPicPr/>
              <p:nvPr/>
            </p:nvPicPr>
            <p:blipFill rotWithShape="1">
              <a:blip r:embed="rId3"/>
              <a:srcRect l="26121" t="5623" r="23308" b="71889"/>
              <a:stretch/>
            </p:blipFill>
            <p:spPr bwMode="auto">
              <a:xfrm>
                <a:off x="5346551" y="1040358"/>
                <a:ext cx="4148204" cy="227895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8" name="CasellaDiTesto 7"/>
              <p:cNvSpPr txBox="1"/>
              <p:nvPr/>
            </p:nvSpPr>
            <p:spPr>
              <a:xfrm>
                <a:off x="4187710" y="1757066"/>
                <a:ext cx="1152394" cy="4357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smtClean="0">
                    <a:latin typeface="Comic Sans MS" pitchFamily="66" charset="0"/>
                  </a:rPr>
                  <a:t>COSY</a:t>
                </a:r>
                <a:r>
                  <a:rPr lang="it-IT" sz="1200" dirty="0">
                    <a:latin typeface="Comic Sans MS" pitchFamily="66" charset="0"/>
                  </a:rPr>
                  <a:t> </a:t>
                </a:r>
                <a:r>
                  <a:rPr lang="it-IT" sz="1200" dirty="0" err="1" smtClean="0">
                    <a:latin typeface="Comic Sans MS" pitchFamily="66" charset="0"/>
                  </a:rPr>
                  <a:t>orbit</a:t>
                </a:r>
                <a:r>
                  <a:rPr lang="it-IT" sz="1200" dirty="0" smtClean="0">
                    <a:latin typeface="Comic Sans MS" pitchFamily="66" charset="0"/>
                  </a:rPr>
                  <a:t> =</a:t>
                </a:r>
              </a:p>
              <a:p>
                <a:r>
                  <a:rPr lang="it-IT" sz="1200" dirty="0" smtClean="0">
                    <a:latin typeface="Comic Sans MS" pitchFamily="66" charset="0"/>
                  </a:rPr>
                  <a:t>183 m</a:t>
                </a:r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6460529" y="759472"/>
                <a:ext cx="1877835" cy="2640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 smtClean="0">
                    <a:solidFill>
                      <a:srgbClr val="FF0000"/>
                    </a:solidFill>
                    <a:latin typeface="Comic Sans MS" pitchFamily="66" charset="0"/>
                  </a:rPr>
                  <a:t>One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it-IT" sz="1200" dirty="0" err="1" smtClean="0">
                    <a:solidFill>
                      <a:srgbClr val="FF0000"/>
                    </a:solidFill>
                    <a:latin typeface="Comic Sans MS" pitchFamily="66" charset="0"/>
                  </a:rPr>
                  <a:t>Store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 8x10</a:t>
                </a:r>
                <a:r>
                  <a:rPr lang="it-IT" sz="1200" baseline="300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7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it-IT" sz="1200" dirty="0" err="1" smtClean="0">
                    <a:solidFill>
                      <a:srgbClr val="FF0000"/>
                    </a:solidFill>
                    <a:latin typeface="Comic Sans MS" pitchFamily="66" charset="0"/>
                  </a:rPr>
                  <a:t>turns</a:t>
                </a:r>
                <a:endParaRPr lang="it-IT" sz="1200" dirty="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6712383" y="3284208"/>
                <a:ext cx="1430899" cy="4357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Full </a:t>
                </a:r>
                <a:r>
                  <a:rPr lang="it-IT" sz="1200" dirty="0" err="1" smtClean="0">
                    <a:solidFill>
                      <a:srgbClr val="FF0000"/>
                    </a:solidFill>
                    <a:latin typeface="Comic Sans MS" pitchFamily="66" charset="0"/>
                  </a:rPr>
                  <a:t>extraction</a:t>
                </a:r>
                <a:r>
                  <a:rPr lang="it-IT" sz="12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</a:p>
              <a:p>
                <a:r>
                  <a:rPr lang="it-IT" sz="1200" dirty="0" err="1" smtClean="0">
                    <a:solidFill>
                      <a:srgbClr val="FF0000"/>
                    </a:solidFill>
                    <a:latin typeface="Comic Sans MS" pitchFamily="66" charset="0"/>
                  </a:rPr>
                  <a:t>starts</a:t>
                </a:r>
                <a:endParaRPr lang="it-IT" sz="12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5293884" y="3262569"/>
                <a:ext cx="1434154" cy="4357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 smtClean="0">
                    <a:solidFill>
                      <a:schemeClr val="accent6"/>
                    </a:solidFill>
                    <a:latin typeface="Comic Sans MS" pitchFamily="66" charset="0"/>
                  </a:rPr>
                  <a:t>Bunching</a:t>
                </a:r>
                <a:r>
                  <a:rPr lang="it-IT" sz="1200" dirty="0" smtClean="0">
                    <a:solidFill>
                      <a:schemeClr val="accent6"/>
                    </a:solidFill>
                    <a:latin typeface="Comic Sans MS" pitchFamily="66" charset="0"/>
                  </a:rPr>
                  <a:t> </a:t>
                </a:r>
                <a:r>
                  <a:rPr lang="it-IT" sz="1200" dirty="0" err="1" smtClean="0">
                    <a:solidFill>
                      <a:schemeClr val="accent6"/>
                    </a:solidFill>
                    <a:latin typeface="Comic Sans MS" pitchFamily="66" charset="0"/>
                  </a:rPr>
                  <a:t>starts</a:t>
                </a:r>
                <a:r>
                  <a:rPr lang="it-IT" sz="1200" dirty="0" smtClean="0">
                    <a:solidFill>
                      <a:schemeClr val="accent6"/>
                    </a:solidFill>
                    <a:latin typeface="Comic Sans MS" pitchFamily="66" charset="0"/>
                  </a:rPr>
                  <a:t> </a:t>
                </a:r>
              </a:p>
              <a:p>
                <a:r>
                  <a:rPr lang="it-IT" sz="1200" dirty="0" err="1" smtClean="0">
                    <a:solidFill>
                      <a:schemeClr val="accent6"/>
                    </a:solidFill>
                    <a:latin typeface="Comic Sans MS" pitchFamily="66" charset="0"/>
                  </a:rPr>
                  <a:t>Cooling</a:t>
                </a:r>
                <a:r>
                  <a:rPr lang="it-IT" sz="1200" dirty="0" smtClean="0">
                    <a:solidFill>
                      <a:schemeClr val="accent6"/>
                    </a:solidFill>
                    <a:latin typeface="Comic Sans MS" pitchFamily="66" charset="0"/>
                  </a:rPr>
                  <a:t> </a:t>
                </a:r>
                <a:r>
                  <a:rPr lang="it-IT" sz="1200" dirty="0" err="1" smtClean="0">
                    <a:solidFill>
                      <a:schemeClr val="accent6"/>
                    </a:solidFill>
                    <a:latin typeface="Comic Sans MS" pitchFamily="66" charset="0"/>
                  </a:rPr>
                  <a:t>starts</a:t>
                </a:r>
                <a:endParaRPr lang="it-IT" sz="1200" dirty="0" smtClean="0">
                  <a:solidFill>
                    <a:schemeClr val="accent6"/>
                  </a:solidFill>
                  <a:latin typeface="Comic Sans MS" pitchFamily="66" charset="0"/>
                </a:endParaRPr>
              </a:p>
            </p:txBody>
          </p:sp>
          <p:cxnSp>
            <p:nvCxnSpPr>
              <p:cNvPr id="13" name="Connettore 2 12"/>
              <p:cNvCxnSpPr/>
              <p:nvPr/>
            </p:nvCxnSpPr>
            <p:spPr bwMode="auto">
              <a:xfrm flipV="1">
                <a:off x="5998611" y="3109797"/>
                <a:ext cx="0" cy="209517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Connettore 2 13"/>
              <p:cNvCxnSpPr/>
              <p:nvPr/>
            </p:nvCxnSpPr>
            <p:spPr bwMode="auto">
              <a:xfrm flipH="1" flipV="1">
                <a:off x="6820374" y="3113481"/>
                <a:ext cx="5508" cy="205833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Connettore 2 15"/>
              <p:cNvCxnSpPr/>
              <p:nvPr/>
            </p:nvCxnSpPr>
            <p:spPr bwMode="auto">
              <a:xfrm>
                <a:off x="5624431" y="1028654"/>
                <a:ext cx="3441878" cy="11704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Connettore 2 17"/>
              <p:cNvCxnSpPr/>
              <p:nvPr/>
            </p:nvCxnSpPr>
            <p:spPr bwMode="auto">
              <a:xfrm>
                <a:off x="5346550" y="1154539"/>
                <a:ext cx="0" cy="1955257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Connettore 1 22"/>
              <p:cNvCxnSpPr/>
              <p:nvPr/>
            </p:nvCxnSpPr>
            <p:spPr bwMode="auto">
              <a:xfrm flipH="1">
                <a:off x="5217615" y="1154539"/>
                <a:ext cx="357809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Connettore 1 23"/>
              <p:cNvCxnSpPr/>
              <p:nvPr/>
            </p:nvCxnSpPr>
            <p:spPr bwMode="auto">
              <a:xfrm flipH="1">
                <a:off x="5240807" y="3113481"/>
                <a:ext cx="357809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CasellaDiTesto 28"/>
              <p:cNvSpPr txBox="1"/>
              <p:nvPr/>
            </p:nvSpPr>
            <p:spPr>
              <a:xfrm>
                <a:off x="446410" y="1043768"/>
                <a:ext cx="2252540" cy="3499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  <a:latin typeface="Comic Sans MS" pitchFamily="66" charset="0"/>
                  </a:rPr>
                  <a:t>Time </a:t>
                </a:r>
                <a:r>
                  <a:rPr lang="it-IT" dirty="0" err="1" smtClean="0">
                    <a:solidFill>
                      <a:srgbClr val="FF0000"/>
                    </a:solidFill>
                    <a:latin typeface="Comic Sans MS" pitchFamily="66" charset="0"/>
                  </a:rPr>
                  <a:t>stamp</a:t>
                </a:r>
                <a:r>
                  <a:rPr lang="it-IT" dirty="0" smtClean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it-IT" dirty="0" err="1" smtClean="0">
                    <a:solidFill>
                      <a:srgbClr val="FF0000"/>
                    </a:solidFill>
                    <a:latin typeface="Comic Sans MS" pitchFamily="66" charset="0"/>
                  </a:rPr>
                  <a:t>system</a:t>
                </a:r>
                <a:endParaRPr lang="it-IT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46082" name="Picture 2" descr="legend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887" y="1154538"/>
              <a:ext cx="463293" cy="198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014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2924261" y="158374"/>
            <a:ext cx="4733796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67854" rIns="89898" bIns="4494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Beam </a:t>
            </a:r>
            <a:r>
              <a:rPr lang="en-US" sz="2800" dirty="0" err="1">
                <a:solidFill>
                  <a:srgbClr val="FF0000"/>
                </a:solidFill>
                <a:latin typeface="Comic Sans MS" pitchFamily="66" charset="0"/>
              </a:rPr>
              <a:t>emittance</a:t>
            </a:r>
            <a:r>
              <a:rPr lang="en-US" sz="280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2800" smtClean="0">
                <a:solidFill>
                  <a:srgbClr val="FF0000"/>
                </a:solidFill>
                <a:latin typeface="Comic Sans MS" pitchFamily="66" charset="0"/>
              </a:rPr>
              <a:t>tudies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>
          <a:xfrm>
            <a:off x="9072562" y="7198325"/>
            <a:ext cx="836692" cy="272148"/>
          </a:xfrm>
        </p:spPr>
        <p:txBody>
          <a:bodyPr>
            <a:normAutofit/>
          </a:bodyPr>
          <a:lstStyle/>
          <a:p>
            <a:pPr>
              <a:defRPr/>
            </a:pPr>
            <a:fld id="{1DEDD980-379E-4912-A0E1-6B5F1932B69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1" name="CasellaDiTesto 20"/>
          <p:cNvSpPr txBox="1"/>
          <p:nvPr/>
        </p:nvSpPr>
        <p:spPr>
          <a:xfrm>
            <a:off x="805211" y="6684734"/>
            <a:ext cx="7765111" cy="492979"/>
          </a:xfrm>
          <a:prstGeom prst="rect">
            <a:avLst/>
          </a:prstGeom>
          <a:solidFill>
            <a:schemeClr val="bg1"/>
          </a:solidFill>
        </p:spPr>
        <p:txBody>
          <a:bodyPr wrap="square" lIns="91334" tIns="45668" rIns="91334" bIns="45668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Beam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emittance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affects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spin-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coherence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time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18495" y="3615146"/>
            <a:ext cx="9794120" cy="2668774"/>
            <a:chOff x="118495" y="3615146"/>
            <a:chExt cx="9794120" cy="2668774"/>
          </a:xfrm>
        </p:grpSpPr>
        <p:sp>
          <p:nvSpPr>
            <p:cNvPr id="10" name="Rettangolo 9"/>
            <p:cNvSpPr/>
            <p:nvPr/>
          </p:nvSpPr>
          <p:spPr bwMode="auto">
            <a:xfrm>
              <a:off x="118495" y="3615146"/>
              <a:ext cx="9794120" cy="266877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it-IT" smtClean="0">
                <a:solidFill>
                  <a:srgbClr val="000000"/>
                </a:solidFill>
              </a:endParaRP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852408" y="4373430"/>
              <a:ext cx="3398042" cy="1863084"/>
              <a:chOff x="852408" y="4373430"/>
              <a:chExt cx="3398042" cy="1863084"/>
            </a:xfrm>
          </p:grpSpPr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08" y="4373430"/>
                <a:ext cx="3398042" cy="1863084"/>
              </a:xfrm>
              <a:prstGeom prst="rect">
                <a:avLst/>
              </a:prstGeom>
            </p:spPr>
          </p:pic>
          <p:sp>
            <p:nvSpPr>
              <p:cNvPr id="7" name="CasellaDiTesto 6"/>
              <p:cNvSpPr txBox="1"/>
              <p:nvPr/>
            </p:nvSpPr>
            <p:spPr>
              <a:xfrm>
                <a:off x="2448444" y="4485742"/>
                <a:ext cx="1696993" cy="338322"/>
              </a:xfrm>
              <a:prstGeom prst="rect">
                <a:avLst/>
              </a:prstGeom>
              <a:noFill/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700" dirty="0" err="1">
                    <a:solidFill>
                      <a:srgbClr val="000000"/>
                    </a:solidFill>
                    <a:latin typeface="Comic Sans MS" pitchFamily="66" charset="0"/>
                  </a:rPr>
                  <a:t>Narrow</a:t>
                </a:r>
                <a:r>
                  <a:rPr lang="it-IT" sz="1700" dirty="0">
                    <a:solidFill>
                      <a:srgbClr val="000000"/>
                    </a:solidFill>
                    <a:latin typeface="Comic Sans MS" pitchFamily="66" charset="0"/>
                  </a:rPr>
                  <a:t> </a:t>
                </a:r>
                <a:r>
                  <a:rPr lang="it-IT" sz="1700" dirty="0" err="1">
                    <a:solidFill>
                      <a:srgbClr val="000000"/>
                    </a:solidFill>
                    <a:latin typeface="Comic Sans MS" pitchFamily="66" charset="0"/>
                  </a:rPr>
                  <a:t>profile</a:t>
                </a:r>
                <a:endParaRPr lang="it-IT" sz="170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2" name="Ovale 11"/>
              <p:cNvSpPr/>
              <p:nvPr/>
            </p:nvSpPr>
            <p:spPr bwMode="auto">
              <a:xfrm>
                <a:off x="3175925" y="4898792"/>
                <a:ext cx="230175" cy="213938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354" tIns="45677" rIns="91354" bIns="45677" numCol="1" spcCol="0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CasellaDiTesto 15"/>
                  <p:cNvSpPr txBox="1"/>
                  <p:nvPr/>
                </p:nvSpPr>
                <p:spPr>
                  <a:xfrm>
                    <a:off x="1500162" y="5488783"/>
                    <a:ext cx="1875724" cy="3439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91354" tIns="45677" rIns="91354" bIns="45677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𝑆𝐶𝑇</m:t>
                            </m:r>
                          </m:sub>
                        </m:s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=50</m:t>
                        </m:r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±2,5</m:t>
                        </m:r>
                      </m:oMath>
                    </a14:m>
                    <a:r>
                      <a:rPr lang="it-IT" sz="1400" dirty="0">
                        <a:solidFill>
                          <a:srgbClr val="000000"/>
                        </a:solidFill>
                      </a:rPr>
                      <a:t> s</a:t>
                    </a:r>
                  </a:p>
                </p:txBody>
              </p:sp>
            </mc:Choice>
            <mc:Fallback xmlns="">
              <p:sp>
                <p:nvSpPr>
                  <p:cNvPr id="16" name="CasellaDiTesto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00162" y="5488783"/>
                    <a:ext cx="1896564" cy="34398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1403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0" name="CasellaDiTesto 39"/>
            <p:cNvSpPr txBox="1"/>
            <p:nvPr/>
          </p:nvSpPr>
          <p:spPr>
            <a:xfrm>
              <a:off x="118495" y="3615146"/>
              <a:ext cx="9454179" cy="607497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Investigation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of </a:t>
              </a:r>
              <a:r>
                <a:rPr lang="it-IT" dirty="0" err="1">
                  <a:solidFill>
                    <a:srgbClr val="FF0000"/>
                  </a:solidFill>
                  <a:latin typeface="Comic Sans MS" pitchFamily="66" charset="0"/>
                </a:rPr>
                <a:t>e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mittance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effect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on spin-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coherence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time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</a:rPr>
                <a:t>:</a:t>
              </a:r>
            </a:p>
            <a:p>
              <a:r>
                <a:rPr lang="it-IT" dirty="0">
                  <a:solidFill>
                    <a:srgbClr val="000000"/>
                  </a:solidFill>
                  <a:latin typeface="Comic Sans MS" pitchFamily="66" charset="0"/>
                </a:rPr>
                <a:t>(</a:t>
              </a:r>
              <a:r>
                <a:rPr lang="it-IT" dirty="0" err="1" smtClean="0">
                  <a:solidFill>
                    <a:srgbClr val="000000"/>
                  </a:solidFill>
                  <a:latin typeface="Comic Sans MS" pitchFamily="66" charset="0"/>
                </a:rPr>
                <a:t>betatron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000000"/>
                  </a:solidFill>
                  <a:latin typeface="Comic Sans MS" pitchFamily="66" charset="0"/>
                </a:rPr>
                <a:t>oscillation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  <a:sym typeface="Symbol"/>
                </a:rPr>
                <a:t> </a:t>
              </a:r>
              <a:r>
                <a:rPr lang="it-IT" dirty="0" err="1" smtClean="0">
                  <a:solidFill>
                    <a:srgbClr val="000000"/>
                  </a:solidFill>
                  <a:latin typeface="Comic Sans MS" pitchFamily="66" charset="0"/>
                </a:rPr>
                <a:t>Longer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000000"/>
                  </a:solidFill>
                  <a:latin typeface="Comic Sans MS" pitchFamily="66" charset="0"/>
                </a:rPr>
                <a:t>path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  <a:sym typeface="Symbol"/>
                </a:rPr>
                <a:t> </a:t>
              </a:r>
              <a:r>
                <a:rPr lang="it-IT" dirty="0" err="1" smtClean="0">
                  <a:solidFill>
                    <a:srgbClr val="000000"/>
                  </a:solidFill>
                  <a:latin typeface="Comic Sans MS" pitchFamily="66" charset="0"/>
                  <a:sym typeface="Symbol"/>
                </a:rPr>
                <a:t>different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  <a:sym typeface="Symbol"/>
                </a:rPr>
                <a:t> spin </a:t>
              </a:r>
              <a:r>
                <a:rPr lang="it-IT" dirty="0" err="1" smtClean="0">
                  <a:solidFill>
                    <a:srgbClr val="000000"/>
                  </a:solidFill>
                  <a:latin typeface="Comic Sans MS" pitchFamily="66" charset="0"/>
                  <a:sym typeface="Symbol"/>
                </a:rPr>
                <a:t>tune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  <a:sym typeface="Symbol"/>
                </a:rPr>
                <a:t> spin </a:t>
              </a:r>
              <a:r>
                <a:rPr lang="it-IT" dirty="0" err="1" smtClean="0">
                  <a:solidFill>
                    <a:srgbClr val="000000"/>
                  </a:solidFill>
                  <a:latin typeface="Comic Sans MS" pitchFamily="66" charset="0"/>
                  <a:sym typeface="Symbol"/>
                </a:rPr>
                <a:t>decoherence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  <a:sym typeface="Symbol"/>
                </a:rPr>
                <a:t>)</a:t>
              </a:r>
              <a:endParaRPr lang="it-IT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5442575" y="4430006"/>
              <a:ext cx="3486159" cy="1853914"/>
              <a:chOff x="5442575" y="4430006"/>
              <a:chExt cx="3486159" cy="1853914"/>
            </a:xfrm>
          </p:grpSpPr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575" y="4430006"/>
                <a:ext cx="3486159" cy="1853914"/>
              </a:xfrm>
              <a:prstGeom prst="rect">
                <a:avLst/>
              </a:prstGeom>
            </p:spPr>
          </p:pic>
          <p:sp>
            <p:nvSpPr>
              <p:cNvPr id="18" name="CasellaDiTesto 17"/>
              <p:cNvSpPr txBox="1"/>
              <p:nvPr/>
            </p:nvSpPr>
            <p:spPr>
              <a:xfrm>
                <a:off x="7151161" y="4498230"/>
                <a:ext cx="1570580" cy="338322"/>
              </a:xfrm>
              <a:prstGeom prst="rect">
                <a:avLst/>
              </a:prstGeom>
              <a:noFill/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700" dirty="0">
                    <a:solidFill>
                      <a:srgbClr val="FF0000"/>
                    </a:solidFill>
                    <a:latin typeface="Comic Sans MS" pitchFamily="66" charset="0"/>
                  </a:rPr>
                  <a:t>Wide </a:t>
                </a:r>
                <a:r>
                  <a:rPr lang="it-IT" sz="1700" dirty="0" err="1">
                    <a:solidFill>
                      <a:srgbClr val="FF0000"/>
                    </a:solidFill>
                    <a:latin typeface="Comic Sans MS" pitchFamily="66" charset="0"/>
                  </a:rPr>
                  <a:t>profile</a:t>
                </a:r>
                <a:endParaRPr lang="it-IT" sz="17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" name="Ovale 18"/>
              <p:cNvSpPr/>
              <p:nvPr/>
            </p:nvSpPr>
            <p:spPr bwMode="auto">
              <a:xfrm>
                <a:off x="7472784" y="4922029"/>
                <a:ext cx="771874" cy="18125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354" tIns="45677" rIns="91354" bIns="45677" numCol="1" spcCol="0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CasellaDiTesto 10"/>
                  <p:cNvSpPr txBox="1"/>
                  <p:nvPr/>
                </p:nvSpPr>
                <p:spPr>
                  <a:xfrm>
                    <a:off x="6872715" y="5215090"/>
                    <a:ext cx="2007528" cy="34988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354" tIns="45677" rIns="91354" bIns="45677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𝑆𝐶𝑇</m:t>
                            </m:r>
                          </m:sub>
                        </m:s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</a:rPr>
                          <m:t>=5,0</m:t>
                        </m:r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±</m:t>
                        </m:r>
                      </m:oMath>
                    </a14:m>
                    <a:r>
                      <a:rPr lang="it-IT" dirty="0">
                        <a:solidFill>
                          <a:srgbClr val="000000"/>
                        </a:solidFill>
                      </a:rPr>
                      <a:t>0,6 s</a:t>
                    </a:r>
                  </a:p>
                </p:txBody>
              </p:sp>
            </mc:Choice>
            <mc:Fallback xmlns="">
              <p:sp>
                <p:nvSpPr>
                  <p:cNvPr id="11" name="CasellaDiTesto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2715" y="5215090"/>
                    <a:ext cx="2007528" cy="353246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 t="-13793" b="-2586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9" name="Gruppo 48"/>
          <p:cNvGrpSpPr/>
          <p:nvPr/>
        </p:nvGrpSpPr>
        <p:grpSpPr>
          <a:xfrm>
            <a:off x="151178" y="739302"/>
            <a:ext cx="9566877" cy="2723745"/>
            <a:chOff x="345738" y="739302"/>
            <a:chExt cx="9566877" cy="2723745"/>
          </a:xfrm>
        </p:grpSpPr>
        <p:sp>
          <p:nvSpPr>
            <p:cNvPr id="48" name="Rettangolo 47"/>
            <p:cNvSpPr/>
            <p:nvPr/>
          </p:nvSpPr>
          <p:spPr bwMode="auto">
            <a:xfrm>
              <a:off x="345738" y="739302"/>
              <a:ext cx="9566877" cy="27237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it-IT" smtClean="0">
                <a:solidFill>
                  <a:srgbClr val="000000"/>
                </a:solidFill>
              </a:endParaRPr>
            </a:p>
          </p:txBody>
        </p:sp>
        <p:grpSp>
          <p:nvGrpSpPr>
            <p:cNvPr id="47" name="Gruppo 46"/>
            <p:cNvGrpSpPr/>
            <p:nvPr/>
          </p:nvGrpSpPr>
          <p:grpSpPr>
            <a:xfrm>
              <a:off x="345738" y="818745"/>
              <a:ext cx="9487749" cy="2561354"/>
              <a:chOff x="345738" y="818745"/>
              <a:chExt cx="9487749" cy="2561354"/>
            </a:xfrm>
          </p:grpSpPr>
          <p:sp>
            <p:nvSpPr>
              <p:cNvPr id="46" name="Rettangolo 45"/>
              <p:cNvSpPr/>
              <p:nvPr/>
            </p:nvSpPr>
            <p:spPr bwMode="auto">
              <a:xfrm>
                <a:off x="345738" y="894945"/>
                <a:ext cx="9487749" cy="248515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it-IT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" name="Gruppo 7"/>
              <p:cNvGrpSpPr/>
              <p:nvPr/>
            </p:nvGrpSpPr>
            <p:grpSpPr>
              <a:xfrm>
                <a:off x="345738" y="1048043"/>
                <a:ext cx="9487749" cy="2332056"/>
                <a:chOff x="424866" y="1048043"/>
                <a:chExt cx="9487749" cy="2332056"/>
              </a:xfrm>
            </p:grpSpPr>
            <p:pic>
              <p:nvPicPr>
                <p:cNvPr id="20" name="Immagine 19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01903" y="1560982"/>
                  <a:ext cx="4537496" cy="1440162"/>
                </a:xfrm>
                <a:prstGeom prst="rect">
                  <a:avLst/>
                </a:prstGeom>
              </p:spPr>
            </p:pic>
            <p:cxnSp>
              <p:nvCxnSpPr>
                <p:cNvPr id="24" name="Connettore 1 23"/>
                <p:cNvCxnSpPr/>
                <p:nvPr/>
              </p:nvCxnSpPr>
              <p:spPr bwMode="auto">
                <a:xfrm>
                  <a:off x="6821071" y="1416963"/>
                  <a:ext cx="0" cy="1656184"/>
                </a:xfrm>
                <a:prstGeom prst="lin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" name="Connettore 1 24"/>
                <p:cNvCxnSpPr/>
                <p:nvPr/>
              </p:nvCxnSpPr>
              <p:spPr bwMode="auto">
                <a:xfrm>
                  <a:off x="7342547" y="1504883"/>
                  <a:ext cx="6830" cy="1364140"/>
                </a:xfrm>
                <a:prstGeom prst="lin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6" name="CasellaDiTesto 25"/>
                <p:cNvSpPr txBox="1"/>
                <p:nvPr/>
              </p:nvSpPr>
              <p:spPr>
                <a:xfrm>
                  <a:off x="5611005" y="3050168"/>
                  <a:ext cx="2071682" cy="321278"/>
                </a:xfrm>
                <a:prstGeom prst="rect">
                  <a:avLst/>
                </a:prstGeom>
                <a:noFill/>
              </p:spPr>
              <p:txBody>
                <a:bodyPr wrap="square" lIns="91410" tIns="45706" rIns="91410" bIns="45706" rtlCol="0">
                  <a:spAutoFit/>
                </a:bodyPr>
                <a:lstStyle/>
                <a:p>
                  <a:r>
                    <a:rPr lang="it-IT" sz="1600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Cooling+bunching</a:t>
                  </a:r>
                  <a:endParaRPr lang="it-IT" sz="1600" dirty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7" name="CasellaDiTesto 26"/>
                <p:cNvSpPr txBox="1"/>
                <p:nvPr/>
              </p:nvSpPr>
              <p:spPr>
                <a:xfrm>
                  <a:off x="7593692" y="3058821"/>
                  <a:ext cx="2318923" cy="321278"/>
                </a:xfrm>
                <a:prstGeom prst="rect">
                  <a:avLst/>
                </a:prstGeom>
                <a:noFill/>
              </p:spPr>
              <p:txBody>
                <a:bodyPr wrap="square" lIns="91410" tIns="45706" rIns="91410" bIns="45706" rtlCol="0">
                  <a:spAutoFit/>
                </a:bodyPr>
                <a:lstStyle/>
                <a:p>
                  <a:r>
                    <a:rPr lang="it-IT" sz="1600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Horizonthal</a:t>
                  </a:r>
                  <a:r>
                    <a:rPr lang="it-IT" sz="1600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sz="1600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heating</a:t>
                  </a:r>
                  <a:endParaRPr lang="it-IT" sz="1600" dirty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cxnSp>
              <p:nvCxnSpPr>
                <p:cNvPr id="30" name="Connettore 4 29"/>
                <p:cNvCxnSpPr/>
                <p:nvPr/>
              </p:nvCxnSpPr>
              <p:spPr bwMode="auto">
                <a:xfrm rot="10800000">
                  <a:off x="7349377" y="2869023"/>
                  <a:ext cx="230913" cy="401072"/>
                </a:xfrm>
                <a:prstGeom prst="bentConnector2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CasellaDiTesto 30"/>
                    <p:cNvSpPr txBox="1"/>
                    <p:nvPr/>
                  </p:nvSpPr>
                  <p:spPr>
                    <a:xfrm>
                      <a:off x="7526541" y="2007380"/>
                      <a:ext cx="474364" cy="34993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10" tIns="45706" rIns="91410" bIns="45706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it-IT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</m:oMath>
                        </m:oMathPara>
                      </a14:m>
                      <a:endParaRPr lang="it-IT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1" name="CasellaDiTesto 3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26541" y="2007380"/>
                      <a:ext cx="474364" cy="349939"/>
                    </a:xfrm>
                    <a:prstGeom prst="rect">
                      <a:avLst/>
                    </a:prstGeom>
                    <a:blipFill rotWithShape="1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CasellaDiTesto 31"/>
                    <p:cNvSpPr txBox="1"/>
                    <p:nvPr/>
                  </p:nvSpPr>
                  <p:spPr>
                    <a:xfrm>
                      <a:off x="7942696" y="2241585"/>
                      <a:ext cx="481994" cy="37033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10" tIns="45706" rIns="91410" bIns="45706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it-IT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oMath>
                        </m:oMathPara>
                      </a14:m>
                      <a:endParaRPr lang="it-IT" dirty="0">
                        <a:solidFill>
                          <a:srgbClr val="000000"/>
                        </a:solidFill>
                        <a:latin typeface="Comic Sans MS" pitchFamily="66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CasellaDiTesto 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42696" y="2241585"/>
                      <a:ext cx="481994" cy="370330"/>
                    </a:xfrm>
                    <a:prstGeom prst="rect">
                      <a:avLst/>
                    </a:prstGeom>
                    <a:blipFill rotWithShape="1">
                      <a:blip r:embed="rId4"/>
                      <a:stretch>
                        <a:fillRect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3" name="Connettore 2 32"/>
                <p:cNvCxnSpPr/>
                <p:nvPr/>
              </p:nvCxnSpPr>
              <p:spPr bwMode="auto">
                <a:xfrm>
                  <a:off x="6822956" y="1496077"/>
                  <a:ext cx="1496230" cy="0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4" name="CasellaDiTesto 33"/>
                <p:cNvSpPr txBox="1"/>
                <p:nvPr/>
              </p:nvSpPr>
              <p:spPr>
                <a:xfrm>
                  <a:off x="6872521" y="1208388"/>
                  <a:ext cx="1368152" cy="321278"/>
                </a:xfrm>
                <a:prstGeom prst="rect">
                  <a:avLst/>
                </a:prstGeom>
                <a:noFill/>
              </p:spPr>
              <p:txBody>
                <a:bodyPr wrap="square" lIns="91410" tIns="45706" rIns="91410" bIns="45706" rtlCol="0">
                  <a:spAutoFit/>
                </a:bodyPr>
                <a:lstStyle/>
                <a:p>
                  <a:pPr algn="ctr"/>
                  <a:r>
                    <a:rPr lang="it-IT" sz="1600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1 </a:t>
                  </a:r>
                  <a:r>
                    <a:rPr lang="it-IT" sz="1600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fill</a:t>
                  </a:r>
                  <a:endParaRPr lang="it-IT" sz="1600" dirty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" name="CasellaDiTesto 34"/>
                <p:cNvSpPr txBox="1"/>
                <p:nvPr/>
              </p:nvSpPr>
              <p:spPr>
                <a:xfrm>
                  <a:off x="424866" y="1048043"/>
                  <a:ext cx="5413349" cy="20312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91410" tIns="45706" rIns="91410" bIns="45706" rtlCol="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it-IT" dirty="0" err="1" smtClean="0">
                      <a:solidFill>
                        <a:srgbClr val="FF0000"/>
                      </a:solidFill>
                      <a:latin typeface="Comic Sans MS" pitchFamily="66" charset="0"/>
                    </a:rPr>
                    <a:t>Beam</a:t>
                  </a:r>
                  <a:r>
                    <a:rPr lang="it-IT" dirty="0" smtClean="0">
                      <a:solidFill>
                        <a:srgbClr val="FF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 smtClean="0">
                      <a:solidFill>
                        <a:srgbClr val="FF0000"/>
                      </a:solidFill>
                      <a:latin typeface="Comic Sans MS" pitchFamily="66" charset="0"/>
                    </a:rPr>
                    <a:t>preparation</a:t>
                  </a:r>
                  <a:endParaRPr lang="it-IT" dirty="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  <a:p>
                  <a:pPr marL="285692" indent="-285692">
                    <a:lnSpc>
                      <a:spcPct val="100000"/>
                    </a:lnSpc>
                    <a:buFont typeface="Arial" pitchFamily="34" charset="0"/>
                    <a:buChar char="•"/>
                  </a:pP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Pol</a:t>
                  </a:r>
                  <a:r>
                    <a:rPr lang="it-IT" dirty="0">
                      <a:solidFill>
                        <a:srgbClr val="000000"/>
                      </a:solidFill>
                      <a:latin typeface="Comic Sans MS" pitchFamily="66" charset="0"/>
                    </a:rPr>
                    <a:t>. </a:t>
                  </a:r>
                  <a:r>
                    <a:rPr lang="it-IT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Bunched</a:t>
                  </a:r>
                  <a:r>
                    <a:rPr lang="it-IT" dirty="0">
                      <a:solidFill>
                        <a:srgbClr val="000000"/>
                      </a:solidFill>
                      <a:latin typeface="Comic Sans MS" pitchFamily="66" charset="0"/>
                    </a:rPr>
                    <a:t>  </a:t>
                  </a:r>
                  <a:r>
                    <a:rPr lang="it-IT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deuteron</a:t>
                  </a:r>
                  <a:r>
                    <a:rPr lang="it-IT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beam</a:t>
                  </a:r>
                  <a:r>
                    <a:rPr lang="it-IT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at</a:t>
                  </a:r>
                  <a:r>
                    <a:rPr lang="it-IT" dirty="0">
                      <a:solidFill>
                        <a:srgbClr val="000000"/>
                      </a:solidFill>
                      <a:latin typeface="Comic Sans MS" pitchFamily="66" charset="0"/>
                    </a:rPr>
                    <a:t> p=0.97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GeV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/c</a:t>
                  </a:r>
                </a:p>
                <a:p>
                  <a:pPr marL="285692" indent="-285692">
                    <a:lnSpc>
                      <a:spcPct val="100000"/>
                    </a:lnSpc>
                    <a:buFont typeface="Arial" pitchFamily="34" charset="0"/>
                    <a:buChar char="•"/>
                  </a:pP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Preparation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of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beam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by electron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cooling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.</a:t>
                  </a:r>
                </a:p>
                <a:p>
                  <a:pPr marL="285692" indent="-285692">
                    <a:lnSpc>
                      <a:spcPct val="100000"/>
                    </a:lnSpc>
                    <a:buFont typeface="Arial" pitchFamily="34" charset="0"/>
                    <a:buChar char="•"/>
                  </a:pP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Selective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increase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of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horizontal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emittance</a:t>
                  </a:r>
                  <a:r>
                    <a:rPr lang="it-IT" dirty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endParaRPr lang="it-IT" dirty="0" smtClean="0">
                    <a:solidFill>
                      <a:srgbClr val="000000"/>
                    </a:solidFill>
                    <a:latin typeface="Comic Sans MS" pitchFamily="66" charset="0"/>
                  </a:endParaRPr>
                </a:p>
                <a:p>
                  <a:pPr marL="1027793" lvl="1" indent="-285692">
                    <a:lnSpc>
                      <a:spcPct val="100000"/>
                    </a:lnSpc>
                    <a:buFont typeface="Arial" pitchFamily="34" charset="0"/>
                    <a:buChar char="•"/>
                  </a:pP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Heating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through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white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  <a:r>
                    <a:rPr lang="it-IT" dirty="0" err="1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noise</a:t>
                  </a:r>
                  <a:r>
                    <a:rPr lang="it-IT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 </a:t>
                  </a:r>
                </a:p>
                <a:p>
                  <a:pPr marL="1027793" lvl="1" indent="-285692">
                    <a:lnSpc>
                      <a:spcPct val="100000"/>
                    </a:lnSpc>
                    <a:buFont typeface="Arial" pitchFamily="34" charset="0"/>
                    <a:buChar char="•"/>
                  </a:pPr>
                  <a:endParaRPr lang="it-IT" dirty="0" smtClean="0">
                    <a:solidFill>
                      <a:srgbClr val="000000"/>
                    </a:solidFill>
                    <a:latin typeface="Comic Sans MS" pitchFamily="66" charset="0"/>
                  </a:endParaRPr>
                </a:p>
                <a:p>
                  <a:pPr marL="742101" lvl="1" indent="0">
                    <a:lnSpc>
                      <a:spcPct val="100000"/>
                    </a:lnSpc>
                  </a:pPr>
                  <a:endParaRPr lang="it-IT" dirty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6" name="Ovale 35"/>
                <p:cNvSpPr/>
                <p:nvPr/>
              </p:nvSpPr>
              <p:spPr bwMode="auto">
                <a:xfrm>
                  <a:off x="8500840" y="1340991"/>
                  <a:ext cx="859952" cy="174984"/>
                </a:xfrm>
                <a:prstGeom prst="ellips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10" tIns="45706" rIns="91410" bIns="45706" numCol="1" spcCol="0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cxnSp>
              <p:nvCxnSpPr>
                <p:cNvPr id="38" name="Connettore 2 37"/>
                <p:cNvCxnSpPr/>
                <p:nvPr/>
              </p:nvCxnSpPr>
              <p:spPr bwMode="auto">
                <a:xfrm>
                  <a:off x="8424690" y="1428483"/>
                  <a:ext cx="1147984" cy="0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9" name="CasellaDiTesto 38"/>
                <p:cNvSpPr txBox="1"/>
                <p:nvPr/>
              </p:nvSpPr>
              <p:spPr>
                <a:xfrm>
                  <a:off x="9504808" y="1293121"/>
                  <a:ext cx="199660" cy="321278"/>
                </a:xfrm>
                <a:prstGeom prst="rect">
                  <a:avLst/>
                </a:prstGeom>
                <a:noFill/>
              </p:spPr>
              <p:txBody>
                <a:bodyPr wrap="square" lIns="91410" tIns="45706" rIns="91410" bIns="45706" rtlCol="0">
                  <a:spAutoFit/>
                </a:bodyPr>
                <a:lstStyle/>
                <a:p>
                  <a:r>
                    <a:rPr lang="it-IT" sz="1600" dirty="0" smtClean="0">
                      <a:solidFill>
                        <a:srgbClr val="000000"/>
                      </a:solidFill>
                      <a:latin typeface="Comic Sans MS" pitchFamily="66" charset="0"/>
                    </a:rPr>
                    <a:t>x</a:t>
                  </a:r>
                  <a:endParaRPr lang="it-IT" sz="1600" dirty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cxnSp>
              <p:nvCxnSpPr>
                <p:cNvPr id="37" name="Connettore 2 36"/>
                <p:cNvCxnSpPr/>
                <p:nvPr/>
              </p:nvCxnSpPr>
              <p:spPr bwMode="auto">
                <a:xfrm flipV="1">
                  <a:off x="8930816" y="1107066"/>
                  <a:ext cx="0" cy="341441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41" name="CasellaDiTesto 40"/>
              <p:cNvSpPr txBox="1"/>
              <p:nvPr/>
            </p:nvSpPr>
            <p:spPr>
              <a:xfrm>
                <a:off x="8619508" y="1040648"/>
                <a:ext cx="199660" cy="321278"/>
              </a:xfrm>
              <a:prstGeom prst="rect">
                <a:avLst/>
              </a:prstGeom>
              <a:noFill/>
            </p:spPr>
            <p:txBody>
              <a:bodyPr wrap="square" lIns="91410" tIns="45706" rIns="91410" bIns="45706" rtlCol="0">
                <a:spAutoFit/>
              </a:bodyPr>
              <a:lstStyle/>
              <a:p>
                <a:r>
                  <a:rPr lang="it-IT" sz="1600" dirty="0">
                    <a:solidFill>
                      <a:srgbClr val="000000"/>
                    </a:solidFill>
                    <a:latin typeface="Comic Sans MS" pitchFamily="66" charset="0"/>
                  </a:rPr>
                  <a:t>y</a:t>
                </a:r>
              </a:p>
            </p:txBody>
          </p:sp>
          <p:sp>
            <p:nvSpPr>
              <p:cNvPr id="14" name="Rettangolo 13"/>
              <p:cNvSpPr/>
              <p:nvPr/>
            </p:nvSpPr>
            <p:spPr bwMode="auto">
              <a:xfrm>
                <a:off x="5741502" y="1425755"/>
                <a:ext cx="879237" cy="165618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ttangolo 27"/>
              <p:cNvSpPr/>
              <p:nvPr/>
            </p:nvSpPr>
            <p:spPr>
              <a:xfrm>
                <a:off x="7215639" y="818745"/>
                <a:ext cx="221406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it-IT" sz="1600" dirty="0" err="1">
                    <a:solidFill>
                      <a:srgbClr val="FF0000"/>
                    </a:solidFill>
                    <a:latin typeface="Comic Sans MS" pitchFamily="66" charset="0"/>
                  </a:rPr>
                  <a:t>Beam</a:t>
                </a:r>
                <a:r>
                  <a:rPr lang="it-IT" sz="1600" dirty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it-IT" sz="1600" dirty="0" err="1" smtClean="0">
                    <a:solidFill>
                      <a:srgbClr val="FF0000"/>
                    </a:solidFill>
                    <a:latin typeface="Comic Sans MS" pitchFamily="66" charset="0"/>
                  </a:rPr>
                  <a:t>Profile</a:t>
                </a:r>
                <a:r>
                  <a:rPr lang="it-IT" sz="16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 Monitor</a:t>
                </a:r>
                <a:endParaRPr lang="it-IT" sz="16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</p:grpSp>
      <p:sp useBgFill="1">
        <p:nvSpPr>
          <p:cNvPr id="50" name="Rettangolo 49"/>
          <p:cNvSpPr/>
          <p:nvPr/>
        </p:nvSpPr>
        <p:spPr bwMode="auto">
          <a:xfrm>
            <a:off x="5442575" y="739303"/>
            <a:ext cx="4196352" cy="2723744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/>
            <a:endParaRPr lang="it-IT" smtClean="0">
              <a:solidFill>
                <a:srgbClr val="000000"/>
              </a:solidFill>
            </a:endParaRPr>
          </a:p>
        </p:txBody>
      </p:sp>
      <p:grpSp>
        <p:nvGrpSpPr>
          <p:cNvPr id="75" name="Gruppo 74"/>
          <p:cNvGrpSpPr/>
          <p:nvPr/>
        </p:nvGrpSpPr>
        <p:grpSpPr>
          <a:xfrm>
            <a:off x="181078" y="3587343"/>
            <a:ext cx="9393382" cy="2841223"/>
            <a:chOff x="249383" y="1666725"/>
            <a:chExt cx="9393382" cy="2841223"/>
          </a:xfrm>
        </p:grpSpPr>
        <p:sp>
          <p:nvSpPr>
            <p:cNvPr id="76" name="Rettangolo 75"/>
            <p:cNvSpPr/>
            <p:nvPr/>
          </p:nvSpPr>
          <p:spPr bwMode="auto">
            <a:xfrm>
              <a:off x="4171018" y="3445959"/>
              <a:ext cx="3302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77" name="Rettangolo 76"/>
            <p:cNvSpPr/>
            <p:nvPr/>
          </p:nvSpPr>
          <p:spPr bwMode="auto">
            <a:xfrm>
              <a:off x="3833198" y="3454304"/>
              <a:ext cx="3302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78" name="Rettangolo 77"/>
            <p:cNvSpPr/>
            <p:nvPr/>
          </p:nvSpPr>
          <p:spPr bwMode="auto">
            <a:xfrm>
              <a:off x="3826263" y="3624120"/>
              <a:ext cx="3302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79" name="Rettangolo 78"/>
            <p:cNvSpPr/>
            <p:nvPr/>
          </p:nvSpPr>
          <p:spPr bwMode="auto">
            <a:xfrm>
              <a:off x="3648506" y="3631740"/>
              <a:ext cx="163286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80" name="Rettangolo 79"/>
            <p:cNvSpPr/>
            <p:nvPr/>
          </p:nvSpPr>
          <p:spPr bwMode="auto">
            <a:xfrm>
              <a:off x="4581046" y="3428905"/>
              <a:ext cx="85278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81" name="Rettangolo 80"/>
            <p:cNvSpPr/>
            <p:nvPr/>
          </p:nvSpPr>
          <p:spPr bwMode="auto">
            <a:xfrm>
              <a:off x="4515547" y="3579490"/>
              <a:ext cx="45719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82" name="Rettangolo 81"/>
            <p:cNvSpPr/>
            <p:nvPr/>
          </p:nvSpPr>
          <p:spPr bwMode="auto">
            <a:xfrm>
              <a:off x="249383" y="1666725"/>
              <a:ext cx="9393382" cy="28412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it-IT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83" name="Immagine 8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2807" y="1948556"/>
              <a:ext cx="2366575" cy="2148122"/>
            </a:xfrm>
            <a:prstGeom prst="rect">
              <a:avLst/>
            </a:prstGeom>
          </p:spPr>
        </p:pic>
        <p:sp>
          <p:nvSpPr>
            <p:cNvPr id="84" name="CasellaDiTesto 83"/>
            <p:cNvSpPr txBox="1"/>
            <p:nvPr/>
          </p:nvSpPr>
          <p:spPr>
            <a:xfrm>
              <a:off x="576197" y="1666725"/>
              <a:ext cx="8521885" cy="34996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Quadratic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dependence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of spin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tune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on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size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of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horizonthal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betatron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oscillation</a:t>
              </a:r>
              <a:endParaRPr lang="it-IT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grpSp>
          <p:nvGrpSpPr>
            <p:cNvPr id="85" name="Gruppo 84"/>
            <p:cNvGrpSpPr/>
            <p:nvPr/>
          </p:nvGrpSpPr>
          <p:grpSpPr>
            <a:xfrm>
              <a:off x="961677" y="2022216"/>
              <a:ext cx="3499658" cy="2274223"/>
              <a:chOff x="961677" y="2022216"/>
              <a:chExt cx="3499658" cy="2274223"/>
            </a:xfrm>
          </p:grpSpPr>
          <p:pic>
            <p:nvPicPr>
              <p:cNvPr id="88" name="Immagine 87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677" y="2022216"/>
                <a:ext cx="3499658" cy="2144684"/>
              </a:xfrm>
              <a:prstGeom prst="rect">
                <a:avLst/>
              </a:prstGeom>
            </p:spPr>
          </p:pic>
          <p:sp>
            <p:nvSpPr>
              <p:cNvPr id="89" name="Rettangolo 88"/>
              <p:cNvSpPr/>
              <p:nvPr/>
            </p:nvSpPr>
            <p:spPr bwMode="auto">
              <a:xfrm>
                <a:off x="3966029" y="2246811"/>
                <a:ext cx="3302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Rettangolo 89"/>
              <p:cNvSpPr/>
              <p:nvPr/>
            </p:nvSpPr>
            <p:spPr bwMode="auto">
              <a:xfrm>
                <a:off x="3628209" y="2255156"/>
                <a:ext cx="3302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Rettangolo 90"/>
              <p:cNvSpPr/>
              <p:nvPr/>
            </p:nvSpPr>
            <p:spPr bwMode="auto">
              <a:xfrm>
                <a:off x="3621274" y="2424972"/>
                <a:ext cx="330200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Rettangolo 91"/>
              <p:cNvSpPr/>
              <p:nvPr/>
            </p:nvSpPr>
            <p:spPr bwMode="auto">
              <a:xfrm>
                <a:off x="3443517" y="2432592"/>
                <a:ext cx="163286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Rettangolo 92"/>
              <p:cNvSpPr/>
              <p:nvPr/>
            </p:nvSpPr>
            <p:spPr bwMode="auto">
              <a:xfrm>
                <a:off x="4376057" y="2229757"/>
                <a:ext cx="85278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Rettangolo 93"/>
              <p:cNvSpPr/>
              <p:nvPr/>
            </p:nvSpPr>
            <p:spPr bwMode="auto">
              <a:xfrm>
                <a:off x="4310558" y="2380342"/>
                <a:ext cx="45719" cy="152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Rettangolo 94"/>
              <p:cNvSpPr/>
              <p:nvPr/>
            </p:nvSpPr>
            <p:spPr bwMode="auto">
              <a:xfrm>
                <a:off x="1093288" y="4067990"/>
                <a:ext cx="415471" cy="22844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it-IT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6" name="CasellaDiTesto 85"/>
            <p:cNvSpPr txBox="1"/>
            <p:nvPr/>
          </p:nvSpPr>
          <p:spPr>
            <a:xfrm>
              <a:off x="1112520" y="4130040"/>
              <a:ext cx="334518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>
                  <a:solidFill>
                    <a:srgbClr val="000000"/>
                  </a:solidFill>
                  <a:latin typeface="Comic Sans MS" pitchFamily="66" charset="0"/>
                </a:rPr>
                <a:t>Simulations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</a:rPr>
                <a:t> (COSY </a:t>
              </a:r>
              <a:r>
                <a:rPr lang="it-IT" dirty="0" err="1" smtClean="0">
                  <a:solidFill>
                    <a:srgbClr val="000000"/>
                  </a:solidFill>
                  <a:latin typeface="Comic Sans MS" pitchFamily="66" charset="0"/>
                </a:rPr>
                <a:t>Infinity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</a:rPr>
                <a:t>)</a:t>
              </a:r>
              <a:endParaRPr lang="it-IT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87" name="CasellaDiTesto 86"/>
            <p:cNvSpPr txBox="1"/>
            <p:nvPr/>
          </p:nvSpPr>
          <p:spPr>
            <a:xfrm>
              <a:off x="5791043" y="4157980"/>
              <a:ext cx="2701542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>
                  <a:solidFill>
                    <a:srgbClr val="000000"/>
                  </a:solidFill>
                  <a:latin typeface="Comic Sans MS" pitchFamily="66" charset="0"/>
                </a:rPr>
                <a:t>Measurement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000000"/>
                  </a:solidFill>
                  <a:latin typeface="Comic Sans MS" pitchFamily="66" charset="0"/>
                </a:rPr>
                <a:t>at</a:t>
              </a:r>
              <a:r>
                <a:rPr lang="it-IT" dirty="0" smtClean="0">
                  <a:solidFill>
                    <a:srgbClr val="000000"/>
                  </a:solidFill>
                  <a:latin typeface="Comic Sans MS" pitchFamily="66" charset="0"/>
                </a:rPr>
                <a:t> COSY</a:t>
              </a:r>
              <a:endParaRPr lang="it-IT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3509818" y="5839745"/>
            <a:ext cx="141872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00"/>
                </a:solidFill>
              </a:rPr>
              <a:t>(from A. Pesce)</a:t>
            </a:r>
            <a:endParaRPr lang="it-IT" sz="1400" dirty="0">
              <a:solidFill>
                <a:srgbClr val="000000"/>
              </a:solidFill>
            </a:endParaRPr>
          </a:p>
        </p:txBody>
      </p:sp>
      <p:sp useBgFill="1">
        <p:nvSpPr>
          <p:cNvPr id="15" name="Rettangolo 14"/>
          <p:cNvSpPr/>
          <p:nvPr/>
        </p:nvSpPr>
        <p:spPr bwMode="auto">
          <a:xfrm>
            <a:off x="5028215" y="4222642"/>
            <a:ext cx="4402565" cy="2061277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21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0" grpId="0" animBg="1"/>
      <p:bldP spid="2" grpId="0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005549" y="259676"/>
            <a:ext cx="8598207" cy="71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67854" rIns="89898" bIns="4494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Lengthening the SCT 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by COSY </a:t>
            </a:r>
            <a:r>
              <a:rPr lang="en-US" sz="3200" dirty="0" err="1" smtClean="0">
                <a:solidFill>
                  <a:srgbClr val="FF0000"/>
                </a:solidFill>
                <a:latin typeface="Comic Sans MS" pitchFamily="66" charset="0"/>
              </a:rPr>
              <a:t>sextupoles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20" y="4059646"/>
            <a:ext cx="5344271" cy="2732610"/>
          </a:xfrm>
          <a:prstGeom prst="rect">
            <a:avLst/>
          </a:prstGeom>
        </p:spPr>
      </p:pic>
      <p:grpSp>
        <p:nvGrpSpPr>
          <p:cNvPr id="26" name="Gruppo 25"/>
          <p:cNvGrpSpPr/>
          <p:nvPr/>
        </p:nvGrpSpPr>
        <p:grpSpPr>
          <a:xfrm>
            <a:off x="4563122" y="3124938"/>
            <a:ext cx="4464801" cy="3237862"/>
            <a:chOff x="5071781" y="3154004"/>
            <a:chExt cx="3767212" cy="2845993"/>
          </a:xfrm>
        </p:grpSpPr>
        <p:sp>
          <p:nvSpPr>
            <p:cNvPr id="13" name="Ovale 12"/>
            <p:cNvSpPr/>
            <p:nvPr/>
          </p:nvSpPr>
          <p:spPr bwMode="auto">
            <a:xfrm>
              <a:off x="5126317" y="4324267"/>
              <a:ext cx="263085" cy="28803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4" tIns="45677" rIns="91354" bIns="45677" numCol="1" rtlCol="0" anchor="t" anchorCtr="0" compatLnSpc="1">
              <a:prstTxWarp prst="textNoShape">
                <a:avLst/>
              </a:prstTxWarp>
            </a:bodyPr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14" name="Ovale 13"/>
            <p:cNvSpPr/>
            <p:nvPr/>
          </p:nvSpPr>
          <p:spPr bwMode="auto">
            <a:xfrm>
              <a:off x="8500204" y="5674447"/>
              <a:ext cx="338789" cy="32555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4" tIns="45677" rIns="91354" bIns="45677" numCol="1" rtlCol="0" anchor="t" anchorCtr="0" compatLnSpc="1">
              <a:prstTxWarp prst="textNoShape">
                <a:avLst/>
              </a:prstTxWarp>
            </a:bodyPr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15" name="Ovale 14"/>
            <p:cNvSpPr/>
            <p:nvPr/>
          </p:nvSpPr>
          <p:spPr bwMode="auto">
            <a:xfrm>
              <a:off x="8493845" y="4324267"/>
              <a:ext cx="315749" cy="28803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4" tIns="45677" rIns="91354" bIns="45677" numCol="1" rtlCol="0" anchor="t" anchorCtr="0" compatLnSpc="1">
              <a:prstTxWarp prst="textNoShape">
                <a:avLst/>
              </a:prstTxWarp>
            </a:bodyPr>
            <a:lstStyle/>
            <a:p>
              <a:endParaRPr lang="it-IT">
                <a:latin typeface="Comic Sans MS" pitchFamily="66" charset="0"/>
              </a:endParaRPr>
            </a:p>
          </p:txBody>
        </p:sp>
        <p:sp>
          <p:nvSpPr>
            <p:cNvPr id="16" name="Ovale 15"/>
            <p:cNvSpPr/>
            <p:nvPr/>
          </p:nvSpPr>
          <p:spPr bwMode="auto">
            <a:xfrm>
              <a:off x="5071781" y="5651038"/>
              <a:ext cx="317620" cy="32773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354" tIns="45677" rIns="91354" bIns="45677" numCol="1" rtlCol="0" anchor="t" anchorCtr="0" compatLnSpc="1">
              <a:prstTxWarp prst="textNoShape">
                <a:avLst/>
              </a:prstTxWarp>
            </a:bodyPr>
            <a:lstStyle/>
            <a:p>
              <a:endParaRPr lang="it-IT">
                <a:latin typeface="Comic Sans MS" pitchFamily="66" charset="0"/>
              </a:endParaRPr>
            </a:p>
          </p:txBody>
        </p:sp>
        <p:cxnSp>
          <p:nvCxnSpPr>
            <p:cNvPr id="17" name="Connettore 1 16"/>
            <p:cNvCxnSpPr>
              <a:stCxn id="13" idx="6"/>
              <a:endCxn id="21" idx="2"/>
            </p:cNvCxnSpPr>
            <p:nvPr/>
          </p:nvCxnSpPr>
          <p:spPr bwMode="auto">
            <a:xfrm flipV="1">
              <a:off x="5389402" y="3661730"/>
              <a:ext cx="1585748" cy="80655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Connettore 1 17"/>
            <p:cNvCxnSpPr>
              <a:stCxn id="16" idx="6"/>
              <a:endCxn id="21" idx="2"/>
            </p:cNvCxnSpPr>
            <p:nvPr/>
          </p:nvCxnSpPr>
          <p:spPr bwMode="auto">
            <a:xfrm flipV="1">
              <a:off x="5389401" y="3661730"/>
              <a:ext cx="1585748" cy="215317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Connettore 1 18"/>
            <p:cNvCxnSpPr>
              <a:stCxn id="15" idx="6"/>
              <a:endCxn id="21" idx="2"/>
            </p:cNvCxnSpPr>
            <p:nvPr/>
          </p:nvCxnSpPr>
          <p:spPr bwMode="auto">
            <a:xfrm flipH="1" flipV="1">
              <a:off x="6975150" y="3661730"/>
              <a:ext cx="1834444" cy="80655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Connettore 1 19"/>
            <p:cNvCxnSpPr>
              <a:stCxn id="14" idx="6"/>
              <a:endCxn id="21" idx="2"/>
            </p:cNvCxnSpPr>
            <p:nvPr/>
          </p:nvCxnSpPr>
          <p:spPr bwMode="auto">
            <a:xfrm flipH="1" flipV="1">
              <a:off x="6975150" y="3661730"/>
              <a:ext cx="1863843" cy="217549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CasellaDiTesto 20"/>
            <p:cNvSpPr txBox="1"/>
            <p:nvPr/>
          </p:nvSpPr>
          <p:spPr>
            <a:xfrm>
              <a:off x="5612566" y="3154004"/>
              <a:ext cx="2725167" cy="507726"/>
            </a:xfrm>
            <a:prstGeom prst="rect">
              <a:avLst/>
            </a:prstGeom>
            <a:noFill/>
          </p:spPr>
          <p:txBody>
            <a:bodyPr wrap="square" lIns="91334" tIns="45668" rIns="91334" bIns="45668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dirty="0" err="1">
                  <a:latin typeface="Comic Sans MS" pitchFamily="66" charset="0"/>
                </a:rPr>
                <a:t>Sextupoles</a:t>
              </a:r>
              <a:r>
                <a:rPr lang="it-IT" dirty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at</a:t>
              </a:r>
              <a:r>
                <a:rPr lang="it-IT" dirty="0">
                  <a:latin typeface="Comic Sans MS" pitchFamily="66" charset="0"/>
                </a:rPr>
                <a:t> </a:t>
              </a:r>
              <a:r>
                <a:rPr lang="it-IT" b="1" dirty="0" err="1" smtClean="0">
                  <a:solidFill>
                    <a:srgbClr val="FF0000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it-IT" b="1" baseline="-25000" dirty="0" err="1" smtClean="0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x</a:t>
              </a:r>
              <a:r>
                <a:rPr lang="it-IT" b="1" dirty="0" smtClean="0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 </a:t>
              </a:r>
              <a:r>
                <a:rPr lang="it-IT" b="1" dirty="0" err="1" smtClean="0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max</a:t>
              </a:r>
              <a:r>
                <a:rPr lang="it-IT" b="1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endParaRPr lang="it-IT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DEDD980-379E-4912-A0E1-6B5F1932B692}" type="slidenum">
              <a:rPr lang="en-US" smtClean="0">
                <a:latin typeface="Comic Sans MS" pitchFamily="66" charset="0"/>
              </a:rPr>
              <a:pPr>
                <a:defRPr/>
              </a:pPr>
              <a:t>33</a:t>
            </a:fld>
            <a:endParaRPr lang="en-US">
              <a:latin typeface="Comic Sans MS" pitchFamily="66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146118" y="2368623"/>
            <a:ext cx="9458370" cy="435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103786" y="2454491"/>
            <a:ext cx="5303160" cy="349881"/>
          </a:xfrm>
          <a:prstGeom prst="rect">
            <a:avLst/>
          </a:prstGeom>
          <a:noFill/>
        </p:spPr>
        <p:txBody>
          <a:bodyPr wrap="square" lIns="91354" tIns="45677" rIns="91354" bIns="45677" rtlCol="0">
            <a:spAutoFit/>
          </a:bodyPr>
          <a:lstStyle/>
          <a:p>
            <a:r>
              <a:rPr lang="it-IT" dirty="0" smtClean="0">
                <a:latin typeface="Comic Sans MS" pitchFamily="66" charset="0"/>
              </a:rPr>
              <a:t>Use of 6-poles </a:t>
            </a:r>
            <a:r>
              <a:rPr lang="it-IT" dirty="0" err="1" smtClean="0">
                <a:latin typeface="Comic Sans MS" pitchFamily="66" charset="0"/>
              </a:rPr>
              <a:t>where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Symbol" pitchFamily="18" charset="2"/>
              </a:rPr>
              <a:t>b</a:t>
            </a:r>
            <a:r>
              <a:rPr lang="it-IT" baseline="-25000" dirty="0" err="1" smtClean="0">
                <a:latin typeface="Comic Sans MS" pitchFamily="66" charset="0"/>
              </a:rPr>
              <a:t>x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function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is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maximal</a:t>
            </a:r>
            <a:endParaRPr lang="it-IT" dirty="0">
              <a:latin typeface="Comic Sans MS" pitchFamily="66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14406" y="1163293"/>
            <a:ext cx="9907514" cy="1267483"/>
            <a:chOff x="114406" y="1589176"/>
            <a:chExt cx="9907514" cy="1267481"/>
          </a:xfrm>
        </p:grpSpPr>
        <p:sp>
          <p:nvSpPr>
            <p:cNvPr id="5" name="Rettangolo 4"/>
            <p:cNvSpPr/>
            <p:nvPr/>
          </p:nvSpPr>
          <p:spPr>
            <a:xfrm>
              <a:off x="142829" y="1589176"/>
              <a:ext cx="9628968" cy="1267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023866" y="1598906"/>
              <a:ext cx="1656184" cy="607514"/>
            </a:xfrm>
            <a:prstGeom prst="rect">
              <a:avLst/>
            </a:prstGeom>
            <a:noFill/>
          </p:spPr>
          <p:txBody>
            <a:bodyPr wrap="square" lIns="91354" tIns="45677" rIns="91354" bIns="45677" rtlCol="0">
              <a:spAutoFit/>
            </a:bodyPr>
            <a:lstStyle/>
            <a:p>
              <a:pPr algn="ctr"/>
              <a:r>
                <a:rPr lang="it-IT" dirty="0" err="1" smtClean="0">
                  <a:latin typeface="Comic Sans MS" pitchFamily="66" charset="0"/>
                </a:rPr>
                <a:t>Particle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orbit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correction</a:t>
              </a:r>
              <a:endParaRPr lang="it-IT" dirty="0">
                <a:latin typeface="Comic Sans MS" pitchFamily="66" charset="0"/>
              </a:endParaRPr>
            </a:p>
          </p:txBody>
        </p:sp>
        <p:cxnSp>
          <p:nvCxnSpPr>
            <p:cNvPr id="9" name="Connettore 2 8"/>
            <p:cNvCxnSpPr/>
            <p:nvPr/>
          </p:nvCxnSpPr>
          <p:spPr bwMode="auto">
            <a:xfrm>
              <a:off x="6912520" y="1871396"/>
              <a:ext cx="72008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CasellaDiTesto 9"/>
            <p:cNvSpPr txBox="1"/>
            <p:nvPr/>
          </p:nvSpPr>
          <p:spPr>
            <a:xfrm>
              <a:off x="7357624" y="1589176"/>
              <a:ext cx="2664296" cy="607514"/>
            </a:xfrm>
            <a:prstGeom prst="rect">
              <a:avLst/>
            </a:prstGeom>
            <a:noFill/>
          </p:spPr>
          <p:txBody>
            <a:bodyPr wrap="square" lIns="91354" tIns="45677" rIns="91354" bIns="45677" rtlCol="0">
              <a:spAutoFit/>
            </a:bodyPr>
            <a:lstStyle/>
            <a:p>
              <a:pPr algn="ctr"/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Spin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tune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spread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correction</a:t>
              </a:r>
              <a:endParaRPr lang="it-IT" dirty="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sellaDiTesto 10"/>
                <p:cNvSpPr txBox="1"/>
                <p:nvPr/>
              </p:nvSpPr>
              <p:spPr>
                <a:xfrm>
                  <a:off x="4793975" y="2196691"/>
                  <a:ext cx="2206973" cy="659965"/>
                </a:xfrm>
                <a:prstGeom prst="rect">
                  <a:avLst/>
                </a:prstGeom>
                <a:noFill/>
              </p:spPr>
              <p:txBody>
                <a:bodyPr wrap="squar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it-IT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b="0" i="1" smtClean="0">
                                <a:latin typeface="Cambria Math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it-IT" b="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latin typeface="Cambria Math"/>
                                    <a:ea typeface="Cambria Math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it-IT" b="0" i="1" smtClean="0">
                                <a:latin typeface="Cambria Math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it-IT" b="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latin typeface="Cambria Math"/>
                                    <a:ea typeface="Cambria Math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it-IT" b="0" i="1" smtClean="0">
                                <a:latin typeface="Cambria Math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11" name="CasellaDiTesto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3975" y="2196691"/>
                  <a:ext cx="2206973" cy="65996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/>
                <p:cNvSpPr txBox="1"/>
                <p:nvPr/>
              </p:nvSpPr>
              <p:spPr>
                <a:xfrm>
                  <a:off x="1883986" y="1691347"/>
                  <a:ext cx="1090061" cy="349880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/>
                          </a:rPr>
                          <m:t>𝐵</m:t>
                        </m:r>
                        <m:r>
                          <a:rPr lang="it-IT" i="1">
                            <a:latin typeface="Cambria Math"/>
                          </a:rPr>
                          <m:t>=</m:t>
                        </m:r>
                        <m:r>
                          <a:rPr lang="it-IT" i="1">
                            <a:latin typeface="Cambria Math"/>
                          </a:rPr>
                          <m:t>𝑘</m:t>
                        </m:r>
                        <m:sSup>
                          <m:sSupPr>
                            <m:ctrlPr>
                              <a:rPr lang="it-IT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25" name="CasellaDiTes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3986" y="1691347"/>
                  <a:ext cx="1189960" cy="37847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CasellaDiTesto 26"/>
            <p:cNvSpPr txBox="1"/>
            <p:nvPr/>
          </p:nvSpPr>
          <p:spPr>
            <a:xfrm>
              <a:off x="114406" y="1696455"/>
              <a:ext cx="1949448" cy="349880"/>
            </a:xfrm>
            <a:prstGeom prst="rect">
              <a:avLst/>
            </a:prstGeom>
            <a:noFill/>
          </p:spPr>
          <p:txBody>
            <a:bodyPr wrap="square" lIns="91354" tIns="45677" rIns="91354" bIns="45677" rtlCol="0">
              <a:spAutoFit/>
            </a:bodyPr>
            <a:lstStyle/>
            <a:p>
              <a:r>
                <a:rPr lang="it-IT" dirty="0" smtClean="0">
                  <a:latin typeface="Comic Sans MS" pitchFamily="66" charset="0"/>
                </a:rPr>
                <a:t>6-pole </a:t>
              </a:r>
              <a:r>
                <a:rPr lang="it-IT" dirty="0" err="1" smtClean="0">
                  <a:latin typeface="Comic Sans MS" pitchFamily="66" charset="0"/>
                </a:rPr>
                <a:t>field</a:t>
              </a:r>
              <a:r>
                <a:rPr lang="it-IT" dirty="0" smtClean="0">
                  <a:latin typeface="Comic Sans MS" pitchFamily="66" charset="0"/>
                </a:rPr>
                <a:t>:</a:t>
              </a:r>
              <a:endParaRPr lang="it-IT" dirty="0">
                <a:latin typeface="Comic Sans MS" pitchFamily="66" charset="0"/>
              </a:endParaRPr>
            </a:p>
          </p:txBody>
        </p:sp>
        <p:cxnSp>
          <p:nvCxnSpPr>
            <p:cNvPr id="7" name="Connettore 2 6"/>
            <p:cNvCxnSpPr/>
            <p:nvPr/>
          </p:nvCxnSpPr>
          <p:spPr bwMode="auto">
            <a:xfrm>
              <a:off x="3058839" y="1871395"/>
              <a:ext cx="1805848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CasellaDiTesto 32"/>
                <p:cNvSpPr txBox="1"/>
                <p:nvPr/>
              </p:nvSpPr>
              <p:spPr>
                <a:xfrm>
                  <a:off x="8083664" y="2286694"/>
                  <a:ext cx="1306723" cy="349880"/>
                </a:xfrm>
                <a:prstGeom prst="rect">
                  <a:avLst/>
                </a:prstGeom>
                <a:noFill/>
              </p:spPr>
              <p:txBody>
                <a:bodyPr wrap="none" lIns="91354" tIns="45677" rIns="91354" bIns="45677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/>
                            <a:ea typeface="Cambria Math"/>
                          </a:rPr>
                          <m:t>∆</m:t>
                        </m:r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it-IT" i="1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it-IT" i="1">
                            <a:latin typeface="Cambria Math"/>
                            <a:ea typeface="Cambria Math"/>
                          </a:rPr>
                          <m:t>𝐺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l-GR" i="1">
                            <a:latin typeface="Cambria Math"/>
                            <a:ea typeface="Cambria Math"/>
                          </a:rPr>
                          <m:t>𝛾</m:t>
                        </m:r>
                      </m:oMath>
                    </m:oMathPara>
                  </a14:m>
                  <a:endParaRPr lang="it-IT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33" name="CasellaDiTesto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3664" y="2286694"/>
                  <a:ext cx="1301913" cy="34988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862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Immagin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2" y="3020895"/>
            <a:ext cx="3887502" cy="4247455"/>
          </a:xfrm>
          <a:prstGeom prst="rect">
            <a:avLst/>
          </a:prstGeom>
        </p:spPr>
      </p:pic>
      <p:grpSp>
        <p:nvGrpSpPr>
          <p:cNvPr id="24" name="Gruppo 23"/>
          <p:cNvGrpSpPr/>
          <p:nvPr/>
        </p:nvGrpSpPr>
        <p:grpSpPr>
          <a:xfrm>
            <a:off x="1363462" y="3986669"/>
            <a:ext cx="2392134" cy="545038"/>
            <a:chOff x="1417834" y="4004704"/>
            <a:chExt cx="2392134" cy="545038"/>
          </a:xfrm>
        </p:grpSpPr>
        <p:sp>
          <p:nvSpPr>
            <p:cNvPr id="3" name="Rettangolo 2"/>
            <p:cNvSpPr/>
            <p:nvPr/>
          </p:nvSpPr>
          <p:spPr bwMode="auto">
            <a:xfrm>
              <a:off x="1417834" y="4004704"/>
              <a:ext cx="154112" cy="536474"/>
            </a:xfrm>
            <a:prstGeom prst="rect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9" name="Rettangolo 28"/>
            <p:cNvSpPr/>
            <p:nvPr/>
          </p:nvSpPr>
          <p:spPr bwMode="auto">
            <a:xfrm>
              <a:off x="1868180" y="4013268"/>
              <a:ext cx="154112" cy="536474"/>
            </a:xfrm>
            <a:prstGeom prst="rect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30" name="Rettangolo 29"/>
            <p:cNvSpPr/>
            <p:nvPr/>
          </p:nvSpPr>
          <p:spPr bwMode="auto">
            <a:xfrm>
              <a:off x="3172978" y="4013268"/>
              <a:ext cx="154112" cy="536474"/>
            </a:xfrm>
            <a:prstGeom prst="rect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31" name="Rettangolo 30"/>
            <p:cNvSpPr/>
            <p:nvPr/>
          </p:nvSpPr>
          <p:spPr bwMode="auto">
            <a:xfrm>
              <a:off x="3655856" y="4013268"/>
              <a:ext cx="154112" cy="536474"/>
            </a:xfrm>
            <a:prstGeom prst="rect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8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862517" y="125094"/>
            <a:ext cx="1662962" cy="66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98" tIns="67854" rIns="89898" bIns="4494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Results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394582" y="3700682"/>
            <a:ext cx="9323393" cy="2924397"/>
            <a:chOff x="394582" y="3700682"/>
            <a:chExt cx="9323393" cy="2924397"/>
          </a:xfrm>
        </p:grpSpPr>
        <p:grpSp>
          <p:nvGrpSpPr>
            <p:cNvPr id="16" name="Gruppo 15"/>
            <p:cNvGrpSpPr/>
            <p:nvPr/>
          </p:nvGrpSpPr>
          <p:grpSpPr>
            <a:xfrm>
              <a:off x="394582" y="3700682"/>
              <a:ext cx="5021926" cy="2924397"/>
              <a:chOff x="48859" y="2090769"/>
              <a:chExt cx="6437564" cy="5111036"/>
            </a:xfrm>
          </p:grpSpPr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59" y="2090769"/>
                <a:ext cx="6437564" cy="5111036"/>
              </a:xfrm>
              <a:prstGeom prst="rect">
                <a:avLst/>
              </a:prstGeom>
            </p:spPr>
          </p:pic>
          <p:sp>
            <p:nvSpPr>
              <p:cNvPr id="18" name="Ovale 17"/>
              <p:cNvSpPr/>
              <p:nvPr/>
            </p:nvSpPr>
            <p:spPr bwMode="auto">
              <a:xfrm>
                <a:off x="5147769" y="5724051"/>
                <a:ext cx="441677" cy="576072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354" tIns="45677" rIns="91354" bIns="45677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3762748" y="2557535"/>
                <a:ext cx="2354274" cy="561404"/>
              </a:xfrm>
              <a:prstGeom prst="rect">
                <a:avLst/>
              </a:prstGeom>
              <a:noFill/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600" dirty="0" smtClean="0">
                    <a:latin typeface="Comic Sans MS" pitchFamily="66" charset="0"/>
                  </a:rPr>
                  <a:t>Wide </a:t>
                </a:r>
                <a:r>
                  <a:rPr lang="it-IT" sz="1600" dirty="0" err="1" smtClean="0">
                    <a:latin typeface="Comic Sans MS" pitchFamily="66" charset="0"/>
                  </a:rPr>
                  <a:t>profile</a:t>
                </a:r>
                <a:endParaRPr lang="it-IT" sz="1600" dirty="0">
                  <a:latin typeface="Comic Sans MS" pitchFamily="66" charset="0"/>
                </a:endParaRPr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3774794" y="3137365"/>
                <a:ext cx="2178243" cy="561404"/>
              </a:xfrm>
              <a:prstGeom prst="rect">
                <a:avLst/>
              </a:prstGeom>
              <a:noFill/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6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Medium </a:t>
                </a:r>
                <a:r>
                  <a:rPr lang="it-IT" sz="1600" dirty="0" err="1" smtClean="0">
                    <a:solidFill>
                      <a:srgbClr val="FF0000"/>
                    </a:solidFill>
                    <a:latin typeface="Comic Sans MS" pitchFamily="66" charset="0"/>
                  </a:rPr>
                  <a:t>profile</a:t>
                </a:r>
                <a:endParaRPr lang="it-IT" sz="16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3762748" y="3741948"/>
                <a:ext cx="2178243" cy="561404"/>
              </a:xfrm>
              <a:prstGeom prst="rect">
                <a:avLst/>
              </a:prstGeom>
              <a:noFill/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600" dirty="0" err="1" smtClean="0">
                    <a:solidFill>
                      <a:srgbClr val="0070C0"/>
                    </a:solidFill>
                    <a:latin typeface="Comic Sans MS" pitchFamily="66" charset="0"/>
                  </a:rPr>
                  <a:t>Narrow</a:t>
                </a:r>
                <a:r>
                  <a:rPr lang="it-IT" sz="1600" dirty="0" smtClean="0">
                    <a:solidFill>
                      <a:srgbClr val="0070C0"/>
                    </a:solidFill>
                    <a:latin typeface="Comic Sans MS" pitchFamily="66" charset="0"/>
                  </a:rPr>
                  <a:t> </a:t>
                </a:r>
                <a:r>
                  <a:rPr lang="it-IT" sz="1600" dirty="0" err="1" smtClean="0">
                    <a:solidFill>
                      <a:srgbClr val="0070C0"/>
                    </a:solidFill>
                    <a:latin typeface="Comic Sans MS" pitchFamily="66" charset="0"/>
                  </a:rPr>
                  <a:t>profile</a:t>
                </a:r>
                <a:endParaRPr lang="it-IT" sz="1600" dirty="0">
                  <a:solidFill>
                    <a:srgbClr val="0070C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2188459" y="6019423"/>
                <a:ext cx="2871319" cy="561404"/>
              </a:xfrm>
              <a:prstGeom prst="rect">
                <a:avLst/>
              </a:prstGeom>
              <a:noFill/>
            </p:spPr>
            <p:txBody>
              <a:bodyPr wrap="square" lIns="91354" tIns="45677" rIns="91354" bIns="45677" rtlCol="0">
                <a:spAutoFit/>
              </a:bodyPr>
              <a:lstStyle/>
              <a:p>
                <a:r>
                  <a:rPr lang="it-IT" sz="1600" dirty="0" err="1" smtClean="0">
                    <a:solidFill>
                      <a:srgbClr val="00B050"/>
                    </a:solidFill>
                    <a:latin typeface="Comic Sans MS" pitchFamily="66" charset="0"/>
                  </a:rPr>
                  <a:t>Same</a:t>
                </a:r>
                <a:r>
                  <a:rPr lang="it-IT" sz="1600" dirty="0" smtClean="0">
                    <a:solidFill>
                      <a:srgbClr val="00B050"/>
                    </a:solidFill>
                    <a:latin typeface="Comic Sans MS" pitchFamily="66" charset="0"/>
                  </a:rPr>
                  <a:t> zero </a:t>
                </a:r>
                <a:r>
                  <a:rPr lang="it-IT" sz="1600" dirty="0" err="1" smtClean="0">
                    <a:solidFill>
                      <a:srgbClr val="00B050"/>
                    </a:solidFill>
                    <a:latin typeface="Comic Sans MS" pitchFamily="66" charset="0"/>
                  </a:rPr>
                  <a:t>crossing</a:t>
                </a:r>
                <a:r>
                  <a:rPr lang="it-IT" sz="1600" dirty="0" smtClean="0">
                    <a:solidFill>
                      <a:srgbClr val="00B050"/>
                    </a:solidFill>
                    <a:latin typeface="Comic Sans MS" pitchFamily="66" charset="0"/>
                  </a:rPr>
                  <a:t>!</a:t>
                </a:r>
                <a:endParaRPr lang="it-IT" sz="1600" dirty="0">
                  <a:solidFill>
                    <a:srgbClr val="00B05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3" name="CasellaDiTesto 22"/>
            <p:cNvSpPr txBox="1"/>
            <p:nvPr/>
          </p:nvSpPr>
          <p:spPr>
            <a:xfrm>
              <a:off x="5599664" y="4328043"/>
              <a:ext cx="4118311" cy="1120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334" tIns="45668" rIns="91334" bIns="45668" rtlCol="0">
              <a:spAutoFit/>
            </a:bodyPr>
            <a:lstStyle/>
            <a:p>
              <a:r>
                <a:rPr lang="it-IT" sz="1700" dirty="0" err="1">
                  <a:latin typeface="Comic Sans MS" pitchFamily="66" charset="0"/>
                </a:rPr>
                <a:t>Different</a:t>
              </a:r>
              <a:r>
                <a:rPr lang="it-IT" sz="1700" dirty="0">
                  <a:latin typeface="Comic Sans MS" pitchFamily="66" charset="0"/>
                </a:rPr>
                <a:t> </a:t>
              </a:r>
              <a:r>
                <a:rPr lang="it-IT" sz="1700" b="1" dirty="0" err="1">
                  <a:latin typeface="Comic Sans MS" pitchFamily="66" charset="0"/>
                </a:rPr>
                <a:t>horizontal</a:t>
              </a:r>
              <a:r>
                <a:rPr lang="it-IT" sz="1700" dirty="0">
                  <a:latin typeface="Comic Sans MS" pitchFamily="66" charset="0"/>
                </a:rPr>
                <a:t> </a:t>
              </a:r>
              <a:r>
                <a:rPr lang="it-IT" sz="1700" dirty="0" err="1">
                  <a:latin typeface="Comic Sans MS" pitchFamily="66" charset="0"/>
                </a:rPr>
                <a:t>profile</a:t>
              </a:r>
              <a:r>
                <a:rPr lang="it-IT" sz="1700" dirty="0">
                  <a:latin typeface="Comic Sans MS" pitchFamily="66" charset="0"/>
                </a:rPr>
                <a:t> </a:t>
              </a:r>
              <a:r>
                <a:rPr lang="it-IT" sz="1700" dirty="0" err="1">
                  <a:latin typeface="Comic Sans MS" pitchFamily="66" charset="0"/>
                </a:rPr>
                <a:t>widths</a:t>
              </a:r>
              <a:endParaRPr lang="it-IT" sz="1700" dirty="0">
                <a:latin typeface="Comic Sans MS" pitchFamily="66" charset="0"/>
              </a:endParaRPr>
            </a:p>
            <a:p>
              <a:pPr marL="285425" indent="-285425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it-IT" sz="1700" dirty="0" err="1">
                  <a:latin typeface="Comic Sans MS" pitchFamily="66" charset="0"/>
                </a:rPr>
                <a:t>Different</a:t>
              </a:r>
              <a:r>
                <a:rPr lang="it-IT" sz="1700" dirty="0">
                  <a:latin typeface="Comic Sans MS" pitchFamily="66" charset="0"/>
                </a:rPr>
                <a:t> </a:t>
              </a:r>
              <a:r>
                <a:rPr lang="it-IT" sz="1700" dirty="0" err="1">
                  <a:latin typeface="Comic Sans MS" pitchFamily="66" charset="0"/>
                </a:rPr>
                <a:t>slopes</a:t>
              </a:r>
              <a:endParaRPr lang="it-IT" sz="1700" dirty="0">
                <a:latin typeface="Comic Sans MS" pitchFamily="66" charset="0"/>
              </a:endParaRPr>
            </a:p>
            <a:p>
              <a:pPr marL="285425" indent="-285425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it-IT" sz="1700" dirty="0">
                  <a:latin typeface="Comic Sans MS" pitchFamily="66" charset="0"/>
                </a:rPr>
                <a:t>Zero </a:t>
              </a:r>
              <a:r>
                <a:rPr lang="it-IT" sz="1700" dirty="0" err="1">
                  <a:latin typeface="Comic Sans MS" pitchFamily="66" charset="0"/>
                </a:rPr>
                <a:t>crossing</a:t>
              </a:r>
              <a:r>
                <a:rPr lang="it-IT" sz="1700" dirty="0">
                  <a:latin typeface="Comic Sans MS" pitchFamily="66" charset="0"/>
                </a:rPr>
                <a:t> </a:t>
              </a:r>
              <a:r>
                <a:rPr lang="it-IT" sz="1700" dirty="0" err="1">
                  <a:latin typeface="Comic Sans MS" pitchFamily="66" charset="0"/>
                </a:rPr>
                <a:t>indep</a:t>
              </a:r>
              <a:r>
                <a:rPr lang="it-IT" sz="1700" dirty="0">
                  <a:latin typeface="Comic Sans MS" pitchFamily="66" charset="0"/>
                </a:rPr>
                <a:t>. of </a:t>
              </a:r>
              <a:r>
                <a:rPr lang="it-IT" sz="1700" dirty="0" err="1">
                  <a:latin typeface="Comic Sans MS" pitchFamily="66" charset="0"/>
                </a:rPr>
                <a:t>width</a:t>
              </a:r>
              <a:r>
                <a:rPr lang="it-IT" sz="1700" dirty="0">
                  <a:latin typeface="Comic Sans MS" pitchFamily="66" charset="0"/>
                </a:rPr>
                <a:t>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/>
              <p:cNvSpPr txBox="1"/>
              <p:nvPr/>
            </p:nvSpPr>
            <p:spPr>
              <a:xfrm>
                <a:off x="1811904" y="6947463"/>
                <a:ext cx="7187251" cy="4357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334" tIns="45668" rIns="91334" bIns="45668" rtlCol="0">
                <a:spAutoFit/>
              </a:bodyPr>
              <a:lstStyle/>
              <a:p>
                <a:pPr algn="ctr"/>
                <a:r>
                  <a:rPr lang="it-IT" sz="24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Sextupole </a:t>
                </a:r>
                <a:r>
                  <a:rPr lang="it-IT" sz="2400" dirty="0" err="1">
                    <a:solidFill>
                      <a:srgbClr val="FF0000"/>
                    </a:solidFill>
                    <a:latin typeface="Comic Sans MS" pitchFamily="66" charset="0"/>
                  </a:rPr>
                  <a:t>fields</a:t>
                </a:r>
                <a:r>
                  <a:rPr lang="it-IT" sz="2400" dirty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it-IT" sz="24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can </a:t>
                </a:r>
                <a:r>
                  <a:rPr lang="it-IT" sz="2400" dirty="0">
                    <a:solidFill>
                      <a:srgbClr val="FF0000"/>
                    </a:solidFill>
                    <a:latin typeface="Comic Sans MS" pitchFamily="66" charset="0"/>
                  </a:rPr>
                  <a:t>be </a:t>
                </a:r>
                <a:r>
                  <a:rPr lang="it-IT" sz="2400" dirty="0" err="1">
                    <a:solidFill>
                      <a:srgbClr val="FF0000"/>
                    </a:solidFill>
                    <a:latin typeface="Comic Sans MS" pitchFamily="66" charset="0"/>
                  </a:rPr>
                  <a:t>used</a:t>
                </a:r>
                <a:r>
                  <a:rPr lang="it-IT" sz="2400" dirty="0">
                    <a:solidFill>
                      <a:srgbClr val="FF0000"/>
                    </a:solidFill>
                    <a:latin typeface="Comic Sans MS" pitchFamily="66" charset="0"/>
                  </a:rPr>
                  <a:t> to </a:t>
                </a:r>
                <a:r>
                  <a:rPr lang="it-IT" sz="2400" dirty="0" err="1">
                    <a:solidFill>
                      <a:srgbClr val="FF0000"/>
                    </a:solidFill>
                    <a:latin typeface="Comic Sans MS" pitchFamily="66" charset="0"/>
                  </a:rPr>
                  <a:t>increase</a:t>
                </a:r>
                <a:r>
                  <a:rPr lang="it-IT" sz="2400" dirty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it-IT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𝑆𝐶𝑇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!</m:t>
                    </m:r>
                  </m:oMath>
                </a14:m>
                <a:endParaRPr lang="it-IT" sz="24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26" name="CasellaDiTes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904" y="6947463"/>
                <a:ext cx="7187251" cy="435738"/>
              </a:xfrm>
              <a:prstGeom prst="rect">
                <a:avLst/>
              </a:prstGeom>
              <a:blipFill rotWithShape="1">
                <a:blip r:embed="rId4"/>
                <a:stretch>
                  <a:fillRect t="-16901" b="-323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/>
          <p:cNvGrpSpPr/>
          <p:nvPr/>
        </p:nvGrpSpPr>
        <p:grpSpPr>
          <a:xfrm>
            <a:off x="5843234" y="816369"/>
            <a:ext cx="4057494" cy="2884313"/>
            <a:chOff x="5360356" y="816369"/>
            <a:chExt cx="4057494" cy="2884313"/>
          </a:xfrm>
        </p:grpSpPr>
        <p:grpSp>
          <p:nvGrpSpPr>
            <p:cNvPr id="27" name="Gruppo 26"/>
            <p:cNvGrpSpPr/>
            <p:nvPr/>
          </p:nvGrpSpPr>
          <p:grpSpPr>
            <a:xfrm>
              <a:off x="5360356" y="816369"/>
              <a:ext cx="3360758" cy="2676325"/>
              <a:chOff x="3585381" y="880417"/>
              <a:chExt cx="3360758" cy="2676325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5381" y="880417"/>
                <a:ext cx="3360758" cy="2676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Ovale 7"/>
              <p:cNvSpPr/>
              <p:nvPr/>
            </p:nvSpPr>
            <p:spPr bwMode="auto">
              <a:xfrm>
                <a:off x="6083781" y="998990"/>
                <a:ext cx="609616" cy="535492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334" tIns="45668" rIns="91334" bIns="45668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>
                  <a:latin typeface="Comic Sans MS" pitchFamily="66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CasellaDiTesto 8"/>
                  <p:cNvSpPr txBox="1"/>
                  <p:nvPr/>
                </p:nvSpPr>
                <p:spPr>
                  <a:xfrm>
                    <a:off x="4426521" y="1091804"/>
                    <a:ext cx="1492439" cy="349863"/>
                  </a:xfrm>
                  <a:prstGeom prst="rect">
                    <a:avLst/>
                  </a:prstGeom>
                  <a:noFill/>
                </p:spPr>
                <p:txBody>
                  <a:bodyPr wrap="none" lIns="91334" tIns="45668" rIns="91334" bIns="45668" rtlCol="0">
                    <a:spAutoFit/>
                  </a:bodyPr>
                  <a:lstStyle/>
                  <a:p>
                    <a:r>
                      <a:rPr lang="it-IT" dirty="0">
                        <a:solidFill>
                          <a:srgbClr val="FF0000"/>
                        </a:solidFill>
                        <a:latin typeface="Comic Sans MS" pitchFamily="66" charset="0"/>
                        <a:ea typeface="Cambria Math"/>
                      </a:rPr>
                      <a:t>SCT </a:t>
                    </a:r>
                    <a14:m>
                      <m:oMath xmlns:m="http://schemas.openxmlformats.org/officeDocument/2006/math">
                        <m:r>
                          <a:rPr lang="it-IT" b="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≈200 </m:t>
                        </m:r>
                        <m:r>
                          <a:rPr lang="it-IT" b="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oMath>
                    </a14:m>
                    <a:endParaRPr lang="it-IT" dirty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mc:Choice>
            <mc:Fallback xmlns="">
              <p:sp>
                <p:nvSpPr>
                  <p:cNvPr id="9" name="CasellaDiTesto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26521" y="1091804"/>
                    <a:ext cx="1492439" cy="349863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l="-3689" t="-13793" b="-25862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7" name="Oggetto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41468462"/>
                    </p:ext>
                  </p:extLst>
                </p:nvPr>
              </p:nvGraphicFramePr>
              <p:xfrm>
                <a:off x="8468372" y="3374784"/>
                <a:ext cx="949478" cy="32589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42077" name="Equazione" r:id="rId7" imgW="850680" imgH="444240" progId="Equation.3">
                        <p:embed/>
                      </p:oleObj>
                    </mc:Choice>
                    <mc:Fallback>
                      <p:oleObj name="Equazione" r:id="rId7" imgW="850680" imgH="44424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468372" y="3374784"/>
                              <a:ext cx="949478" cy="325898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7" name="Oggetto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154904"/>
                    </p:ext>
                  </p:extLst>
                </p:nvPr>
              </p:nvGraphicFramePr>
              <p:xfrm>
                <a:off x="8468372" y="3374784"/>
                <a:ext cx="949478" cy="32589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3860" name="Equazione" r:id="rId9" imgW="850680" imgH="444240" progId="Equation.3">
                        <p:embed/>
                      </p:oleObj>
                    </mc:Choice>
                    <mc:Fallback>
                      <p:oleObj name="Equazione" r:id="rId9" imgW="850680" imgH="44424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468372" y="3374784"/>
                              <a:ext cx="949478" cy="325898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28" name="CasellaDiTesto 27"/>
          <p:cNvSpPr txBox="1"/>
          <p:nvPr/>
        </p:nvSpPr>
        <p:spPr>
          <a:xfrm>
            <a:off x="471736" y="1097319"/>
            <a:ext cx="5146922" cy="16381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Compensation by </a:t>
            </a:r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means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 of 6-pole </a:t>
            </a:r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fields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:</a:t>
            </a:r>
          </a:p>
          <a:p>
            <a:endParaRPr lang="it-IT" dirty="0" smtClean="0">
              <a:latin typeface="Comic Sans MS" pitchFamily="66" charset="0"/>
            </a:endParaRPr>
          </a:p>
          <a:p>
            <a:r>
              <a:rPr lang="it-IT" dirty="0" smtClean="0">
                <a:latin typeface="Comic Sans MS" pitchFamily="66" charset="0"/>
              </a:rPr>
              <a:t>1/</a:t>
            </a:r>
            <a:r>
              <a:rPr lang="it-IT" dirty="0" err="1" smtClean="0">
                <a:latin typeface="Symbol" pitchFamily="18" charset="2"/>
              </a:rPr>
              <a:t>t</a:t>
            </a:r>
            <a:r>
              <a:rPr lang="it-IT" baseline="-25000" dirty="0" err="1" smtClean="0">
                <a:latin typeface="Comic Sans MS" pitchFamily="66" charset="0"/>
              </a:rPr>
              <a:t>SCT</a:t>
            </a:r>
            <a:r>
              <a:rPr lang="it-IT" dirty="0" smtClean="0">
                <a:latin typeface="Comic Sans MS" pitchFamily="66" charset="0"/>
              </a:rPr>
              <a:t> = A&lt;</a:t>
            </a:r>
            <a:r>
              <a:rPr lang="it-IT" dirty="0" smtClean="0">
                <a:latin typeface="Symbol" pitchFamily="18" charset="2"/>
              </a:rPr>
              <a:t>q</a:t>
            </a:r>
            <a:r>
              <a:rPr lang="it-IT" baseline="30000" dirty="0" smtClean="0">
                <a:latin typeface="Comic Sans MS" pitchFamily="66" charset="0"/>
              </a:rPr>
              <a:t>2</a:t>
            </a:r>
            <a:r>
              <a:rPr lang="it-IT" baseline="-25000" dirty="0" smtClean="0">
                <a:latin typeface="Comic Sans MS" pitchFamily="66" charset="0"/>
              </a:rPr>
              <a:t>x</a:t>
            </a:r>
            <a:r>
              <a:rPr lang="it-IT" dirty="0" smtClean="0">
                <a:latin typeface="Comic Sans MS" pitchFamily="66" charset="0"/>
              </a:rPr>
              <a:t>&gt; + a&lt;</a:t>
            </a:r>
            <a:r>
              <a:rPr lang="it-IT" dirty="0" smtClean="0">
                <a:latin typeface="Symbol" pitchFamily="18" charset="2"/>
              </a:rPr>
              <a:t>q</a:t>
            </a:r>
            <a:r>
              <a:rPr lang="it-IT" baseline="30000" dirty="0" smtClean="0">
                <a:latin typeface="Comic Sans MS" pitchFamily="66" charset="0"/>
              </a:rPr>
              <a:t>2</a:t>
            </a:r>
            <a:r>
              <a:rPr lang="it-IT" baseline="-25000" dirty="0" smtClean="0">
                <a:latin typeface="Comic Sans MS" pitchFamily="66" charset="0"/>
              </a:rPr>
              <a:t>x</a:t>
            </a:r>
            <a:r>
              <a:rPr lang="it-IT" dirty="0" smtClean="0">
                <a:latin typeface="Comic Sans MS" pitchFamily="66" charset="0"/>
              </a:rPr>
              <a:t>&gt; 	A = </a:t>
            </a:r>
            <a:r>
              <a:rPr lang="it-IT" dirty="0" err="1" smtClean="0">
                <a:latin typeface="Comic Sans MS" pitchFamily="66" charset="0"/>
              </a:rPr>
              <a:t>original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effect</a:t>
            </a:r>
            <a:endParaRPr lang="it-IT" dirty="0" smtClean="0">
              <a:latin typeface="Comic Sans MS" pitchFamily="66" charset="0"/>
            </a:endParaRPr>
          </a:p>
          <a:p>
            <a:r>
              <a:rPr lang="it-IT" dirty="0" smtClean="0">
                <a:latin typeface="Comic Sans MS" pitchFamily="66" charset="0"/>
              </a:rPr>
              <a:t>						a = </a:t>
            </a:r>
            <a:r>
              <a:rPr lang="it-IT" dirty="0" err="1" smtClean="0">
                <a:latin typeface="Comic Sans MS" pitchFamily="66" charset="0"/>
              </a:rPr>
              <a:t>sextupole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effect</a:t>
            </a:r>
            <a:endParaRPr lang="it-IT" dirty="0" smtClean="0">
              <a:latin typeface="Comic Sans MS" pitchFamily="66" charset="0"/>
            </a:endParaRPr>
          </a:p>
          <a:p>
            <a:endParaRPr lang="it-IT" dirty="0">
              <a:latin typeface="Comic Sans MS" pitchFamily="66" charset="0"/>
            </a:endParaRPr>
          </a:p>
          <a:p>
            <a:r>
              <a:rPr lang="it-IT" dirty="0" err="1" smtClean="0">
                <a:latin typeface="Comic Sans MS" pitchFamily="66" charset="0"/>
              </a:rPr>
              <a:t>Choose</a:t>
            </a:r>
            <a:r>
              <a:rPr lang="it-IT" dirty="0" smtClean="0">
                <a:latin typeface="Comic Sans MS" pitchFamily="66" charset="0"/>
              </a:rPr>
              <a:t> a= -A</a:t>
            </a:r>
            <a:endParaRPr lang="it-IT" dirty="0">
              <a:latin typeface="Comic Sans MS" pitchFamily="66" charset="0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idx="12"/>
          </p:nvPr>
        </p:nvSpPr>
        <p:spPr>
          <a:xfrm>
            <a:off x="9544691" y="7184521"/>
            <a:ext cx="336154" cy="237661"/>
          </a:xfrm>
        </p:spPr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pSp>
        <p:nvGrpSpPr>
          <p:cNvPr id="25" name="Gruppo 24"/>
          <p:cNvGrpSpPr/>
          <p:nvPr/>
        </p:nvGrpSpPr>
        <p:grpSpPr>
          <a:xfrm>
            <a:off x="439819" y="3654922"/>
            <a:ext cx="9493321" cy="3215592"/>
            <a:chOff x="2831086" y="125094"/>
            <a:chExt cx="9493321" cy="3215592"/>
          </a:xfrm>
        </p:grpSpPr>
        <p:sp>
          <p:nvSpPr>
            <p:cNvPr id="29" name="Text Box 1"/>
            <p:cNvSpPr txBox="1">
              <a:spLocks noChangeArrowheads="1"/>
            </p:cNvSpPr>
            <p:nvPr/>
          </p:nvSpPr>
          <p:spPr bwMode="auto">
            <a:xfrm>
              <a:off x="3862517" y="125094"/>
              <a:ext cx="1662962" cy="66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898" tIns="67854" rIns="89898" bIns="44948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</a:tabLst>
                <a:defRPr>
                  <a:solidFill>
                    <a:srgbClr val="000000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r>
                <a:rPr lang="en-US" sz="3200" dirty="0" smtClean="0">
                  <a:solidFill>
                    <a:srgbClr val="FF0000"/>
                  </a:solidFill>
                  <a:latin typeface="Comic Sans MS" pitchFamily="66" charset="0"/>
                </a:rPr>
                <a:t>Results</a:t>
              </a:r>
              <a:endParaRPr lang="en-US" sz="32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grpSp>
          <p:nvGrpSpPr>
            <p:cNvPr id="30" name="Gruppo 29"/>
            <p:cNvGrpSpPr/>
            <p:nvPr/>
          </p:nvGrpSpPr>
          <p:grpSpPr>
            <a:xfrm>
              <a:off x="2831086" y="168176"/>
              <a:ext cx="9059133" cy="3172510"/>
              <a:chOff x="394582" y="3435218"/>
              <a:chExt cx="9059133" cy="3172510"/>
            </a:xfrm>
          </p:grpSpPr>
          <p:grpSp>
            <p:nvGrpSpPr>
              <p:cNvPr id="32" name="Gruppo 31"/>
              <p:cNvGrpSpPr/>
              <p:nvPr/>
            </p:nvGrpSpPr>
            <p:grpSpPr>
              <a:xfrm>
                <a:off x="394582" y="3435218"/>
                <a:ext cx="8767100" cy="2924397"/>
                <a:chOff x="394582" y="3169754"/>
                <a:chExt cx="8767100" cy="2924397"/>
              </a:xfrm>
            </p:grpSpPr>
            <p:grpSp>
              <p:nvGrpSpPr>
                <p:cNvPr id="36" name="Gruppo 35"/>
                <p:cNvGrpSpPr/>
                <p:nvPr/>
              </p:nvGrpSpPr>
              <p:grpSpPr>
                <a:xfrm>
                  <a:off x="394582" y="3169754"/>
                  <a:ext cx="5021926" cy="2924397"/>
                  <a:chOff x="48859" y="2090769"/>
                  <a:chExt cx="6437564" cy="5111036"/>
                </a:xfrm>
              </p:grpSpPr>
              <p:pic>
                <p:nvPicPr>
                  <p:cNvPr id="38" name="Immagine 37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859" y="2090769"/>
                    <a:ext cx="6437564" cy="5111036"/>
                  </a:xfrm>
                  <a:prstGeom prst="rect">
                    <a:avLst/>
                  </a:prstGeom>
                </p:spPr>
              </p:pic>
              <p:sp>
                <p:nvSpPr>
                  <p:cNvPr id="39" name="Ovale 38"/>
                  <p:cNvSpPr/>
                  <p:nvPr/>
                </p:nvSpPr>
                <p:spPr bwMode="auto">
                  <a:xfrm>
                    <a:off x="5147769" y="5724051"/>
                    <a:ext cx="441677" cy="576072"/>
                  </a:xfrm>
                  <a:prstGeom prst="ellipse">
                    <a:avLst/>
                  </a:prstGeom>
                  <a:noFill/>
                  <a:ln w="28575" cap="flat" cmpd="sng" algn="ctr">
                    <a:solidFill>
                      <a:srgbClr val="00B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354" tIns="45677" rIns="91354" bIns="45677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40" name="CasellaDiTesto 39"/>
                  <p:cNvSpPr txBox="1"/>
                  <p:nvPr/>
                </p:nvSpPr>
                <p:spPr>
                  <a:xfrm>
                    <a:off x="3762748" y="2557535"/>
                    <a:ext cx="2354274" cy="561404"/>
                  </a:xfrm>
                  <a:prstGeom prst="rect">
                    <a:avLst/>
                  </a:prstGeom>
                  <a:noFill/>
                </p:spPr>
                <p:txBody>
                  <a:bodyPr wrap="square" lIns="91354" tIns="45677" rIns="91354" bIns="45677" rtlCol="0">
                    <a:spAutoFit/>
                  </a:bodyPr>
                  <a:lstStyle/>
                  <a:p>
                    <a:r>
                      <a:rPr lang="it-IT" sz="1600" dirty="0" smtClean="0">
                        <a:latin typeface="Comic Sans MS" pitchFamily="66" charset="0"/>
                      </a:rPr>
                      <a:t>Wide </a:t>
                    </a:r>
                    <a:r>
                      <a:rPr lang="it-IT" sz="1600" dirty="0" err="1" smtClean="0">
                        <a:latin typeface="Comic Sans MS" pitchFamily="66" charset="0"/>
                      </a:rPr>
                      <a:t>profile</a:t>
                    </a:r>
                    <a:endParaRPr lang="it-IT" sz="1600" dirty="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41" name="CasellaDiTesto 40"/>
                  <p:cNvSpPr txBox="1"/>
                  <p:nvPr/>
                </p:nvSpPr>
                <p:spPr>
                  <a:xfrm>
                    <a:off x="3774794" y="3137365"/>
                    <a:ext cx="2178243" cy="561404"/>
                  </a:xfrm>
                  <a:prstGeom prst="rect">
                    <a:avLst/>
                  </a:prstGeom>
                  <a:noFill/>
                </p:spPr>
                <p:txBody>
                  <a:bodyPr wrap="square" lIns="91354" tIns="45677" rIns="91354" bIns="45677" rtlCol="0">
                    <a:spAutoFit/>
                  </a:bodyPr>
                  <a:lstStyle/>
                  <a:p>
                    <a:r>
                      <a:rPr lang="it-IT" sz="1600" dirty="0" smtClean="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Medium </a:t>
                    </a:r>
                    <a:r>
                      <a:rPr lang="it-IT" sz="1600" dirty="0" err="1" smtClean="0">
                        <a:solidFill>
                          <a:srgbClr val="FF0000"/>
                        </a:solidFill>
                        <a:latin typeface="Comic Sans MS" pitchFamily="66" charset="0"/>
                      </a:rPr>
                      <a:t>profile</a:t>
                    </a:r>
                    <a:endParaRPr lang="it-IT" sz="1600" dirty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42" name="CasellaDiTesto 41"/>
                  <p:cNvSpPr txBox="1"/>
                  <p:nvPr/>
                </p:nvSpPr>
                <p:spPr>
                  <a:xfrm>
                    <a:off x="3762748" y="3741948"/>
                    <a:ext cx="2178243" cy="561404"/>
                  </a:xfrm>
                  <a:prstGeom prst="rect">
                    <a:avLst/>
                  </a:prstGeom>
                  <a:noFill/>
                </p:spPr>
                <p:txBody>
                  <a:bodyPr wrap="square" lIns="91354" tIns="45677" rIns="91354" bIns="45677" rtlCol="0">
                    <a:spAutoFit/>
                  </a:bodyPr>
                  <a:lstStyle/>
                  <a:p>
                    <a:r>
                      <a:rPr lang="it-IT" sz="1600" dirty="0" err="1" smtClean="0">
                        <a:solidFill>
                          <a:srgbClr val="0070C0"/>
                        </a:solidFill>
                        <a:latin typeface="Comic Sans MS" pitchFamily="66" charset="0"/>
                      </a:rPr>
                      <a:t>Narrow</a:t>
                    </a:r>
                    <a:r>
                      <a:rPr lang="it-IT" sz="1600" dirty="0" smtClean="0">
                        <a:solidFill>
                          <a:srgbClr val="0070C0"/>
                        </a:solidFill>
                        <a:latin typeface="Comic Sans MS" pitchFamily="66" charset="0"/>
                      </a:rPr>
                      <a:t> </a:t>
                    </a:r>
                    <a:r>
                      <a:rPr lang="it-IT" sz="1600" dirty="0" err="1" smtClean="0">
                        <a:solidFill>
                          <a:srgbClr val="0070C0"/>
                        </a:solidFill>
                        <a:latin typeface="Comic Sans MS" pitchFamily="66" charset="0"/>
                      </a:rPr>
                      <a:t>profile</a:t>
                    </a:r>
                    <a:endParaRPr lang="it-IT" sz="1600" dirty="0">
                      <a:solidFill>
                        <a:srgbClr val="0070C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43" name="CasellaDiTesto 42"/>
                  <p:cNvSpPr txBox="1"/>
                  <p:nvPr/>
                </p:nvSpPr>
                <p:spPr>
                  <a:xfrm>
                    <a:off x="2188459" y="6019423"/>
                    <a:ext cx="2871319" cy="561404"/>
                  </a:xfrm>
                  <a:prstGeom prst="rect">
                    <a:avLst/>
                  </a:prstGeom>
                  <a:noFill/>
                </p:spPr>
                <p:txBody>
                  <a:bodyPr wrap="square" lIns="91354" tIns="45677" rIns="91354" bIns="45677" rtlCol="0">
                    <a:spAutoFit/>
                  </a:bodyPr>
                  <a:lstStyle/>
                  <a:p>
                    <a:r>
                      <a:rPr lang="it-IT" sz="1600" dirty="0" err="1" smtClean="0">
                        <a:solidFill>
                          <a:srgbClr val="00B050"/>
                        </a:solidFill>
                        <a:latin typeface="Comic Sans MS" pitchFamily="66" charset="0"/>
                      </a:rPr>
                      <a:t>Same</a:t>
                    </a:r>
                    <a:r>
                      <a:rPr lang="it-IT" sz="1600" dirty="0" smtClean="0">
                        <a:solidFill>
                          <a:srgbClr val="00B050"/>
                        </a:solidFill>
                        <a:latin typeface="Comic Sans MS" pitchFamily="66" charset="0"/>
                      </a:rPr>
                      <a:t> zero </a:t>
                    </a:r>
                    <a:r>
                      <a:rPr lang="it-IT" sz="1600" dirty="0" err="1" smtClean="0">
                        <a:solidFill>
                          <a:srgbClr val="00B050"/>
                        </a:solidFill>
                        <a:latin typeface="Comic Sans MS" pitchFamily="66" charset="0"/>
                      </a:rPr>
                      <a:t>crossing</a:t>
                    </a:r>
                    <a:r>
                      <a:rPr lang="it-IT" sz="1600" dirty="0" smtClean="0">
                        <a:solidFill>
                          <a:srgbClr val="00B050"/>
                        </a:solidFill>
                        <a:latin typeface="Comic Sans MS" pitchFamily="66" charset="0"/>
                      </a:rPr>
                      <a:t>!</a:t>
                    </a:r>
                    <a:endParaRPr lang="it-IT" sz="1600" dirty="0">
                      <a:solidFill>
                        <a:srgbClr val="00B050"/>
                      </a:solidFill>
                      <a:latin typeface="Comic Sans MS" pitchFamily="66" charset="0"/>
                    </a:endParaRPr>
                  </a:p>
                </p:txBody>
              </p:sp>
            </p:grpSp>
            <p:sp>
              <p:nvSpPr>
                <p:cNvPr id="37" name="CasellaDiTesto 36"/>
                <p:cNvSpPr txBox="1"/>
                <p:nvPr/>
              </p:nvSpPr>
              <p:spPr>
                <a:xfrm>
                  <a:off x="5964121" y="4149818"/>
                  <a:ext cx="3197561" cy="17560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91334" tIns="45668" rIns="91334" bIns="45668" rtlCol="0">
                  <a:spAutoFit/>
                </a:bodyPr>
                <a:lstStyle/>
                <a:p>
                  <a:r>
                    <a:rPr lang="it-IT" sz="1700" dirty="0" err="1">
                      <a:latin typeface="Comic Sans MS" pitchFamily="66" charset="0"/>
                    </a:rPr>
                    <a:t>Different</a:t>
                  </a:r>
                  <a:r>
                    <a:rPr lang="it-IT" sz="1700" dirty="0">
                      <a:latin typeface="Comic Sans MS" pitchFamily="66" charset="0"/>
                    </a:rPr>
                    <a:t> </a:t>
                  </a:r>
                  <a:r>
                    <a:rPr lang="it-IT" sz="1700" b="1" dirty="0" err="1">
                      <a:latin typeface="Comic Sans MS" pitchFamily="66" charset="0"/>
                    </a:rPr>
                    <a:t>horizontal</a:t>
                  </a:r>
                  <a:r>
                    <a:rPr lang="it-IT" sz="1700" dirty="0">
                      <a:latin typeface="Comic Sans MS" pitchFamily="66" charset="0"/>
                    </a:rPr>
                    <a:t> </a:t>
                  </a:r>
                  <a:r>
                    <a:rPr lang="it-IT" sz="1700" dirty="0" err="1">
                      <a:latin typeface="Comic Sans MS" pitchFamily="66" charset="0"/>
                    </a:rPr>
                    <a:t>profile</a:t>
                  </a:r>
                  <a:r>
                    <a:rPr lang="it-IT" sz="1700" dirty="0">
                      <a:latin typeface="Comic Sans MS" pitchFamily="66" charset="0"/>
                    </a:rPr>
                    <a:t> </a:t>
                  </a:r>
                  <a:r>
                    <a:rPr lang="it-IT" sz="1700" dirty="0" err="1">
                      <a:latin typeface="Comic Sans MS" pitchFamily="66" charset="0"/>
                    </a:rPr>
                    <a:t>widths</a:t>
                  </a:r>
                  <a:endParaRPr lang="it-IT" sz="1700" dirty="0">
                    <a:latin typeface="Comic Sans MS" pitchFamily="66" charset="0"/>
                  </a:endParaRPr>
                </a:p>
                <a:p>
                  <a:pPr marL="285425" indent="-285425">
                    <a:lnSpc>
                      <a:spcPct val="150000"/>
                    </a:lnSpc>
                    <a:buFont typeface="Arial" pitchFamily="34" charset="0"/>
                    <a:buChar char="•"/>
                  </a:pPr>
                  <a:r>
                    <a:rPr lang="it-IT" sz="1700" dirty="0" err="1">
                      <a:latin typeface="Comic Sans MS" pitchFamily="66" charset="0"/>
                    </a:rPr>
                    <a:t>Different</a:t>
                  </a:r>
                  <a:r>
                    <a:rPr lang="it-IT" sz="1700" dirty="0">
                      <a:latin typeface="Comic Sans MS" pitchFamily="66" charset="0"/>
                    </a:rPr>
                    <a:t> </a:t>
                  </a:r>
                  <a:r>
                    <a:rPr lang="it-IT" sz="1700" dirty="0" err="1">
                      <a:latin typeface="Comic Sans MS" pitchFamily="66" charset="0"/>
                    </a:rPr>
                    <a:t>slopes</a:t>
                  </a:r>
                  <a:endParaRPr lang="it-IT" sz="1700" dirty="0">
                    <a:latin typeface="Comic Sans MS" pitchFamily="66" charset="0"/>
                  </a:endParaRPr>
                </a:p>
                <a:p>
                  <a:pPr marL="285425" indent="-285425">
                    <a:lnSpc>
                      <a:spcPct val="150000"/>
                    </a:lnSpc>
                    <a:buFont typeface="Arial" pitchFamily="34" charset="0"/>
                    <a:buChar char="•"/>
                  </a:pPr>
                  <a:r>
                    <a:rPr lang="it-IT" sz="1700" dirty="0">
                      <a:latin typeface="Comic Sans MS" pitchFamily="66" charset="0"/>
                    </a:rPr>
                    <a:t>Zero </a:t>
                  </a:r>
                  <a:r>
                    <a:rPr lang="it-IT" sz="1700" dirty="0" err="1">
                      <a:latin typeface="Comic Sans MS" pitchFamily="66" charset="0"/>
                    </a:rPr>
                    <a:t>crossing</a:t>
                  </a:r>
                  <a:r>
                    <a:rPr lang="it-IT" sz="1700" dirty="0">
                      <a:latin typeface="Comic Sans MS" pitchFamily="66" charset="0"/>
                    </a:rPr>
                    <a:t> </a:t>
                  </a:r>
                  <a:r>
                    <a:rPr lang="it-IT" sz="1700" dirty="0" err="1">
                      <a:latin typeface="Comic Sans MS" pitchFamily="66" charset="0"/>
                    </a:rPr>
                    <a:t>indep</a:t>
                  </a:r>
                  <a:r>
                    <a:rPr lang="it-IT" sz="1700" dirty="0">
                      <a:latin typeface="Comic Sans MS" pitchFamily="66" charset="0"/>
                    </a:rPr>
                    <a:t>. of </a:t>
                  </a:r>
                  <a:r>
                    <a:rPr lang="it-IT" sz="1700" dirty="0" err="1">
                      <a:latin typeface="Comic Sans MS" pitchFamily="66" charset="0"/>
                    </a:rPr>
                    <a:t>width</a:t>
                  </a:r>
                  <a:r>
                    <a:rPr lang="it-IT" sz="1700" dirty="0">
                      <a:latin typeface="Comic Sans MS" pitchFamily="66" charset="0"/>
                    </a:rPr>
                    <a:t> </a:t>
                  </a:r>
                </a:p>
              </p:txBody>
            </p:sp>
          </p:grpSp>
          <p:sp>
            <p:nvSpPr>
              <p:cNvPr id="33" name="Rettangolo 32"/>
              <p:cNvSpPr/>
              <p:nvPr/>
            </p:nvSpPr>
            <p:spPr bwMode="auto">
              <a:xfrm>
                <a:off x="394582" y="3436825"/>
                <a:ext cx="9059133" cy="317090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it-IT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pic>
            <p:nvPicPr>
              <p:cNvPr id="34" name="Immagine 3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889" y="3817960"/>
                <a:ext cx="2419004" cy="24023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5" name="Immagine 3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0573" y="3826042"/>
                <a:ext cx="2468880" cy="24023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31" name="CasellaDiTesto 30"/>
            <p:cNvSpPr txBox="1"/>
            <p:nvPr/>
          </p:nvSpPr>
          <p:spPr>
            <a:xfrm>
              <a:off x="8400625" y="1311124"/>
              <a:ext cx="3923782" cy="77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10</a:t>
              </a:r>
              <a:r>
                <a:rPr lang="it-IT" sz="1600" baseline="300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9</a:t>
              </a:r>
              <a:r>
                <a:rPr lang="it-IT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it-IT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particles</a:t>
              </a:r>
              <a:r>
                <a:rPr lang="it-IT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 </a:t>
              </a:r>
              <a:r>
                <a:rPr lang="it-IT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synchronously</a:t>
              </a:r>
              <a:r>
                <a:rPr lang="it-IT" sz="1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it-IT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precessing</a:t>
              </a:r>
              <a:r>
                <a:rPr lang="it-IT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for &gt; 2x10</a:t>
              </a:r>
              <a:r>
                <a:rPr lang="it-IT" sz="1600" baseline="300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8</a:t>
              </a:r>
              <a:r>
                <a:rPr lang="it-IT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it-IT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revolutions</a:t>
              </a:r>
              <a:r>
                <a:rPr lang="it-IT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!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 err="1" smtClean="0">
                  <a:latin typeface="Comic Sans MS" panose="030F0702030302020204" pitchFamily="66" charset="0"/>
                </a:rPr>
                <a:t>Previous</a:t>
              </a:r>
              <a:r>
                <a:rPr lang="it-IT" sz="1600" dirty="0" smtClean="0">
                  <a:latin typeface="Comic Sans MS" panose="030F0702030302020204" pitchFamily="66" charset="0"/>
                </a:rPr>
                <a:t> best 10</a:t>
              </a:r>
              <a:r>
                <a:rPr lang="it-IT" sz="1600" baseline="30000" dirty="0" smtClean="0">
                  <a:latin typeface="Comic Sans MS" panose="030F0702030302020204" pitchFamily="66" charset="0"/>
                </a:rPr>
                <a:t>7</a:t>
              </a:r>
              <a:r>
                <a:rPr lang="it-IT" sz="1600" dirty="0" smtClean="0">
                  <a:latin typeface="Comic Sans MS" panose="030F0702030302020204" pitchFamily="66" charset="0"/>
                </a:rPr>
                <a:t> @ Novosibirsk</a:t>
              </a:r>
              <a:endParaRPr lang="it-IT" sz="16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675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009503" y="7006699"/>
            <a:ext cx="941681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C1B7C8C8-98E1-4AA1-9790-A76A83605039}" type="slidenum">
              <a:rPr lang="en-US"/>
              <a:pPr/>
              <a:t>35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44412" y="125088"/>
            <a:ext cx="7139150" cy="109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31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APPENDIX: </a:t>
            </a:r>
            <a:r>
              <a:rPr lang="de-DE" sz="31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Precursor</a:t>
            </a:r>
            <a:r>
              <a:rPr lang="de-DE" sz="31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31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experiments</a:t>
            </a:r>
            <a:r>
              <a:rPr lang="de-DE" sz="31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3100" b="0" dirty="0">
                <a:solidFill>
                  <a:srgbClr val="FF0000"/>
                </a:solidFill>
                <a:latin typeface="Comic Sans MS" panose="030F0702030302020204" pitchFamily="66" charset="0"/>
              </a:rPr>
              <a:t>RF </a:t>
            </a:r>
            <a:r>
              <a:rPr lang="de-DE" sz="3100" b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methods</a:t>
            </a:r>
            <a:endParaRPr lang="en-US" sz="3100" b="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358042" y="1224120"/>
            <a:ext cx="8564732" cy="855403"/>
            <a:chOff x="358042" y="1224120"/>
            <a:chExt cx="8564732" cy="855403"/>
          </a:xfrm>
        </p:grpSpPr>
        <p:sp>
          <p:nvSpPr>
            <p:cNvPr id="14" name="Rettangolo 13"/>
            <p:cNvSpPr/>
            <p:nvPr/>
          </p:nvSpPr>
          <p:spPr bwMode="auto">
            <a:xfrm>
              <a:off x="358042" y="1224120"/>
              <a:ext cx="8564732" cy="8554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7" name="Textfeld 8"/>
            <p:cNvSpPr txBox="1"/>
            <p:nvPr/>
          </p:nvSpPr>
          <p:spPr>
            <a:xfrm>
              <a:off x="3483432" y="1510562"/>
              <a:ext cx="4810306" cy="38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00794" tIns="50397" rIns="100794" bIns="50397" rtlCol="0">
              <a:spAutoFit/>
            </a:bodyPr>
            <a:lstStyle/>
            <a:p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Pure </a:t>
              </a:r>
              <a:r>
                <a:rPr lang="de-DE" sz="2000" dirty="0" err="1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magnetic</a:t>
              </a:r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 ring (</a:t>
              </a:r>
              <a:r>
                <a:rPr lang="de-DE" sz="2000" dirty="0" err="1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existing</a:t>
              </a:r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machines</a:t>
              </a:r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)</a:t>
              </a:r>
              <a:endParaRPr lang="de-DE" sz="20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389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74" y="1433104"/>
              <a:ext cx="2400300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uppo 16"/>
          <p:cNvGrpSpPr/>
          <p:nvPr/>
        </p:nvGrpSpPr>
        <p:grpSpPr>
          <a:xfrm>
            <a:off x="358042" y="2212941"/>
            <a:ext cx="9213661" cy="2993240"/>
            <a:chOff x="358042" y="2212941"/>
            <a:chExt cx="9213661" cy="2993240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042" y="2212941"/>
              <a:ext cx="2584569" cy="2993240"/>
            </a:xfrm>
            <a:prstGeom prst="rect">
              <a:avLst/>
            </a:prstGeom>
          </p:spPr>
        </p:pic>
        <p:sp>
          <p:nvSpPr>
            <p:cNvPr id="10" name="Textfeld 8"/>
            <p:cNvSpPr txBox="1"/>
            <p:nvPr/>
          </p:nvSpPr>
          <p:spPr>
            <a:xfrm>
              <a:off x="3259353" y="2868655"/>
              <a:ext cx="6312350" cy="1704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00794" tIns="50397" rIns="100794" bIns="50397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Problem: </a:t>
              </a:r>
              <a:r>
                <a:rPr lang="de-DE" sz="1600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p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recession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caused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by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magnetic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moment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:</a:t>
              </a:r>
              <a:r>
                <a:rPr lang="de-DE" sz="1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.</a:t>
              </a:r>
              <a:endParaRPr lang="de-DE" sz="1600" dirty="0" smtClean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  <a:p>
              <a:r>
                <a:rPr lang="de-DE" sz="1600" dirty="0" smtClean="0">
                  <a:latin typeface="Comic Sans MS" panose="030F0702030302020204" pitchFamily="66" charset="0"/>
                </a:rPr>
                <a:t>- 50 %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of</a:t>
              </a:r>
              <a:r>
                <a:rPr lang="de-DE" sz="1600" dirty="0" smtClean="0">
                  <a:latin typeface="Comic Sans MS" panose="030F0702030302020204" pitchFamily="66" charset="0"/>
                </a:rPr>
                <a:t> time longitudinal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polarization</a:t>
              </a:r>
              <a:r>
                <a:rPr lang="de-DE" sz="1600" dirty="0" smtClean="0">
                  <a:latin typeface="Comic Sans MS" panose="030F0702030302020204" pitchFamily="66" charset="0"/>
                </a:rPr>
                <a:t>  ||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to</a:t>
              </a:r>
              <a:r>
                <a:rPr lang="de-DE" sz="1600" dirty="0" smtClean="0"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momentum</a:t>
              </a:r>
              <a:r>
                <a:rPr lang="de-DE" sz="1600" dirty="0" smtClean="0">
                  <a:latin typeface="Comic Sans MS" panose="030F0702030302020204" pitchFamily="66" charset="0"/>
                </a:rPr>
                <a:t> </a:t>
              </a:r>
            </a:p>
            <a:p>
              <a:r>
                <a:rPr lang="de-DE" sz="1600" dirty="0" smtClean="0">
                  <a:latin typeface="Comic Sans MS" panose="030F0702030302020204" pitchFamily="66" charset="0"/>
                </a:rPr>
                <a:t>- 50 %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of</a:t>
              </a:r>
              <a:r>
                <a:rPr lang="de-DE" sz="1600" dirty="0" smtClean="0">
                  <a:latin typeface="Comic Sans MS" panose="030F0702030302020204" pitchFamily="66" charset="0"/>
                </a:rPr>
                <a:t> time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is</a:t>
              </a:r>
              <a:r>
                <a:rPr lang="de-DE" sz="1600" dirty="0" smtClean="0">
                  <a:latin typeface="Comic Sans MS" panose="030F0702030302020204" pitchFamily="66" charset="0"/>
                </a:rPr>
                <a:t> anti-||</a:t>
              </a:r>
            </a:p>
            <a:p>
              <a:endParaRPr lang="de-DE" sz="1600" dirty="0">
                <a:latin typeface="Comic Sans MS" panose="030F0702030302020204" pitchFamily="66" charset="0"/>
              </a:endParaRPr>
            </a:p>
            <a:p>
              <a:r>
                <a:rPr lang="de-DE" sz="1600" dirty="0">
                  <a:latin typeface="Comic Sans MS" panose="030F0702030302020204" pitchFamily="66" charset="0"/>
                </a:rPr>
                <a:t>E* in </a:t>
              </a:r>
              <a:r>
                <a:rPr lang="de-DE" sz="1600" dirty="0" err="1">
                  <a:latin typeface="Comic Sans MS" panose="030F0702030302020204" pitchFamily="66" charset="0"/>
                </a:rPr>
                <a:t>particle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rest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frame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tilts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spin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smtClean="0">
                  <a:latin typeface="Comic Sans MS" panose="030F0702030302020204" pitchFamily="66" charset="0"/>
                </a:rPr>
                <a:t>(due </a:t>
              </a:r>
              <a:r>
                <a:rPr lang="de-DE" sz="1600" dirty="0" err="1">
                  <a:latin typeface="Comic Sans MS" panose="030F0702030302020204" pitchFamily="66" charset="0"/>
                </a:rPr>
                <a:t>to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smtClean="0">
                  <a:latin typeface="Comic Sans MS" panose="030F0702030302020204" pitchFamily="66" charset="0"/>
                </a:rPr>
                <a:t>EDM) </a:t>
              </a:r>
              <a:r>
                <a:rPr lang="de-DE" sz="1600" dirty="0" err="1">
                  <a:latin typeface="Comic Sans MS" panose="030F0702030302020204" pitchFamily="66" charset="0"/>
                </a:rPr>
                <a:t>up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and</a:t>
              </a:r>
              <a:r>
                <a:rPr lang="de-DE" sz="1600" dirty="0">
                  <a:latin typeface="Comic Sans MS" panose="030F0702030302020204" pitchFamily="66" charset="0"/>
                </a:rPr>
                <a:t> down</a:t>
              </a:r>
            </a:p>
            <a:p>
              <a:endParaRPr lang="de-DE" sz="16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endParaRPr>
            </a:p>
            <a:p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 </a:t>
              </a:r>
              <a:r>
                <a:rPr lang="de-DE" sz="1600" dirty="0" err="1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No</a:t>
              </a:r>
              <a:r>
                <a:rPr lang="de-DE" sz="16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net</a:t>
              </a:r>
              <a:r>
                <a:rPr lang="de-DE" sz="16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EDM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effect</a:t>
              </a:r>
              <a:endParaRPr lang="de-DE" sz="16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2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009503" y="7006699"/>
            <a:ext cx="941681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C1B7C8C8-98E1-4AA1-9790-A76A83605039}" type="slidenum">
              <a:rPr lang="en-US"/>
              <a:pPr/>
              <a:t>36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44412" y="125088"/>
            <a:ext cx="7139150" cy="109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31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APPENDIX: </a:t>
            </a:r>
            <a:r>
              <a:rPr lang="de-DE" sz="31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Precursor</a:t>
            </a:r>
            <a:r>
              <a:rPr lang="de-DE" sz="31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31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experiments</a:t>
            </a:r>
            <a:r>
              <a:rPr lang="de-DE" sz="31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3100" b="0" dirty="0">
                <a:solidFill>
                  <a:srgbClr val="FF0000"/>
                </a:solidFill>
                <a:latin typeface="Comic Sans MS" panose="030F0702030302020204" pitchFamily="66" charset="0"/>
              </a:rPr>
              <a:t>RF </a:t>
            </a:r>
            <a:r>
              <a:rPr lang="de-DE" sz="3100" b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methods</a:t>
            </a:r>
            <a:endParaRPr lang="en-US" sz="3100" b="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358042" y="1224120"/>
            <a:ext cx="8564732" cy="855403"/>
            <a:chOff x="358042" y="1224120"/>
            <a:chExt cx="8564732" cy="855403"/>
          </a:xfrm>
        </p:grpSpPr>
        <p:sp>
          <p:nvSpPr>
            <p:cNvPr id="14" name="Rettangolo 13"/>
            <p:cNvSpPr/>
            <p:nvPr/>
          </p:nvSpPr>
          <p:spPr bwMode="auto">
            <a:xfrm>
              <a:off x="358042" y="1224120"/>
              <a:ext cx="8564732" cy="8554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7" name="Textfeld 8"/>
            <p:cNvSpPr txBox="1"/>
            <p:nvPr/>
          </p:nvSpPr>
          <p:spPr>
            <a:xfrm>
              <a:off x="3483432" y="1510562"/>
              <a:ext cx="4810306" cy="38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00794" tIns="50397" rIns="100794" bIns="50397" rtlCol="0">
              <a:spAutoFit/>
            </a:bodyPr>
            <a:lstStyle/>
            <a:p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Pure </a:t>
              </a:r>
              <a:r>
                <a:rPr lang="de-DE" sz="2000" dirty="0" err="1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magnetic</a:t>
              </a:r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 ring (</a:t>
              </a:r>
              <a:r>
                <a:rPr lang="de-DE" sz="2000" dirty="0" err="1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existing</a:t>
              </a:r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machines</a:t>
              </a:r>
              <a:r>
                <a:rPr lang="de-DE" sz="2000" dirty="0" smtClean="0">
                  <a:solidFill>
                    <a:srgbClr val="000000"/>
                  </a:solidFill>
                  <a:latin typeface="Comic Sans MS" panose="030F0702030302020204" pitchFamily="66" charset="0"/>
                </a:rPr>
                <a:t>)</a:t>
              </a:r>
              <a:endParaRPr lang="de-DE" sz="20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389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74" y="1433104"/>
              <a:ext cx="2400300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grpSp>
        <p:nvGrpSpPr>
          <p:cNvPr id="16" name="Gruppo 15"/>
          <p:cNvGrpSpPr/>
          <p:nvPr/>
        </p:nvGrpSpPr>
        <p:grpSpPr>
          <a:xfrm>
            <a:off x="358042" y="2212941"/>
            <a:ext cx="9213661" cy="2993240"/>
            <a:chOff x="358042" y="2212941"/>
            <a:chExt cx="9213661" cy="2993240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042" y="2212941"/>
              <a:ext cx="2584569" cy="2993240"/>
            </a:xfrm>
            <a:prstGeom prst="rect">
              <a:avLst/>
            </a:prstGeom>
          </p:spPr>
        </p:pic>
        <p:sp>
          <p:nvSpPr>
            <p:cNvPr id="19" name="Textfeld 8"/>
            <p:cNvSpPr txBox="1"/>
            <p:nvPr/>
          </p:nvSpPr>
          <p:spPr>
            <a:xfrm>
              <a:off x="3259353" y="2868655"/>
              <a:ext cx="6312350" cy="1704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00794" tIns="50397" rIns="100794" bIns="50397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Problem: </a:t>
              </a:r>
              <a:r>
                <a:rPr lang="de-DE" sz="1600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p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recession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caused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by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magnetic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moment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:</a:t>
              </a:r>
              <a:r>
                <a:rPr lang="de-DE" sz="1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.</a:t>
              </a:r>
              <a:endParaRPr lang="de-DE" sz="1600" dirty="0" smtClean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  <a:p>
              <a:r>
                <a:rPr lang="de-DE" sz="1600" dirty="0" smtClean="0">
                  <a:latin typeface="Comic Sans MS" panose="030F0702030302020204" pitchFamily="66" charset="0"/>
                </a:rPr>
                <a:t>- 50 %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of</a:t>
              </a:r>
              <a:r>
                <a:rPr lang="de-DE" sz="1600" dirty="0" smtClean="0">
                  <a:latin typeface="Comic Sans MS" panose="030F0702030302020204" pitchFamily="66" charset="0"/>
                </a:rPr>
                <a:t> time longitudinal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polarization</a:t>
              </a:r>
              <a:r>
                <a:rPr lang="de-DE" sz="1600" dirty="0" smtClean="0">
                  <a:latin typeface="Comic Sans MS" panose="030F0702030302020204" pitchFamily="66" charset="0"/>
                </a:rPr>
                <a:t>  ||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to</a:t>
              </a:r>
              <a:r>
                <a:rPr lang="de-DE" sz="1600" dirty="0" smtClean="0"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momentum</a:t>
              </a:r>
              <a:r>
                <a:rPr lang="de-DE" sz="1600" dirty="0" smtClean="0">
                  <a:latin typeface="Comic Sans MS" panose="030F0702030302020204" pitchFamily="66" charset="0"/>
                </a:rPr>
                <a:t> </a:t>
              </a:r>
            </a:p>
            <a:p>
              <a:r>
                <a:rPr lang="de-DE" sz="1600" dirty="0" smtClean="0">
                  <a:latin typeface="Comic Sans MS" panose="030F0702030302020204" pitchFamily="66" charset="0"/>
                </a:rPr>
                <a:t>- 50 %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of</a:t>
              </a:r>
              <a:r>
                <a:rPr lang="de-DE" sz="1600" dirty="0" smtClean="0">
                  <a:latin typeface="Comic Sans MS" panose="030F0702030302020204" pitchFamily="66" charset="0"/>
                </a:rPr>
                <a:t> time </a:t>
              </a:r>
              <a:r>
                <a:rPr lang="de-DE" sz="1600" dirty="0" err="1" smtClean="0">
                  <a:latin typeface="Comic Sans MS" panose="030F0702030302020204" pitchFamily="66" charset="0"/>
                </a:rPr>
                <a:t>is</a:t>
              </a:r>
              <a:r>
                <a:rPr lang="de-DE" sz="1600" dirty="0" smtClean="0">
                  <a:latin typeface="Comic Sans MS" panose="030F0702030302020204" pitchFamily="66" charset="0"/>
                </a:rPr>
                <a:t> anti-||</a:t>
              </a:r>
            </a:p>
            <a:p>
              <a:endParaRPr lang="de-DE" sz="1600" dirty="0">
                <a:latin typeface="Comic Sans MS" panose="030F0702030302020204" pitchFamily="66" charset="0"/>
              </a:endParaRPr>
            </a:p>
            <a:p>
              <a:r>
                <a:rPr lang="de-DE" sz="1600" dirty="0">
                  <a:latin typeface="Comic Sans MS" panose="030F0702030302020204" pitchFamily="66" charset="0"/>
                </a:rPr>
                <a:t>E* in </a:t>
              </a:r>
              <a:r>
                <a:rPr lang="de-DE" sz="1600" dirty="0" err="1">
                  <a:latin typeface="Comic Sans MS" panose="030F0702030302020204" pitchFamily="66" charset="0"/>
                </a:rPr>
                <a:t>particle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rest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frame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tilts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spin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smtClean="0">
                  <a:latin typeface="Comic Sans MS" panose="030F0702030302020204" pitchFamily="66" charset="0"/>
                </a:rPr>
                <a:t>(due </a:t>
              </a:r>
              <a:r>
                <a:rPr lang="de-DE" sz="1600" dirty="0" err="1">
                  <a:latin typeface="Comic Sans MS" panose="030F0702030302020204" pitchFamily="66" charset="0"/>
                </a:rPr>
                <a:t>to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smtClean="0">
                  <a:latin typeface="Comic Sans MS" panose="030F0702030302020204" pitchFamily="66" charset="0"/>
                </a:rPr>
                <a:t>EDM) </a:t>
              </a:r>
              <a:r>
                <a:rPr lang="de-DE" sz="1600" dirty="0" err="1">
                  <a:latin typeface="Comic Sans MS" panose="030F0702030302020204" pitchFamily="66" charset="0"/>
                </a:rPr>
                <a:t>up</a:t>
              </a:r>
              <a:r>
                <a:rPr lang="de-DE" sz="1600" dirty="0">
                  <a:latin typeface="Comic Sans MS" panose="030F0702030302020204" pitchFamily="66" charset="0"/>
                </a:rPr>
                <a:t> </a:t>
              </a:r>
              <a:r>
                <a:rPr lang="de-DE" sz="1600" dirty="0" err="1">
                  <a:latin typeface="Comic Sans MS" panose="030F0702030302020204" pitchFamily="66" charset="0"/>
                </a:rPr>
                <a:t>and</a:t>
              </a:r>
              <a:r>
                <a:rPr lang="de-DE" sz="1600" dirty="0">
                  <a:latin typeface="Comic Sans MS" panose="030F0702030302020204" pitchFamily="66" charset="0"/>
                </a:rPr>
                <a:t> down</a:t>
              </a:r>
            </a:p>
            <a:p>
              <a:endParaRPr lang="de-DE" sz="16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endParaRPr>
            </a:p>
            <a:p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 </a:t>
              </a:r>
              <a:r>
                <a:rPr lang="de-DE" sz="1600" dirty="0" err="1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No</a:t>
              </a:r>
              <a:r>
                <a:rPr lang="de-DE" sz="16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net</a:t>
              </a:r>
              <a:r>
                <a:rPr lang="de-DE" sz="16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EDM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effect</a:t>
              </a:r>
              <a:endParaRPr lang="de-DE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343293" y="2223541"/>
            <a:ext cx="9331649" cy="2993240"/>
            <a:chOff x="343293" y="2212941"/>
            <a:chExt cx="9331649" cy="2993240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042" y="2212941"/>
              <a:ext cx="2584569" cy="2993240"/>
            </a:xfrm>
            <a:prstGeom prst="rect">
              <a:avLst/>
            </a:prstGeom>
          </p:spPr>
        </p:pic>
        <p:sp>
          <p:nvSpPr>
            <p:cNvPr id="20" name="Textfeld 8"/>
            <p:cNvSpPr txBox="1"/>
            <p:nvPr/>
          </p:nvSpPr>
          <p:spPr>
            <a:xfrm>
              <a:off x="3259353" y="2868655"/>
              <a:ext cx="6415589" cy="14756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00794" tIns="50397" rIns="100794" bIns="50397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Solution;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use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of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 resonant „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magic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“ Wien-filter in ring (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E+vxB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=0)</a:t>
              </a:r>
            </a:p>
            <a:p>
              <a:endParaRPr lang="de-DE" sz="16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  <a:p>
              <a:r>
                <a:rPr lang="de-DE" sz="1600" dirty="0" smtClean="0">
                  <a:latin typeface="Comic Sans MS" panose="030F0702030302020204" pitchFamily="66" charset="0"/>
                </a:rPr>
                <a:t>E*=0 	</a:t>
              </a:r>
              <a:r>
                <a:rPr lang="de-DE" sz="1600" dirty="0" smtClean="0">
                  <a:latin typeface="Comic Sans MS" panose="030F0702030302020204" pitchFamily="66" charset="0"/>
                  <a:sym typeface="Symbol"/>
                </a:rPr>
                <a:t> </a:t>
              </a:r>
              <a:r>
                <a:rPr lang="de-DE" sz="1600" dirty="0" err="1" smtClean="0">
                  <a:latin typeface="Comic Sans MS" panose="030F0702030302020204" pitchFamily="66" charset="0"/>
                  <a:sym typeface="Symbol"/>
                </a:rPr>
                <a:t>particle</a:t>
              </a:r>
              <a:r>
                <a:rPr lang="de-DE" sz="1600" dirty="0" smtClean="0"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 smtClean="0">
                  <a:latin typeface="Comic Sans MS" panose="030F0702030302020204" pitchFamily="66" charset="0"/>
                  <a:sym typeface="Symbol"/>
                </a:rPr>
                <a:t>trajectory</a:t>
              </a:r>
              <a:r>
                <a:rPr lang="de-DE" sz="1600" dirty="0" smtClean="0">
                  <a:latin typeface="Comic Sans MS" panose="030F0702030302020204" pitchFamily="66" charset="0"/>
                  <a:sym typeface="Symbol"/>
                </a:rPr>
                <a:t> not </a:t>
              </a:r>
              <a:r>
                <a:rPr lang="de-DE" sz="1600" dirty="0" err="1" smtClean="0">
                  <a:latin typeface="Comic Sans MS" panose="030F0702030302020204" pitchFamily="66" charset="0"/>
                  <a:sym typeface="Symbol"/>
                </a:rPr>
                <a:t>affected</a:t>
              </a:r>
              <a:endParaRPr lang="de-DE" sz="1600" dirty="0" smtClean="0">
                <a:latin typeface="Comic Sans MS" panose="030F0702030302020204" pitchFamily="66" charset="0"/>
                <a:sym typeface="Symbol"/>
              </a:endParaRPr>
            </a:p>
            <a:p>
              <a:r>
                <a:rPr lang="de-DE" sz="1600" dirty="0" smtClean="0">
                  <a:latin typeface="Comic Sans MS" panose="030F0702030302020204" pitchFamily="66" charset="0"/>
                  <a:sym typeface="Symbol"/>
                </a:rPr>
                <a:t>B*0	 </a:t>
              </a:r>
              <a:r>
                <a:rPr lang="de-DE" sz="1600" dirty="0" err="1" smtClean="0">
                  <a:latin typeface="Comic Sans MS" panose="030F0702030302020204" pitchFamily="66" charset="0"/>
                  <a:sym typeface="Symbol"/>
                </a:rPr>
                <a:t>magnetic</a:t>
              </a:r>
              <a:r>
                <a:rPr lang="de-DE" sz="1600" dirty="0" smtClean="0"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 smtClean="0">
                  <a:latin typeface="Comic Sans MS" panose="030F0702030302020204" pitchFamily="66" charset="0"/>
                  <a:sym typeface="Symbol"/>
                </a:rPr>
                <a:t>moment</a:t>
              </a:r>
              <a:r>
                <a:rPr lang="de-DE" sz="1600" dirty="0" smtClean="0"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 smtClean="0">
                  <a:latin typeface="Comic Sans MS" panose="030F0702030302020204" pitchFamily="66" charset="0"/>
                  <a:sym typeface="Symbol"/>
                </a:rPr>
                <a:t>is</a:t>
              </a:r>
              <a:r>
                <a:rPr lang="de-DE" sz="1600" dirty="0" smtClean="0"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 smtClean="0">
                  <a:latin typeface="Comic Sans MS" panose="030F0702030302020204" pitchFamily="66" charset="0"/>
                  <a:sym typeface="Symbol"/>
                </a:rPr>
                <a:t>influenced</a:t>
              </a:r>
              <a:endParaRPr lang="de-DE" sz="1600" dirty="0" smtClean="0">
                <a:latin typeface="Comic Sans MS" panose="030F0702030302020204" pitchFamily="66" charset="0"/>
                <a:sym typeface="Symbol"/>
              </a:endParaRPr>
            </a:p>
            <a:p>
              <a:endParaRPr lang="de-DE" sz="1600" dirty="0" smtClean="0">
                <a:latin typeface="Comic Sans MS" panose="030F0702030302020204" pitchFamily="66" charset="0"/>
              </a:endParaRPr>
            </a:p>
            <a:p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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net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EDM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effect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can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be</a:t>
              </a:r>
              <a:r>
                <a:rPr lang="de-DE" sz="1600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observed</a:t>
              </a:r>
              <a:r>
                <a:rPr lang="de-DE" sz="1600" dirty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rPr>
                <a:t>!</a:t>
              </a:r>
              <a:endParaRPr lang="de-DE" sz="16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293" y="2223541"/>
              <a:ext cx="2691611" cy="2953143"/>
            </a:xfrm>
            <a:prstGeom prst="rect">
              <a:avLst/>
            </a:prstGeom>
          </p:spPr>
        </p:pic>
      </p:grpSp>
      <p:sp>
        <p:nvSpPr>
          <p:cNvPr id="22" name="Textfeld 8"/>
          <p:cNvSpPr txBox="1"/>
          <p:nvPr/>
        </p:nvSpPr>
        <p:spPr>
          <a:xfrm>
            <a:off x="372540" y="5355936"/>
            <a:ext cx="8977938" cy="1476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0794" tIns="50397" rIns="100794" bIns="50397" rtlCol="0">
            <a:spAutoFit/>
          </a:bodyPr>
          <a:lstStyle/>
          <a:p>
            <a:r>
              <a:rPr lang="de-DE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Principle</a:t>
            </a:r>
            <a:r>
              <a:rPr lang="de-DE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  <a:r>
              <a:rPr lang="de-DE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make</a:t>
            </a:r>
            <a:r>
              <a:rPr lang="de-DE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spin</a:t>
            </a:r>
            <a:r>
              <a:rPr lang="de-DE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prec</a:t>
            </a:r>
            <a:r>
              <a:rPr lang="de-DE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r>
              <a:rPr lang="de-DE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in </a:t>
            </a:r>
            <a:r>
              <a:rPr lang="de-DE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machine</a:t>
            </a:r>
            <a:r>
              <a:rPr lang="de-DE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resonant </a:t>
            </a:r>
            <a:r>
              <a:rPr lang="de-DE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with</a:t>
            </a:r>
            <a:r>
              <a:rPr lang="de-DE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orbit</a:t>
            </a:r>
            <a:r>
              <a:rPr lang="de-DE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motion</a:t>
            </a:r>
            <a:endParaRPr lang="de-DE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de-DE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Two</a:t>
            </a:r>
            <a:r>
              <a:rPr lang="de-DE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ways</a:t>
            </a:r>
            <a:r>
              <a:rPr lang="de-DE" b="1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</a:p>
          <a:p>
            <a:pPr marL="377979" indent="-377979">
              <a:buFont typeface="+mj-lt"/>
              <a:buAutoNum type="arabicPeriod"/>
            </a:pPr>
            <a:r>
              <a:rPr lang="de-DE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Use</a:t>
            </a:r>
            <a:r>
              <a:rPr lang="de-DE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of</a:t>
            </a:r>
            <a:r>
              <a:rPr lang="de-DE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RF </a:t>
            </a:r>
            <a:r>
              <a:rPr lang="de-D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device</a:t>
            </a:r>
            <a:r>
              <a:rPr lang="de-D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operating</a:t>
            </a:r>
            <a:r>
              <a:rPr lang="de-DE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at</a:t>
            </a:r>
            <a:r>
              <a:rPr lang="de-DE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some</a:t>
            </a:r>
            <a:r>
              <a:rPr lang="de-D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harmonics</a:t>
            </a:r>
            <a:r>
              <a:rPr lang="de-D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of</a:t>
            </a:r>
            <a:r>
              <a:rPr lang="de-D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the</a:t>
            </a:r>
            <a:r>
              <a:rPr lang="de-D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spin</a:t>
            </a:r>
            <a:r>
              <a:rPr lang="de-D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prec</a:t>
            </a:r>
            <a:r>
              <a:rPr lang="de-DE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  <a:r>
              <a:rPr lang="de-D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frequency</a:t>
            </a:r>
            <a:endParaRPr lang="de-DE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377979" indent="-377979"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solidFill>
                  <a:srgbClr val="000000"/>
                </a:solidFill>
                <a:latin typeface="Comic Sans MS" panose="030F0702030302020204" pitchFamily="66" charset="0"/>
              </a:rPr>
              <a:t>R</a:t>
            </a:r>
            <a:r>
              <a:rPr lang="de-DE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ing </a:t>
            </a:r>
            <a:r>
              <a:rPr lang="de-DE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operation</a:t>
            </a:r>
            <a:r>
              <a:rPr lang="de-DE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on </a:t>
            </a:r>
            <a:r>
              <a:rPr lang="de-DE" dirty="0">
                <a:solidFill>
                  <a:srgbClr val="000000"/>
                </a:solidFill>
                <a:latin typeface="Comic Sans MS" panose="030F0702030302020204" pitchFamily="66" charset="0"/>
              </a:rPr>
              <a:t>an </a:t>
            </a:r>
            <a:r>
              <a:rPr lang="de-D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imperfection</a:t>
            </a:r>
            <a:r>
              <a:rPr lang="de-D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resonance</a:t>
            </a:r>
            <a:r>
              <a:rPr lang="de-D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080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1137187" y="243071"/>
            <a:ext cx="7724199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600" kern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Resonance</a:t>
            </a:r>
            <a:r>
              <a:rPr lang="de-DE" sz="2600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600" kern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Method</a:t>
            </a:r>
            <a:r>
              <a:rPr lang="de-DE" sz="26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600" kern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with</a:t>
            </a:r>
            <a:r>
              <a:rPr lang="de-DE" sz="26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 „</a:t>
            </a:r>
            <a:r>
              <a:rPr lang="de-DE" sz="2600" kern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magic</a:t>
            </a:r>
            <a:r>
              <a:rPr lang="de-DE" sz="26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“ RF Wien </a:t>
            </a:r>
            <a:r>
              <a:rPr lang="de-DE" sz="2600" kern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filter</a:t>
            </a:r>
            <a:endParaRPr lang="de-DE" sz="26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86427" y="1319198"/>
            <a:ext cx="5642546" cy="617048"/>
          </a:xfrm>
          <a:prstGeom prst="rect">
            <a:avLst/>
          </a:prstGeom>
          <a:solidFill>
            <a:schemeClr val="bg1"/>
          </a:solidFill>
        </p:spPr>
        <p:txBody>
          <a:bodyPr wrap="none" lIns="100794" tIns="50397" rIns="100794" bIns="50397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Comic Sans MS" panose="030F0702030302020204" pitchFamily="66" charset="0"/>
              </a:rPr>
              <a:t>Avoids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coherent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betatron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oscillations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of</a:t>
            </a:r>
            <a:r>
              <a:rPr lang="de-DE" dirty="0">
                <a:latin typeface="Comic Sans MS" panose="030F0702030302020204" pitchFamily="66" charset="0"/>
              </a:rPr>
              <a:t> beam. </a:t>
            </a:r>
            <a:r>
              <a:rPr lang="de-D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de-DE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Comic Sans MS" panose="030F0702030302020204" pitchFamily="66" charset="0"/>
              </a:rPr>
              <a:t>F</a:t>
            </a:r>
            <a:r>
              <a:rPr lang="de-DE" dirty="0" smtClean="0">
                <a:latin typeface="Comic Sans MS" panose="030F0702030302020204" pitchFamily="66" charset="0"/>
              </a:rPr>
              <a:t>irst </a:t>
            </a:r>
            <a:r>
              <a:rPr lang="de-DE" dirty="0" err="1">
                <a:latin typeface="Comic Sans MS" panose="030F0702030302020204" pitchFamily="66" charset="0"/>
              </a:rPr>
              <a:t>direct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measurement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at</a:t>
            </a:r>
            <a:r>
              <a:rPr lang="de-DE" dirty="0">
                <a:latin typeface="Comic Sans MS" panose="030F0702030302020204" pitchFamily="66" charset="0"/>
              </a:rPr>
              <a:t> COSY</a:t>
            </a:r>
            <a:r>
              <a:rPr lang="de-DE" b="1" dirty="0">
                <a:latin typeface="Comic Sans MS" panose="030F0702030302020204" pitchFamily="66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212354" y="2331743"/>
                <a:ext cx="8890988" cy="4166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100794" tIns="50397" rIns="100794" bIns="50397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200" b="1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2200" b="1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𝑬</m:t>
                        </m:r>
                      </m:e>
                      <m:sup>
                        <m:r>
                          <a:rPr lang="de-DE" sz="2200" b="1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de-DE" sz="2200" b="1" i="1" dirty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de-DE" sz="2200" b="1" i="1" dirty="0">
                        <a:solidFill>
                          <a:srgbClr val="000000"/>
                        </a:solidFill>
                        <a:latin typeface="Cambria Math"/>
                      </a:rPr>
                      <m:t>𝟎</m:t>
                    </m:r>
                    <m:r>
                      <a:rPr lang="de-DE" sz="2200" b="1" i="1" dirty="0">
                        <a:solidFill>
                          <a:srgbClr val="000000"/>
                        </a:solidFill>
                        <a:latin typeface="Cambria Math"/>
                      </a:rPr>
                      <m:t>  </m:t>
                    </m:r>
                  </m:oMath>
                </a14:m>
                <a:r>
                  <a:rPr lang="de-DE" sz="2200" b="1" dirty="0">
                    <a:solidFill>
                      <a:srgbClr val="000000"/>
                    </a:solidFill>
                    <a:latin typeface="Comic Sans MS" panose="030F0702030302020204" pitchFamily="66" charset="0"/>
                    <a:sym typeface="Symbol"/>
                  </a:rPr>
                  <a:t>  </a:t>
                </a:r>
                <a14:m>
                  <m:oMath xmlns:m="http://schemas.openxmlformats.org/officeDocument/2006/math">
                    <m:r>
                      <a:rPr lang="de-DE" sz="2200" b="1" i="1" dirty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𝑬</m:t>
                    </m:r>
                    <m:r>
                      <a:rPr lang="de-DE" sz="2200" b="1" i="1" baseline="-25000" dirty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𝑹</m:t>
                    </m:r>
                    <m:r>
                      <a:rPr lang="de-DE" sz="2200" b="1" i="1" baseline="-25000" dirty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de-DE" sz="2200" b="1" i="1" dirty="0">
                        <a:solidFill>
                          <a:srgbClr val="000000"/>
                        </a:solidFill>
                        <a:latin typeface="Cambria Math"/>
                      </a:rPr>
                      <m:t>=−</m:t>
                    </m:r>
                    <m:r>
                      <a:rPr lang="de-DE" sz="2200" b="1" i="1" dirty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</m:t>
                    </m:r>
                    <m:r>
                      <a:rPr lang="de-DE" sz="2200" b="1" i="1" dirty="0" err="1">
                        <a:solidFill>
                          <a:srgbClr val="000000"/>
                        </a:solidFill>
                        <a:latin typeface="Cambria Math"/>
                      </a:rPr>
                      <m:t>𝑩</m:t>
                    </m:r>
                    <m:r>
                      <a:rPr lang="de-DE" sz="2200" b="1" i="1" baseline="-25000" dirty="0" err="1">
                        <a:solidFill>
                          <a:srgbClr val="000000"/>
                        </a:solidFill>
                        <a:latin typeface="Cambria Math"/>
                      </a:rPr>
                      <m:t>𝒚</m:t>
                    </m:r>
                    <m:r>
                      <a:rPr lang="de-DE" sz="2200" b="1" i="1" dirty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>
                    <a:solidFill>
                      <a:srgbClr val="006666"/>
                    </a:solidFill>
                    <a:latin typeface="Comic Sans MS" panose="030F0702030302020204" pitchFamily="66" charset="0"/>
                  </a:rPr>
                  <a:t>„</a:t>
                </a:r>
                <a:r>
                  <a:rPr lang="de-DE" dirty="0" smtClean="0">
                    <a:latin typeface="Comic Sans MS" panose="030F0702030302020204" pitchFamily="66" charset="0"/>
                  </a:rPr>
                  <a:t>Magic RF Wien Filter“     </a:t>
                </a:r>
                <a:r>
                  <a:rPr lang="de-DE" dirty="0" smtClean="0">
                    <a:solidFill>
                      <a:srgbClr val="FF0000"/>
                    </a:solidFill>
                    <a:latin typeface="Comic Sans MS" panose="030F0702030302020204" pitchFamily="66" charset="0"/>
                    <a:sym typeface="Symbol"/>
                  </a:rPr>
                  <a:t>no Lorentz </a:t>
                </a:r>
                <a:r>
                  <a:rPr lang="de-DE" dirty="0" err="1" smtClean="0">
                    <a:solidFill>
                      <a:srgbClr val="FF0000"/>
                    </a:solidFill>
                    <a:latin typeface="Comic Sans MS" panose="030F0702030302020204" pitchFamily="66" charset="0"/>
                    <a:sym typeface="Symbol"/>
                  </a:rPr>
                  <a:t>force</a:t>
                </a:r>
                <a:endParaRPr lang="de-DE" dirty="0" smtClean="0">
                  <a:solidFill>
                    <a:srgbClr val="FF0000"/>
                  </a:solidFill>
                  <a:latin typeface="Comic Sans MS" panose="030F0702030302020204" pitchFamily="66" charset="0"/>
                  <a:sym typeface="Symbol"/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54" y="2331743"/>
                <a:ext cx="8890988" cy="416608"/>
              </a:xfrm>
              <a:prstGeom prst="rect">
                <a:avLst/>
              </a:prstGeom>
              <a:blipFill rotWithShape="1">
                <a:blip r:embed="rId2"/>
                <a:stretch>
                  <a:fillRect t="-16176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5"/>
              <p:cNvSpPr txBox="1">
                <a:spLocks noChangeArrowheads="1"/>
              </p:cNvSpPr>
              <p:nvPr/>
            </p:nvSpPr>
            <p:spPr bwMode="auto">
              <a:xfrm>
                <a:off x="255876" y="5958349"/>
                <a:ext cx="9604375" cy="107145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  <a:extLst/>
            </p:spPr>
            <p:txBody>
              <a:bodyPr lIns="100794" tIns="50397" rIns="100794" bIns="50397"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indent="0" eaLnBrk="1" hangingPunct="1"/>
                <a:r>
                  <a:rPr lang="de-DE" sz="1800" dirty="0" smtClean="0">
                    <a:solidFill>
                      <a:srgbClr val="FF0000"/>
                    </a:solidFill>
                    <a:latin typeface="Comic Sans MS" panose="030F0702030302020204" pitchFamily="66" charset="0"/>
                    <a:cs typeface="Arial"/>
                  </a:rPr>
                  <a:t>Statistical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anose="030F0702030302020204" pitchFamily="66" charset="0"/>
                    <a:cs typeface="Arial"/>
                  </a:rPr>
                  <a:t>sensitivity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Arial"/>
                  </a:rPr>
                  <a:t>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anose="030F0702030302020204" pitchFamily="66" charset="0"/>
                    <a:cs typeface="Arial"/>
                  </a:rPr>
                  <a:t>for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de-DE" sz="1800" b="0" i="1" dirty="0">
                        <a:solidFill>
                          <a:srgbClr val="FF0000"/>
                        </a:solidFill>
                        <a:latin typeface="Cambria Math"/>
                      </a:rPr>
                      <m:t>𝑑</m:t>
                    </m:r>
                    <m:r>
                      <a:rPr lang="de-DE" sz="1800" b="0" i="1" baseline="-25000" dirty="0" err="1">
                        <a:solidFill>
                          <a:srgbClr val="FF0000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de-DE" sz="1800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Arial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1800" b="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sz="1800" b="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−23</m:t>
                        </m:r>
                      </m:sup>
                    </m:sSup>
                  </m:oMath>
                </a14:m>
                <a:r>
                  <a:rPr lang="de-DE" sz="1800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Arial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1800" b="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sz="1800" b="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−24</m:t>
                        </m:r>
                      </m:sup>
                    </m:sSup>
                    <m:r>
                      <a:rPr lang="de-DE" sz="1800" b="0" i="1" dirty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de-DE" sz="1800" b="0" i="1" dirty="0" err="1">
                        <a:solidFill>
                          <a:srgbClr val="FF0000"/>
                        </a:solidFill>
                        <a:latin typeface="Cambria Math"/>
                      </a:rPr>
                      <m:t>𝑒</m:t>
                    </m:r>
                    <m:r>
                      <a:rPr lang="de-DE" sz="1800" b="0" dirty="0" err="1">
                        <a:solidFill>
                          <a:srgbClr val="FF0000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a:rPr lang="de-DE" sz="1800" b="0" i="1" dirty="0" err="1">
                        <a:solidFill>
                          <a:srgbClr val="FF0000"/>
                        </a:solidFill>
                        <a:latin typeface="Cambria Math"/>
                      </a:rPr>
                      <m:t>𝑐𝑚</m:t>
                    </m:r>
                  </m:oMath>
                </a14:m>
                <a:r>
                  <a:rPr lang="de-DE" sz="1800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Arial"/>
                  </a:rPr>
                  <a:t>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anose="030F0702030302020204" pitchFamily="66" charset="0"/>
                    <a:cs typeface="Arial"/>
                  </a:rPr>
                  <a:t>range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Arial"/>
                  </a:rPr>
                  <a:t> </a:t>
                </a:r>
                <a:r>
                  <a:rPr lang="de-DE" sz="1800" dirty="0" err="1">
                    <a:solidFill>
                      <a:srgbClr val="FF0000"/>
                    </a:solidFill>
                    <a:latin typeface="Comic Sans MS" panose="030F0702030302020204" pitchFamily="66" charset="0"/>
                    <a:cs typeface="Arial"/>
                  </a:rPr>
                  <a:t>possible</a:t>
                </a:r>
                <a:r>
                  <a:rPr lang="de-DE" sz="1800" dirty="0">
                    <a:solidFill>
                      <a:srgbClr val="FF0000"/>
                    </a:solidFill>
                    <a:latin typeface="Comic Sans MS" panose="030F0702030302020204" pitchFamily="66" charset="0"/>
                    <a:cs typeface="Arial"/>
                  </a:rPr>
                  <a:t>.</a:t>
                </a:r>
              </a:p>
              <a:p>
                <a:pPr marL="755957" lvl="1" eaLnBrk="1" hangingPunct="1">
                  <a:buFont typeface="Arial" pitchFamily="34" charset="0"/>
                  <a:buChar char="•"/>
                </a:pPr>
                <a:r>
                  <a:rPr lang="de-DE" sz="1800" dirty="0" err="1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Alignment</a:t>
                </a:r>
                <a:r>
                  <a:rPr lang="de-DE" sz="1800" dirty="0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and</a:t>
                </a:r>
                <a:r>
                  <a:rPr lang="de-DE" sz="1800" dirty="0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field</a:t>
                </a:r>
                <a:r>
                  <a:rPr lang="de-DE" sz="1800" dirty="0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stability</a:t>
                </a:r>
                <a:r>
                  <a:rPr lang="de-DE" sz="1800" dirty="0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of</a:t>
                </a:r>
                <a:r>
                  <a:rPr lang="de-DE" sz="1800" dirty="0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 ring </a:t>
                </a:r>
                <a:r>
                  <a:rPr lang="de-DE" sz="1800" dirty="0" err="1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magnets</a:t>
                </a:r>
                <a:endParaRPr lang="de-DE" sz="1800" dirty="0">
                  <a:solidFill>
                    <a:schemeClr val="tx1"/>
                  </a:solidFill>
                  <a:latin typeface="Comic Sans MS" panose="030F0702030302020204" pitchFamily="66" charset="0"/>
                  <a:cs typeface="Arial"/>
                </a:endParaRPr>
              </a:p>
              <a:p>
                <a:pPr marL="755957" lvl="1" eaLnBrk="1" hangingPunct="1">
                  <a:buFont typeface="Arial" pitchFamily="34" charset="0"/>
                  <a:buChar char="•"/>
                </a:pPr>
                <a:r>
                  <a:rPr lang="de-DE" sz="1800" dirty="0" err="1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Imperfection</a:t>
                </a:r>
                <a:r>
                  <a:rPr lang="de-DE" sz="1800" dirty="0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of</a:t>
                </a:r>
                <a:r>
                  <a:rPr lang="de-DE" sz="1800" dirty="0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 RF-E(B) </a:t>
                </a:r>
                <a:r>
                  <a:rPr lang="de-DE" sz="1800" dirty="0" err="1">
                    <a:solidFill>
                      <a:schemeClr val="tx1"/>
                    </a:solidFill>
                    <a:latin typeface="Comic Sans MS" panose="030F0702030302020204" pitchFamily="66" charset="0"/>
                    <a:cs typeface="Arial"/>
                  </a:rPr>
                  <a:t>flipper</a:t>
                </a:r>
                <a:endParaRPr lang="de-DE" sz="1800" dirty="0">
                  <a:solidFill>
                    <a:schemeClr val="tx1"/>
                  </a:solidFill>
                  <a:latin typeface="Comic Sans MS" panose="030F0702030302020204" pitchFamily="66" charset="0"/>
                  <a:cs typeface="Arial"/>
                </a:endParaRPr>
              </a:p>
            </p:txBody>
          </p:sp>
        </mc:Choice>
        <mc:Fallback xmlns="">
          <p:sp>
            <p:nvSpPr>
              <p:cNvPr id="27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876" y="5958349"/>
                <a:ext cx="9604375" cy="1071450"/>
              </a:xfrm>
              <a:prstGeom prst="rect">
                <a:avLst/>
              </a:prstGeom>
              <a:blipFill rotWithShape="1">
                <a:blip r:embed="rId3"/>
                <a:stretch>
                  <a:fillRect l="-444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o 2"/>
          <p:cNvGrpSpPr/>
          <p:nvPr/>
        </p:nvGrpSpPr>
        <p:grpSpPr>
          <a:xfrm>
            <a:off x="176859" y="3169692"/>
            <a:ext cx="9571301" cy="2300748"/>
            <a:chOff x="356667" y="3495368"/>
            <a:chExt cx="9571301" cy="2300748"/>
          </a:xfrm>
        </p:grpSpPr>
        <p:sp>
          <p:nvSpPr>
            <p:cNvPr id="2" name="Rettangolo 1"/>
            <p:cNvSpPr/>
            <p:nvPr/>
          </p:nvSpPr>
          <p:spPr bwMode="auto">
            <a:xfrm>
              <a:off x="356667" y="3495368"/>
              <a:ext cx="9571301" cy="23007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551390" y="4282300"/>
              <a:ext cx="4509371" cy="617048"/>
            </a:xfrm>
            <a:prstGeom prst="rect">
              <a:avLst/>
            </a:prstGeom>
            <a:noFill/>
          </p:spPr>
          <p:txBody>
            <a:bodyPr wrap="square" lIns="100794" tIns="50397" rIns="100794" bIns="50397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 smtClean="0">
                  <a:latin typeface="Comic Sans MS" panose="030F0702030302020204" pitchFamily="66" charset="0"/>
                </a:rPr>
                <a:t>In plane </a:t>
              </a:r>
              <a:r>
                <a:rPr lang="de-DE" dirty="0" err="1" smtClean="0">
                  <a:latin typeface="Comic Sans MS" panose="030F0702030302020204" pitchFamily="66" charset="0"/>
                </a:rPr>
                <a:t>polarization</a:t>
              </a:r>
              <a:endParaRPr lang="de-DE" dirty="0" smtClean="0">
                <a:latin typeface="Comic Sans MS" panose="030F0702030302020204" pitchFamily="66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 err="1" smtClean="0">
                  <a:latin typeface="Comic Sans MS" panose="030F0702030302020204" pitchFamily="66" charset="0"/>
                </a:rPr>
                <a:t>P</a:t>
              </a:r>
              <a:r>
                <a:rPr lang="de-DE" baseline="-25000" dirty="0" err="1" smtClean="0">
                  <a:latin typeface="Comic Sans MS" panose="030F0702030302020204" pitchFamily="66" charset="0"/>
                </a:rPr>
                <a:t>y</a:t>
              </a:r>
              <a:r>
                <a:rPr lang="de-DE" dirty="0" smtClean="0">
                  <a:latin typeface="Comic Sans MS" panose="030F0702030302020204" pitchFamily="66" charset="0"/>
                </a:rPr>
                <a:t> </a:t>
              </a:r>
              <a:r>
                <a:rPr lang="de-DE" dirty="0" err="1" smtClean="0">
                  <a:latin typeface="Comic Sans MS" panose="030F0702030302020204" pitchFamily="66" charset="0"/>
                </a:rPr>
                <a:t>buildup</a:t>
              </a:r>
              <a:r>
                <a:rPr lang="de-DE" dirty="0" smtClean="0">
                  <a:latin typeface="Comic Sans MS" panose="030F0702030302020204" pitchFamily="66" charset="0"/>
                </a:rPr>
                <a:t> </a:t>
              </a:r>
              <a:r>
                <a:rPr lang="de-DE" dirty="0" err="1" smtClean="0">
                  <a:latin typeface="Comic Sans MS" panose="030F0702030302020204" pitchFamily="66" charset="0"/>
                </a:rPr>
                <a:t>during</a:t>
              </a:r>
              <a:r>
                <a:rPr lang="de-DE" dirty="0" smtClean="0">
                  <a:latin typeface="Comic Sans MS" panose="030F0702030302020204" pitchFamily="66" charset="0"/>
                </a:rPr>
                <a:t> </a:t>
              </a:r>
              <a:r>
                <a:rPr lang="de-DE" dirty="0" err="1">
                  <a:latin typeface="Comic Sans MS" panose="030F0702030302020204" pitchFamily="66" charset="0"/>
                </a:rPr>
                <a:t>spin</a:t>
              </a:r>
              <a:r>
                <a:rPr lang="de-DE" dirty="0">
                  <a:latin typeface="Comic Sans MS" panose="030F0702030302020204" pitchFamily="66" charset="0"/>
                </a:rPr>
                <a:t> </a:t>
              </a:r>
              <a:r>
                <a:rPr lang="de-DE" dirty="0" err="1" smtClean="0">
                  <a:latin typeface="Comic Sans MS" panose="030F0702030302020204" pitchFamily="66" charset="0"/>
                </a:rPr>
                <a:t>coherence</a:t>
              </a:r>
              <a:r>
                <a:rPr lang="de-DE" dirty="0" smtClean="0">
                  <a:latin typeface="Comic Sans MS" panose="030F0702030302020204" pitchFamily="66" charset="0"/>
                </a:rPr>
                <a:t> </a:t>
              </a:r>
              <a:r>
                <a:rPr lang="de-DE" dirty="0">
                  <a:latin typeface="Comic Sans MS" panose="030F0702030302020204" pitchFamily="66" charset="0"/>
                </a:rPr>
                <a:t>time</a:t>
              </a:r>
            </a:p>
          </p:txBody>
        </p:sp>
        <p:sp>
          <p:nvSpPr>
            <p:cNvPr id="20" name="Abgerundetes Rechteck 8"/>
            <p:cNvSpPr/>
            <p:nvPr/>
          </p:nvSpPr>
          <p:spPr bwMode="auto">
            <a:xfrm>
              <a:off x="683568" y="3879668"/>
              <a:ext cx="3399459" cy="1332288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BBE0E3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2" name="Flussdiagramm: Verbindungsstelle 9"/>
            <p:cNvSpPr/>
            <p:nvPr/>
          </p:nvSpPr>
          <p:spPr bwMode="auto">
            <a:xfrm>
              <a:off x="2298311" y="5123276"/>
              <a:ext cx="169973" cy="177639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4" name="Textfeld 10"/>
            <p:cNvSpPr txBox="1"/>
            <p:nvPr/>
          </p:nvSpPr>
          <p:spPr>
            <a:xfrm>
              <a:off x="1316995" y="5334601"/>
              <a:ext cx="2132606" cy="328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dirty="0" smtClean="0">
                  <a:solidFill>
                    <a:srgbClr val="FF0000"/>
                  </a:solidFill>
                  <a:latin typeface="Arial" pitchFamily="34" charset="0"/>
                  <a:cs typeface="Arial"/>
                </a:rPr>
                <a:t>Polarimeter </a:t>
              </a:r>
              <a:r>
                <a:rPr lang="de-DE" sz="1400" dirty="0" smtClean="0">
                  <a:solidFill>
                    <a:srgbClr val="000000"/>
                  </a:solidFill>
                  <a:latin typeface="Arial" pitchFamily="34" charset="0"/>
                  <a:cs typeface="Arial"/>
                </a:rPr>
                <a:t>(</a:t>
              </a:r>
              <a:r>
                <a:rPr lang="de-DE" sz="1400" dirty="0" err="1" smtClean="0">
                  <a:solidFill>
                    <a:srgbClr val="000000"/>
                  </a:solidFill>
                  <a:latin typeface="Arial" pitchFamily="34" charset="0"/>
                  <a:cs typeface="Arial"/>
                </a:rPr>
                <a:t>dp</a:t>
              </a:r>
              <a:r>
                <a:rPr lang="de-DE" sz="1400" dirty="0" smtClean="0">
                  <a:solidFill>
                    <a:srgbClr val="000000"/>
                  </a:solidFill>
                  <a:latin typeface="Arial" pitchFamily="34" charset="0"/>
                  <a:cs typeface="Arial"/>
                </a:rPr>
                <a:t> </a:t>
              </a:r>
              <a:r>
                <a:rPr lang="de-DE" sz="1400" dirty="0" err="1" smtClean="0">
                  <a:solidFill>
                    <a:srgbClr val="000000"/>
                  </a:solidFill>
                  <a:latin typeface="Arial" pitchFamily="34" charset="0"/>
                  <a:cs typeface="Arial"/>
                </a:rPr>
                <a:t>elastic</a:t>
              </a:r>
              <a:r>
                <a:rPr lang="de-DE" sz="1400" dirty="0" smtClean="0">
                  <a:solidFill>
                    <a:srgbClr val="000000"/>
                  </a:solidFill>
                  <a:latin typeface="Arial" pitchFamily="34" charset="0"/>
                  <a:cs typeface="Arial"/>
                </a:rPr>
                <a:t>)</a:t>
              </a:r>
              <a:endParaRPr lang="de-DE" sz="1400" dirty="0">
                <a:solidFill>
                  <a:srgbClr val="FF0000"/>
                </a:solidFill>
                <a:latin typeface="Arial" pitchFamily="34" charset="0"/>
                <a:cs typeface="Arial"/>
              </a:endParaRPr>
            </a:p>
          </p:txBody>
        </p:sp>
        <p:sp>
          <p:nvSpPr>
            <p:cNvPr id="26" name="Rechteck 11"/>
            <p:cNvSpPr/>
            <p:nvPr/>
          </p:nvSpPr>
          <p:spPr>
            <a:xfrm>
              <a:off x="1204893" y="4670249"/>
              <a:ext cx="2356810" cy="328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dirty="0" err="1" smtClean="0">
                  <a:solidFill>
                    <a:srgbClr val="0000FF"/>
                  </a:solidFill>
                  <a:latin typeface="Arial" pitchFamily="34" charset="0"/>
                  <a:cs typeface="Arial"/>
                </a:rPr>
                <a:t>stored</a:t>
              </a:r>
              <a:r>
                <a:rPr lang="de-DE" dirty="0" smtClean="0">
                  <a:solidFill>
                    <a:srgbClr val="0000FF"/>
                  </a:solidFill>
                  <a:latin typeface="Arial" pitchFamily="34" charset="0"/>
                  <a:cs typeface="Arial"/>
                </a:rPr>
                <a:t> d</a:t>
              </a:r>
            </a:p>
          </p:txBody>
        </p:sp>
        <p:cxnSp>
          <p:nvCxnSpPr>
            <p:cNvPr id="29" name="Gerade Verbindung mit Pfeil 14"/>
            <p:cNvCxnSpPr/>
            <p:nvPr/>
          </p:nvCxnSpPr>
          <p:spPr bwMode="auto">
            <a:xfrm rot="5400000">
              <a:off x="2093344" y="3878933"/>
              <a:ext cx="448064" cy="147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feld 15"/>
            <p:cNvSpPr txBox="1"/>
            <p:nvPr/>
          </p:nvSpPr>
          <p:spPr>
            <a:xfrm>
              <a:off x="1945867" y="4158175"/>
              <a:ext cx="10782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200" dirty="0" smtClean="0">
                  <a:solidFill>
                    <a:srgbClr val="000000"/>
                  </a:solidFill>
                  <a:latin typeface="Arial" pitchFamily="34" charset="0"/>
                  <a:cs typeface="Arial"/>
                </a:rPr>
                <a:t>RF E(B)-</a:t>
              </a:r>
              <a:r>
                <a:rPr lang="de-DE" sz="1200" dirty="0" err="1" smtClean="0">
                  <a:solidFill>
                    <a:srgbClr val="000000"/>
                  </a:solidFill>
                  <a:latin typeface="Arial" pitchFamily="34" charset="0"/>
                  <a:cs typeface="Arial"/>
                </a:rPr>
                <a:t>field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Arial"/>
              </a:endParaRPr>
            </a:p>
          </p:txBody>
        </p:sp>
        <p:cxnSp>
          <p:nvCxnSpPr>
            <p:cNvPr id="31" name="Gerade Verbindung mit Pfeil 16"/>
            <p:cNvCxnSpPr/>
            <p:nvPr/>
          </p:nvCxnSpPr>
          <p:spPr bwMode="auto">
            <a:xfrm rot="16200000" flipV="1">
              <a:off x="2258514" y="3869399"/>
              <a:ext cx="448064" cy="147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Gerade Verbindung mit Pfeil 24"/>
            <p:cNvCxnSpPr/>
            <p:nvPr/>
          </p:nvCxnSpPr>
          <p:spPr bwMode="auto">
            <a:xfrm rot="16200000" flipV="1">
              <a:off x="3376881" y="5185531"/>
              <a:ext cx="448064" cy="147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2927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517" y="0"/>
            <a:ext cx="8568531" cy="762429"/>
          </a:xfrm>
        </p:spPr>
        <p:txBody>
          <a:bodyPr/>
          <a:lstStyle/>
          <a:p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Operation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„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magic</a:t>
            </a:r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“ RF Wien </a:t>
            </a:r>
            <a:r>
              <a:rPr lang="de-DE" sz="2800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filter</a:t>
            </a:r>
            <a:endParaRPr lang="de-DE" sz="2800" b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601820" y="880987"/>
                <a:ext cx="8533761" cy="6170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100794" tIns="50397" rIns="100794" bIns="50397" rtlCol="0">
                <a:spAutoFit/>
              </a:bodyPr>
              <a:lstStyle/>
              <a:p>
                <a:pPr algn="ctr"/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Radial E </a:t>
                </a:r>
                <a:r>
                  <a:rPr lang="de-DE" dirty="0" err="1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and</a:t>
                </a:r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vertical</a:t>
                </a:r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B </a:t>
                </a:r>
                <a:r>
                  <a:rPr lang="de-DE" dirty="0" err="1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fields</a:t>
                </a:r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oscillate</a:t>
                </a:r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, e.g., </a:t>
                </a:r>
                <a:r>
                  <a:rPr lang="de-DE" dirty="0" err="1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with</a:t>
                </a:r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/>
                </a:r>
                <a:b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</a:br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𝐻𝑉</m:t>
                        </m:r>
                      </m:sub>
                    </m:sSub>
                    <m:r>
                      <a:rPr lang="de-DE" i="1" dirty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i="1" dirty="0" err="1">
                            <a:solidFill>
                              <a:srgbClr val="000000"/>
                            </a:solidFill>
                            <a:latin typeface="Cambria Math"/>
                          </a:rPr>
                          <m:t>𝐾</m:t>
                        </m:r>
                        <m:r>
                          <a:rPr lang="de-DE" i="1" dirty="0" err="1">
                            <a:solidFill>
                              <a:srgbClr val="00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de-DE" i="1" dirty="0" err="1">
                            <a:solidFill>
                              <a:srgbClr val="000000"/>
                            </a:solidFill>
                            <a:latin typeface="Cambria Math"/>
                          </a:rPr>
                          <m:t>𝐺</m:t>
                        </m:r>
                        <m:r>
                          <a:rPr lang="de-DE" i="1" dirty="0" err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</m:d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rev</m:t>
                        </m:r>
                      </m:sub>
                    </m:sSub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de-DE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−54.151</m:t>
                    </m:r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Hz</m:t>
                    </m:r>
                    <m:r>
                      <a:rPr lang="de-DE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   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(</a:t>
                </a:r>
                <a:r>
                  <a:rPr lang="de-DE" dirty="0" err="1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here</a:t>
                </a:r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𝐾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). </a:t>
                </a:r>
                <a:endParaRPr lang="de-DE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20" y="880987"/>
                <a:ext cx="8533761" cy="617048"/>
              </a:xfrm>
              <a:prstGeom prst="rect">
                <a:avLst/>
              </a:prstGeom>
              <a:blipFill rotWithShape="1">
                <a:blip r:embed="rId3"/>
                <a:stretch>
                  <a:fillRect t="-7921" b="-138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po 11"/>
          <p:cNvGrpSpPr/>
          <p:nvPr/>
        </p:nvGrpSpPr>
        <p:grpSpPr>
          <a:xfrm>
            <a:off x="557576" y="1825699"/>
            <a:ext cx="8881395" cy="4409768"/>
            <a:chOff x="734553" y="1902542"/>
            <a:chExt cx="8881395" cy="4409768"/>
          </a:xfrm>
        </p:grpSpPr>
        <p:sp>
          <p:nvSpPr>
            <p:cNvPr id="7" name="Rettangolo 6"/>
            <p:cNvSpPr/>
            <p:nvPr/>
          </p:nvSpPr>
          <p:spPr bwMode="auto">
            <a:xfrm>
              <a:off x="734553" y="1902542"/>
              <a:ext cx="8881395" cy="44097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3461" y="2040287"/>
              <a:ext cx="6335138" cy="4047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hteck 2"/>
                <p:cNvSpPr/>
                <p:nvPr/>
              </p:nvSpPr>
              <p:spPr>
                <a:xfrm>
                  <a:off x="734553" y="2233091"/>
                  <a:ext cx="1586628" cy="617048"/>
                </a:xfrm>
                <a:prstGeom prst="rect">
                  <a:avLst/>
                </a:prstGeom>
              </p:spPr>
              <p:txBody>
                <a:bodyPr wrap="none" lIns="100794" tIns="50397" rIns="100794" bIns="50397">
                  <a:spAutoFit/>
                </a:bodyPr>
                <a:lstStyle/>
                <a:p>
                  <a:r>
                    <a:rPr lang="de-DE" dirty="0">
                      <a:solidFill>
                        <a:srgbClr val="000000"/>
                      </a:solidFill>
                      <a:latin typeface="Comic Sans MS" panose="030F0702030302020204" pitchFamily="66" charset="0"/>
                    </a:rPr>
                    <a:t>beam </a:t>
                  </a:r>
                  <a:r>
                    <a:rPr lang="de-DE" dirty="0" err="1">
                      <a:solidFill>
                        <a:srgbClr val="000000"/>
                      </a:solidFill>
                      <a:latin typeface="Comic Sans MS" panose="030F0702030302020204" pitchFamily="66" charset="0"/>
                    </a:rPr>
                    <a:t>energy</a:t>
                  </a:r>
                  <a:r>
                    <a:rPr lang="de-DE" dirty="0">
                      <a:solidFill>
                        <a:srgbClr val="000000"/>
                      </a:solidFill>
                      <a:latin typeface="Comic Sans MS" panose="030F0702030302020204" pitchFamily="66" charset="0"/>
                    </a:rPr>
                    <a:t>	</a:t>
                  </a:r>
                  <a:endPara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𝑇</m:t>
                        </m:r>
                        <m:r>
                          <a:rPr lang="de-DE" i="1" baseline="-25000" dirty="0" err="1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=50 </m:t>
                        </m:r>
                        <m:r>
                          <m:rPr>
                            <m:sty m:val="p"/>
                          </m:rPr>
                          <a:rPr lang="de-DE" dirty="0" err="1">
                            <a:solidFill>
                              <a:srgbClr val="000000"/>
                            </a:solidFill>
                            <a:latin typeface="Cambria Math"/>
                          </a:rPr>
                          <m:t>MeV</m:t>
                        </m:r>
                      </m:oMath>
                    </m:oMathPara>
                  </a14:m>
                  <a:endParaRPr lang="de-DE" dirty="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3" name="Rechteck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553" y="2233091"/>
                  <a:ext cx="1586628" cy="61704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299" t="-792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66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1147608" y="192993"/>
            <a:ext cx="7157147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600" kern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Resonance</a:t>
            </a:r>
            <a:r>
              <a:rPr lang="de-DE" sz="2600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600" kern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Method</a:t>
            </a:r>
            <a:r>
              <a:rPr lang="de-DE" sz="26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600" kern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for</a:t>
            </a:r>
            <a:r>
              <a:rPr lang="de-DE" sz="26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600" kern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deuterons</a:t>
            </a:r>
            <a:r>
              <a:rPr lang="de-DE" sz="26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2600" kern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at</a:t>
            </a:r>
            <a:r>
              <a:rPr lang="de-DE" sz="26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 COSY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47114" y="1076515"/>
                <a:ext cx="8335301" cy="874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100794" tIns="50397" rIns="100794" bIns="50397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Parameters: 		beam </a:t>
                </a:r>
                <a:r>
                  <a:rPr lang="de-DE" dirty="0" err="1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energy</a:t>
                </a:r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𝑇</m:t>
                    </m:r>
                    <m:r>
                      <a:rPr lang="de-DE" b="0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=50 </m:t>
                    </m:r>
                    <m:r>
                      <a:rPr lang="de-DE" b="0" i="1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𝑀𝑒𝑉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𝐿</m:t>
                    </m:r>
                    <m:r>
                      <a:rPr lang="de-DE" b="0" i="1" baseline="-25000" dirty="0" smtClean="0">
                        <a:solidFill>
                          <a:srgbClr val="000000"/>
                        </a:solidFill>
                        <a:latin typeface="Cambria Math"/>
                      </a:rPr>
                      <m:t>𝑅𝐹</m:t>
                    </m:r>
                    <m:r>
                      <a:rPr lang="de-DE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=1 </m:t>
                    </m:r>
                    <m:r>
                      <a:rPr lang="de-DE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𝑚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				</a:t>
                </a:r>
                <a:r>
                  <a:rPr lang="de-DE" dirty="0" err="1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assumed</a:t>
                </a:r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EDM	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b="0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−24</m:t>
                        </m:r>
                      </m:sup>
                    </m:sSup>
                    <m:r>
                      <a:rPr lang="de-DE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de-DE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𝑒</m:t>
                    </m:r>
                    <m:r>
                      <a:rPr lang="de-DE" b="0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a:rPr lang="de-DE" b="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𝑐𝑚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  <a:latin typeface="Comic Sans MS" panose="030F0702030302020204" pitchFamily="66" charset="0"/>
                  <a:sym typeface="Symbol"/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  <a:sym typeface="Symbol"/>
                  </a:rPr>
                  <a:t>				E-</a:t>
                </a:r>
                <a:r>
                  <a:rPr lang="de-DE" dirty="0" err="1" smtClean="0">
                    <a:solidFill>
                      <a:srgbClr val="000000"/>
                    </a:solidFill>
                    <a:latin typeface="Comic Sans MS" panose="030F0702030302020204" pitchFamily="66" charset="0"/>
                    <a:sym typeface="Symbol"/>
                  </a:rPr>
                  <a:t>field</a:t>
                </a:r>
                <a:r>
                  <a:rPr lang="de-DE" dirty="0" smtClean="0">
                    <a:solidFill>
                      <a:srgbClr val="000000"/>
                    </a:solidFill>
                    <a:latin typeface="Comic Sans MS" panose="030F0702030302020204" pitchFamily="66" charset="0"/>
                    <a:sym typeface="Symbol"/>
                  </a:rPr>
                  <a:t>			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30 </m:t>
                    </m:r>
                    <m:r>
                      <a:rPr lang="de-DE" b="0" i="1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𝑘𝑉</m:t>
                    </m:r>
                    <m:r>
                      <a:rPr lang="de-DE" b="0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/</m:t>
                    </m:r>
                    <m:r>
                      <a:rPr lang="de-DE" b="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𝑐𝑚</m:t>
                    </m:r>
                  </m:oMath>
                </a14:m>
                <a:endParaRPr lang="de-DE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14" y="1076515"/>
                <a:ext cx="8335301" cy="874682"/>
              </a:xfrm>
              <a:prstGeom prst="rect">
                <a:avLst/>
              </a:prstGeom>
              <a:blipFill rotWithShape="1">
                <a:blip r:embed="rId2"/>
                <a:stretch>
                  <a:fillRect l="-512" t="-5594" b="-97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496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7" y="2159818"/>
            <a:ext cx="9233944" cy="4166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7103515" y="5026105"/>
                <a:ext cx="2377934" cy="47604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lIns="100794" tIns="50397" rIns="100794" bIns="50397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de-DE" sz="13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3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3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de-DE" sz="13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3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de-DE" sz="13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𝑟𝑒𝑣</m:t>
                          </m:r>
                        </m:sub>
                      </m:sSub>
                      <m:r>
                        <a:rPr lang="de-DE" sz="13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de-DE" sz="13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de-DE" sz="1300" i="1" dirty="0">
                  <a:solidFill>
                    <a:srgbClr val="000000"/>
                  </a:solidFill>
                  <a:latin typeface="Cambria Math"/>
                  <a:ea typeface="Cambria Math"/>
                </a:endParaRPr>
              </a:p>
              <a:p>
                <a:r>
                  <a:rPr lang="de-DE" sz="1300" dirty="0">
                    <a:solidFill>
                      <a:srgbClr val="000000"/>
                    </a:solidFill>
                    <a:ea typeface="Cambria Math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de-DE" sz="13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=−3.402×</m:t>
                    </m:r>
                    <m:sSup>
                      <m:sSupPr>
                        <m:ctrlPr>
                          <a:rPr lang="de-DE" sz="13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3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13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5</m:t>
                        </m:r>
                      </m:sup>
                    </m:sSup>
                    <m:r>
                      <a:rPr lang="de-DE" sz="13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130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Hz</m:t>
                    </m:r>
                  </m:oMath>
                </a14:m>
                <a:endParaRPr lang="de-DE" sz="13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504" y="4559591"/>
                <a:ext cx="2196948" cy="46378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337071" y="5974505"/>
                <a:ext cx="7670055" cy="3731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100794" tIns="50397" rIns="100794" bIns="50397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>
                          <a:solidFill>
                            <a:srgbClr val="000000"/>
                          </a:solidFill>
                          <a:latin typeface="Cambria Math"/>
                        </a:rPr>
                        <m:t>𝐭𝐮𝐫𝐧</m:t>
                      </m:r>
                      <m:r>
                        <a:rPr lang="de-DE" b="1" dirty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1" i="1" dirty="0" err="1">
                          <a:solidFill>
                            <a:srgbClr val="000000"/>
                          </a:solidFill>
                          <a:latin typeface="Cambria Math"/>
                        </a:rPr>
                        <m:t>𝐧𝐮𝐦𝐛𝐞𝐫</m:t>
                      </m:r>
                    </m:oMath>
                  </m:oMathPara>
                </a14:m>
                <a:endParaRPr lang="de-DE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071" y="5974505"/>
                <a:ext cx="7670055" cy="37319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613691" y="3694219"/>
                <a:ext cx="559423" cy="4093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00794" tIns="50397" rIns="100794" bIns="50397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1" i="1" dirty="0">
                          <a:solidFill>
                            <a:srgbClr val="FF0000"/>
                          </a:solidFill>
                          <a:latin typeface="Cambria Math"/>
                        </a:rPr>
                        <m:t>𝑷</m:t>
                      </m:r>
                      <m:r>
                        <a:rPr lang="de-DE" sz="2200" b="1" i="1" baseline="-25000" dirty="0" err="1">
                          <a:solidFill>
                            <a:srgbClr val="FF0000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de-DE" b="1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91" y="3694219"/>
                <a:ext cx="559423" cy="40936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3726737" y="3738158"/>
                <a:ext cx="548203" cy="4093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00794" tIns="50397" rIns="100794" bIns="50397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1" i="1" dirty="0">
                          <a:solidFill>
                            <a:srgbClr val="000000"/>
                          </a:solidFill>
                          <a:latin typeface="Cambria Math"/>
                        </a:rPr>
                        <m:t>𝑷</m:t>
                      </m:r>
                      <m:r>
                        <a:rPr lang="de-DE" sz="2200" b="1" i="1" baseline="-25000" dirty="0">
                          <a:solidFill>
                            <a:srgbClr val="000000"/>
                          </a:solidFill>
                          <a:latin typeface="Cambria Math"/>
                        </a:rPr>
                        <m:t>𝒛</m:t>
                      </m:r>
                    </m:oMath>
                  </m:oMathPara>
                </a14:m>
                <a:endParaRPr lang="de-DE" sz="2200" b="1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737" y="3738158"/>
                <a:ext cx="548203" cy="40936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6904371" y="3694218"/>
                <a:ext cx="562629" cy="4093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100794" tIns="50397" rIns="100794" bIns="50397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1" i="1" dirty="0">
                          <a:solidFill>
                            <a:srgbClr val="0000FF"/>
                          </a:solidFill>
                          <a:latin typeface="Cambria Math"/>
                        </a:rPr>
                        <m:t>𝑷</m:t>
                      </m:r>
                      <m:r>
                        <a:rPr lang="de-DE" sz="2200" b="1" i="1" baseline="-25000" dirty="0">
                          <a:solidFill>
                            <a:srgbClr val="0000FF"/>
                          </a:solidFill>
                          <a:latin typeface="Cambria Math"/>
                        </a:rPr>
                        <m:t>𝒚</m:t>
                      </m:r>
                    </m:oMath>
                  </m:oMathPara>
                </a14:m>
                <a:endParaRPr lang="de-DE" b="1" baseline="-25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4371" y="3694218"/>
                <a:ext cx="562629" cy="409363"/>
              </a:xfrm>
              <a:prstGeom prst="rect">
                <a:avLst/>
              </a:prstGeom>
              <a:blipFill rotWithShape="1">
                <a:blip r:embed="rId8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5"/>
              <p:cNvSpPr txBox="1">
                <a:spLocks noChangeArrowheads="1"/>
              </p:cNvSpPr>
              <p:nvPr/>
            </p:nvSpPr>
            <p:spPr bwMode="auto">
              <a:xfrm>
                <a:off x="1650155" y="6507100"/>
                <a:ext cx="6945313" cy="4762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  <a:extLst/>
            </p:spPr>
            <p:txBody>
              <a:bodyPr lIns="100794" tIns="50397" rIns="100794" bIns="50397"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indent="0" algn="ctr" eaLnBrk="1" hangingPunct="1"/>
                <a:r>
                  <a:rPr lang="en-US" sz="2200" dirty="0" smtClean="0">
                    <a:solidFill>
                      <a:srgbClr val="FF0000"/>
                    </a:solidFill>
                    <a:latin typeface="Comic Sans MS" panose="030F0702030302020204" pitchFamily="66" charset="0"/>
                    <a:cs typeface="Arial"/>
                  </a:rPr>
                  <a:t>EDM effect accumulates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rgbClr val="FF0000"/>
                            </a:solidFill>
                            <a:latin typeface="Cambria Math"/>
                            <a:cs typeface="Arial"/>
                          </a:rPr>
                        </m:ctrlPr>
                      </m:sSubPr>
                      <m:e>
                        <m:r>
                          <a:rPr lang="de-DE" sz="2200" i="1">
                            <a:solidFill>
                              <a:srgbClr val="FF0000"/>
                            </a:solidFill>
                            <a:latin typeface="Cambria Math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lang="de-DE" sz="2200" i="1">
                            <a:solidFill>
                              <a:srgbClr val="FF0000"/>
                            </a:solidFill>
                            <a:latin typeface="Cambria Math"/>
                            <a:cs typeface="Arial"/>
                          </a:rPr>
                          <m:t>𝑦</m:t>
                        </m:r>
                      </m:sub>
                    </m:sSub>
                  </m:oMath>
                </a14:m>
                <a:endParaRPr lang="en-US" sz="2200" dirty="0"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</a:endParaRPr>
              </a:p>
            </p:txBody>
          </p:sp>
        </mc:Choice>
        <mc:Fallback xmlns="">
          <p:sp>
            <p:nvSpPr>
              <p:cNvPr id="2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0155" y="6507100"/>
                <a:ext cx="6945313" cy="476200"/>
              </a:xfrm>
              <a:prstGeom prst="rect">
                <a:avLst/>
              </a:prstGeom>
              <a:blipFill rotWithShape="1">
                <a:blip r:embed="rId9"/>
                <a:stretch>
                  <a:fillRect t="-7595" b="-13924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86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3334" t="8668" r="3323" b="21991"/>
          <a:stretch>
            <a:fillRect/>
          </a:stretch>
        </p:blipFill>
        <p:spPr bwMode="auto">
          <a:xfrm>
            <a:off x="1938598" y="920977"/>
            <a:ext cx="6599612" cy="612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1DEDD980-379E-4912-A0E1-6B5F1932B69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3342603" y="191222"/>
            <a:ext cx="2930581" cy="76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600" b="0" dirty="0">
                <a:solidFill>
                  <a:srgbClr val="FF0000"/>
                </a:solidFill>
                <a:latin typeface="Comic Sans MS" pitchFamily="66" charset="0"/>
              </a:rPr>
              <a:t>CP </a:t>
            </a:r>
            <a:r>
              <a:rPr lang="de-DE" sz="3600" b="0" dirty="0" err="1">
                <a:solidFill>
                  <a:srgbClr val="FF0000"/>
                </a:solidFill>
                <a:latin typeface="Comic Sans MS" pitchFamily="66" charset="0"/>
              </a:rPr>
              <a:t>violation</a:t>
            </a:r>
            <a:endParaRPr lang="de-DE" sz="36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5"/>
              <p:cNvSpPr txBox="1">
                <a:spLocks noChangeArrowheads="1"/>
              </p:cNvSpPr>
              <p:nvPr/>
            </p:nvSpPr>
            <p:spPr bwMode="auto">
              <a:xfrm>
                <a:off x="439394" y="1349512"/>
                <a:ext cx="9158079" cy="6828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lIns="100684" tIns="50344" rIns="100684" bIns="50344"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rgbClr val="009EE0"/>
                  </a:buClr>
                  <a:buFont typeface="Arial" pitchFamily="34" charset="0"/>
                  <a:buChar char="•"/>
                </a:pPr>
                <a:r>
                  <a:rPr lang="de-DE" sz="2000" dirty="0">
                    <a:latin typeface="Comic Sans MS" pitchFamily="66" charset="0"/>
                  </a:rPr>
                  <a:t>.</a:t>
                </a:r>
                <a:r>
                  <a:rPr lang="de-DE" sz="2000" dirty="0" err="1">
                    <a:latin typeface="Comic Sans MS" pitchFamily="66" charset="0"/>
                  </a:rPr>
                  <a:t>Universe</a:t>
                </a:r>
                <a:r>
                  <a:rPr lang="de-DE" sz="2000" dirty="0">
                    <a:latin typeface="Comic Sans MS" pitchFamily="66" charset="0"/>
                  </a:rPr>
                  <a:t> </a:t>
                </a:r>
                <a:r>
                  <a:rPr lang="de-DE" sz="2000" dirty="0" err="1">
                    <a:latin typeface="Comic Sans MS" pitchFamily="66" charset="0"/>
                  </a:rPr>
                  <a:t>dominated</a:t>
                </a:r>
                <a:r>
                  <a:rPr lang="de-DE" sz="2000" dirty="0">
                    <a:latin typeface="Comic Sans MS" pitchFamily="66" charset="0"/>
                  </a:rPr>
                  <a:t> </a:t>
                </a:r>
                <a:r>
                  <a:rPr lang="de-DE" sz="2000" dirty="0" err="1">
                    <a:latin typeface="Comic Sans MS" pitchFamily="66" charset="0"/>
                  </a:rPr>
                  <a:t>by</a:t>
                </a:r>
                <a:r>
                  <a:rPr lang="de-DE" sz="2000" dirty="0">
                    <a:latin typeface="Comic Sans MS" pitchFamily="66" charset="0"/>
                  </a:rPr>
                  <a:t> matter (</a:t>
                </a:r>
                <a:r>
                  <a:rPr lang="de-DE" sz="2000" dirty="0" err="1">
                    <a:latin typeface="Comic Sans MS" pitchFamily="66" charset="0"/>
                  </a:rPr>
                  <a:t>and</a:t>
                </a:r>
                <a:r>
                  <a:rPr lang="de-DE" sz="2000" dirty="0">
                    <a:latin typeface="Comic Sans MS" pitchFamily="66" charset="0"/>
                  </a:rPr>
                  <a:t> not anti-matter).</a:t>
                </a:r>
              </a:p>
              <a:p>
                <a:pPr lvl="1" eaLnBrk="1" hangingPunct="1">
                  <a:spcBef>
                    <a:spcPct val="20000"/>
                  </a:spcBef>
                  <a:buClr>
                    <a:srgbClr val="009EE0"/>
                  </a:buClr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</a:rPr>
                          <m:t>(</m:t>
                        </m:r>
                        <m:r>
                          <a:rPr lang="de-DE" sz="20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de-DE" sz="2000" i="1">
                            <a:latin typeface="Cambria Math"/>
                          </a:rPr>
                          <m:t>𝐵</m:t>
                        </m:r>
                      </m:sub>
                    </m:sSub>
                    <m:r>
                      <a:rPr lang="de-DE" sz="20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de-DE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</a:rPr>
                          <m:t>𝑛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de-DE" sz="2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000" i="1">
                                <a:latin typeface="Cambria Math"/>
                              </a:rPr>
                              <m:t>𝐵</m:t>
                            </m:r>
                          </m:e>
                        </m:acc>
                      </m:sub>
                    </m:sSub>
                    <m:r>
                      <a:rPr lang="de-DE" sz="2000" i="1">
                        <a:latin typeface="Cambria Math"/>
                      </a:rPr>
                      <m:t>)/</m:t>
                    </m:r>
                    <m:sSub>
                      <m:sSubPr>
                        <m:ctrlPr>
                          <a:rPr lang="de-DE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de-DE" sz="2000" i="1">
                            <a:latin typeface="Cambria Math"/>
                            <a:ea typeface="Cambria Math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e-DE" sz="2000" dirty="0">
                    <a:latin typeface="Comic Sans MS" pitchFamily="66" charset="0"/>
                  </a:rPr>
                  <a:t> = 6x10</a:t>
                </a:r>
                <a:r>
                  <a:rPr lang="de-DE" sz="2000" baseline="30000" dirty="0">
                    <a:latin typeface="Comic Sans MS" pitchFamily="66" charset="0"/>
                  </a:rPr>
                  <a:t>-10</a:t>
                </a:r>
              </a:p>
            </p:txBody>
          </p:sp>
        </mc:Choice>
        <mc:Fallback xmlns="">
          <p:sp>
            <p:nvSpPr>
              <p:cNvPr id="7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394" y="1349512"/>
                <a:ext cx="9158079" cy="682884"/>
              </a:xfrm>
              <a:prstGeom prst="rect">
                <a:avLst/>
              </a:prstGeom>
              <a:blipFill rotWithShape="1">
                <a:blip r:embed="rId3"/>
                <a:stretch>
                  <a:fillRect l="-466" t="-12500" b="-17857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0846" y="5406963"/>
            <a:ext cx="9201219" cy="74315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692" indent="-285692" eaLnBrk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sz="2000" dirty="0">
                <a:latin typeface="Comic Sans MS" pitchFamily="66" charset="0"/>
              </a:rPr>
              <a:t>New </a:t>
            </a:r>
            <a:r>
              <a:rPr lang="de-DE" sz="2000" dirty="0" err="1">
                <a:latin typeface="Comic Sans MS" pitchFamily="66" charset="0"/>
              </a:rPr>
              <a:t>sources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of</a:t>
            </a:r>
            <a:r>
              <a:rPr lang="de-DE" sz="2000" dirty="0">
                <a:latin typeface="Comic Sans MS" pitchFamily="66" charset="0"/>
              </a:rPr>
              <a:t> CP </a:t>
            </a:r>
            <a:r>
              <a:rPr lang="de-DE" sz="2000" dirty="0" err="1">
                <a:latin typeface="Comic Sans MS" pitchFamily="66" charset="0"/>
              </a:rPr>
              <a:t>violation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beyond</a:t>
            </a:r>
            <a:r>
              <a:rPr lang="de-DE" sz="2000" dirty="0">
                <a:latin typeface="Comic Sans MS" pitchFamily="66" charset="0"/>
              </a:rPr>
              <a:t> SM </a:t>
            </a:r>
            <a:r>
              <a:rPr lang="de-DE" sz="2000" dirty="0" err="1">
                <a:latin typeface="Comic Sans MS" pitchFamily="66" charset="0"/>
              </a:rPr>
              <a:t>needed</a:t>
            </a:r>
            <a:endParaRPr lang="de-DE" sz="2000" dirty="0">
              <a:latin typeface="Comic Sans MS" pitchFamily="66" charset="0"/>
            </a:endParaRPr>
          </a:p>
          <a:p>
            <a:pPr marL="285692" indent="-285692" eaLnBrk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sz="2000" dirty="0" err="1">
                <a:latin typeface="Comic Sans MS" pitchFamily="66" charset="0"/>
              </a:rPr>
              <a:t>Could</a:t>
            </a:r>
            <a:r>
              <a:rPr lang="de-DE" sz="2000" dirty="0">
                <a:latin typeface="Comic Sans MS" pitchFamily="66" charset="0"/>
              </a:rPr>
              <a:t> manifest in EDM </a:t>
            </a:r>
            <a:r>
              <a:rPr lang="de-DE" sz="2000" dirty="0" err="1">
                <a:latin typeface="Comic Sans MS" pitchFamily="66" charset="0"/>
              </a:rPr>
              <a:t>of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elementary</a:t>
            </a:r>
            <a:r>
              <a:rPr lang="de-DE" sz="2000" dirty="0">
                <a:latin typeface="Comic Sans MS" pitchFamily="66" charset="0"/>
              </a:rPr>
              <a:t> </a:t>
            </a:r>
            <a:r>
              <a:rPr lang="de-DE" sz="2000" dirty="0" err="1">
                <a:latin typeface="Comic Sans MS" pitchFamily="66" charset="0"/>
              </a:rPr>
              <a:t>particles</a:t>
            </a:r>
            <a:endParaRPr lang="de-DE" sz="2000" dirty="0">
              <a:latin typeface="Comic Sans MS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4924" y="3648466"/>
            <a:ext cx="9313062" cy="1289053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>
                <a:latin typeface="Comic Sans MS" pitchFamily="66" charset="0"/>
              </a:rPr>
              <a:t>1967: 3 </a:t>
            </a:r>
            <a:r>
              <a:rPr lang="de-DE" dirty="0" err="1">
                <a:latin typeface="Comic Sans MS" pitchFamily="66" charset="0"/>
              </a:rPr>
              <a:t>Sacharov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conditions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for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baryogenesis</a:t>
            </a:r>
            <a:endParaRPr lang="de-DE" dirty="0" smtClean="0">
              <a:latin typeface="Comic Sans MS" pitchFamily="66" charset="0"/>
            </a:endParaRP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 smtClean="0">
                <a:latin typeface="Comic Sans MS" pitchFamily="66" charset="0"/>
              </a:rPr>
              <a:t>Baryon </a:t>
            </a:r>
            <a:r>
              <a:rPr lang="de-DE" dirty="0" err="1" smtClean="0">
                <a:latin typeface="Comic Sans MS" pitchFamily="66" charset="0"/>
              </a:rPr>
              <a:t>number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violation</a:t>
            </a:r>
            <a:endParaRPr lang="de-DE" dirty="0">
              <a:latin typeface="Comic Sans MS" pitchFamily="66" charset="0"/>
            </a:endParaRPr>
          </a:p>
          <a:p>
            <a:pPr lvl="1" eaLnBrk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C </a:t>
            </a:r>
            <a:r>
              <a:rPr lang="de-DE" dirty="0" err="1" smtClean="0">
                <a:solidFill>
                  <a:srgbClr val="FF0000"/>
                </a:solidFill>
                <a:latin typeface="Comic Sans MS" pitchFamily="66" charset="0"/>
              </a:rPr>
              <a:t>and</a:t>
            </a:r>
            <a:r>
              <a:rPr lang="de-DE" dirty="0" smtClean="0">
                <a:solidFill>
                  <a:srgbClr val="FF0000"/>
                </a:solidFill>
                <a:latin typeface="Comic Sans MS" pitchFamily="66" charset="0"/>
              </a:rPr>
              <a:t> CP </a:t>
            </a:r>
            <a:r>
              <a:rPr lang="de-DE" dirty="0" err="1" smtClean="0">
                <a:solidFill>
                  <a:srgbClr val="FF0000"/>
                </a:solidFill>
                <a:latin typeface="Comic Sans MS" pitchFamily="66" charset="0"/>
              </a:rPr>
              <a:t>violation</a:t>
            </a:r>
            <a:endParaRPr lang="de-DE" dirty="0">
              <a:solidFill>
                <a:srgbClr val="FF0000"/>
              </a:solidFill>
              <a:latin typeface="Comic Sans MS" pitchFamily="66" charset="0"/>
            </a:endParaRPr>
          </a:p>
          <a:p>
            <a:pPr lvl="1" eaLnBrk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 smtClean="0">
                <a:latin typeface="Comic Sans MS" pitchFamily="66" charset="0"/>
              </a:rPr>
              <a:t>Thermal non-equilibrium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98862" y="6991703"/>
            <a:ext cx="5580000" cy="292691"/>
          </a:xfrm>
          <a:prstGeom prst="rect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txBody>
          <a:bodyPr wrap="square" lIns="91420" tIns="45711" rIns="91420" bIns="45711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latin typeface="Comic Sans MS" pitchFamily="66" charset="0"/>
              </a:rPr>
              <a:t>Carina </a:t>
            </a:r>
            <a:r>
              <a:rPr lang="en-US" sz="1400" dirty="0" smtClean="0">
                <a:latin typeface="Comic Sans MS" pitchFamily="66" charset="0"/>
              </a:rPr>
              <a:t>Nebula (Largest-seen </a:t>
            </a:r>
            <a:r>
              <a:rPr lang="en-US" sz="1400" dirty="0">
                <a:latin typeface="Comic Sans MS" pitchFamily="66" charset="0"/>
              </a:rPr>
              <a:t>star-birth regions in the </a:t>
            </a:r>
            <a:r>
              <a:rPr lang="en-US" sz="1400" dirty="0" smtClean="0">
                <a:latin typeface="Comic Sans MS" pitchFamily="66" charset="0"/>
              </a:rPr>
              <a:t>galaxy)</a:t>
            </a:r>
            <a:endParaRPr lang="de-DE" sz="1400" dirty="0">
              <a:latin typeface="Comic Sans MS" pitchFamily="66" charset="0"/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12" name="Rettangolo 11"/>
          <p:cNvSpPr/>
          <p:nvPr/>
        </p:nvSpPr>
        <p:spPr>
          <a:xfrm>
            <a:off x="422045" y="2454217"/>
            <a:ext cx="9258819" cy="662984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E</a:t>
            </a:r>
            <a:r>
              <a:rPr lang="de-DE" dirty="0" err="1" smtClean="0">
                <a:latin typeface="Comic Sans MS" pitchFamily="66" charset="0"/>
              </a:rPr>
              <a:t>qual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emounts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of</a:t>
            </a:r>
            <a:r>
              <a:rPr lang="de-DE" dirty="0">
                <a:latin typeface="Comic Sans MS" pitchFamily="66" charset="0"/>
              </a:rPr>
              <a:t> matter </a:t>
            </a:r>
            <a:r>
              <a:rPr lang="de-DE" dirty="0" err="1">
                <a:latin typeface="Comic Sans MS" pitchFamily="66" charset="0"/>
              </a:rPr>
              <a:t>and</a:t>
            </a:r>
            <a:r>
              <a:rPr lang="de-DE" dirty="0">
                <a:latin typeface="Comic Sans MS" pitchFamily="66" charset="0"/>
              </a:rPr>
              <a:t> antimatter </a:t>
            </a:r>
            <a:r>
              <a:rPr lang="de-DE" dirty="0" err="1">
                <a:latin typeface="Comic Sans MS" pitchFamily="66" charset="0"/>
              </a:rPr>
              <a:t>at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the</a:t>
            </a:r>
            <a:r>
              <a:rPr lang="de-DE" dirty="0">
                <a:latin typeface="Comic Sans MS" pitchFamily="66" charset="0"/>
              </a:rPr>
              <a:t> Big </a:t>
            </a:r>
            <a:r>
              <a:rPr lang="de-DE" dirty="0" smtClean="0">
                <a:latin typeface="Comic Sans MS" pitchFamily="66" charset="0"/>
              </a:rPr>
              <a:t>Bang. </a:t>
            </a:r>
            <a:endParaRPr lang="de-DE" dirty="0">
              <a:latin typeface="Comic Sans MS" pitchFamily="66" charset="0"/>
            </a:endParaRPr>
          </a:p>
          <a:p>
            <a:pPr lvl="1" hangingPunct="1">
              <a:spcBef>
                <a:spcPct val="20000"/>
              </a:spcBef>
              <a:buClr>
                <a:srgbClr val="009EE0"/>
              </a:buClr>
              <a:buFont typeface="Arial" pitchFamily="34" charset="0"/>
              <a:buChar char="•"/>
            </a:pPr>
            <a:r>
              <a:rPr lang="de-DE" dirty="0" smtClean="0">
                <a:latin typeface="Comic Sans MS" pitchFamily="66" charset="0"/>
              </a:rPr>
              <a:t>CP </a:t>
            </a:r>
            <a:r>
              <a:rPr lang="de-DE" dirty="0" err="1">
                <a:latin typeface="Comic Sans MS" pitchFamily="66" charset="0"/>
              </a:rPr>
              <a:t>violation</a:t>
            </a:r>
            <a:r>
              <a:rPr lang="de-DE" dirty="0">
                <a:latin typeface="Comic Sans MS" pitchFamily="66" charset="0"/>
              </a:rPr>
              <a:t> in </a:t>
            </a:r>
            <a:r>
              <a:rPr lang="de-DE" dirty="0" smtClean="0">
                <a:latin typeface="Comic Sans MS" pitchFamily="66" charset="0"/>
              </a:rPr>
              <a:t>SM: </a:t>
            </a:r>
            <a:r>
              <a:rPr lang="de-DE" dirty="0">
                <a:latin typeface="Comic Sans MS" pitchFamily="66" charset="0"/>
              </a:rPr>
              <a:t>10</a:t>
            </a:r>
            <a:r>
              <a:rPr lang="de-DE" baseline="30000" dirty="0">
                <a:latin typeface="Comic Sans MS" pitchFamily="66" charset="0"/>
              </a:rPr>
              <a:t>-18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expected</a:t>
            </a:r>
            <a:endParaRPr lang="de-DE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01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8816" y="287316"/>
            <a:ext cx="8568531" cy="762429"/>
          </a:xfrm>
        </p:spPr>
        <p:txBody>
          <a:bodyPr/>
          <a:lstStyle/>
          <a:p>
            <a:r>
              <a:rPr lang="de-DE" sz="2800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Development: RF E/B-Flipper (RF Wien Filter)</a:t>
            </a:r>
            <a:endParaRPr lang="en-US" sz="2800" b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3752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3" t="53616" r="2225" b="2628"/>
          <a:stretch/>
        </p:blipFill>
        <p:spPr bwMode="auto">
          <a:xfrm>
            <a:off x="5250491" y="2330444"/>
            <a:ext cx="4228360" cy="317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93984" y="1205700"/>
                <a:ext cx="9089447" cy="9604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100794" tIns="50397" rIns="100794" bIns="50397" rtlCol="0">
                <a:spAutoFit/>
              </a:bodyPr>
              <a:lstStyle/>
              <a:p>
                <a:pPr marL="503972" indent="-503972">
                  <a:buFont typeface="+mj-lt"/>
                  <a:buAutoNum type="arabicPeriod"/>
                </a:pPr>
                <a:r>
                  <a:rPr lang="de-DE" sz="2000" dirty="0">
                    <a:latin typeface="Comic Sans MS" panose="030F0702030302020204" pitchFamily="66" charset="0"/>
                  </a:rPr>
                  <a:t>Upgrade </a:t>
                </a:r>
                <a:r>
                  <a:rPr lang="de-DE" sz="2000" dirty="0" err="1">
                    <a:latin typeface="Comic Sans MS" panose="030F0702030302020204" pitchFamily="66" charset="0"/>
                  </a:rPr>
                  <a:t>test</a:t>
                </a:r>
                <a:r>
                  <a:rPr lang="de-DE" sz="2000" dirty="0">
                    <a:latin typeface="Comic Sans MS" panose="030F0702030302020204" pitchFamily="66" charset="0"/>
                  </a:rPr>
                  <a:t> </a:t>
                </a:r>
                <a:r>
                  <a:rPr lang="de-DE" sz="2000" dirty="0" err="1">
                    <a:latin typeface="Comic Sans MS" panose="030F0702030302020204" pitchFamily="66" charset="0"/>
                  </a:rPr>
                  <a:t>flipper</a:t>
                </a:r>
                <a:r>
                  <a:rPr lang="de-DE" sz="2000" dirty="0">
                    <a:latin typeface="Comic Sans MS" panose="030F0702030302020204" pitchFamily="66" charset="0"/>
                  </a:rPr>
                  <a:t> </a:t>
                </a:r>
                <a:r>
                  <a:rPr lang="de-DE" sz="2000" dirty="0" err="1">
                    <a:latin typeface="Comic Sans MS" panose="030F0702030302020204" pitchFamily="66" charset="0"/>
                  </a:rPr>
                  <a:t>with</a:t>
                </a:r>
                <a:r>
                  <a:rPr lang="de-DE" sz="2000" dirty="0">
                    <a:latin typeface="Comic Sans MS" panose="030F0702030302020204" pitchFamily="66" charset="0"/>
                  </a:rPr>
                  <a:t> </a:t>
                </a:r>
                <a:r>
                  <a:rPr lang="de-DE" sz="2000" dirty="0" err="1">
                    <a:latin typeface="Comic Sans MS" panose="030F0702030302020204" pitchFamily="66" charset="0"/>
                  </a:rPr>
                  <a:t>electrostatic</a:t>
                </a:r>
                <a:r>
                  <a:rPr lang="de-DE" sz="2000" dirty="0">
                    <a:latin typeface="Comic Sans MS" panose="030F0702030302020204" pitchFamily="66" charset="0"/>
                  </a:rPr>
                  <a:t> </a:t>
                </a:r>
                <a:r>
                  <a:rPr lang="de-DE" sz="2000" dirty="0" err="1">
                    <a:latin typeface="Comic Sans MS" panose="030F0702030302020204" pitchFamily="66" charset="0"/>
                  </a:rPr>
                  <a:t>field</a:t>
                </a:r>
                <a:r>
                  <a:rPr lang="de-DE" sz="2000" dirty="0">
                    <a:latin typeface="Comic Sans MS" panose="030F0702030302020204" pitchFamily="66" charset="0"/>
                  </a:rPr>
                  <a:t> </a:t>
                </a:r>
                <a:r>
                  <a:rPr lang="de-DE" sz="2000" dirty="0" err="1" smtClean="0">
                    <a:latin typeface="Comic Sans MS" panose="030F0702030302020204" pitchFamily="66" charset="0"/>
                  </a:rPr>
                  <a:t>plates</a:t>
                </a:r>
                <a:r>
                  <a:rPr lang="de-DE" sz="2000" dirty="0">
                    <a:latin typeface="Comic Sans MS" panose="030F0702030302020204" pitchFamily="66" charset="0"/>
                  </a:rPr>
                  <a:t> </a:t>
                </a:r>
                <a:r>
                  <a:rPr lang="de-DE" sz="2000" dirty="0" smtClean="0">
                    <a:latin typeface="Comic Sans MS" panose="030F0702030302020204" pitchFamily="66" charset="0"/>
                  </a:rPr>
                  <a:t>(end </a:t>
                </a:r>
                <a:r>
                  <a:rPr lang="de-DE" sz="2000" dirty="0" err="1">
                    <a:latin typeface="Comic Sans MS" panose="030F0702030302020204" pitchFamily="66" charset="0"/>
                  </a:rPr>
                  <a:t>of</a:t>
                </a:r>
                <a:r>
                  <a:rPr lang="de-DE" sz="2000" dirty="0">
                    <a:latin typeface="Comic Sans MS" panose="030F0702030302020204" pitchFamily="66" charset="0"/>
                  </a:rPr>
                  <a:t> </a:t>
                </a:r>
                <a:r>
                  <a:rPr lang="de-DE" sz="2000" dirty="0" err="1" smtClean="0">
                    <a:latin typeface="Comic Sans MS" panose="030F0702030302020204" pitchFamily="66" charset="0"/>
                  </a:rPr>
                  <a:t>year</a:t>
                </a:r>
                <a:r>
                  <a:rPr lang="de-DE" sz="2000" dirty="0" smtClean="0">
                    <a:latin typeface="Comic Sans MS" panose="030F0702030302020204" pitchFamily="66" charset="0"/>
                  </a:rPr>
                  <a:t>).</a:t>
                </a:r>
                <a:endParaRPr lang="de-DE" sz="2000" dirty="0">
                  <a:latin typeface="Comic Sans MS" panose="030F0702030302020204" pitchFamily="66" charset="0"/>
                </a:endParaRPr>
              </a:p>
              <a:p>
                <a:pPr marL="503972" indent="-503972">
                  <a:buFont typeface="+mj-lt"/>
                  <a:buAutoNum type="arabicPeriod"/>
                </a:pPr>
                <a:r>
                  <a:rPr lang="de-DE" sz="2000" dirty="0" err="1">
                    <a:latin typeface="Comic Sans MS" panose="030F0702030302020204" pitchFamily="66" charset="0"/>
                  </a:rPr>
                  <a:t>Build</a:t>
                </a:r>
                <a:r>
                  <a:rPr lang="de-DE" sz="2000" dirty="0">
                    <a:latin typeface="Comic Sans MS" panose="030F0702030302020204" pitchFamily="66" charset="0"/>
                  </a:rPr>
                  <a:t> </a:t>
                </a:r>
                <a:r>
                  <a:rPr lang="de-DE" sz="2000" dirty="0" err="1">
                    <a:latin typeface="Comic Sans MS" panose="030F0702030302020204" pitchFamily="66" charset="0"/>
                  </a:rPr>
                  <a:t>lower</a:t>
                </a:r>
                <a:r>
                  <a:rPr lang="de-DE" sz="2000" dirty="0">
                    <a:latin typeface="Comic Sans MS" panose="030F0702030302020204" pitchFamily="66" charset="0"/>
                  </a:rPr>
                  <a:t> power </a:t>
                </a:r>
                <a:r>
                  <a:rPr lang="de-DE" sz="2000" dirty="0" err="1">
                    <a:latin typeface="Comic Sans MS" panose="030F0702030302020204" pitchFamily="66" charset="0"/>
                  </a:rPr>
                  <a:t>version</a:t>
                </a:r>
                <a:r>
                  <a:rPr lang="de-DE" sz="2000" dirty="0">
                    <a:latin typeface="Comic Sans MS" panose="030F0702030302020204" pitchFamily="66" charset="0"/>
                  </a:rPr>
                  <a:t> </a:t>
                </a:r>
                <a:r>
                  <a:rPr lang="de-DE" sz="2000" dirty="0" err="1">
                    <a:latin typeface="Comic Sans MS" panose="030F0702030302020204" pitchFamily="66" charset="0"/>
                  </a:rPr>
                  <a:t>using</a:t>
                </a:r>
                <a:r>
                  <a:rPr lang="de-DE" sz="2000" dirty="0">
                    <a:latin typeface="Comic Sans MS" panose="030F0702030302020204" pitchFamily="66" charset="0"/>
                  </a:rPr>
                  <a:t> a </a:t>
                </a:r>
                <a:r>
                  <a:rPr lang="de-DE" sz="2000" dirty="0" err="1">
                    <a:latin typeface="Comic Sans MS" panose="030F0702030302020204" pitchFamily="66" charset="0"/>
                  </a:rPr>
                  <a:t>stripline</a:t>
                </a:r>
                <a:r>
                  <a:rPr lang="de-DE" sz="2000" dirty="0">
                    <a:latin typeface="Comic Sans MS" panose="030F0702030302020204" pitchFamily="66" charset="0"/>
                  </a:rPr>
                  <a:t> </a:t>
                </a:r>
                <a:r>
                  <a:rPr lang="de-DE" sz="2000" dirty="0" err="1">
                    <a:latin typeface="Comic Sans MS" panose="030F0702030302020204" pitchFamily="66" charset="0"/>
                  </a:rPr>
                  <a:t>system</a:t>
                </a:r>
                <a:endParaRPr lang="de-DE" sz="2000" dirty="0">
                  <a:latin typeface="Comic Sans MS" panose="030F0702030302020204" pitchFamily="66" charset="0"/>
                </a:endParaRPr>
              </a:p>
              <a:p>
                <a:pPr marL="503972" indent="-503972">
                  <a:buFont typeface="+mj-lt"/>
                  <a:buAutoNum type="arabicPeriod"/>
                </a:pPr>
                <a:r>
                  <a:rPr lang="de-DE" sz="2000" dirty="0" err="1">
                    <a:latin typeface="Comic Sans MS" panose="030F0702030302020204" pitchFamily="66" charset="0"/>
                  </a:rPr>
                  <a:t>Build</a:t>
                </a:r>
                <a:r>
                  <a:rPr lang="de-DE" sz="2000" dirty="0">
                    <a:latin typeface="Comic Sans MS" panose="030F0702030302020204" pitchFamily="66" charset="0"/>
                  </a:rPr>
                  <a:t> high-power </a:t>
                </a:r>
                <a:r>
                  <a:rPr lang="de-DE" sz="2000" dirty="0" err="1">
                    <a:latin typeface="Comic Sans MS" panose="030F0702030302020204" pitchFamily="66" charset="0"/>
                  </a:rPr>
                  <a:t>version</a:t>
                </a:r>
                <a:r>
                  <a:rPr lang="de-DE" sz="2000" dirty="0">
                    <a:latin typeface="Comic Sans MS" panose="030F0702030302020204" pitchFamily="66" charset="0"/>
                  </a:rPr>
                  <a:t> </a:t>
                </a:r>
                <a:r>
                  <a:rPr lang="de-DE" sz="2000" dirty="0" err="1">
                    <a:latin typeface="Comic Sans MS" panose="030F0702030302020204" pitchFamily="66" charset="0"/>
                  </a:rPr>
                  <a:t>of</a:t>
                </a:r>
                <a:r>
                  <a:rPr lang="de-DE" sz="2000" dirty="0">
                    <a:latin typeface="Comic Sans MS" panose="030F0702030302020204" pitchFamily="66" charset="0"/>
                  </a:rPr>
                  <a:t> </a:t>
                </a:r>
                <a:r>
                  <a:rPr lang="de-DE" sz="2000" dirty="0" err="1">
                    <a:latin typeface="Comic Sans MS" panose="030F0702030302020204" pitchFamily="66" charset="0"/>
                  </a:rPr>
                  <a:t>stripline</a:t>
                </a:r>
                <a:r>
                  <a:rPr lang="de-DE" sz="2000" dirty="0">
                    <a:latin typeface="Comic Sans MS" panose="030F0702030302020204" pitchFamily="66" charset="0"/>
                  </a:rPr>
                  <a:t> </a:t>
                </a:r>
                <a:r>
                  <a:rPr lang="de-DE" sz="2000" dirty="0" err="1">
                    <a:latin typeface="Comic Sans MS" panose="030F0702030302020204" pitchFamily="66" charset="0"/>
                  </a:rPr>
                  <a:t>system</a:t>
                </a:r>
                <a:r>
                  <a:rPr lang="de-DE" sz="2000" dirty="0">
                    <a:latin typeface="Comic Sans MS" panose="030F0702030302020204" pitchFamily="66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de-DE" sz="2000" b="1" i="1" dirty="0">
                        <a:latin typeface="Cambria Math"/>
                      </a:rPr>
                      <m:t>𝑬</m:t>
                    </m:r>
                    <m:r>
                      <a:rPr lang="de-DE" sz="2000" b="1" i="1" dirty="0">
                        <a:latin typeface="Cambria Math"/>
                      </a:rPr>
                      <m:t>&gt;</m:t>
                    </m:r>
                    <m:r>
                      <a:rPr lang="de-DE" sz="2000" b="1" i="1" dirty="0">
                        <a:latin typeface="Cambria Math"/>
                      </a:rPr>
                      <m:t>𝟏𝟎𝟎</m:t>
                    </m:r>
                  </m:oMath>
                </a14:m>
                <a:r>
                  <a:rPr lang="de-DE" sz="2000" b="1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1" dirty="0">
                        <a:latin typeface="Cambria Math"/>
                      </a:rPr>
                      <m:t>𝐤𝐕</m:t>
                    </m:r>
                    <m:r>
                      <a:rPr lang="de-DE" sz="2000" b="1" dirty="0">
                        <a:latin typeface="Cambria Math"/>
                      </a:rPr>
                      <m:t>/</m:t>
                    </m:r>
                    <m:r>
                      <a:rPr lang="de-DE" sz="2000" b="1" dirty="0">
                        <a:latin typeface="Cambria Math"/>
                      </a:rPr>
                      <m:t>𝐦</m:t>
                    </m:r>
                  </m:oMath>
                </a14:m>
                <a:r>
                  <a:rPr lang="de-DE" sz="2000" dirty="0">
                    <a:latin typeface="Comic Sans MS" panose="030F0702030302020204" pitchFamily="66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84" y="1205700"/>
                <a:ext cx="9089447" cy="960475"/>
              </a:xfrm>
              <a:prstGeom prst="rect">
                <a:avLst/>
              </a:prstGeom>
              <a:blipFill rotWithShape="1">
                <a:blip r:embed="rId3"/>
                <a:stretch>
                  <a:fillRect l="-872" t="-10191" b="-140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3" t="9860" r="2225" b="46384"/>
          <a:stretch/>
        </p:blipFill>
        <p:spPr bwMode="auto">
          <a:xfrm>
            <a:off x="393984" y="2330444"/>
            <a:ext cx="4228360" cy="317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5250490" y="5693806"/>
            <a:ext cx="4354391" cy="559724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r"/>
            <a:r>
              <a:rPr lang="de-DE" sz="1600" dirty="0">
                <a:latin typeface="Comic Sans MS" panose="030F0702030302020204" pitchFamily="66" charset="0"/>
              </a:rPr>
              <a:t>Work </a:t>
            </a:r>
            <a:r>
              <a:rPr lang="de-DE" sz="1600" dirty="0" err="1" smtClean="0">
                <a:latin typeface="Comic Sans MS" panose="030F0702030302020204" pitchFamily="66" charset="0"/>
              </a:rPr>
              <a:t>by</a:t>
            </a:r>
            <a:r>
              <a:rPr lang="de-DE" sz="1600" dirty="0" smtClean="0">
                <a:latin typeface="Comic Sans MS" panose="030F0702030302020204" pitchFamily="66" charset="0"/>
              </a:rPr>
              <a:t> </a:t>
            </a:r>
            <a:r>
              <a:rPr lang="de-DE" sz="1600" dirty="0">
                <a:latin typeface="Comic Sans MS" panose="030F0702030302020204" pitchFamily="66" charset="0"/>
              </a:rPr>
              <a:t>S. </a:t>
            </a:r>
            <a:r>
              <a:rPr lang="de-DE" sz="1600" dirty="0" smtClean="0">
                <a:latin typeface="Comic Sans MS" panose="030F0702030302020204" pitchFamily="66" charset="0"/>
              </a:rPr>
              <a:t>Mey, R</a:t>
            </a:r>
            <a:r>
              <a:rPr lang="de-DE" sz="1600" dirty="0">
                <a:latin typeface="Comic Sans MS" panose="030F0702030302020204" pitchFamily="66" charset="0"/>
              </a:rPr>
              <a:t>. </a:t>
            </a:r>
            <a:r>
              <a:rPr lang="de-DE" sz="1600" dirty="0" smtClean="0">
                <a:latin typeface="Comic Sans MS" panose="030F0702030302020204" pitchFamily="66" charset="0"/>
              </a:rPr>
              <a:t>Gebel (Jülich)</a:t>
            </a:r>
          </a:p>
          <a:p>
            <a:pPr algn="r"/>
            <a:r>
              <a:rPr lang="en-US" sz="1600" dirty="0" smtClean="0">
                <a:latin typeface="Comic Sans MS" panose="030F0702030302020204" pitchFamily="66" charset="0"/>
              </a:rPr>
              <a:t>J. Slim, D. </a:t>
            </a:r>
            <a:r>
              <a:rPr lang="en-US" sz="1600" dirty="0" err="1" smtClean="0">
                <a:latin typeface="Comic Sans MS" panose="030F0702030302020204" pitchFamily="66" charset="0"/>
              </a:rPr>
              <a:t>Hölscher</a:t>
            </a:r>
            <a:r>
              <a:rPr lang="en-US" sz="1600" dirty="0">
                <a:latin typeface="Comic Sans MS" panose="030F0702030302020204" pitchFamily="66" charset="0"/>
              </a:rPr>
              <a:t> (</a:t>
            </a:r>
            <a:r>
              <a:rPr lang="en-US" sz="1600" dirty="0" smtClean="0">
                <a:latin typeface="Comic Sans MS" panose="030F0702030302020204" pitchFamily="66" charset="0"/>
              </a:rPr>
              <a:t>IHF RWTH Aachen)</a:t>
            </a:r>
            <a:r>
              <a:rPr lang="de-DE" sz="1600" dirty="0" smtClean="0">
                <a:latin typeface="Comic Sans MS" panose="030F0702030302020204" pitchFamily="66" charset="0"/>
              </a:rPr>
              <a:t> </a:t>
            </a:r>
            <a:endParaRPr lang="de-DE" sz="1600" dirty="0">
              <a:latin typeface="Comic Sans MS" panose="030F0702030302020204" pitchFamily="66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51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20904" y="258991"/>
            <a:ext cx="5513855" cy="793528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pPr algn="ctr"/>
            <a:r>
              <a:rPr lang="it-IT" sz="4800" dirty="0" err="1">
                <a:solidFill>
                  <a:srgbClr val="FF0000"/>
                </a:solidFill>
                <a:latin typeface="Comic Sans MS" pitchFamily="66" charset="0"/>
              </a:rPr>
              <a:t>Conclusions</a:t>
            </a:r>
            <a:endParaRPr lang="it-IT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27109" y="2632087"/>
            <a:ext cx="9318517" cy="1754221"/>
          </a:xfrm>
          <a:prstGeom prst="rect">
            <a:avLst/>
          </a:prstGeom>
          <a:solidFill>
            <a:schemeClr val="bg1"/>
          </a:solidFill>
        </p:spPr>
        <p:txBody>
          <a:bodyPr wrap="square" lIns="91334" tIns="45668" rIns="91334" bIns="45668" rtlCol="0">
            <a:spAutoFit/>
          </a:bodyPr>
          <a:lstStyle/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it-IT" dirty="0" smtClean="0">
                <a:latin typeface="Comic Sans MS" pitchFamily="66" charset="0"/>
              </a:rPr>
              <a:t>At the COSY ring </a:t>
            </a:r>
            <a:r>
              <a:rPr lang="it-IT" dirty="0" err="1" smtClean="0">
                <a:latin typeface="Comic Sans MS" pitchFamily="66" charset="0"/>
              </a:rPr>
              <a:t>dedicated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feasibility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tests</a:t>
            </a:r>
            <a:r>
              <a:rPr lang="it-IT" dirty="0" smtClean="0">
                <a:latin typeface="Comic Sans MS" pitchFamily="66" charset="0"/>
              </a:rPr>
              <a:t> are </a:t>
            </a:r>
            <a:r>
              <a:rPr lang="it-IT" dirty="0" err="1" smtClean="0">
                <a:latin typeface="Comic Sans MS" pitchFamily="66" charset="0"/>
              </a:rPr>
              <a:t>underway</a:t>
            </a:r>
            <a:r>
              <a:rPr lang="it-IT" dirty="0" smtClean="0">
                <a:latin typeface="Comic Sans MS" pitchFamily="66" charset="0"/>
              </a:rPr>
              <a:t>.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it-IT" dirty="0" smtClean="0">
                <a:latin typeface="Comic Sans MS" pitchFamily="66" charset="0"/>
              </a:rPr>
              <a:t>SCT </a:t>
            </a:r>
            <a:r>
              <a:rPr lang="it-IT" dirty="0" err="1" smtClean="0">
                <a:latin typeface="Comic Sans MS" pitchFamily="66" charset="0"/>
              </a:rPr>
              <a:t>studies</a:t>
            </a:r>
            <a:r>
              <a:rPr lang="it-IT" dirty="0" smtClean="0">
                <a:latin typeface="Comic Sans MS" pitchFamily="66" charset="0"/>
              </a:rPr>
              <a:t> on a </a:t>
            </a:r>
            <a:r>
              <a:rPr lang="it-IT" dirty="0" err="1" smtClean="0">
                <a:latin typeface="Comic Sans MS" pitchFamily="66" charset="0"/>
              </a:rPr>
              <a:t>real</a:t>
            </a:r>
            <a:r>
              <a:rPr lang="it-IT" dirty="0" smtClean="0">
                <a:latin typeface="Comic Sans MS" pitchFamily="66" charset="0"/>
              </a:rPr>
              <a:t> machine</a:t>
            </a:r>
          </a:p>
          <a:p>
            <a:pPr marL="1027853" lvl="1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it-IT" dirty="0" err="1" smtClean="0">
                <a:latin typeface="Comic Sans MS" pitchFamily="66" charset="0"/>
              </a:rPr>
              <a:t>Emittance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affects</a:t>
            </a:r>
            <a:r>
              <a:rPr lang="it-IT" dirty="0" smtClean="0">
                <a:latin typeface="Comic Sans MS" pitchFamily="66" charset="0"/>
              </a:rPr>
              <a:t> SCT of the </a:t>
            </a:r>
            <a:r>
              <a:rPr lang="it-IT" dirty="0" err="1" smtClean="0">
                <a:latin typeface="Comic Sans MS" pitchFamily="66" charset="0"/>
              </a:rPr>
              <a:t>stored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beam</a:t>
            </a:r>
            <a:r>
              <a:rPr lang="it-IT" dirty="0" smtClean="0">
                <a:latin typeface="Comic Sans MS" pitchFamily="66" charset="0"/>
              </a:rPr>
              <a:t>.</a:t>
            </a:r>
            <a:endParaRPr lang="it-IT" dirty="0">
              <a:latin typeface="Comic Sans MS" pitchFamily="66" charset="0"/>
            </a:endParaRPr>
          </a:p>
          <a:p>
            <a:pPr marL="1027853" lvl="1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it-IT" dirty="0" err="1" smtClean="0">
                <a:latin typeface="Comic Sans MS" pitchFamily="66" charset="0"/>
              </a:rPr>
              <a:t>Sextupole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field</a:t>
            </a:r>
            <a:r>
              <a:rPr lang="it-IT" dirty="0" smtClean="0">
                <a:latin typeface="Comic Sans MS" pitchFamily="66" charset="0"/>
              </a:rPr>
              <a:t> can be </a:t>
            </a:r>
            <a:r>
              <a:rPr lang="it-IT" dirty="0" err="1" smtClean="0">
                <a:latin typeface="Comic Sans MS" pitchFamily="66" charset="0"/>
              </a:rPr>
              <a:t>effectively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used</a:t>
            </a:r>
            <a:r>
              <a:rPr lang="it-IT" dirty="0" smtClean="0">
                <a:latin typeface="Comic Sans MS" pitchFamily="66" charset="0"/>
              </a:rPr>
              <a:t> to </a:t>
            </a:r>
            <a:r>
              <a:rPr lang="it-IT" dirty="0" err="1" smtClean="0">
                <a:latin typeface="Comic Sans MS" pitchFamily="66" charset="0"/>
              </a:rPr>
              <a:t>increase</a:t>
            </a:r>
            <a:r>
              <a:rPr lang="it-IT" dirty="0" smtClean="0">
                <a:latin typeface="Comic Sans MS" pitchFamily="66" charset="0"/>
              </a:rPr>
              <a:t> SCT.</a:t>
            </a:r>
          </a:p>
          <a:p>
            <a:pPr marL="1027853" lvl="1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it-IT" dirty="0" err="1" smtClean="0">
                <a:latin typeface="Comic Sans MS" pitchFamily="66" charset="0"/>
              </a:rPr>
              <a:t>Next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step</a:t>
            </a:r>
            <a:r>
              <a:rPr lang="it-IT" dirty="0" smtClean="0">
                <a:latin typeface="Comic Sans MS" pitchFamily="66" charset="0"/>
              </a:rPr>
              <a:t>: </a:t>
            </a:r>
          </a:p>
          <a:p>
            <a:pPr marL="1427445" lvl="2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it-IT" dirty="0" err="1">
                <a:latin typeface="Comic Sans MS" pitchFamily="66" charset="0"/>
              </a:rPr>
              <a:t>Compensation</a:t>
            </a:r>
            <a:r>
              <a:rPr lang="it-IT" dirty="0">
                <a:latin typeface="Comic Sans MS" pitchFamily="66" charset="0"/>
              </a:rPr>
              <a:t> of (&lt;</a:t>
            </a:r>
            <a:r>
              <a:rPr lang="it-IT" dirty="0">
                <a:latin typeface="Symbol" pitchFamily="18" charset="2"/>
              </a:rPr>
              <a:t>D</a:t>
            </a:r>
            <a:r>
              <a:rPr lang="it-IT" dirty="0">
                <a:latin typeface="Comic Sans MS" pitchFamily="66" charset="0"/>
              </a:rPr>
              <a:t>P/P&gt;)</a:t>
            </a:r>
            <a:r>
              <a:rPr lang="it-IT" baseline="30000" dirty="0">
                <a:latin typeface="Comic Sans MS" pitchFamily="66" charset="0"/>
              </a:rPr>
              <a:t>2</a:t>
            </a:r>
            <a:r>
              <a:rPr lang="it-IT" dirty="0">
                <a:latin typeface="Comic Sans MS" pitchFamily="66" charset="0"/>
              </a:rPr>
              <a:t> with the </a:t>
            </a:r>
            <a:r>
              <a:rPr lang="it-IT" dirty="0" err="1">
                <a:latin typeface="Comic Sans MS" pitchFamily="66" charset="0"/>
              </a:rPr>
              <a:t>same</a:t>
            </a:r>
            <a:r>
              <a:rPr lang="it-IT" dirty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principle</a:t>
            </a:r>
            <a:endParaRPr lang="it-IT" dirty="0">
              <a:latin typeface="Comic Sans MS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1531" y="1281157"/>
            <a:ext cx="9636147" cy="923225"/>
          </a:xfrm>
          <a:prstGeom prst="rect">
            <a:avLst/>
          </a:prstGeom>
          <a:solidFill>
            <a:schemeClr val="bg1"/>
          </a:solidFill>
        </p:spPr>
        <p:txBody>
          <a:bodyPr wrap="square" lIns="91334" tIns="45668" rIns="91334" bIns="45668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it-IT" dirty="0">
                <a:latin typeface="Comic Sans MS" pitchFamily="66" charset="0"/>
              </a:rPr>
              <a:t>N</a:t>
            </a:r>
            <a:r>
              <a:rPr lang="it-IT" dirty="0" smtClean="0">
                <a:latin typeface="Comic Sans MS" pitchFamily="66" charset="0"/>
              </a:rPr>
              <a:t>on-zero EDM  </a:t>
            </a:r>
            <a:r>
              <a:rPr lang="it-IT" dirty="0" err="1" smtClean="0">
                <a:latin typeface="Comic Sans MS" pitchFamily="66" charset="0"/>
              </a:rPr>
              <a:t>within</a:t>
            </a:r>
            <a:r>
              <a:rPr lang="it-IT" dirty="0" smtClean="0">
                <a:latin typeface="Comic Sans MS" pitchFamily="66" charset="0"/>
              </a:rPr>
              <a:t> the </a:t>
            </a:r>
            <a:r>
              <a:rPr lang="it-IT" dirty="0" err="1" smtClean="0">
                <a:latin typeface="Comic Sans MS" pitchFamily="66" charset="0"/>
              </a:rPr>
              <a:t>actual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experimental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limits</a:t>
            </a:r>
            <a:r>
              <a:rPr lang="it-IT" dirty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clear</a:t>
            </a:r>
            <a:r>
              <a:rPr lang="it-IT" dirty="0" smtClean="0">
                <a:latin typeface="Comic Sans MS" pitchFamily="66" charset="0"/>
              </a:rPr>
              <a:t> probe of new </a:t>
            </a:r>
            <a:r>
              <a:rPr lang="it-IT" dirty="0" err="1" smtClean="0">
                <a:latin typeface="Comic Sans MS" pitchFamily="66" charset="0"/>
              </a:rPr>
              <a:t>physics</a:t>
            </a:r>
            <a:endParaRPr lang="it-IT" dirty="0" smtClean="0">
              <a:latin typeface="Comic Sans MS" pitchFamily="66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it-IT" dirty="0" err="1" smtClean="0">
                <a:latin typeface="Comic Sans MS" pitchFamily="66" charset="0"/>
              </a:rPr>
              <a:t>Pol</a:t>
            </a:r>
            <a:r>
              <a:rPr lang="it-IT" dirty="0" smtClean="0">
                <a:latin typeface="Comic Sans MS" pitchFamily="66" charset="0"/>
              </a:rPr>
              <a:t>. </a:t>
            </a:r>
            <a:r>
              <a:rPr lang="it-IT" dirty="0" err="1">
                <a:latin typeface="Comic Sans MS" pitchFamily="66" charset="0"/>
              </a:rPr>
              <a:t>beam</a:t>
            </a:r>
            <a:r>
              <a:rPr lang="it-IT" dirty="0">
                <a:latin typeface="Comic Sans MS" pitchFamily="66" charset="0"/>
              </a:rPr>
              <a:t> in </a:t>
            </a:r>
            <a:r>
              <a:rPr lang="it-IT" dirty="0" smtClean="0">
                <a:latin typeface="Comic Sans MS" pitchFamily="66" charset="0"/>
              </a:rPr>
              <a:t>S. R. </a:t>
            </a:r>
            <a:r>
              <a:rPr lang="it-IT" dirty="0" err="1">
                <a:latin typeface="Comic Sans MS" pitchFamily="66" charset="0"/>
              </a:rPr>
              <a:t>might</a:t>
            </a:r>
            <a:r>
              <a:rPr lang="it-IT" dirty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pave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>
                <a:latin typeface="Comic Sans MS" pitchFamily="66" charset="0"/>
              </a:rPr>
              <a:t>the way </a:t>
            </a:r>
            <a:r>
              <a:rPr lang="it-IT" dirty="0" smtClean="0">
                <a:latin typeface="Comic Sans MS" pitchFamily="66" charset="0"/>
              </a:rPr>
              <a:t>to </a:t>
            </a:r>
            <a:r>
              <a:rPr lang="it-IT" dirty="0" err="1" smtClean="0">
                <a:latin typeface="Comic Sans MS" pitchFamily="66" charset="0"/>
              </a:rPr>
              <a:t>direct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>
                <a:latin typeface="Comic Sans MS" pitchFamily="66" charset="0"/>
              </a:rPr>
              <a:t>measurement</a:t>
            </a:r>
            <a:r>
              <a:rPr lang="it-IT" dirty="0">
                <a:latin typeface="Comic Sans MS" pitchFamily="66" charset="0"/>
              </a:rPr>
              <a:t> of EDM of </a:t>
            </a:r>
            <a:r>
              <a:rPr lang="it-IT" dirty="0" err="1" smtClean="0">
                <a:latin typeface="Comic Sans MS" pitchFamily="66" charset="0"/>
              </a:rPr>
              <a:t>ch</a:t>
            </a:r>
            <a:r>
              <a:rPr lang="it-IT" dirty="0" smtClean="0">
                <a:latin typeface="Comic Sans MS" pitchFamily="66" charset="0"/>
              </a:rPr>
              <a:t>. </a:t>
            </a:r>
            <a:r>
              <a:rPr lang="it-IT" dirty="0" err="1">
                <a:latin typeface="Comic Sans MS" pitchFamily="66" charset="0"/>
              </a:rPr>
              <a:t>particles</a:t>
            </a:r>
            <a:r>
              <a:rPr lang="it-IT" dirty="0">
                <a:latin typeface="Comic Sans MS" pitchFamily="66" charset="0"/>
              </a:rPr>
              <a:t>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it-IT" dirty="0" err="1">
                <a:latin typeface="Comic Sans MS" pitchFamily="66" charset="0"/>
              </a:rPr>
              <a:t>C</a:t>
            </a:r>
            <a:r>
              <a:rPr lang="it-IT" dirty="0" err="1" smtClean="0">
                <a:latin typeface="Comic Sans MS" pitchFamily="66" charset="0"/>
              </a:rPr>
              <a:t>hallenges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willl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stimulate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development</a:t>
            </a:r>
            <a:r>
              <a:rPr lang="it-IT" dirty="0" smtClean="0">
                <a:latin typeface="Comic Sans MS" pitchFamily="66" charset="0"/>
              </a:rPr>
              <a:t> in Storage Ring </a:t>
            </a:r>
            <a:r>
              <a:rPr lang="it-IT" dirty="0" err="1" smtClean="0">
                <a:latin typeface="Comic Sans MS" pitchFamily="66" charset="0"/>
              </a:rPr>
              <a:t>technology</a:t>
            </a:r>
            <a:r>
              <a:rPr lang="it-IT" dirty="0" smtClean="0">
                <a:latin typeface="Comic Sans MS" pitchFamily="66" charset="0"/>
              </a:rPr>
              <a:t>.</a:t>
            </a:r>
            <a:endParaRPr lang="it-IT" dirty="0">
              <a:latin typeface="Comic Sans MS" pitchFamily="66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214702" y="4801107"/>
            <a:ext cx="9476670" cy="1122766"/>
          </a:xfrm>
          <a:prstGeom prst="rect">
            <a:avLst/>
          </a:prstGeom>
          <a:solidFill>
            <a:schemeClr val="bg1"/>
          </a:solidFill>
        </p:spPr>
        <p:txBody>
          <a:bodyPr wrap="square" lIns="91334" tIns="45668" rIns="91334" bIns="45668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The way to a Storage Ring EDM:</a:t>
            </a:r>
          </a:p>
          <a:p>
            <a:pPr marL="1027853" lvl="1" indent="-285750">
              <a:buFont typeface="Arial" pitchFamily="34" charset="0"/>
              <a:buChar char="•"/>
            </a:pPr>
            <a:r>
              <a:rPr lang="it-IT" dirty="0" smtClean="0">
                <a:latin typeface="Comic Sans MS" pitchFamily="66" charset="0"/>
              </a:rPr>
              <a:t>Precursor </a:t>
            </a:r>
            <a:r>
              <a:rPr lang="it-IT" dirty="0" err="1" smtClean="0">
                <a:latin typeface="Comic Sans MS" pitchFamily="66" charset="0"/>
              </a:rPr>
              <a:t>experiment</a:t>
            </a:r>
            <a:endParaRPr lang="it-IT" dirty="0" smtClean="0">
              <a:latin typeface="Comic Sans MS" pitchFamily="66" charset="0"/>
            </a:endParaRPr>
          </a:p>
          <a:p>
            <a:pPr marL="1027853" lvl="1" indent="-285750">
              <a:buFont typeface="Arial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(</a:t>
            </a:r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Prototype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 electron </a:t>
            </a:r>
            <a:r>
              <a:rPr lang="it-IT" smtClean="0">
                <a:solidFill>
                  <a:srgbClr val="FF0000"/>
                </a:solidFill>
                <a:latin typeface="Comic Sans MS" pitchFamily="66" charset="0"/>
              </a:rPr>
              <a:t>ring?)</a:t>
            </a:r>
            <a:endParaRPr lang="it-IT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1027853" lvl="1" indent="-285750">
              <a:buFont typeface="Arial" pitchFamily="34" charset="0"/>
              <a:buChar char="•"/>
            </a:pPr>
            <a:r>
              <a:rPr lang="it-IT" dirty="0" smtClean="0">
                <a:latin typeface="Comic Sans MS" pitchFamily="66" charset="0"/>
              </a:rPr>
              <a:t>Proton/</a:t>
            </a:r>
            <a:r>
              <a:rPr lang="it-IT" dirty="0" err="1" smtClean="0">
                <a:latin typeface="Comic Sans MS" pitchFamily="66" charset="0"/>
              </a:rPr>
              <a:t>deutern</a:t>
            </a:r>
            <a:r>
              <a:rPr lang="it-IT" dirty="0" smtClean="0">
                <a:latin typeface="Comic Sans MS" pitchFamily="66" charset="0"/>
              </a:rPr>
              <a:t> </a:t>
            </a:r>
            <a:r>
              <a:rPr lang="it-IT" dirty="0" err="1" smtClean="0">
                <a:latin typeface="Comic Sans MS" pitchFamily="66" charset="0"/>
              </a:rPr>
              <a:t>storage</a:t>
            </a:r>
            <a:r>
              <a:rPr lang="it-IT" dirty="0" smtClean="0">
                <a:latin typeface="Comic Sans MS" pitchFamily="66" charset="0"/>
              </a:rPr>
              <a:t> ring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11740" y="6197366"/>
            <a:ext cx="9476670" cy="349863"/>
          </a:xfrm>
          <a:prstGeom prst="rect">
            <a:avLst/>
          </a:prstGeom>
          <a:solidFill>
            <a:schemeClr val="bg1"/>
          </a:solidFill>
        </p:spPr>
        <p:txBody>
          <a:bodyPr wrap="square" lIns="91334" tIns="45668" rIns="91334" bIns="45668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i="1" dirty="0" smtClean="0">
                <a:latin typeface="Comic Sans MS" pitchFamily="66" charset="0"/>
              </a:rPr>
              <a:t>P.S. A </a:t>
            </a:r>
            <a:r>
              <a:rPr lang="it-IT" i="1" dirty="0" err="1" smtClean="0">
                <a:latin typeface="Comic Sans MS" pitchFamily="66" charset="0"/>
              </a:rPr>
              <a:t>srEDM</a:t>
            </a:r>
            <a:r>
              <a:rPr lang="it-IT" i="1" dirty="0" smtClean="0">
                <a:latin typeface="Comic Sans MS" pitchFamily="66" charset="0"/>
              </a:rPr>
              <a:t> </a:t>
            </a:r>
            <a:r>
              <a:rPr lang="it-IT" i="1" dirty="0" err="1" smtClean="0">
                <a:latin typeface="Comic Sans MS" pitchFamily="66" charset="0"/>
              </a:rPr>
              <a:t>experiment</a:t>
            </a:r>
            <a:r>
              <a:rPr lang="it-IT" i="1" dirty="0" smtClean="0">
                <a:latin typeface="Comic Sans MS" pitchFamily="66" charset="0"/>
              </a:rPr>
              <a:t> </a:t>
            </a:r>
            <a:r>
              <a:rPr lang="it-IT" i="1" dirty="0" err="1" smtClean="0">
                <a:latin typeface="Comic Sans MS" pitchFamily="66" charset="0"/>
              </a:rPr>
              <a:t>is</a:t>
            </a:r>
            <a:r>
              <a:rPr lang="it-IT" i="1" dirty="0" smtClean="0">
                <a:latin typeface="Comic Sans MS" pitchFamily="66" charset="0"/>
              </a:rPr>
              <a:t> </a:t>
            </a:r>
            <a:r>
              <a:rPr lang="it-IT" i="1" dirty="0" err="1" smtClean="0">
                <a:latin typeface="Comic Sans MS" pitchFamily="66" charset="0"/>
              </a:rPr>
              <a:t>realatively</a:t>
            </a:r>
            <a:r>
              <a:rPr lang="it-IT" i="1" smtClean="0">
                <a:latin typeface="Comic Sans MS" pitchFamily="66" charset="0"/>
              </a:rPr>
              <a:t> cheap</a:t>
            </a:r>
            <a:r>
              <a:rPr lang="it-IT" i="1" dirty="0" smtClean="0">
                <a:latin typeface="Comic Sans MS" pitchFamily="66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482204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560439" y="170503"/>
            <a:ext cx="9217741" cy="607434"/>
          </a:xfrm>
          <a:prstGeom prst="rect">
            <a:avLst/>
          </a:prstGeom>
          <a:noFill/>
        </p:spPr>
        <p:txBody>
          <a:bodyPr wrap="square" lIns="91334" tIns="45668" rIns="91334" bIns="45668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FF0000"/>
                </a:solidFill>
                <a:latin typeface="Comic Sans MS" pitchFamily="66" charset="0"/>
              </a:rPr>
              <a:t>All</a:t>
            </a: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rgbClr val="FF0000"/>
                </a:solidFill>
                <a:latin typeface="Comic Sans MS" pitchFamily="66" charset="0"/>
              </a:rPr>
              <a:t>electric</a:t>
            </a: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> electron-EDM </a:t>
            </a:r>
            <a:r>
              <a:rPr lang="it-IT" sz="3600" dirty="0" err="1" smtClean="0">
                <a:solidFill>
                  <a:srgbClr val="FF0000"/>
                </a:solidFill>
                <a:latin typeface="Comic Sans MS" pitchFamily="66" charset="0"/>
              </a:rPr>
              <a:t>storage</a:t>
            </a: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> ring</a:t>
            </a:r>
            <a:endParaRPr lang="it-IT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33" y="1641699"/>
            <a:ext cx="4663033" cy="334988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474542" y="4622786"/>
            <a:ext cx="209427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(from R. </a:t>
            </a:r>
            <a:r>
              <a:rPr lang="it-IT" dirty="0" err="1" smtClean="0">
                <a:latin typeface="Comic Sans MS" panose="030F0702030302020204" pitchFamily="66" charset="0"/>
              </a:rPr>
              <a:t>Talman</a:t>
            </a:r>
            <a:r>
              <a:rPr lang="it-IT" dirty="0" smtClean="0">
                <a:latin typeface="Comic Sans MS" panose="030F0702030302020204" pitchFamily="66" charset="0"/>
              </a:rPr>
              <a:t>)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12381" y="901263"/>
            <a:ext cx="5663381" cy="6076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Comic Sans MS" panose="030F0702030302020204" pitchFamily="66" charset="0"/>
              </a:rPr>
              <a:t>Magic </a:t>
            </a:r>
            <a:r>
              <a:rPr lang="it-IT" dirty="0" err="1" smtClean="0">
                <a:latin typeface="Comic Sans MS" panose="030F0702030302020204" pitchFamily="66" charset="0"/>
              </a:rPr>
              <a:t>energy</a:t>
            </a:r>
            <a:r>
              <a:rPr lang="it-IT" dirty="0" smtClean="0">
                <a:latin typeface="Comic Sans MS" panose="030F0702030302020204" pitchFamily="66" charset="0"/>
              </a:rPr>
              <a:t> for electron: 14.5 </a:t>
            </a:r>
            <a:r>
              <a:rPr lang="it-IT" dirty="0" err="1" smtClean="0">
                <a:latin typeface="Comic Sans MS" panose="030F0702030302020204" pitchFamily="66" charset="0"/>
              </a:rPr>
              <a:t>MeV</a:t>
            </a:r>
            <a:r>
              <a:rPr lang="it-IT" dirty="0" smtClean="0">
                <a:latin typeface="Comic Sans MS" panose="030F0702030302020204" pitchFamily="66" charset="0"/>
              </a:rPr>
              <a:t> (</a:t>
            </a:r>
            <a:r>
              <a:rPr lang="it-IT" dirty="0" smtClean="0">
                <a:latin typeface="Symbol" panose="05050102010706020507" pitchFamily="18" charset="2"/>
              </a:rPr>
              <a:t>g</a:t>
            </a:r>
            <a:r>
              <a:rPr lang="it-IT" dirty="0" smtClean="0">
                <a:latin typeface="Comic Sans MS" panose="030F0702030302020204" pitchFamily="66" charset="0"/>
              </a:rPr>
              <a:t>=29.4)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Comic Sans MS" panose="030F0702030302020204" pitchFamily="66" charset="0"/>
              </a:rPr>
              <a:t>E = 6 </a:t>
            </a:r>
            <a:r>
              <a:rPr lang="it-IT" dirty="0" err="1" smtClean="0">
                <a:latin typeface="Comic Sans MS" panose="030F0702030302020204" pitchFamily="66" charset="0"/>
              </a:rPr>
              <a:t>MeV</a:t>
            </a:r>
            <a:r>
              <a:rPr lang="it-IT" dirty="0" smtClean="0">
                <a:latin typeface="Comic Sans MS" panose="030F0702030302020204" pitchFamily="66" charset="0"/>
              </a:rPr>
              <a:t>/m </a:t>
            </a:r>
            <a:r>
              <a:rPr lang="it-IT" dirty="0" smtClean="0">
                <a:latin typeface="Comic Sans MS" panose="030F0702030302020204" pitchFamily="66" charset="0"/>
                <a:sym typeface="Symbol"/>
              </a:rPr>
              <a:t> R = 2.5 m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138435" y="6462571"/>
            <a:ext cx="2657414" cy="349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Issue</a:t>
            </a:r>
            <a:r>
              <a:rPr lang="it-IT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  <a:r>
              <a:rPr lang="it-IT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polarimetry</a:t>
            </a:r>
            <a:r>
              <a:rPr lang="it-IT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it-IT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/>
              <p:cNvSpPr txBox="1"/>
              <p:nvPr/>
            </p:nvSpPr>
            <p:spPr>
              <a:xfrm>
                <a:off x="560439" y="5279930"/>
                <a:ext cx="7755243" cy="10758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smtClean="0">
                    <a:latin typeface="Comic Sans MS" panose="030F0702030302020204" pitchFamily="66" charset="0"/>
                  </a:rPr>
                  <a:t>Note: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dirty="0" smtClean="0">
                    <a:latin typeface="Comic Sans MS" panose="030F0702030302020204" pitchFamily="66" charset="0"/>
                  </a:rPr>
                  <a:t>Electron	</a:t>
                </a:r>
                <a:r>
                  <a:rPr lang="it-IT" sz="1400" dirty="0" smtClean="0">
                    <a:latin typeface="Comic Sans MS" panose="030F0702030302020204" pitchFamily="66" charset="0"/>
                    <a:sym typeface="Symbol"/>
                  </a:rPr>
                  <a:t> </a:t>
                </a:r>
                <a:r>
                  <a:rPr lang="it-IT" sz="1400" dirty="0" smtClean="0">
                    <a:latin typeface="Symbol" panose="05050102010706020507" pitchFamily="18" charset="2"/>
                    <a:sym typeface="Symbol"/>
                  </a:rPr>
                  <a:t>m</a:t>
                </a:r>
                <a:r>
                  <a:rPr lang="it-IT" sz="1400" baseline="-25000" dirty="0" smtClean="0">
                    <a:latin typeface="Comic Sans MS" panose="030F0702030302020204" pitchFamily="66" charset="0"/>
                    <a:sym typeface="Symbol"/>
                  </a:rPr>
                  <a:t>e</a:t>
                </a:r>
                <a:r>
                  <a:rPr lang="it-IT" sz="1400" dirty="0" smtClean="0">
                    <a:latin typeface="Comic Sans MS" panose="030F0702030302020204" pitchFamily="66" charset="0"/>
                    <a:sym typeface="Symbol"/>
                  </a:rPr>
                  <a:t> = 5.788 x 10</a:t>
                </a:r>
                <a:r>
                  <a:rPr lang="it-IT" sz="1400" baseline="30000" dirty="0" smtClean="0">
                    <a:latin typeface="Comic Sans MS" panose="030F0702030302020204" pitchFamily="66" charset="0"/>
                    <a:sym typeface="Symbol"/>
                  </a:rPr>
                  <a:t>-5</a:t>
                </a:r>
                <a:r>
                  <a:rPr lang="it-IT" sz="1400" dirty="0" smtClean="0">
                    <a:latin typeface="Comic Sans MS" panose="030F0702030302020204" pitchFamily="66" charset="0"/>
                    <a:sym typeface="Symbol"/>
                  </a:rPr>
                  <a:t> </a:t>
                </a:r>
                <a:r>
                  <a:rPr lang="it-IT" sz="1400" dirty="0" err="1" smtClean="0">
                    <a:latin typeface="Comic Sans MS" panose="030F0702030302020204" pitchFamily="66" charset="0"/>
                    <a:sym typeface="Symbol"/>
                  </a:rPr>
                  <a:t>eV</a:t>
                </a:r>
                <a:r>
                  <a:rPr lang="it-IT" sz="1400" dirty="0" smtClean="0">
                    <a:latin typeface="Comic Sans MS" panose="030F0702030302020204" pitchFamily="66" charset="0"/>
                    <a:sym typeface="Symbol"/>
                  </a:rPr>
                  <a:t>/T 	</a:t>
                </a:r>
                <a:r>
                  <a:rPr lang="it-IT" sz="1400" dirty="0" err="1" smtClean="0">
                    <a:latin typeface="Comic Sans MS" panose="030F0702030302020204" pitchFamily="66" charset="0"/>
                    <a:sym typeface="Symbol"/>
                  </a:rPr>
                  <a:t>G</a:t>
                </a:r>
                <a:r>
                  <a:rPr lang="it-IT" sz="1400" baseline="-25000" dirty="0" err="1" smtClean="0">
                    <a:latin typeface="Comic Sans MS" panose="030F0702030302020204" pitchFamily="66" charset="0"/>
                    <a:sym typeface="Symbol"/>
                  </a:rPr>
                  <a:t>e</a:t>
                </a:r>
                <a:r>
                  <a:rPr lang="it-IT" sz="1400" dirty="0" smtClean="0">
                    <a:latin typeface="Comic Sans MS" panose="030F0702030302020204" pitchFamily="66" charset="0"/>
                    <a:sym typeface="Symbol"/>
                  </a:rPr>
                  <a:t>=0.001159 	</a:t>
                </a:r>
                <a:r>
                  <a:rPr lang="it-IT" sz="1400" dirty="0" smtClean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4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it-IT" sz="1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it-IT" sz="1400" b="0" i="1" smtClean="0">
                            <a:latin typeface="Cambria Math"/>
                            <a:ea typeface="Cambria Math"/>
                          </a:rPr>
                          <m:t>ℏ</m:t>
                        </m:r>
                      </m:den>
                    </m:f>
                  </m:oMath>
                </a14:m>
                <a:r>
                  <a:rPr lang="it-IT" sz="1400" dirty="0" smtClean="0">
                    <a:latin typeface="Comic Sans MS" panose="030F0702030302020204" pitchFamily="66" charset="0"/>
                  </a:rPr>
                  <a:t> =1.020 x10</a:t>
                </a:r>
                <a:r>
                  <a:rPr lang="it-IT" sz="1400" baseline="30000" dirty="0" smtClean="0">
                    <a:latin typeface="Comic Sans MS" panose="030F0702030302020204" pitchFamily="66" charset="0"/>
                  </a:rPr>
                  <a:t>8</a:t>
                </a:r>
                <a:r>
                  <a:rPr lang="it-IT" sz="1400" dirty="0" smtClean="0">
                    <a:latin typeface="Comic Sans MS" panose="030F0702030302020204" pitchFamily="66" charset="0"/>
                  </a:rPr>
                  <a:t>s</a:t>
                </a:r>
                <a:r>
                  <a:rPr lang="it-IT" sz="1400" baseline="30000" dirty="0" smtClean="0">
                    <a:latin typeface="Comic Sans MS" panose="030F0702030302020204" pitchFamily="66" charset="0"/>
                  </a:rPr>
                  <a:t>-1</a:t>
                </a:r>
                <a:r>
                  <a:rPr lang="it-IT" sz="1400" dirty="0" smtClean="0">
                    <a:latin typeface="Comic Sans MS" panose="030F0702030302020204" pitchFamily="66" charset="0"/>
                  </a:rPr>
                  <a:t>/T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Proton 		</a:t>
                </a:r>
                <a:r>
                  <a:rPr lang="it-IT" sz="1400" dirty="0" smtClean="0">
                    <a:solidFill>
                      <a:srgbClr val="000000"/>
                    </a:solidFill>
                    <a:latin typeface="Comic Sans MS" panose="030F0702030302020204" pitchFamily="66" charset="0"/>
                    <a:sym typeface="Symbol"/>
                  </a:rPr>
                  <a:t> </a:t>
                </a:r>
                <a:r>
                  <a:rPr lang="it-IT" sz="1400" dirty="0">
                    <a:solidFill>
                      <a:srgbClr val="000000"/>
                    </a:solidFill>
                    <a:latin typeface="Symbol" panose="05050102010706020507" pitchFamily="18" charset="2"/>
                    <a:sym typeface="Symbol"/>
                  </a:rPr>
                  <a:t>m</a:t>
                </a:r>
                <a:r>
                  <a:rPr lang="it-IT" sz="1400" baseline="-25000" dirty="0">
                    <a:solidFill>
                      <a:srgbClr val="000000"/>
                    </a:solidFill>
                    <a:latin typeface="Comic Sans MS" panose="030F0702030302020204" pitchFamily="66" charset="0"/>
                    <a:sym typeface="Symbol"/>
                  </a:rPr>
                  <a:t>p</a:t>
                </a:r>
                <a:r>
                  <a:rPr lang="it-IT" sz="1400" dirty="0">
                    <a:solidFill>
                      <a:srgbClr val="000000"/>
                    </a:solidFill>
                    <a:latin typeface="Comic Sans MS" panose="030F0702030302020204" pitchFamily="66" charset="0"/>
                    <a:sym typeface="Symbol"/>
                  </a:rPr>
                  <a:t> = 3.152 x 10</a:t>
                </a:r>
                <a:r>
                  <a:rPr lang="it-IT" sz="1400" baseline="30000" dirty="0">
                    <a:solidFill>
                      <a:srgbClr val="000000"/>
                    </a:solidFill>
                    <a:latin typeface="Comic Sans MS" panose="030F0702030302020204" pitchFamily="66" charset="0"/>
                    <a:sym typeface="Symbol"/>
                  </a:rPr>
                  <a:t>-8</a:t>
                </a:r>
                <a:r>
                  <a:rPr lang="it-IT" sz="1400" dirty="0">
                    <a:solidFill>
                      <a:srgbClr val="000000"/>
                    </a:solidFill>
                    <a:latin typeface="Comic Sans MS" panose="030F0702030302020204" pitchFamily="66" charset="0"/>
                    <a:sym typeface="Symbol"/>
                  </a:rPr>
                  <a:t> </a:t>
                </a:r>
                <a:r>
                  <a:rPr lang="it-IT" sz="1400" dirty="0" err="1" smtClean="0">
                    <a:solidFill>
                      <a:srgbClr val="000000"/>
                    </a:solidFill>
                    <a:latin typeface="Comic Sans MS" panose="030F0702030302020204" pitchFamily="66" charset="0"/>
                    <a:sym typeface="Symbol"/>
                  </a:rPr>
                  <a:t>eV</a:t>
                </a:r>
                <a:r>
                  <a:rPr lang="it-IT" sz="1400" dirty="0" smtClean="0">
                    <a:solidFill>
                      <a:srgbClr val="000000"/>
                    </a:solidFill>
                    <a:latin typeface="Comic Sans MS" panose="030F0702030302020204" pitchFamily="66" charset="0"/>
                    <a:sym typeface="Symbol"/>
                  </a:rPr>
                  <a:t>/T</a:t>
                </a:r>
                <a:r>
                  <a:rPr lang="it-IT" sz="1400" dirty="0">
                    <a:solidFill>
                      <a:srgbClr val="000000"/>
                    </a:solidFill>
                    <a:latin typeface="Comic Sans MS" panose="030F0702030302020204" pitchFamily="66" charset="0"/>
                    <a:sym typeface="Symbol"/>
                  </a:rPr>
                  <a:t>	</a:t>
                </a:r>
                <a:r>
                  <a:rPr lang="it-IT" sz="1400" dirty="0" err="1" smtClean="0">
                    <a:solidFill>
                      <a:srgbClr val="000000"/>
                    </a:solidFill>
                    <a:latin typeface="Comic Sans MS" panose="030F0702030302020204" pitchFamily="66" charset="0"/>
                    <a:sym typeface="Symbol"/>
                  </a:rPr>
                  <a:t>G</a:t>
                </a:r>
                <a:r>
                  <a:rPr lang="it-IT" sz="1400" baseline="-25000" dirty="0" err="1" smtClean="0">
                    <a:solidFill>
                      <a:srgbClr val="000000"/>
                    </a:solidFill>
                    <a:latin typeface="Comic Sans MS" panose="030F0702030302020204" pitchFamily="66" charset="0"/>
                    <a:sym typeface="Symbol"/>
                  </a:rPr>
                  <a:t>p</a:t>
                </a:r>
                <a:r>
                  <a:rPr lang="it-IT" sz="1400" dirty="0" smtClean="0">
                    <a:solidFill>
                      <a:srgbClr val="000000"/>
                    </a:solidFill>
                    <a:latin typeface="Comic Sans MS" panose="030F0702030302020204" pitchFamily="66" charset="0"/>
                    <a:sym typeface="Symbol"/>
                  </a:rPr>
                  <a:t>=1.792 		</a:t>
                </a:r>
                <a:r>
                  <a:rPr lang="it-IT" sz="1400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4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4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14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it-IT" sz="14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  <m:sSub>
                          <m:sSubPr>
                            <m:ctrlPr>
                              <a:rPr lang="it-IT" sz="14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14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it-IT" sz="14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it-IT" sz="14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ℏ</m:t>
                        </m:r>
                      </m:den>
                    </m:f>
                  </m:oMath>
                </a14:m>
                <a:r>
                  <a:rPr lang="it-IT" sz="14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 =0.859 x10</a:t>
                </a:r>
                <a:r>
                  <a:rPr lang="it-IT" sz="1400" baseline="300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8</a:t>
                </a:r>
                <a:r>
                  <a:rPr lang="it-IT" sz="14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s</a:t>
                </a:r>
                <a:r>
                  <a:rPr lang="it-IT" sz="1400" baseline="300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-1</a:t>
                </a:r>
                <a:r>
                  <a:rPr lang="it-IT" sz="14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/T</a:t>
                </a:r>
                <a:endParaRPr lang="it-IT" sz="1400" dirty="0" smtClean="0">
                  <a:latin typeface="Comic Sans MS" panose="030F0702030302020204" pitchFamily="66" charset="0"/>
                </a:endParaRPr>
              </a:p>
              <a:p>
                <a:r>
                  <a:rPr lang="it-IT" sz="1400" dirty="0" err="1" smtClean="0">
                    <a:latin typeface="Comic Sans MS" panose="030F0702030302020204" pitchFamily="66" charset="0"/>
                  </a:rPr>
                  <a:t>Almost</a:t>
                </a:r>
                <a:r>
                  <a:rPr lang="it-IT" sz="1400" dirty="0" smtClean="0">
                    <a:latin typeface="Comic Sans MS" panose="030F0702030302020204" pitchFamily="66" charset="0"/>
                  </a:rPr>
                  <a:t> </a:t>
                </a:r>
                <a:r>
                  <a:rPr lang="it-IT" sz="1400" dirty="0" err="1" smtClean="0">
                    <a:latin typeface="Comic Sans MS" panose="030F0702030302020204" pitchFamily="66" charset="0"/>
                  </a:rPr>
                  <a:t>same</a:t>
                </a:r>
                <a:r>
                  <a:rPr lang="it-IT" sz="1400" dirty="0" smtClean="0">
                    <a:latin typeface="Comic Sans MS" panose="030F0702030302020204" pitchFamily="66" charset="0"/>
                  </a:rPr>
                  <a:t> </a:t>
                </a:r>
                <a:r>
                  <a:rPr lang="it-IT" sz="1400" dirty="0" err="1" smtClean="0">
                    <a:latin typeface="Comic Sans MS" panose="030F0702030302020204" pitchFamily="66" charset="0"/>
                  </a:rPr>
                  <a:t>precession</a:t>
                </a:r>
                <a:r>
                  <a:rPr lang="it-IT" sz="1400" dirty="0" smtClean="0">
                    <a:latin typeface="Comic Sans MS" panose="030F0702030302020204" pitchFamily="66" charset="0"/>
                  </a:rPr>
                  <a:t> </a:t>
                </a:r>
                <a:r>
                  <a:rPr lang="it-IT" sz="1400" dirty="0" err="1" smtClean="0">
                    <a:latin typeface="Comic Sans MS" panose="030F0702030302020204" pitchFamily="66" charset="0"/>
                  </a:rPr>
                  <a:t>frequency</a:t>
                </a:r>
                <a:r>
                  <a:rPr lang="it-IT" sz="1400" dirty="0" smtClean="0">
                    <a:latin typeface="Comic Sans MS" panose="030F0702030302020204" pitchFamily="66" charset="0"/>
                  </a:rPr>
                  <a:t> in </a:t>
                </a:r>
                <a:r>
                  <a:rPr lang="it-IT" sz="1400" dirty="0" err="1" smtClean="0">
                    <a:latin typeface="Comic Sans MS" panose="030F0702030302020204" pitchFamily="66" charset="0"/>
                  </a:rPr>
                  <a:t>magnetic</a:t>
                </a:r>
                <a:r>
                  <a:rPr lang="it-IT" sz="1400" dirty="0" smtClean="0">
                    <a:latin typeface="Comic Sans MS" panose="030F0702030302020204" pitchFamily="66" charset="0"/>
                  </a:rPr>
                  <a:t> </a:t>
                </a:r>
                <a:r>
                  <a:rPr lang="it-IT" sz="1400" dirty="0" err="1" smtClean="0">
                    <a:latin typeface="Comic Sans MS" panose="030F0702030302020204" pitchFamily="66" charset="0"/>
                  </a:rPr>
                  <a:t>field</a:t>
                </a:r>
                <a:endParaRPr lang="it-IT" sz="1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4" name="CasellaDiTes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39" y="5279930"/>
                <a:ext cx="7755243" cy="1075872"/>
              </a:xfrm>
              <a:prstGeom prst="rect">
                <a:avLst/>
              </a:prstGeom>
              <a:blipFill rotWithShape="1">
                <a:blip r:embed="rId3"/>
                <a:stretch>
                  <a:fillRect l="-236" t="-2260" b="-39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2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923" name="Picture 3" descr="lichten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4940" y="1363974"/>
            <a:ext cx="2316903" cy="36618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21925" name="Rectangle 5"/>
          <p:cNvSpPr>
            <a:spLocks noChangeArrowheads="1"/>
          </p:cNvSpPr>
          <p:nvPr/>
        </p:nvSpPr>
        <p:spPr bwMode="auto">
          <a:xfrm>
            <a:off x="1387097" y="367898"/>
            <a:ext cx="7402947" cy="49992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 lIns="98213" tIns="49106" rIns="98213" bIns="49106" anchor="ctr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Georg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Christoph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Lichtenberg (1742-1799) 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445537" y="5500828"/>
            <a:ext cx="7199945" cy="1283110"/>
            <a:chOff x="1445537" y="5530645"/>
            <a:chExt cx="7199945" cy="1283110"/>
          </a:xfrm>
        </p:grpSpPr>
        <p:sp>
          <p:nvSpPr>
            <p:cNvPr id="2" name="Rettangolo 1"/>
            <p:cNvSpPr/>
            <p:nvPr/>
          </p:nvSpPr>
          <p:spPr bwMode="auto">
            <a:xfrm>
              <a:off x="1445537" y="5530645"/>
              <a:ext cx="7199945" cy="12831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445537" y="5634525"/>
              <a:ext cx="7199945" cy="1077952"/>
              <a:chOff x="827" y="2973"/>
              <a:chExt cx="4114" cy="616"/>
            </a:xfrm>
            <a:solidFill>
              <a:schemeClr val="bg1"/>
            </a:solidFill>
          </p:grpSpPr>
          <p:sp>
            <p:nvSpPr>
              <p:cNvPr id="721927" name="Rectangle 7"/>
              <p:cNvSpPr>
                <a:spLocks noChangeArrowheads="1"/>
              </p:cNvSpPr>
              <p:nvPr/>
            </p:nvSpPr>
            <p:spPr bwMode="auto">
              <a:xfrm>
                <a:off x="827" y="2973"/>
                <a:ext cx="4114" cy="215"/>
              </a:xfrm>
              <a:prstGeom prst="rect">
                <a:avLst/>
              </a:prstGeom>
              <a:grpFill/>
              <a:ln w="19050" algn="ctr">
                <a:noFill/>
                <a:miter lim="800000"/>
                <a:headEnd/>
                <a:tailEnd/>
              </a:ln>
              <a:effectLst/>
            </p:spPr>
            <p:txBody>
              <a:bodyPr wrap="none" lIns="89098" tIns="44549" rIns="89098" bIns="44549" anchor="ctr">
                <a:spAutoFit/>
              </a:bodyPr>
              <a:lstStyle/>
              <a:p>
                <a:pPr algn="ctr"/>
                <a:r>
                  <a:rPr lang="en-US" sz="2000" i="1" dirty="0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“Man </a:t>
                </a:r>
                <a:r>
                  <a:rPr lang="en-US" sz="2000" i="1" dirty="0" err="1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muß</a:t>
                </a:r>
                <a:r>
                  <a:rPr lang="en-US" sz="2000" i="1" dirty="0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i="1" dirty="0" err="1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etwas</a:t>
                </a:r>
                <a:r>
                  <a:rPr lang="en-US" sz="2000" i="1" dirty="0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i="1" dirty="0" err="1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Neues</a:t>
                </a:r>
                <a:r>
                  <a:rPr lang="en-US" sz="2000" i="1" dirty="0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i="1" dirty="0" err="1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machen</a:t>
                </a:r>
                <a:r>
                  <a:rPr lang="en-US" sz="2000" i="1" dirty="0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, um </a:t>
                </a:r>
                <a:r>
                  <a:rPr lang="en-US" sz="2000" i="1" dirty="0" err="1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etwas</a:t>
                </a:r>
                <a:r>
                  <a:rPr lang="en-US" sz="2000" i="1" dirty="0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i="1" dirty="0" err="1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Neues</a:t>
                </a:r>
                <a:r>
                  <a:rPr lang="en-US" sz="2000" i="1" dirty="0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i="1" dirty="0" err="1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zu</a:t>
                </a:r>
                <a:r>
                  <a:rPr lang="en-US" sz="2000" i="1" dirty="0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i="1" dirty="0" err="1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sehen</a:t>
                </a:r>
                <a:r>
                  <a:rPr lang="en-US" sz="2000" i="1" dirty="0">
                    <a:solidFill>
                      <a:schemeClr val="tx2"/>
                    </a:solidFill>
                    <a:latin typeface="Comic Sans MS" panose="030F0702030302020204" pitchFamily="66" charset="0"/>
                  </a:rPr>
                  <a:t>.”</a:t>
                </a:r>
              </a:p>
            </p:txBody>
          </p:sp>
          <p:sp>
            <p:nvSpPr>
              <p:cNvPr id="721928" name="Rectangle 8"/>
              <p:cNvSpPr>
                <a:spLocks noChangeArrowheads="1"/>
              </p:cNvSpPr>
              <p:nvPr/>
            </p:nvSpPr>
            <p:spPr bwMode="auto">
              <a:xfrm>
                <a:off x="1723" y="3210"/>
                <a:ext cx="2340" cy="379"/>
              </a:xfrm>
              <a:prstGeom prst="rect">
                <a:avLst/>
              </a:prstGeom>
              <a:grpFill/>
              <a:ln w="19050" algn="ctr">
                <a:noFill/>
                <a:miter lim="800000"/>
                <a:headEnd/>
                <a:tailEnd/>
              </a:ln>
              <a:effectLst/>
            </p:spPr>
            <p:txBody>
              <a:bodyPr wrap="none" lIns="89098" tIns="44549" rIns="89098" bIns="44549" anchor="ctr">
                <a:spAutoFit/>
              </a:bodyPr>
              <a:lstStyle/>
              <a:p>
                <a:pPr algn="ctr"/>
                <a:r>
                  <a:rPr lang="en-US" sz="2000" i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“Devi </a:t>
                </a:r>
                <a:r>
                  <a:rPr lang="en-US" sz="2000" i="1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creare </a:t>
                </a:r>
                <a:r>
                  <a:rPr lang="en-US" sz="2000" i="1" dirty="0" err="1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qualcosa</a:t>
                </a:r>
                <a:r>
                  <a:rPr lang="en-US" sz="2000" i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di </a:t>
                </a:r>
                <a:r>
                  <a:rPr lang="en-US" sz="2000" i="1" dirty="0" err="1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nuovo</a:t>
                </a:r>
                <a:r>
                  <a:rPr lang="en-US" sz="2000" i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</a:p>
              <a:p>
                <a:pPr algn="ctr"/>
                <a:r>
                  <a:rPr lang="en-US" sz="2000" i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se </a:t>
                </a:r>
                <a:r>
                  <a:rPr lang="en-US" sz="2000" i="1" dirty="0" err="1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vuoi</a:t>
                </a:r>
                <a:r>
                  <a:rPr lang="en-US" sz="2000" i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i="1" dirty="0" err="1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vedere</a:t>
                </a:r>
                <a:r>
                  <a:rPr lang="en-US" sz="2000" i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i="1" dirty="0" err="1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qualcosa</a:t>
                </a:r>
                <a:r>
                  <a:rPr lang="en-US" sz="2000" i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di </a:t>
                </a:r>
                <a:r>
                  <a:rPr lang="en-US" sz="2000" i="1" dirty="0" err="1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nuovo</a:t>
                </a:r>
                <a:r>
                  <a:rPr lang="en-US" sz="2000" i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”</a:t>
                </a:r>
                <a:endParaRPr lang="en-US" sz="2000" i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11" name="Foliennummernplatzhalter 10"/>
          <p:cNvSpPr>
            <a:spLocks noGrp="1"/>
          </p:cNvSpPr>
          <p:nvPr>
            <p:ph type="sldNum" sz="quarter" idx="4294967295"/>
          </p:nvPr>
        </p:nvSpPr>
        <p:spPr>
          <a:xfrm>
            <a:off x="8607101" y="7006699"/>
            <a:ext cx="1344083" cy="402483"/>
          </a:xfrm>
          <a:prstGeom prst="rect">
            <a:avLst/>
          </a:prstGeom>
        </p:spPr>
        <p:txBody>
          <a:bodyPr lIns="100794" tIns="50397" rIns="100794" bIns="50397"/>
          <a:lstStyle/>
          <a:p>
            <a:fld id="{C1B7C8C8-98E1-4AA1-9790-A76A83605039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350658" name="Picture 2" descr="http://lotharf.files.wordpress.com/2009/11/lichtenberg-fig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25" y="1157523"/>
            <a:ext cx="3951451" cy="397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5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989AE7D-46C6-4B93-9A67-8420FAE4B8D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4730" y="141229"/>
            <a:ext cx="9696329" cy="22731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07" tIns="62575" rIns="89907" bIns="4495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/>
            <a:r>
              <a:rPr lang="en-US" b="1" dirty="0">
                <a:latin typeface="Comic Sans MS" pitchFamily="66" charset="0"/>
              </a:rPr>
              <a:t>Spin coherence time collaboration</a:t>
            </a:r>
          </a:p>
          <a:p>
            <a:endParaRPr lang="en-US" dirty="0">
              <a:latin typeface="Comic Sans MS" pitchFamily="66" charset="0"/>
            </a:endParaRPr>
          </a:p>
          <a:p>
            <a:pPr algn="ctr">
              <a:lnSpc>
                <a:spcPct val="98000"/>
              </a:lnSpc>
            </a:pPr>
            <a:r>
              <a:rPr lang="en-US" sz="1700" dirty="0">
                <a:latin typeface="Comic Sans MS" pitchFamily="66" charset="0"/>
              </a:rPr>
              <a:t>Z. Bagdasarian</a:t>
            </a:r>
            <a:r>
              <a:rPr lang="en-US" sz="1700" baseline="33000" dirty="0">
                <a:latin typeface="Comic Sans MS" pitchFamily="66" charset="0"/>
              </a:rPr>
              <a:t>1</a:t>
            </a:r>
            <a:r>
              <a:rPr lang="en-US" sz="1700" dirty="0">
                <a:latin typeface="Comic Sans MS" pitchFamily="66" charset="0"/>
              </a:rPr>
              <a:t>, P. Benati</a:t>
            </a:r>
            <a:r>
              <a:rPr lang="en-US" sz="1700" baseline="33000" dirty="0">
                <a:latin typeface="Comic Sans MS" pitchFamily="66" charset="0"/>
              </a:rPr>
              <a:t>2</a:t>
            </a:r>
            <a:r>
              <a:rPr lang="en-US" sz="1700" dirty="0">
                <a:latin typeface="Comic Sans MS" pitchFamily="66" charset="0"/>
              </a:rPr>
              <a:t>, S. Bertelli</a:t>
            </a:r>
            <a:r>
              <a:rPr lang="en-US" sz="1700" baseline="33000" dirty="0">
                <a:latin typeface="Comic Sans MS" pitchFamily="66" charset="0"/>
              </a:rPr>
              <a:t>2</a:t>
            </a:r>
            <a:r>
              <a:rPr lang="en-US" sz="1700" dirty="0">
                <a:latin typeface="Comic Sans MS" pitchFamily="66" charset="0"/>
              </a:rPr>
              <a:t>, D. Chiladze</a:t>
            </a:r>
            <a:r>
              <a:rPr lang="en-US" sz="1700" baseline="33000" dirty="0">
                <a:latin typeface="Comic Sans MS" pitchFamily="66" charset="0"/>
              </a:rPr>
              <a:t>1,3</a:t>
            </a:r>
            <a:r>
              <a:rPr lang="en-US" sz="1700" dirty="0">
                <a:latin typeface="Comic Sans MS" pitchFamily="66" charset="0"/>
              </a:rPr>
              <a:t>, J. Dietrich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S. Dimov</a:t>
            </a:r>
            <a:r>
              <a:rPr lang="en-US" sz="1700" baseline="33000" dirty="0">
                <a:latin typeface="Comic Sans MS" pitchFamily="66" charset="0"/>
              </a:rPr>
              <a:t>3,4</a:t>
            </a:r>
            <a:r>
              <a:rPr lang="en-US" sz="1700" dirty="0">
                <a:latin typeface="Comic Sans MS" pitchFamily="66" charset="0"/>
              </a:rPr>
              <a:t>, D. Eversmann</a:t>
            </a:r>
            <a:r>
              <a:rPr lang="en-US" sz="1700" baseline="33000" dirty="0">
                <a:latin typeface="Comic Sans MS" pitchFamily="66" charset="0"/>
              </a:rPr>
              <a:t>5</a:t>
            </a:r>
            <a:r>
              <a:rPr lang="en-US" sz="1700" dirty="0">
                <a:latin typeface="Comic Sans MS" pitchFamily="66" charset="0"/>
              </a:rPr>
              <a:t>, G. Fanourakis</a:t>
            </a:r>
            <a:r>
              <a:rPr lang="en-US" sz="1700" baseline="33000" dirty="0">
                <a:latin typeface="Comic Sans MS" pitchFamily="66" charset="0"/>
              </a:rPr>
              <a:t>6</a:t>
            </a:r>
            <a:r>
              <a:rPr lang="en-US" sz="1700" dirty="0">
                <a:latin typeface="Comic Sans MS" pitchFamily="66" charset="0"/>
              </a:rPr>
              <a:t>, M. Gaisser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R. Gabel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B. Gou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G. Guidoboni</a:t>
            </a:r>
            <a:r>
              <a:rPr lang="en-US" sz="1700" baseline="33000" dirty="0">
                <a:latin typeface="Comic Sans MS" pitchFamily="66" charset="0"/>
              </a:rPr>
              <a:t>2</a:t>
            </a:r>
            <a:r>
              <a:rPr lang="en-US" sz="1700" dirty="0">
                <a:latin typeface="Comic Sans MS" pitchFamily="66" charset="0"/>
              </a:rPr>
              <a:t>, V. Hejny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A. Kacharava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</a:t>
            </a:r>
          </a:p>
          <a:p>
            <a:pPr algn="ctr">
              <a:lnSpc>
                <a:spcPct val="98000"/>
              </a:lnSpc>
            </a:pPr>
            <a:r>
              <a:rPr lang="en-US" sz="1700" dirty="0">
                <a:latin typeface="Comic Sans MS" pitchFamily="66" charset="0"/>
              </a:rPr>
              <a:t> V. Kamerdzhiev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P. Kulessa</a:t>
            </a:r>
            <a:r>
              <a:rPr lang="en-US" sz="1700" baseline="33000" dirty="0">
                <a:latin typeface="Comic Sans MS" pitchFamily="66" charset="0"/>
              </a:rPr>
              <a:t>7</a:t>
            </a:r>
            <a:r>
              <a:rPr lang="en-US" sz="1700" dirty="0">
                <a:latin typeface="Comic Sans MS" pitchFamily="66" charset="0"/>
              </a:rPr>
              <a:t>, A. Lehrach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u="sng" dirty="0">
                <a:latin typeface="Comic Sans MS" pitchFamily="66" charset="0"/>
              </a:rPr>
              <a:t>, P. Lenisa</a:t>
            </a:r>
            <a:r>
              <a:rPr lang="en-US" sz="1700" u="sng" baseline="33000" dirty="0">
                <a:latin typeface="Comic Sans MS" pitchFamily="66" charset="0"/>
              </a:rPr>
              <a:t>2</a:t>
            </a:r>
            <a:r>
              <a:rPr lang="en-US" sz="1700" dirty="0">
                <a:latin typeface="Comic Sans MS" pitchFamily="66" charset="0"/>
              </a:rPr>
              <a:t>, Be. Lorentz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L. Magallanes</a:t>
            </a:r>
            <a:r>
              <a:rPr lang="en-US" sz="1700" baseline="33000" dirty="0">
                <a:latin typeface="Comic Sans MS" pitchFamily="66" charset="0"/>
              </a:rPr>
              <a:t>8</a:t>
            </a:r>
            <a:r>
              <a:rPr lang="en-US" sz="1700" dirty="0">
                <a:latin typeface="Comic Sans MS" pitchFamily="66" charset="0"/>
              </a:rPr>
              <a:t>, R. Maier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 D. Michedlishvili</a:t>
            </a:r>
            <a:r>
              <a:rPr lang="en-US" sz="1700" baseline="33000" dirty="0">
                <a:latin typeface="Comic Sans MS" pitchFamily="66" charset="0"/>
              </a:rPr>
              <a:t>1,3</a:t>
            </a:r>
            <a:r>
              <a:rPr lang="en-US" sz="1700" dirty="0">
                <a:latin typeface="Comic Sans MS" pitchFamily="66" charset="0"/>
              </a:rPr>
              <a:t>, W. M. Morse</a:t>
            </a:r>
            <a:r>
              <a:rPr lang="en-US" sz="1700" baseline="33000" dirty="0">
                <a:latin typeface="Comic Sans MS" pitchFamily="66" charset="0"/>
              </a:rPr>
              <a:t>9</a:t>
            </a:r>
            <a:r>
              <a:rPr lang="en-US" sz="1700" dirty="0">
                <a:latin typeface="Comic Sans MS" pitchFamily="66" charset="0"/>
              </a:rPr>
              <a:t>, A. Nass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D. </a:t>
            </a:r>
            <a:r>
              <a:rPr lang="en-US" sz="1700" dirty="0">
                <a:latin typeface="Comic Sans MS" pitchFamily="66" charset="0"/>
                <a:cs typeface="Arial" charset="0"/>
              </a:rPr>
              <a:t>Ö</a:t>
            </a:r>
            <a:r>
              <a:rPr lang="en-US" sz="1700" dirty="0">
                <a:latin typeface="Comic Sans MS" pitchFamily="66" charset="0"/>
              </a:rPr>
              <a:t>llers</a:t>
            </a:r>
            <a:r>
              <a:rPr lang="en-US" sz="1700" baseline="33000" dirty="0">
                <a:latin typeface="Comic Sans MS" pitchFamily="66" charset="0"/>
              </a:rPr>
              <a:t>2,3</a:t>
            </a:r>
            <a:r>
              <a:rPr lang="en-US" sz="1700" dirty="0">
                <a:latin typeface="Comic Sans MS" pitchFamily="66" charset="0"/>
              </a:rPr>
              <a:t>, A. Pesce</a:t>
            </a:r>
            <a:r>
              <a:rPr lang="en-US" sz="1700" baseline="33000" dirty="0">
                <a:latin typeface="Comic Sans MS" pitchFamily="66" charset="0"/>
              </a:rPr>
              <a:t>2</a:t>
            </a:r>
            <a:r>
              <a:rPr lang="en-US" sz="1700" dirty="0">
                <a:latin typeface="Comic Sans MS" pitchFamily="66" charset="0"/>
              </a:rPr>
              <a:t>, A. Polyanskiy</a:t>
            </a:r>
            <a:r>
              <a:rPr lang="en-US" sz="1700" baseline="33000" dirty="0">
                <a:latin typeface="Comic Sans MS" pitchFamily="66" charset="0"/>
              </a:rPr>
              <a:t>3,10</a:t>
            </a:r>
            <a:r>
              <a:rPr lang="en-US" sz="1700" dirty="0">
                <a:latin typeface="Comic Sans MS" pitchFamily="66" charset="0"/>
              </a:rPr>
              <a:t>, D. Prasun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J. Pretz</a:t>
            </a:r>
            <a:r>
              <a:rPr lang="en-US" sz="1700" baseline="33000" dirty="0">
                <a:latin typeface="Comic Sans MS" pitchFamily="66" charset="0"/>
              </a:rPr>
              <a:t>5</a:t>
            </a:r>
            <a:r>
              <a:rPr lang="en-US" sz="1700" dirty="0">
                <a:latin typeface="Comic Sans MS" pitchFamily="66" charset="0"/>
              </a:rPr>
              <a:t>, F. Rathmnann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Y. K. Semertzidis</a:t>
            </a:r>
            <a:r>
              <a:rPr lang="en-US" sz="1700" baseline="33000" dirty="0">
                <a:latin typeface="Comic Sans MS" pitchFamily="66" charset="0"/>
              </a:rPr>
              <a:t>9</a:t>
            </a:r>
            <a:r>
              <a:rPr lang="en-US" sz="1700" dirty="0">
                <a:latin typeface="Comic Sans MS" pitchFamily="66" charset="0"/>
              </a:rPr>
              <a:t>, V. Schmakova</a:t>
            </a:r>
            <a:r>
              <a:rPr lang="en-US" sz="1700" baseline="33000" dirty="0">
                <a:latin typeface="Comic Sans MS" pitchFamily="66" charset="0"/>
              </a:rPr>
              <a:t>3,4</a:t>
            </a:r>
            <a:r>
              <a:rPr lang="en-US" sz="1700" dirty="0">
                <a:latin typeface="Comic Sans MS" pitchFamily="66" charset="0"/>
              </a:rPr>
              <a:t>, </a:t>
            </a:r>
            <a:r>
              <a:rPr lang="en-US" sz="1700" u="sng" dirty="0">
                <a:latin typeface="Comic Sans MS" pitchFamily="66" charset="0"/>
              </a:rPr>
              <a:t>E. J. Stephenson</a:t>
            </a:r>
            <a:r>
              <a:rPr lang="en-US" sz="1700" u="sng" baseline="33000" dirty="0">
                <a:latin typeface="Comic Sans MS" pitchFamily="66" charset="0"/>
              </a:rPr>
              <a:t>11</a:t>
            </a:r>
            <a:r>
              <a:rPr lang="en-US" sz="1700" dirty="0">
                <a:latin typeface="Comic Sans MS" pitchFamily="66" charset="0"/>
              </a:rPr>
              <a:t>, H. Stockhorst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</a:t>
            </a:r>
            <a:r>
              <a:rPr lang="en-US" sz="1700" dirty="0" smtClean="0">
                <a:latin typeface="Comic Sans MS" pitchFamily="66" charset="0"/>
              </a:rPr>
              <a:t> H</a:t>
            </a:r>
            <a:r>
              <a:rPr lang="en-US" sz="1700" dirty="0">
                <a:latin typeface="Comic Sans MS" pitchFamily="66" charset="0"/>
              </a:rPr>
              <a:t>. Str</a:t>
            </a:r>
            <a:r>
              <a:rPr lang="en-US" sz="1700" dirty="0">
                <a:latin typeface="Comic Sans MS" pitchFamily="66" charset="0"/>
                <a:cs typeface="Arial" charset="0"/>
              </a:rPr>
              <a:t>ö</a:t>
            </a:r>
            <a:r>
              <a:rPr lang="en-US" sz="1700" dirty="0">
                <a:latin typeface="Comic Sans MS" pitchFamily="66" charset="0"/>
              </a:rPr>
              <a:t>her</a:t>
            </a:r>
            <a:r>
              <a:rPr lang="en-US" sz="1700" baseline="33000" dirty="0">
                <a:latin typeface="Comic Sans MS" pitchFamily="66" charset="0"/>
              </a:rPr>
              <a:t>3</a:t>
            </a:r>
            <a:r>
              <a:rPr lang="en-US" sz="1700" dirty="0">
                <a:latin typeface="Comic Sans MS" pitchFamily="66" charset="0"/>
              </a:rPr>
              <a:t>, R. Talman</a:t>
            </a:r>
            <a:r>
              <a:rPr lang="en-US" sz="1700" baseline="33000" dirty="0">
                <a:latin typeface="Comic Sans MS" pitchFamily="66" charset="0"/>
              </a:rPr>
              <a:t>12</a:t>
            </a:r>
            <a:r>
              <a:rPr lang="en-US" sz="1700" dirty="0">
                <a:latin typeface="Comic Sans MS" pitchFamily="66" charset="0"/>
              </a:rPr>
              <a:t>, Yu. Valdau</a:t>
            </a:r>
            <a:r>
              <a:rPr lang="en-US" sz="1700" baseline="33000" dirty="0">
                <a:latin typeface="Comic Sans MS" pitchFamily="66" charset="0"/>
              </a:rPr>
              <a:t>3,13</a:t>
            </a:r>
            <a:r>
              <a:rPr lang="en-US" sz="1700" dirty="0">
                <a:latin typeface="Comic Sans MS" pitchFamily="66" charset="0"/>
              </a:rPr>
              <a:t>, Ch. Weideman</a:t>
            </a:r>
            <a:r>
              <a:rPr lang="en-US" sz="1700" baseline="33000" dirty="0">
                <a:latin typeface="Comic Sans MS" pitchFamily="66" charset="0"/>
              </a:rPr>
              <a:t>2,3</a:t>
            </a:r>
            <a:r>
              <a:rPr lang="en-US" sz="1700" dirty="0">
                <a:latin typeface="Comic Sans MS" pitchFamily="66" charset="0"/>
              </a:rPr>
              <a:t>, P. W</a:t>
            </a:r>
            <a:r>
              <a:rPr lang="en-US" sz="1700" dirty="0">
                <a:latin typeface="Comic Sans MS" pitchFamily="66" charset="0"/>
                <a:cs typeface="Arial" charset="0"/>
              </a:rPr>
              <a:t>ü</a:t>
            </a:r>
            <a:r>
              <a:rPr lang="en-US" sz="1700" dirty="0">
                <a:latin typeface="Comic Sans MS" pitchFamily="66" charset="0"/>
              </a:rPr>
              <a:t>stner</a:t>
            </a:r>
            <a:r>
              <a:rPr lang="en-US" sz="1700" baseline="33000" dirty="0">
                <a:latin typeface="Comic Sans MS" pitchFamily="66" charset="0"/>
              </a:rPr>
              <a:t>14</a:t>
            </a:r>
            <a:r>
              <a:rPr lang="en-US" sz="1700" dirty="0">
                <a:latin typeface="Comic Sans MS" pitchFamily="66" charset="0"/>
              </a:rPr>
              <a:t>.  </a:t>
            </a:r>
          </a:p>
          <a:p>
            <a:endParaRPr lang="en-US" dirty="0">
              <a:latin typeface="Comic Sans MS" pitchFamily="66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5243" y="2733654"/>
            <a:ext cx="9604225" cy="371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07" tIns="48977" rIns="89907" bIns="4495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Tbilisi State University,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Georgia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University and/or INFN of Ferrara,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Italy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IKP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Forschungszentrum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ü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lich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</a:t>
            </a:r>
            <a:r>
              <a:rPr lang="en-US" sz="1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Germany</a:t>
            </a:r>
            <a:endParaRPr lang="en-US" sz="1700" b="1" i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4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JINR,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Dubna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Russia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5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III.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Physikalisches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Institut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RWTH Aachen,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Germany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6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Institute of Nuclear Physics NCSR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Democritos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Athens,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Greece 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7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Jagiellonian University, Krakow,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Poland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8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Bonn University,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Germany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9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Brookhaven National Laboratory, New York,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USA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10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Institute of Theoretical and Experimental Physics, Moscow,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Russia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11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Center for Exploration of Energy and Matter, Indiana University, Bloomington,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USA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12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Cornell University, New York,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USA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13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Petersburg Nuclear Physics Institute,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Gatchina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Russia</a:t>
            </a:r>
          </a:p>
          <a:p>
            <a:pPr algn="ctr">
              <a:lnSpc>
                <a:spcPct val="98000"/>
              </a:lnSpc>
            </a:pPr>
            <a:r>
              <a:rPr lang="en-US" sz="1700" i="1" baseline="33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14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ZEL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Forschungszentrum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ü</a:t>
            </a:r>
            <a:r>
              <a:rPr lang="en-US" sz="17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lich</a:t>
            </a:r>
            <a:r>
              <a:rPr lang="en-US" sz="1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</a:t>
            </a:r>
            <a:r>
              <a:rPr lang="en-US" sz="17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Germany</a:t>
            </a:r>
          </a:p>
          <a:p>
            <a:pPr algn="ctr"/>
            <a:r>
              <a:rPr lang="en-US" dirty="0">
                <a:latin typeface="Comic Sans MS" pitchFamily="66" charset="0"/>
              </a:rPr>
              <a:t> 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8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AutoShape 2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224016" y="-267728"/>
            <a:ext cx="336021" cy="33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84" tIns="50344" rIns="100684" bIns="50344"/>
          <a:lstStyle/>
          <a:p>
            <a:endParaRPr lang="de-DE"/>
          </a:p>
        </p:txBody>
      </p:sp>
      <p:sp>
        <p:nvSpPr>
          <p:cNvPr id="38916" name="AutoShape 4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392024" y="-99735"/>
            <a:ext cx="336021" cy="33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84" tIns="50344" rIns="100684" bIns="50344"/>
          <a:lstStyle/>
          <a:p>
            <a:endParaRPr lang="de-DE"/>
          </a:p>
        </p:txBody>
      </p:sp>
      <p:sp>
        <p:nvSpPr>
          <p:cNvPr id="38917" name="AutoShape 8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560039" y="68247"/>
            <a:ext cx="336021" cy="33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84" tIns="50344" rIns="100684" bIns="50344"/>
          <a:lstStyle/>
          <a:p>
            <a:endParaRPr lang="de-DE"/>
          </a:p>
        </p:txBody>
      </p:sp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" b="2139"/>
          <a:stretch>
            <a:fillRect/>
          </a:stretch>
        </p:blipFill>
        <p:spPr bwMode="auto">
          <a:xfrm>
            <a:off x="474874" y="1037895"/>
            <a:ext cx="8328920" cy="5476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C1B7C8C8-98E1-4AA1-9790-A76A83605039}" type="slidenum">
              <a:rPr lang="en-US" sz="1200">
                <a:latin typeface="Comic Sans MS" pitchFamily="66" charset="0"/>
              </a:rPr>
              <a:pPr/>
              <a:t>5</a:t>
            </a:fld>
            <a:endParaRPr lang="en-US" sz="1200">
              <a:latin typeface="Comic Sans MS" pitchFamily="66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381298" y="199663"/>
            <a:ext cx="4792098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Theoretical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 smtClean="0">
                <a:solidFill>
                  <a:srgbClr val="FF0000"/>
                </a:solidFill>
                <a:latin typeface="Comic Sans MS" pitchFamily="66" charset="0"/>
              </a:rPr>
              <a:t>predictions</a:t>
            </a:r>
            <a:endParaRPr lang="de-DE" sz="32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3003554" y="6587691"/>
            <a:ext cx="4096102" cy="3715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684" tIns="50344" rIns="100684" bIns="50344"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 err="1" smtClean="0">
                <a:solidFill>
                  <a:srgbClr val="FF0000"/>
                </a:solidFill>
                <a:latin typeface="Comic Sans MS" pitchFamily="66" charset="0"/>
              </a:rPr>
              <a:t>No</a:t>
            </a:r>
            <a:r>
              <a:rPr lang="de-DE" sz="2000" dirty="0" smtClean="0">
                <a:solidFill>
                  <a:srgbClr val="FF0000"/>
                </a:solidFill>
                <a:latin typeface="Comic Sans MS" pitchFamily="66" charset="0"/>
              </a:rPr>
              <a:t> Standard Model Background!</a:t>
            </a:r>
            <a:endParaRPr lang="de-DE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16" name="Rettangolo 15"/>
          <p:cNvSpPr/>
          <p:nvPr/>
        </p:nvSpPr>
        <p:spPr bwMode="auto">
          <a:xfrm>
            <a:off x="6413326" y="3658080"/>
            <a:ext cx="2079321" cy="281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803794" y="3687111"/>
            <a:ext cx="1276831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it-IT" sz="1400" dirty="0" err="1" smtClean="0">
                <a:solidFill>
                  <a:srgbClr val="FF0000"/>
                </a:solidFill>
                <a:latin typeface="Comic Sans MS" pitchFamily="66" charset="0"/>
              </a:rPr>
              <a:t>lanned</a:t>
            </a:r>
            <a:endParaRPr lang="it-IT" sz="14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it-IT" sz="1400" dirty="0" err="1" smtClean="0">
                <a:solidFill>
                  <a:srgbClr val="FF0000"/>
                </a:solidFill>
                <a:latin typeface="Comic Sans MS" pitchFamily="66" charset="0"/>
              </a:rPr>
              <a:t>experiments</a:t>
            </a:r>
            <a:endParaRPr lang="it-IT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4639334" y="3933653"/>
            <a:ext cx="4164460" cy="599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1465161" y="7017036"/>
            <a:ext cx="7693590" cy="360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J.M</a:t>
            </a:r>
            <a:r>
              <a:rPr lang="de-D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r>
              <a:rPr lang="de-DE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Pendlebury</a:t>
            </a:r>
            <a:r>
              <a:rPr lang="de-D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: „</a:t>
            </a:r>
            <a:r>
              <a:rPr lang="de-DE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nEDM</a:t>
            </a:r>
            <a:r>
              <a:rPr lang="de-D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has</a:t>
            </a:r>
            <a:r>
              <a:rPr lang="de-D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killed</a:t>
            </a:r>
            <a:r>
              <a:rPr lang="de-D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more</a:t>
            </a:r>
            <a:r>
              <a:rPr lang="de-D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theories</a:t>
            </a:r>
            <a:r>
              <a:rPr lang="de-D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than</a:t>
            </a:r>
            <a:r>
              <a:rPr lang="de-D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any</a:t>
            </a:r>
            <a:r>
              <a:rPr lang="de-D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other</a:t>
            </a:r>
            <a:r>
              <a:rPr lang="de-D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single</a:t>
            </a:r>
            <a:r>
              <a:rPr lang="de-D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expt</a:t>
            </a:r>
            <a:r>
              <a:rPr lang="de-DE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.“</a:t>
            </a:r>
            <a:r>
              <a:rPr lang="de-DE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786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9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AutoShape 2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224016" y="-267728"/>
            <a:ext cx="336021" cy="33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84" tIns="50344" rIns="100684" bIns="50344"/>
          <a:lstStyle/>
          <a:p>
            <a:endParaRPr lang="de-DE"/>
          </a:p>
        </p:txBody>
      </p:sp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404552" y="829677"/>
            <a:ext cx="8564084" cy="6169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684" tIns="50344" rIns="100684" bIns="50344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>
                <a:latin typeface="Comic Sans MS" pitchFamily="66" charset="0"/>
              </a:rPr>
              <a:t>EDM </a:t>
            </a:r>
            <a:r>
              <a:rPr lang="de-DE" dirty="0" err="1">
                <a:latin typeface="Comic Sans MS" pitchFamily="66" charset="0"/>
              </a:rPr>
              <a:t>searches</a:t>
            </a:r>
            <a:r>
              <a:rPr lang="de-DE" dirty="0">
                <a:latin typeface="Comic Sans MS" pitchFamily="66" charset="0"/>
              </a:rPr>
              <a:t>: </a:t>
            </a:r>
            <a:r>
              <a:rPr lang="de-DE" dirty="0" err="1">
                <a:latin typeface="Comic Sans MS" pitchFamily="66" charset="0"/>
              </a:rPr>
              <a:t>only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upper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limits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yet</a:t>
            </a:r>
            <a:endParaRPr lang="de-DE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Comic Sans MS" pitchFamily="66" charset="0"/>
              </a:rPr>
              <a:t>E-</a:t>
            </a:r>
            <a:r>
              <a:rPr lang="de-DE" dirty="0" err="1" smtClean="0">
                <a:latin typeface="Comic Sans MS" pitchFamily="66" charset="0"/>
              </a:rPr>
              <a:t>fields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accelerate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charged</a:t>
            </a:r>
            <a:r>
              <a:rPr lang="de-DE" dirty="0" smtClean="0">
                <a:latin typeface="Comic Sans MS" pitchFamily="66" charset="0"/>
              </a:rPr>
              <a:t> part. </a:t>
            </a:r>
            <a:r>
              <a:rPr lang="de-DE" dirty="0" smtClean="0">
                <a:latin typeface="Comic Sans MS" pitchFamily="66" charset="0"/>
                <a:sym typeface="Symbol"/>
              </a:rPr>
              <a:t> </a:t>
            </a:r>
            <a:r>
              <a:rPr lang="de-DE" dirty="0" err="1" smtClean="0">
                <a:latin typeface="Comic Sans MS" pitchFamily="66" charset="0"/>
                <a:sym typeface="Symbol"/>
              </a:rPr>
              <a:t>search</a:t>
            </a:r>
            <a:r>
              <a:rPr lang="de-DE" dirty="0" smtClean="0">
                <a:latin typeface="Comic Sans MS" pitchFamily="66" charset="0"/>
                <a:sym typeface="Symbol"/>
              </a:rPr>
              <a:t> limited </a:t>
            </a:r>
            <a:r>
              <a:rPr lang="de-DE" dirty="0" err="1" smtClean="0">
                <a:latin typeface="Comic Sans MS" pitchFamily="66" charset="0"/>
                <a:sym typeface="Symbol"/>
              </a:rPr>
              <a:t>to</a:t>
            </a:r>
            <a:r>
              <a:rPr lang="de-DE" dirty="0" smtClean="0">
                <a:latin typeface="Comic Sans MS" pitchFamily="66" charset="0"/>
                <a:sym typeface="Symbol"/>
              </a:rPr>
              <a:t> neutral </a:t>
            </a:r>
            <a:r>
              <a:rPr lang="de-DE" dirty="0" err="1" smtClean="0">
                <a:latin typeface="Comic Sans MS" pitchFamily="66" charset="0"/>
                <a:sym typeface="Symbol"/>
              </a:rPr>
              <a:t>systems</a:t>
            </a:r>
            <a:r>
              <a:rPr lang="de-DE" dirty="0" smtClean="0">
                <a:latin typeface="Comic Sans MS" pitchFamily="66" charset="0"/>
              </a:rPr>
              <a:t> </a:t>
            </a:r>
            <a:endParaRPr lang="de-DE" dirty="0">
              <a:latin typeface="Comic Sans MS" pitchFamily="66" charset="0"/>
            </a:endParaRPr>
          </a:p>
        </p:txBody>
      </p:sp>
      <p:sp>
        <p:nvSpPr>
          <p:cNvPr id="9" name="Foliennummernplatzhalter 11"/>
          <p:cNvSpPr>
            <a:spLocks noGrp="1"/>
          </p:cNvSpPr>
          <p:nvPr>
            <p:ph type="sldNum" idx="12"/>
          </p:nvPr>
        </p:nvSpPr>
        <p:spPr>
          <a:xfrm>
            <a:off x="9009503" y="7006710"/>
            <a:ext cx="941681" cy="402483"/>
          </a:xfrm>
          <a:prstGeom prst="rect">
            <a:avLst/>
          </a:prstGeom>
        </p:spPr>
        <p:txBody>
          <a:bodyPr lIns="100684" tIns="50344" rIns="100684" bIns="50344"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  <a:latin typeface="Comic Sans MS" pitchFamily="66" charset="0"/>
              </a:rPr>
              <a:pPr/>
              <a:t>6</a:t>
            </a:fld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326530" y="1929165"/>
            <a:ext cx="9232576" cy="2092265"/>
            <a:chOff x="186997" y="1590387"/>
            <a:chExt cx="9232576" cy="2092265"/>
          </a:xfrm>
        </p:grpSpPr>
        <p:sp>
          <p:nvSpPr>
            <p:cNvPr id="3" name="Rettangolo 2"/>
            <p:cNvSpPr/>
            <p:nvPr/>
          </p:nvSpPr>
          <p:spPr bwMode="auto">
            <a:xfrm>
              <a:off x="392026" y="1590387"/>
              <a:ext cx="9027547" cy="20922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1110488" y="2060589"/>
              <a:ext cx="1855838" cy="1511613"/>
              <a:chOff x="1848141" y="2028089"/>
              <a:chExt cx="1855838" cy="1511613"/>
            </a:xfrm>
          </p:grpSpPr>
          <p:sp>
            <p:nvSpPr>
              <p:cNvPr id="20" name="Textfeld 1"/>
              <p:cNvSpPr txBox="1">
                <a:spLocks noChangeArrowheads="1"/>
              </p:cNvSpPr>
              <p:nvPr/>
            </p:nvSpPr>
            <p:spPr bwMode="auto">
              <a:xfrm>
                <a:off x="1848141" y="3036654"/>
                <a:ext cx="719724" cy="388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de-DE" sz="2000" b="1" dirty="0">
                    <a:solidFill>
                      <a:srgbClr val="00B0F0"/>
                    </a:solidFill>
                  </a:rPr>
                  <a:t>µ</a:t>
                </a:r>
                <a:r>
                  <a:rPr lang="de-DE" sz="2000" b="1" dirty="0">
                    <a:solidFill>
                      <a:srgbClr val="3A6F8A"/>
                    </a:solidFill>
                  </a:rPr>
                  <a:t>   </a:t>
                </a:r>
                <a:r>
                  <a:rPr lang="de-DE" sz="2000" b="1" dirty="0">
                    <a:solidFill>
                      <a:srgbClr val="FF0000"/>
                    </a:solidFill>
                    <a:latin typeface="Comic Sans MS" pitchFamily="66" charset="0"/>
                  </a:rPr>
                  <a:t>d</a:t>
                </a:r>
              </a:p>
            </p:txBody>
          </p:sp>
          <p:grpSp>
            <p:nvGrpSpPr>
              <p:cNvPr id="21" name="Gruppo 20"/>
              <p:cNvGrpSpPr/>
              <p:nvPr/>
            </p:nvGrpSpPr>
            <p:grpSpPr>
              <a:xfrm>
                <a:off x="2205512" y="2040615"/>
                <a:ext cx="794549" cy="559724"/>
                <a:chOff x="2261141" y="1000957"/>
                <a:chExt cx="794549" cy="559724"/>
              </a:xfrm>
            </p:grpSpPr>
            <p:sp>
              <p:nvSpPr>
                <p:cNvPr id="33" name="Pfeil nach oben 26"/>
                <p:cNvSpPr>
                  <a:spLocks noChangeArrowheads="1"/>
                </p:cNvSpPr>
                <p:nvPr/>
              </p:nvSpPr>
              <p:spPr bwMode="auto">
                <a:xfrm>
                  <a:off x="2261141" y="1000957"/>
                  <a:ext cx="794549" cy="480791"/>
                </a:xfrm>
                <a:prstGeom prst="upArrow">
                  <a:avLst>
                    <a:gd name="adj1" fmla="val 50000"/>
                    <a:gd name="adj2" fmla="val 50009"/>
                  </a:avLst>
                </a:prstGeom>
                <a:solidFill>
                  <a:srgbClr val="3399FF">
                    <a:alpha val="6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4" name="Textfeld 30"/>
                <p:cNvSpPr txBox="1">
                  <a:spLocks noChangeArrowheads="1"/>
                </p:cNvSpPr>
                <p:nvPr/>
              </p:nvSpPr>
              <p:spPr bwMode="auto">
                <a:xfrm>
                  <a:off x="2427594" y="1000957"/>
                  <a:ext cx="46164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B</a:t>
                  </a:r>
                </a:p>
              </p:txBody>
            </p:sp>
          </p:grpSp>
          <p:grpSp>
            <p:nvGrpSpPr>
              <p:cNvPr id="22" name="Gruppo 21"/>
              <p:cNvGrpSpPr/>
              <p:nvPr/>
            </p:nvGrpSpPr>
            <p:grpSpPr>
              <a:xfrm>
                <a:off x="2911180" y="2028089"/>
                <a:ext cx="792799" cy="559724"/>
                <a:chOff x="3029439" y="1000957"/>
                <a:chExt cx="792799" cy="559724"/>
              </a:xfrm>
            </p:grpSpPr>
            <p:sp>
              <p:nvSpPr>
                <p:cNvPr id="31" name="Pfeil nach oben 28"/>
                <p:cNvSpPr>
                  <a:spLocks noChangeArrowheads="1"/>
                </p:cNvSpPr>
                <p:nvPr/>
              </p:nvSpPr>
              <p:spPr bwMode="auto">
                <a:xfrm>
                  <a:off x="3029439" y="1000957"/>
                  <a:ext cx="792799" cy="480791"/>
                </a:xfrm>
                <a:prstGeom prst="upArrow">
                  <a:avLst>
                    <a:gd name="adj1" fmla="val 50000"/>
                    <a:gd name="adj2" fmla="val 50120"/>
                  </a:avLst>
                </a:prstGeom>
                <a:solidFill>
                  <a:srgbClr val="C00000">
                    <a:alpha val="7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2" name="Textfeld 31"/>
                <p:cNvSpPr txBox="1">
                  <a:spLocks noChangeArrowheads="1"/>
                </p:cNvSpPr>
                <p:nvPr/>
              </p:nvSpPr>
              <p:spPr bwMode="auto">
                <a:xfrm>
                  <a:off x="3201503" y="1000957"/>
                  <a:ext cx="47767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E</a:t>
                  </a:r>
                </a:p>
              </p:txBody>
            </p:sp>
          </p:grpSp>
          <p:grpSp>
            <p:nvGrpSpPr>
              <p:cNvPr id="23" name="Gruppo 22"/>
              <p:cNvGrpSpPr/>
              <p:nvPr/>
            </p:nvGrpSpPr>
            <p:grpSpPr>
              <a:xfrm>
                <a:off x="2218945" y="2516539"/>
                <a:ext cx="1411919" cy="1023163"/>
                <a:chOff x="1468342" y="2192656"/>
                <a:chExt cx="3174697" cy="2976622"/>
              </a:xfrm>
            </p:grpSpPr>
            <p:sp>
              <p:nvSpPr>
                <p:cNvPr id="25" name="Flussdiagramm: Zusammenführen 18"/>
                <p:cNvSpPr/>
                <p:nvPr/>
              </p:nvSpPr>
              <p:spPr bwMode="auto">
                <a:xfrm>
                  <a:off x="1468342" y="2489404"/>
                  <a:ext cx="3174697" cy="2679874"/>
                </a:xfrm>
                <a:prstGeom prst="flowChartMerg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2700000" scaled="1"/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square"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26" name="Ellipse 34"/>
                <p:cNvSpPr/>
                <p:nvPr/>
              </p:nvSpPr>
              <p:spPr bwMode="auto">
                <a:xfrm>
                  <a:off x="1468342" y="2192656"/>
                  <a:ext cx="3174697" cy="508785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cxnSp>
              <p:nvCxnSpPr>
                <p:cNvPr id="27" name="Gerade Verbindung mit Pfeil 39"/>
                <p:cNvCxnSpPr>
                  <a:cxnSpLocks noChangeShapeType="1"/>
                </p:cNvCxnSpPr>
                <p:nvPr/>
              </p:nvCxnSpPr>
              <p:spPr bwMode="auto">
                <a:xfrm>
                  <a:off x="3055690" y="2589889"/>
                  <a:ext cx="635290" cy="316737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" name="Gerade Verbindung mit Pfeil 24"/>
                <p:cNvCxnSpPr>
                  <a:cxnSpLocks noChangeShapeType="1"/>
                  <a:stCxn id="25" idx="2"/>
                </p:cNvCxnSpPr>
                <p:nvPr/>
              </p:nvCxnSpPr>
              <p:spPr bwMode="auto">
                <a:xfrm flipV="1">
                  <a:off x="3055691" y="2793894"/>
                  <a:ext cx="635289" cy="2375384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3029438" y="2430646"/>
                  <a:ext cx="26251" cy="2738632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1468342" y="2472181"/>
                  <a:ext cx="3174697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24" name="Textfeld 42"/>
            <p:cNvSpPr txBox="1">
              <a:spLocks noChangeArrowheads="1"/>
            </p:cNvSpPr>
            <p:nvPr/>
          </p:nvSpPr>
          <p:spPr bwMode="auto">
            <a:xfrm>
              <a:off x="2666640" y="3225953"/>
              <a:ext cx="2077468" cy="359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1800" b="1" dirty="0" err="1">
                  <a:solidFill>
                    <a:srgbClr val="3A6F8A"/>
                  </a:solidFill>
                  <a:latin typeface="Comic Sans MS" pitchFamily="66" charset="0"/>
                </a:rPr>
                <a:t>hf</a:t>
              </a:r>
              <a:r>
                <a:rPr lang="de-DE" sz="1800" b="1" baseline="-25000" dirty="0">
                  <a:solidFill>
                    <a:srgbClr val="3A6F8A"/>
                  </a:solidFill>
                  <a:latin typeface="Comic Sans MS" pitchFamily="66" charset="0"/>
                </a:rPr>
                <a:t>+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= 2µ</a:t>
              </a:r>
              <a:r>
                <a:rPr lang="de-DE" sz="1800" b="1" dirty="0">
                  <a:solidFill>
                    <a:srgbClr val="3399FF"/>
                  </a:solidFill>
                  <a:latin typeface="Comic Sans MS" pitchFamily="66" charset="0"/>
                </a:rPr>
                <a:t>B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+ 2d</a:t>
              </a:r>
              <a:r>
                <a:rPr lang="de-DE" sz="1800" b="1" dirty="0">
                  <a:solidFill>
                    <a:srgbClr val="C00000"/>
                  </a:solidFill>
                  <a:latin typeface="Comic Sans MS" pitchFamily="66" charset="0"/>
                </a:rPr>
                <a:t>E</a:t>
              </a:r>
            </a:p>
          </p:txBody>
        </p:sp>
        <p:sp>
          <p:nvSpPr>
            <p:cNvPr id="36" name="Textfeld 43"/>
            <p:cNvSpPr txBox="1">
              <a:spLocks noChangeArrowheads="1"/>
            </p:cNvSpPr>
            <p:nvPr/>
          </p:nvSpPr>
          <p:spPr bwMode="auto">
            <a:xfrm>
              <a:off x="7035714" y="3252406"/>
              <a:ext cx="2077468" cy="359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100794" tIns="50397" rIns="100794" bIns="50397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1800" b="1" dirty="0" err="1">
                  <a:solidFill>
                    <a:srgbClr val="3A6F8A"/>
                  </a:solidFill>
                  <a:latin typeface="Comic Sans MS" pitchFamily="66" charset="0"/>
                </a:rPr>
                <a:t>hf</a:t>
              </a:r>
              <a:r>
                <a:rPr lang="de-DE" sz="1800" b="1" baseline="-25000" dirty="0">
                  <a:solidFill>
                    <a:srgbClr val="3A6F8A"/>
                  </a:solidFill>
                  <a:latin typeface="Comic Sans MS" pitchFamily="66" charset="0"/>
                </a:rPr>
                <a:t>-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= 2µ</a:t>
              </a:r>
              <a:r>
                <a:rPr lang="de-DE" sz="1800" b="1" dirty="0">
                  <a:solidFill>
                    <a:srgbClr val="3399FF"/>
                  </a:solidFill>
                  <a:latin typeface="Comic Sans MS" pitchFamily="66" charset="0"/>
                </a:rPr>
                <a:t>B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- 2d</a:t>
              </a:r>
              <a:r>
                <a:rPr lang="de-DE" sz="1800" b="1" dirty="0">
                  <a:solidFill>
                    <a:srgbClr val="C00000"/>
                  </a:solidFill>
                  <a:latin typeface="Comic Sans MS" pitchFamily="66" charset="0"/>
                </a:rPr>
                <a:t>E</a:t>
              </a: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5588371" y="1974822"/>
              <a:ext cx="2178886" cy="1483378"/>
              <a:chOff x="5838630" y="1907752"/>
              <a:chExt cx="2178886" cy="1483378"/>
            </a:xfrm>
          </p:grpSpPr>
          <p:grpSp>
            <p:nvGrpSpPr>
              <p:cNvPr id="37" name="Gruppo 36"/>
              <p:cNvGrpSpPr/>
              <p:nvPr/>
            </p:nvGrpSpPr>
            <p:grpSpPr>
              <a:xfrm>
                <a:off x="6233789" y="2367967"/>
                <a:ext cx="1411919" cy="1023163"/>
                <a:chOff x="1468342" y="2192656"/>
                <a:chExt cx="3174697" cy="2976622"/>
              </a:xfrm>
            </p:grpSpPr>
            <p:sp>
              <p:nvSpPr>
                <p:cNvPr id="45" name="Flussdiagramm: Zusammenführen 18"/>
                <p:cNvSpPr/>
                <p:nvPr/>
              </p:nvSpPr>
              <p:spPr bwMode="auto">
                <a:xfrm>
                  <a:off x="1468342" y="2489404"/>
                  <a:ext cx="3174697" cy="2679874"/>
                </a:xfrm>
                <a:prstGeom prst="flowChartMerg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2700000" scaled="1"/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square"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46" name="Ellipse 34"/>
                <p:cNvSpPr/>
                <p:nvPr/>
              </p:nvSpPr>
              <p:spPr bwMode="auto">
                <a:xfrm>
                  <a:off x="1468342" y="2192656"/>
                  <a:ext cx="3174697" cy="508785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cxnSp>
              <p:nvCxnSpPr>
                <p:cNvPr id="47" name="Gerade Verbindung mit Pfeil 39"/>
                <p:cNvCxnSpPr>
                  <a:cxnSpLocks noChangeShapeType="1"/>
                </p:cNvCxnSpPr>
                <p:nvPr/>
              </p:nvCxnSpPr>
              <p:spPr bwMode="auto">
                <a:xfrm>
                  <a:off x="3055690" y="2589889"/>
                  <a:ext cx="635290" cy="316737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8" name="Gerade Verbindung mit Pfeil 24"/>
                <p:cNvCxnSpPr>
                  <a:cxnSpLocks noChangeShapeType="1"/>
                  <a:stCxn id="45" idx="2"/>
                </p:cNvCxnSpPr>
                <p:nvPr/>
              </p:nvCxnSpPr>
              <p:spPr bwMode="auto">
                <a:xfrm flipV="1">
                  <a:off x="3055691" y="2793894"/>
                  <a:ext cx="635289" cy="2375384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9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3029438" y="2430646"/>
                  <a:ext cx="26251" cy="2738632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0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1468342" y="2472181"/>
                  <a:ext cx="3174697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pic>
            <p:nvPicPr>
              <p:cNvPr id="38" name="Picture 2" descr="http://findicons.com/files/icons/2128/vista_style_arrow/128/rotate270anticlockwise3gree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8630" y="1907752"/>
                <a:ext cx="2178886" cy="819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9" name="Gruppo 38"/>
              <p:cNvGrpSpPr/>
              <p:nvPr/>
            </p:nvGrpSpPr>
            <p:grpSpPr>
              <a:xfrm>
                <a:off x="6511361" y="1997835"/>
                <a:ext cx="794549" cy="559724"/>
                <a:chOff x="2261141" y="1000957"/>
                <a:chExt cx="794549" cy="559724"/>
              </a:xfrm>
            </p:grpSpPr>
            <p:sp>
              <p:nvSpPr>
                <p:cNvPr id="43" name="Pfeil nach oben 26"/>
                <p:cNvSpPr>
                  <a:spLocks noChangeArrowheads="1"/>
                </p:cNvSpPr>
                <p:nvPr/>
              </p:nvSpPr>
              <p:spPr bwMode="auto">
                <a:xfrm>
                  <a:off x="2261141" y="1000957"/>
                  <a:ext cx="794549" cy="480791"/>
                </a:xfrm>
                <a:prstGeom prst="upArrow">
                  <a:avLst>
                    <a:gd name="adj1" fmla="val 50000"/>
                    <a:gd name="adj2" fmla="val 50009"/>
                  </a:avLst>
                </a:prstGeom>
                <a:solidFill>
                  <a:srgbClr val="3399FF">
                    <a:alpha val="6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4" name="Textfeld 30"/>
                <p:cNvSpPr txBox="1">
                  <a:spLocks noChangeArrowheads="1"/>
                </p:cNvSpPr>
                <p:nvPr/>
              </p:nvSpPr>
              <p:spPr bwMode="auto">
                <a:xfrm>
                  <a:off x="2427594" y="1000957"/>
                  <a:ext cx="46164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B</a:t>
                  </a:r>
                </a:p>
              </p:txBody>
            </p:sp>
          </p:grpSp>
          <p:grpSp>
            <p:nvGrpSpPr>
              <p:cNvPr id="40" name="Gruppo 39"/>
              <p:cNvGrpSpPr/>
              <p:nvPr/>
            </p:nvGrpSpPr>
            <p:grpSpPr>
              <a:xfrm>
                <a:off x="6511361" y="2409709"/>
                <a:ext cx="792799" cy="559724"/>
                <a:chOff x="6910201" y="2727219"/>
                <a:chExt cx="792799" cy="559724"/>
              </a:xfrm>
            </p:grpSpPr>
            <p:sp>
              <p:nvSpPr>
                <p:cNvPr id="41" name="Pfeil nach oben 28"/>
                <p:cNvSpPr>
                  <a:spLocks noChangeArrowheads="1"/>
                </p:cNvSpPr>
                <p:nvPr/>
              </p:nvSpPr>
              <p:spPr bwMode="auto">
                <a:xfrm rot="10800000">
                  <a:off x="6910201" y="2793626"/>
                  <a:ext cx="792799" cy="480791"/>
                </a:xfrm>
                <a:prstGeom prst="upArrow">
                  <a:avLst>
                    <a:gd name="adj1" fmla="val 50000"/>
                    <a:gd name="adj2" fmla="val 50120"/>
                  </a:avLst>
                </a:prstGeom>
                <a:solidFill>
                  <a:srgbClr val="C00000">
                    <a:alpha val="7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2" name="Textfeld 31"/>
                <p:cNvSpPr txBox="1">
                  <a:spLocks noChangeArrowheads="1"/>
                </p:cNvSpPr>
                <p:nvPr/>
              </p:nvSpPr>
              <p:spPr bwMode="auto">
                <a:xfrm>
                  <a:off x="7067764" y="2727219"/>
                  <a:ext cx="47767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E</a:t>
                  </a:r>
                </a:p>
              </p:txBody>
            </p:sp>
          </p:grpSp>
        </p:grpSp>
        <p:sp>
          <p:nvSpPr>
            <p:cNvPr id="51" name="Textfeld 8"/>
            <p:cNvSpPr txBox="1"/>
            <p:nvPr/>
          </p:nvSpPr>
          <p:spPr>
            <a:xfrm>
              <a:off x="186997" y="1592324"/>
              <a:ext cx="8630544" cy="359413"/>
            </a:xfrm>
            <a:prstGeom prst="rect">
              <a:avLst/>
            </a:prstGeom>
            <a:noFill/>
          </p:spPr>
          <p:txBody>
            <a:bodyPr wrap="none" lIns="100794" tIns="50397" rIns="100794" bIns="50397">
              <a:spAutoFit/>
            </a:bodyPr>
            <a:lstStyle/>
            <a:p>
              <a:pPr marL="285750" indent="-285750" algn="ctr">
                <a:buFont typeface="Arial" pitchFamily="34" charset="0"/>
                <a:buChar char="•"/>
                <a:defRPr/>
              </a:pP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„Traditional“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approach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: </a:t>
              </a:r>
              <a:r>
                <a:rPr lang="de-DE" dirty="0" err="1">
                  <a:solidFill>
                    <a:schemeClr val="tx2"/>
                  </a:solidFill>
                  <a:latin typeface="Comic Sans MS" pitchFamily="66" charset="0"/>
                </a:rPr>
                <a:t>p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recession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frequency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measurement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in B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and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E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fields</a:t>
              </a:r>
              <a:endParaRPr lang="de-DE" dirty="0">
                <a:solidFill>
                  <a:schemeClr val="tx2"/>
                </a:solidFill>
                <a:latin typeface="Comic Sans MS" pitchFamily="66" charset="0"/>
              </a:endParaRPr>
            </a:p>
          </p:txBody>
        </p:sp>
      </p:grpSp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1773845" y="10164"/>
            <a:ext cx="7019425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200" b="0" kern="0" dirty="0" smtClean="0">
                <a:solidFill>
                  <a:srgbClr val="FF0000"/>
                </a:solidFill>
                <a:latin typeface="Comic Sans MS" pitchFamily="66" charset="0"/>
              </a:rPr>
              <a:t>EDM searches: state of the art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53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AutoShape 2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224016" y="-267728"/>
            <a:ext cx="336021" cy="33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84" tIns="50344" rIns="100684" bIns="50344"/>
          <a:lstStyle/>
          <a:p>
            <a:endParaRPr lang="de-DE"/>
          </a:p>
        </p:txBody>
      </p:sp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404552" y="829677"/>
            <a:ext cx="8564084" cy="6169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684" tIns="50344" rIns="100684" bIns="50344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>
                <a:latin typeface="Comic Sans MS" pitchFamily="66" charset="0"/>
              </a:rPr>
              <a:t>EDM </a:t>
            </a:r>
            <a:r>
              <a:rPr lang="de-DE" dirty="0" err="1">
                <a:latin typeface="Comic Sans MS" pitchFamily="66" charset="0"/>
              </a:rPr>
              <a:t>searches</a:t>
            </a:r>
            <a:r>
              <a:rPr lang="de-DE" dirty="0">
                <a:latin typeface="Comic Sans MS" pitchFamily="66" charset="0"/>
              </a:rPr>
              <a:t>: </a:t>
            </a:r>
            <a:r>
              <a:rPr lang="de-DE" dirty="0" err="1">
                <a:latin typeface="Comic Sans MS" pitchFamily="66" charset="0"/>
              </a:rPr>
              <a:t>only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upper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>
                <a:latin typeface="Comic Sans MS" pitchFamily="66" charset="0"/>
              </a:rPr>
              <a:t>limits</a:t>
            </a:r>
            <a:r>
              <a:rPr lang="de-DE" dirty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yet</a:t>
            </a:r>
            <a:endParaRPr lang="de-DE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Comic Sans MS" pitchFamily="66" charset="0"/>
              </a:rPr>
              <a:t>E-</a:t>
            </a:r>
            <a:r>
              <a:rPr lang="de-DE" dirty="0" err="1" smtClean="0">
                <a:latin typeface="Comic Sans MS" pitchFamily="66" charset="0"/>
              </a:rPr>
              <a:t>fields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accelerate</a:t>
            </a:r>
            <a:r>
              <a:rPr lang="de-DE" dirty="0" smtClean="0">
                <a:latin typeface="Comic Sans MS" pitchFamily="66" charset="0"/>
              </a:rPr>
              <a:t> </a:t>
            </a:r>
            <a:r>
              <a:rPr lang="de-DE" dirty="0" err="1" smtClean="0">
                <a:latin typeface="Comic Sans MS" pitchFamily="66" charset="0"/>
              </a:rPr>
              <a:t>charged</a:t>
            </a:r>
            <a:r>
              <a:rPr lang="de-DE" dirty="0" smtClean="0">
                <a:latin typeface="Comic Sans MS" pitchFamily="66" charset="0"/>
              </a:rPr>
              <a:t> part. </a:t>
            </a:r>
            <a:r>
              <a:rPr lang="de-DE" dirty="0" smtClean="0">
                <a:latin typeface="Comic Sans MS" pitchFamily="66" charset="0"/>
                <a:sym typeface="Symbol"/>
              </a:rPr>
              <a:t> </a:t>
            </a:r>
            <a:r>
              <a:rPr lang="de-DE" dirty="0" err="1" smtClean="0">
                <a:latin typeface="Comic Sans MS" pitchFamily="66" charset="0"/>
                <a:sym typeface="Symbol"/>
              </a:rPr>
              <a:t>search</a:t>
            </a:r>
            <a:r>
              <a:rPr lang="de-DE" dirty="0" smtClean="0">
                <a:latin typeface="Comic Sans MS" pitchFamily="66" charset="0"/>
                <a:sym typeface="Symbol"/>
              </a:rPr>
              <a:t> limited </a:t>
            </a:r>
            <a:r>
              <a:rPr lang="de-DE" dirty="0" err="1" smtClean="0">
                <a:latin typeface="Comic Sans MS" pitchFamily="66" charset="0"/>
                <a:sym typeface="Symbol"/>
              </a:rPr>
              <a:t>to</a:t>
            </a:r>
            <a:r>
              <a:rPr lang="de-DE" dirty="0" smtClean="0">
                <a:latin typeface="Comic Sans MS" pitchFamily="66" charset="0"/>
                <a:sym typeface="Symbol"/>
              </a:rPr>
              <a:t> neutral </a:t>
            </a:r>
            <a:r>
              <a:rPr lang="de-DE" dirty="0" err="1" smtClean="0">
                <a:latin typeface="Comic Sans MS" pitchFamily="66" charset="0"/>
                <a:sym typeface="Symbol"/>
              </a:rPr>
              <a:t>systems</a:t>
            </a:r>
            <a:r>
              <a:rPr lang="de-DE" dirty="0" smtClean="0">
                <a:latin typeface="Comic Sans MS" pitchFamily="66" charset="0"/>
              </a:rPr>
              <a:t> </a:t>
            </a:r>
            <a:endParaRPr lang="de-DE" dirty="0">
              <a:latin typeface="Comic Sans MS" pitchFamily="66" charset="0"/>
            </a:endParaRPr>
          </a:p>
        </p:txBody>
      </p:sp>
      <p:sp>
        <p:nvSpPr>
          <p:cNvPr id="9" name="Foliennummernplatzhalter 11"/>
          <p:cNvSpPr>
            <a:spLocks noGrp="1"/>
          </p:cNvSpPr>
          <p:nvPr>
            <p:ph type="sldNum" idx="12"/>
          </p:nvPr>
        </p:nvSpPr>
        <p:spPr>
          <a:xfrm>
            <a:off x="9009503" y="7006710"/>
            <a:ext cx="941681" cy="402483"/>
          </a:xfrm>
          <a:prstGeom prst="rect">
            <a:avLst/>
          </a:prstGeom>
        </p:spPr>
        <p:txBody>
          <a:bodyPr lIns="100684" tIns="50344" rIns="100684" bIns="50344"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  <a:latin typeface="Comic Sans MS" pitchFamily="66" charset="0"/>
              </a:rPr>
              <a:pPr/>
              <a:t>7</a:t>
            </a:fld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773845" y="10164"/>
            <a:ext cx="7019425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200" b="0" kern="0" dirty="0" smtClean="0">
                <a:solidFill>
                  <a:srgbClr val="FF0000"/>
                </a:solidFill>
                <a:latin typeface="Comic Sans MS" pitchFamily="66" charset="0"/>
              </a:rPr>
              <a:t>EDM searches: state of the art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6858944"/>
                  </p:ext>
                </p:extLst>
              </p:nvPr>
            </p:nvGraphicFramePr>
            <p:xfrm>
              <a:off x="429045" y="4507511"/>
              <a:ext cx="8861225" cy="2346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4625"/>
                    <a:gridCol w="2384083"/>
                    <a:gridCol w="2286000"/>
                    <a:gridCol w="2416517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Particle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/</a:t>
                          </a:r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Atom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smtClean="0">
                              <a:latin typeface="Comic Sans MS" pitchFamily="66" charset="0"/>
                            </a:rPr>
                            <a:t>Current EDM Limit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Future Goal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 𝒅</a:t>
                          </a:r>
                          <a:r>
                            <a:rPr lang="it-IT" sz="1600" baseline="-25000" dirty="0" smtClean="0">
                              <a:latin typeface="Comic Sans MS" pitchFamily="66" charset="0"/>
                            </a:rPr>
                            <a:t>𝒏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 </a:t>
                          </a:r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equivalent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3022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Electron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&lt; 1.6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  <a:sym typeface="Symbol"/>
                                </a:rPr>
                                <m:t></m:t>
                              </m:r>
                            </m:oMath>
                          </a14:m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 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-27</a:t>
                          </a:r>
                          <a:endParaRPr lang="it-IT" sz="1600" baseline="300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it-IT" sz="160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it-IT" sz="160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2676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Neutron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3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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10</m:t>
                                </m:r>
                                <m:r>
                                  <m:rPr>
                                    <m:nor/>
                                  </m:rPr>
                                  <a:rPr lang="it-IT" sz="1600" baseline="30000" dirty="0" smtClean="0">
                                    <a:latin typeface="Comic Sans MS" pitchFamily="66" charset="0"/>
                                  </a:rPr>
                                  <m:t>−2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baseline="30000" dirty="0" smtClean="0">
                                    <a:latin typeface="Comic Sans MS" pitchFamily="66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-28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-28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2830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199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Hg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3.1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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10</m:t>
                                </m:r>
                                <m:r>
                                  <m:rPr>
                                    <m:nor/>
                                  </m:rPr>
                                  <a:rPr lang="it-IT" sz="1600" baseline="30000" dirty="0" smtClean="0">
                                    <a:latin typeface="Comic Sans MS" pitchFamily="66" charset="0"/>
                                  </a:rPr>
                                  <m:t>−2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baseline="30000" dirty="0" smtClean="0">
                                    <a:latin typeface="Comic Sans MS" pitchFamily="66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-26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2985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129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Xe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6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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10</m:t>
                                </m:r>
                                <m:r>
                                  <m:rPr>
                                    <m:nor/>
                                  </m:rPr>
                                  <a:rPr lang="it-IT" sz="1600" baseline="30000" dirty="0" smtClean="0">
                                    <a:latin typeface="Comic Sans MS" pitchFamily="66" charset="0"/>
                                  </a:rPr>
                                  <m:t>−2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baseline="30000" dirty="0" smtClean="0">
                                    <a:latin typeface="Comic Sans MS" pitchFamily="66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-30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-</a:t>
                          </a:r>
                          <a:r>
                            <a:rPr lang="it-IT" sz="1600" baseline="0" dirty="0" smtClean="0">
                              <a:latin typeface="Comic Sans MS" pitchFamily="66" charset="0"/>
                            </a:rPr>
                            <a:t> 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-33</a:t>
                          </a:r>
                          <a:endParaRPr lang="it-IT" sz="1600" baseline="300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-26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-</a:t>
                          </a:r>
                          <a:r>
                            <a:rPr lang="it-IT" sz="1600" baseline="0" dirty="0" smtClean="0">
                              <a:latin typeface="Comic Sans MS" pitchFamily="66" charset="0"/>
                            </a:rPr>
                            <a:t> 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</a:p>
                      </a:txBody>
                      <a:tcPr/>
                    </a:tc>
                  </a:tr>
                  <a:tr h="276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Proton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7.9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</m:t>
                                </m:r>
                                <m:r>
                                  <m:rPr>
                                    <m:nor/>
                                  </m:rPr>
                                  <a:rPr lang="it-IT" sz="1600" dirty="0" smtClean="0">
                                    <a:latin typeface="Comic Sans MS" pitchFamily="66" charset="0"/>
                                  </a:rPr>
                                  <m:t> 10</m:t>
                                </m:r>
                                <m:r>
                                  <m:rPr>
                                    <m:nor/>
                                  </m:rPr>
                                  <a:rPr lang="it-IT" sz="1600" baseline="30000" dirty="0" smtClean="0">
                                    <a:latin typeface="Comic Sans MS" pitchFamily="66" charset="0"/>
                                  </a:rPr>
                                  <m:t>−2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baseline="30000" dirty="0" smtClean="0">
                                    <a:latin typeface="Comic Sans MS" pitchFamily="66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2711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Deuteron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?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itchFamily="34" charset="0"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it-IT" sz="1600" b="0" i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  <a:sym typeface="Symbol"/>
                                </a:rPr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it-IT" sz="1600" dirty="0" smtClean="0">
                                  <a:latin typeface="Comic Sans MS" pitchFamily="66" charset="0"/>
                                </a:rPr>
                                <m:t> </m:t>
                              </m:r>
                              <m:r>
                                <a:rPr lang="en-GB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  <a:sym typeface="Symbol"/>
                                </a:rPr>
                                <m:t></m:t>
                              </m:r>
                            </m:oMath>
                          </a14:m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-</a:t>
                          </a:r>
                          <a:r>
                            <a:rPr lang="it-IT" sz="1600" baseline="0" dirty="0" smtClean="0">
                              <a:latin typeface="Comic Sans MS" pitchFamily="66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it-IT" sz="1600" b="0" i="0" baseline="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/>
                                </a:rPr>
                                <m:t>5</m:t>
                              </m:r>
                              <m:r>
                                <m:rPr>
                                  <m:nor/>
                                </m:rPr>
                                <a:rPr lang="it-IT" sz="1600" dirty="0" smtClean="0">
                                  <a:latin typeface="Comic Sans MS" pitchFamily="66" charset="0"/>
                                </a:rPr>
                                <m:t> </m:t>
                              </m:r>
                              <m:r>
                                <a:rPr lang="en-GB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  <a:sym typeface="Symbol"/>
                                </a:rPr>
                                <m:t></m:t>
                              </m:r>
                            </m:oMath>
                          </a14:m>
                          <a:r>
                            <a:rPr lang="it-IT" sz="1600" baseline="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-31</a:t>
                          </a: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8471323"/>
                  </p:ext>
                </p:extLst>
              </p:nvPr>
            </p:nvGraphicFramePr>
            <p:xfrm>
              <a:off x="429045" y="4507511"/>
              <a:ext cx="8861225" cy="2346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4625"/>
                    <a:gridCol w="2384083"/>
                    <a:gridCol w="2286000"/>
                    <a:gridCol w="2416517"/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Particle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/</a:t>
                          </a:r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Atom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Current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 EDM Limit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Future Goal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 𝒅</a:t>
                          </a:r>
                          <a:r>
                            <a:rPr lang="it-IT" sz="1600" baseline="-25000" dirty="0" smtClean="0">
                              <a:latin typeface="Comic Sans MS" pitchFamily="66" charset="0"/>
                            </a:rPr>
                            <a:t>𝒏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 </a:t>
                          </a:r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equivalent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Electron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74425" t="-107273" r="-197442" b="-5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it-IT" sz="160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it-IT" sz="160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Neutron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74425" t="-207273" r="-197442" b="-4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-28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-28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199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Hg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74425" t="-307273" r="-197442" b="-3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-26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129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Xe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74425" t="-407273" r="-197442" b="-2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-30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-</a:t>
                          </a:r>
                          <a:r>
                            <a:rPr lang="it-IT" sz="1600" baseline="0" dirty="0" smtClean="0">
                              <a:latin typeface="Comic Sans MS" pitchFamily="66" charset="0"/>
                            </a:rPr>
                            <a:t> 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-33</a:t>
                          </a:r>
                          <a:endParaRPr lang="it-IT" sz="1600" baseline="300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-26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-</a:t>
                          </a:r>
                          <a:r>
                            <a:rPr lang="it-IT" sz="1600" baseline="0" dirty="0" smtClean="0">
                              <a:latin typeface="Comic Sans MS" pitchFamily="66" charset="0"/>
                            </a:rPr>
                            <a:t> 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Proton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74425" t="-507273" r="-197442" b="-1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 smtClean="0">
                              <a:latin typeface="Comic Sans MS" pitchFamily="66" charset="0"/>
                            </a:rPr>
                            <a:t>Deuteron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?</a:t>
                          </a:r>
                          <a:endParaRPr lang="it-IT" sz="1600" dirty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5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 smtClean="0">
                              <a:latin typeface="Comic Sans MS" pitchFamily="66" charset="0"/>
                              <a:sym typeface="Symbol"/>
                            </a:rPr>
                            <a:t></a:t>
                          </a:r>
                          <a:r>
                            <a:rPr lang="it-IT" sz="1600" dirty="0" smtClean="0">
                              <a:latin typeface="Comic Sans MS" pitchFamily="66" charset="0"/>
                            </a:rPr>
                            <a:t>10</a:t>
                          </a:r>
                          <a:r>
                            <a:rPr lang="it-IT" sz="1600" baseline="30000" dirty="0" smtClean="0">
                              <a:latin typeface="Comic Sans MS" pitchFamily="66" charset="0"/>
                            </a:rPr>
                            <a:t>-29</a:t>
                          </a:r>
                          <a:endParaRPr lang="it-IT" sz="1600" dirty="0" smtClean="0">
                            <a:latin typeface="Comic Sans MS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266247" t="-607273" b="-2545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11" name="Gruppo 10"/>
          <p:cNvGrpSpPr/>
          <p:nvPr/>
        </p:nvGrpSpPr>
        <p:grpSpPr>
          <a:xfrm>
            <a:off x="435032" y="4511819"/>
            <a:ext cx="8848163" cy="2367419"/>
            <a:chOff x="868015" y="4045764"/>
            <a:chExt cx="8848163" cy="2367419"/>
          </a:xfrm>
        </p:grpSpPr>
        <p:sp>
          <p:nvSpPr>
            <p:cNvPr id="4" name="Rettangolo 3"/>
            <p:cNvSpPr/>
            <p:nvPr/>
          </p:nvSpPr>
          <p:spPr bwMode="auto">
            <a:xfrm>
              <a:off x="868015" y="4045764"/>
              <a:ext cx="8848163" cy="23674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117166" y="4308953"/>
              <a:ext cx="8109087" cy="865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(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Till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now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)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two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kinds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of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experiments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to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measure</a:t>
              </a:r>
              <a:r>
                <a:rPr lang="it-IT" dirty="0" smtClean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  <a:latin typeface="Comic Sans MS" pitchFamily="66" charset="0"/>
                </a:rPr>
                <a:t>EDMs</a:t>
              </a:r>
              <a:r>
                <a:rPr lang="it-IT" dirty="0" smtClean="0">
                  <a:latin typeface="Comic Sans MS" pitchFamily="66" charset="0"/>
                </a:rPr>
                <a:t>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dirty="0" err="1" smtClean="0">
                  <a:latin typeface="Comic Sans MS" pitchFamily="66" charset="0"/>
                </a:rPr>
                <a:t>Neutrons</a:t>
              </a:r>
              <a:endParaRPr lang="it-IT" dirty="0" smtClean="0">
                <a:latin typeface="Comic Sans MS" pitchFamily="66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it-IT" dirty="0" err="1" smtClean="0">
                  <a:latin typeface="Comic Sans MS" pitchFamily="66" charset="0"/>
                </a:rPr>
                <a:t>Neutral</a:t>
              </a:r>
              <a:r>
                <a:rPr lang="it-IT" dirty="0" smtClean="0">
                  <a:latin typeface="Comic Sans MS" pitchFamily="66" charset="0"/>
                </a:rPr>
                <a:t> </a:t>
              </a:r>
              <a:r>
                <a:rPr lang="it-IT" dirty="0" err="1" smtClean="0">
                  <a:latin typeface="Comic Sans MS" pitchFamily="66" charset="0"/>
                </a:rPr>
                <a:t>atoms</a:t>
              </a:r>
              <a:r>
                <a:rPr lang="it-IT" dirty="0" smtClean="0">
                  <a:latin typeface="Comic Sans MS" pitchFamily="66" charset="0"/>
                </a:rPr>
                <a:t> (</a:t>
              </a:r>
              <a:r>
                <a:rPr lang="it-IT" dirty="0" err="1" smtClean="0">
                  <a:latin typeface="Comic Sans MS" pitchFamily="66" charset="0"/>
                </a:rPr>
                <a:t>paramagnetic</a:t>
              </a:r>
              <a:r>
                <a:rPr lang="it-IT" dirty="0" smtClean="0">
                  <a:latin typeface="Comic Sans MS" pitchFamily="66" charset="0"/>
                </a:rPr>
                <a:t>/</a:t>
              </a:r>
              <a:r>
                <a:rPr lang="it-IT" dirty="0" err="1" smtClean="0">
                  <a:latin typeface="Comic Sans MS" pitchFamily="66" charset="0"/>
                </a:rPr>
                <a:t>diamagnetic</a:t>
              </a:r>
              <a:r>
                <a:rPr lang="it-IT" dirty="0" smtClean="0">
                  <a:latin typeface="Comic Sans MS" pitchFamily="66" charset="0"/>
                </a:rPr>
                <a:t>)</a:t>
              </a: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1773845" y="6989523"/>
            <a:ext cx="6830705" cy="3499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No </a:t>
            </a:r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direct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measurement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 of electron or </a:t>
            </a:r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proton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 EDM </a:t>
            </a:r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yet</a:t>
            </a:r>
            <a:endParaRPr lang="it-IT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54" name="Gruppo 53"/>
          <p:cNvGrpSpPr/>
          <p:nvPr/>
        </p:nvGrpSpPr>
        <p:grpSpPr>
          <a:xfrm>
            <a:off x="326530" y="1929165"/>
            <a:ext cx="9232576" cy="2092265"/>
            <a:chOff x="186997" y="1590387"/>
            <a:chExt cx="9232576" cy="2092265"/>
          </a:xfrm>
        </p:grpSpPr>
        <p:sp>
          <p:nvSpPr>
            <p:cNvPr id="55" name="Rettangolo 54"/>
            <p:cNvSpPr/>
            <p:nvPr/>
          </p:nvSpPr>
          <p:spPr bwMode="auto">
            <a:xfrm>
              <a:off x="392026" y="1590387"/>
              <a:ext cx="9027547" cy="20922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grpSp>
          <p:nvGrpSpPr>
            <p:cNvPr id="56" name="Gruppo 55"/>
            <p:cNvGrpSpPr/>
            <p:nvPr/>
          </p:nvGrpSpPr>
          <p:grpSpPr>
            <a:xfrm>
              <a:off x="1110488" y="2060589"/>
              <a:ext cx="1855838" cy="1511613"/>
              <a:chOff x="1848141" y="2028089"/>
              <a:chExt cx="1855838" cy="1511613"/>
            </a:xfrm>
          </p:grpSpPr>
          <p:sp>
            <p:nvSpPr>
              <p:cNvPr id="75" name="Textfeld 1"/>
              <p:cNvSpPr txBox="1">
                <a:spLocks noChangeArrowheads="1"/>
              </p:cNvSpPr>
              <p:nvPr/>
            </p:nvSpPr>
            <p:spPr bwMode="auto">
              <a:xfrm>
                <a:off x="1848141" y="3036654"/>
                <a:ext cx="719724" cy="388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00794" tIns="50397" rIns="100794" bIns="50397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de-DE" sz="2000" b="1" dirty="0">
                    <a:solidFill>
                      <a:srgbClr val="00B0F0"/>
                    </a:solidFill>
                  </a:rPr>
                  <a:t>µ</a:t>
                </a:r>
                <a:r>
                  <a:rPr lang="de-DE" sz="2000" b="1" dirty="0">
                    <a:solidFill>
                      <a:srgbClr val="3A6F8A"/>
                    </a:solidFill>
                  </a:rPr>
                  <a:t>   </a:t>
                </a:r>
                <a:r>
                  <a:rPr lang="de-DE" sz="2000" b="1" dirty="0">
                    <a:solidFill>
                      <a:srgbClr val="FF0000"/>
                    </a:solidFill>
                    <a:latin typeface="Comic Sans MS" pitchFamily="66" charset="0"/>
                  </a:rPr>
                  <a:t>d</a:t>
                </a:r>
              </a:p>
            </p:txBody>
          </p:sp>
          <p:grpSp>
            <p:nvGrpSpPr>
              <p:cNvPr id="76" name="Gruppo 75"/>
              <p:cNvGrpSpPr/>
              <p:nvPr/>
            </p:nvGrpSpPr>
            <p:grpSpPr>
              <a:xfrm>
                <a:off x="2205512" y="2040615"/>
                <a:ext cx="794549" cy="559724"/>
                <a:chOff x="2261141" y="1000957"/>
                <a:chExt cx="794549" cy="559724"/>
              </a:xfrm>
            </p:grpSpPr>
            <p:sp>
              <p:nvSpPr>
                <p:cNvPr id="87" name="Pfeil nach oben 26"/>
                <p:cNvSpPr>
                  <a:spLocks noChangeArrowheads="1"/>
                </p:cNvSpPr>
                <p:nvPr/>
              </p:nvSpPr>
              <p:spPr bwMode="auto">
                <a:xfrm>
                  <a:off x="2261141" y="1000957"/>
                  <a:ext cx="794549" cy="480791"/>
                </a:xfrm>
                <a:prstGeom prst="upArrow">
                  <a:avLst>
                    <a:gd name="adj1" fmla="val 50000"/>
                    <a:gd name="adj2" fmla="val 50009"/>
                  </a:avLst>
                </a:prstGeom>
                <a:solidFill>
                  <a:srgbClr val="3399FF">
                    <a:alpha val="6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88" name="Textfeld 30"/>
                <p:cNvSpPr txBox="1">
                  <a:spLocks noChangeArrowheads="1"/>
                </p:cNvSpPr>
                <p:nvPr/>
              </p:nvSpPr>
              <p:spPr bwMode="auto">
                <a:xfrm>
                  <a:off x="2427594" y="1000957"/>
                  <a:ext cx="46164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B</a:t>
                  </a:r>
                </a:p>
              </p:txBody>
            </p:sp>
          </p:grpSp>
          <p:grpSp>
            <p:nvGrpSpPr>
              <p:cNvPr id="77" name="Gruppo 76"/>
              <p:cNvGrpSpPr/>
              <p:nvPr/>
            </p:nvGrpSpPr>
            <p:grpSpPr>
              <a:xfrm>
                <a:off x="2911180" y="2028089"/>
                <a:ext cx="792799" cy="559724"/>
                <a:chOff x="3029439" y="1000957"/>
                <a:chExt cx="792799" cy="559724"/>
              </a:xfrm>
            </p:grpSpPr>
            <p:sp>
              <p:nvSpPr>
                <p:cNvPr id="85" name="Pfeil nach oben 28"/>
                <p:cNvSpPr>
                  <a:spLocks noChangeArrowheads="1"/>
                </p:cNvSpPr>
                <p:nvPr/>
              </p:nvSpPr>
              <p:spPr bwMode="auto">
                <a:xfrm>
                  <a:off x="3029439" y="1000957"/>
                  <a:ext cx="792799" cy="480791"/>
                </a:xfrm>
                <a:prstGeom prst="upArrow">
                  <a:avLst>
                    <a:gd name="adj1" fmla="val 50000"/>
                    <a:gd name="adj2" fmla="val 50120"/>
                  </a:avLst>
                </a:prstGeom>
                <a:solidFill>
                  <a:srgbClr val="C00000">
                    <a:alpha val="7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86" name="Textfeld 31"/>
                <p:cNvSpPr txBox="1">
                  <a:spLocks noChangeArrowheads="1"/>
                </p:cNvSpPr>
                <p:nvPr/>
              </p:nvSpPr>
              <p:spPr bwMode="auto">
                <a:xfrm>
                  <a:off x="3201503" y="1000957"/>
                  <a:ext cx="47767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E</a:t>
                  </a:r>
                </a:p>
              </p:txBody>
            </p:sp>
          </p:grpSp>
          <p:grpSp>
            <p:nvGrpSpPr>
              <p:cNvPr id="78" name="Gruppo 77"/>
              <p:cNvGrpSpPr/>
              <p:nvPr/>
            </p:nvGrpSpPr>
            <p:grpSpPr>
              <a:xfrm>
                <a:off x="2218945" y="2516539"/>
                <a:ext cx="1411919" cy="1023163"/>
                <a:chOff x="1468342" y="2192656"/>
                <a:chExt cx="3174697" cy="2976622"/>
              </a:xfrm>
            </p:grpSpPr>
            <p:sp>
              <p:nvSpPr>
                <p:cNvPr id="79" name="Flussdiagramm: Zusammenführen 18"/>
                <p:cNvSpPr/>
                <p:nvPr/>
              </p:nvSpPr>
              <p:spPr bwMode="auto">
                <a:xfrm>
                  <a:off x="1468342" y="2489404"/>
                  <a:ext cx="3174697" cy="2679874"/>
                </a:xfrm>
                <a:prstGeom prst="flowChartMerg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2700000" scaled="1"/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square"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80" name="Ellipse 34"/>
                <p:cNvSpPr/>
                <p:nvPr/>
              </p:nvSpPr>
              <p:spPr bwMode="auto">
                <a:xfrm>
                  <a:off x="1468342" y="2192656"/>
                  <a:ext cx="3174697" cy="508785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cxnSp>
              <p:nvCxnSpPr>
                <p:cNvPr id="81" name="Gerade Verbindung mit Pfeil 39"/>
                <p:cNvCxnSpPr>
                  <a:cxnSpLocks noChangeShapeType="1"/>
                </p:cNvCxnSpPr>
                <p:nvPr/>
              </p:nvCxnSpPr>
              <p:spPr bwMode="auto">
                <a:xfrm>
                  <a:off x="3055690" y="2589889"/>
                  <a:ext cx="635290" cy="316737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2" name="Gerade Verbindung mit Pfeil 24"/>
                <p:cNvCxnSpPr>
                  <a:cxnSpLocks noChangeShapeType="1"/>
                  <a:stCxn id="79" idx="2"/>
                </p:cNvCxnSpPr>
                <p:nvPr/>
              </p:nvCxnSpPr>
              <p:spPr bwMode="auto">
                <a:xfrm flipV="1">
                  <a:off x="3055691" y="2793894"/>
                  <a:ext cx="635289" cy="2375384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3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3029438" y="2430646"/>
                  <a:ext cx="26251" cy="2738632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4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1468342" y="2472181"/>
                  <a:ext cx="3174697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57" name="Textfeld 42"/>
            <p:cNvSpPr txBox="1">
              <a:spLocks noChangeArrowheads="1"/>
            </p:cNvSpPr>
            <p:nvPr/>
          </p:nvSpPr>
          <p:spPr bwMode="auto">
            <a:xfrm>
              <a:off x="2666640" y="3225953"/>
              <a:ext cx="2077468" cy="359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1800" b="1" dirty="0" err="1">
                  <a:solidFill>
                    <a:srgbClr val="3A6F8A"/>
                  </a:solidFill>
                  <a:latin typeface="Comic Sans MS" pitchFamily="66" charset="0"/>
                </a:rPr>
                <a:t>hf</a:t>
              </a:r>
              <a:r>
                <a:rPr lang="de-DE" sz="1800" b="1" baseline="-25000" dirty="0">
                  <a:solidFill>
                    <a:srgbClr val="3A6F8A"/>
                  </a:solidFill>
                  <a:latin typeface="Comic Sans MS" pitchFamily="66" charset="0"/>
                </a:rPr>
                <a:t>+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= 2µ</a:t>
              </a:r>
              <a:r>
                <a:rPr lang="de-DE" sz="1800" b="1" dirty="0">
                  <a:solidFill>
                    <a:srgbClr val="3399FF"/>
                  </a:solidFill>
                  <a:latin typeface="Comic Sans MS" pitchFamily="66" charset="0"/>
                </a:rPr>
                <a:t>B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+ 2d</a:t>
              </a:r>
              <a:r>
                <a:rPr lang="de-DE" sz="1800" b="1" dirty="0">
                  <a:solidFill>
                    <a:srgbClr val="C00000"/>
                  </a:solidFill>
                  <a:latin typeface="Comic Sans MS" pitchFamily="66" charset="0"/>
                </a:rPr>
                <a:t>E</a:t>
              </a:r>
            </a:p>
          </p:txBody>
        </p:sp>
        <p:sp>
          <p:nvSpPr>
            <p:cNvPr id="58" name="Textfeld 43"/>
            <p:cNvSpPr txBox="1">
              <a:spLocks noChangeArrowheads="1"/>
            </p:cNvSpPr>
            <p:nvPr/>
          </p:nvSpPr>
          <p:spPr bwMode="auto">
            <a:xfrm>
              <a:off x="7035714" y="3252406"/>
              <a:ext cx="2077468" cy="359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100794" tIns="50397" rIns="100794" bIns="50397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1800" b="1" dirty="0" err="1">
                  <a:solidFill>
                    <a:srgbClr val="3A6F8A"/>
                  </a:solidFill>
                  <a:latin typeface="Comic Sans MS" pitchFamily="66" charset="0"/>
                </a:rPr>
                <a:t>hf</a:t>
              </a:r>
              <a:r>
                <a:rPr lang="de-DE" sz="1800" b="1" baseline="-25000" dirty="0">
                  <a:solidFill>
                    <a:srgbClr val="3A6F8A"/>
                  </a:solidFill>
                  <a:latin typeface="Comic Sans MS" pitchFamily="66" charset="0"/>
                </a:rPr>
                <a:t>-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= 2µ</a:t>
              </a:r>
              <a:r>
                <a:rPr lang="de-DE" sz="1800" b="1" dirty="0">
                  <a:solidFill>
                    <a:srgbClr val="3399FF"/>
                  </a:solidFill>
                  <a:latin typeface="Comic Sans MS" pitchFamily="66" charset="0"/>
                </a:rPr>
                <a:t>B</a:t>
              </a:r>
              <a:r>
                <a:rPr lang="de-DE" sz="1800" b="1" dirty="0">
                  <a:solidFill>
                    <a:srgbClr val="3A6F8A"/>
                  </a:solidFill>
                  <a:latin typeface="Comic Sans MS" pitchFamily="66" charset="0"/>
                </a:rPr>
                <a:t> - 2d</a:t>
              </a:r>
              <a:r>
                <a:rPr lang="de-DE" sz="1800" b="1" dirty="0">
                  <a:solidFill>
                    <a:srgbClr val="C00000"/>
                  </a:solidFill>
                  <a:latin typeface="Comic Sans MS" pitchFamily="66" charset="0"/>
                </a:rPr>
                <a:t>E</a:t>
              </a:r>
            </a:p>
          </p:txBody>
        </p:sp>
        <p:grpSp>
          <p:nvGrpSpPr>
            <p:cNvPr id="59" name="Gruppo 58"/>
            <p:cNvGrpSpPr/>
            <p:nvPr/>
          </p:nvGrpSpPr>
          <p:grpSpPr>
            <a:xfrm>
              <a:off x="5588371" y="1974822"/>
              <a:ext cx="2178886" cy="1483378"/>
              <a:chOff x="5838630" y="1907752"/>
              <a:chExt cx="2178886" cy="1483378"/>
            </a:xfrm>
          </p:grpSpPr>
          <p:grpSp>
            <p:nvGrpSpPr>
              <p:cNvPr id="61" name="Gruppo 60"/>
              <p:cNvGrpSpPr/>
              <p:nvPr/>
            </p:nvGrpSpPr>
            <p:grpSpPr>
              <a:xfrm>
                <a:off x="6233789" y="2367967"/>
                <a:ext cx="1411919" cy="1023163"/>
                <a:chOff x="1468342" y="2192656"/>
                <a:chExt cx="3174697" cy="2976622"/>
              </a:xfrm>
            </p:grpSpPr>
            <p:sp>
              <p:nvSpPr>
                <p:cNvPr id="69" name="Flussdiagramm: Zusammenführen 18"/>
                <p:cNvSpPr/>
                <p:nvPr/>
              </p:nvSpPr>
              <p:spPr bwMode="auto">
                <a:xfrm>
                  <a:off x="1468342" y="2489404"/>
                  <a:ext cx="3174697" cy="2679874"/>
                </a:xfrm>
                <a:prstGeom prst="flowChartMerg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2700000" scaled="1"/>
                  <a:tileRect/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square"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70" name="Ellipse 34"/>
                <p:cNvSpPr/>
                <p:nvPr/>
              </p:nvSpPr>
              <p:spPr bwMode="auto">
                <a:xfrm>
                  <a:off x="1468342" y="2192656"/>
                  <a:ext cx="3174697" cy="508785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9207" tIns="51588" rIns="99207" bIns="51588">
                  <a:spAutoFit/>
                </a:bodyPr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cxnSp>
              <p:nvCxnSpPr>
                <p:cNvPr id="71" name="Gerade Verbindung mit Pfeil 39"/>
                <p:cNvCxnSpPr>
                  <a:cxnSpLocks noChangeShapeType="1"/>
                </p:cNvCxnSpPr>
                <p:nvPr/>
              </p:nvCxnSpPr>
              <p:spPr bwMode="auto">
                <a:xfrm>
                  <a:off x="3055690" y="2589889"/>
                  <a:ext cx="635290" cy="316737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2" name="Gerade Verbindung mit Pfeil 24"/>
                <p:cNvCxnSpPr>
                  <a:cxnSpLocks noChangeShapeType="1"/>
                  <a:stCxn id="69" idx="2"/>
                </p:cNvCxnSpPr>
                <p:nvPr/>
              </p:nvCxnSpPr>
              <p:spPr bwMode="auto">
                <a:xfrm flipV="1">
                  <a:off x="3055691" y="2793894"/>
                  <a:ext cx="635289" cy="2375384"/>
                </a:xfrm>
                <a:prstGeom prst="straightConnector1">
                  <a:avLst/>
                </a:prstGeom>
                <a:noFill/>
                <a:ln w="38100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3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3029438" y="2430646"/>
                  <a:ext cx="26251" cy="2738632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4" name="Gerade Verbindung 2"/>
                <p:cNvCxnSpPr>
                  <a:cxnSpLocks noChangeShapeType="1"/>
                </p:cNvCxnSpPr>
                <p:nvPr/>
              </p:nvCxnSpPr>
              <p:spPr bwMode="auto">
                <a:xfrm>
                  <a:off x="1468342" y="2472181"/>
                  <a:ext cx="3174697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pic>
            <p:nvPicPr>
              <p:cNvPr id="62" name="Picture 2" descr="http://findicons.com/files/icons/2128/vista_style_arrow/128/rotate270anticlockwise3green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8630" y="1907752"/>
                <a:ext cx="2178886" cy="819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3" name="Gruppo 62"/>
              <p:cNvGrpSpPr/>
              <p:nvPr/>
            </p:nvGrpSpPr>
            <p:grpSpPr>
              <a:xfrm>
                <a:off x="6511361" y="1997835"/>
                <a:ext cx="794549" cy="559724"/>
                <a:chOff x="2261141" y="1000957"/>
                <a:chExt cx="794549" cy="559724"/>
              </a:xfrm>
            </p:grpSpPr>
            <p:sp>
              <p:nvSpPr>
                <p:cNvPr id="67" name="Pfeil nach oben 26"/>
                <p:cNvSpPr>
                  <a:spLocks noChangeArrowheads="1"/>
                </p:cNvSpPr>
                <p:nvPr/>
              </p:nvSpPr>
              <p:spPr bwMode="auto">
                <a:xfrm>
                  <a:off x="2261141" y="1000957"/>
                  <a:ext cx="794549" cy="480791"/>
                </a:xfrm>
                <a:prstGeom prst="upArrow">
                  <a:avLst>
                    <a:gd name="adj1" fmla="val 50000"/>
                    <a:gd name="adj2" fmla="val 50009"/>
                  </a:avLst>
                </a:prstGeom>
                <a:solidFill>
                  <a:srgbClr val="3399FF">
                    <a:alpha val="6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8" name="Textfeld 30"/>
                <p:cNvSpPr txBox="1">
                  <a:spLocks noChangeArrowheads="1"/>
                </p:cNvSpPr>
                <p:nvPr/>
              </p:nvSpPr>
              <p:spPr bwMode="auto">
                <a:xfrm>
                  <a:off x="2427594" y="1000957"/>
                  <a:ext cx="46164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B</a:t>
                  </a:r>
                </a:p>
              </p:txBody>
            </p:sp>
          </p:grpSp>
          <p:grpSp>
            <p:nvGrpSpPr>
              <p:cNvPr id="64" name="Gruppo 63"/>
              <p:cNvGrpSpPr/>
              <p:nvPr/>
            </p:nvGrpSpPr>
            <p:grpSpPr>
              <a:xfrm>
                <a:off x="6511361" y="2409709"/>
                <a:ext cx="792799" cy="559724"/>
                <a:chOff x="6910201" y="2727219"/>
                <a:chExt cx="792799" cy="559724"/>
              </a:xfrm>
            </p:grpSpPr>
            <p:sp>
              <p:nvSpPr>
                <p:cNvPr id="65" name="Pfeil nach oben 28"/>
                <p:cNvSpPr>
                  <a:spLocks noChangeArrowheads="1"/>
                </p:cNvSpPr>
                <p:nvPr/>
              </p:nvSpPr>
              <p:spPr bwMode="auto">
                <a:xfrm rot="10800000">
                  <a:off x="6910201" y="2793626"/>
                  <a:ext cx="792799" cy="480791"/>
                </a:xfrm>
                <a:prstGeom prst="upArrow">
                  <a:avLst>
                    <a:gd name="adj1" fmla="val 50000"/>
                    <a:gd name="adj2" fmla="val 50120"/>
                  </a:avLst>
                </a:prstGeom>
                <a:solidFill>
                  <a:srgbClr val="C00000">
                    <a:alpha val="7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9207" tIns="51588" rIns="99207" bIns="5158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6" name="Textfeld 31"/>
                <p:cNvSpPr txBox="1">
                  <a:spLocks noChangeArrowheads="1"/>
                </p:cNvSpPr>
                <p:nvPr/>
              </p:nvSpPr>
              <p:spPr bwMode="auto">
                <a:xfrm>
                  <a:off x="7067764" y="2727219"/>
                  <a:ext cx="477671" cy="5597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00794" tIns="50397" rIns="100794" bIns="50397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de-DE" b="1" dirty="0">
                      <a:solidFill>
                        <a:schemeClr val="bg1"/>
                      </a:solidFill>
                      <a:latin typeface="Comic Sans MS" pitchFamily="66" charset="0"/>
                    </a:rPr>
                    <a:t>E</a:t>
                  </a:r>
                </a:p>
              </p:txBody>
            </p:sp>
          </p:grpSp>
        </p:grpSp>
        <p:sp>
          <p:nvSpPr>
            <p:cNvPr id="60" name="Textfeld 8"/>
            <p:cNvSpPr txBox="1"/>
            <p:nvPr/>
          </p:nvSpPr>
          <p:spPr>
            <a:xfrm>
              <a:off x="186997" y="1592324"/>
              <a:ext cx="8630544" cy="359413"/>
            </a:xfrm>
            <a:prstGeom prst="rect">
              <a:avLst/>
            </a:prstGeom>
            <a:noFill/>
          </p:spPr>
          <p:txBody>
            <a:bodyPr wrap="none" lIns="100794" tIns="50397" rIns="100794" bIns="50397">
              <a:spAutoFit/>
            </a:bodyPr>
            <a:lstStyle/>
            <a:p>
              <a:pPr marL="285750" indent="-285750" algn="ctr">
                <a:buFont typeface="Arial" pitchFamily="34" charset="0"/>
                <a:buChar char="•"/>
                <a:defRPr/>
              </a:pP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„Traditional“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approach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: </a:t>
              </a:r>
              <a:r>
                <a:rPr lang="de-DE" dirty="0" err="1">
                  <a:solidFill>
                    <a:schemeClr val="tx2"/>
                  </a:solidFill>
                  <a:latin typeface="Comic Sans MS" pitchFamily="66" charset="0"/>
                </a:rPr>
                <a:t>p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recession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frequency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measurement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in B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and</a:t>
              </a:r>
              <a:r>
                <a:rPr lang="de-DE" dirty="0" smtClean="0">
                  <a:solidFill>
                    <a:schemeClr val="tx2"/>
                  </a:solidFill>
                  <a:latin typeface="Comic Sans MS" pitchFamily="66" charset="0"/>
                </a:rPr>
                <a:t> E </a:t>
              </a:r>
              <a:r>
                <a:rPr lang="de-DE" dirty="0" err="1" smtClean="0">
                  <a:solidFill>
                    <a:schemeClr val="tx2"/>
                  </a:solidFill>
                  <a:latin typeface="Comic Sans MS" pitchFamily="66" charset="0"/>
                </a:rPr>
                <a:t>fields</a:t>
              </a:r>
              <a:endParaRPr lang="de-DE" dirty="0">
                <a:solidFill>
                  <a:schemeClr val="tx2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224016" y="5684520"/>
            <a:ext cx="507504" cy="640080"/>
            <a:chOff x="224016" y="5684520"/>
            <a:chExt cx="507504" cy="640080"/>
          </a:xfrm>
        </p:grpSpPr>
        <p:cxnSp>
          <p:nvCxnSpPr>
            <p:cNvPr id="18" name="Connettore 1 17"/>
            <p:cNvCxnSpPr/>
            <p:nvPr/>
          </p:nvCxnSpPr>
          <p:spPr bwMode="auto">
            <a:xfrm flipH="1">
              <a:off x="224016" y="5684520"/>
              <a:ext cx="442214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Connettore 1 19"/>
            <p:cNvCxnSpPr/>
            <p:nvPr/>
          </p:nvCxnSpPr>
          <p:spPr bwMode="auto">
            <a:xfrm>
              <a:off x="224016" y="5684520"/>
              <a:ext cx="0" cy="64008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nettore 2 21"/>
            <p:cNvCxnSpPr/>
            <p:nvPr/>
          </p:nvCxnSpPr>
          <p:spPr bwMode="auto">
            <a:xfrm>
              <a:off x="224016" y="6324600"/>
              <a:ext cx="507504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5" name="Ovale 24"/>
          <p:cNvSpPr/>
          <p:nvPr/>
        </p:nvSpPr>
        <p:spPr bwMode="auto">
          <a:xfrm>
            <a:off x="853440" y="6225540"/>
            <a:ext cx="920405" cy="2590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6" name="Ovale 25"/>
          <p:cNvSpPr/>
          <p:nvPr/>
        </p:nvSpPr>
        <p:spPr bwMode="auto">
          <a:xfrm>
            <a:off x="3155416" y="6560820"/>
            <a:ext cx="441224" cy="28956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5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69" y="1102939"/>
            <a:ext cx="7864988" cy="546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1863867" y="4891040"/>
            <a:ext cx="1270579" cy="559724"/>
            <a:chOff x="1863867" y="4891040"/>
            <a:chExt cx="1270579" cy="559724"/>
          </a:xfrm>
        </p:grpSpPr>
        <p:sp>
          <p:nvSpPr>
            <p:cNvPr id="6" name="Ellipse 1"/>
            <p:cNvSpPr>
              <a:spLocks noChangeArrowheads="1"/>
            </p:cNvSpPr>
            <p:nvPr/>
          </p:nvSpPr>
          <p:spPr bwMode="auto">
            <a:xfrm>
              <a:off x="1863867" y="4901540"/>
              <a:ext cx="1270579" cy="508785"/>
            </a:xfrm>
            <a:prstGeom prst="ellipse">
              <a:avLst/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9207" tIns="51588" rIns="99207" bIns="51588">
              <a:spAutoFit/>
            </a:bodyPr>
            <a:lstStyle/>
            <a:p>
              <a:endParaRPr lang="de-DE"/>
            </a:p>
          </p:txBody>
        </p:sp>
        <p:sp>
          <p:nvSpPr>
            <p:cNvPr id="7" name="Textfeld 2"/>
            <p:cNvSpPr txBox="1">
              <a:spLocks noChangeArrowheads="1"/>
            </p:cNvSpPr>
            <p:nvPr/>
          </p:nvSpPr>
          <p:spPr bwMode="auto">
            <a:xfrm>
              <a:off x="1942621" y="4891040"/>
              <a:ext cx="928114" cy="559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b="1" dirty="0" err="1">
                  <a:solidFill>
                    <a:srgbClr val="C00000"/>
                  </a:solidFill>
                  <a:latin typeface="Comic Sans MS" panose="030F0702030302020204" pitchFamily="66" charset="0"/>
                </a:rPr>
                <a:t>new</a:t>
              </a:r>
              <a:endParaRPr lang="de-DE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196752" y="83520"/>
            <a:ext cx="5324926" cy="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de-DE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Ongoing</a:t>
            </a:r>
            <a:r>
              <a:rPr lang="de-DE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/</a:t>
            </a:r>
            <a:r>
              <a:rPr lang="de-DE" b="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planned</a:t>
            </a:r>
            <a:r>
              <a:rPr lang="de-DE" b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de-DE" b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Searches</a:t>
            </a:r>
            <a:endParaRPr lang="en-US" b="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85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5"/>
          <p:cNvSpPr txBox="1">
            <a:spLocks noChangeArrowheads="1"/>
          </p:cNvSpPr>
          <p:nvPr/>
        </p:nvSpPr>
        <p:spPr bwMode="auto">
          <a:xfrm>
            <a:off x="387458" y="1281787"/>
            <a:ext cx="2055255" cy="4165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684" tIns="50344" rIns="100684" bIns="50344">
            <a:spAutoFit/>
          </a:bodyPr>
          <a:lstStyle/>
          <a:p>
            <a:r>
              <a:rPr lang="de-DE" sz="2200" dirty="0">
                <a:solidFill>
                  <a:srgbClr val="FF0000"/>
                </a:solidFill>
                <a:latin typeface="Comic Sans MS" pitchFamily="66" charset="0"/>
              </a:rPr>
              <a:t>PROCEDURE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344" y="3538392"/>
            <a:ext cx="3228950" cy="295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387458" y="234091"/>
            <a:ext cx="9562454" cy="52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684" tIns="50344" rIns="100684" bIns="50344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EDM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charged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particles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use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3200" b="0" dirty="0" err="1">
                <a:solidFill>
                  <a:srgbClr val="FF0000"/>
                </a:solidFill>
                <a:latin typeface="Comic Sans MS" pitchFamily="66" charset="0"/>
              </a:rPr>
              <a:t>storage</a:t>
            </a:r>
            <a:r>
              <a:rPr lang="de-DE" sz="3200" b="0" dirty="0">
                <a:solidFill>
                  <a:srgbClr val="FF0000"/>
                </a:solidFill>
                <a:latin typeface="Comic Sans MS" pitchFamily="66" charset="0"/>
              </a:rPr>
              <a:t> rings</a:t>
            </a:r>
            <a:endParaRPr lang="en-US" sz="3200" b="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4044902" y="3928344"/>
            <a:ext cx="5773599" cy="2142900"/>
            <a:chOff x="4044902" y="3928344"/>
            <a:chExt cx="5773599" cy="2142900"/>
          </a:xfrm>
        </p:grpSpPr>
        <p:pic>
          <p:nvPicPr>
            <p:cNvPr id="26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4902" y="3928344"/>
              <a:ext cx="5773599" cy="2142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feld 2"/>
                <p:cNvSpPr txBox="1"/>
                <p:nvPr/>
              </p:nvSpPr>
              <p:spPr>
                <a:xfrm>
                  <a:off x="6995400" y="4595214"/>
                  <a:ext cx="1934707" cy="848651"/>
                </a:xfrm>
                <a:prstGeom prst="rect">
                  <a:avLst/>
                </a:prstGeom>
                <a:noFill/>
              </p:spPr>
              <p:txBody>
                <a:bodyPr wrap="none" lIns="100684" tIns="50344" rIns="100684" bIns="50344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sz="26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sz="2600" i="1">
                                <a:latin typeface="Cambria Math"/>
                              </a:rPr>
                              <m:t>𝑑</m:t>
                            </m:r>
                            <m:acc>
                              <m:accPr>
                                <m:chr m:val="⃗"/>
                                <m:ctrlPr>
                                  <a:rPr lang="de-DE" sz="2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2600" i="1">
                                    <a:latin typeface="Cambria Math"/>
                                  </a:rPr>
                                  <m:t>𝑠</m:t>
                                </m:r>
                              </m:e>
                            </m:acc>
                          </m:num>
                          <m:den>
                            <m:r>
                              <a:rPr lang="de-DE" sz="2600" i="1">
                                <a:latin typeface="Cambria Math"/>
                              </a:rPr>
                              <m:t>𝑑𝑡</m:t>
                            </m:r>
                          </m:den>
                        </m:f>
                        <m:r>
                          <a:rPr lang="de-DE" sz="2600" i="1">
                            <a:latin typeface="Cambria Math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de-DE" sz="26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600" i="1">
                                <a:latin typeface="Cambria Math"/>
                              </a:rPr>
                              <m:t>𝑑</m:t>
                            </m:r>
                          </m:e>
                        </m:acc>
                        <m:r>
                          <a:rPr lang="de-DE" sz="2600" i="1">
                            <a:latin typeface="Cambria Math"/>
                            <a:ea typeface="Cambria Math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de-DE" sz="26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sz="2600" i="1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de-DE" sz="2600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30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5398" y="4595212"/>
                  <a:ext cx="1934707" cy="84865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ttangolo 1"/>
          <p:cNvSpPr/>
          <p:nvPr/>
        </p:nvSpPr>
        <p:spPr>
          <a:xfrm>
            <a:off x="387460" y="2868437"/>
            <a:ext cx="8472632" cy="407163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77587" indent="-377587">
              <a:buFont typeface="Arial" pitchFamily="34" charset="0"/>
              <a:buChar char="•"/>
            </a:pPr>
            <a:r>
              <a:rPr lang="de-DE" sz="2200" dirty="0">
                <a:latin typeface="Comic Sans MS" pitchFamily="66" charset="0"/>
              </a:rPr>
              <a:t>Search </a:t>
            </a:r>
            <a:r>
              <a:rPr lang="de-DE" sz="2200" dirty="0" err="1">
                <a:latin typeface="Comic Sans MS" pitchFamily="66" charset="0"/>
              </a:rPr>
              <a:t>for</a:t>
            </a:r>
            <a:r>
              <a:rPr lang="de-DE" sz="2200" dirty="0">
                <a:latin typeface="Comic Sans MS" pitchFamily="66" charset="0"/>
              </a:rPr>
              <a:t> time </a:t>
            </a:r>
            <a:r>
              <a:rPr lang="de-DE" sz="2200" dirty="0" err="1">
                <a:latin typeface="Comic Sans MS" pitchFamily="66" charset="0"/>
              </a:rPr>
              <a:t>development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of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vertical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polarization</a:t>
            </a:r>
            <a:r>
              <a:rPr lang="de-DE" sz="2200" dirty="0">
                <a:latin typeface="Comic Sans MS" pitchFamily="66" charset="0"/>
              </a:rPr>
              <a:t> </a:t>
            </a:r>
          </a:p>
        </p:txBody>
      </p:sp>
      <p:sp>
        <p:nvSpPr>
          <p:cNvPr id="3" name="Rettangolo 2"/>
          <p:cNvSpPr/>
          <p:nvPr/>
        </p:nvSpPr>
        <p:spPr>
          <a:xfrm>
            <a:off x="388261" y="2364760"/>
            <a:ext cx="9059106" cy="407163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1" rIns="91420" bIns="45711">
            <a:spAutoFit/>
          </a:bodyPr>
          <a:lstStyle/>
          <a:p>
            <a:pPr marL="377587" indent="-377587">
              <a:buFont typeface="Arial" pitchFamily="34" charset="0"/>
              <a:buChar char="•"/>
            </a:pPr>
            <a:r>
              <a:rPr lang="de-DE" sz="2200" dirty="0" err="1">
                <a:latin typeface="Comic Sans MS" pitchFamily="66" charset="0"/>
              </a:rPr>
              <a:t>Align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spin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along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momentum</a:t>
            </a:r>
            <a:r>
              <a:rPr lang="de-DE" sz="2200" dirty="0">
                <a:latin typeface="Comic Sans MS" pitchFamily="66" charset="0"/>
              </a:rPr>
              <a:t> (</a:t>
            </a:r>
            <a:r>
              <a:rPr lang="de-DE" sz="2200" dirty="0">
                <a:latin typeface="Comic Sans MS" pitchFamily="66" charset="0"/>
                <a:sym typeface="Symbol"/>
              </a:rPr>
              <a:t> </a:t>
            </a:r>
            <a:r>
              <a:rPr lang="de-DE" sz="2200" dirty="0" err="1">
                <a:latin typeface="Comic Sans MS" pitchFamily="66" charset="0"/>
              </a:rPr>
              <a:t>freeze</a:t>
            </a:r>
            <a:r>
              <a:rPr lang="de-DE" sz="2200" dirty="0">
                <a:latin typeface="Comic Sans MS" pitchFamily="66" charset="0"/>
              </a:rPr>
              <a:t> horizontal </a:t>
            </a:r>
            <a:r>
              <a:rPr lang="de-DE" sz="2200" dirty="0" err="1">
                <a:latin typeface="Comic Sans MS" pitchFamily="66" charset="0"/>
              </a:rPr>
              <a:t>spin</a:t>
            </a:r>
            <a:r>
              <a:rPr lang="de-DE" sz="2200" dirty="0">
                <a:latin typeface="Comic Sans MS" pitchFamily="66" charset="0"/>
              </a:rPr>
              <a:t> </a:t>
            </a:r>
            <a:r>
              <a:rPr lang="de-DE" sz="2200" dirty="0" err="1">
                <a:latin typeface="Comic Sans MS" pitchFamily="66" charset="0"/>
              </a:rPr>
              <a:t>precession</a:t>
            </a:r>
            <a:r>
              <a:rPr lang="de-DE" sz="2200" dirty="0">
                <a:latin typeface="Comic Sans MS" pitchFamily="66" charset="0"/>
              </a:rPr>
              <a:t>)</a:t>
            </a:r>
          </a:p>
        </p:txBody>
      </p:sp>
      <p:sp>
        <p:nvSpPr>
          <p:cNvPr id="4" name="Rettangolo 3"/>
          <p:cNvSpPr/>
          <p:nvPr/>
        </p:nvSpPr>
        <p:spPr>
          <a:xfrm>
            <a:off x="387458" y="1848792"/>
            <a:ext cx="4698722" cy="407163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>
            <a:spAutoFit/>
          </a:bodyPr>
          <a:lstStyle/>
          <a:p>
            <a:pPr marL="377587" indent="-377587">
              <a:buFont typeface="Arial" pitchFamily="34" charset="0"/>
              <a:buChar char="•"/>
            </a:pPr>
            <a:r>
              <a:rPr lang="de-DE" sz="2200" dirty="0">
                <a:latin typeface="Comic Sans MS" pitchFamily="66" charset="0"/>
              </a:rPr>
              <a:t>Place </a:t>
            </a:r>
            <a:r>
              <a:rPr lang="de-DE" sz="2200" dirty="0" err="1">
                <a:latin typeface="Comic Sans MS" pitchFamily="66" charset="0"/>
              </a:rPr>
              <a:t>particles</a:t>
            </a:r>
            <a:r>
              <a:rPr lang="de-DE" sz="2200" dirty="0">
                <a:latin typeface="Comic Sans MS" pitchFamily="66" charset="0"/>
              </a:rPr>
              <a:t> in a </a:t>
            </a:r>
            <a:r>
              <a:rPr lang="de-DE" sz="2200" dirty="0" err="1">
                <a:latin typeface="Comic Sans MS" pitchFamily="66" charset="0"/>
              </a:rPr>
              <a:t>storage</a:t>
            </a:r>
            <a:r>
              <a:rPr lang="de-DE" sz="2200" dirty="0">
                <a:latin typeface="Comic Sans MS" pitchFamily="66" charset="0"/>
              </a:rPr>
              <a:t> ring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FE3E9AC-0B20-46AF-A027-C90DCF0153A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8" name="Segnaposto data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25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12686</TotalTime>
  <Words>3300</Words>
  <Application>Microsoft Office PowerPoint</Application>
  <PresentationFormat>Personalizzato</PresentationFormat>
  <Paragraphs>654</Paragraphs>
  <Slides>44</Slides>
  <Notes>22</Notes>
  <HiddenSlides>0</HiddenSlides>
  <MMClips>0</MMClips>
  <ScaleCrop>false</ScaleCrop>
  <HeadingPairs>
    <vt:vector size="8" baseType="variant">
      <vt:variant>
        <vt:lpstr>Tema</vt:lpstr>
      </vt:variant>
      <vt:variant>
        <vt:i4>1</vt:i4>
      </vt:variant>
      <vt:variant>
        <vt:lpstr>Collegamenti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44</vt:i4>
      </vt:variant>
    </vt:vector>
  </HeadingPairs>
  <TitlesOfParts>
    <vt:vector size="49" baseType="lpstr">
      <vt:lpstr>3_Tema di Office</vt:lpstr>
      <vt:lpstr>C:\Users\Frank Rathmann\Documents\EDM\Polarimetry\General EDM stuff_26.10.2010.xmcd\Selection 3 1395 409 1669</vt:lpstr>
      <vt:lpstr>Formel</vt:lpstr>
      <vt:lpstr>Equation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Performance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Operation of „magic“ RF Wien filter</vt:lpstr>
      <vt:lpstr>Presentazione standard di PowerPoint</vt:lpstr>
      <vt:lpstr>Development: RF E/B-Flipper (RF Wien Filter)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Greta</dc:creator>
  <cp:lastModifiedBy>ospite</cp:lastModifiedBy>
  <cp:revision>1055</cp:revision>
  <cp:lastPrinted>1601-01-01T00:00:00Z</cp:lastPrinted>
  <dcterms:created xsi:type="dcterms:W3CDTF">2012-11-22T17:01:27Z</dcterms:created>
  <dcterms:modified xsi:type="dcterms:W3CDTF">2013-11-20T13:29:00Z</dcterms:modified>
</cp:coreProperties>
</file>