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8"/>
  </p:notesMasterIdLst>
  <p:handoutMasterIdLst>
    <p:handoutMasterId r:id="rId29"/>
  </p:handoutMasterIdLst>
  <p:sldIdLst>
    <p:sldId id="265" r:id="rId3"/>
    <p:sldId id="335" r:id="rId4"/>
    <p:sldId id="336" r:id="rId5"/>
    <p:sldId id="348" r:id="rId6"/>
    <p:sldId id="349" r:id="rId7"/>
    <p:sldId id="350" r:id="rId8"/>
    <p:sldId id="351" r:id="rId9"/>
    <p:sldId id="352" r:id="rId10"/>
    <p:sldId id="353" r:id="rId11"/>
    <p:sldId id="354" r:id="rId12"/>
    <p:sldId id="355" r:id="rId13"/>
    <p:sldId id="356" r:id="rId14"/>
    <p:sldId id="368" r:id="rId15"/>
    <p:sldId id="370" r:id="rId16"/>
    <p:sldId id="359" r:id="rId17"/>
    <p:sldId id="357" r:id="rId18"/>
    <p:sldId id="360" r:id="rId19"/>
    <p:sldId id="362" r:id="rId20"/>
    <p:sldId id="361" r:id="rId21"/>
    <p:sldId id="363" r:id="rId22"/>
    <p:sldId id="364" r:id="rId23"/>
    <p:sldId id="365" r:id="rId24"/>
    <p:sldId id="358" r:id="rId25"/>
    <p:sldId id="371" r:id="rId26"/>
    <p:sldId id="372" r:id="rId27"/>
  </p:sldIdLst>
  <p:sldSz cx="12188825"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9" pos="3839">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36" autoAdjust="0"/>
    <p:restoredTop sz="94629" autoAdjust="0"/>
  </p:normalViewPr>
  <p:slideViewPr>
    <p:cSldViewPr showGuides="1">
      <p:cViewPr>
        <p:scale>
          <a:sx n="100" d="100"/>
          <a:sy n="100" d="100"/>
        </p:scale>
        <p:origin x="-234" y="-7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pPr/>
              <a:t>9/23/2013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pPr/>
              <a:t>‹N›</a:t>
            </a:fld>
            <a:endParaRPr/>
          </a:p>
        </p:txBody>
      </p:sp>
    </p:spTree>
    <p:extLst>
      <p:ext uri="{BB962C8B-B14F-4D97-AF65-F5344CB8AC3E}">
        <p14:creationId xmlns=""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pPr/>
              <a:t>9/23/2013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pPr/>
              <a:t>‹N›</a:t>
            </a:fld>
            <a:endParaRPr/>
          </a:p>
        </p:txBody>
      </p:sp>
    </p:spTree>
    <p:extLst>
      <p:ext uri="{BB962C8B-B14F-4D97-AF65-F5344CB8AC3E}">
        <p14:creationId xmlns=""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it-IT" smtClean="0"/>
              <a:t>Fare clic per modificare lo stile del titolo</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Tree>
    <p:extLst>
      <p:ext uri="{BB962C8B-B14F-4D97-AF65-F5344CB8AC3E}">
        <p14:creationId xmlns="" xmlns:p14="http://schemas.microsoft.com/office/powerpoint/2010/main" val="949990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03F41C87-7AD9-4845-A077-840E4A0F3F06}" type="datetimeFigureOut">
              <a:rPr lang="en-US"/>
              <a:pPr/>
              <a:t>9/23/2013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‹N›</a:t>
            </a:fld>
            <a:endParaRPr/>
          </a:p>
        </p:txBody>
      </p:sp>
    </p:spTree>
    <p:extLst>
      <p:ext uri="{BB962C8B-B14F-4D97-AF65-F5344CB8AC3E}">
        <p14:creationId xmlns="" xmlns:p14="http://schemas.microsoft.com/office/powerpoint/2010/main" val="4600953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it-IT" smtClean="0"/>
              <a:t>Fare clic per modificare lo stile del titolo</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03F41C87-7AD9-4845-A077-840E4A0F3F06}" type="datetimeFigureOut">
              <a:rPr lang="en-US"/>
              <a:pPr/>
              <a:t>9/23/2013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‹N›</a:t>
            </a:fld>
            <a:endParaRPr/>
          </a:p>
        </p:txBody>
      </p:sp>
    </p:spTree>
    <p:extLst>
      <p:ext uri="{BB962C8B-B14F-4D97-AF65-F5344CB8AC3E}">
        <p14:creationId xmlns="" xmlns:p14="http://schemas.microsoft.com/office/powerpoint/2010/main" val="40790354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idx="1"/>
          </p:nvPr>
        </p:nvSpPr>
        <p:spPr/>
        <p:txBody>
          <a:bodyPr/>
          <a:lstStyle>
            <a:lvl5pPr>
              <a:defRPr/>
            </a:lvl5pPr>
            <a:lvl6pPr>
              <a:defRPr/>
            </a:lvl6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03F41C87-7AD9-4845-A077-840E4A0F3F06}" type="datetimeFigureOut">
              <a:rPr lang="en-US"/>
              <a:pPr/>
              <a:t>9/23/2013</a:t>
            </a:fld>
            <a:endParaRP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pPr/>
              <a:t>‹N›</a:t>
            </a:fld>
            <a:endParaRPr/>
          </a:p>
        </p:txBody>
      </p:sp>
    </p:spTree>
    <p:extLst>
      <p:ext uri="{BB962C8B-B14F-4D97-AF65-F5344CB8AC3E}">
        <p14:creationId xmlns="" xmlns:p14="http://schemas.microsoft.com/office/powerpoint/2010/main" val="2738254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it-IT" smtClean="0"/>
              <a:t>Fare clic per modificare lo stile del titolo</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3F41C87-7AD9-4845-A077-840E4A0F3F06}" type="datetimeFigureOut">
              <a:rPr lang="en-US"/>
              <a:pPr/>
              <a:t>9/23/2013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‹N›</a:t>
            </a:fld>
            <a:endParaRPr/>
          </a:p>
        </p:txBody>
      </p:sp>
    </p:spTree>
    <p:extLst>
      <p:ext uri="{BB962C8B-B14F-4D97-AF65-F5344CB8AC3E}">
        <p14:creationId xmlns="" xmlns:p14="http://schemas.microsoft.com/office/powerpoint/2010/main" val="17618133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03F41C87-7AD9-4845-A077-840E4A0F3F06}" type="datetimeFigureOut">
              <a:rPr lang="en-US"/>
              <a:pPr/>
              <a:t>9/23/2013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‹N›</a:t>
            </a:fld>
            <a:endParaRPr/>
          </a:p>
        </p:txBody>
      </p:sp>
    </p:spTree>
    <p:extLst>
      <p:ext uri="{BB962C8B-B14F-4D97-AF65-F5344CB8AC3E}">
        <p14:creationId xmlns="" xmlns:p14="http://schemas.microsoft.com/office/powerpoint/2010/main" val="2825340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03F41C87-7AD9-4845-A077-840E4A0F3F06}" type="datetimeFigureOut">
              <a:rPr lang="en-US"/>
              <a:pPr/>
              <a:t>9/23/2013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pPr/>
              <a:t>‹N›</a:t>
            </a:fld>
            <a:endParaRPr/>
          </a:p>
        </p:txBody>
      </p:sp>
    </p:spTree>
    <p:extLst>
      <p:ext uri="{BB962C8B-B14F-4D97-AF65-F5344CB8AC3E}">
        <p14:creationId xmlns="" xmlns:p14="http://schemas.microsoft.com/office/powerpoint/2010/main" val="4208419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Date Placeholder 2"/>
          <p:cNvSpPr>
            <a:spLocks noGrp="1"/>
          </p:cNvSpPr>
          <p:nvPr>
            <p:ph type="dt" sz="half" idx="10"/>
          </p:nvPr>
        </p:nvSpPr>
        <p:spPr/>
        <p:txBody>
          <a:bodyPr/>
          <a:lstStyle/>
          <a:p>
            <a:fld id="{03F41C87-7AD9-4845-A077-840E4A0F3F06}" type="datetimeFigureOut">
              <a:rPr lang="en-US"/>
              <a:pPr/>
              <a:t>9/23/2013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pPr/>
              <a:t>‹N›</a:t>
            </a:fld>
            <a:endParaRPr/>
          </a:p>
        </p:txBody>
      </p:sp>
    </p:spTree>
    <p:extLst>
      <p:ext uri="{BB962C8B-B14F-4D97-AF65-F5344CB8AC3E}">
        <p14:creationId xmlns="" xmlns:p14="http://schemas.microsoft.com/office/powerpoint/2010/main" val="16266314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pic>
        <p:nvPicPr>
          <p:cNvPr id="6" name="Picture 5" descr="Large ocean wave (semitransparent)"/>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 y="56"/>
            <a:ext cx="12188824" cy="6857887"/>
          </a:xfrm>
          <a:prstGeom prst="rect">
            <a:avLst/>
          </a:prstGeom>
        </p:spPr>
      </p:pic>
      <p:sp>
        <p:nvSpPr>
          <p:cNvPr id="2" name="Date Placeholder 1"/>
          <p:cNvSpPr>
            <a:spLocks noGrp="1"/>
          </p:cNvSpPr>
          <p:nvPr>
            <p:ph type="dt" sz="half" idx="10"/>
          </p:nvPr>
        </p:nvSpPr>
        <p:spPr/>
        <p:txBody>
          <a:bodyPr/>
          <a:lstStyle/>
          <a:p>
            <a:fld id="{03F41C87-7AD9-4845-A077-840E4A0F3F06}" type="datetimeFigureOut">
              <a:rPr lang="en-US"/>
              <a:pPr/>
              <a:t>9/23/2013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pPr/>
              <a:t>‹N›</a:t>
            </a:fld>
            <a:endParaRPr/>
          </a:p>
        </p:txBody>
      </p:sp>
    </p:spTree>
    <p:extLst>
      <p:ext uri="{BB962C8B-B14F-4D97-AF65-F5344CB8AC3E}">
        <p14:creationId xmlns="" xmlns:p14="http://schemas.microsoft.com/office/powerpoint/2010/main" val="36075401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it-IT" smtClean="0"/>
              <a:t>Fare clic per modificare lo stile del titolo</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3F41C87-7AD9-4845-A077-840E4A0F3F06}" type="datetimeFigureOut">
              <a:rPr lang="en-US"/>
              <a:pPr/>
              <a:t>9/23/2013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‹N›</a:t>
            </a:fld>
            <a:endParaRPr/>
          </a:p>
        </p:txBody>
      </p:sp>
    </p:spTree>
    <p:extLst>
      <p:ext uri="{BB962C8B-B14F-4D97-AF65-F5344CB8AC3E}">
        <p14:creationId xmlns="" xmlns:p14="http://schemas.microsoft.com/office/powerpoint/2010/main" val="25449815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it-IT" smtClean="0"/>
              <a:t>Fare clic per modificare lo stile del titolo</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3F41C87-7AD9-4845-A077-840E4A0F3F06}" type="datetimeFigureOut">
              <a:rPr lang="en-US"/>
              <a:pPr/>
              <a:t>9/23/2013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‹N›</a:t>
            </a:fld>
            <a:endParaRPr/>
          </a:p>
        </p:txBody>
      </p:sp>
    </p:spTree>
    <p:extLst>
      <p:ext uri="{BB962C8B-B14F-4D97-AF65-F5344CB8AC3E}">
        <p14:creationId xmlns="" xmlns:p14="http://schemas.microsoft.com/office/powerpoint/2010/main" val="22491721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p:cNvPicPr>
            <a:picLocks noChangeAspect="1"/>
          </p:cNvPicPr>
          <p:nvPr/>
        </p:nvPicPr>
        <p:blipFill rotWithShape="1">
          <a:blip r:embed="rId14" cstate="print">
            <a:extLst>
              <a:ext uri="{28A0092B-C50C-407E-A947-70E740481C1C}">
                <a14:useLocalDpi xmlns=""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it-IT" smtClean="0"/>
              <a:t>Fare clic per modificare lo stile del titolo</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9/23/2013</a:t>
            </a:fld>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‹N›</a:t>
            </a:fld>
            <a:endParaRPr/>
          </a:p>
        </p:txBody>
      </p:sp>
    </p:spTree>
    <p:extLst>
      <p:ext uri="{BB962C8B-B14F-4D97-AF65-F5344CB8AC3E}">
        <p14:creationId xmlns=""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treccani.it/vocabolari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526461" y="188640"/>
            <a:ext cx="5662364" cy="3024336"/>
          </a:xfrm>
        </p:spPr>
        <p:txBody>
          <a:bodyPr>
            <a:normAutofit/>
          </a:bodyPr>
          <a:lstStyle/>
          <a:p>
            <a:pPr algn="ctr"/>
            <a:r>
              <a:rPr lang="en-US" sz="4000" dirty="0" err="1" smtClean="0"/>
              <a:t>integrazione</a:t>
            </a:r>
            <a:r>
              <a:rPr lang="en-US" sz="4000" dirty="0" smtClean="0"/>
              <a:t> </a:t>
            </a:r>
            <a:r>
              <a:rPr lang="en-US" sz="4000" dirty="0" err="1" smtClean="0"/>
              <a:t>torri</a:t>
            </a:r>
            <a:r>
              <a:rPr lang="en-US" sz="4000" dirty="0" smtClean="0"/>
              <a:t> km3net </a:t>
            </a:r>
            <a:r>
              <a:rPr lang="en-US" sz="4000" dirty="0" err="1" smtClean="0"/>
              <a:t>italia</a:t>
            </a:r>
            <a:r>
              <a:rPr lang="en-US" sz="4000" dirty="0" smtClean="0"/>
              <a:t/>
            </a:r>
            <a:br>
              <a:rPr lang="en-US" sz="4000" dirty="0" smtClean="0"/>
            </a:br>
            <a:r>
              <a:rPr lang="en-US" sz="4000" dirty="0" smtClean="0"/>
              <a:t>26-09-13</a:t>
            </a:r>
            <a:endParaRPr lang="en-US" sz="4000" dirty="0"/>
          </a:p>
        </p:txBody>
      </p:sp>
      <p:sp>
        <p:nvSpPr>
          <p:cNvPr id="4" name="Subtitle 3"/>
          <p:cNvSpPr>
            <a:spLocks noGrp="1"/>
          </p:cNvSpPr>
          <p:nvPr>
            <p:ph type="subTitle" idx="1"/>
          </p:nvPr>
        </p:nvSpPr>
        <p:spPr>
          <a:xfrm>
            <a:off x="7008813" y="5562599"/>
            <a:ext cx="4198167" cy="386681"/>
          </a:xfrm>
        </p:spPr>
        <p:txBody>
          <a:bodyPr/>
          <a:lstStyle/>
          <a:p>
            <a:pPr algn="ctr"/>
            <a:r>
              <a:rPr lang="it-IT" dirty="0" smtClean="0"/>
              <a:t>M. MUSUMECI</a:t>
            </a:r>
          </a:p>
        </p:txBody>
      </p:sp>
    </p:spTree>
    <p:extLst>
      <p:ext uri="{BB962C8B-B14F-4D97-AF65-F5344CB8AC3E}">
        <p14:creationId xmlns="" xmlns:p14="http://schemas.microsoft.com/office/powerpoint/2010/main" val="2808920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8963" y="20960"/>
            <a:ext cx="9144001" cy="527720"/>
          </a:xfrm>
        </p:spPr>
        <p:txBody>
          <a:bodyPr>
            <a:normAutofit fontScale="90000"/>
          </a:bodyPr>
          <a:lstStyle/>
          <a:p>
            <a:pPr algn="ctr"/>
            <a:r>
              <a:rPr lang="it-IT" dirty="0" smtClean="0">
                <a:solidFill>
                  <a:srgbClr val="FFFF00"/>
                </a:solidFill>
              </a:rPr>
              <a:t>risorse materiali</a:t>
            </a:r>
            <a:endParaRPr lang="it-IT" dirty="0">
              <a:solidFill>
                <a:srgbClr val="FFFF00"/>
              </a:solidFill>
            </a:endParaRPr>
          </a:p>
        </p:txBody>
      </p:sp>
      <p:sp>
        <p:nvSpPr>
          <p:cNvPr id="3" name="Segnaposto contenuto 2"/>
          <p:cNvSpPr>
            <a:spLocks noGrp="1"/>
          </p:cNvSpPr>
          <p:nvPr>
            <p:ph idx="1"/>
          </p:nvPr>
        </p:nvSpPr>
        <p:spPr>
          <a:xfrm>
            <a:off x="1413892" y="764704"/>
            <a:ext cx="10657184" cy="5616624"/>
          </a:xfrm>
        </p:spPr>
        <p:txBody>
          <a:bodyPr>
            <a:normAutofit fontScale="92500" lnSpcReduction="10000"/>
          </a:bodyPr>
          <a:lstStyle/>
          <a:p>
            <a:pPr marL="0" indent="0">
              <a:buNone/>
            </a:pPr>
            <a:r>
              <a:rPr lang="it-IT" dirty="0" smtClean="0"/>
              <a:t>Si elencano di seguito le risorse materiali minime necessarie per l’integrazione di una torre, le molteplicità di ogni singolo item andranno valutate in funzione del livello di </a:t>
            </a:r>
            <a:r>
              <a:rPr lang="it-IT" dirty="0" err="1" smtClean="0"/>
              <a:t>parallelizzazione</a:t>
            </a:r>
            <a:r>
              <a:rPr lang="it-IT" dirty="0" smtClean="0"/>
              <a:t> dei processi che si vorrà ottenere e del numero di siti di integrazione.</a:t>
            </a:r>
          </a:p>
          <a:p>
            <a:pPr marL="0" indent="0">
              <a:buNone/>
            </a:pPr>
            <a:r>
              <a:rPr lang="it-IT" dirty="0" smtClean="0"/>
              <a:t>Le risorse saranno elencate con la suddivisione di seguito riportata. Nel caso di utilizzo di più siti di integrazione, l’eventuale sovrapposizione temporale nell’utilizzo di attrezzature particolarmente specifiche e costose (ad es. spettrometro ottico) dovrà essere opportunamente gestita e coordinata:</a:t>
            </a:r>
          </a:p>
          <a:p>
            <a:pPr marL="0" indent="0"/>
            <a:r>
              <a:rPr lang="it-IT" dirty="0" smtClean="0"/>
              <a:t> </a:t>
            </a:r>
            <a:r>
              <a:rPr lang="it-IT" dirty="0" smtClean="0">
                <a:solidFill>
                  <a:srgbClr val="FFFF00"/>
                </a:solidFill>
              </a:rPr>
              <a:t>spazi</a:t>
            </a:r>
            <a:r>
              <a:rPr lang="it-IT" dirty="0" smtClean="0"/>
              <a:t>; </a:t>
            </a:r>
          </a:p>
          <a:p>
            <a:pPr marL="0" indent="0"/>
            <a:r>
              <a:rPr lang="it-IT" dirty="0" smtClean="0"/>
              <a:t> </a:t>
            </a:r>
            <a:r>
              <a:rPr lang="it-IT" dirty="0" smtClean="0">
                <a:solidFill>
                  <a:srgbClr val="FFFF00"/>
                </a:solidFill>
              </a:rPr>
              <a:t>attrezzature generiche d’officina</a:t>
            </a:r>
            <a:r>
              <a:rPr lang="it-IT" dirty="0" smtClean="0"/>
              <a:t>;</a:t>
            </a:r>
          </a:p>
          <a:p>
            <a:pPr marL="0" indent="0"/>
            <a:r>
              <a:rPr lang="it-IT" dirty="0" smtClean="0"/>
              <a:t> </a:t>
            </a:r>
            <a:r>
              <a:rPr lang="it-IT" dirty="0" smtClean="0">
                <a:solidFill>
                  <a:srgbClr val="FFFF00"/>
                </a:solidFill>
              </a:rPr>
              <a:t>attrezzature specifiche</a:t>
            </a:r>
            <a:r>
              <a:rPr lang="it-IT" dirty="0" smtClean="0"/>
              <a:t>;</a:t>
            </a:r>
          </a:p>
          <a:p>
            <a:pPr marL="0" indent="0"/>
            <a:r>
              <a:rPr lang="it-IT" dirty="0" smtClean="0"/>
              <a:t> </a:t>
            </a:r>
            <a:r>
              <a:rPr lang="it-IT" dirty="0" smtClean="0">
                <a:solidFill>
                  <a:srgbClr val="FFFF00"/>
                </a:solidFill>
              </a:rPr>
              <a:t>strumentazione di test</a:t>
            </a:r>
            <a:r>
              <a:rPr lang="it-IT" dirty="0" smtClean="0"/>
              <a:t>;</a:t>
            </a:r>
            <a:endParaRPr lang="it-IT" dirty="0" smtClean="0"/>
          </a:p>
          <a:p>
            <a:pPr marL="0" indent="0"/>
            <a:r>
              <a:rPr lang="it-IT" dirty="0" smtClean="0"/>
              <a:t> </a:t>
            </a:r>
            <a:r>
              <a:rPr lang="it-IT" dirty="0" smtClean="0">
                <a:solidFill>
                  <a:srgbClr val="FFFF00"/>
                </a:solidFill>
              </a:rPr>
              <a:t>attrezzature da laboratorio di ottica</a:t>
            </a:r>
            <a:r>
              <a:rPr lang="it-IT" dirty="0" smtClean="0"/>
              <a:t>;</a:t>
            </a:r>
          </a:p>
          <a:p>
            <a:pPr marL="0" indent="0"/>
            <a:r>
              <a:rPr lang="it-IT" dirty="0" smtClean="0"/>
              <a:t> </a:t>
            </a:r>
            <a:r>
              <a:rPr lang="it-IT" dirty="0" smtClean="0">
                <a:solidFill>
                  <a:srgbClr val="FFFF00"/>
                </a:solidFill>
              </a:rPr>
              <a:t>logistica</a:t>
            </a:r>
            <a:r>
              <a:rPr lang="it-IT" dirty="0" smtClean="0"/>
              <a: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8963" y="20960"/>
            <a:ext cx="9144001" cy="527720"/>
          </a:xfrm>
        </p:spPr>
        <p:txBody>
          <a:bodyPr>
            <a:normAutofit fontScale="90000"/>
          </a:bodyPr>
          <a:lstStyle/>
          <a:p>
            <a:pPr algn="ctr"/>
            <a:r>
              <a:rPr lang="it-IT" dirty="0" smtClean="0">
                <a:solidFill>
                  <a:srgbClr val="FFFF00"/>
                </a:solidFill>
              </a:rPr>
              <a:t>risorse materiali, </a:t>
            </a:r>
            <a:r>
              <a:rPr lang="it-IT" dirty="0" smtClean="0">
                <a:solidFill>
                  <a:srgbClr val="FF0000"/>
                </a:solidFill>
              </a:rPr>
              <a:t>spazi</a:t>
            </a:r>
            <a:endParaRPr lang="it-IT" dirty="0">
              <a:solidFill>
                <a:srgbClr val="FF0000"/>
              </a:solidFill>
            </a:endParaRPr>
          </a:p>
        </p:txBody>
      </p:sp>
      <p:sp>
        <p:nvSpPr>
          <p:cNvPr id="5" name="Segnaposto contenuto 2"/>
          <p:cNvSpPr>
            <a:spLocks noGrp="1"/>
          </p:cNvSpPr>
          <p:nvPr>
            <p:ph idx="1"/>
          </p:nvPr>
        </p:nvSpPr>
        <p:spPr>
          <a:xfrm>
            <a:off x="1413892" y="2132856"/>
            <a:ext cx="4896544" cy="3168352"/>
          </a:xfrm>
        </p:spPr>
        <p:txBody>
          <a:bodyPr>
            <a:normAutofit lnSpcReduction="10000"/>
          </a:bodyPr>
          <a:lstStyle/>
          <a:p>
            <a:pPr marL="0" indent="0"/>
            <a:r>
              <a:rPr lang="it-IT" sz="1800" dirty="0" smtClean="0"/>
              <a:t> </a:t>
            </a:r>
            <a:r>
              <a:rPr lang="it-IT" sz="1800" dirty="0" smtClean="0">
                <a:solidFill>
                  <a:srgbClr val="FFFF00"/>
                </a:solidFill>
              </a:rPr>
              <a:t>libera</a:t>
            </a:r>
            <a:r>
              <a:rPr lang="it-IT" sz="1800" dirty="0" smtClean="0"/>
              <a:t> da ostacoli;</a:t>
            </a:r>
          </a:p>
          <a:p>
            <a:pPr marL="0" indent="0"/>
            <a:r>
              <a:rPr lang="it-IT" sz="1800" dirty="0" smtClean="0"/>
              <a:t> </a:t>
            </a:r>
            <a:r>
              <a:rPr lang="it-IT" sz="1800" dirty="0" smtClean="0">
                <a:solidFill>
                  <a:srgbClr val="FFFF00"/>
                </a:solidFill>
              </a:rPr>
              <a:t>dotata</a:t>
            </a:r>
            <a:r>
              <a:rPr lang="it-IT" sz="1800" dirty="0" smtClean="0"/>
              <a:t> di pavimento industriale adatto all’utilizzo di </a:t>
            </a:r>
            <a:r>
              <a:rPr lang="it-IT" sz="1800" dirty="0" err="1" smtClean="0"/>
              <a:t>transpallet</a:t>
            </a:r>
            <a:r>
              <a:rPr lang="it-IT" sz="1800" dirty="0" smtClean="0"/>
              <a:t>, sollevatori elettrici e carrabile;</a:t>
            </a:r>
          </a:p>
          <a:p>
            <a:pPr marL="0" indent="0"/>
            <a:r>
              <a:rPr lang="it-IT" sz="1800" dirty="0" smtClean="0"/>
              <a:t> </a:t>
            </a:r>
            <a:r>
              <a:rPr lang="it-IT" sz="1800" dirty="0" smtClean="0">
                <a:solidFill>
                  <a:srgbClr val="FFFF00"/>
                </a:solidFill>
              </a:rPr>
              <a:t>dotata</a:t>
            </a:r>
            <a:r>
              <a:rPr lang="it-IT" sz="1800" dirty="0" smtClean="0"/>
              <a:t> di carroponte da minimo 8t di portata utile e 5m di altezza libera sottogancio, con escursione completa su tutta l’area;</a:t>
            </a:r>
          </a:p>
          <a:p>
            <a:pPr marL="0" indent="0"/>
            <a:r>
              <a:rPr lang="it-IT" sz="1800" dirty="0" smtClean="0"/>
              <a:t> </a:t>
            </a:r>
            <a:r>
              <a:rPr lang="it-IT" sz="1800" dirty="0" smtClean="0">
                <a:solidFill>
                  <a:srgbClr val="FFFF00"/>
                </a:solidFill>
              </a:rPr>
              <a:t>dotata</a:t>
            </a:r>
            <a:r>
              <a:rPr lang="it-IT" sz="1800" dirty="0" smtClean="0"/>
              <a:t> di almeno un ingresso carrabile per semirimorchio da 13,5m</a:t>
            </a:r>
          </a:p>
        </p:txBody>
      </p:sp>
      <p:sp>
        <p:nvSpPr>
          <p:cNvPr id="6" name="Rettangolo 5"/>
          <p:cNvSpPr/>
          <p:nvPr/>
        </p:nvSpPr>
        <p:spPr>
          <a:xfrm>
            <a:off x="1413892" y="757153"/>
            <a:ext cx="10513168" cy="1015663"/>
          </a:xfrm>
          <a:prstGeom prst="rect">
            <a:avLst/>
          </a:prstGeom>
        </p:spPr>
        <p:txBody>
          <a:bodyPr wrap="square">
            <a:spAutoFit/>
          </a:bodyPr>
          <a:lstStyle/>
          <a:p>
            <a:r>
              <a:rPr lang="it-IT" sz="2000" dirty="0" smtClean="0"/>
              <a:t>In figura si riporta la vista in pianta della zavorra e dei piani durante la fasi 1 e 2. E’ evidente che lo spazio per singola torre non potrà essere inferiore a 15 x 15m. L’intera superficie dovrà essere:</a:t>
            </a:r>
          </a:p>
        </p:txBody>
      </p:sp>
      <p:pic>
        <p:nvPicPr>
          <p:cNvPr id="3" name="Picture 2"/>
          <p:cNvPicPr>
            <a:picLocks noChangeAspect="1" noChangeArrowheads="1"/>
          </p:cNvPicPr>
          <p:nvPr/>
        </p:nvPicPr>
        <p:blipFill>
          <a:blip r:embed="rId2" cstate="print"/>
          <a:srcRect l="31750" t="17234" r="28088" b="14167"/>
          <a:stretch>
            <a:fillRect/>
          </a:stretch>
        </p:blipFill>
        <p:spPr bwMode="auto">
          <a:xfrm>
            <a:off x="6598468" y="1484784"/>
            <a:ext cx="5472608" cy="5257996"/>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1924" y="260648"/>
            <a:ext cx="10269862" cy="527720"/>
          </a:xfrm>
        </p:spPr>
        <p:txBody>
          <a:bodyPr>
            <a:normAutofit fontScale="90000"/>
          </a:bodyPr>
          <a:lstStyle/>
          <a:p>
            <a:pPr algn="ctr"/>
            <a:r>
              <a:rPr lang="it-IT" dirty="0" smtClean="0">
                <a:solidFill>
                  <a:srgbClr val="FFFF00"/>
                </a:solidFill>
              </a:rPr>
              <a:t>risorse materiali, </a:t>
            </a:r>
            <a:r>
              <a:rPr lang="it-IT" dirty="0" smtClean="0">
                <a:solidFill>
                  <a:srgbClr val="FF0000"/>
                </a:solidFill>
              </a:rPr>
              <a:t>attrezzature generiche d’officina</a:t>
            </a:r>
            <a:endParaRPr lang="it-IT" dirty="0">
              <a:solidFill>
                <a:srgbClr val="FF0000"/>
              </a:solidFill>
            </a:endParaRPr>
          </a:p>
        </p:txBody>
      </p:sp>
      <p:sp>
        <p:nvSpPr>
          <p:cNvPr id="6" name="Rettangolo 5"/>
          <p:cNvSpPr/>
          <p:nvPr/>
        </p:nvSpPr>
        <p:spPr>
          <a:xfrm>
            <a:off x="1269876" y="1431935"/>
            <a:ext cx="4248472" cy="3293209"/>
          </a:xfrm>
          <a:prstGeom prst="rect">
            <a:avLst/>
          </a:prstGeom>
        </p:spPr>
        <p:txBody>
          <a:bodyPr wrap="square">
            <a:spAutoFit/>
          </a:bodyPr>
          <a:lstStyle/>
          <a:p>
            <a:r>
              <a:rPr lang="it-IT" sz="1600" dirty="0" smtClean="0"/>
              <a:t>Si riporta un elenco delle attrezzature minime d’officina di cui dovrà esser dotato ogni sito per poter esser candidato all’integrazione delle torri.</a:t>
            </a:r>
          </a:p>
          <a:p>
            <a:endParaRPr lang="it-IT" sz="1600" dirty="0" smtClean="0"/>
          </a:p>
          <a:p>
            <a:endParaRPr lang="it-IT" sz="1600" dirty="0" smtClean="0"/>
          </a:p>
          <a:p>
            <a:r>
              <a:rPr lang="it-IT" sz="1600" dirty="0" smtClean="0"/>
              <a:t>Al fine di garantire i tempi previsti per l’integrazione, le suddette attrezzature dovranno esser sempre a disposizione della squadra incaricata dell’attività e andranno custodite dentro appositi armadi industriali sotto chiave (messi in elenco).</a:t>
            </a:r>
          </a:p>
        </p:txBody>
      </p:sp>
      <p:graphicFrame>
        <p:nvGraphicFramePr>
          <p:cNvPr id="11" name="Tabella 10"/>
          <p:cNvGraphicFramePr>
            <a:graphicFrameLocks noGrp="1"/>
          </p:cNvGraphicFramePr>
          <p:nvPr/>
        </p:nvGraphicFramePr>
        <p:xfrm>
          <a:off x="5264171" y="1268760"/>
          <a:ext cx="2990481" cy="5417248"/>
        </p:xfrm>
        <a:graphic>
          <a:graphicData uri="http://schemas.openxmlformats.org/drawingml/2006/table">
            <a:tbl>
              <a:tblPr/>
              <a:tblGrid>
                <a:gridCol w="2143178"/>
                <a:gridCol w="847303"/>
              </a:tblGrid>
              <a:tr h="157000">
                <a:tc>
                  <a:txBody>
                    <a:bodyPr/>
                    <a:lstStyle/>
                    <a:p>
                      <a:pPr algn="ctr" fontAlgn="b"/>
                      <a:r>
                        <a:rPr lang="it-IT" sz="900" b="1" i="1" u="none" strike="noStrike" dirty="0">
                          <a:solidFill>
                            <a:srgbClr val="000000"/>
                          </a:solidFill>
                          <a:latin typeface="Arial"/>
                        </a:rPr>
                        <a:t>attrezzatura</a:t>
                      </a:r>
                    </a:p>
                  </a:txBody>
                  <a:tcPr marL="7476" marR="7476" marT="7476" marB="0" anchor="b">
                    <a:lnL>
                      <a:noFill/>
                    </a:lnL>
                    <a:lnR>
                      <a:noFill/>
                    </a:lnR>
                    <a:lnT>
                      <a:noFill/>
                    </a:lnT>
                    <a:lnB>
                      <a:noFill/>
                    </a:lnB>
                    <a:solidFill>
                      <a:srgbClr val="00B0F0"/>
                    </a:solidFill>
                  </a:tcPr>
                </a:tc>
                <a:tc>
                  <a:txBody>
                    <a:bodyPr/>
                    <a:lstStyle/>
                    <a:p>
                      <a:pPr algn="l" fontAlgn="b"/>
                      <a:endParaRPr lang="it-IT" sz="900" b="0" i="0" u="none" strike="noStrike">
                        <a:solidFill>
                          <a:srgbClr val="000000"/>
                        </a:solidFill>
                        <a:latin typeface="Calibri"/>
                      </a:endParaRPr>
                    </a:p>
                  </a:txBody>
                  <a:tcPr marL="7476" marR="7476" marT="7476" marB="0" anchor="b">
                    <a:lnL>
                      <a:noFill/>
                    </a:lnL>
                    <a:lnR>
                      <a:noFill/>
                    </a:lnR>
                    <a:lnT>
                      <a:noFill/>
                    </a:lnT>
                    <a:lnB>
                      <a:noFill/>
                    </a:lnB>
                  </a:tcPr>
                </a:tc>
              </a:tr>
              <a:tr h="157000">
                <a:tc>
                  <a:txBody>
                    <a:bodyPr/>
                    <a:lstStyle/>
                    <a:p>
                      <a:pPr algn="l" fontAlgn="b"/>
                      <a:r>
                        <a:rPr lang="it-IT" sz="900" b="0" i="0" u="none" strike="noStrike">
                          <a:solidFill>
                            <a:srgbClr val="000000"/>
                          </a:solidFill>
                          <a:latin typeface="Arial"/>
                        </a:rPr>
                        <a:t>carrello completo per officina meccanica</a:t>
                      </a:r>
                    </a:p>
                  </a:txBody>
                  <a:tcPr marL="7476" marR="7476" marT="7476" marB="0" anchor="b">
                    <a:lnL>
                      <a:noFill/>
                    </a:lnL>
                    <a:lnR>
                      <a:noFill/>
                    </a:lnR>
                    <a:lnT>
                      <a:noFill/>
                    </a:lnT>
                    <a:lnB>
                      <a:noFill/>
                    </a:lnB>
                    <a:solidFill>
                      <a:srgbClr val="00B0F0"/>
                    </a:solidFill>
                  </a:tcPr>
                </a:tc>
                <a:tc>
                  <a:txBody>
                    <a:bodyPr/>
                    <a:lstStyle/>
                    <a:p>
                      <a:pPr algn="ctr" fontAlgn="b"/>
                      <a:r>
                        <a:rPr lang="it-IT" sz="900" b="0" i="0" u="none" strike="noStrike">
                          <a:solidFill>
                            <a:srgbClr val="000000"/>
                          </a:solidFill>
                          <a:latin typeface="Arial"/>
                        </a:rPr>
                        <a:t>2</a:t>
                      </a:r>
                    </a:p>
                  </a:txBody>
                  <a:tcPr marL="7476" marR="7476" marT="7476" marB="0" anchor="b">
                    <a:lnL>
                      <a:noFill/>
                    </a:lnL>
                    <a:lnR>
                      <a:noFill/>
                    </a:lnR>
                    <a:lnT>
                      <a:noFill/>
                    </a:lnT>
                    <a:lnB>
                      <a:noFill/>
                    </a:lnB>
                    <a:solidFill>
                      <a:srgbClr val="00B0F0"/>
                    </a:solidFill>
                  </a:tcPr>
                </a:tc>
              </a:tr>
              <a:tr h="157000">
                <a:tc>
                  <a:txBody>
                    <a:bodyPr/>
                    <a:lstStyle/>
                    <a:p>
                      <a:pPr algn="l" fontAlgn="b"/>
                      <a:r>
                        <a:rPr lang="it-IT" sz="900" b="0" i="0" u="none" strike="noStrike">
                          <a:solidFill>
                            <a:srgbClr val="000000"/>
                          </a:solidFill>
                          <a:latin typeface="Arial"/>
                        </a:rPr>
                        <a:t>chiave dinamometrica</a:t>
                      </a:r>
                    </a:p>
                  </a:txBody>
                  <a:tcPr marL="7476" marR="7476" marT="7476" marB="0" anchor="b">
                    <a:lnL>
                      <a:noFill/>
                    </a:lnL>
                    <a:lnR>
                      <a:noFill/>
                    </a:lnR>
                    <a:lnT>
                      <a:noFill/>
                    </a:lnT>
                    <a:lnB>
                      <a:noFill/>
                    </a:lnB>
                    <a:solidFill>
                      <a:srgbClr val="00B0F0"/>
                    </a:solidFill>
                  </a:tcPr>
                </a:tc>
                <a:tc>
                  <a:txBody>
                    <a:bodyPr/>
                    <a:lstStyle/>
                    <a:p>
                      <a:pPr algn="ctr" fontAlgn="b"/>
                      <a:r>
                        <a:rPr lang="it-IT" sz="900" b="0" i="0" u="none" strike="noStrike">
                          <a:solidFill>
                            <a:srgbClr val="000000"/>
                          </a:solidFill>
                          <a:latin typeface="Arial"/>
                        </a:rPr>
                        <a:t>serie completa</a:t>
                      </a:r>
                    </a:p>
                  </a:txBody>
                  <a:tcPr marL="7476" marR="7476" marT="7476" marB="0" anchor="b">
                    <a:lnL>
                      <a:noFill/>
                    </a:lnL>
                    <a:lnR>
                      <a:noFill/>
                    </a:lnR>
                    <a:lnT>
                      <a:noFill/>
                    </a:lnT>
                    <a:lnB>
                      <a:noFill/>
                    </a:lnB>
                    <a:solidFill>
                      <a:srgbClr val="00B0F0"/>
                    </a:solidFill>
                  </a:tcPr>
                </a:tc>
              </a:tr>
              <a:tr h="157000">
                <a:tc>
                  <a:txBody>
                    <a:bodyPr/>
                    <a:lstStyle/>
                    <a:p>
                      <a:pPr algn="l" fontAlgn="b"/>
                      <a:r>
                        <a:rPr lang="it-IT" sz="900" b="0" i="0" u="none" strike="noStrike">
                          <a:solidFill>
                            <a:srgbClr val="000000"/>
                          </a:solidFill>
                          <a:latin typeface="Arial"/>
                        </a:rPr>
                        <a:t>tavolo da officina con morsa</a:t>
                      </a:r>
                    </a:p>
                  </a:txBody>
                  <a:tcPr marL="7476" marR="7476" marT="7476" marB="0" anchor="b">
                    <a:lnL>
                      <a:noFill/>
                    </a:lnL>
                    <a:lnR>
                      <a:noFill/>
                    </a:lnR>
                    <a:lnT>
                      <a:noFill/>
                    </a:lnT>
                    <a:lnB>
                      <a:noFill/>
                    </a:lnB>
                    <a:solidFill>
                      <a:srgbClr val="00B0F0"/>
                    </a:solidFill>
                  </a:tcPr>
                </a:tc>
                <a:tc>
                  <a:txBody>
                    <a:bodyPr/>
                    <a:lstStyle/>
                    <a:p>
                      <a:pPr algn="ctr" fontAlgn="b"/>
                      <a:r>
                        <a:rPr lang="it-IT" sz="900" b="0" i="0" u="none" strike="noStrike">
                          <a:solidFill>
                            <a:srgbClr val="000000"/>
                          </a:solidFill>
                          <a:latin typeface="Arial"/>
                        </a:rPr>
                        <a:t>1</a:t>
                      </a:r>
                    </a:p>
                  </a:txBody>
                  <a:tcPr marL="7476" marR="7476" marT="7476" marB="0" anchor="b">
                    <a:lnL>
                      <a:noFill/>
                    </a:lnL>
                    <a:lnR>
                      <a:noFill/>
                    </a:lnR>
                    <a:lnT>
                      <a:noFill/>
                    </a:lnT>
                    <a:lnB>
                      <a:noFill/>
                    </a:lnB>
                    <a:solidFill>
                      <a:srgbClr val="00B0F0"/>
                    </a:solidFill>
                  </a:tcPr>
                </a:tc>
              </a:tr>
              <a:tr h="157000">
                <a:tc>
                  <a:txBody>
                    <a:bodyPr/>
                    <a:lstStyle/>
                    <a:p>
                      <a:pPr algn="l" fontAlgn="b"/>
                      <a:r>
                        <a:rPr lang="it-IT" sz="900" b="0" i="0" u="none" strike="noStrike">
                          <a:solidFill>
                            <a:srgbClr val="000000"/>
                          </a:solidFill>
                          <a:latin typeface="Arial"/>
                        </a:rPr>
                        <a:t>cavalletto per edilizia</a:t>
                      </a:r>
                    </a:p>
                  </a:txBody>
                  <a:tcPr marL="7476" marR="7476" marT="7476" marB="0" anchor="b">
                    <a:lnL>
                      <a:noFill/>
                    </a:lnL>
                    <a:lnR>
                      <a:noFill/>
                    </a:lnR>
                    <a:lnT>
                      <a:noFill/>
                    </a:lnT>
                    <a:lnB>
                      <a:noFill/>
                    </a:lnB>
                    <a:solidFill>
                      <a:srgbClr val="00B0F0"/>
                    </a:solidFill>
                  </a:tcPr>
                </a:tc>
                <a:tc>
                  <a:txBody>
                    <a:bodyPr/>
                    <a:lstStyle/>
                    <a:p>
                      <a:pPr algn="ctr" fontAlgn="b"/>
                      <a:r>
                        <a:rPr lang="it-IT" sz="900" b="0" i="0" u="none" strike="noStrike">
                          <a:solidFill>
                            <a:srgbClr val="000000"/>
                          </a:solidFill>
                          <a:latin typeface="Arial"/>
                        </a:rPr>
                        <a:t>6</a:t>
                      </a:r>
                    </a:p>
                  </a:txBody>
                  <a:tcPr marL="7476" marR="7476" marT="7476" marB="0" anchor="b">
                    <a:lnL>
                      <a:noFill/>
                    </a:lnL>
                    <a:lnR>
                      <a:noFill/>
                    </a:lnR>
                    <a:lnT>
                      <a:noFill/>
                    </a:lnT>
                    <a:lnB>
                      <a:noFill/>
                    </a:lnB>
                    <a:solidFill>
                      <a:srgbClr val="00B0F0"/>
                    </a:solidFill>
                  </a:tcPr>
                </a:tc>
              </a:tr>
              <a:tr h="157000">
                <a:tc>
                  <a:txBody>
                    <a:bodyPr/>
                    <a:lstStyle/>
                    <a:p>
                      <a:pPr algn="l" fontAlgn="b"/>
                      <a:r>
                        <a:rPr lang="it-IT" sz="900" b="0" i="0" u="none" strike="noStrike">
                          <a:solidFill>
                            <a:srgbClr val="000000"/>
                          </a:solidFill>
                          <a:latin typeface="Arial"/>
                        </a:rPr>
                        <a:t>cavalletto h 500</a:t>
                      </a:r>
                    </a:p>
                  </a:txBody>
                  <a:tcPr marL="7476" marR="7476" marT="7476" marB="0" anchor="b">
                    <a:lnL>
                      <a:noFill/>
                    </a:lnL>
                    <a:lnR>
                      <a:noFill/>
                    </a:lnR>
                    <a:lnT>
                      <a:noFill/>
                    </a:lnT>
                    <a:lnB>
                      <a:noFill/>
                    </a:lnB>
                    <a:solidFill>
                      <a:srgbClr val="00B0F0"/>
                    </a:solidFill>
                  </a:tcPr>
                </a:tc>
                <a:tc>
                  <a:txBody>
                    <a:bodyPr/>
                    <a:lstStyle/>
                    <a:p>
                      <a:pPr algn="ctr" fontAlgn="b"/>
                      <a:r>
                        <a:rPr lang="it-IT" sz="900" b="0" i="0" u="none" strike="noStrike">
                          <a:solidFill>
                            <a:srgbClr val="000000"/>
                          </a:solidFill>
                          <a:latin typeface="Arial"/>
                        </a:rPr>
                        <a:t>10</a:t>
                      </a:r>
                    </a:p>
                  </a:txBody>
                  <a:tcPr marL="7476" marR="7476" marT="7476" marB="0" anchor="b">
                    <a:lnL>
                      <a:noFill/>
                    </a:lnL>
                    <a:lnR>
                      <a:noFill/>
                    </a:lnR>
                    <a:lnT>
                      <a:noFill/>
                    </a:lnT>
                    <a:lnB>
                      <a:noFill/>
                    </a:lnB>
                    <a:solidFill>
                      <a:srgbClr val="00B0F0"/>
                    </a:solidFill>
                  </a:tcPr>
                </a:tc>
              </a:tr>
              <a:tr h="157000">
                <a:tc>
                  <a:txBody>
                    <a:bodyPr/>
                    <a:lstStyle/>
                    <a:p>
                      <a:pPr algn="l" fontAlgn="b"/>
                      <a:r>
                        <a:rPr lang="it-IT" sz="900" b="0" i="0" u="none" strike="noStrike">
                          <a:solidFill>
                            <a:srgbClr val="000000"/>
                          </a:solidFill>
                          <a:latin typeface="Arial"/>
                        </a:rPr>
                        <a:t>scale forbice allungabili</a:t>
                      </a:r>
                    </a:p>
                  </a:txBody>
                  <a:tcPr marL="7476" marR="7476" marT="7476" marB="0" anchor="b">
                    <a:lnL>
                      <a:noFill/>
                    </a:lnL>
                    <a:lnR>
                      <a:noFill/>
                    </a:lnR>
                    <a:lnT>
                      <a:noFill/>
                    </a:lnT>
                    <a:lnB>
                      <a:noFill/>
                    </a:lnB>
                    <a:solidFill>
                      <a:srgbClr val="00B0F0"/>
                    </a:solidFill>
                  </a:tcPr>
                </a:tc>
                <a:tc>
                  <a:txBody>
                    <a:bodyPr/>
                    <a:lstStyle/>
                    <a:p>
                      <a:pPr algn="ctr" fontAlgn="b"/>
                      <a:r>
                        <a:rPr lang="it-IT" sz="900" b="0" i="0" u="none" strike="noStrike">
                          <a:solidFill>
                            <a:srgbClr val="000000"/>
                          </a:solidFill>
                          <a:latin typeface="Arial"/>
                        </a:rPr>
                        <a:t>2</a:t>
                      </a:r>
                    </a:p>
                  </a:txBody>
                  <a:tcPr marL="7476" marR="7476" marT="7476" marB="0" anchor="b">
                    <a:lnL>
                      <a:noFill/>
                    </a:lnL>
                    <a:lnR>
                      <a:noFill/>
                    </a:lnR>
                    <a:lnT>
                      <a:noFill/>
                    </a:lnT>
                    <a:lnB>
                      <a:noFill/>
                    </a:lnB>
                    <a:solidFill>
                      <a:srgbClr val="00B0F0"/>
                    </a:solidFill>
                  </a:tcPr>
                </a:tc>
              </a:tr>
              <a:tr h="157000">
                <a:tc>
                  <a:txBody>
                    <a:bodyPr/>
                    <a:lstStyle/>
                    <a:p>
                      <a:pPr algn="l" fontAlgn="b"/>
                      <a:endParaRPr lang="it-IT" sz="900" b="0" i="0" u="none" strike="noStrike">
                        <a:solidFill>
                          <a:srgbClr val="000000"/>
                        </a:solidFill>
                        <a:latin typeface="Calibri"/>
                      </a:endParaRPr>
                    </a:p>
                  </a:txBody>
                  <a:tcPr marL="7476" marR="7476" marT="7476" marB="0" anchor="b">
                    <a:lnL>
                      <a:noFill/>
                    </a:lnL>
                    <a:lnR>
                      <a:noFill/>
                    </a:lnR>
                    <a:lnT>
                      <a:noFill/>
                    </a:lnT>
                    <a:lnB>
                      <a:noFill/>
                    </a:lnB>
                  </a:tcPr>
                </a:tc>
                <a:tc>
                  <a:txBody>
                    <a:bodyPr/>
                    <a:lstStyle/>
                    <a:p>
                      <a:pPr algn="l" fontAlgn="b"/>
                      <a:endParaRPr lang="it-IT" sz="900" b="0" i="0" u="none" strike="noStrike">
                        <a:solidFill>
                          <a:srgbClr val="000000"/>
                        </a:solidFill>
                        <a:latin typeface="Calibri"/>
                      </a:endParaRPr>
                    </a:p>
                  </a:txBody>
                  <a:tcPr marL="7476" marR="7476" marT="7476" marB="0" anchor="b">
                    <a:lnL>
                      <a:noFill/>
                    </a:lnL>
                    <a:lnR>
                      <a:noFill/>
                    </a:lnR>
                    <a:lnT>
                      <a:noFill/>
                    </a:lnT>
                    <a:lnB>
                      <a:noFill/>
                    </a:lnB>
                  </a:tcPr>
                </a:tc>
              </a:tr>
              <a:tr h="157000">
                <a:tc>
                  <a:txBody>
                    <a:bodyPr/>
                    <a:lstStyle/>
                    <a:p>
                      <a:pPr algn="ctr" fontAlgn="b"/>
                      <a:r>
                        <a:rPr lang="it-IT" sz="900" b="1" i="1" u="none" strike="noStrike">
                          <a:solidFill>
                            <a:srgbClr val="000000"/>
                          </a:solidFill>
                          <a:latin typeface="Arial"/>
                        </a:rPr>
                        <a:t>elettroutensili/sollevamento</a:t>
                      </a:r>
                    </a:p>
                  </a:txBody>
                  <a:tcPr marL="7476" marR="7476" marT="7476" marB="0" anchor="b">
                    <a:lnL>
                      <a:noFill/>
                    </a:lnL>
                    <a:lnR>
                      <a:noFill/>
                    </a:lnR>
                    <a:lnT>
                      <a:noFill/>
                    </a:lnT>
                    <a:lnB>
                      <a:noFill/>
                    </a:lnB>
                    <a:solidFill>
                      <a:srgbClr val="92D050"/>
                    </a:solidFill>
                  </a:tcPr>
                </a:tc>
                <a:tc>
                  <a:txBody>
                    <a:bodyPr/>
                    <a:lstStyle/>
                    <a:p>
                      <a:pPr algn="l" fontAlgn="b"/>
                      <a:endParaRPr lang="it-IT" sz="900" b="0" i="0" u="none" strike="noStrike">
                        <a:solidFill>
                          <a:srgbClr val="000000"/>
                        </a:solidFill>
                        <a:latin typeface="Calibri"/>
                      </a:endParaRPr>
                    </a:p>
                  </a:txBody>
                  <a:tcPr marL="7476" marR="7476" marT="7476" marB="0" anchor="b">
                    <a:lnL>
                      <a:noFill/>
                    </a:lnL>
                    <a:lnR>
                      <a:noFill/>
                    </a:lnR>
                    <a:lnT>
                      <a:noFill/>
                    </a:lnT>
                    <a:lnB>
                      <a:noFill/>
                    </a:lnB>
                  </a:tcPr>
                </a:tc>
              </a:tr>
              <a:tr h="157000">
                <a:tc>
                  <a:txBody>
                    <a:bodyPr/>
                    <a:lstStyle/>
                    <a:p>
                      <a:pPr algn="l" fontAlgn="b"/>
                      <a:r>
                        <a:rPr lang="it-IT" sz="900" b="0" i="0" u="none" strike="noStrike">
                          <a:solidFill>
                            <a:srgbClr val="000000"/>
                          </a:solidFill>
                          <a:latin typeface="Arial"/>
                        </a:rPr>
                        <a:t>saldatrice TIG e filo continuo</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1</a:t>
                      </a:r>
                    </a:p>
                  </a:txBody>
                  <a:tcPr marL="7476" marR="7476" marT="7476" marB="0" anchor="b">
                    <a:lnL>
                      <a:noFill/>
                    </a:lnL>
                    <a:lnR>
                      <a:noFill/>
                    </a:lnR>
                    <a:lnT>
                      <a:noFill/>
                    </a:lnT>
                    <a:lnB>
                      <a:noFill/>
                    </a:lnB>
                    <a:solidFill>
                      <a:srgbClr val="92D050"/>
                    </a:solidFill>
                  </a:tcPr>
                </a:tc>
              </a:tr>
              <a:tr h="157000">
                <a:tc>
                  <a:txBody>
                    <a:bodyPr/>
                    <a:lstStyle/>
                    <a:p>
                      <a:pPr algn="l" fontAlgn="b"/>
                      <a:r>
                        <a:rPr lang="it-IT" sz="900" b="0" i="0" u="none" strike="noStrike">
                          <a:solidFill>
                            <a:srgbClr val="000000"/>
                          </a:solidFill>
                          <a:latin typeface="Arial"/>
                        </a:rPr>
                        <a:t>elettrodi per acciaio dolce</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1 conf/torre</a:t>
                      </a:r>
                    </a:p>
                  </a:txBody>
                  <a:tcPr marL="7476" marR="7476" marT="7476" marB="0" anchor="b">
                    <a:lnL>
                      <a:noFill/>
                    </a:lnL>
                    <a:lnR>
                      <a:noFill/>
                    </a:lnR>
                    <a:lnT>
                      <a:noFill/>
                    </a:lnT>
                    <a:lnB>
                      <a:noFill/>
                    </a:lnB>
                    <a:solidFill>
                      <a:srgbClr val="92D050"/>
                    </a:solidFill>
                  </a:tcPr>
                </a:tc>
              </a:tr>
              <a:tr h="157000">
                <a:tc>
                  <a:txBody>
                    <a:bodyPr/>
                    <a:lstStyle/>
                    <a:p>
                      <a:pPr algn="l" fontAlgn="b"/>
                      <a:r>
                        <a:rPr lang="it-IT" sz="900" b="0" i="0" u="none" strike="noStrike" dirty="0">
                          <a:solidFill>
                            <a:srgbClr val="000000"/>
                          </a:solidFill>
                          <a:latin typeface="Arial"/>
                        </a:rPr>
                        <a:t>elettrodi per alluminio</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1 conf/torre</a:t>
                      </a:r>
                    </a:p>
                  </a:txBody>
                  <a:tcPr marL="7476" marR="7476" marT="7476" marB="0" anchor="b">
                    <a:lnL>
                      <a:noFill/>
                    </a:lnL>
                    <a:lnR>
                      <a:noFill/>
                    </a:lnR>
                    <a:lnT>
                      <a:noFill/>
                    </a:lnT>
                    <a:lnB>
                      <a:noFill/>
                    </a:lnB>
                    <a:solidFill>
                      <a:srgbClr val="92D050"/>
                    </a:solidFill>
                  </a:tcPr>
                </a:tc>
              </a:tr>
              <a:tr h="294562">
                <a:tc>
                  <a:txBody>
                    <a:bodyPr/>
                    <a:lstStyle/>
                    <a:p>
                      <a:pPr algn="l" fontAlgn="b"/>
                      <a:r>
                        <a:rPr lang="it-IT" sz="900" b="0" i="0" u="none" strike="noStrike" dirty="0">
                          <a:solidFill>
                            <a:srgbClr val="000000"/>
                          </a:solidFill>
                          <a:latin typeface="Arial"/>
                        </a:rPr>
                        <a:t>mola smerigliatrice portatile grande (</a:t>
                      </a:r>
                      <a:r>
                        <a:rPr lang="it-IT" sz="900" b="0" i="0" u="none" strike="noStrike" dirty="0" err="1">
                          <a:solidFill>
                            <a:srgbClr val="000000"/>
                          </a:solidFill>
                          <a:latin typeface="Arial"/>
                        </a:rPr>
                        <a:t>fi</a:t>
                      </a:r>
                      <a:r>
                        <a:rPr lang="it-IT" sz="900" b="0" i="0" u="none" strike="noStrike" dirty="0">
                          <a:solidFill>
                            <a:srgbClr val="000000"/>
                          </a:solidFill>
                          <a:latin typeface="Arial"/>
                        </a:rPr>
                        <a:t> 230mm)</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1</a:t>
                      </a:r>
                    </a:p>
                  </a:txBody>
                  <a:tcPr marL="7476" marR="7476" marT="7476" marB="0" anchor="b">
                    <a:lnL>
                      <a:noFill/>
                    </a:lnL>
                    <a:lnR>
                      <a:noFill/>
                    </a:lnR>
                    <a:lnT>
                      <a:noFill/>
                    </a:lnT>
                    <a:lnB>
                      <a:noFill/>
                    </a:lnB>
                    <a:solidFill>
                      <a:srgbClr val="92D050"/>
                    </a:solidFill>
                  </a:tcPr>
                </a:tc>
              </a:tr>
              <a:tr h="294562">
                <a:tc>
                  <a:txBody>
                    <a:bodyPr/>
                    <a:lstStyle/>
                    <a:p>
                      <a:pPr algn="l" fontAlgn="b"/>
                      <a:r>
                        <a:rPr lang="it-IT" sz="900" b="0" i="0" u="none" strike="noStrike" dirty="0">
                          <a:solidFill>
                            <a:srgbClr val="000000"/>
                          </a:solidFill>
                          <a:latin typeface="Arial"/>
                        </a:rPr>
                        <a:t>mola smerigliatrice portatile grande (</a:t>
                      </a:r>
                      <a:r>
                        <a:rPr lang="it-IT" sz="900" b="0" i="0" u="none" strike="noStrike" dirty="0" err="1">
                          <a:solidFill>
                            <a:srgbClr val="000000"/>
                          </a:solidFill>
                          <a:latin typeface="Arial"/>
                        </a:rPr>
                        <a:t>fi</a:t>
                      </a:r>
                      <a:r>
                        <a:rPr lang="it-IT" sz="900" b="0" i="0" u="none" strike="noStrike" dirty="0">
                          <a:solidFill>
                            <a:srgbClr val="000000"/>
                          </a:solidFill>
                          <a:latin typeface="Arial"/>
                        </a:rPr>
                        <a:t> 115mm)</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1</a:t>
                      </a:r>
                    </a:p>
                  </a:txBody>
                  <a:tcPr marL="7476" marR="7476" marT="7476" marB="0" anchor="b">
                    <a:lnL>
                      <a:noFill/>
                    </a:lnL>
                    <a:lnR>
                      <a:noFill/>
                    </a:lnR>
                    <a:lnT>
                      <a:noFill/>
                    </a:lnT>
                    <a:lnB>
                      <a:noFill/>
                    </a:lnB>
                    <a:solidFill>
                      <a:srgbClr val="92D050"/>
                    </a:solidFill>
                  </a:tcPr>
                </a:tc>
              </a:tr>
              <a:tr h="157000">
                <a:tc>
                  <a:txBody>
                    <a:bodyPr/>
                    <a:lstStyle/>
                    <a:p>
                      <a:pPr algn="l" fontAlgn="b"/>
                      <a:r>
                        <a:rPr lang="it-IT" sz="900" b="0" i="0" u="none" strike="noStrike">
                          <a:solidFill>
                            <a:srgbClr val="000000"/>
                          </a:solidFill>
                          <a:latin typeface="Arial"/>
                        </a:rPr>
                        <a:t>dischi da smeriglio fi 230</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1 conf/torre</a:t>
                      </a:r>
                    </a:p>
                  </a:txBody>
                  <a:tcPr marL="7476" marR="7476" marT="7476" marB="0" anchor="b">
                    <a:lnL>
                      <a:noFill/>
                    </a:lnL>
                    <a:lnR>
                      <a:noFill/>
                    </a:lnR>
                    <a:lnT>
                      <a:noFill/>
                    </a:lnT>
                    <a:lnB>
                      <a:noFill/>
                    </a:lnB>
                    <a:solidFill>
                      <a:srgbClr val="92D050"/>
                    </a:solidFill>
                  </a:tcPr>
                </a:tc>
              </a:tr>
              <a:tr h="157000">
                <a:tc>
                  <a:txBody>
                    <a:bodyPr/>
                    <a:lstStyle/>
                    <a:p>
                      <a:pPr algn="l" fontAlgn="b"/>
                      <a:r>
                        <a:rPr lang="it-IT" sz="900" b="0" i="0" u="none" strike="noStrike">
                          <a:solidFill>
                            <a:srgbClr val="000000"/>
                          </a:solidFill>
                          <a:latin typeface="Arial"/>
                        </a:rPr>
                        <a:t>dischi da taglio fi 230</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1 conf/torre</a:t>
                      </a:r>
                    </a:p>
                  </a:txBody>
                  <a:tcPr marL="7476" marR="7476" marT="7476" marB="0" anchor="b">
                    <a:lnL>
                      <a:noFill/>
                    </a:lnL>
                    <a:lnR>
                      <a:noFill/>
                    </a:lnR>
                    <a:lnT>
                      <a:noFill/>
                    </a:lnT>
                    <a:lnB>
                      <a:noFill/>
                    </a:lnB>
                    <a:solidFill>
                      <a:srgbClr val="92D050"/>
                    </a:solidFill>
                  </a:tcPr>
                </a:tc>
              </a:tr>
              <a:tr h="157000">
                <a:tc>
                  <a:txBody>
                    <a:bodyPr/>
                    <a:lstStyle/>
                    <a:p>
                      <a:pPr algn="l" fontAlgn="b"/>
                      <a:r>
                        <a:rPr lang="it-IT" sz="900" b="0" i="0" u="none" strike="noStrike">
                          <a:solidFill>
                            <a:srgbClr val="000000"/>
                          </a:solidFill>
                          <a:latin typeface="Arial"/>
                        </a:rPr>
                        <a:t>dischi da smeriglio fi 115</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1 conf/torre</a:t>
                      </a:r>
                    </a:p>
                  </a:txBody>
                  <a:tcPr marL="7476" marR="7476" marT="7476" marB="0" anchor="b">
                    <a:lnL>
                      <a:noFill/>
                    </a:lnL>
                    <a:lnR>
                      <a:noFill/>
                    </a:lnR>
                    <a:lnT>
                      <a:noFill/>
                    </a:lnT>
                    <a:lnB>
                      <a:noFill/>
                    </a:lnB>
                    <a:solidFill>
                      <a:srgbClr val="92D050"/>
                    </a:solidFill>
                  </a:tcPr>
                </a:tc>
              </a:tr>
              <a:tr h="157000">
                <a:tc>
                  <a:txBody>
                    <a:bodyPr/>
                    <a:lstStyle/>
                    <a:p>
                      <a:pPr algn="l" fontAlgn="b"/>
                      <a:r>
                        <a:rPr lang="it-IT" sz="900" b="0" i="0" u="none" strike="noStrike" dirty="0">
                          <a:solidFill>
                            <a:srgbClr val="000000"/>
                          </a:solidFill>
                          <a:latin typeface="Arial"/>
                        </a:rPr>
                        <a:t>dischi da taglio </a:t>
                      </a:r>
                      <a:r>
                        <a:rPr lang="it-IT" sz="900" b="0" i="0" u="none" strike="noStrike" dirty="0" err="1">
                          <a:solidFill>
                            <a:srgbClr val="000000"/>
                          </a:solidFill>
                          <a:latin typeface="Arial"/>
                        </a:rPr>
                        <a:t>fi</a:t>
                      </a:r>
                      <a:r>
                        <a:rPr lang="it-IT" sz="900" b="0" i="0" u="none" strike="noStrike" dirty="0">
                          <a:solidFill>
                            <a:srgbClr val="000000"/>
                          </a:solidFill>
                          <a:latin typeface="Arial"/>
                        </a:rPr>
                        <a:t> 115</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1 conf/torre</a:t>
                      </a:r>
                    </a:p>
                  </a:txBody>
                  <a:tcPr marL="7476" marR="7476" marT="7476" marB="0" anchor="b">
                    <a:lnL>
                      <a:noFill/>
                    </a:lnL>
                    <a:lnR>
                      <a:noFill/>
                    </a:lnR>
                    <a:lnT>
                      <a:noFill/>
                    </a:lnT>
                    <a:lnB>
                      <a:noFill/>
                    </a:lnB>
                    <a:solidFill>
                      <a:srgbClr val="92D050"/>
                    </a:solidFill>
                  </a:tcPr>
                </a:tc>
              </a:tr>
              <a:tr h="157000">
                <a:tc>
                  <a:txBody>
                    <a:bodyPr/>
                    <a:lstStyle/>
                    <a:p>
                      <a:pPr algn="l" fontAlgn="b"/>
                      <a:r>
                        <a:rPr lang="it-IT" sz="900" b="0" i="0" u="none" strike="noStrike">
                          <a:solidFill>
                            <a:srgbClr val="000000"/>
                          </a:solidFill>
                          <a:latin typeface="Arial"/>
                        </a:rPr>
                        <a:t>trapano </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1</a:t>
                      </a:r>
                    </a:p>
                  </a:txBody>
                  <a:tcPr marL="7476" marR="7476" marT="7476" marB="0" anchor="b">
                    <a:lnL>
                      <a:noFill/>
                    </a:lnL>
                    <a:lnR>
                      <a:noFill/>
                    </a:lnR>
                    <a:lnT>
                      <a:noFill/>
                    </a:lnT>
                    <a:lnB>
                      <a:noFill/>
                    </a:lnB>
                    <a:solidFill>
                      <a:srgbClr val="92D050"/>
                    </a:solidFill>
                  </a:tcPr>
                </a:tc>
              </a:tr>
              <a:tr h="157000">
                <a:tc>
                  <a:txBody>
                    <a:bodyPr/>
                    <a:lstStyle/>
                    <a:p>
                      <a:pPr algn="l" fontAlgn="b"/>
                      <a:r>
                        <a:rPr lang="it-IT" sz="900" b="0" i="0" u="none" strike="noStrike">
                          <a:solidFill>
                            <a:srgbClr val="000000"/>
                          </a:solidFill>
                          <a:latin typeface="Arial"/>
                        </a:rPr>
                        <a:t>serie di punte decimali</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3</a:t>
                      </a:r>
                    </a:p>
                  </a:txBody>
                  <a:tcPr marL="7476" marR="7476" marT="7476" marB="0" anchor="b">
                    <a:lnL>
                      <a:noFill/>
                    </a:lnL>
                    <a:lnR>
                      <a:noFill/>
                    </a:lnR>
                    <a:lnT>
                      <a:noFill/>
                    </a:lnT>
                    <a:lnB>
                      <a:noFill/>
                    </a:lnB>
                    <a:solidFill>
                      <a:srgbClr val="92D050"/>
                    </a:solidFill>
                  </a:tcPr>
                </a:tc>
              </a:tr>
              <a:tr h="157000">
                <a:tc>
                  <a:txBody>
                    <a:bodyPr/>
                    <a:lstStyle/>
                    <a:p>
                      <a:pPr algn="l" fontAlgn="b"/>
                      <a:r>
                        <a:rPr lang="it-IT" sz="900" b="0" i="0" u="none" strike="noStrike">
                          <a:solidFill>
                            <a:srgbClr val="000000"/>
                          </a:solidFill>
                          <a:latin typeface="Arial"/>
                        </a:rPr>
                        <a:t>seghetto alternativo</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1</a:t>
                      </a:r>
                    </a:p>
                  </a:txBody>
                  <a:tcPr marL="7476" marR="7476" marT="7476" marB="0" anchor="b">
                    <a:lnL>
                      <a:noFill/>
                    </a:lnL>
                    <a:lnR>
                      <a:noFill/>
                    </a:lnR>
                    <a:lnT>
                      <a:noFill/>
                    </a:lnT>
                    <a:lnB>
                      <a:noFill/>
                    </a:lnB>
                    <a:solidFill>
                      <a:srgbClr val="92D050"/>
                    </a:solidFill>
                  </a:tcPr>
                </a:tc>
              </a:tr>
              <a:tr h="157000">
                <a:tc>
                  <a:txBody>
                    <a:bodyPr/>
                    <a:lstStyle/>
                    <a:p>
                      <a:pPr algn="l" fontAlgn="b"/>
                      <a:r>
                        <a:rPr lang="it-IT" sz="900" b="0" i="0" u="none" strike="noStrike">
                          <a:solidFill>
                            <a:srgbClr val="000000"/>
                          </a:solidFill>
                          <a:latin typeface="Arial"/>
                        </a:rPr>
                        <a:t>lame per seghetto alternativo per legno</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1 conf/torre</a:t>
                      </a:r>
                    </a:p>
                  </a:txBody>
                  <a:tcPr marL="7476" marR="7476" marT="7476" marB="0" anchor="b">
                    <a:lnL>
                      <a:noFill/>
                    </a:lnL>
                    <a:lnR>
                      <a:noFill/>
                    </a:lnR>
                    <a:lnT>
                      <a:noFill/>
                    </a:lnT>
                    <a:lnB>
                      <a:noFill/>
                    </a:lnB>
                    <a:solidFill>
                      <a:srgbClr val="92D050"/>
                    </a:solidFill>
                  </a:tcPr>
                </a:tc>
              </a:tr>
              <a:tr h="294562">
                <a:tc>
                  <a:txBody>
                    <a:bodyPr/>
                    <a:lstStyle/>
                    <a:p>
                      <a:pPr algn="l" fontAlgn="b"/>
                      <a:r>
                        <a:rPr lang="it-IT" sz="900" b="0" i="0" u="none" strike="noStrike" dirty="0">
                          <a:solidFill>
                            <a:srgbClr val="000000"/>
                          </a:solidFill>
                          <a:latin typeface="Arial"/>
                        </a:rPr>
                        <a:t>lame per seghetto alternativo per metallo</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1 conf/torre</a:t>
                      </a:r>
                    </a:p>
                  </a:txBody>
                  <a:tcPr marL="7476" marR="7476" marT="7476" marB="0" anchor="b">
                    <a:lnL>
                      <a:noFill/>
                    </a:lnL>
                    <a:lnR>
                      <a:noFill/>
                    </a:lnR>
                    <a:lnT>
                      <a:noFill/>
                    </a:lnT>
                    <a:lnB>
                      <a:noFill/>
                    </a:lnB>
                    <a:solidFill>
                      <a:srgbClr val="92D050"/>
                    </a:solidFill>
                  </a:tcPr>
                </a:tc>
              </a:tr>
              <a:tr h="157000">
                <a:tc>
                  <a:txBody>
                    <a:bodyPr/>
                    <a:lstStyle/>
                    <a:p>
                      <a:pPr algn="l" fontAlgn="b"/>
                      <a:r>
                        <a:rPr lang="it-IT" sz="900" b="0" i="0" u="none" strike="noStrike">
                          <a:solidFill>
                            <a:srgbClr val="000000"/>
                          </a:solidFill>
                          <a:latin typeface="Arial"/>
                        </a:rPr>
                        <a:t>mazza pesante</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1</a:t>
                      </a:r>
                    </a:p>
                  </a:txBody>
                  <a:tcPr marL="7476" marR="7476" marT="7476" marB="0" anchor="b">
                    <a:lnL>
                      <a:noFill/>
                    </a:lnL>
                    <a:lnR>
                      <a:noFill/>
                    </a:lnR>
                    <a:lnT>
                      <a:noFill/>
                    </a:lnT>
                    <a:lnB>
                      <a:noFill/>
                    </a:lnB>
                    <a:solidFill>
                      <a:srgbClr val="92D050"/>
                    </a:solidFill>
                  </a:tcPr>
                </a:tc>
              </a:tr>
              <a:tr h="157000">
                <a:tc>
                  <a:txBody>
                    <a:bodyPr/>
                    <a:lstStyle/>
                    <a:p>
                      <a:pPr algn="l" fontAlgn="b"/>
                      <a:r>
                        <a:rPr lang="it-IT" sz="900" b="0" i="0" u="none" strike="noStrike">
                          <a:solidFill>
                            <a:srgbClr val="000000"/>
                          </a:solidFill>
                          <a:latin typeface="Arial"/>
                        </a:rPr>
                        <a:t>morsa l=600</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10</a:t>
                      </a:r>
                    </a:p>
                  </a:txBody>
                  <a:tcPr marL="7476" marR="7476" marT="7476" marB="0" anchor="b">
                    <a:lnL>
                      <a:noFill/>
                    </a:lnL>
                    <a:lnR>
                      <a:noFill/>
                    </a:lnR>
                    <a:lnT>
                      <a:noFill/>
                    </a:lnT>
                    <a:lnB>
                      <a:noFill/>
                    </a:lnB>
                    <a:solidFill>
                      <a:srgbClr val="92D050"/>
                    </a:solidFill>
                  </a:tcPr>
                </a:tc>
              </a:tr>
              <a:tr h="157000">
                <a:tc>
                  <a:txBody>
                    <a:bodyPr/>
                    <a:lstStyle/>
                    <a:p>
                      <a:pPr algn="l" fontAlgn="b"/>
                      <a:r>
                        <a:rPr lang="it-IT" sz="900" b="0" i="0" u="none" strike="noStrike">
                          <a:solidFill>
                            <a:srgbClr val="000000"/>
                          </a:solidFill>
                          <a:latin typeface="Arial"/>
                        </a:rPr>
                        <a:t>cella di carico 0-500kg</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1</a:t>
                      </a:r>
                    </a:p>
                  </a:txBody>
                  <a:tcPr marL="7476" marR="7476" marT="7476" marB="0" anchor="b">
                    <a:lnL>
                      <a:noFill/>
                    </a:lnL>
                    <a:lnR>
                      <a:noFill/>
                    </a:lnR>
                    <a:lnT>
                      <a:noFill/>
                    </a:lnT>
                    <a:lnB>
                      <a:noFill/>
                    </a:lnB>
                    <a:solidFill>
                      <a:srgbClr val="92D050"/>
                    </a:solidFill>
                  </a:tcPr>
                </a:tc>
              </a:tr>
              <a:tr h="157000">
                <a:tc>
                  <a:txBody>
                    <a:bodyPr/>
                    <a:lstStyle/>
                    <a:p>
                      <a:pPr algn="l" fontAlgn="b"/>
                      <a:r>
                        <a:rPr lang="it-IT" sz="900" b="0" i="0" u="none" strike="noStrike">
                          <a:solidFill>
                            <a:srgbClr val="000000"/>
                          </a:solidFill>
                          <a:latin typeface="Arial"/>
                        </a:rPr>
                        <a:t>cella di carico 0-10t</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1</a:t>
                      </a:r>
                    </a:p>
                  </a:txBody>
                  <a:tcPr marL="7476" marR="7476" marT="7476" marB="0" anchor="b">
                    <a:lnL>
                      <a:noFill/>
                    </a:lnL>
                    <a:lnR>
                      <a:noFill/>
                    </a:lnR>
                    <a:lnT>
                      <a:noFill/>
                    </a:lnT>
                    <a:lnB>
                      <a:noFill/>
                    </a:lnB>
                    <a:solidFill>
                      <a:srgbClr val="92D050"/>
                    </a:solidFill>
                  </a:tcPr>
                </a:tc>
              </a:tr>
              <a:tr h="157000">
                <a:tc>
                  <a:txBody>
                    <a:bodyPr/>
                    <a:lstStyle/>
                    <a:p>
                      <a:pPr algn="l" fontAlgn="b"/>
                      <a:r>
                        <a:rPr lang="it-IT" sz="900" b="0" i="0" u="none" strike="noStrike">
                          <a:solidFill>
                            <a:srgbClr val="000000"/>
                          </a:solidFill>
                          <a:latin typeface="Arial"/>
                        </a:rPr>
                        <a:t>carrellino da trasporto da 3t di portata</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4</a:t>
                      </a:r>
                    </a:p>
                  </a:txBody>
                  <a:tcPr marL="7476" marR="7476" marT="7476" marB="0" anchor="b">
                    <a:lnL>
                      <a:noFill/>
                    </a:lnL>
                    <a:lnR>
                      <a:noFill/>
                    </a:lnR>
                    <a:lnT>
                      <a:noFill/>
                    </a:lnT>
                    <a:lnB>
                      <a:noFill/>
                    </a:lnB>
                    <a:solidFill>
                      <a:srgbClr val="92D050"/>
                    </a:solidFill>
                  </a:tcPr>
                </a:tc>
              </a:tr>
              <a:tr h="294562">
                <a:tc>
                  <a:txBody>
                    <a:bodyPr/>
                    <a:lstStyle/>
                    <a:p>
                      <a:pPr algn="l" fontAlgn="b"/>
                      <a:r>
                        <a:rPr lang="it-IT" sz="900" b="0" i="0" u="none" strike="noStrike">
                          <a:solidFill>
                            <a:srgbClr val="000000"/>
                          </a:solidFill>
                          <a:latin typeface="Arial"/>
                        </a:rPr>
                        <a:t>martinetto idraulico per sollevamento 10t escursione 160 mm</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4</a:t>
                      </a:r>
                    </a:p>
                  </a:txBody>
                  <a:tcPr marL="7476" marR="7476" marT="7476" marB="0" anchor="b">
                    <a:lnL>
                      <a:noFill/>
                    </a:lnL>
                    <a:lnR>
                      <a:noFill/>
                    </a:lnR>
                    <a:lnT>
                      <a:noFill/>
                    </a:lnT>
                    <a:lnB>
                      <a:noFill/>
                    </a:lnB>
                    <a:solidFill>
                      <a:srgbClr val="92D050"/>
                    </a:solidFill>
                  </a:tcPr>
                </a:tc>
              </a:tr>
              <a:tr h="157000">
                <a:tc>
                  <a:txBody>
                    <a:bodyPr/>
                    <a:lstStyle/>
                    <a:p>
                      <a:pPr algn="l" fontAlgn="b"/>
                      <a:r>
                        <a:rPr lang="it-IT" sz="900" b="0" i="0" u="none" strike="noStrike">
                          <a:solidFill>
                            <a:srgbClr val="000000"/>
                          </a:solidFill>
                          <a:latin typeface="Arial"/>
                        </a:rPr>
                        <a:t>transpallet da 2t di portata</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a:solidFill>
                            <a:srgbClr val="000000"/>
                          </a:solidFill>
                          <a:latin typeface="Arial"/>
                        </a:rPr>
                        <a:t>2</a:t>
                      </a:r>
                    </a:p>
                  </a:txBody>
                  <a:tcPr marL="7476" marR="7476" marT="7476" marB="0" anchor="b">
                    <a:lnL>
                      <a:noFill/>
                    </a:lnL>
                    <a:lnR>
                      <a:noFill/>
                    </a:lnR>
                    <a:lnT>
                      <a:noFill/>
                    </a:lnT>
                    <a:lnB>
                      <a:noFill/>
                    </a:lnB>
                    <a:solidFill>
                      <a:srgbClr val="92D050"/>
                    </a:solidFill>
                  </a:tcPr>
                </a:tc>
              </a:tr>
              <a:tr h="157000">
                <a:tc>
                  <a:txBody>
                    <a:bodyPr/>
                    <a:lstStyle/>
                    <a:p>
                      <a:pPr algn="l" fontAlgn="b"/>
                      <a:r>
                        <a:rPr lang="it-IT" sz="900" b="0" i="0" u="none" strike="noStrike">
                          <a:solidFill>
                            <a:srgbClr val="000000"/>
                          </a:solidFill>
                          <a:latin typeface="Arial"/>
                        </a:rPr>
                        <a:t>brache per sollevamento</a:t>
                      </a:r>
                    </a:p>
                  </a:txBody>
                  <a:tcPr marL="7476" marR="7476" marT="7476" marB="0" anchor="b">
                    <a:lnL>
                      <a:noFill/>
                    </a:lnL>
                    <a:lnR>
                      <a:noFill/>
                    </a:lnR>
                    <a:lnT>
                      <a:noFill/>
                    </a:lnT>
                    <a:lnB>
                      <a:noFill/>
                    </a:lnB>
                    <a:solidFill>
                      <a:srgbClr val="92D050"/>
                    </a:solidFill>
                  </a:tcPr>
                </a:tc>
                <a:tc>
                  <a:txBody>
                    <a:bodyPr/>
                    <a:lstStyle/>
                    <a:p>
                      <a:pPr algn="ctr" fontAlgn="b"/>
                      <a:r>
                        <a:rPr lang="it-IT" sz="900" b="0" i="0" u="none" strike="noStrike" dirty="0">
                          <a:solidFill>
                            <a:srgbClr val="000000"/>
                          </a:solidFill>
                          <a:latin typeface="Arial"/>
                        </a:rPr>
                        <a:t>VV.</a:t>
                      </a:r>
                    </a:p>
                  </a:txBody>
                  <a:tcPr marL="7476" marR="7476" marT="7476" marB="0" anchor="b">
                    <a:lnL>
                      <a:noFill/>
                    </a:lnL>
                    <a:lnR>
                      <a:noFill/>
                    </a:lnR>
                    <a:lnT>
                      <a:noFill/>
                    </a:lnT>
                    <a:lnB>
                      <a:noFill/>
                    </a:lnB>
                    <a:solidFill>
                      <a:srgbClr val="92D050"/>
                    </a:solidFill>
                  </a:tcPr>
                </a:tc>
              </a:tr>
            </a:tbl>
          </a:graphicData>
        </a:graphic>
      </p:graphicFrame>
      <p:graphicFrame>
        <p:nvGraphicFramePr>
          <p:cNvPr id="12" name="Tabella 11"/>
          <p:cNvGraphicFramePr>
            <a:graphicFrameLocks noGrp="1"/>
          </p:cNvGraphicFramePr>
          <p:nvPr/>
        </p:nvGraphicFramePr>
        <p:xfrm>
          <a:off x="8326660" y="1340768"/>
          <a:ext cx="3810000" cy="5334000"/>
        </p:xfrm>
        <a:graphic>
          <a:graphicData uri="http://schemas.openxmlformats.org/drawingml/2006/table">
            <a:tbl>
              <a:tblPr/>
              <a:tblGrid>
                <a:gridCol w="2730500"/>
                <a:gridCol w="1079500"/>
              </a:tblGrid>
              <a:tr h="200025">
                <a:tc>
                  <a:txBody>
                    <a:bodyPr/>
                    <a:lstStyle/>
                    <a:p>
                      <a:pPr algn="ctr" fontAlgn="b"/>
                      <a:r>
                        <a:rPr lang="it-IT" sz="1200" b="1" i="1" u="none" strike="noStrike" dirty="0">
                          <a:solidFill>
                            <a:srgbClr val="000000"/>
                          </a:solidFill>
                          <a:latin typeface="Arial"/>
                        </a:rPr>
                        <a:t>infrastruttura</a:t>
                      </a:r>
                    </a:p>
                  </a:txBody>
                  <a:tcPr marL="9525" marR="9525" marT="9525" marB="0" anchor="b">
                    <a:lnL>
                      <a:noFill/>
                    </a:lnL>
                    <a:lnR>
                      <a:noFill/>
                    </a:lnR>
                    <a:lnT>
                      <a:noFill/>
                    </a:lnT>
                    <a:lnB>
                      <a:noFill/>
                    </a:lnB>
                    <a:solidFill>
                      <a:srgbClr val="FF0000"/>
                    </a:solidFill>
                  </a:tcPr>
                </a:tc>
                <a:tc>
                  <a:txBody>
                    <a:bodyPr/>
                    <a:lstStyle/>
                    <a:p>
                      <a:pPr algn="l"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l" fontAlgn="b"/>
                      <a:r>
                        <a:rPr lang="it-IT" sz="1200" b="0" i="0" u="none" strike="noStrike" dirty="0">
                          <a:solidFill>
                            <a:srgbClr val="000000"/>
                          </a:solidFill>
                          <a:latin typeface="Arial"/>
                        </a:rPr>
                        <a:t>quadri elettrici  ( 220V- </a:t>
                      </a:r>
                      <a:r>
                        <a:rPr lang="it-IT" sz="1200" b="0" i="0" u="none" strike="noStrike" dirty="0" smtClean="0">
                          <a:solidFill>
                            <a:srgbClr val="000000"/>
                          </a:solidFill>
                          <a:latin typeface="Arial"/>
                        </a:rPr>
                        <a:t>380V)</a:t>
                      </a:r>
                      <a:endParaRPr lang="it-IT" sz="1200" b="0" i="0" u="none" strike="noStrike" dirty="0">
                        <a:solidFill>
                          <a:srgbClr val="000000"/>
                        </a:solidFill>
                        <a:latin typeface="Arial"/>
                      </a:endParaRPr>
                    </a:p>
                  </a:txBody>
                  <a:tcPr marL="9525" marR="9525" marT="9525"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Arial"/>
                        </a:rPr>
                        <a:t>VV.</a:t>
                      </a:r>
                    </a:p>
                  </a:txBody>
                  <a:tcPr marL="9525" marR="9525" marT="9525" marB="0" anchor="b">
                    <a:lnL>
                      <a:noFill/>
                    </a:lnL>
                    <a:lnR>
                      <a:noFill/>
                    </a:lnR>
                    <a:lnT>
                      <a:noFill/>
                    </a:lnT>
                    <a:lnB>
                      <a:noFill/>
                    </a:lnB>
                    <a:solidFill>
                      <a:srgbClr val="FF0000"/>
                    </a:solidFill>
                  </a:tcPr>
                </a:tc>
              </a:tr>
              <a:tr h="200025">
                <a:tc>
                  <a:txBody>
                    <a:bodyPr/>
                    <a:lstStyle/>
                    <a:p>
                      <a:pPr algn="l" fontAlgn="b"/>
                      <a:r>
                        <a:rPr lang="it-IT" sz="1200" b="0" i="0" u="none" strike="noStrike" dirty="0">
                          <a:solidFill>
                            <a:srgbClr val="000000"/>
                          </a:solidFill>
                          <a:latin typeface="Arial"/>
                        </a:rPr>
                        <a:t>adattatori </a:t>
                      </a:r>
                      <a:r>
                        <a:rPr lang="it-IT" sz="1200" b="0" i="0" u="none" strike="noStrike" dirty="0" smtClean="0">
                          <a:solidFill>
                            <a:srgbClr val="000000"/>
                          </a:solidFill>
                          <a:latin typeface="Arial"/>
                        </a:rPr>
                        <a:t>spina/presa</a:t>
                      </a:r>
                      <a:endParaRPr lang="it-IT" sz="1200" b="0" i="0" u="none" strike="noStrike" dirty="0">
                        <a:solidFill>
                          <a:srgbClr val="000000"/>
                        </a:solidFill>
                        <a:latin typeface="Arial"/>
                      </a:endParaRPr>
                    </a:p>
                  </a:txBody>
                  <a:tcPr marL="9525" marR="9525" marT="9525"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Arial"/>
                        </a:rPr>
                        <a:t>VV.</a:t>
                      </a:r>
                    </a:p>
                  </a:txBody>
                  <a:tcPr marL="9525" marR="9525" marT="9525" marB="0" anchor="b">
                    <a:lnL>
                      <a:noFill/>
                    </a:lnL>
                    <a:lnR>
                      <a:noFill/>
                    </a:lnR>
                    <a:lnT>
                      <a:noFill/>
                    </a:lnT>
                    <a:lnB>
                      <a:noFill/>
                    </a:lnB>
                    <a:solidFill>
                      <a:srgbClr val="FF0000"/>
                    </a:solidFill>
                  </a:tcPr>
                </a:tc>
              </a:tr>
              <a:tr h="200025">
                <a:tc>
                  <a:txBody>
                    <a:bodyPr/>
                    <a:lstStyle/>
                    <a:p>
                      <a:pPr algn="l" fontAlgn="b"/>
                      <a:r>
                        <a:rPr lang="it-IT" sz="1200" b="0" i="0" u="none" strike="noStrike" dirty="0">
                          <a:solidFill>
                            <a:srgbClr val="000000"/>
                          </a:solidFill>
                          <a:latin typeface="Arial"/>
                        </a:rPr>
                        <a:t>prolunghe elettriche </a:t>
                      </a:r>
                      <a:r>
                        <a:rPr lang="it-IT" sz="1200" b="0" i="0" u="none" strike="noStrike" dirty="0" smtClean="0">
                          <a:solidFill>
                            <a:srgbClr val="000000"/>
                          </a:solidFill>
                          <a:latin typeface="Arial"/>
                        </a:rPr>
                        <a:t>20m</a:t>
                      </a:r>
                      <a:endParaRPr lang="it-IT" sz="1200" b="0" i="0" u="none" strike="noStrike" dirty="0">
                        <a:solidFill>
                          <a:srgbClr val="000000"/>
                        </a:solidFill>
                        <a:latin typeface="Arial"/>
                      </a:endParaRPr>
                    </a:p>
                  </a:txBody>
                  <a:tcPr marL="9525" marR="9525" marT="9525"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Arial"/>
                        </a:rPr>
                        <a:t>4</a:t>
                      </a:r>
                    </a:p>
                  </a:txBody>
                  <a:tcPr marL="9525" marR="9525" marT="9525" marB="0" anchor="b">
                    <a:lnL>
                      <a:noFill/>
                    </a:lnL>
                    <a:lnR>
                      <a:noFill/>
                    </a:lnR>
                    <a:lnT>
                      <a:noFill/>
                    </a:lnT>
                    <a:lnB>
                      <a:noFill/>
                    </a:lnB>
                    <a:solidFill>
                      <a:srgbClr val="FF0000"/>
                    </a:solidFill>
                  </a:tcPr>
                </a:tc>
              </a:tr>
              <a:tr h="200025">
                <a:tc>
                  <a:txBody>
                    <a:bodyPr/>
                    <a:lstStyle/>
                    <a:p>
                      <a:pPr algn="l" fontAlgn="b"/>
                      <a:r>
                        <a:rPr lang="it-IT" sz="1200" b="0" i="0" u="none" strike="noStrike" dirty="0">
                          <a:solidFill>
                            <a:srgbClr val="000000"/>
                          </a:solidFill>
                          <a:latin typeface="Arial"/>
                        </a:rPr>
                        <a:t>aria compressa</a:t>
                      </a:r>
                    </a:p>
                  </a:txBody>
                  <a:tcPr marL="9525" marR="9525" marT="9525"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Arial"/>
                        </a:rPr>
                        <a:t>1</a:t>
                      </a:r>
                    </a:p>
                  </a:txBody>
                  <a:tcPr marL="9525" marR="9525" marT="9525" marB="0" anchor="b">
                    <a:lnL>
                      <a:noFill/>
                    </a:lnL>
                    <a:lnR>
                      <a:noFill/>
                    </a:lnR>
                    <a:lnT>
                      <a:noFill/>
                    </a:lnT>
                    <a:lnB>
                      <a:noFill/>
                    </a:lnB>
                    <a:solidFill>
                      <a:srgbClr val="FF0000"/>
                    </a:solidFill>
                  </a:tcPr>
                </a:tc>
              </a:tr>
              <a:tr h="200025">
                <a:tc>
                  <a:txBody>
                    <a:bodyPr/>
                    <a:lstStyle/>
                    <a:p>
                      <a:pPr algn="l" fontAlgn="b"/>
                      <a:r>
                        <a:rPr lang="it-IT" sz="1200" b="0" i="0" u="none" strike="noStrike" dirty="0">
                          <a:solidFill>
                            <a:srgbClr val="000000"/>
                          </a:solidFill>
                          <a:latin typeface="Arial"/>
                        </a:rPr>
                        <a:t>prolunghe per aria compressa sufficienti per raggiungere un qualunque punto dell'area di lavoro</a:t>
                      </a:r>
                    </a:p>
                  </a:txBody>
                  <a:tcPr marL="9525" marR="9525" marT="9525" marB="0" anchor="b">
                    <a:lnL>
                      <a:noFill/>
                    </a:lnL>
                    <a:lnR>
                      <a:noFill/>
                    </a:lnR>
                    <a:lnT>
                      <a:noFill/>
                    </a:lnT>
                    <a:lnB>
                      <a:noFill/>
                    </a:lnB>
                    <a:solidFill>
                      <a:srgbClr val="FF0000"/>
                    </a:solidFill>
                  </a:tcPr>
                </a:tc>
                <a:tc>
                  <a:txBody>
                    <a:bodyPr/>
                    <a:lstStyle/>
                    <a:p>
                      <a:pPr algn="ctr" fontAlgn="b"/>
                      <a:r>
                        <a:rPr lang="it-IT" sz="1200" b="0" i="0" u="none" strike="noStrike" dirty="0" smtClean="0">
                          <a:solidFill>
                            <a:srgbClr val="000000"/>
                          </a:solidFill>
                          <a:latin typeface="Arial"/>
                        </a:rPr>
                        <a:t>VV.</a:t>
                      </a:r>
                      <a:endParaRPr lang="it-IT" sz="1200" b="0" i="0" u="none" strike="noStrike" dirty="0">
                        <a:solidFill>
                          <a:srgbClr val="000000"/>
                        </a:solidFill>
                        <a:latin typeface="Arial"/>
                      </a:endParaRPr>
                    </a:p>
                  </a:txBody>
                  <a:tcPr marL="9525" marR="9525" marT="9525" marB="0" anchor="b">
                    <a:lnL>
                      <a:noFill/>
                    </a:lnL>
                    <a:lnR>
                      <a:noFill/>
                    </a:lnR>
                    <a:lnT>
                      <a:noFill/>
                    </a:lnT>
                    <a:lnB>
                      <a:noFill/>
                    </a:lnB>
                    <a:solidFill>
                      <a:srgbClr val="FF0000"/>
                    </a:solidFill>
                  </a:tcPr>
                </a:tc>
              </a:tr>
              <a:tr h="200025">
                <a:tc>
                  <a:txBody>
                    <a:bodyPr/>
                    <a:lstStyle/>
                    <a:p>
                      <a:pPr algn="l" fontAlgn="b"/>
                      <a:endParaRPr lang="it-IT"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ctr" fontAlgn="b"/>
                      <a:r>
                        <a:rPr lang="it-IT" sz="1200" b="1" i="1" u="none" strike="noStrike" dirty="0">
                          <a:solidFill>
                            <a:srgbClr val="000000"/>
                          </a:solidFill>
                          <a:latin typeface="Arial"/>
                        </a:rPr>
                        <a:t>supporto/DPI</a:t>
                      </a:r>
                    </a:p>
                  </a:txBody>
                  <a:tcPr marL="9525" marR="9525" marT="9525" marB="0" anchor="b">
                    <a:lnL>
                      <a:noFill/>
                    </a:lnL>
                    <a:lnR>
                      <a:noFill/>
                    </a:lnR>
                    <a:lnT>
                      <a:noFill/>
                    </a:lnT>
                    <a:lnB>
                      <a:noFill/>
                    </a:lnB>
                    <a:solidFill>
                      <a:srgbClr val="B8CCE4"/>
                    </a:solidFill>
                  </a:tcPr>
                </a:tc>
                <a:tc>
                  <a:txBody>
                    <a:bodyPr/>
                    <a:lstStyle/>
                    <a:p>
                      <a:pPr algn="l"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l" fontAlgn="b"/>
                      <a:r>
                        <a:rPr lang="it-IT" sz="1200" b="0" i="0" u="none" strike="noStrike" dirty="0">
                          <a:solidFill>
                            <a:srgbClr val="000000"/>
                          </a:solidFill>
                          <a:latin typeface="Arial"/>
                        </a:rPr>
                        <a:t>armadi per attrezzatura</a:t>
                      </a:r>
                    </a:p>
                  </a:txBody>
                  <a:tcPr marL="9525" marR="9525" marT="9525" marB="0" anchor="b">
                    <a:lnL>
                      <a:noFill/>
                    </a:lnL>
                    <a:lnR>
                      <a:noFill/>
                    </a:lnR>
                    <a:lnT>
                      <a:noFill/>
                    </a:lnT>
                    <a:lnB>
                      <a:noFill/>
                    </a:lnB>
                    <a:solidFill>
                      <a:srgbClr val="B8CCE4"/>
                    </a:solidFill>
                  </a:tcPr>
                </a:tc>
                <a:tc>
                  <a:txBody>
                    <a:bodyPr/>
                    <a:lstStyle/>
                    <a:p>
                      <a:pPr algn="ctr" fontAlgn="b"/>
                      <a:r>
                        <a:rPr lang="it-IT" sz="1200" b="0" i="0" u="none" strike="noStrike">
                          <a:solidFill>
                            <a:srgbClr val="000000"/>
                          </a:solidFill>
                          <a:latin typeface="Arial"/>
                        </a:rPr>
                        <a:t>5</a:t>
                      </a:r>
                    </a:p>
                  </a:txBody>
                  <a:tcPr marL="9525" marR="9525" marT="9525" marB="0" anchor="b">
                    <a:lnL>
                      <a:noFill/>
                    </a:lnL>
                    <a:lnR>
                      <a:noFill/>
                    </a:lnR>
                    <a:lnT>
                      <a:noFill/>
                    </a:lnT>
                    <a:lnB>
                      <a:noFill/>
                    </a:lnB>
                    <a:solidFill>
                      <a:srgbClr val="B8CCE4"/>
                    </a:solidFill>
                  </a:tcPr>
                </a:tc>
              </a:tr>
              <a:tr h="200025">
                <a:tc>
                  <a:txBody>
                    <a:bodyPr/>
                    <a:lstStyle/>
                    <a:p>
                      <a:pPr algn="l" fontAlgn="b"/>
                      <a:r>
                        <a:rPr lang="it-IT" sz="1200" b="0" i="0" u="none" strike="noStrike">
                          <a:solidFill>
                            <a:srgbClr val="000000"/>
                          </a:solidFill>
                          <a:latin typeface="Arial"/>
                        </a:rPr>
                        <a:t>armadi spogliatoio</a:t>
                      </a:r>
                    </a:p>
                  </a:txBody>
                  <a:tcPr marL="9525" marR="9525" marT="9525" marB="0" anchor="b">
                    <a:lnL>
                      <a:noFill/>
                    </a:lnL>
                    <a:lnR>
                      <a:noFill/>
                    </a:lnR>
                    <a:lnT>
                      <a:noFill/>
                    </a:lnT>
                    <a:lnB>
                      <a:noFill/>
                    </a:lnB>
                    <a:solidFill>
                      <a:srgbClr val="B8CCE4"/>
                    </a:solidFill>
                  </a:tcPr>
                </a:tc>
                <a:tc>
                  <a:txBody>
                    <a:bodyPr/>
                    <a:lstStyle/>
                    <a:p>
                      <a:pPr algn="ctr" fontAlgn="b"/>
                      <a:r>
                        <a:rPr lang="it-IT" sz="1200" b="0" i="0" u="none" strike="noStrike">
                          <a:solidFill>
                            <a:srgbClr val="000000"/>
                          </a:solidFill>
                          <a:latin typeface="Arial"/>
                        </a:rPr>
                        <a:t>5</a:t>
                      </a:r>
                    </a:p>
                  </a:txBody>
                  <a:tcPr marL="9525" marR="9525" marT="9525" marB="0" anchor="b">
                    <a:lnL>
                      <a:noFill/>
                    </a:lnL>
                    <a:lnR>
                      <a:noFill/>
                    </a:lnR>
                    <a:lnT>
                      <a:noFill/>
                    </a:lnT>
                    <a:lnB>
                      <a:noFill/>
                    </a:lnB>
                    <a:solidFill>
                      <a:srgbClr val="B8CCE4"/>
                    </a:solidFill>
                  </a:tcPr>
                </a:tc>
              </a:tr>
              <a:tr h="200025">
                <a:tc>
                  <a:txBody>
                    <a:bodyPr/>
                    <a:lstStyle/>
                    <a:p>
                      <a:pPr algn="l" fontAlgn="b"/>
                      <a:r>
                        <a:rPr lang="it-IT" sz="1200" b="0" i="0" u="none" strike="noStrike">
                          <a:solidFill>
                            <a:srgbClr val="000000"/>
                          </a:solidFill>
                          <a:latin typeface="Arial"/>
                        </a:rPr>
                        <a:t>tavolo ufficio + sedie</a:t>
                      </a:r>
                    </a:p>
                  </a:txBody>
                  <a:tcPr marL="9525" marR="9525" marT="9525" marB="0" anchor="b">
                    <a:lnL>
                      <a:noFill/>
                    </a:lnL>
                    <a:lnR>
                      <a:noFill/>
                    </a:lnR>
                    <a:lnT>
                      <a:noFill/>
                    </a:lnT>
                    <a:lnB>
                      <a:noFill/>
                    </a:lnB>
                    <a:solidFill>
                      <a:srgbClr val="B8CCE4"/>
                    </a:solidFill>
                  </a:tcPr>
                </a:tc>
                <a:tc>
                  <a:txBody>
                    <a:bodyPr/>
                    <a:lstStyle/>
                    <a:p>
                      <a:pPr algn="ctr" fontAlgn="b"/>
                      <a:r>
                        <a:rPr lang="it-IT" sz="1200" b="0" i="0" u="none" strike="noStrike">
                          <a:solidFill>
                            <a:srgbClr val="000000"/>
                          </a:solidFill>
                          <a:latin typeface="Arial"/>
                        </a:rPr>
                        <a:t>1</a:t>
                      </a:r>
                    </a:p>
                  </a:txBody>
                  <a:tcPr marL="9525" marR="9525" marT="9525" marB="0" anchor="b">
                    <a:lnL>
                      <a:noFill/>
                    </a:lnL>
                    <a:lnR>
                      <a:noFill/>
                    </a:lnR>
                    <a:lnT>
                      <a:noFill/>
                    </a:lnT>
                    <a:lnB>
                      <a:noFill/>
                    </a:lnB>
                    <a:solidFill>
                      <a:srgbClr val="B8CCE4"/>
                    </a:solidFill>
                  </a:tcPr>
                </a:tc>
              </a:tr>
              <a:tr h="200025">
                <a:tc>
                  <a:txBody>
                    <a:bodyPr/>
                    <a:lstStyle/>
                    <a:p>
                      <a:pPr algn="l" fontAlgn="b"/>
                      <a:r>
                        <a:rPr lang="it-IT" sz="1200" b="0" i="0" u="none" strike="noStrike" dirty="0">
                          <a:solidFill>
                            <a:srgbClr val="000000"/>
                          </a:solidFill>
                          <a:latin typeface="Arial"/>
                        </a:rPr>
                        <a:t>DPI (caschi, occhiali, guanti </a:t>
                      </a:r>
                      <a:r>
                        <a:rPr lang="it-IT" sz="1200" b="0" i="0" u="none" strike="noStrike" dirty="0" err="1">
                          <a:solidFill>
                            <a:srgbClr val="000000"/>
                          </a:solidFill>
                          <a:latin typeface="Arial"/>
                        </a:rPr>
                        <a:t>vv</a:t>
                      </a:r>
                      <a:r>
                        <a:rPr lang="it-IT" sz="1200" b="0" i="0" u="none" strike="noStrike" dirty="0">
                          <a:solidFill>
                            <a:srgbClr val="000000"/>
                          </a:solidFill>
                          <a:latin typeface="Arial"/>
                        </a:rPr>
                        <a:t>.)</a:t>
                      </a:r>
                    </a:p>
                  </a:txBody>
                  <a:tcPr marL="9525" marR="9525" marT="9525" marB="0" anchor="b">
                    <a:lnL>
                      <a:noFill/>
                    </a:lnL>
                    <a:lnR>
                      <a:noFill/>
                    </a:lnR>
                    <a:lnT>
                      <a:noFill/>
                    </a:lnT>
                    <a:lnB>
                      <a:noFill/>
                    </a:lnB>
                    <a:solidFill>
                      <a:srgbClr val="B8CCE4"/>
                    </a:solidFill>
                  </a:tcPr>
                </a:tc>
                <a:tc>
                  <a:txBody>
                    <a:bodyPr/>
                    <a:lstStyle/>
                    <a:p>
                      <a:pPr algn="ctr" fontAlgn="b"/>
                      <a:r>
                        <a:rPr lang="it-IT" sz="1200" b="0" i="0" u="none" strike="noStrike">
                          <a:solidFill>
                            <a:srgbClr val="000000"/>
                          </a:solidFill>
                          <a:latin typeface="Arial"/>
                        </a:rPr>
                        <a:t>1/persona</a:t>
                      </a:r>
                    </a:p>
                  </a:txBody>
                  <a:tcPr marL="9525" marR="9525" marT="9525" marB="0" anchor="b">
                    <a:lnL>
                      <a:noFill/>
                    </a:lnL>
                    <a:lnR>
                      <a:noFill/>
                    </a:lnR>
                    <a:lnT>
                      <a:noFill/>
                    </a:lnT>
                    <a:lnB>
                      <a:noFill/>
                    </a:lnB>
                    <a:solidFill>
                      <a:srgbClr val="B8CCE4"/>
                    </a:solidFill>
                  </a:tcPr>
                </a:tc>
              </a:tr>
              <a:tr h="200025">
                <a:tc>
                  <a:txBody>
                    <a:bodyPr/>
                    <a:lstStyle/>
                    <a:p>
                      <a:pPr algn="l" fontAlgn="b"/>
                      <a:r>
                        <a:rPr lang="it-IT" sz="1200" b="0" i="0" u="none" strike="noStrike" dirty="0">
                          <a:solidFill>
                            <a:srgbClr val="000000"/>
                          </a:solidFill>
                          <a:latin typeface="Arial"/>
                        </a:rPr>
                        <a:t>maschere per saldatura</a:t>
                      </a:r>
                    </a:p>
                  </a:txBody>
                  <a:tcPr marL="9525" marR="9525" marT="9525" marB="0" anchor="b">
                    <a:lnL>
                      <a:noFill/>
                    </a:lnL>
                    <a:lnR>
                      <a:noFill/>
                    </a:lnR>
                    <a:lnT>
                      <a:noFill/>
                    </a:lnT>
                    <a:lnB>
                      <a:noFill/>
                    </a:lnB>
                    <a:solidFill>
                      <a:srgbClr val="B8CCE4"/>
                    </a:solidFill>
                  </a:tcPr>
                </a:tc>
                <a:tc>
                  <a:txBody>
                    <a:bodyPr/>
                    <a:lstStyle/>
                    <a:p>
                      <a:pPr algn="ctr" fontAlgn="b"/>
                      <a:r>
                        <a:rPr lang="it-IT" sz="1200" b="0" i="0" u="none" strike="noStrike" dirty="0">
                          <a:solidFill>
                            <a:srgbClr val="000000"/>
                          </a:solidFill>
                          <a:latin typeface="Arial"/>
                        </a:rPr>
                        <a:t>2</a:t>
                      </a:r>
                    </a:p>
                  </a:txBody>
                  <a:tcPr marL="9525" marR="9525" marT="9525" marB="0" anchor="b">
                    <a:lnL>
                      <a:noFill/>
                    </a:lnL>
                    <a:lnR>
                      <a:noFill/>
                    </a:lnR>
                    <a:lnT>
                      <a:noFill/>
                    </a:lnT>
                    <a:lnB>
                      <a:noFill/>
                    </a:lnB>
                    <a:solidFill>
                      <a:srgbClr val="B8CCE4"/>
                    </a:solidFill>
                  </a:tcPr>
                </a:tc>
              </a:tr>
              <a:tr h="200025">
                <a:tc>
                  <a:txBody>
                    <a:bodyPr/>
                    <a:lstStyle/>
                    <a:p>
                      <a:pPr algn="l" fontAlgn="b"/>
                      <a:r>
                        <a:rPr lang="it-IT" sz="1200" b="0" i="0" u="none" strike="noStrike" dirty="0">
                          <a:solidFill>
                            <a:srgbClr val="000000"/>
                          </a:solidFill>
                          <a:latin typeface="Arial"/>
                        </a:rPr>
                        <a:t>guanti per saldatura</a:t>
                      </a:r>
                    </a:p>
                  </a:txBody>
                  <a:tcPr marL="9525" marR="9525" marT="9525" marB="0" anchor="b">
                    <a:lnL>
                      <a:noFill/>
                    </a:lnL>
                    <a:lnR>
                      <a:noFill/>
                    </a:lnR>
                    <a:lnT>
                      <a:noFill/>
                    </a:lnT>
                    <a:lnB>
                      <a:noFill/>
                    </a:lnB>
                    <a:solidFill>
                      <a:srgbClr val="B8CCE4"/>
                    </a:solidFill>
                  </a:tcPr>
                </a:tc>
                <a:tc>
                  <a:txBody>
                    <a:bodyPr/>
                    <a:lstStyle/>
                    <a:p>
                      <a:pPr algn="ctr" fontAlgn="b"/>
                      <a:r>
                        <a:rPr lang="it-IT" sz="1200" b="0" i="0" u="none" strike="noStrike">
                          <a:solidFill>
                            <a:srgbClr val="000000"/>
                          </a:solidFill>
                          <a:latin typeface="Arial"/>
                        </a:rPr>
                        <a:t>2 paia</a:t>
                      </a:r>
                    </a:p>
                  </a:txBody>
                  <a:tcPr marL="9525" marR="9525" marT="9525" marB="0" anchor="b">
                    <a:lnL>
                      <a:noFill/>
                    </a:lnL>
                    <a:lnR>
                      <a:noFill/>
                    </a:lnR>
                    <a:lnT>
                      <a:noFill/>
                    </a:lnT>
                    <a:lnB>
                      <a:noFill/>
                    </a:lnB>
                    <a:solidFill>
                      <a:srgbClr val="B8CCE4"/>
                    </a:solidFill>
                  </a:tcPr>
                </a:tc>
              </a:tr>
              <a:tr h="200025">
                <a:tc>
                  <a:txBody>
                    <a:bodyPr/>
                    <a:lstStyle/>
                    <a:p>
                      <a:pPr algn="l"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ctr" fontAlgn="b"/>
                      <a:r>
                        <a:rPr lang="it-IT" sz="1200" b="1" i="1" u="none" strike="noStrike">
                          <a:solidFill>
                            <a:srgbClr val="000000"/>
                          </a:solidFill>
                          <a:latin typeface="Arial"/>
                        </a:rPr>
                        <a:t>consumabili</a:t>
                      </a:r>
                    </a:p>
                  </a:txBody>
                  <a:tcPr marL="9525" marR="9525" marT="9525" marB="0" anchor="b">
                    <a:lnL>
                      <a:noFill/>
                    </a:lnL>
                    <a:lnR>
                      <a:noFill/>
                    </a:lnR>
                    <a:lnT>
                      <a:noFill/>
                    </a:lnT>
                    <a:lnB>
                      <a:noFill/>
                    </a:lnB>
                    <a:solidFill>
                      <a:srgbClr val="FCD5B4"/>
                    </a:solidFill>
                  </a:tcPr>
                </a:tc>
                <a:tc>
                  <a:txBody>
                    <a:bodyPr/>
                    <a:lstStyle/>
                    <a:p>
                      <a:pPr algn="l"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l" fontAlgn="b"/>
                      <a:r>
                        <a:rPr lang="it-IT" sz="1200" b="0" i="0" u="none" strike="noStrike" dirty="0">
                          <a:solidFill>
                            <a:srgbClr val="000000"/>
                          </a:solidFill>
                          <a:latin typeface="Arial"/>
                        </a:rPr>
                        <a:t>fascette</a:t>
                      </a:r>
                    </a:p>
                  </a:txBody>
                  <a:tcPr marL="9525" marR="9525" marT="9525" marB="0" anchor="b">
                    <a:lnL>
                      <a:noFill/>
                    </a:lnL>
                    <a:lnR>
                      <a:noFill/>
                    </a:lnR>
                    <a:lnT>
                      <a:noFill/>
                    </a:lnT>
                    <a:lnB>
                      <a:noFill/>
                    </a:lnB>
                    <a:solidFill>
                      <a:srgbClr val="FCD5B4"/>
                    </a:solidFill>
                  </a:tcPr>
                </a:tc>
                <a:tc>
                  <a:txBody>
                    <a:bodyPr/>
                    <a:lstStyle/>
                    <a:p>
                      <a:pPr algn="ctr" fontAlgn="b"/>
                      <a:r>
                        <a:rPr lang="it-IT" sz="1200" b="0" i="0" u="none" strike="noStrike" dirty="0" smtClean="0">
                          <a:solidFill>
                            <a:srgbClr val="000000"/>
                          </a:solidFill>
                          <a:latin typeface="Arial"/>
                        </a:rPr>
                        <a:t>15conf/torre</a:t>
                      </a:r>
                      <a:endParaRPr lang="it-IT" sz="1200" b="0" i="0" u="none" strike="noStrike" dirty="0">
                        <a:solidFill>
                          <a:srgbClr val="000000"/>
                        </a:solidFill>
                        <a:latin typeface="Arial"/>
                      </a:endParaRPr>
                    </a:p>
                  </a:txBody>
                  <a:tcPr marL="9525" marR="9525" marT="9525" marB="0" anchor="b">
                    <a:lnL>
                      <a:noFill/>
                    </a:lnL>
                    <a:lnR>
                      <a:noFill/>
                    </a:lnR>
                    <a:lnT>
                      <a:noFill/>
                    </a:lnT>
                    <a:lnB>
                      <a:noFill/>
                    </a:lnB>
                    <a:solidFill>
                      <a:srgbClr val="FCD5B4"/>
                    </a:solidFill>
                  </a:tcPr>
                </a:tc>
              </a:tr>
              <a:tr h="200025">
                <a:tc>
                  <a:txBody>
                    <a:bodyPr/>
                    <a:lstStyle/>
                    <a:p>
                      <a:pPr algn="l" fontAlgn="b"/>
                      <a:r>
                        <a:rPr lang="it-IT" sz="1200" b="0" i="0" u="none" strike="noStrike" dirty="0">
                          <a:solidFill>
                            <a:srgbClr val="000000"/>
                          </a:solidFill>
                          <a:latin typeface="Arial"/>
                        </a:rPr>
                        <a:t>nastro isolante</a:t>
                      </a:r>
                    </a:p>
                  </a:txBody>
                  <a:tcPr marL="9525" marR="9525" marT="9525" marB="0" anchor="b">
                    <a:lnL>
                      <a:noFill/>
                    </a:lnL>
                    <a:lnR>
                      <a:noFill/>
                    </a:lnR>
                    <a:lnT>
                      <a:noFill/>
                    </a:lnT>
                    <a:lnB>
                      <a:noFill/>
                    </a:lnB>
                    <a:solidFill>
                      <a:srgbClr val="FCD5B4"/>
                    </a:solidFill>
                  </a:tcPr>
                </a:tc>
                <a:tc>
                  <a:txBody>
                    <a:bodyPr/>
                    <a:lstStyle/>
                    <a:p>
                      <a:pPr algn="ctr" fontAlgn="b"/>
                      <a:r>
                        <a:rPr lang="it-IT" sz="1200" b="0" i="0" u="none" strike="noStrike" dirty="0">
                          <a:solidFill>
                            <a:srgbClr val="000000"/>
                          </a:solidFill>
                          <a:latin typeface="Arial"/>
                        </a:rPr>
                        <a:t>10/torre</a:t>
                      </a:r>
                    </a:p>
                  </a:txBody>
                  <a:tcPr marL="9525" marR="9525" marT="9525" marB="0" anchor="b">
                    <a:lnL>
                      <a:noFill/>
                    </a:lnL>
                    <a:lnR>
                      <a:noFill/>
                    </a:lnR>
                    <a:lnT>
                      <a:noFill/>
                    </a:lnT>
                    <a:lnB>
                      <a:noFill/>
                    </a:lnB>
                    <a:solidFill>
                      <a:srgbClr val="FCD5B4"/>
                    </a:solidFill>
                  </a:tcPr>
                </a:tc>
              </a:tr>
              <a:tr h="200025">
                <a:tc>
                  <a:txBody>
                    <a:bodyPr/>
                    <a:lstStyle/>
                    <a:p>
                      <a:pPr algn="l" fontAlgn="b"/>
                      <a:r>
                        <a:rPr lang="it-IT" sz="1200" b="0" i="0" u="none" strike="noStrike">
                          <a:solidFill>
                            <a:srgbClr val="000000"/>
                          </a:solidFill>
                          <a:latin typeface="Arial"/>
                        </a:rPr>
                        <a:t>tubo aria compressa fi10</a:t>
                      </a:r>
                    </a:p>
                  </a:txBody>
                  <a:tcPr marL="9525" marR="9525" marT="9525" marB="0" anchor="b">
                    <a:lnL>
                      <a:noFill/>
                    </a:lnL>
                    <a:lnR>
                      <a:noFill/>
                    </a:lnR>
                    <a:lnT>
                      <a:noFill/>
                    </a:lnT>
                    <a:lnB>
                      <a:noFill/>
                    </a:lnB>
                    <a:solidFill>
                      <a:srgbClr val="FCD5B4"/>
                    </a:solidFill>
                  </a:tcPr>
                </a:tc>
                <a:tc>
                  <a:txBody>
                    <a:bodyPr/>
                    <a:lstStyle/>
                    <a:p>
                      <a:pPr algn="ctr" fontAlgn="b"/>
                      <a:r>
                        <a:rPr lang="it-IT" sz="1200" b="0" i="0" u="none" strike="noStrike">
                          <a:solidFill>
                            <a:srgbClr val="000000"/>
                          </a:solidFill>
                          <a:latin typeface="Arial"/>
                        </a:rPr>
                        <a:t>10m/torre</a:t>
                      </a:r>
                    </a:p>
                  </a:txBody>
                  <a:tcPr marL="9525" marR="9525" marT="9525" marB="0" anchor="b">
                    <a:lnL>
                      <a:noFill/>
                    </a:lnL>
                    <a:lnR>
                      <a:noFill/>
                    </a:lnR>
                    <a:lnT>
                      <a:noFill/>
                    </a:lnT>
                    <a:lnB>
                      <a:noFill/>
                    </a:lnB>
                    <a:solidFill>
                      <a:srgbClr val="FCD5B4"/>
                    </a:solidFill>
                  </a:tcPr>
                </a:tc>
              </a:tr>
              <a:tr h="200025">
                <a:tc>
                  <a:txBody>
                    <a:bodyPr/>
                    <a:lstStyle/>
                    <a:p>
                      <a:pPr algn="l" fontAlgn="b"/>
                      <a:r>
                        <a:rPr lang="it-IT" sz="1200" b="0" i="0" u="none" strike="noStrike">
                          <a:solidFill>
                            <a:srgbClr val="000000"/>
                          </a:solidFill>
                          <a:latin typeface="Arial"/>
                        </a:rPr>
                        <a:t>grasso siliconico</a:t>
                      </a:r>
                    </a:p>
                  </a:txBody>
                  <a:tcPr marL="9525" marR="9525" marT="9525" marB="0" anchor="b">
                    <a:lnL>
                      <a:noFill/>
                    </a:lnL>
                    <a:lnR>
                      <a:noFill/>
                    </a:lnR>
                    <a:lnT>
                      <a:noFill/>
                    </a:lnT>
                    <a:lnB>
                      <a:noFill/>
                    </a:lnB>
                    <a:solidFill>
                      <a:srgbClr val="FCD5B4"/>
                    </a:solidFill>
                  </a:tcPr>
                </a:tc>
                <a:tc>
                  <a:txBody>
                    <a:bodyPr/>
                    <a:lstStyle/>
                    <a:p>
                      <a:pPr algn="ctr" fontAlgn="b"/>
                      <a:r>
                        <a:rPr lang="it-IT" sz="1200" b="0" i="0" u="none" strike="noStrike">
                          <a:solidFill>
                            <a:srgbClr val="000000"/>
                          </a:solidFill>
                          <a:latin typeface="Arial"/>
                        </a:rPr>
                        <a:t>1 tubo/torre</a:t>
                      </a:r>
                    </a:p>
                  </a:txBody>
                  <a:tcPr marL="9525" marR="9525" marT="9525" marB="0" anchor="b">
                    <a:lnL>
                      <a:noFill/>
                    </a:lnL>
                    <a:lnR>
                      <a:noFill/>
                    </a:lnR>
                    <a:lnT>
                      <a:noFill/>
                    </a:lnT>
                    <a:lnB>
                      <a:noFill/>
                    </a:lnB>
                    <a:solidFill>
                      <a:srgbClr val="FCD5B4"/>
                    </a:solidFill>
                  </a:tcPr>
                </a:tc>
              </a:tr>
              <a:tr h="200025">
                <a:tc>
                  <a:txBody>
                    <a:bodyPr/>
                    <a:lstStyle/>
                    <a:p>
                      <a:pPr algn="l" fontAlgn="b"/>
                      <a:r>
                        <a:rPr lang="it-IT" sz="1200" b="0" i="0" u="none" strike="noStrike">
                          <a:solidFill>
                            <a:srgbClr val="000000"/>
                          </a:solidFill>
                          <a:latin typeface="Arial"/>
                        </a:rPr>
                        <a:t>grasso</a:t>
                      </a:r>
                    </a:p>
                  </a:txBody>
                  <a:tcPr marL="9525" marR="9525" marT="9525" marB="0" anchor="b">
                    <a:lnL>
                      <a:noFill/>
                    </a:lnL>
                    <a:lnR>
                      <a:noFill/>
                    </a:lnR>
                    <a:lnT>
                      <a:noFill/>
                    </a:lnT>
                    <a:lnB>
                      <a:noFill/>
                    </a:lnB>
                    <a:solidFill>
                      <a:srgbClr val="FCD5B4"/>
                    </a:solidFill>
                  </a:tcPr>
                </a:tc>
                <a:tc>
                  <a:txBody>
                    <a:bodyPr/>
                    <a:lstStyle/>
                    <a:p>
                      <a:pPr algn="ctr" fontAlgn="b"/>
                      <a:r>
                        <a:rPr lang="it-IT" sz="1200" b="0" i="0" u="none" strike="noStrike">
                          <a:solidFill>
                            <a:srgbClr val="000000"/>
                          </a:solidFill>
                          <a:latin typeface="Arial"/>
                        </a:rPr>
                        <a:t>1/torre</a:t>
                      </a:r>
                    </a:p>
                  </a:txBody>
                  <a:tcPr marL="9525" marR="9525" marT="9525" marB="0" anchor="b">
                    <a:lnL>
                      <a:noFill/>
                    </a:lnL>
                    <a:lnR>
                      <a:noFill/>
                    </a:lnR>
                    <a:lnT>
                      <a:noFill/>
                    </a:lnT>
                    <a:lnB>
                      <a:noFill/>
                    </a:lnB>
                    <a:solidFill>
                      <a:srgbClr val="FCD5B4"/>
                    </a:solidFill>
                  </a:tcPr>
                </a:tc>
              </a:tr>
              <a:tr h="200025">
                <a:tc>
                  <a:txBody>
                    <a:bodyPr/>
                    <a:lstStyle/>
                    <a:p>
                      <a:pPr algn="l" fontAlgn="b"/>
                      <a:r>
                        <a:rPr lang="it-IT" sz="1200" b="0" i="0" u="none" strike="noStrike" dirty="0" err="1">
                          <a:solidFill>
                            <a:srgbClr val="000000"/>
                          </a:solidFill>
                          <a:latin typeface="Arial"/>
                        </a:rPr>
                        <a:t>svitol</a:t>
                      </a:r>
                      <a:endParaRPr lang="it-IT" sz="1200" b="0" i="0" u="none" strike="noStrike" dirty="0">
                        <a:solidFill>
                          <a:srgbClr val="000000"/>
                        </a:solidFill>
                        <a:latin typeface="Arial"/>
                      </a:endParaRPr>
                    </a:p>
                  </a:txBody>
                  <a:tcPr marL="9525" marR="9525" marT="9525" marB="0" anchor="b">
                    <a:lnL>
                      <a:noFill/>
                    </a:lnL>
                    <a:lnR>
                      <a:noFill/>
                    </a:lnR>
                    <a:lnT>
                      <a:noFill/>
                    </a:lnT>
                    <a:lnB>
                      <a:noFill/>
                    </a:lnB>
                    <a:solidFill>
                      <a:srgbClr val="FCD5B4"/>
                    </a:solidFill>
                  </a:tcPr>
                </a:tc>
                <a:tc>
                  <a:txBody>
                    <a:bodyPr/>
                    <a:lstStyle/>
                    <a:p>
                      <a:pPr algn="ctr" fontAlgn="b"/>
                      <a:r>
                        <a:rPr lang="it-IT" sz="1200" b="0" i="0" u="none" strike="noStrike" dirty="0">
                          <a:solidFill>
                            <a:srgbClr val="000000"/>
                          </a:solidFill>
                          <a:latin typeface="Arial"/>
                        </a:rPr>
                        <a:t>2/torre</a:t>
                      </a:r>
                    </a:p>
                  </a:txBody>
                  <a:tcPr marL="9525" marR="9525" marT="9525" marB="0" anchor="b">
                    <a:lnL>
                      <a:noFill/>
                    </a:lnL>
                    <a:lnR>
                      <a:noFill/>
                    </a:lnR>
                    <a:lnT>
                      <a:noFill/>
                    </a:lnT>
                    <a:lnB>
                      <a:noFill/>
                    </a:lnB>
                    <a:solidFill>
                      <a:srgbClr val="FCD5B4"/>
                    </a:solidFill>
                  </a:tcPr>
                </a:tc>
              </a:tr>
              <a:tr h="200025">
                <a:tc>
                  <a:txBody>
                    <a:bodyPr/>
                    <a:lstStyle/>
                    <a:p>
                      <a:pPr algn="l" fontAlgn="b"/>
                      <a:r>
                        <a:rPr lang="it-IT" sz="1200" b="0" i="0" u="none" strike="noStrike">
                          <a:solidFill>
                            <a:srgbClr val="000000"/>
                          </a:solidFill>
                          <a:latin typeface="Arial"/>
                        </a:rPr>
                        <a:t>wd40</a:t>
                      </a:r>
                    </a:p>
                  </a:txBody>
                  <a:tcPr marL="9525" marR="9525" marT="9525" marB="0" anchor="b">
                    <a:lnL>
                      <a:noFill/>
                    </a:lnL>
                    <a:lnR>
                      <a:noFill/>
                    </a:lnR>
                    <a:lnT>
                      <a:noFill/>
                    </a:lnT>
                    <a:lnB>
                      <a:noFill/>
                    </a:lnB>
                    <a:solidFill>
                      <a:srgbClr val="FCD5B4"/>
                    </a:solidFill>
                  </a:tcPr>
                </a:tc>
                <a:tc>
                  <a:txBody>
                    <a:bodyPr/>
                    <a:lstStyle/>
                    <a:p>
                      <a:pPr algn="ctr" fontAlgn="b"/>
                      <a:r>
                        <a:rPr lang="it-IT" sz="1200" b="0" i="0" u="none" strike="noStrike">
                          <a:solidFill>
                            <a:srgbClr val="000000"/>
                          </a:solidFill>
                          <a:latin typeface="Arial"/>
                        </a:rPr>
                        <a:t>2/torre</a:t>
                      </a:r>
                    </a:p>
                  </a:txBody>
                  <a:tcPr marL="9525" marR="9525" marT="9525" marB="0" anchor="b">
                    <a:lnL>
                      <a:noFill/>
                    </a:lnL>
                    <a:lnR>
                      <a:noFill/>
                    </a:lnR>
                    <a:lnT>
                      <a:noFill/>
                    </a:lnT>
                    <a:lnB>
                      <a:noFill/>
                    </a:lnB>
                    <a:solidFill>
                      <a:srgbClr val="FCD5B4"/>
                    </a:solidFill>
                  </a:tcPr>
                </a:tc>
              </a:tr>
              <a:tr h="200025">
                <a:tc>
                  <a:txBody>
                    <a:bodyPr/>
                    <a:lstStyle/>
                    <a:p>
                      <a:pPr algn="l" fontAlgn="b"/>
                      <a:r>
                        <a:rPr lang="it-IT" sz="1200" b="0" i="0" u="none" strike="noStrike" dirty="0">
                          <a:solidFill>
                            <a:srgbClr val="000000"/>
                          </a:solidFill>
                          <a:latin typeface="Arial"/>
                        </a:rPr>
                        <a:t>travi in legno a sezione quadra da 0,1 x 0,1 metri, lunghezza 2 metri</a:t>
                      </a:r>
                    </a:p>
                  </a:txBody>
                  <a:tcPr marL="9525" marR="9525" marT="9525" marB="0" anchor="b">
                    <a:lnL>
                      <a:noFill/>
                    </a:lnL>
                    <a:lnR>
                      <a:noFill/>
                    </a:lnR>
                    <a:lnT>
                      <a:noFill/>
                    </a:lnT>
                    <a:lnB>
                      <a:noFill/>
                    </a:lnB>
                    <a:solidFill>
                      <a:srgbClr val="FCD5B4"/>
                    </a:solidFill>
                  </a:tcPr>
                </a:tc>
                <a:tc>
                  <a:txBody>
                    <a:bodyPr/>
                    <a:lstStyle/>
                    <a:p>
                      <a:pPr algn="ctr" fontAlgn="b"/>
                      <a:r>
                        <a:rPr lang="it-IT" sz="1200" b="0" i="0" u="none" strike="noStrike" dirty="0">
                          <a:solidFill>
                            <a:srgbClr val="000000"/>
                          </a:solidFill>
                          <a:latin typeface="Arial"/>
                        </a:rPr>
                        <a:t>10</a:t>
                      </a:r>
                    </a:p>
                  </a:txBody>
                  <a:tcPr marL="9525" marR="9525" marT="9525" marB="0" anchor="b">
                    <a:lnL>
                      <a:noFill/>
                    </a:lnL>
                    <a:lnR>
                      <a:noFill/>
                    </a:lnR>
                    <a:lnT>
                      <a:noFill/>
                    </a:lnT>
                    <a:lnB>
                      <a:noFill/>
                    </a:lnB>
                    <a:solidFill>
                      <a:srgbClr val="FCD5B4"/>
                    </a:solidFill>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1924" y="72008"/>
            <a:ext cx="10269862" cy="908720"/>
          </a:xfrm>
        </p:spPr>
        <p:txBody>
          <a:bodyPr>
            <a:normAutofit/>
          </a:bodyPr>
          <a:lstStyle/>
          <a:p>
            <a:pPr algn="ctr"/>
            <a:r>
              <a:rPr lang="it-IT" sz="3200" dirty="0" smtClean="0">
                <a:solidFill>
                  <a:srgbClr val="FFFF00"/>
                </a:solidFill>
              </a:rPr>
              <a:t>risorse materiali,</a:t>
            </a:r>
            <a:r>
              <a:rPr lang="it-IT" sz="2800" dirty="0" smtClean="0">
                <a:solidFill>
                  <a:srgbClr val="FFFF00"/>
                </a:solidFill>
              </a:rPr>
              <a:t/>
            </a:r>
            <a:br>
              <a:rPr lang="it-IT" sz="2800" dirty="0" smtClean="0">
                <a:solidFill>
                  <a:srgbClr val="FFFF00"/>
                </a:solidFill>
              </a:rPr>
            </a:br>
            <a:r>
              <a:rPr lang="it-IT" sz="2400" dirty="0" smtClean="0">
                <a:solidFill>
                  <a:srgbClr val="FF0000"/>
                </a:solidFill>
              </a:rPr>
              <a:t>strumentazione di test singolo piano</a:t>
            </a:r>
            <a:endParaRPr lang="it-IT" sz="2400" dirty="0">
              <a:solidFill>
                <a:srgbClr val="FF0000"/>
              </a:solidFill>
            </a:endParaRPr>
          </a:p>
        </p:txBody>
      </p:sp>
      <p:sp>
        <p:nvSpPr>
          <p:cNvPr id="6" name="Rettangolo 5"/>
          <p:cNvSpPr/>
          <p:nvPr/>
        </p:nvSpPr>
        <p:spPr>
          <a:xfrm>
            <a:off x="1269876" y="2564904"/>
            <a:ext cx="7704856" cy="523220"/>
          </a:xfrm>
          <a:prstGeom prst="rect">
            <a:avLst/>
          </a:prstGeom>
        </p:spPr>
        <p:txBody>
          <a:bodyPr wrap="square">
            <a:spAutoFit/>
          </a:bodyPr>
          <a:lstStyle/>
          <a:p>
            <a:r>
              <a:rPr lang="it-IT" sz="1400" dirty="0" smtClean="0"/>
              <a:t>Tutta la strumentazione di test dovrà essere assemblata in un </a:t>
            </a:r>
            <a:r>
              <a:rPr lang="it-IT" sz="1400" dirty="0" err="1" smtClean="0"/>
              <a:t>rack</a:t>
            </a:r>
            <a:r>
              <a:rPr lang="it-IT" sz="1400" dirty="0" smtClean="0"/>
              <a:t>, che avrà come uniche interfacce i connettori verso il modulo di piano e verso la base torre</a:t>
            </a:r>
            <a:r>
              <a:rPr lang="it-IT" sz="1200" dirty="0" smtClean="0"/>
              <a:t>.</a:t>
            </a:r>
            <a:endParaRPr lang="it-IT" sz="1200" dirty="0" smtClean="0"/>
          </a:p>
        </p:txBody>
      </p:sp>
      <p:cxnSp>
        <p:nvCxnSpPr>
          <p:cNvPr id="10" name="Connettore 1 9"/>
          <p:cNvCxnSpPr/>
          <p:nvPr/>
        </p:nvCxnSpPr>
        <p:spPr>
          <a:xfrm>
            <a:off x="4465298" y="1497036"/>
            <a:ext cx="2160240" cy="0"/>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Rettangolo 32"/>
          <p:cNvSpPr/>
          <p:nvPr/>
        </p:nvSpPr>
        <p:spPr>
          <a:xfrm>
            <a:off x="9910836" y="4319386"/>
            <a:ext cx="1440159" cy="3337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b="1" dirty="0" smtClean="0"/>
              <a:t>TDK </a:t>
            </a:r>
            <a:r>
              <a:rPr lang="it-IT" sz="1400" b="1" dirty="0" smtClean="0"/>
              <a:t>LAMBDA</a:t>
            </a:r>
            <a:endParaRPr lang="it-IT" sz="1100" b="1" dirty="0"/>
          </a:p>
        </p:txBody>
      </p:sp>
      <p:cxnSp>
        <p:nvCxnSpPr>
          <p:cNvPr id="34" name="Connettore 2 33"/>
          <p:cNvCxnSpPr>
            <a:endCxn id="33" idx="2"/>
          </p:cNvCxnSpPr>
          <p:nvPr/>
        </p:nvCxnSpPr>
        <p:spPr>
          <a:xfrm flipV="1">
            <a:off x="10630916" y="4653136"/>
            <a:ext cx="0" cy="8183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CasellaDiTesto 34"/>
          <p:cNvSpPr txBox="1"/>
          <p:nvPr/>
        </p:nvSpPr>
        <p:spPr>
          <a:xfrm flipH="1">
            <a:off x="10126860" y="5085184"/>
            <a:ext cx="945840" cy="253916"/>
          </a:xfrm>
          <a:prstGeom prst="rect">
            <a:avLst/>
          </a:prstGeom>
          <a:noFill/>
        </p:spPr>
        <p:txBody>
          <a:bodyPr wrap="square" rtlCol="0">
            <a:spAutoFit/>
          </a:bodyPr>
          <a:lstStyle/>
          <a:p>
            <a:pPr algn="ctr"/>
            <a:r>
              <a:rPr lang="it-IT" sz="1050" b="1" dirty="0" smtClean="0"/>
              <a:t>220VAC</a:t>
            </a:r>
            <a:endParaRPr lang="it-IT" sz="1050" b="1" dirty="0"/>
          </a:p>
        </p:txBody>
      </p:sp>
      <p:sp>
        <p:nvSpPr>
          <p:cNvPr id="51" name="Rettangolo 91"/>
          <p:cNvSpPr/>
          <p:nvPr/>
        </p:nvSpPr>
        <p:spPr>
          <a:xfrm flipH="1">
            <a:off x="9478788" y="2780928"/>
            <a:ext cx="144016" cy="14401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91"/>
          <p:cNvSpPr/>
          <p:nvPr/>
        </p:nvSpPr>
        <p:spPr>
          <a:xfrm>
            <a:off x="10054852" y="2780928"/>
            <a:ext cx="144016" cy="14401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04" name="Gruppo 203"/>
          <p:cNvGrpSpPr/>
          <p:nvPr/>
        </p:nvGrpSpPr>
        <p:grpSpPr>
          <a:xfrm>
            <a:off x="5662364" y="3472233"/>
            <a:ext cx="3096345" cy="3197127"/>
            <a:chOff x="7174532" y="3092667"/>
            <a:chExt cx="2488672" cy="3197127"/>
          </a:xfrm>
        </p:grpSpPr>
        <p:grpSp>
          <p:nvGrpSpPr>
            <p:cNvPr id="199" name="Gruppo 198"/>
            <p:cNvGrpSpPr/>
            <p:nvPr/>
          </p:nvGrpSpPr>
          <p:grpSpPr>
            <a:xfrm>
              <a:off x="7765090" y="3092667"/>
              <a:ext cx="1735809" cy="1704485"/>
              <a:chOff x="7765090" y="2558106"/>
              <a:chExt cx="1735809" cy="1704485"/>
            </a:xfrm>
          </p:grpSpPr>
          <p:sp>
            <p:nvSpPr>
              <p:cNvPr id="4" name="Rettangolo 3"/>
              <p:cNvSpPr/>
              <p:nvPr/>
            </p:nvSpPr>
            <p:spPr>
              <a:xfrm>
                <a:off x="8129299" y="2890991"/>
                <a:ext cx="1371600" cy="137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dirty="0"/>
              </a:p>
            </p:txBody>
          </p:sp>
          <p:sp>
            <p:nvSpPr>
              <p:cNvPr id="5" name="Rettangolo 4"/>
              <p:cNvSpPr/>
              <p:nvPr/>
            </p:nvSpPr>
            <p:spPr>
              <a:xfrm>
                <a:off x="8002632" y="2777480"/>
                <a:ext cx="1371600" cy="137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dirty="0"/>
              </a:p>
            </p:txBody>
          </p:sp>
          <p:sp>
            <p:nvSpPr>
              <p:cNvPr id="7" name="Rettangolo 6"/>
              <p:cNvSpPr/>
              <p:nvPr/>
            </p:nvSpPr>
            <p:spPr>
              <a:xfrm>
                <a:off x="7881277" y="2658725"/>
                <a:ext cx="1371600" cy="137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dirty="0"/>
              </a:p>
            </p:txBody>
          </p:sp>
          <p:grpSp>
            <p:nvGrpSpPr>
              <p:cNvPr id="189" name="Gruppo 188"/>
              <p:cNvGrpSpPr/>
              <p:nvPr/>
            </p:nvGrpSpPr>
            <p:grpSpPr>
              <a:xfrm>
                <a:off x="7765090" y="2558106"/>
                <a:ext cx="1372471" cy="1374296"/>
                <a:chOff x="7765090" y="2558106"/>
                <a:chExt cx="1372471" cy="1374296"/>
              </a:xfrm>
            </p:grpSpPr>
            <p:sp>
              <p:nvSpPr>
                <p:cNvPr id="8" name="Rettangolo 7"/>
                <p:cNvSpPr/>
                <p:nvPr/>
              </p:nvSpPr>
              <p:spPr>
                <a:xfrm>
                  <a:off x="7765090" y="2558106"/>
                  <a:ext cx="1371600" cy="137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smtClean="0"/>
                    <a:t>FCM server</a:t>
                  </a:r>
                  <a:endParaRPr lang="it-IT" dirty="0"/>
                </a:p>
              </p:txBody>
            </p:sp>
            <p:sp>
              <p:nvSpPr>
                <p:cNvPr id="30" name="Rettangolo 29"/>
                <p:cNvSpPr/>
                <p:nvPr/>
              </p:nvSpPr>
              <p:spPr>
                <a:xfrm>
                  <a:off x="7878996" y="2564905"/>
                  <a:ext cx="2160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S</a:t>
                  </a:r>
                </a:p>
                <a:p>
                  <a:pPr algn="ctr"/>
                  <a:r>
                    <a:rPr lang="it-IT" sz="1200" dirty="0" smtClean="0"/>
                    <a:t>F</a:t>
                  </a:r>
                </a:p>
                <a:p>
                  <a:pPr algn="ctr"/>
                  <a:r>
                    <a:rPr lang="it-IT" sz="1200" dirty="0" smtClean="0"/>
                    <a:t>P</a:t>
                  </a:r>
                  <a:endParaRPr lang="it-IT" sz="1200" dirty="0"/>
                </a:p>
              </p:txBody>
            </p:sp>
            <p:sp>
              <p:nvSpPr>
                <p:cNvPr id="36" name="Rettangolo 35"/>
                <p:cNvSpPr/>
                <p:nvPr/>
              </p:nvSpPr>
              <p:spPr>
                <a:xfrm>
                  <a:off x="8630828" y="3564265"/>
                  <a:ext cx="506733" cy="357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smtClean="0"/>
                    <a:t>ETH</a:t>
                  </a:r>
                </a:p>
                <a:p>
                  <a:pPr algn="ctr"/>
                  <a:r>
                    <a:rPr lang="it-IT" sz="1050" dirty="0" smtClean="0"/>
                    <a:t>FAST</a:t>
                  </a:r>
                  <a:endParaRPr lang="it-IT" sz="1050" dirty="0"/>
                </a:p>
              </p:txBody>
            </p:sp>
            <p:sp>
              <p:nvSpPr>
                <p:cNvPr id="57" name="Rettangolo 56"/>
                <p:cNvSpPr/>
                <p:nvPr/>
              </p:nvSpPr>
              <p:spPr>
                <a:xfrm>
                  <a:off x="7768543" y="3574589"/>
                  <a:ext cx="569614" cy="357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smtClean="0"/>
                    <a:t>ETH</a:t>
                  </a:r>
                </a:p>
                <a:p>
                  <a:pPr algn="ctr"/>
                  <a:r>
                    <a:rPr lang="it-IT" sz="1050" dirty="0" smtClean="0"/>
                    <a:t>SLOW</a:t>
                  </a:r>
                  <a:endParaRPr lang="it-IT" sz="1050" dirty="0"/>
                </a:p>
              </p:txBody>
            </p:sp>
          </p:grpSp>
        </p:grpSp>
        <p:grpSp>
          <p:nvGrpSpPr>
            <p:cNvPr id="196" name="Gruppo 195"/>
            <p:cNvGrpSpPr/>
            <p:nvPr/>
          </p:nvGrpSpPr>
          <p:grpSpPr>
            <a:xfrm>
              <a:off x="7174532" y="4456639"/>
              <a:ext cx="2488672" cy="1833155"/>
              <a:chOff x="7174366" y="3756085"/>
              <a:chExt cx="2488672" cy="1833155"/>
            </a:xfrm>
          </p:grpSpPr>
          <p:sp>
            <p:nvSpPr>
              <p:cNvPr id="32" name="Rettangolo 31"/>
              <p:cNvSpPr/>
              <p:nvPr/>
            </p:nvSpPr>
            <p:spPr>
              <a:xfrm>
                <a:off x="7534572" y="5301208"/>
                <a:ext cx="183619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TEST PC</a:t>
                </a:r>
                <a:endParaRPr lang="it-IT" dirty="0"/>
              </a:p>
            </p:txBody>
          </p:sp>
          <p:sp>
            <p:nvSpPr>
              <p:cNvPr id="60" name="Rettangolo 52"/>
              <p:cNvSpPr/>
              <p:nvPr/>
            </p:nvSpPr>
            <p:spPr>
              <a:xfrm>
                <a:off x="7174366" y="4474838"/>
                <a:ext cx="1157521" cy="5383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smtClean="0"/>
                  <a:t>SWITCH 1Gbit/s</a:t>
                </a:r>
                <a:endParaRPr lang="it-IT" sz="1400" dirty="0"/>
              </a:p>
            </p:txBody>
          </p:sp>
          <p:sp>
            <p:nvSpPr>
              <p:cNvPr id="61" name="Rettangolo 52"/>
              <p:cNvSpPr/>
              <p:nvPr/>
            </p:nvSpPr>
            <p:spPr>
              <a:xfrm>
                <a:off x="8447640" y="4460936"/>
                <a:ext cx="1215398" cy="5383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smtClean="0"/>
                  <a:t>SWITCH 10Gbit/s</a:t>
                </a:r>
                <a:endParaRPr lang="it-IT" sz="1400" dirty="0"/>
              </a:p>
            </p:txBody>
          </p:sp>
          <p:cxnSp>
            <p:nvCxnSpPr>
              <p:cNvPr id="62" name="Connettore 4 61"/>
              <p:cNvCxnSpPr>
                <a:stCxn id="57" idx="2"/>
                <a:endCxn id="60" idx="0"/>
              </p:cNvCxnSpPr>
              <p:nvPr/>
            </p:nvCxnSpPr>
            <p:spPr>
              <a:xfrm rot="5400000">
                <a:off x="7548941" y="3970594"/>
                <a:ext cx="708429" cy="30005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3" name="Connettore 4 62"/>
              <p:cNvCxnSpPr>
                <a:stCxn id="36" idx="2"/>
                <a:endCxn id="61" idx="0"/>
              </p:cNvCxnSpPr>
              <p:nvPr/>
            </p:nvCxnSpPr>
            <p:spPr>
              <a:xfrm rot="16200000" flipH="1">
                <a:off x="8617259" y="4022856"/>
                <a:ext cx="704851" cy="17130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6" name="Connettore 4 32"/>
              <p:cNvCxnSpPr>
                <a:stCxn id="60" idx="2"/>
                <a:endCxn id="32" idx="1"/>
              </p:cNvCxnSpPr>
              <p:nvPr/>
            </p:nvCxnSpPr>
            <p:spPr>
              <a:xfrm rot="5400000">
                <a:off x="7427825" y="5119922"/>
                <a:ext cx="432049" cy="218554"/>
              </a:xfrm>
              <a:prstGeom prst="bentConnector4">
                <a:avLst>
                  <a:gd name="adj1" fmla="val 33333"/>
                  <a:gd name="adj2" fmla="val 184069"/>
                </a:avLst>
              </a:prstGeom>
            </p:spPr>
            <p:style>
              <a:lnRef idx="1">
                <a:schemeClr val="accent1"/>
              </a:lnRef>
              <a:fillRef idx="0">
                <a:schemeClr val="accent1"/>
              </a:fillRef>
              <a:effectRef idx="0">
                <a:schemeClr val="accent1"/>
              </a:effectRef>
              <a:fontRef idx="minor">
                <a:schemeClr val="tx1"/>
              </a:fontRef>
            </p:style>
          </p:cxnSp>
          <p:cxnSp>
            <p:nvCxnSpPr>
              <p:cNvPr id="69" name="Connettore 4 68"/>
              <p:cNvCxnSpPr>
                <a:stCxn id="61" idx="2"/>
                <a:endCxn id="32" idx="3"/>
              </p:cNvCxnSpPr>
              <p:nvPr/>
            </p:nvCxnSpPr>
            <p:spPr>
              <a:xfrm rot="16200000" flipH="1">
                <a:off x="8990079" y="5064532"/>
                <a:ext cx="445951" cy="315431"/>
              </a:xfrm>
              <a:prstGeom prst="bentConnector4">
                <a:avLst>
                  <a:gd name="adj1" fmla="val 33853"/>
                  <a:gd name="adj2" fmla="val 168387"/>
                </a:avLst>
              </a:prstGeom>
            </p:spPr>
            <p:style>
              <a:lnRef idx="1">
                <a:schemeClr val="accent1"/>
              </a:lnRef>
              <a:fillRef idx="0">
                <a:schemeClr val="accent1"/>
              </a:fillRef>
              <a:effectRef idx="0">
                <a:schemeClr val="accent1"/>
              </a:effectRef>
              <a:fontRef idx="minor">
                <a:schemeClr val="tx1"/>
              </a:fontRef>
            </p:style>
          </p:cxnSp>
        </p:grpSp>
      </p:grpSp>
      <p:grpSp>
        <p:nvGrpSpPr>
          <p:cNvPr id="210" name="Gruppo 209"/>
          <p:cNvGrpSpPr/>
          <p:nvPr/>
        </p:nvGrpSpPr>
        <p:grpSpPr>
          <a:xfrm>
            <a:off x="6673228" y="2924943"/>
            <a:ext cx="2877569" cy="554088"/>
            <a:chOff x="6621608" y="2780928"/>
            <a:chExt cx="2877569" cy="554088"/>
          </a:xfrm>
        </p:grpSpPr>
        <p:cxnSp>
          <p:nvCxnSpPr>
            <p:cNvPr id="29" name="Connettore 4 28"/>
            <p:cNvCxnSpPr>
              <a:stCxn id="54" idx="2"/>
              <a:endCxn id="30" idx="0"/>
            </p:cNvCxnSpPr>
            <p:nvPr/>
          </p:nvCxnSpPr>
          <p:spPr>
            <a:xfrm rot="10800000" flipV="1">
              <a:off x="6621608" y="3068959"/>
              <a:ext cx="1993084" cy="266057"/>
            </a:xfrm>
            <a:prstGeom prst="bentConnector2">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4" name="Oval 122"/>
            <p:cNvSpPr/>
            <p:nvPr/>
          </p:nvSpPr>
          <p:spPr>
            <a:xfrm>
              <a:off x="8614692" y="2996952"/>
              <a:ext cx="144016" cy="144016"/>
            </a:xfrm>
            <a:prstGeom prst="ellips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6" name="Connettore 4 28"/>
            <p:cNvCxnSpPr>
              <a:stCxn id="51" idx="2"/>
              <a:endCxn id="54" idx="6"/>
            </p:cNvCxnSpPr>
            <p:nvPr/>
          </p:nvCxnSpPr>
          <p:spPr>
            <a:xfrm rot="5400000">
              <a:off x="8984927" y="2554710"/>
              <a:ext cx="288031" cy="740468"/>
            </a:xfrm>
            <a:prstGeom prst="bentConnector2">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0" name="Gruppo 219"/>
          <p:cNvGrpSpPr/>
          <p:nvPr/>
        </p:nvGrpSpPr>
        <p:grpSpPr>
          <a:xfrm>
            <a:off x="9190756" y="2428508"/>
            <a:ext cx="1224136" cy="338554"/>
            <a:chOff x="9190756" y="2341737"/>
            <a:chExt cx="1224136" cy="338554"/>
          </a:xfrm>
        </p:grpSpPr>
        <p:sp>
          <p:nvSpPr>
            <p:cNvPr id="27" name="Rettangolo 26"/>
            <p:cNvSpPr/>
            <p:nvPr/>
          </p:nvSpPr>
          <p:spPr>
            <a:xfrm>
              <a:off x="9190756" y="2348880"/>
              <a:ext cx="1224136" cy="328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9" name="CasellaDiTesto 218"/>
            <p:cNvSpPr txBox="1"/>
            <p:nvPr/>
          </p:nvSpPr>
          <p:spPr>
            <a:xfrm>
              <a:off x="9318105" y="2341737"/>
              <a:ext cx="1008112" cy="338554"/>
            </a:xfrm>
            <a:prstGeom prst="rect">
              <a:avLst/>
            </a:prstGeom>
            <a:noFill/>
          </p:spPr>
          <p:txBody>
            <a:bodyPr wrap="square" rtlCol="0">
              <a:spAutoFit/>
            </a:bodyPr>
            <a:lstStyle/>
            <a:p>
              <a:pPr algn="ctr"/>
              <a:r>
                <a:rPr lang="it-IT" sz="1600" dirty="0" smtClean="0"/>
                <a:t>test box</a:t>
              </a:r>
              <a:endParaRPr lang="it-IT" sz="2400" dirty="0"/>
            </a:p>
          </p:txBody>
        </p:sp>
      </p:grpSp>
      <p:sp>
        <p:nvSpPr>
          <p:cNvPr id="228" name="CasellaDiTesto 227"/>
          <p:cNvSpPr txBox="1"/>
          <p:nvPr/>
        </p:nvSpPr>
        <p:spPr>
          <a:xfrm>
            <a:off x="10198868" y="3789040"/>
            <a:ext cx="792088" cy="261610"/>
          </a:xfrm>
          <a:prstGeom prst="rect">
            <a:avLst/>
          </a:prstGeom>
          <a:noFill/>
        </p:spPr>
        <p:txBody>
          <a:bodyPr wrap="square" rtlCol="0">
            <a:spAutoFit/>
          </a:bodyPr>
          <a:lstStyle/>
          <a:p>
            <a:pPr algn="ctr"/>
            <a:r>
              <a:rPr lang="it-IT" sz="1100" b="1" dirty="0" smtClean="0"/>
              <a:t>375V DC</a:t>
            </a:r>
            <a:endParaRPr lang="it-IT" sz="1100" b="1" dirty="0"/>
          </a:p>
        </p:txBody>
      </p:sp>
      <p:grpSp>
        <p:nvGrpSpPr>
          <p:cNvPr id="246" name="Gruppo 245"/>
          <p:cNvGrpSpPr/>
          <p:nvPr/>
        </p:nvGrpSpPr>
        <p:grpSpPr>
          <a:xfrm>
            <a:off x="1341884" y="1196752"/>
            <a:ext cx="8568952" cy="1269855"/>
            <a:chOff x="1321632" y="980728"/>
            <a:chExt cx="8568952" cy="1269855"/>
          </a:xfrm>
        </p:grpSpPr>
        <p:sp>
          <p:nvSpPr>
            <p:cNvPr id="166" name="Rettangolo 165"/>
            <p:cNvSpPr/>
            <p:nvPr/>
          </p:nvSpPr>
          <p:spPr>
            <a:xfrm>
              <a:off x="1321632" y="980728"/>
              <a:ext cx="7776864" cy="1152128"/>
            </a:xfrm>
            <a:prstGeom prst="rect">
              <a:avLst/>
            </a:prstGeom>
            <a:solidFill>
              <a:schemeClr val="bg1"/>
            </a:solidFill>
            <a:ln w="34925" cap="rnd">
              <a:solidFill>
                <a:srgbClr val="FF0000"/>
              </a:solidFill>
              <a:prstDash val="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44" name="Gruppo 243"/>
            <p:cNvGrpSpPr/>
            <p:nvPr/>
          </p:nvGrpSpPr>
          <p:grpSpPr>
            <a:xfrm>
              <a:off x="1485900" y="1196752"/>
              <a:ext cx="7488832" cy="792088"/>
              <a:chOff x="1485900" y="1196752"/>
              <a:chExt cx="7488832" cy="792088"/>
            </a:xfrm>
          </p:grpSpPr>
          <p:sp>
            <p:nvSpPr>
              <p:cNvPr id="9" name="Rettangolo 8"/>
              <p:cNvSpPr/>
              <p:nvPr/>
            </p:nvSpPr>
            <p:spPr>
              <a:xfrm>
                <a:off x="1629916" y="1196752"/>
                <a:ext cx="7200800" cy="6568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12" name="Ovale 11"/>
              <p:cNvSpPr/>
              <p:nvPr/>
            </p:nvSpPr>
            <p:spPr>
              <a:xfrm>
                <a:off x="1485900" y="1370441"/>
                <a:ext cx="288032" cy="28803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4870276" y="1268760"/>
                <a:ext cx="576064" cy="175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4 17"/>
              <p:cNvCxnSpPr>
                <a:stCxn id="12" idx="6"/>
                <a:endCxn id="17" idx="2"/>
              </p:cNvCxnSpPr>
              <p:nvPr/>
            </p:nvCxnSpPr>
            <p:spPr>
              <a:xfrm flipV="1">
                <a:off x="1773932" y="1443890"/>
                <a:ext cx="3384376" cy="70567"/>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Ovale 86"/>
              <p:cNvSpPr/>
              <p:nvPr/>
            </p:nvSpPr>
            <p:spPr>
              <a:xfrm>
                <a:off x="1845940" y="1700808"/>
                <a:ext cx="288032" cy="28803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8" name="Connettore 4 87"/>
              <p:cNvCxnSpPr>
                <a:stCxn id="87" idx="0"/>
                <a:endCxn id="17" idx="2"/>
              </p:cNvCxnSpPr>
              <p:nvPr/>
            </p:nvCxnSpPr>
            <p:spPr>
              <a:xfrm rot="5400000" flipH="1" flipV="1">
                <a:off x="3445673" y="-11827"/>
                <a:ext cx="256918" cy="3168352"/>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1" name="Ovale 90"/>
              <p:cNvSpPr/>
              <p:nvPr/>
            </p:nvSpPr>
            <p:spPr>
              <a:xfrm>
                <a:off x="4726260" y="1700808"/>
                <a:ext cx="288032" cy="28803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2" name="Connettore 4 87"/>
              <p:cNvCxnSpPr>
                <a:stCxn id="91" idx="0"/>
                <a:endCxn id="17" idx="2"/>
              </p:cNvCxnSpPr>
              <p:nvPr/>
            </p:nvCxnSpPr>
            <p:spPr>
              <a:xfrm rot="5400000" flipH="1" flipV="1">
                <a:off x="4885833" y="1428333"/>
                <a:ext cx="256918" cy="288032"/>
              </a:xfrm>
              <a:prstGeom prst="bentConnector3">
                <a:avLst>
                  <a:gd name="adj1" fmla="val 30069"/>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Ovale 92"/>
              <p:cNvSpPr/>
              <p:nvPr/>
            </p:nvSpPr>
            <p:spPr>
              <a:xfrm>
                <a:off x="5302324" y="1700808"/>
                <a:ext cx="288032" cy="28803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4" name="Connettore 4 87"/>
              <p:cNvCxnSpPr>
                <a:stCxn id="93" idx="0"/>
                <a:endCxn id="17" idx="2"/>
              </p:cNvCxnSpPr>
              <p:nvPr/>
            </p:nvCxnSpPr>
            <p:spPr>
              <a:xfrm rot="16200000" flipV="1">
                <a:off x="5173865" y="1428333"/>
                <a:ext cx="256918" cy="288032"/>
              </a:xfrm>
              <a:prstGeom prst="bentConnector3">
                <a:avLst>
                  <a:gd name="adj1" fmla="val 30069"/>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4" name="Ovale 113"/>
              <p:cNvSpPr/>
              <p:nvPr/>
            </p:nvSpPr>
            <p:spPr>
              <a:xfrm>
                <a:off x="8686700" y="1370932"/>
                <a:ext cx="288032" cy="28803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5" name="Connettore 4 87"/>
              <p:cNvCxnSpPr>
                <a:stCxn id="114" idx="2"/>
                <a:endCxn id="17" idx="2"/>
              </p:cNvCxnSpPr>
              <p:nvPr/>
            </p:nvCxnSpPr>
            <p:spPr>
              <a:xfrm rot="10800000">
                <a:off x="5158308" y="1443890"/>
                <a:ext cx="3528392" cy="71058"/>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6" name="Ovale 115"/>
              <p:cNvSpPr/>
              <p:nvPr/>
            </p:nvSpPr>
            <p:spPr>
              <a:xfrm>
                <a:off x="8398668" y="1700808"/>
                <a:ext cx="288032" cy="28803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7" name="Connettore 4 87"/>
              <p:cNvCxnSpPr>
                <a:stCxn id="116" idx="0"/>
                <a:endCxn id="17" idx="2"/>
              </p:cNvCxnSpPr>
              <p:nvPr/>
            </p:nvCxnSpPr>
            <p:spPr>
              <a:xfrm rot="16200000" flipV="1">
                <a:off x="6722037" y="-119839"/>
                <a:ext cx="256918" cy="3384376"/>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9" name="CasellaDiTesto 158"/>
              <p:cNvSpPr txBox="1"/>
              <p:nvPr/>
            </p:nvSpPr>
            <p:spPr>
              <a:xfrm>
                <a:off x="4942284" y="1268761"/>
                <a:ext cx="432048" cy="200055"/>
              </a:xfrm>
              <a:prstGeom prst="rect">
                <a:avLst/>
              </a:prstGeom>
              <a:noFill/>
            </p:spPr>
            <p:txBody>
              <a:bodyPr wrap="square" rtlCol="0">
                <a:spAutoFit/>
              </a:bodyPr>
              <a:lstStyle/>
              <a:p>
                <a:pPr algn="ctr"/>
                <a:r>
                  <a:rPr lang="it-IT" sz="700" dirty="0" smtClean="0"/>
                  <a:t>FCM</a:t>
                </a:r>
                <a:endParaRPr lang="it-IT" sz="700" dirty="0"/>
              </a:p>
            </p:txBody>
          </p:sp>
          <p:sp>
            <p:nvSpPr>
              <p:cNvPr id="162" name="Rettangolo 161"/>
              <p:cNvSpPr/>
              <p:nvPr/>
            </p:nvSpPr>
            <p:spPr>
              <a:xfrm>
                <a:off x="5446340" y="1340768"/>
                <a:ext cx="7200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45" name="Gruppo 244"/>
            <p:cNvGrpSpPr/>
            <p:nvPr/>
          </p:nvGrpSpPr>
          <p:grpSpPr>
            <a:xfrm>
              <a:off x="5518348" y="1268760"/>
              <a:ext cx="4372236" cy="981823"/>
              <a:chOff x="5518348" y="1268760"/>
              <a:chExt cx="4372236" cy="981823"/>
            </a:xfrm>
          </p:grpSpPr>
          <p:sp>
            <p:nvSpPr>
              <p:cNvPr id="24" name="Rettangolo 23"/>
              <p:cNvSpPr/>
              <p:nvPr/>
            </p:nvSpPr>
            <p:spPr>
              <a:xfrm>
                <a:off x="9021912" y="1268760"/>
                <a:ext cx="72008"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9106334" y="1268760"/>
                <a:ext cx="72008"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6" name="Connettore 4 25"/>
              <p:cNvCxnSpPr>
                <a:stCxn id="37" idx="3"/>
                <a:endCxn id="24" idx="1"/>
              </p:cNvCxnSpPr>
              <p:nvPr/>
            </p:nvCxnSpPr>
            <p:spPr>
              <a:xfrm flipV="1">
                <a:off x="5590356" y="1291620"/>
                <a:ext cx="3431556" cy="72008"/>
              </a:xfrm>
              <a:prstGeom prst="bentConnector3">
                <a:avLst>
                  <a:gd name="adj1"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Connettore 4 40"/>
              <p:cNvCxnSpPr>
                <a:stCxn id="53" idx="0"/>
                <a:endCxn id="25" idx="3"/>
              </p:cNvCxnSpPr>
              <p:nvPr/>
            </p:nvCxnSpPr>
            <p:spPr>
              <a:xfrm rot="16200000" flipV="1">
                <a:off x="9059839" y="1410123"/>
                <a:ext cx="913244" cy="67623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53" name="Rettangolo 91"/>
              <p:cNvSpPr/>
              <p:nvPr/>
            </p:nvSpPr>
            <p:spPr>
              <a:xfrm>
                <a:off x="9818576" y="2204864"/>
                <a:ext cx="72008"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p:cNvSpPr/>
              <p:nvPr/>
            </p:nvSpPr>
            <p:spPr>
              <a:xfrm>
                <a:off x="5518348" y="1340768"/>
                <a:ext cx="72008"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cxnSp>
        <p:nvCxnSpPr>
          <p:cNvPr id="250" name="Connettore 4 249"/>
          <p:cNvCxnSpPr>
            <a:stCxn id="33" idx="0"/>
            <a:endCxn id="52" idx="2"/>
          </p:cNvCxnSpPr>
          <p:nvPr/>
        </p:nvCxnSpPr>
        <p:spPr>
          <a:xfrm rot="16200000" flipV="1">
            <a:off x="9681667" y="3370137"/>
            <a:ext cx="1394442" cy="504056"/>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1924" y="72008"/>
            <a:ext cx="10269862" cy="908720"/>
          </a:xfrm>
        </p:spPr>
        <p:txBody>
          <a:bodyPr>
            <a:normAutofit/>
          </a:bodyPr>
          <a:lstStyle/>
          <a:p>
            <a:pPr algn="ctr"/>
            <a:r>
              <a:rPr lang="it-IT" sz="3200" dirty="0" smtClean="0">
                <a:solidFill>
                  <a:srgbClr val="FFFF00"/>
                </a:solidFill>
              </a:rPr>
              <a:t>risorse materiali,</a:t>
            </a:r>
            <a:r>
              <a:rPr lang="it-IT" sz="2800" dirty="0" smtClean="0">
                <a:solidFill>
                  <a:srgbClr val="FFFF00"/>
                </a:solidFill>
              </a:rPr>
              <a:t/>
            </a:r>
            <a:br>
              <a:rPr lang="it-IT" sz="2800" dirty="0" smtClean="0">
                <a:solidFill>
                  <a:srgbClr val="FFFF00"/>
                </a:solidFill>
              </a:rPr>
            </a:br>
            <a:r>
              <a:rPr lang="it-IT" sz="2400" dirty="0" smtClean="0">
                <a:solidFill>
                  <a:srgbClr val="FF0000"/>
                </a:solidFill>
              </a:rPr>
              <a:t>strumentazione di test torre</a:t>
            </a:r>
            <a:endParaRPr lang="it-IT" sz="2400" dirty="0">
              <a:solidFill>
                <a:srgbClr val="FF0000"/>
              </a:solidFill>
            </a:endParaRPr>
          </a:p>
        </p:txBody>
      </p:sp>
      <p:sp>
        <p:nvSpPr>
          <p:cNvPr id="33" name="Rettangolo 32"/>
          <p:cNvSpPr/>
          <p:nvPr/>
        </p:nvSpPr>
        <p:spPr>
          <a:xfrm>
            <a:off x="9910836" y="4319386"/>
            <a:ext cx="1440159" cy="3337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b="1" dirty="0" smtClean="0"/>
              <a:t>TDK </a:t>
            </a:r>
            <a:r>
              <a:rPr lang="it-IT" sz="1400" b="1" dirty="0" smtClean="0"/>
              <a:t>LAMBDA</a:t>
            </a:r>
            <a:endParaRPr lang="it-IT" sz="1100" b="1" dirty="0"/>
          </a:p>
        </p:txBody>
      </p:sp>
      <p:cxnSp>
        <p:nvCxnSpPr>
          <p:cNvPr id="34" name="Connettore 2 33"/>
          <p:cNvCxnSpPr>
            <a:endCxn id="33" idx="2"/>
          </p:cNvCxnSpPr>
          <p:nvPr/>
        </p:nvCxnSpPr>
        <p:spPr>
          <a:xfrm flipV="1">
            <a:off x="10630916" y="4653136"/>
            <a:ext cx="0" cy="8183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CasellaDiTesto 34"/>
          <p:cNvSpPr txBox="1"/>
          <p:nvPr/>
        </p:nvSpPr>
        <p:spPr>
          <a:xfrm flipH="1">
            <a:off x="10126860" y="5085184"/>
            <a:ext cx="945840" cy="253916"/>
          </a:xfrm>
          <a:prstGeom prst="rect">
            <a:avLst/>
          </a:prstGeom>
          <a:noFill/>
        </p:spPr>
        <p:txBody>
          <a:bodyPr wrap="square" rtlCol="0">
            <a:spAutoFit/>
          </a:bodyPr>
          <a:lstStyle/>
          <a:p>
            <a:pPr algn="ctr"/>
            <a:r>
              <a:rPr lang="it-IT" sz="1050" b="1" dirty="0" smtClean="0"/>
              <a:t>220VAC</a:t>
            </a:r>
            <a:endParaRPr lang="it-IT" sz="1050" b="1" dirty="0"/>
          </a:p>
        </p:txBody>
      </p:sp>
      <p:sp>
        <p:nvSpPr>
          <p:cNvPr id="51" name="Rettangolo 91"/>
          <p:cNvSpPr/>
          <p:nvPr/>
        </p:nvSpPr>
        <p:spPr>
          <a:xfrm flipH="1">
            <a:off x="9478788" y="2780928"/>
            <a:ext cx="144016" cy="14401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91"/>
          <p:cNvSpPr/>
          <p:nvPr/>
        </p:nvSpPr>
        <p:spPr>
          <a:xfrm>
            <a:off x="10054852" y="2780928"/>
            <a:ext cx="144016" cy="14401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 name="Gruppo 203"/>
          <p:cNvGrpSpPr/>
          <p:nvPr/>
        </p:nvGrpSpPr>
        <p:grpSpPr>
          <a:xfrm>
            <a:off x="5662364" y="3472233"/>
            <a:ext cx="3096345" cy="3197127"/>
            <a:chOff x="7174532" y="3092667"/>
            <a:chExt cx="2488672" cy="3197127"/>
          </a:xfrm>
        </p:grpSpPr>
        <p:grpSp>
          <p:nvGrpSpPr>
            <p:cNvPr id="9" name="Gruppo 198"/>
            <p:cNvGrpSpPr/>
            <p:nvPr/>
          </p:nvGrpSpPr>
          <p:grpSpPr>
            <a:xfrm>
              <a:off x="7765090" y="3092667"/>
              <a:ext cx="1735809" cy="1704485"/>
              <a:chOff x="7765090" y="2558106"/>
              <a:chExt cx="1735809" cy="1704485"/>
            </a:xfrm>
          </p:grpSpPr>
          <p:sp>
            <p:nvSpPr>
              <p:cNvPr id="4" name="Rettangolo 3"/>
              <p:cNvSpPr/>
              <p:nvPr/>
            </p:nvSpPr>
            <p:spPr>
              <a:xfrm>
                <a:off x="8129299" y="2890991"/>
                <a:ext cx="1371600" cy="137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dirty="0"/>
              </a:p>
            </p:txBody>
          </p:sp>
          <p:sp>
            <p:nvSpPr>
              <p:cNvPr id="5" name="Rettangolo 4"/>
              <p:cNvSpPr/>
              <p:nvPr/>
            </p:nvSpPr>
            <p:spPr>
              <a:xfrm>
                <a:off x="8002632" y="2777480"/>
                <a:ext cx="1371600" cy="137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dirty="0"/>
              </a:p>
            </p:txBody>
          </p:sp>
          <p:sp>
            <p:nvSpPr>
              <p:cNvPr id="7" name="Rettangolo 6"/>
              <p:cNvSpPr/>
              <p:nvPr/>
            </p:nvSpPr>
            <p:spPr>
              <a:xfrm>
                <a:off x="7881277" y="2658725"/>
                <a:ext cx="1371600" cy="137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dirty="0"/>
              </a:p>
            </p:txBody>
          </p:sp>
          <p:grpSp>
            <p:nvGrpSpPr>
              <p:cNvPr id="10" name="Gruppo 188"/>
              <p:cNvGrpSpPr/>
              <p:nvPr/>
            </p:nvGrpSpPr>
            <p:grpSpPr>
              <a:xfrm>
                <a:off x="7765090" y="2558106"/>
                <a:ext cx="1372471" cy="1374296"/>
                <a:chOff x="7765090" y="2558106"/>
                <a:chExt cx="1372471" cy="1374296"/>
              </a:xfrm>
            </p:grpSpPr>
            <p:sp>
              <p:nvSpPr>
                <p:cNvPr id="8" name="Rettangolo 7"/>
                <p:cNvSpPr/>
                <p:nvPr/>
              </p:nvSpPr>
              <p:spPr>
                <a:xfrm>
                  <a:off x="7765090" y="2558106"/>
                  <a:ext cx="1371600" cy="137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smtClean="0"/>
                    <a:t>FCM server</a:t>
                  </a:r>
                  <a:endParaRPr lang="it-IT" dirty="0"/>
                </a:p>
              </p:txBody>
            </p:sp>
            <p:sp>
              <p:nvSpPr>
                <p:cNvPr id="30" name="Rettangolo 29"/>
                <p:cNvSpPr/>
                <p:nvPr/>
              </p:nvSpPr>
              <p:spPr>
                <a:xfrm>
                  <a:off x="7878996" y="2564905"/>
                  <a:ext cx="2160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S</a:t>
                  </a:r>
                </a:p>
                <a:p>
                  <a:pPr algn="ctr"/>
                  <a:r>
                    <a:rPr lang="it-IT" sz="1200" dirty="0" smtClean="0"/>
                    <a:t>F</a:t>
                  </a:r>
                </a:p>
                <a:p>
                  <a:pPr algn="ctr"/>
                  <a:r>
                    <a:rPr lang="it-IT" sz="1200" dirty="0" smtClean="0"/>
                    <a:t>P</a:t>
                  </a:r>
                  <a:endParaRPr lang="it-IT" sz="1200" dirty="0"/>
                </a:p>
              </p:txBody>
            </p:sp>
            <p:sp>
              <p:nvSpPr>
                <p:cNvPr id="36" name="Rettangolo 35"/>
                <p:cNvSpPr/>
                <p:nvPr/>
              </p:nvSpPr>
              <p:spPr>
                <a:xfrm>
                  <a:off x="8630828" y="3564265"/>
                  <a:ext cx="506733" cy="357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smtClean="0"/>
                    <a:t>ETH</a:t>
                  </a:r>
                </a:p>
                <a:p>
                  <a:pPr algn="ctr"/>
                  <a:r>
                    <a:rPr lang="it-IT" sz="1050" dirty="0" smtClean="0"/>
                    <a:t>FAST</a:t>
                  </a:r>
                  <a:endParaRPr lang="it-IT" sz="1050" dirty="0"/>
                </a:p>
              </p:txBody>
            </p:sp>
            <p:sp>
              <p:nvSpPr>
                <p:cNvPr id="57" name="Rettangolo 56"/>
                <p:cNvSpPr/>
                <p:nvPr/>
              </p:nvSpPr>
              <p:spPr>
                <a:xfrm>
                  <a:off x="7768543" y="3574589"/>
                  <a:ext cx="569614" cy="357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smtClean="0"/>
                    <a:t>ETH</a:t>
                  </a:r>
                </a:p>
                <a:p>
                  <a:pPr algn="ctr"/>
                  <a:r>
                    <a:rPr lang="it-IT" sz="1050" dirty="0" smtClean="0"/>
                    <a:t>SLOW</a:t>
                  </a:r>
                  <a:endParaRPr lang="it-IT" sz="1050" dirty="0"/>
                </a:p>
              </p:txBody>
            </p:sp>
          </p:grpSp>
        </p:grpSp>
        <p:grpSp>
          <p:nvGrpSpPr>
            <p:cNvPr id="11" name="Gruppo 195"/>
            <p:cNvGrpSpPr/>
            <p:nvPr/>
          </p:nvGrpSpPr>
          <p:grpSpPr>
            <a:xfrm>
              <a:off x="7174532" y="4456639"/>
              <a:ext cx="2488672" cy="1833155"/>
              <a:chOff x="7174366" y="3756085"/>
              <a:chExt cx="2488672" cy="1833155"/>
            </a:xfrm>
          </p:grpSpPr>
          <p:sp>
            <p:nvSpPr>
              <p:cNvPr id="32" name="Rettangolo 31"/>
              <p:cNvSpPr/>
              <p:nvPr/>
            </p:nvSpPr>
            <p:spPr>
              <a:xfrm>
                <a:off x="7534572" y="5301208"/>
                <a:ext cx="183619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TEST PC</a:t>
                </a:r>
                <a:endParaRPr lang="it-IT" dirty="0"/>
              </a:p>
            </p:txBody>
          </p:sp>
          <p:sp>
            <p:nvSpPr>
              <p:cNvPr id="60" name="Rettangolo 52"/>
              <p:cNvSpPr/>
              <p:nvPr/>
            </p:nvSpPr>
            <p:spPr>
              <a:xfrm>
                <a:off x="7174366" y="4474838"/>
                <a:ext cx="1157521" cy="5383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smtClean="0"/>
                  <a:t>SWITCH 1Gbit/s</a:t>
                </a:r>
                <a:endParaRPr lang="it-IT" sz="1400" dirty="0"/>
              </a:p>
            </p:txBody>
          </p:sp>
          <p:sp>
            <p:nvSpPr>
              <p:cNvPr id="61" name="Rettangolo 52"/>
              <p:cNvSpPr/>
              <p:nvPr/>
            </p:nvSpPr>
            <p:spPr>
              <a:xfrm>
                <a:off x="8447640" y="4460936"/>
                <a:ext cx="1215398" cy="5383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smtClean="0"/>
                  <a:t>SWITCH 10Gbit/s</a:t>
                </a:r>
                <a:endParaRPr lang="it-IT" sz="1400" dirty="0"/>
              </a:p>
            </p:txBody>
          </p:sp>
          <p:cxnSp>
            <p:nvCxnSpPr>
              <p:cNvPr id="62" name="Connettore 4 61"/>
              <p:cNvCxnSpPr>
                <a:stCxn id="57" idx="2"/>
                <a:endCxn id="60" idx="0"/>
              </p:cNvCxnSpPr>
              <p:nvPr/>
            </p:nvCxnSpPr>
            <p:spPr>
              <a:xfrm rot="5400000">
                <a:off x="7548941" y="3970594"/>
                <a:ext cx="708429" cy="30005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3" name="Connettore 4 62"/>
              <p:cNvCxnSpPr>
                <a:stCxn id="36" idx="2"/>
                <a:endCxn id="61" idx="0"/>
              </p:cNvCxnSpPr>
              <p:nvPr/>
            </p:nvCxnSpPr>
            <p:spPr>
              <a:xfrm rot="16200000" flipH="1">
                <a:off x="8617259" y="4022856"/>
                <a:ext cx="704851" cy="17130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6" name="Connettore 4 32"/>
              <p:cNvCxnSpPr>
                <a:stCxn id="60" idx="2"/>
                <a:endCxn id="32" idx="1"/>
              </p:cNvCxnSpPr>
              <p:nvPr/>
            </p:nvCxnSpPr>
            <p:spPr>
              <a:xfrm rot="5400000">
                <a:off x="7427825" y="5119922"/>
                <a:ext cx="432049" cy="218554"/>
              </a:xfrm>
              <a:prstGeom prst="bentConnector4">
                <a:avLst>
                  <a:gd name="adj1" fmla="val 33333"/>
                  <a:gd name="adj2" fmla="val 184069"/>
                </a:avLst>
              </a:prstGeom>
            </p:spPr>
            <p:style>
              <a:lnRef idx="1">
                <a:schemeClr val="accent1"/>
              </a:lnRef>
              <a:fillRef idx="0">
                <a:schemeClr val="accent1"/>
              </a:fillRef>
              <a:effectRef idx="0">
                <a:schemeClr val="accent1"/>
              </a:effectRef>
              <a:fontRef idx="minor">
                <a:schemeClr val="tx1"/>
              </a:fontRef>
            </p:style>
          </p:cxnSp>
          <p:cxnSp>
            <p:nvCxnSpPr>
              <p:cNvPr id="69" name="Connettore 4 68"/>
              <p:cNvCxnSpPr>
                <a:stCxn id="61" idx="2"/>
                <a:endCxn id="32" idx="3"/>
              </p:cNvCxnSpPr>
              <p:nvPr/>
            </p:nvCxnSpPr>
            <p:spPr>
              <a:xfrm rot="16200000" flipH="1">
                <a:off x="8990079" y="5064532"/>
                <a:ext cx="445951" cy="315431"/>
              </a:xfrm>
              <a:prstGeom prst="bentConnector4">
                <a:avLst>
                  <a:gd name="adj1" fmla="val 33853"/>
                  <a:gd name="adj2" fmla="val 168387"/>
                </a:avLst>
              </a:prstGeom>
            </p:spPr>
            <p:style>
              <a:lnRef idx="1">
                <a:schemeClr val="accent1"/>
              </a:lnRef>
              <a:fillRef idx="0">
                <a:schemeClr val="accent1"/>
              </a:fillRef>
              <a:effectRef idx="0">
                <a:schemeClr val="accent1"/>
              </a:effectRef>
              <a:fontRef idx="minor">
                <a:schemeClr val="tx1"/>
              </a:fontRef>
            </p:style>
          </p:cxnSp>
        </p:grpSp>
      </p:grpSp>
      <p:grpSp>
        <p:nvGrpSpPr>
          <p:cNvPr id="13" name="Gruppo 219"/>
          <p:cNvGrpSpPr/>
          <p:nvPr/>
        </p:nvGrpSpPr>
        <p:grpSpPr>
          <a:xfrm>
            <a:off x="9190756" y="2428508"/>
            <a:ext cx="1224136" cy="338554"/>
            <a:chOff x="9190756" y="2341737"/>
            <a:chExt cx="1224136" cy="338554"/>
          </a:xfrm>
        </p:grpSpPr>
        <p:sp>
          <p:nvSpPr>
            <p:cNvPr id="27" name="Rettangolo 26"/>
            <p:cNvSpPr/>
            <p:nvPr/>
          </p:nvSpPr>
          <p:spPr>
            <a:xfrm>
              <a:off x="9190756" y="2348880"/>
              <a:ext cx="1224136" cy="328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9" name="CasellaDiTesto 218"/>
            <p:cNvSpPr txBox="1"/>
            <p:nvPr/>
          </p:nvSpPr>
          <p:spPr>
            <a:xfrm>
              <a:off x="9318105" y="2341737"/>
              <a:ext cx="1008112" cy="338554"/>
            </a:xfrm>
            <a:prstGeom prst="rect">
              <a:avLst/>
            </a:prstGeom>
            <a:noFill/>
          </p:spPr>
          <p:txBody>
            <a:bodyPr wrap="square" rtlCol="0">
              <a:spAutoFit/>
            </a:bodyPr>
            <a:lstStyle/>
            <a:p>
              <a:pPr algn="ctr"/>
              <a:r>
                <a:rPr lang="it-IT" sz="1600" dirty="0" smtClean="0"/>
                <a:t>test box</a:t>
              </a:r>
              <a:endParaRPr lang="it-IT" sz="2400" dirty="0"/>
            </a:p>
          </p:txBody>
        </p:sp>
      </p:grpSp>
      <p:sp>
        <p:nvSpPr>
          <p:cNvPr id="228" name="CasellaDiTesto 227"/>
          <p:cNvSpPr txBox="1"/>
          <p:nvPr/>
        </p:nvSpPr>
        <p:spPr>
          <a:xfrm>
            <a:off x="10198868" y="3789040"/>
            <a:ext cx="792088" cy="261610"/>
          </a:xfrm>
          <a:prstGeom prst="rect">
            <a:avLst/>
          </a:prstGeom>
          <a:noFill/>
        </p:spPr>
        <p:txBody>
          <a:bodyPr wrap="square" rtlCol="0">
            <a:spAutoFit/>
          </a:bodyPr>
          <a:lstStyle/>
          <a:p>
            <a:pPr algn="ctr"/>
            <a:r>
              <a:rPr lang="it-IT" sz="1100" b="1" dirty="0" smtClean="0"/>
              <a:t>375V DC</a:t>
            </a:r>
            <a:endParaRPr lang="it-IT" sz="1100" b="1" dirty="0"/>
          </a:p>
        </p:txBody>
      </p:sp>
      <p:grpSp>
        <p:nvGrpSpPr>
          <p:cNvPr id="14" name="Gruppo 244"/>
          <p:cNvGrpSpPr/>
          <p:nvPr/>
        </p:nvGrpSpPr>
        <p:grpSpPr>
          <a:xfrm>
            <a:off x="5806380" y="1484784"/>
            <a:ext cx="4104456" cy="1260140"/>
            <a:chOff x="5786128" y="1268760"/>
            <a:chExt cx="4104456" cy="1260140"/>
          </a:xfrm>
        </p:grpSpPr>
        <p:sp>
          <p:nvSpPr>
            <p:cNvPr id="24" name="Rettangolo 23"/>
            <p:cNvSpPr/>
            <p:nvPr/>
          </p:nvSpPr>
          <p:spPr>
            <a:xfrm>
              <a:off x="9021912" y="1268760"/>
              <a:ext cx="72008"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9106334" y="1268760"/>
              <a:ext cx="72008"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6" name="Connettore 4 25"/>
            <p:cNvCxnSpPr>
              <a:stCxn id="166" idx="3"/>
              <a:endCxn id="24" idx="1"/>
            </p:cNvCxnSpPr>
            <p:nvPr/>
          </p:nvCxnSpPr>
          <p:spPr>
            <a:xfrm flipV="1">
              <a:off x="5786128" y="1291620"/>
              <a:ext cx="3235784" cy="1237280"/>
            </a:xfrm>
            <a:prstGeom prst="bentConnector3">
              <a:avLst>
                <a:gd name="adj1"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Connettore 4 40"/>
            <p:cNvCxnSpPr>
              <a:stCxn id="53" idx="0"/>
              <a:endCxn id="25" idx="3"/>
            </p:cNvCxnSpPr>
            <p:nvPr/>
          </p:nvCxnSpPr>
          <p:spPr>
            <a:xfrm rot="16200000" flipV="1">
              <a:off x="9059839" y="1410123"/>
              <a:ext cx="913244" cy="67623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53" name="Rettangolo 91"/>
            <p:cNvSpPr/>
            <p:nvPr/>
          </p:nvSpPr>
          <p:spPr>
            <a:xfrm>
              <a:off x="9818576" y="2204864"/>
              <a:ext cx="72008"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250" name="Connettore 4 249"/>
          <p:cNvCxnSpPr>
            <a:stCxn id="33" idx="0"/>
            <a:endCxn id="52" idx="2"/>
          </p:cNvCxnSpPr>
          <p:nvPr/>
        </p:nvCxnSpPr>
        <p:spPr>
          <a:xfrm rot="16200000" flipV="1">
            <a:off x="9681667" y="3370137"/>
            <a:ext cx="1394442" cy="504056"/>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uppo 64"/>
          <p:cNvGrpSpPr/>
          <p:nvPr/>
        </p:nvGrpSpPr>
        <p:grpSpPr>
          <a:xfrm>
            <a:off x="2133972" y="1052736"/>
            <a:ext cx="3672408" cy="3384376"/>
            <a:chOff x="-530324" y="2204864"/>
            <a:chExt cx="3672408" cy="3384376"/>
          </a:xfrm>
        </p:grpSpPr>
        <p:sp>
          <p:nvSpPr>
            <p:cNvPr id="166" name="Rettangolo 165"/>
            <p:cNvSpPr/>
            <p:nvPr/>
          </p:nvSpPr>
          <p:spPr>
            <a:xfrm>
              <a:off x="-530324" y="2204864"/>
              <a:ext cx="3672408" cy="3384376"/>
            </a:xfrm>
            <a:prstGeom prst="rect">
              <a:avLst/>
            </a:prstGeom>
            <a:solidFill>
              <a:schemeClr val="bg1"/>
            </a:solidFill>
            <a:ln w="34925" cap="rnd">
              <a:solidFill>
                <a:srgbClr val="FF0000"/>
              </a:solidFill>
              <a:prstDash val="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p:cNvPicPr>
              <a:picLocks noChangeAspect="1" noChangeArrowheads="1"/>
            </p:cNvPicPr>
            <p:nvPr/>
          </p:nvPicPr>
          <p:blipFill>
            <a:blip r:embed="rId2" cstate="print"/>
            <a:srcRect l="33325" t="19334" r="22576" b="9967"/>
            <a:stretch>
              <a:fillRect/>
            </a:stretch>
          </p:blipFill>
          <p:spPr bwMode="auto">
            <a:xfrm>
              <a:off x="-355651" y="2348880"/>
              <a:ext cx="3353719" cy="3024336"/>
            </a:xfrm>
            <a:prstGeom prst="rect">
              <a:avLst/>
            </a:prstGeom>
            <a:noFill/>
            <a:ln w="9525">
              <a:noFill/>
              <a:miter lim="800000"/>
              <a:headEnd/>
              <a:tailEnd/>
            </a:ln>
          </p:spPr>
        </p:pic>
      </p:grpSp>
      <p:grpSp>
        <p:nvGrpSpPr>
          <p:cNvPr id="46" name="Gruppo 45"/>
          <p:cNvGrpSpPr/>
          <p:nvPr/>
        </p:nvGrpSpPr>
        <p:grpSpPr>
          <a:xfrm>
            <a:off x="6673228" y="2924943"/>
            <a:ext cx="2877569" cy="554088"/>
            <a:chOff x="6673228" y="2924943"/>
            <a:chExt cx="2877569" cy="554088"/>
          </a:xfrm>
        </p:grpSpPr>
        <p:grpSp>
          <p:nvGrpSpPr>
            <p:cNvPr id="12" name="Gruppo 209"/>
            <p:cNvGrpSpPr/>
            <p:nvPr/>
          </p:nvGrpSpPr>
          <p:grpSpPr>
            <a:xfrm>
              <a:off x="6673228" y="2924943"/>
              <a:ext cx="2877569" cy="554088"/>
              <a:chOff x="6621608" y="2780928"/>
              <a:chExt cx="2877569" cy="554088"/>
            </a:xfrm>
          </p:grpSpPr>
          <p:cxnSp>
            <p:nvCxnSpPr>
              <p:cNvPr id="29" name="Connettore 4 28"/>
              <p:cNvCxnSpPr>
                <a:stCxn id="54" idx="2"/>
                <a:endCxn id="30" idx="0"/>
              </p:cNvCxnSpPr>
              <p:nvPr/>
            </p:nvCxnSpPr>
            <p:spPr>
              <a:xfrm rot="10800000" flipV="1">
                <a:off x="6621608" y="3068959"/>
                <a:ext cx="1993084" cy="266057"/>
              </a:xfrm>
              <a:prstGeom prst="bentConnector2">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4" name="Oval 122"/>
              <p:cNvSpPr/>
              <p:nvPr/>
            </p:nvSpPr>
            <p:spPr>
              <a:xfrm>
                <a:off x="8614692" y="2996952"/>
                <a:ext cx="144016" cy="144016"/>
              </a:xfrm>
              <a:prstGeom prst="ellips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6" name="Connettore 4 28"/>
              <p:cNvCxnSpPr>
                <a:stCxn id="51" idx="2"/>
                <a:endCxn id="54" idx="6"/>
              </p:cNvCxnSpPr>
              <p:nvPr/>
            </p:nvCxnSpPr>
            <p:spPr>
              <a:xfrm rot="5400000">
                <a:off x="8984927" y="2554710"/>
                <a:ext cx="288031" cy="740468"/>
              </a:xfrm>
              <a:prstGeom prst="bentConnector2">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5" name="Rettangolo 44"/>
            <p:cNvSpPr/>
            <p:nvPr/>
          </p:nvSpPr>
          <p:spPr>
            <a:xfrm>
              <a:off x="7390556" y="2924944"/>
              <a:ext cx="1152127"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smtClean="0"/>
                <a:t>DWDM</a:t>
              </a:r>
              <a:endParaRPr lang="it-IT" dirty="0"/>
            </a:p>
          </p:txBody>
        </p:sp>
      </p:gr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1924" y="72008"/>
            <a:ext cx="10269862" cy="908720"/>
          </a:xfrm>
        </p:spPr>
        <p:txBody>
          <a:bodyPr>
            <a:normAutofit fontScale="90000"/>
          </a:bodyPr>
          <a:lstStyle/>
          <a:p>
            <a:pPr algn="ctr"/>
            <a:r>
              <a:rPr lang="it-IT" dirty="0" smtClean="0">
                <a:solidFill>
                  <a:srgbClr val="FFFF00"/>
                </a:solidFill>
              </a:rPr>
              <a:t>risorse materiali,</a:t>
            </a:r>
            <a:br>
              <a:rPr lang="it-IT" dirty="0" smtClean="0">
                <a:solidFill>
                  <a:srgbClr val="FFFF00"/>
                </a:solidFill>
              </a:rPr>
            </a:br>
            <a:r>
              <a:rPr lang="it-IT" sz="2700" dirty="0" smtClean="0">
                <a:solidFill>
                  <a:srgbClr val="FF0000"/>
                </a:solidFill>
              </a:rPr>
              <a:t>attrezzature da laboratorio di ottica</a:t>
            </a:r>
            <a:endParaRPr lang="it-IT" dirty="0">
              <a:solidFill>
                <a:srgbClr val="FF0000"/>
              </a:solidFill>
            </a:endParaRPr>
          </a:p>
        </p:txBody>
      </p:sp>
      <p:sp>
        <p:nvSpPr>
          <p:cNvPr id="6" name="Rettangolo 5"/>
          <p:cNvSpPr/>
          <p:nvPr/>
        </p:nvSpPr>
        <p:spPr>
          <a:xfrm>
            <a:off x="1413892" y="1348313"/>
            <a:ext cx="10585176" cy="3046988"/>
          </a:xfrm>
          <a:prstGeom prst="rect">
            <a:avLst/>
          </a:prstGeom>
        </p:spPr>
        <p:txBody>
          <a:bodyPr wrap="square">
            <a:spAutoFit/>
          </a:bodyPr>
          <a:lstStyle/>
          <a:p>
            <a:r>
              <a:rPr lang="it-IT" sz="1600" dirty="0" smtClean="0"/>
              <a:t>Si riporta un elenco delle attrezzature minime di laboratorio di ottica necessario per l’integrazione della torre.</a:t>
            </a:r>
          </a:p>
          <a:p>
            <a:endParaRPr lang="it-IT" sz="1600" dirty="0" smtClean="0"/>
          </a:p>
          <a:p>
            <a:r>
              <a:rPr lang="it-IT" sz="1600" dirty="0" smtClean="0"/>
              <a:t>Vista la specificità del lavoro, il ridotto numero di personale in grado di utilizzare la strumentazione, il costo della stessa si può ipotizzare di condividere un solo </a:t>
            </a:r>
            <a:r>
              <a:rPr lang="it-IT" sz="1600" dirty="0" smtClean="0"/>
              <a:t>set (normale uso + </a:t>
            </a:r>
            <a:r>
              <a:rPr lang="it-IT" sz="1600" dirty="0" err="1" smtClean="0"/>
              <a:t>spare</a:t>
            </a:r>
            <a:r>
              <a:rPr lang="it-IT" sz="1600" dirty="0" smtClean="0"/>
              <a:t>) </a:t>
            </a:r>
            <a:r>
              <a:rPr lang="it-IT" sz="1600" dirty="0" smtClean="0"/>
              <a:t>ti attrezzature per i vari siti di integrazione.</a:t>
            </a:r>
          </a:p>
          <a:p>
            <a:endParaRPr lang="it-IT" sz="1600" dirty="0" smtClean="0"/>
          </a:p>
          <a:p>
            <a:r>
              <a:rPr lang="it-IT" sz="1600" dirty="0" smtClean="0"/>
              <a:t>Un alternativa possibile è la dislocazione dei ricambi sui vari siti.</a:t>
            </a:r>
          </a:p>
          <a:p>
            <a:endParaRPr lang="it-IT" sz="1600" dirty="0" smtClean="0"/>
          </a:p>
          <a:p>
            <a:r>
              <a:rPr lang="it-IT" sz="1600" dirty="0" smtClean="0"/>
              <a:t>L’acquisizione di ricambi è da considerarsi fondamentale, vista la delicatezza della strumentazione, l’ambiente “ostile” di lavoro (un officina meccanica e non un laboratorio), la difficoltà di approvvigionamento e la ristrettezza dei tempi a disposizione.</a:t>
            </a:r>
          </a:p>
        </p:txBody>
      </p:sp>
      <p:graphicFrame>
        <p:nvGraphicFramePr>
          <p:cNvPr id="8" name="Tabella 7"/>
          <p:cNvGraphicFramePr>
            <a:graphicFrameLocks noGrp="1"/>
          </p:cNvGraphicFramePr>
          <p:nvPr/>
        </p:nvGraphicFramePr>
        <p:xfrm>
          <a:off x="2566020" y="4653136"/>
          <a:ext cx="8197302" cy="1729893"/>
        </p:xfrm>
        <a:graphic>
          <a:graphicData uri="http://schemas.openxmlformats.org/drawingml/2006/table">
            <a:tbl>
              <a:tblPr/>
              <a:tblGrid>
                <a:gridCol w="2953125"/>
                <a:gridCol w="1619456"/>
                <a:gridCol w="2157686"/>
                <a:gridCol w="1085987"/>
                <a:gridCol w="381048"/>
              </a:tblGrid>
              <a:tr h="282670">
                <a:tc>
                  <a:txBody>
                    <a:bodyPr/>
                    <a:lstStyle/>
                    <a:p>
                      <a:pPr algn="ctr" fontAlgn="b"/>
                      <a:r>
                        <a:rPr lang="it-IT" sz="1800" b="0" i="0" u="none" strike="noStrike" dirty="0">
                          <a:solidFill>
                            <a:srgbClr val="FF0000"/>
                          </a:solidFill>
                          <a:latin typeface="Arial"/>
                        </a:rPr>
                        <a:t>item</a:t>
                      </a: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a:solidFill>
                            <a:srgbClr val="FF0000"/>
                          </a:solidFill>
                          <a:latin typeface="Arial"/>
                        </a:rPr>
                        <a:t>disponibile</a:t>
                      </a: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dirty="0">
                          <a:solidFill>
                            <a:srgbClr val="FF0000"/>
                          </a:solidFill>
                          <a:latin typeface="Arial"/>
                        </a:rPr>
                        <a:t>ricambio disponibile</a:t>
                      </a: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a:solidFill>
                            <a:srgbClr val="FF0000"/>
                          </a:solidFill>
                          <a:latin typeface="Arial"/>
                        </a:rPr>
                        <a:t>costo</a:t>
                      </a:r>
                    </a:p>
                  </a:txBody>
                  <a:tcPr marL="9525" marR="9525" marT="9525" marB="0" anchor="b">
                    <a:lnL>
                      <a:noFill/>
                    </a:lnL>
                    <a:lnR>
                      <a:noFill/>
                    </a:lnR>
                    <a:lnT>
                      <a:noFill/>
                    </a:lnT>
                    <a:lnB>
                      <a:noFill/>
                    </a:lnB>
                    <a:solidFill>
                      <a:srgbClr val="92D050"/>
                    </a:solidFill>
                  </a:tcPr>
                </a:tc>
                <a:tc>
                  <a:txBody>
                    <a:bodyPr/>
                    <a:lstStyle/>
                    <a:p>
                      <a:pPr algn="l" fontAlgn="b"/>
                      <a:r>
                        <a:rPr lang="it-IT" sz="1600" b="0" i="0" u="none" strike="noStrike">
                          <a:solidFill>
                            <a:srgbClr val="000000"/>
                          </a:solidFill>
                          <a:latin typeface="Calibri"/>
                        </a:rPr>
                        <a:t> </a:t>
                      </a:r>
                    </a:p>
                  </a:txBody>
                  <a:tcPr marL="9525" marR="9525" marT="9525" marB="0" anchor="b">
                    <a:lnL>
                      <a:noFill/>
                    </a:lnL>
                    <a:lnR>
                      <a:noFill/>
                    </a:lnR>
                    <a:lnT>
                      <a:noFill/>
                    </a:lnT>
                    <a:lnB>
                      <a:noFill/>
                    </a:lnB>
                    <a:solidFill>
                      <a:srgbClr val="92D050"/>
                    </a:solidFill>
                  </a:tcPr>
                </a:tc>
              </a:tr>
              <a:tr h="282670">
                <a:tc>
                  <a:txBody>
                    <a:bodyPr/>
                    <a:lstStyle/>
                    <a:p>
                      <a:pPr algn="l" fontAlgn="b"/>
                      <a:r>
                        <a:rPr lang="it-IT" sz="1800" b="0" i="0" u="none" strike="noStrike" dirty="0" err="1">
                          <a:solidFill>
                            <a:srgbClr val="000000"/>
                          </a:solidFill>
                          <a:latin typeface="Arial"/>
                        </a:rPr>
                        <a:t>splicer</a:t>
                      </a:r>
                      <a:r>
                        <a:rPr lang="it-IT" sz="1800" b="0" i="0" u="none" strike="noStrike" dirty="0">
                          <a:solidFill>
                            <a:srgbClr val="000000"/>
                          </a:solidFill>
                          <a:latin typeface="Arial"/>
                        </a:rPr>
                        <a:t> per fibre ottiche</a:t>
                      </a: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dirty="0">
                          <a:solidFill>
                            <a:srgbClr val="000000"/>
                          </a:solidFill>
                          <a:latin typeface="Arial"/>
                        </a:rPr>
                        <a:t>1</a:t>
                      </a: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dirty="0">
                          <a:solidFill>
                            <a:srgbClr val="000000"/>
                          </a:solidFill>
                          <a:latin typeface="Arial"/>
                        </a:rPr>
                        <a:t>0</a:t>
                      </a: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a:solidFill>
                            <a:srgbClr val="000000"/>
                          </a:solidFill>
                          <a:latin typeface="Arial"/>
                        </a:rPr>
                        <a:t>10_12</a:t>
                      </a:r>
                    </a:p>
                  </a:txBody>
                  <a:tcPr marL="9525" marR="9525" marT="9525" marB="0" anchor="b">
                    <a:lnL>
                      <a:noFill/>
                    </a:lnL>
                    <a:lnR>
                      <a:noFill/>
                    </a:lnR>
                    <a:lnT>
                      <a:noFill/>
                    </a:lnT>
                    <a:lnB>
                      <a:noFill/>
                    </a:lnB>
                    <a:solidFill>
                      <a:srgbClr val="92D050"/>
                    </a:solidFill>
                  </a:tcPr>
                </a:tc>
                <a:tc>
                  <a:txBody>
                    <a:bodyPr/>
                    <a:lstStyle/>
                    <a:p>
                      <a:pPr algn="l" fontAlgn="b"/>
                      <a:r>
                        <a:rPr lang="it-IT" sz="1800" b="0" i="0" u="none" strike="noStrike" dirty="0" err="1">
                          <a:solidFill>
                            <a:srgbClr val="000000"/>
                          </a:solidFill>
                          <a:latin typeface="Arial"/>
                        </a:rPr>
                        <a:t>k€</a:t>
                      </a:r>
                      <a:endParaRPr lang="it-IT" sz="1800" b="0" i="0" u="none" strike="noStrike" dirty="0">
                        <a:solidFill>
                          <a:srgbClr val="000000"/>
                        </a:solidFill>
                        <a:latin typeface="Arial"/>
                      </a:endParaRPr>
                    </a:p>
                  </a:txBody>
                  <a:tcPr marL="9525" marR="9525" marT="9525" marB="0" anchor="b">
                    <a:lnL>
                      <a:noFill/>
                    </a:lnL>
                    <a:lnR>
                      <a:noFill/>
                    </a:lnR>
                    <a:lnT>
                      <a:noFill/>
                    </a:lnT>
                    <a:lnB>
                      <a:noFill/>
                    </a:lnB>
                    <a:solidFill>
                      <a:srgbClr val="92D050"/>
                    </a:solidFill>
                  </a:tcPr>
                </a:tc>
              </a:tr>
              <a:tr h="282670">
                <a:tc>
                  <a:txBody>
                    <a:bodyPr/>
                    <a:lstStyle/>
                    <a:p>
                      <a:pPr algn="l" fontAlgn="b"/>
                      <a:r>
                        <a:rPr lang="it-IT" sz="1800" b="0" i="0" u="none" strike="noStrike" dirty="0">
                          <a:solidFill>
                            <a:srgbClr val="000000"/>
                          </a:solidFill>
                          <a:latin typeface="Arial"/>
                        </a:rPr>
                        <a:t>analizzatore ottico di spettro</a:t>
                      </a: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a:solidFill>
                            <a:srgbClr val="000000"/>
                          </a:solidFill>
                          <a:latin typeface="Arial"/>
                        </a:rPr>
                        <a:t>1 (in riparaz.)</a:t>
                      </a: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dirty="0">
                          <a:solidFill>
                            <a:srgbClr val="000000"/>
                          </a:solidFill>
                          <a:latin typeface="Arial"/>
                        </a:rPr>
                        <a:t>0</a:t>
                      </a: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a:solidFill>
                            <a:srgbClr val="000000"/>
                          </a:solidFill>
                          <a:latin typeface="Arial"/>
                        </a:rPr>
                        <a:t>20_25</a:t>
                      </a:r>
                    </a:p>
                  </a:txBody>
                  <a:tcPr marL="9525" marR="9525" marT="9525" marB="0" anchor="b">
                    <a:lnL>
                      <a:noFill/>
                    </a:lnL>
                    <a:lnR>
                      <a:noFill/>
                    </a:lnR>
                    <a:lnT>
                      <a:noFill/>
                    </a:lnT>
                    <a:lnB>
                      <a:noFill/>
                    </a:lnB>
                    <a:solidFill>
                      <a:srgbClr val="92D050"/>
                    </a:solidFill>
                  </a:tcPr>
                </a:tc>
                <a:tc>
                  <a:txBody>
                    <a:bodyPr/>
                    <a:lstStyle/>
                    <a:p>
                      <a:pPr algn="l" fontAlgn="b"/>
                      <a:r>
                        <a:rPr lang="it-IT" sz="1800" b="0" i="0" u="none" strike="noStrike" dirty="0" err="1">
                          <a:solidFill>
                            <a:srgbClr val="000000"/>
                          </a:solidFill>
                          <a:latin typeface="Arial"/>
                        </a:rPr>
                        <a:t>k€</a:t>
                      </a:r>
                      <a:endParaRPr lang="it-IT" sz="1800" b="0" i="0" u="none" strike="noStrike" dirty="0">
                        <a:solidFill>
                          <a:srgbClr val="000000"/>
                        </a:solidFill>
                        <a:latin typeface="Arial"/>
                      </a:endParaRPr>
                    </a:p>
                  </a:txBody>
                  <a:tcPr marL="9525" marR="9525" marT="9525" marB="0" anchor="b">
                    <a:lnL>
                      <a:noFill/>
                    </a:lnL>
                    <a:lnR>
                      <a:noFill/>
                    </a:lnR>
                    <a:lnT>
                      <a:noFill/>
                    </a:lnT>
                    <a:lnB>
                      <a:noFill/>
                    </a:lnB>
                    <a:solidFill>
                      <a:srgbClr val="92D050"/>
                    </a:solidFill>
                  </a:tcPr>
                </a:tc>
              </a:tr>
              <a:tr h="282670">
                <a:tc>
                  <a:txBody>
                    <a:bodyPr/>
                    <a:lstStyle/>
                    <a:p>
                      <a:pPr algn="l" fontAlgn="b"/>
                      <a:r>
                        <a:rPr lang="it-IT" sz="1800" b="0" i="0" u="none" strike="noStrike" dirty="0">
                          <a:solidFill>
                            <a:srgbClr val="000000"/>
                          </a:solidFill>
                          <a:latin typeface="Arial"/>
                        </a:rPr>
                        <a:t>OTDR</a:t>
                      </a: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a:solidFill>
                            <a:srgbClr val="000000"/>
                          </a:solidFill>
                          <a:latin typeface="Arial"/>
                        </a:rPr>
                        <a:t>1</a:t>
                      </a: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dirty="0">
                          <a:solidFill>
                            <a:srgbClr val="000000"/>
                          </a:solidFill>
                          <a:latin typeface="Arial"/>
                        </a:rPr>
                        <a:t>1</a:t>
                      </a: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a:solidFill>
                            <a:srgbClr val="000000"/>
                          </a:solidFill>
                          <a:latin typeface="Arial"/>
                        </a:rPr>
                        <a:t> </a:t>
                      </a:r>
                    </a:p>
                  </a:txBody>
                  <a:tcPr marL="9525" marR="9525" marT="9525" marB="0" anchor="b">
                    <a:lnL>
                      <a:noFill/>
                    </a:lnL>
                    <a:lnR>
                      <a:noFill/>
                    </a:lnR>
                    <a:lnT>
                      <a:noFill/>
                    </a:lnT>
                    <a:lnB>
                      <a:noFill/>
                    </a:lnB>
                    <a:solidFill>
                      <a:srgbClr val="92D050"/>
                    </a:solidFill>
                  </a:tcPr>
                </a:tc>
                <a:tc>
                  <a:txBody>
                    <a:bodyPr/>
                    <a:lstStyle/>
                    <a:p>
                      <a:pPr algn="l" fontAlgn="b"/>
                      <a:r>
                        <a:rPr lang="it-IT" sz="1800" b="0" i="0" u="none" strike="noStrike" dirty="0">
                          <a:solidFill>
                            <a:srgbClr val="000000"/>
                          </a:solidFill>
                          <a:latin typeface="Arial"/>
                        </a:rPr>
                        <a:t> </a:t>
                      </a:r>
                    </a:p>
                  </a:txBody>
                  <a:tcPr marL="9525" marR="9525" marT="9525" marB="0" anchor="b">
                    <a:lnL>
                      <a:noFill/>
                    </a:lnL>
                    <a:lnR>
                      <a:noFill/>
                    </a:lnR>
                    <a:lnT>
                      <a:noFill/>
                    </a:lnT>
                    <a:lnB>
                      <a:noFill/>
                    </a:lnB>
                    <a:solidFill>
                      <a:srgbClr val="92D050"/>
                    </a:solidFill>
                  </a:tcPr>
                </a:tc>
              </a:tr>
              <a:tr h="282670">
                <a:tc>
                  <a:txBody>
                    <a:bodyPr/>
                    <a:lstStyle/>
                    <a:p>
                      <a:pPr algn="l" fontAlgn="b"/>
                      <a:r>
                        <a:rPr lang="it-IT" sz="1800" b="0" i="0" u="none" strike="noStrike" dirty="0" err="1">
                          <a:solidFill>
                            <a:srgbClr val="000000"/>
                          </a:solidFill>
                          <a:latin typeface="Arial"/>
                        </a:rPr>
                        <a:t>visal</a:t>
                      </a:r>
                      <a:r>
                        <a:rPr lang="it-IT" sz="1800" b="0" i="0" u="none" strike="noStrike" dirty="0">
                          <a:solidFill>
                            <a:srgbClr val="000000"/>
                          </a:solidFill>
                          <a:latin typeface="Arial"/>
                        </a:rPr>
                        <a:t> fault </a:t>
                      </a:r>
                      <a:r>
                        <a:rPr lang="it-IT" sz="1800" b="0" i="0" u="none" strike="noStrike" dirty="0" err="1">
                          <a:solidFill>
                            <a:srgbClr val="000000"/>
                          </a:solidFill>
                          <a:latin typeface="Arial"/>
                        </a:rPr>
                        <a:t>locator</a:t>
                      </a:r>
                      <a:endParaRPr lang="it-IT" sz="1800" b="0" i="0" u="none" strike="noStrike" dirty="0">
                        <a:solidFill>
                          <a:srgbClr val="000000"/>
                        </a:solidFill>
                        <a:latin typeface="Arial"/>
                      </a:endParaRP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a:solidFill>
                            <a:srgbClr val="000000"/>
                          </a:solidFill>
                          <a:latin typeface="Arial"/>
                        </a:rPr>
                        <a:t>0</a:t>
                      </a: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dirty="0">
                          <a:solidFill>
                            <a:srgbClr val="000000"/>
                          </a:solidFill>
                          <a:latin typeface="Arial"/>
                        </a:rPr>
                        <a:t>0</a:t>
                      </a: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a:solidFill>
                            <a:srgbClr val="000000"/>
                          </a:solidFill>
                          <a:latin typeface="Arial"/>
                        </a:rPr>
                        <a:t>150</a:t>
                      </a:r>
                    </a:p>
                  </a:txBody>
                  <a:tcPr marL="9525" marR="9525" marT="9525" marB="0" anchor="b">
                    <a:lnL>
                      <a:noFill/>
                    </a:lnL>
                    <a:lnR>
                      <a:noFill/>
                    </a:lnR>
                    <a:lnT>
                      <a:noFill/>
                    </a:lnT>
                    <a:lnB>
                      <a:noFill/>
                    </a:lnB>
                    <a:solidFill>
                      <a:srgbClr val="92D050"/>
                    </a:solidFill>
                  </a:tcPr>
                </a:tc>
                <a:tc>
                  <a:txBody>
                    <a:bodyPr/>
                    <a:lstStyle/>
                    <a:p>
                      <a:pPr algn="l" fontAlgn="b"/>
                      <a:r>
                        <a:rPr lang="it-IT" sz="1800" b="0" i="0" u="none" strike="noStrike" dirty="0">
                          <a:solidFill>
                            <a:srgbClr val="000000"/>
                          </a:solidFill>
                          <a:latin typeface="Arial"/>
                        </a:rPr>
                        <a:t>€</a:t>
                      </a:r>
                    </a:p>
                  </a:txBody>
                  <a:tcPr marL="9525" marR="9525" marT="9525" marB="0" anchor="b">
                    <a:lnL>
                      <a:noFill/>
                    </a:lnL>
                    <a:lnR>
                      <a:noFill/>
                    </a:lnR>
                    <a:lnT>
                      <a:noFill/>
                    </a:lnT>
                    <a:lnB>
                      <a:noFill/>
                    </a:lnB>
                    <a:solidFill>
                      <a:srgbClr val="92D050"/>
                    </a:solidFill>
                  </a:tcPr>
                </a:tc>
              </a:tr>
              <a:tr h="310668">
                <a:tc>
                  <a:txBody>
                    <a:bodyPr/>
                    <a:lstStyle/>
                    <a:p>
                      <a:pPr algn="l" fontAlgn="b"/>
                      <a:r>
                        <a:rPr lang="it-IT" sz="1800" b="0" i="0" u="none" strike="noStrike" dirty="0">
                          <a:solidFill>
                            <a:srgbClr val="000000"/>
                          </a:solidFill>
                          <a:latin typeface="Arial"/>
                        </a:rPr>
                        <a:t>sorgente </a:t>
                      </a:r>
                      <a:r>
                        <a:rPr lang="it-IT" sz="1800" b="0" i="0" u="none" strike="noStrike" dirty="0">
                          <a:solidFill>
                            <a:srgbClr val="000000"/>
                          </a:solidFill>
                          <a:latin typeface="Symbol"/>
                        </a:rPr>
                        <a:t>l</a:t>
                      </a:r>
                      <a:r>
                        <a:rPr lang="it-IT" sz="1800" b="0" i="0" u="none" strike="noStrike" dirty="0">
                          <a:solidFill>
                            <a:srgbClr val="000000"/>
                          </a:solidFill>
                          <a:latin typeface="Arial"/>
                        </a:rPr>
                        <a:t> variabile</a:t>
                      </a: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dirty="0">
                          <a:solidFill>
                            <a:srgbClr val="000000"/>
                          </a:solidFill>
                          <a:latin typeface="Arial"/>
                        </a:rPr>
                        <a:t>0</a:t>
                      </a: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dirty="0">
                          <a:solidFill>
                            <a:srgbClr val="000000"/>
                          </a:solidFill>
                          <a:latin typeface="Arial"/>
                        </a:rPr>
                        <a:t>0</a:t>
                      </a:r>
                    </a:p>
                  </a:txBody>
                  <a:tcPr marL="9525" marR="9525" marT="9525" marB="0" anchor="b">
                    <a:lnL>
                      <a:noFill/>
                    </a:lnL>
                    <a:lnR>
                      <a:noFill/>
                    </a:lnR>
                    <a:lnT>
                      <a:noFill/>
                    </a:lnT>
                    <a:lnB>
                      <a:noFill/>
                    </a:lnB>
                    <a:solidFill>
                      <a:srgbClr val="92D050"/>
                    </a:solidFill>
                  </a:tcPr>
                </a:tc>
                <a:tc>
                  <a:txBody>
                    <a:bodyPr/>
                    <a:lstStyle/>
                    <a:p>
                      <a:pPr algn="ctr" fontAlgn="b"/>
                      <a:r>
                        <a:rPr lang="it-IT" sz="1800" b="0" i="0" u="none" strike="noStrike" dirty="0">
                          <a:solidFill>
                            <a:srgbClr val="000000"/>
                          </a:solidFill>
                          <a:latin typeface="Arial"/>
                        </a:rPr>
                        <a:t>5</a:t>
                      </a:r>
                    </a:p>
                  </a:txBody>
                  <a:tcPr marL="9525" marR="9525" marT="9525" marB="0" anchor="b">
                    <a:lnL>
                      <a:noFill/>
                    </a:lnL>
                    <a:lnR>
                      <a:noFill/>
                    </a:lnR>
                    <a:lnT>
                      <a:noFill/>
                    </a:lnT>
                    <a:lnB>
                      <a:noFill/>
                    </a:lnB>
                    <a:solidFill>
                      <a:srgbClr val="92D050"/>
                    </a:solidFill>
                  </a:tcPr>
                </a:tc>
                <a:tc>
                  <a:txBody>
                    <a:bodyPr/>
                    <a:lstStyle/>
                    <a:p>
                      <a:pPr algn="l" fontAlgn="b"/>
                      <a:r>
                        <a:rPr lang="it-IT" sz="1800" b="0" i="0" u="none" strike="noStrike" dirty="0" err="1">
                          <a:solidFill>
                            <a:srgbClr val="000000"/>
                          </a:solidFill>
                          <a:latin typeface="Arial"/>
                        </a:rPr>
                        <a:t>k€</a:t>
                      </a:r>
                      <a:endParaRPr lang="it-IT" sz="1800" b="0" i="0" u="none" strike="noStrike" dirty="0">
                        <a:solidFill>
                          <a:srgbClr val="000000"/>
                        </a:solidFill>
                        <a:latin typeface="Arial"/>
                      </a:endParaRPr>
                    </a:p>
                  </a:txBody>
                  <a:tcPr marL="9525" marR="9525" marT="9525" marB="0" anchor="b">
                    <a:lnL>
                      <a:noFill/>
                    </a:lnL>
                    <a:lnR>
                      <a:noFill/>
                    </a:lnR>
                    <a:lnT>
                      <a:noFill/>
                    </a:lnT>
                    <a:lnB>
                      <a:noFill/>
                    </a:lnB>
                    <a:solidFill>
                      <a:srgbClr val="92D050"/>
                    </a:solidFill>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9875" y="116632"/>
            <a:ext cx="10918949" cy="864096"/>
          </a:xfrm>
        </p:spPr>
        <p:txBody>
          <a:bodyPr>
            <a:noAutofit/>
          </a:bodyPr>
          <a:lstStyle/>
          <a:p>
            <a:pPr algn="ctr"/>
            <a:r>
              <a:rPr lang="it-IT" sz="3200" dirty="0" smtClean="0">
                <a:solidFill>
                  <a:srgbClr val="FFFF00"/>
                </a:solidFill>
              </a:rPr>
              <a:t>risorse materiali,</a:t>
            </a:r>
            <a:br>
              <a:rPr lang="it-IT" sz="3200" dirty="0" smtClean="0">
                <a:solidFill>
                  <a:srgbClr val="FFFF00"/>
                </a:solidFill>
              </a:rPr>
            </a:br>
            <a:r>
              <a:rPr lang="it-IT" sz="2000" dirty="0" smtClean="0">
                <a:solidFill>
                  <a:srgbClr val="FF0000"/>
                </a:solidFill>
              </a:rPr>
              <a:t>attrezzature specifiche legate al progetto della torre</a:t>
            </a:r>
            <a:endParaRPr lang="it-IT" sz="3200" dirty="0">
              <a:solidFill>
                <a:srgbClr val="FF0000"/>
              </a:solidFill>
            </a:endParaRPr>
          </a:p>
        </p:txBody>
      </p:sp>
      <p:sp>
        <p:nvSpPr>
          <p:cNvPr id="6" name="Rettangolo 5"/>
          <p:cNvSpPr/>
          <p:nvPr/>
        </p:nvSpPr>
        <p:spPr>
          <a:xfrm>
            <a:off x="1269876" y="1700808"/>
            <a:ext cx="10801200" cy="3477875"/>
          </a:xfrm>
          <a:prstGeom prst="rect">
            <a:avLst/>
          </a:prstGeom>
        </p:spPr>
        <p:txBody>
          <a:bodyPr wrap="square">
            <a:spAutoFit/>
          </a:bodyPr>
          <a:lstStyle/>
          <a:p>
            <a:r>
              <a:rPr lang="it-IT" sz="2000" dirty="0" smtClean="0"/>
              <a:t>Ogni sito di integrazione dovrà dotarsi anche di attrezzature specifiche, quali:</a:t>
            </a:r>
          </a:p>
          <a:p>
            <a:endParaRPr lang="it-IT" sz="2000" dirty="0" smtClean="0"/>
          </a:p>
          <a:p>
            <a:pPr>
              <a:buFont typeface="Arial" pitchFamily="34" charset="0"/>
              <a:buChar char="•"/>
            </a:pPr>
            <a:r>
              <a:rPr lang="it-IT" sz="2000" dirty="0" smtClean="0"/>
              <a:t> 1 camera buia, di dimensioni interne 9m x 0.6 x 0.6m, dotata di connettore ibrido SEACON OPTG4, atta a testare ogni singolo piano dopo la conclusione della “fase </a:t>
            </a:r>
            <a:r>
              <a:rPr lang="it-IT" sz="2000" dirty="0" smtClean="0"/>
              <a:t>2”</a:t>
            </a:r>
          </a:p>
          <a:p>
            <a:r>
              <a:rPr lang="it-IT" sz="2000" dirty="0" smtClean="0"/>
              <a:t> </a:t>
            </a:r>
            <a:endParaRPr lang="it-IT" sz="2000" dirty="0" smtClean="0"/>
          </a:p>
          <a:p>
            <a:pPr>
              <a:buFont typeface="Arial" pitchFamily="34" charset="0"/>
              <a:buChar char="•"/>
            </a:pPr>
            <a:r>
              <a:rPr lang="it-IT" sz="2000" dirty="0" smtClean="0"/>
              <a:t> 1 test </a:t>
            </a:r>
            <a:r>
              <a:rPr lang="it-IT" sz="2000" dirty="0" err="1" smtClean="0"/>
              <a:t>bench</a:t>
            </a:r>
            <a:r>
              <a:rPr lang="it-IT" sz="2000" dirty="0" smtClean="0"/>
              <a:t> precedentemente descritto costituito da un </a:t>
            </a:r>
            <a:r>
              <a:rPr lang="it-IT" sz="2000" dirty="0" err="1" smtClean="0"/>
              <a:t>rack</a:t>
            </a:r>
            <a:r>
              <a:rPr lang="it-IT" sz="2000" dirty="0" smtClean="0"/>
              <a:t> da 19” contenente tutto ciò che serve per far funzionare sia il singolo piano, che l’intera torre.</a:t>
            </a:r>
            <a:endParaRPr lang="it-IT" sz="2000" dirty="0" smtClean="0"/>
          </a:p>
          <a:p>
            <a:pPr>
              <a:buFont typeface="Arial" pitchFamily="34" charset="0"/>
              <a:buChar char="•"/>
            </a:pPr>
            <a:endParaRPr lang="it-IT" sz="2000" dirty="0" smtClean="0"/>
          </a:p>
          <a:p>
            <a:pPr>
              <a:buFont typeface="Arial" pitchFamily="34" charset="0"/>
              <a:buChar char="•"/>
            </a:pPr>
            <a:r>
              <a:rPr lang="it-IT" sz="2000" dirty="0" smtClean="0"/>
              <a:t> 1 tendone da camion </a:t>
            </a:r>
            <a:r>
              <a:rPr lang="it-IT" sz="2000" u="sng" dirty="0" smtClean="0"/>
              <a:t>per ogni torre</a:t>
            </a:r>
            <a:r>
              <a:rPr lang="it-IT" sz="2000" dirty="0" smtClean="0"/>
              <a:t> da integrare di dimensioni 9 x 3 x 3.5 che servirà sia ad accendere la torre durante la “fase 4”, che a proteggere i PMT dalla luce diretta del sole durante i trasporti e gli stoccaggi precedenti alla posa.</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9875" y="116632"/>
            <a:ext cx="10918949" cy="864096"/>
          </a:xfrm>
        </p:spPr>
        <p:txBody>
          <a:bodyPr>
            <a:noAutofit/>
          </a:bodyPr>
          <a:lstStyle/>
          <a:p>
            <a:pPr algn="ctr"/>
            <a:r>
              <a:rPr lang="it-IT" sz="3200" dirty="0" smtClean="0">
                <a:solidFill>
                  <a:srgbClr val="FFFF00"/>
                </a:solidFill>
              </a:rPr>
              <a:t>risorse materiali,</a:t>
            </a:r>
            <a:br>
              <a:rPr lang="it-IT" sz="3200" dirty="0" smtClean="0">
                <a:solidFill>
                  <a:srgbClr val="FFFF00"/>
                </a:solidFill>
              </a:rPr>
            </a:br>
            <a:r>
              <a:rPr lang="it-IT" sz="3200" dirty="0" smtClean="0">
                <a:solidFill>
                  <a:srgbClr val="FF0000"/>
                </a:solidFill>
              </a:rPr>
              <a:t>logistica </a:t>
            </a:r>
            <a:endParaRPr lang="it-IT" sz="3200" dirty="0">
              <a:solidFill>
                <a:srgbClr val="FF0000"/>
              </a:solidFill>
            </a:endParaRPr>
          </a:p>
        </p:txBody>
      </p:sp>
      <p:sp>
        <p:nvSpPr>
          <p:cNvPr id="6" name="Rettangolo 5"/>
          <p:cNvSpPr/>
          <p:nvPr/>
        </p:nvSpPr>
        <p:spPr>
          <a:xfrm>
            <a:off x="1269876" y="1011500"/>
            <a:ext cx="10801200" cy="5170646"/>
          </a:xfrm>
          <a:prstGeom prst="rect">
            <a:avLst/>
          </a:prstGeom>
        </p:spPr>
        <p:txBody>
          <a:bodyPr wrap="square">
            <a:spAutoFit/>
          </a:bodyPr>
          <a:lstStyle/>
          <a:p>
            <a:r>
              <a:rPr lang="it-IT" sz="1500" dirty="0" smtClean="0"/>
              <a:t>Ogni sito riceverà gli elementi costitutivi di ogni singola torre nella seguente configurazione:</a:t>
            </a:r>
          </a:p>
          <a:p>
            <a:pPr>
              <a:buFont typeface="Arial" pitchFamily="34" charset="0"/>
              <a:buChar char="•"/>
            </a:pPr>
            <a:endParaRPr lang="it-IT" sz="1500" dirty="0" smtClean="0"/>
          </a:p>
          <a:p>
            <a:pPr>
              <a:buFont typeface="Arial" pitchFamily="34" charset="0"/>
              <a:buChar char="•"/>
            </a:pPr>
            <a:r>
              <a:rPr lang="it-IT" sz="1500" dirty="0" smtClean="0"/>
              <a:t> </a:t>
            </a:r>
            <a:r>
              <a:rPr lang="it-IT" sz="1500" dirty="0" smtClean="0">
                <a:solidFill>
                  <a:srgbClr val="FFFF00"/>
                </a:solidFill>
              </a:rPr>
              <a:t>14 piani in alluminio</a:t>
            </a:r>
            <a:r>
              <a:rPr lang="it-IT" sz="1500" dirty="0" smtClean="0"/>
              <a:t> provenienti direttamente dalla ditta realizzatrice 8 x 0.6 x 0.6m, 100kg, impilabili 2 per volta;</a:t>
            </a:r>
          </a:p>
          <a:p>
            <a:pPr>
              <a:buFont typeface="Arial" pitchFamily="34" charset="0"/>
              <a:buChar char="•"/>
            </a:pPr>
            <a:endParaRPr lang="it-IT" sz="1500" dirty="0" smtClean="0"/>
          </a:p>
          <a:p>
            <a:pPr>
              <a:buFont typeface="Arial" pitchFamily="34" charset="0"/>
              <a:buChar char="•"/>
            </a:pPr>
            <a:r>
              <a:rPr lang="it-IT" sz="1500" dirty="0" smtClean="0"/>
              <a:t> </a:t>
            </a:r>
            <a:r>
              <a:rPr lang="it-IT" sz="1500" dirty="0" smtClean="0">
                <a:solidFill>
                  <a:srgbClr val="FFFF00"/>
                </a:solidFill>
              </a:rPr>
              <a:t>1 zavorra</a:t>
            </a:r>
            <a:r>
              <a:rPr lang="it-IT" sz="1500" dirty="0" smtClean="0"/>
              <a:t> proveniente direttamente dalla ditta realizzatrice 8 x 2.55 x 0.4m, 2500kg, non impilabile;</a:t>
            </a:r>
          </a:p>
          <a:p>
            <a:pPr>
              <a:buFont typeface="Arial" pitchFamily="34" charset="0"/>
              <a:buChar char="•"/>
            </a:pPr>
            <a:endParaRPr lang="it-IT" sz="1500" dirty="0" smtClean="0"/>
          </a:p>
          <a:p>
            <a:pPr>
              <a:buFont typeface="Arial" pitchFamily="34" charset="0"/>
              <a:buChar char="•"/>
            </a:pPr>
            <a:r>
              <a:rPr lang="it-IT" sz="1500" dirty="0" smtClean="0"/>
              <a:t> </a:t>
            </a:r>
            <a:r>
              <a:rPr lang="it-IT" sz="1500" dirty="0" smtClean="0">
                <a:solidFill>
                  <a:srgbClr val="FFFF00"/>
                </a:solidFill>
              </a:rPr>
              <a:t>1 boa</a:t>
            </a:r>
            <a:r>
              <a:rPr lang="it-IT" sz="1500" dirty="0" smtClean="0"/>
              <a:t> premontata proveniente direttamente dall’azienda realizzatrice 8 x 1.2 x 0.6m, 750kg, non impilabile;</a:t>
            </a:r>
          </a:p>
          <a:p>
            <a:pPr>
              <a:buFont typeface="Arial" pitchFamily="34" charset="0"/>
              <a:buChar char="•"/>
            </a:pPr>
            <a:endParaRPr lang="it-IT" sz="1500" dirty="0" smtClean="0"/>
          </a:p>
          <a:p>
            <a:pPr>
              <a:buFont typeface="Arial" pitchFamily="34" charset="0"/>
              <a:buChar char="•"/>
            </a:pPr>
            <a:r>
              <a:rPr lang="it-IT" sz="1500" dirty="0" smtClean="0"/>
              <a:t> </a:t>
            </a:r>
            <a:r>
              <a:rPr lang="it-IT" sz="1500" dirty="0" smtClean="0">
                <a:solidFill>
                  <a:srgbClr val="FFFF00"/>
                </a:solidFill>
              </a:rPr>
              <a:t>14 euro pallet </a:t>
            </a:r>
            <a:r>
              <a:rPr lang="it-IT" sz="1500" dirty="0" smtClean="0"/>
              <a:t>1.2 x 0.8m, 100kg, non impilabili, contenenti tutto il necessario per l’assemblaggio di ogni piano:</a:t>
            </a:r>
          </a:p>
          <a:p>
            <a:pPr lvl="1">
              <a:buFont typeface="Wingdings" pitchFamily="2" charset="2"/>
              <a:buChar char="ü"/>
            </a:pPr>
            <a:r>
              <a:rPr lang="it-IT" sz="1500" dirty="0" smtClean="0"/>
              <a:t> 6 moduli ottici;</a:t>
            </a:r>
          </a:p>
          <a:p>
            <a:pPr lvl="1">
              <a:buFont typeface="Wingdings" pitchFamily="2" charset="2"/>
              <a:buChar char="ü"/>
            </a:pPr>
            <a:r>
              <a:rPr lang="it-IT" sz="1500" dirty="0" smtClean="0"/>
              <a:t> 1 modulo di piano;</a:t>
            </a:r>
          </a:p>
          <a:p>
            <a:pPr lvl="1">
              <a:buFont typeface="Wingdings" pitchFamily="2" charset="2"/>
              <a:buChar char="ü"/>
            </a:pPr>
            <a:r>
              <a:rPr lang="it-IT" sz="1500" dirty="0" smtClean="0"/>
              <a:t> 2 idrofoni, già integrati con i cavi di interconnessione con il modulo di piano;</a:t>
            </a:r>
          </a:p>
          <a:p>
            <a:pPr lvl="1">
              <a:buFont typeface="Wingdings" pitchFamily="2" charset="2"/>
              <a:buChar char="ü"/>
            </a:pPr>
            <a:r>
              <a:rPr lang="it-IT" sz="1500" dirty="0" smtClean="0"/>
              <a:t> 1 strumento oceanografico (</a:t>
            </a:r>
            <a:r>
              <a:rPr lang="it-IT" sz="1500" dirty="0" err="1" smtClean="0">
                <a:solidFill>
                  <a:srgbClr val="FF0000"/>
                </a:solidFill>
              </a:rPr>
              <a:t>opt</a:t>
            </a:r>
            <a:r>
              <a:rPr lang="it-IT" sz="1500" dirty="0" smtClean="0">
                <a:solidFill>
                  <a:srgbClr val="FF0000"/>
                </a:solidFill>
              </a:rPr>
              <a:t>.</a:t>
            </a:r>
            <a:r>
              <a:rPr lang="it-IT" sz="1500" dirty="0" smtClean="0"/>
              <a:t>);</a:t>
            </a:r>
          </a:p>
          <a:p>
            <a:pPr lvl="1">
              <a:buFont typeface="Wingdings" pitchFamily="2" charset="2"/>
              <a:buChar char="ü"/>
            </a:pPr>
            <a:r>
              <a:rPr lang="it-IT" sz="1500" dirty="0" smtClean="0"/>
              <a:t> 6 cavi di connessione tra moduli ottici e modulo di piano;</a:t>
            </a:r>
          </a:p>
          <a:p>
            <a:pPr lvl="1">
              <a:buFont typeface="Wingdings" pitchFamily="2" charset="2"/>
              <a:buChar char="ü"/>
            </a:pPr>
            <a:r>
              <a:rPr lang="it-IT" sz="1500" dirty="0" smtClean="0"/>
              <a:t> 1 cavo di connessione tra strumento oceanografico e modulo di piano (</a:t>
            </a:r>
            <a:r>
              <a:rPr lang="it-IT" sz="1500" dirty="0" err="1" smtClean="0">
                <a:solidFill>
                  <a:srgbClr val="FF0000"/>
                </a:solidFill>
              </a:rPr>
              <a:t>opt</a:t>
            </a:r>
            <a:r>
              <a:rPr lang="it-IT" sz="1500" dirty="0" smtClean="0">
                <a:solidFill>
                  <a:srgbClr val="FF0000"/>
                </a:solidFill>
              </a:rPr>
              <a:t>.</a:t>
            </a:r>
            <a:r>
              <a:rPr lang="it-IT" sz="1500" dirty="0" smtClean="0"/>
              <a:t>);</a:t>
            </a:r>
          </a:p>
          <a:p>
            <a:pPr lvl="1">
              <a:buFont typeface="Wingdings" pitchFamily="2" charset="2"/>
              <a:buChar char="ü"/>
            </a:pPr>
            <a:r>
              <a:rPr lang="it-IT" sz="1500" dirty="0" smtClean="0"/>
              <a:t> 4 tubi in materiale tessile contenenti le cime di interconnessione già impiombate e pronte per esser installate</a:t>
            </a:r>
          </a:p>
          <a:p>
            <a:pPr>
              <a:buFont typeface="Arial" pitchFamily="34" charset="0"/>
              <a:buChar char="•"/>
            </a:pPr>
            <a:endParaRPr lang="it-IT" sz="1500" dirty="0" smtClean="0"/>
          </a:p>
          <a:p>
            <a:pPr>
              <a:buFont typeface="Arial" pitchFamily="34" charset="0"/>
              <a:buChar char="•"/>
            </a:pPr>
            <a:r>
              <a:rPr lang="it-IT" sz="1500" dirty="0" smtClean="0"/>
              <a:t> </a:t>
            </a:r>
            <a:r>
              <a:rPr lang="it-IT" sz="1500" dirty="0" smtClean="0">
                <a:solidFill>
                  <a:srgbClr val="FFFF00"/>
                </a:solidFill>
              </a:rPr>
              <a:t>1 euro pallet </a:t>
            </a:r>
            <a:r>
              <a:rPr lang="it-IT" sz="1500" dirty="0" smtClean="0"/>
              <a:t>1.2 x 0.8m, 100kg non impilabile, contenete i moduli di base torre;</a:t>
            </a:r>
          </a:p>
          <a:p>
            <a:endParaRPr lang="it-IT" sz="1500" dirty="0" smtClean="0"/>
          </a:p>
          <a:p>
            <a:pPr>
              <a:buFont typeface="Arial" pitchFamily="34" charset="0"/>
              <a:buChar char="•"/>
            </a:pPr>
            <a:r>
              <a:rPr lang="it-IT" sz="1500" dirty="0" smtClean="0"/>
              <a:t> </a:t>
            </a:r>
            <a:r>
              <a:rPr lang="it-IT" sz="1500" dirty="0" smtClean="0">
                <a:solidFill>
                  <a:srgbClr val="FFFF00"/>
                </a:solidFill>
              </a:rPr>
              <a:t>1 pallet/rocchetto</a:t>
            </a:r>
            <a:r>
              <a:rPr lang="it-IT" sz="1500" dirty="0" smtClean="0"/>
              <a:t> (in fase di definizione con la ditta produttrice), contenente le 14 dorsali già giuncate tra loro e pronte per esser installate sulla torre.</a:t>
            </a:r>
          </a:p>
        </p:txBody>
      </p:sp>
      <p:sp>
        <p:nvSpPr>
          <p:cNvPr id="4" name="Rettangolo 3"/>
          <p:cNvSpPr/>
          <p:nvPr/>
        </p:nvSpPr>
        <p:spPr>
          <a:xfrm>
            <a:off x="1413892" y="6187370"/>
            <a:ext cx="9963371" cy="553998"/>
          </a:xfrm>
          <a:prstGeom prst="rect">
            <a:avLst/>
          </a:prstGeom>
        </p:spPr>
        <p:txBody>
          <a:bodyPr wrap="square">
            <a:spAutoFit/>
          </a:bodyPr>
          <a:lstStyle/>
          <a:p>
            <a:r>
              <a:rPr lang="it-IT" sz="1500" dirty="0" smtClean="0">
                <a:solidFill>
                  <a:srgbClr val="FF0000"/>
                </a:solidFill>
              </a:rPr>
              <a:t>Sarà cura del sito di integrazione garantire adeguata superficie di stoccaggio e disponibilità di mezzi di movimentazione per la gestione dei componenti in arrivo.</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9875" y="116632"/>
            <a:ext cx="10918949" cy="1008112"/>
          </a:xfrm>
        </p:spPr>
        <p:txBody>
          <a:bodyPr>
            <a:noAutofit/>
          </a:bodyPr>
          <a:lstStyle/>
          <a:p>
            <a:pPr algn="ctr"/>
            <a:r>
              <a:rPr lang="it-IT" sz="4400" dirty="0" smtClean="0">
                <a:solidFill>
                  <a:srgbClr val="FFFF00"/>
                </a:solidFill>
              </a:rPr>
              <a:t>risorse materiali,</a:t>
            </a:r>
            <a:r>
              <a:rPr lang="it-IT" sz="3200" dirty="0" smtClean="0">
                <a:solidFill>
                  <a:srgbClr val="FFFF00"/>
                </a:solidFill>
              </a:rPr>
              <a:t/>
            </a:r>
            <a:br>
              <a:rPr lang="it-IT" sz="3200" dirty="0" smtClean="0">
                <a:solidFill>
                  <a:srgbClr val="FFFF00"/>
                </a:solidFill>
              </a:rPr>
            </a:br>
            <a:r>
              <a:rPr lang="it-IT" sz="3200" dirty="0" smtClean="0">
                <a:solidFill>
                  <a:srgbClr val="FF0000"/>
                </a:solidFill>
              </a:rPr>
              <a:t>gestione guasti e ricambi</a:t>
            </a:r>
            <a:endParaRPr lang="it-IT" sz="3200" dirty="0">
              <a:solidFill>
                <a:srgbClr val="FF0000"/>
              </a:solidFill>
            </a:endParaRPr>
          </a:p>
        </p:txBody>
      </p:sp>
      <p:sp>
        <p:nvSpPr>
          <p:cNvPr id="6" name="Rettangolo 5"/>
          <p:cNvSpPr/>
          <p:nvPr/>
        </p:nvSpPr>
        <p:spPr>
          <a:xfrm>
            <a:off x="1269876" y="1496978"/>
            <a:ext cx="10801200" cy="707886"/>
          </a:xfrm>
          <a:prstGeom prst="rect">
            <a:avLst/>
          </a:prstGeom>
        </p:spPr>
        <p:txBody>
          <a:bodyPr wrap="square">
            <a:spAutoFit/>
          </a:bodyPr>
          <a:lstStyle/>
          <a:p>
            <a:r>
              <a:rPr lang="it-IT" sz="2000" dirty="0" smtClean="0"/>
              <a:t>È necessario definire le modalità di gestione dei guasti, dei ricambi e la tracciatura delle modifiche all’interno dei database;</a:t>
            </a:r>
            <a:endParaRPr lang="it-IT" sz="2000" dirty="0" smtClean="0"/>
          </a:p>
        </p:txBody>
      </p:sp>
      <p:sp>
        <p:nvSpPr>
          <p:cNvPr id="5" name="Rettangolo 4"/>
          <p:cNvSpPr/>
          <p:nvPr/>
        </p:nvSpPr>
        <p:spPr>
          <a:xfrm>
            <a:off x="1269876" y="3501008"/>
            <a:ext cx="10801200" cy="1631216"/>
          </a:xfrm>
          <a:prstGeom prst="rect">
            <a:avLst/>
          </a:prstGeom>
        </p:spPr>
        <p:txBody>
          <a:bodyPr wrap="square">
            <a:spAutoFit/>
          </a:bodyPr>
          <a:lstStyle/>
          <a:p>
            <a:r>
              <a:rPr lang="it-IT" sz="2000" dirty="0" smtClean="0"/>
              <a:t>Le strutture dei vari DB dovranno essere concordate e realizzate in modo “flessibile” (in relazione all’utilizzo di parti di ricambio non perfettamente equivalenti (ad </a:t>
            </a:r>
            <a:r>
              <a:rPr lang="it-IT" sz="2000" dirty="0" err="1" smtClean="0"/>
              <a:t>es</a:t>
            </a:r>
            <a:r>
              <a:rPr lang="it-IT" sz="2000" dirty="0" smtClean="0"/>
              <a:t>, lunghezza d’onda dei LED beacon), in modo da evitare le attuali continue “confusioni” dell’attuale sistema (ad es. piano secondo la sequenza fisica, vs. la sequenza “elettronica”).</a:t>
            </a:r>
            <a:endParaRPr lang="it-IT" sz="2000" dirty="0" smtClean="0"/>
          </a:p>
        </p:txBody>
      </p:sp>
      <p:sp>
        <p:nvSpPr>
          <p:cNvPr id="7" name="Rettangolo 6"/>
          <p:cNvSpPr/>
          <p:nvPr/>
        </p:nvSpPr>
        <p:spPr>
          <a:xfrm>
            <a:off x="1269876" y="2420888"/>
            <a:ext cx="10801200" cy="707886"/>
          </a:xfrm>
          <a:prstGeom prst="rect">
            <a:avLst/>
          </a:prstGeom>
        </p:spPr>
        <p:txBody>
          <a:bodyPr wrap="square">
            <a:spAutoFit/>
          </a:bodyPr>
          <a:lstStyle/>
          <a:p>
            <a:r>
              <a:rPr lang="it-IT" sz="2000" dirty="0" smtClean="0"/>
              <a:t>Un sistema piuttosto rudimentale ed adatto ai piccoli numeri che sono stati gestiti e stato applicato alle torri che sono state sinora realizzate.</a:t>
            </a:r>
            <a:endParaRPr lang="it-IT" sz="2000"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9875" y="188640"/>
            <a:ext cx="10918949" cy="648072"/>
          </a:xfrm>
        </p:spPr>
        <p:txBody>
          <a:bodyPr>
            <a:noAutofit/>
          </a:bodyPr>
          <a:lstStyle/>
          <a:p>
            <a:pPr algn="ctr"/>
            <a:r>
              <a:rPr lang="it-IT" dirty="0" smtClean="0">
                <a:solidFill>
                  <a:srgbClr val="FFFF00"/>
                </a:solidFill>
              </a:rPr>
              <a:t>p</a:t>
            </a:r>
            <a:r>
              <a:rPr lang="it-IT" dirty="0" smtClean="0">
                <a:solidFill>
                  <a:srgbClr val="FFFF00"/>
                </a:solidFill>
              </a:rPr>
              <a:t>rogrammazione temporale</a:t>
            </a:r>
            <a:endParaRPr lang="it-IT" dirty="0">
              <a:solidFill>
                <a:srgbClr val="FF0000"/>
              </a:solidFill>
            </a:endParaRPr>
          </a:p>
        </p:txBody>
      </p:sp>
      <p:sp>
        <p:nvSpPr>
          <p:cNvPr id="6" name="Rettangolo 5"/>
          <p:cNvSpPr/>
          <p:nvPr/>
        </p:nvSpPr>
        <p:spPr>
          <a:xfrm>
            <a:off x="1341884" y="1054477"/>
            <a:ext cx="10801200" cy="646331"/>
          </a:xfrm>
          <a:prstGeom prst="rect">
            <a:avLst/>
          </a:prstGeom>
        </p:spPr>
        <p:txBody>
          <a:bodyPr wrap="square">
            <a:spAutoFit/>
          </a:bodyPr>
          <a:lstStyle/>
          <a:p>
            <a:r>
              <a:rPr lang="it-IT" dirty="0" smtClean="0"/>
              <a:t>I tempi di integrazione di ogni torre, sulla base delle esperienze pregresse, possono essere cosi schematizzati:</a:t>
            </a:r>
          </a:p>
        </p:txBody>
      </p:sp>
      <p:graphicFrame>
        <p:nvGraphicFramePr>
          <p:cNvPr id="5" name="Tabella 4"/>
          <p:cNvGraphicFramePr>
            <a:graphicFrameLocks noGrp="1"/>
          </p:cNvGraphicFramePr>
          <p:nvPr/>
        </p:nvGraphicFramePr>
        <p:xfrm>
          <a:off x="1413892" y="1844824"/>
          <a:ext cx="10513168" cy="1854200"/>
        </p:xfrm>
        <a:graphic>
          <a:graphicData uri="http://schemas.openxmlformats.org/drawingml/2006/table">
            <a:tbl>
              <a:tblPr firstRow="1" bandRow="1">
                <a:tableStyleId>{5C22544A-7EE6-4342-B048-85BDC9FD1C3A}</a:tableStyleId>
              </a:tblPr>
              <a:tblGrid>
                <a:gridCol w="8568952"/>
                <a:gridCol w="1944216"/>
              </a:tblGrid>
              <a:tr h="370840">
                <a:tc>
                  <a:txBody>
                    <a:bodyPr/>
                    <a:lstStyle/>
                    <a:p>
                      <a:pPr algn="ctr"/>
                      <a:r>
                        <a:rPr lang="it-IT" dirty="0" smtClean="0"/>
                        <a:t>fase</a:t>
                      </a:r>
                      <a:endParaRPr lang="it-IT" dirty="0"/>
                    </a:p>
                  </a:txBody>
                  <a:tcPr/>
                </a:tc>
                <a:tc>
                  <a:txBody>
                    <a:bodyPr/>
                    <a:lstStyle/>
                    <a:p>
                      <a:pPr algn="ctr"/>
                      <a:r>
                        <a:rPr lang="it-IT" dirty="0" smtClean="0"/>
                        <a:t>giorni lavorativi</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“fase 1”, aggiustaggio</a:t>
                      </a:r>
                    </a:p>
                  </a:txBody>
                  <a:tcPr/>
                </a:tc>
                <a:tc>
                  <a:txBody>
                    <a:bodyPr/>
                    <a:lstStyle/>
                    <a:p>
                      <a:pPr algn="ctr"/>
                      <a:r>
                        <a:rPr lang="it-IT" dirty="0" smtClean="0"/>
                        <a:t>15 (TBO)</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 “fase 2”, installazione cavi e strumentazione sui piani e sulla </a:t>
                      </a:r>
                      <a:r>
                        <a:rPr lang="it-IT" dirty="0" err="1" smtClean="0"/>
                        <a:t>zavorra*</a:t>
                      </a:r>
                      <a:endParaRPr lang="it-IT" dirty="0" smtClean="0"/>
                    </a:p>
                  </a:txBody>
                  <a:tcPr/>
                </a:tc>
                <a:tc>
                  <a:txBody>
                    <a:bodyPr/>
                    <a:lstStyle/>
                    <a:p>
                      <a:pPr algn="ctr"/>
                      <a:r>
                        <a:rPr lang="it-IT" dirty="0" smtClean="0"/>
                        <a:t>5</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 “fase 3”, “impacchettamento” definitivo dei piani e della boa sulla zavorra</a:t>
                      </a:r>
                    </a:p>
                  </a:txBody>
                  <a:tcPr/>
                </a:tc>
                <a:tc>
                  <a:txBody>
                    <a:bodyPr/>
                    <a:lstStyle/>
                    <a:p>
                      <a:pPr algn="ctr"/>
                      <a:r>
                        <a:rPr lang="it-IT" dirty="0" smtClean="0"/>
                        <a:t>5</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 “fase 4”, verifica funzionamento del sistema torre integrato</a:t>
                      </a:r>
                      <a:endParaRPr lang="it-IT" sz="1500" dirty="0" smtClean="0"/>
                    </a:p>
                  </a:txBody>
                  <a:tcPr/>
                </a:tc>
                <a:tc>
                  <a:txBody>
                    <a:bodyPr/>
                    <a:lstStyle/>
                    <a:p>
                      <a:pPr algn="ctr"/>
                      <a:r>
                        <a:rPr lang="it-IT" dirty="0" smtClean="0"/>
                        <a:t>TBC</a:t>
                      </a:r>
                      <a:endParaRPr lang="it-IT" dirty="0"/>
                    </a:p>
                  </a:txBody>
                  <a:tcPr/>
                </a:tc>
              </a:tr>
            </a:tbl>
          </a:graphicData>
        </a:graphic>
      </p:graphicFrame>
      <p:sp>
        <p:nvSpPr>
          <p:cNvPr id="7" name="Rettangolo 6"/>
          <p:cNvSpPr/>
          <p:nvPr/>
        </p:nvSpPr>
        <p:spPr>
          <a:xfrm>
            <a:off x="1341884" y="5445224"/>
            <a:ext cx="10801200" cy="646331"/>
          </a:xfrm>
          <a:prstGeom prst="rect">
            <a:avLst/>
          </a:prstGeom>
        </p:spPr>
        <p:txBody>
          <a:bodyPr wrap="square">
            <a:spAutoFit/>
          </a:bodyPr>
          <a:lstStyle/>
          <a:p>
            <a:r>
              <a:rPr lang="it-IT" dirty="0" smtClean="0"/>
              <a:t>Ogni sito di integrazione, in funzione degli spazi e delle risorse umane disponibili, potrà integrare, senza grossi problemi, poco meno di 2 torri/mese solare.</a:t>
            </a:r>
          </a:p>
        </p:txBody>
      </p:sp>
      <p:sp>
        <p:nvSpPr>
          <p:cNvPr id="8" name="Rettangolo 7"/>
          <p:cNvSpPr/>
          <p:nvPr/>
        </p:nvSpPr>
        <p:spPr>
          <a:xfrm>
            <a:off x="1341884" y="4005064"/>
            <a:ext cx="10801200" cy="1200329"/>
          </a:xfrm>
          <a:prstGeom prst="rect">
            <a:avLst/>
          </a:prstGeom>
        </p:spPr>
        <p:txBody>
          <a:bodyPr wrap="square">
            <a:spAutoFit/>
          </a:bodyPr>
          <a:lstStyle/>
          <a:p>
            <a:r>
              <a:rPr lang="it-IT" dirty="0" smtClean="0"/>
              <a:t>La valutazione sulla durata della “fase 1” (</a:t>
            </a:r>
            <a:r>
              <a:rPr lang="it-IT" dirty="0" err="1" smtClean="0"/>
              <a:t>To</a:t>
            </a:r>
            <a:r>
              <a:rPr lang="it-IT" dirty="0" smtClean="0"/>
              <a:t> Be </a:t>
            </a:r>
            <a:r>
              <a:rPr lang="it-IT" dirty="0" err="1" smtClean="0"/>
              <a:t>Optimized</a:t>
            </a:r>
            <a:r>
              <a:rPr lang="it-IT" dirty="0" smtClean="0"/>
              <a:t>) potrà sicuramente essere modificata con l’avanzare del processo produttivo. Il numero attuale è stato dedotto sulla base delle esperienze pregresse (fatte sempre su prototipi), una produzione regolare, anche se di ridottissima serie, non potrà che migliorare la situazione.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79612" y="188640"/>
            <a:ext cx="9144001" cy="504056"/>
          </a:xfrm>
        </p:spPr>
        <p:txBody>
          <a:bodyPr>
            <a:normAutofit fontScale="90000"/>
          </a:bodyPr>
          <a:lstStyle/>
          <a:p>
            <a:pPr algn="ctr"/>
            <a:r>
              <a:rPr lang="it-IT" dirty="0" smtClean="0"/>
              <a:t>elenco punti</a:t>
            </a:r>
            <a:endParaRPr lang="it-IT" dirty="0"/>
          </a:p>
        </p:txBody>
      </p:sp>
      <p:sp>
        <p:nvSpPr>
          <p:cNvPr id="3" name="Segnaposto contenuto 2"/>
          <p:cNvSpPr>
            <a:spLocks noGrp="1"/>
          </p:cNvSpPr>
          <p:nvPr>
            <p:ph idx="1"/>
          </p:nvPr>
        </p:nvSpPr>
        <p:spPr>
          <a:xfrm>
            <a:off x="1845940" y="836712"/>
            <a:ext cx="9144001" cy="5544616"/>
          </a:xfrm>
        </p:spPr>
        <p:txBody>
          <a:bodyPr>
            <a:normAutofit lnSpcReduction="10000"/>
          </a:bodyPr>
          <a:lstStyle/>
          <a:p>
            <a:r>
              <a:rPr lang="it-IT" dirty="0" smtClean="0"/>
              <a:t>Strategia di integrazione</a:t>
            </a:r>
          </a:p>
          <a:p>
            <a:r>
              <a:rPr lang="it-IT" dirty="0" smtClean="0"/>
              <a:t>Risorse necessarie:</a:t>
            </a:r>
          </a:p>
          <a:p>
            <a:pPr lvl="1"/>
            <a:r>
              <a:rPr lang="it-IT" dirty="0" smtClean="0"/>
              <a:t>Umane;</a:t>
            </a:r>
          </a:p>
          <a:p>
            <a:pPr lvl="1"/>
            <a:r>
              <a:rPr lang="it-IT" dirty="0" smtClean="0"/>
              <a:t>Materiali:</a:t>
            </a:r>
          </a:p>
          <a:p>
            <a:pPr lvl="2"/>
            <a:r>
              <a:rPr lang="it-IT" dirty="0" smtClean="0"/>
              <a:t>Spazi</a:t>
            </a:r>
          </a:p>
          <a:p>
            <a:pPr lvl="2"/>
            <a:r>
              <a:rPr lang="it-IT" dirty="0" smtClean="0"/>
              <a:t>Attrezzatura generica d’officina;</a:t>
            </a:r>
          </a:p>
          <a:p>
            <a:pPr lvl="2"/>
            <a:r>
              <a:rPr lang="it-IT" dirty="0" smtClean="0"/>
              <a:t>Attrezzatura specifica (sistemi di oscuramento, sistemi di movimentazione specifici);</a:t>
            </a:r>
          </a:p>
          <a:p>
            <a:pPr lvl="2"/>
            <a:r>
              <a:rPr lang="it-IT" dirty="0" smtClean="0"/>
              <a:t>Logistica</a:t>
            </a:r>
            <a:r>
              <a:rPr lang="it-IT" dirty="0" smtClean="0"/>
              <a:t>;</a:t>
            </a:r>
          </a:p>
          <a:p>
            <a:pPr lvl="2"/>
            <a:r>
              <a:rPr lang="it-IT" dirty="0" smtClean="0"/>
              <a:t>Gestione ricambi e modalità di sostituzione voci DB;</a:t>
            </a:r>
            <a:endParaRPr lang="it-IT" dirty="0" smtClean="0"/>
          </a:p>
          <a:p>
            <a:r>
              <a:rPr lang="it-IT" dirty="0" smtClean="0"/>
              <a:t>Programmazione temporale;</a:t>
            </a:r>
          </a:p>
          <a:p>
            <a:r>
              <a:rPr lang="it-IT" dirty="0" smtClean="0"/>
              <a:t>Distribuzione dell’attività su più sedi;</a:t>
            </a:r>
          </a:p>
          <a:p>
            <a:r>
              <a:rPr lang="it-IT" dirty="0" smtClean="0"/>
              <a:t>Distribuzione delle responsabilità;</a:t>
            </a:r>
          </a:p>
          <a:p>
            <a:r>
              <a:rPr lang="it-IT" dirty="0" smtClean="0"/>
              <a:t>Strategia di </a:t>
            </a:r>
            <a:r>
              <a:rPr lang="it-IT" dirty="0" smtClean="0"/>
              <a:t>test e caratterizzazione;</a:t>
            </a:r>
            <a:endParaRPr lang="it-IT"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9875" y="188640"/>
            <a:ext cx="10918949" cy="648072"/>
          </a:xfrm>
        </p:spPr>
        <p:txBody>
          <a:bodyPr>
            <a:noAutofit/>
          </a:bodyPr>
          <a:lstStyle/>
          <a:p>
            <a:pPr algn="ctr"/>
            <a:r>
              <a:rPr lang="it-IT" dirty="0" smtClean="0">
                <a:solidFill>
                  <a:srgbClr val="FFFF00"/>
                </a:solidFill>
              </a:rPr>
              <a:t>distribuzione dell’attività su più sedi</a:t>
            </a:r>
            <a:endParaRPr lang="it-IT" dirty="0">
              <a:solidFill>
                <a:srgbClr val="FF0000"/>
              </a:solidFill>
            </a:endParaRPr>
          </a:p>
        </p:txBody>
      </p:sp>
      <p:sp>
        <p:nvSpPr>
          <p:cNvPr id="6" name="Rettangolo 5"/>
          <p:cNvSpPr/>
          <p:nvPr/>
        </p:nvSpPr>
        <p:spPr>
          <a:xfrm>
            <a:off x="1341884" y="1630541"/>
            <a:ext cx="10801200" cy="1200329"/>
          </a:xfrm>
          <a:prstGeom prst="rect">
            <a:avLst/>
          </a:prstGeom>
        </p:spPr>
        <p:txBody>
          <a:bodyPr wrap="square">
            <a:spAutoFit/>
          </a:bodyPr>
          <a:lstStyle/>
          <a:p>
            <a:r>
              <a:rPr lang="it-IT" sz="2400" dirty="0" smtClean="0">
                <a:solidFill>
                  <a:srgbClr val="FF0000"/>
                </a:solidFill>
                <a:effectLst>
                  <a:outerShdw blurRad="38100" dist="38100" dir="2700000" algn="tl">
                    <a:srgbClr val="000000">
                      <a:alpha val="43137"/>
                    </a:srgbClr>
                  </a:outerShdw>
                </a:effectLst>
              </a:rPr>
              <a:t>È evidente che la distribuzione dell’attività di integrazione su più sedi porterà benefici al rispetto dei tempi di conclusione del progetto imposti dal MIUR.</a:t>
            </a:r>
          </a:p>
        </p:txBody>
      </p:sp>
      <p:sp>
        <p:nvSpPr>
          <p:cNvPr id="7" name="Rettangolo 6"/>
          <p:cNvSpPr/>
          <p:nvPr/>
        </p:nvSpPr>
        <p:spPr>
          <a:xfrm>
            <a:off x="1341884" y="3068960"/>
            <a:ext cx="10801200" cy="830997"/>
          </a:xfrm>
          <a:prstGeom prst="rect">
            <a:avLst/>
          </a:prstGeom>
        </p:spPr>
        <p:txBody>
          <a:bodyPr wrap="square">
            <a:spAutoFit/>
          </a:bodyPr>
          <a:lstStyle/>
          <a:p>
            <a:r>
              <a:rPr lang="it-IT" sz="2400" dirty="0" smtClean="0">
                <a:solidFill>
                  <a:srgbClr val="FFC000"/>
                </a:solidFill>
              </a:rPr>
              <a:t>È al tempo stesso fondamentale una corretta e dettagliata valutazione preventiva delle risorse umane che ogni sito potrà garantire. </a:t>
            </a:r>
          </a:p>
        </p:txBody>
      </p:sp>
      <p:sp>
        <p:nvSpPr>
          <p:cNvPr id="9" name="Rettangolo 8"/>
          <p:cNvSpPr/>
          <p:nvPr/>
        </p:nvSpPr>
        <p:spPr>
          <a:xfrm>
            <a:off x="1341884" y="4435371"/>
            <a:ext cx="10801200" cy="1200329"/>
          </a:xfrm>
          <a:prstGeom prst="rect">
            <a:avLst/>
          </a:prstGeom>
        </p:spPr>
        <p:txBody>
          <a:bodyPr wrap="square">
            <a:spAutoFit/>
          </a:bodyPr>
          <a:lstStyle/>
          <a:p>
            <a:r>
              <a:rPr lang="it-IT" sz="2400" dirty="0" smtClean="0"/>
              <a:t>Andrà inoltre valutato con l’adeguato livello di attenzione anche la disponibilità di ogni sito di realizzare i test </a:t>
            </a:r>
            <a:r>
              <a:rPr lang="it-IT" sz="2400" dirty="0" err="1" smtClean="0"/>
              <a:t>bench</a:t>
            </a:r>
            <a:r>
              <a:rPr lang="it-IT" sz="2400" dirty="0" smtClean="0"/>
              <a:t> che verranno descritti nella sezione dedicata ai test.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9875" y="188640"/>
            <a:ext cx="10918949" cy="648072"/>
          </a:xfrm>
        </p:spPr>
        <p:txBody>
          <a:bodyPr>
            <a:noAutofit/>
          </a:bodyPr>
          <a:lstStyle/>
          <a:p>
            <a:pPr algn="ctr"/>
            <a:r>
              <a:rPr lang="it-IT" dirty="0" smtClean="0">
                <a:solidFill>
                  <a:srgbClr val="FFFF00"/>
                </a:solidFill>
              </a:rPr>
              <a:t>distribuzione delle responsabilità</a:t>
            </a:r>
            <a:endParaRPr lang="it-IT" dirty="0">
              <a:solidFill>
                <a:srgbClr val="FF0000"/>
              </a:solidFill>
            </a:endParaRPr>
          </a:p>
        </p:txBody>
      </p:sp>
      <p:sp>
        <p:nvSpPr>
          <p:cNvPr id="6" name="Rettangolo 5"/>
          <p:cNvSpPr/>
          <p:nvPr/>
        </p:nvSpPr>
        <p:spPr>
          <a:xfrm>
            <a:off x="1341884" y="908720"/>
            <a:ext cx="10801200" cy="707886"/>
          </a:xfrm>
          <a:prstGeom prst="rect">
            <a:avLst/>
          </a:prstGeom>
        </p:spPr>
        <p:txBody>
          <a:bodyPr wrap="square">
            <a:spAutoFit/>
          </a:bodyPr>
          <a:lstStyle/>
          <a:p>
            <a:r>
              <a:rPr lang="it-IT" sz="2000" dirty="0" smtClean="0">
                <a:solidFill>
                  <a:srgbClr val="FF0000"/>
                </a:solidFill>
                <a:effectLst>
                  <a:outerShdw blurRad="38100" dist="38100" dir="2700000" algn="tl">
                    <a:srgbClr val="000000">
                      <a:alpha val="43137"/>
                    </a:srgbClr>
                  </a:outerShdw>
                </a:effectLst>
              </a:rPr>
              <a:t>La distribuzione delle attività di integrazione su più siti avrà come diretta conseguenza la distribuzione delle responsabilità dei sottoprocessi:</a:t>
            </a:r>
          </a:p>
        </p:txBody>
      </p:sp>
      <p:graphicFrame>
        <p:nvGraphicFramePr>
          <p:cNvPr id="8" name="Tabella 7"/>
          <p:cNvGraphicFramePr>
            <a:graphicFrameLocks noGrp="1"/>
          </p:cNvGraphicFramePr>
          <p:nvPr/>
        </p:nvGraphicFramePr>
        <p:xfrm>
          <a:off x="1413892" y="1871176"/>
          <a:ext cx="10513168" cy="4582160"/>
        </p:xfrm>
        <a:graphic>
          <a:graphicData uri="http://schemas.openxmlformats.org/drawingml/2006/table">
            <a:tbl>
              <a:tblPr firstRow="1" bandRow="1">
                <a:tableStyleId>{5C22544A-7EE6-4342-B048-85BDC9FD1C3A}</a:tableStyleId>
              </a:tblPr>
              <a:tblGrid>
                <a:gridCol w="8568952"/>
                <a:gridCol w="1944216"/>
              </a:tblGrid>
              <a:tr h="370840">
                <a:tc>
                  <a:txBody>
                    <a:bodyPr/>
                    <a:lstStyle/>
                    <a:p>
                      <a:pPr algn="ctr"/>
                      <a:r>
                        <a:rPr lang="it-IT" dirty="0" smtClean="0"/>
                        <a:t>sottoprocesso</a:t>
                      </a:r>
                      <a:endParaRPr lang="it-IT" dirty="0"/>
                    </a:p>
                  </a:txBody>
                  <a:tcPr/>
                </a:tc>
                <a:tc>
                  <a:txBody>
                    <a:bodyPr/>
                    <a:lstStyle/>
                    <a:p>
                      <a:pPr algn="ctr"/>
                      <a:r>
                        <a:rPr lang="it-IT" dirty="0" smtClean="0"/>
                        <a:t>responsabilità</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fornitura della</a:t>
                      </a:r>
                      <a:r>
                        <a:rPr lang="it-IT" baseline="0" dirty="0" smtClean="0"/>
                        <a:t> zavorra, dei piani e della boa presso il sito di integrazione</a:t>
                      </a:r>
                      <a:endParaRPr lang="it-IT" dirty="0" smtClean="0"/>
                    </a:p>
                  </a:txBody>
                  <a:tcPr/>
                </a:tc>
                <a:tc>
                  <a:txBody>
                    <a:bodyPr/>
                    <a:lstStyle/>
                    <a:p>
                      <a:pPr algn="ctr"/>
                      <a:r>
                        <a:rPr lang="it-IT" dirty="0" smtClean="0"/>
                        <a:t>LNS</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 fornitura dei 16 pallet contenenti</a:t>
                      </a:r>
                      <a:r>
                        <a:rPr lang="it-IT" baseline="0" dirty="0" smtClean="0"/>
                        <a:t> tutto il necessario per l’integrazione di una torre</a:t>
                      </a:r>
                      <a:endParaRPr lang="it-IT" dirty="0" smtClean="0"/>
                    </a:p>
                  </a:txBody>
                  <a:tcPr/>
                </a:tc>
                <a:tc>
                  <a:txBody>
                    <a:bodyPr/>
                    <a:lstStyle/>
                    <a:p>
                      <a:pPr algn="ctr"/>
                      <a:r>
                        <a:rPr lang="it-IT" dirty="0" smtClean="0"/>
                        <a:t>LNS</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 messa a disposizione dello spazio per</a:t>
                      </a:r>
                      <a:r>
                        <a:rPr lang="it-IT" baseline="0" dirty="0" smtClean="0"/>
                        <a:t> tutto il tempo necessario al processo di integrazione </a:t>
                      </a:r>
                      <a:endParaRPr lang="it-IT" dirty="0" smtClean="0"/>
                    </a:p>
                  </a:txBody>
                  <a:tcPr/>
                </a:tc>
                <a:tc>
                  <a:txBody>
                    <a:bodyPr/>
                    <a:lstStyle/>
                    <a:p>
                      <a:pPr algn="ctr"/>
                      <a:r>
                        <a:rPr lang="it-IT" dirty="0" smtClean="0"/>
                        <a:t>sito di integrazione</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 messa</a:t>
                      </a:r>
                      <a:r>
                        <a:rPr lang="it-IT" baseline="0" dirty="0" smtClean="0"/>
                        <a:t> a disposizione delle risorse umane per tutto il tempo necessario al processo di integrazione</a:t>
                      </a:r>
                      <a:endParaRPr lang="it-IT" sz="1500" dirty="0" smtClean="0"/>
                    </a:p>
                  </a:txBody>
                  <a:tcPr/>
                </a:tc>
                <a:tc>
                  <a:txBody>
                    <a:bodyPr/>
                    <a:lstStyle/>
                    <a:p>
                      <a:pPr algn="ctr"/>
                      <a:r>
                        <a:rPr lang="it-IT" dirty="0" smtClean="0"/>
                        <a:t>sito di integrazione</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messa a disposizione di tutte le attrezzature ed i DPI elencati</a:t>
                      </a:r>
                      <a:r>
                        <a:rPr lang="it-IT" sz="1800" kern="1200" baseline="0" dirty="0" smtClean="0">
                          <a:solidFill>
                            <a:schemeClr val="dk1"/>
                          </a:solidFill>
                          <a:latin typeface="+mn-lt"/>
                          <a:ea typeface="+mn-ea"/>
                          <a:cs typeface="+mn-cs"/>
                        </a:rPr>
                        <a:t> in precedenza</a:t>
                      </a:r>
                      <a:endParaRPr lang="it-IT" sz="1800"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sito di integrazione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messa a disposizione dei test </a:t>
                      </a:r>
                      <a:r>
                        <a:rPr lang="it-IT" sz="1800" kern="1200" dirty="0" err="1" smtClean="0">
                          <a:solidFill>
                            <a:schemeClr val="dk1"/>
                          </a:solidFill>
                          <a:latin typeface="+mn-lt"/>
                          <a:ea typeface="+mn-ea"/>
                          <a:cs typeface="+mn-cs"/>
                        </a:rPr>
                        <a:t>bench</a:t>
                      </a:r>
                      <a:r>
                        <a:rPr lang="it-IT" sz="1800" kern="1200" baseline="0" dirty="0" smtClean="0">
                          <a:solidFill>
                            <a:schemeClr val="dk1"/>
                          </a:solidFill>
                          <a:latin typeface="+mn-lt"/>
                          <a:ea typeface="+mn-ea"/>
                          <a:cs typeface="+mn-cs"/>
                        </a:rPr>
                        <a:t> e delle attrezzature speciali come da dettaglio indicato nella sezione dedicata ai test ed alle attrezzature</a:t>
                      </a:r>
                      <a:endParaRPr lang="it-IT" sz="1800"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sito di integrazione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rispetto dei tempi di lavorazione indicati in fase di programmazione dell’attività</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sito di integrazione</a:t>
                      </a:r>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9875" y="188640"/>
            <a:ext cx="10918949" cy="648072"/>
          </a:xfrm>
        </p:spPr>
        <p:txBody>
          <a:bodyPr>
            <a:noAutofit/>
          </a:bodyPr>
          <a:lstStyle/>
          <a:p>
            <a:pPr algn="ctr"/>
            <a:r>
              <a:rPr lang="it-IT" dirty="0" smtClean="0">
                <a:solidFill>
                  <a:srgbClr val="FFFF00"/>
                </a:solidFill>
              </a:rPr>
              <a:t>strategia di test</a:t>
            </a:r>
            <a:endParaRPr lang="it-IT" dirty="0">
              <a:solidFill>
                <a:srgbClr val="FF0000"/>
              </a:solidFill>
            </a:endParaRPr>
          </a:p>
        </p:txBody>
      </p:sp>
      <p:sp>
        <p:nvSpPr>
          <p:cNvPr id="5" name="Rettangolo 4"/>
          <p:cNvSpPr/>
          <p:nvPr/>
        </p:nvSpPr>
        <p:spPr>
          <a:xfrm>
            <a:off x="1315617" y="1124744"/>
            <a:ext cx="10755459" cy="1631216"/>
          </a:xfrm>
          <a:prstGeom prst="rect">
            <a:avLst/>
          </a:prstGeom>
        </p:spPr>
        <p:txBody>
          <a:bodyPr wrap="square">
            <a:spAutoFit/>
          </a:bodyPr>
          <a:lstStyle/>
          <a:p>
            <a:r>
              <a:rPr lang="it-IT" sz="2000" i="1" dirty="0" smtClean="0">
                <a:solidFill>
                  <a:srgbClr val="FF0000"/>
                </a:solidFill>
                <a:effectLst>
                  <a:outerShdw blurRad="38100" dist="38100" dir="2700000" algn="tl">
                    <a:srgbClr val="000000">
                      <a:alpha val="43137"/>
                    </a:srgbClr>
                  </a:outerShdw>
                </a:effectLst>
              </a:rPr>
              <a:t>definizione di “TEST di funzionamento”</a:t>
            </a:r>
            <a:r>
              <a:rPr lang="it-IT" sz="2000" i="1" dirty="0" smtClean="0">
                <a:effectLst>
                  <a:outerShdw blurRad="38100" dist="38100" dir="2700000" algn="tl">
                    <a:srgbClr val="000000">
                      <a:alpha val="43137"/>
                    </a:srgbClr>
                  </a:outerShdw>
                </a:effectLst>
              </a:rPr>
              <a:t>: verifica del funzionamento di una scheda/sistema. Processo di tipo “passa non passa”: si attiva il sistema oggetto di verifica e si osserva se, seguendo una procedura prestabilita e formalizzata con un modulo da compilare durante il test, i valori da misurare rientrino all’interno della gamma di valori previsti dai progettisti (indicati in procedura). </a:t>
            </a:r>
          </a:p>
        </p:txBody>
      </p:sp>
      <p:sp>
        <p:nvSpPr>
          <p:cNvPr id="9" name="Rettangolo 8"/>
          <p:cNvSpPr/>
          <p:nvPr/>
        </p:nvSpPr>
        <p:spPr>
          <a:xfrm>
            <a:off x="1269876" y="3212976"/>
            <a:ext cx="10702925" cy="646331"/>
          </a:xfrm>
          <a:prstGeom prst="rect">
            <a:avLst/>
          </a:prstGeom>
        </p:spPr>
        <p:txBody>
          <a:bodyPr wrap="square">
            <a:spAutoFit/>
          </a:bodyPr>
          <a:lstStyle/>
          <a:p>
            <a:r>
              <a:rPr lang="it-IT" i="1" dirty="0" smtClean="0">
                <a:solidFill>
                  <a:srgbClr val="FFFF00"/>
                </a:solidFill>
                <a:effectLst>
                  <a:outerShdw blurRad="38100" dist="38100" dir="2700000" algn="tl">
                    <a:srgbClr val="000000">
                      <a:alpha val="43137"/>
                    </a:srgbClr>
                  </a:outerShdw>
                </a:effectLst>
              </a:rPr>
              <a:t>Si da per assunto che durante le attività di integrazione NON saranno eseguiti </a:t>
            </a:r>
            <a:r>
              <a:rPr lang="it-IT" i="1" dirty="0" err="1" smtClean="0">
                <a:solidFill>
                  <a:srgbClr val="FFFF00"/>
                </a:solidFill>
                <a:effectLst>
                  <a:outerShdw blurRad="38100" dist="38100" dir="2700000" algn="tl">
                    <a:srgbClr val="000000">
                      <a:alpha val="43137"/>
                    </a:srgbClr>
                  </a:outerShdw>
                </a:effectLst>
              </a:rPr>
              <a:t>debug</a:t>
            </a:r>
            <a:r>
              <a:rPr lang="it-IT" i="1" dirty="0" smtClean="0">
                <a:solidFill>
                  <a:srgbClr val="FFFF00"/>
                </a:solidFill>
                <a:effectLst>
                  <a:outerShdw blurRad="38100" dist="38100" dir="2700000" algn="tl">
                    <a:srgbClr val="000000">
                      <a:alpha val="43137"/>
                    </a:srgbClr>
                  </a:outerShdw>
                </a:effectLst>
              </a:rPr>
              <a:t> di nessun </a:t>
            </a:r>
            <a:r>
              <a:rPr lang="it-IT" i="1" dirty="0" smtClean="0">
                <a:solidFill>
                  <a:srgbClr val="FFFF00"/>
                </a:solidFill>
                <a:effectLst>
                  <a:outerShdw blurRad="38100" dist="38100" dir="2700000" algn="tl">
                    <a:srgbClr val="000000">
                      <a:alpha val="43137"/>
                    </a:srgbClr>
                  </a:outerShdw>
                </a:effectLst>
              </a:rPr>
              <a:t>tipo, in quanto si tratta di attività NON compatibili con un processo produttivo.</a:t>
            </a:r>
            <a:endParaRPr lang="it-IT" dirty="0">
              <a:solidFill>
                <a:srgbClr val="FFFF00"/>
              </a:solidFill>
            </a:endParaRPr>
          </a:p>
        </p:txBody>
      </p:sp>
      <p:sp>
        <p:nvSpPr>
          <p:cNvPr id="10" name="Rettangolo 9"/>
          <p:cNvSpPr/>
          <p:nvPr/>
        </p:nvSpPr>
        <p:spPr>
          <a:xfrm>
            <a:off x="1296143" y="4005064"/>
            <a:ext cx="10702925" cy="1200329"/>
          </a:xfrm>
          <a:prstGeom prst="rect">
            <a:avLst/>
          </a:prstGeom>
        </p:spPr>
        <p:txBody>
          <a:bodyPr wrap="square">
            <a:spAutoFit/>
          </a:bodyPr>
          <a:lstStyle/>
          <a:p>
            <a:r>
              <a:rPr lang="it-IT" i="1" dirty="0" smtClean="0">
                <a:solidFill>
                  <a:srgbClr val="FFC000"/>
                </a:solidFill>
                <a:effectLst>
                  <a:outerShdw blurRad="38100" dist="38100" dir="2700000" algn="tl">
                    <a:srgbClr val="000000">
                      <a:alpha val="43137"/>
                    </a:srgbClr>
                  </a:outerShdw>
                </a:effectLst>
              </a:rPr>
              <a:t>Qualunque tipo di ulteriore verifica, misura, calibrazione di cui si intenda proporre l’esecuzione, in aggiunta a quelle proposte, dovrà esser esplicitata e definita nei suoi dettagli in termini di: risorse umane, spazi, strumentazione e tempi necessari e se ne dovrà verificare la compatibilità con i tempi e le modalità di integrazione.</a:t>
            </a:r>
            <a:endParaRPr lang="it-IT" dirty="0">
              <a:solidFill>
                <a:srgbClr val="FFC000"/>
              </a:solidFill>
            </a:endParaRPr>
          </a:p>
        </p:txBody>
      </p:sp>
      <p:sp>
        <p:nvSpPr>
          <p:cNvPr id="11" name="Rettangolo 10"/>
          <p:cNvSpPr/>
          <p:nvPr/>
        </p:nvSpPr>
        <p:spPr>
          <a:xfrm>
            <a:off x="1197868" y="5589240"/>
            <a:ext cx="10990957" cy="923330"/>
          </a:xfrm>
          <a:prstGeom prst="rect">
            <a:avLst/>
          </a:prstGeom>
        </p:spPr>
        <p:txBody>
          <a:bodyPr wrap="square">
            <a:spAutoFit/>
          </a:bodyPr>
          <a:lstStyle/>
          <a:p>
            <a:r>
              <a:rPr lang="it-IT" i="1" dirty="0" smtClean="0">
                <a:solidFill>
                  <a:srgbClr val="FF0000"/>
                </a:solidFill>
                <a:effectLst>
                  <a:outerShdw blurRad="38100" dist="38100" dir="2700000" algn="tl">
                    <a:srgbClr val="000000">
                      <a:alpha val="43137"/>
                    </a:srgbClr>
                  </a:outerShdw>
                </a:effectLst>
              </a:rPr>
              <a:t>Il test di funzionamento avrà come UNICO risultato un attestazione di “pronto per il </a:t>
            </a:r>
            <a:r>
              <a:rPr lang="it-IT" i="1" dirty="0" err="1" smtClean="0">
                <a:solidFill>
                  <a:srgbClr val="FF0000"/>
                </a:solidFill>
                <a:effectLst>
                  <a:outerShdw blurRad="38100" dist="38100" dir="2700000" algn="tl">
                    <a:srgbClr val="000000">
                      <a:alpha val="43137"/>
                    </a:srgbClr>
                  </a:outerShdw>
                </a:effectLst>
              </a:rPr>
              <a:t>deployment</a:t>
            </a:r>
            <a:r>
              <a:rPr lang="it-IT" i="1" dirty="0" smtClean="0">
                <a:solidFill>
                  <a:srgbClr val="FF0000"/>
                </a:solidFill>
                <a:effectLst>
                  <a:outerShdw blurRad="38100" dist="38100" dir="2700000" algn="tl">
                    <a:srgbClr val="000000">
                      <a:alpha val="43137"/>
                    </a:srgbClr>
                  </a:outerShdw>
                </a:effectLst>
              </a:rPr>
              <a:t>”, che verrà formalizzato in calce al succitato modulo di controllo. </a:t>
            </a:r>
            <a:r>
              <a:rPr lang="it-IT" i="1" dirty="0" smtClean="0">
                <a:solidFill>
                  <a:srgbClr val="FFFF00"/>
                </a:solidFill>
                <a:effectLst>
                  <a:outerShdw blurRad="38100" dist="38100" dir="2700000" algn="tl">
                    <a:srgbClr val="000000">
                      <a:alpha val="43137"/>
                    </a:srgbClr>
                  </a:outerShdw>
                </a:effectLst>
              </a:rPr>
              <a:t>Va definito </a:t>
            </a:r>
            <a:r>
              <a:rPr lang="it-IT" i="1" dirty="0" smtClean="0">
                <a:solidFill>
                  <a:srgbClr val="FF0000"/>
                </a:solidFill>
                <a:effectLst>
                  <a:outerShdw blurRad="38100" dist="38100" dir="2700000" algn="tl">
                    <a:srgbClr val="000000">
                      <a:alpha val="43137"/>
                    </a:srgbClr>
                  </a:outerShdw>
                </a:effectLst>
              </a:rPr>
              <a:t>il numero minimo di MO funzionanti.</a:t>
            </a:r>
            <a:endParaRPr lang="it-IT"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1701924" y="72008"/>
            <a:ext cx="10269862" cy="908720"/>
          </a:xfrm>
        </p:spPr>
        <p:txBody>
          <a:bodyPr>
            <a:normAutofit fontScale="90000"/>
          </a:bodyPr>
          <a:lstStyle/>
          <a:p>
            <a:pPr algn="ctr"/>
            <a:r>
              <a:rPr lang="it-IT" sz="4000" dirty="0" smtClean="0">
                <a:solidFill>
                  <a:srgbClr val="FFFF00"/>
                </a:solidFill>
              </a:rPr>
              <a:t>risorse materiali,</a:t>
            </a:r>
            <a:r>
              <a:rPr lang="it-IT" dirty="0" smtClean="0">
                <a:solidFill>
                  <a:srgbClr val="FFFF00"/>
                </a:solidFill>
              </a:rPr>
              <a:t/>
            </a:r>
            <a:br>
              <a:rPr lang="it-IT" dirty="0" smtClean="0">
                <a:solidFill>
                  <a:srgbClr val="FFFF00"/>
                </a:solidFill>
              </a:rPr>
            </a:br>
            <a:r>
              <a:rPr lang="it-IT" sz="3100" dirty="0" smtClean="0">
                <a:solidFill>
                  <a:srgbClr val="FF0000"/>
                </a:solidFill>
              </a:rPr>
              <a:t>strumentazione da </a:t>
            </a:r>
            <a:r>
              <a:rPr lang="it-IT" sz="3100" dirty="0" smtClean="0">
                <a:solidFill>
                  <a:srgbClr val="FF0000"/>
                </a:solidFill>
              </a:rPr>
              <a:t>laboratorio di elettronica</a:t>
            </a:r>
            <a:endParaRPr lang="it-IT" sz="3100" dirty="0">
              <a:solidFill>
                <a:srgbClr val="FF0000"/>
              </a:solidFill>
            </a:endParaRPr>
          </a:p>
        </p:txBody>
      </p:sp>
      <p:sp>
        <p:nvSpPr>
          <p:cNvPr id="6" name="Rettangolo 5"/>
          <p:cNvSpPr/>
          <p:nvPr/>
        </p:nvSpPr>
        <p:spPr>
          <a:xfrm>
            <a:off x="1125860" y="1052736"/>
            <a:ext cx="2978596" cy="3693319"/>
          </a:xfrm>
          <a:prstGeom prst="rect">
            <a:avLst/>
          </a:prstGeom>
        </p:spPr>
        <p:txBody>
          <a:bodyPr wrap="square">
            <a:spAutoFit/>
          </a:bodyPr>
          <a:lstStyle/>
          <a:p>
            <a:r>
              <a:rPr lang="it-IT" dirty="0" smtClean="0"/>
              <a:t>Tutta la strumentazione da laboratorio di elettronica necessaria alla verifica di funzionamento ed alla caratterizzazione dei vari sottosistemi e della torre integrata dovrà essere assemblate in un </a:t>
            </a:r>
            <a:r>
              <a:rPr lang="it-IT" dirty="0" err="1" smtClean="0"/>
              <a:t>rack</a:t>
            </a:r>
            <a:r>
              <a:rPr lang="it-IT" dirty="0" smtClean="0"/>
              <a:t>, che avrà come unica interfaccia il connettore di interfaccia con il modulo di piano.</a:t>
            </a:r>
            <a:endParaRPr lang="it-IT" dirty="0" smtClean="0"/>
          </a:p>
        </p:txBody>
      </p:sp>
      <p:sp>
        <p:nvSpPr>
          <p:cNvPr id="4" name="Rettangolo 3"/>
          <p:cNvSpPr/>
          <p:nvPr/>
        </p:nvSpPr>
        <p:spPr>
          <a:xfrm>
            <a:off x="8129299" y="2746975"/>
            <a:ext cx="1371600" cy="137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mtClean="0"/>
              <a:t>FCMServer</a:t>
            </a:r>
            <a:endParaRPr lang="it-IT" dirty="0"/>
          </a:p>
        </p:txBody>
      </p:sp>
      <p:sp>
        <p:nvSpPr>
          <p:cNvPr id="5" name="Rettangolo 4"/>
          <p:cNvSpPr/>
          <p:nvPr/>
        </p:nvSpPr>
        <p:spPr>
          <a:xfrm>
            <a:off x="8002632" y="2633464"/>
            <a:ext cx="1371600" cy="137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mtClean="0"/>
              <a:t>FCMServer</a:t>
            </a:r>
            <a:endParaRPr lang="it-IT" dirty="0"/>
          </a:p>
        </p:txBody>
      </p:sp>
      <p:sp>
        <p:nvSpPr>
          <p:cNvPr id="7" name="Rettangolo 6"/>
          <p:cNvSpPr/>
          <p:nvPr/>
        </p:nvSpPr>
        <p:spPr>
          <a:xfrm>
            <a:off x="7881277" y="2514709"/>
            <a:ext cx="1371600" cy="137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mtClean="0"/>
              <a:t>FCMServer</a:t>
            </a:r>
            <a:endParaRPr lang="it-IT" dirty="0"/>
          </a:p>
        </p:txBody>
      </p:sp>
      <p:sp>
        <p:nvSpPr>
          <p:cNvPr id="8" name="Rettangolo 7"/>
          <p:cNvSpPr/>
          <p:nvPr/>
        </p:nvSpPr>
        <p:spPr>
          <a:xfrm>
            <a:off x="7765090" y="2414090"/>
            <a:ext cx="1371600" cy="137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err="1" smtClean="0"/>
              <a:t>FCMServer</a:t>
            </a:r>
            <a:endParaRPr lang="it-IT" dirty="0"/>
          </a:p>
        </p:txBody>
      </p:sp>
      <p:sp>
        <p:nvSpPr>
          <p:cNvPr id="9" name="Rettangolo 8"/>
          <p:cNvSpPr/>
          <p:nvPr/>
        </p:nvSpPr>
        <p:spPr>
          <a:xfrm>
            <a:off x="4465298" y="1064988"/>
            <a:ext cx="2520280" cy="6568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cxnSp>
        <p:nvCxnSpPr>
          <p:cNvPr id="10" name="Connettore 1 9"/>
          <p:cNvCxnSpPr/>
          <p:nvPr/>
        </p:nvCxnSpPr>
        <p:spPr>
          <a:xfrm>
            <a:off x="4609314" y="1353020"/>
            <a:ext cx="2160240" cy="0"/>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Ovale 10"/>
          <p:cNvSpPr/>
          <p:nvPr/>
        </p:nvSpPr>
        <p:spPr>
          <a:xfrm>
            <a:off x="4681322" y="13530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4573310" y="12810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6769554" y="128467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6625538" y="134715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5473410" y="134715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5905458" y="13530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5473410" y="1111552"/>
            <a:ext cx="576064" cy="175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4 17"/>
          <p:cNvCxnSpPr>
            <a:endCxn id="17" idx="1"/>
          </p:cNvCxnSpPr>
          <p:nvPr/>
        </p:nvCxnSpPr>
        <p:spPr>
          <a:xfrm flipV="1">
            <a:off x="4609314" y="1199117"/>
            <a:ext cx="864096" cy="72371"/>
          </a:xfrm>
          <a:prstGeom prst="bentConnector3">
            <a:avLst>
              <a:gd name="adj1" fmla="val 396"/>
            </a:avLst>
          </a:prstGeom>
        </p:spPr>
        <p:style>
          <a:lnRef idx="1">
            <a:schemeClr val="accent1"/>
          </a:lnRef>
          <a:fillRef idx="0">
            <a:schemeClr val="accent1"/>
          </a:fillRef>
          <a:effectRef idx="0">
            <a:schemeClr val="accent1"/>
          </a:effectRef>
          <a:fontRef idx="minor">
            <a:schemeClr val="tx1"/>
          </a:fontRef>
        </p:style>
      </p:cxnSp>
      <p:cxnSp>
        <p:nvCxnSpPr>
          <p:cNvPr id="19" name="Connettore 4 17"/>
          <p:cNvCxnSpPr/>
          <p:nvPr/>
        </p:nvCxnSpPr>
        <p:spPr>
          <a:xfrm rot="5400000" flipH="1" flipV="1">
            <a:off x="5029822" y="934547"/>
            <a:ext cx="144016" cy="75608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0" name="Connettore 4 21"/>
          <p:cNvCxnSpPr>
            <a:endCxn id="14" idx="0"/>
          </p:cNvCxnSpPr>
          <p:nvPr/>
        </p:nvCxnSpPr>
        <p:spPr>
          <a:xfrm>
            <a:off x="6049474" y="1240581"/>
            <a:ext cx="612068" cy="10657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Connettore 4 23"/>
          <p:cNvCxnSpPr>
            <a:stCxn id="17" idx="3"/>
            <a:endCxn id="13" idx="0"/>
          </p:cNvCxnSpPr>
          <p:nvPr/>
        </p:nvCxnSpPr>
        <p:spPr>
          <a:xfrm>
            <a:off x="6049474" y="1199117"/>
            <a:ext cx="756084" cy="8555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2" name="Connettore 4 21"/>
          <p:cNvCxnSpPr>
            <a:stCxn id="15" idx="0"/>
          </p:cNvCxnSpPr>
          <p:nvPr/>
        </p:nvCxnSpPr>
        <p:spPr>
          <a:xfrm rot="5400000" flipH="1" flipV="1">
            <a:off x="5500773" y="1302509"/>
            <a:ext cx="53287" cy="3600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 name="Connettore 4 22"/>
          <p:cNvCxnSpPr>
            <a:stCxn id="16" idx="0"/>
          </p:cNvCxnSpPr>
          <p:nvPr/>
        </p:nvCxnSpPr>
        <p:spPr>
          <a:xfrm rot="16200000" flipV="1">
            <a:off x="5893884" y="1305442"/>
            <a:ext cx="59153" cy="36004"/>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4" name="Rettangolo 23"/>
          <p:cNvSpPr/>
          <p:nvPr/>
        </p:nvSpPr>
        <p:spPr>
          <a:xfrm>
            <a:off x="6913570" y="1136996"/>
            <a:ext cx="7200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6997224" y="1136277"/>
            <a:ext cx="7200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6" name="Connettore 4 25"/>
          <p:cNvCxnSpPr>
            <a:stCxn id="17" idx="3"/>
            <a:endCxn id="24" idx="1"/>
          </p:cNvCxnSpPr>
          <p:nvPr/>
        </p:nvCxnSpPr>
        <p:spPr>
          <a:xfrm flipV="1">
            <a:off x="6049474" y="1159856"/>
            <a:ext cx="864096" cy="39261"/>
          </a:xfrm>
          <a:prstGeom prst="bentConnector3">
            <a:avLst>
              <a:gd name="adj1" fmla="val -706"/>
            </a:avLst>
          </a:prstGeom>
        </p:spPr>
        <p:style>
          <a:lnRef idx="1">
            <a:schemeClr val="accent1"/>
          </a:lnRef>
          <a:fillRef idx="0">
            <a:schemeClr val="accent1"/>
          </a:fillRef>
          <a:effectRef idx="0">
            <a:schemeClr val="accent1"/>
          </a:effectRef>
          <a:fontRef idx="minor">
            <a:schemeClr val="tx1"/>
          </a:fontRef>
        </p:style>
      </p:cxnSp>
      <p:sp>
        <p:nvSpPr>
          <p:cNvPr id="27" name="Rettangolo 26"/>
          <p:cNvSpPr/>
          <p:nvPr/>
        </p:nvSpPr>
        <p:spPr>
          <a:xfrm>
            <a:off x="9217826" y="1312589"/>
            <a:ext cx="720080" cy="184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Connettore 4 40"/>
          <p:cNvCxnSpPr>
            <a:stCxn id="53" idx="0"/>
            <a:endCxn id="25" idx="3"/>
          </p:cNvCxnSpPr>
          <p:nvPr/>
        </p:nvCxnSpPr>
        <p:spPr>
          <a:xfrm rot="16200000" flipV="1">
            <a:off x="8265397" y="-37027"/>
            <a:ext cx="109623" cy="250195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9" name="Connettore 4 28"/>
          <p:cNvCxnSpPr>
            <a:stCxn id="51" idx="2"/>
            <a:endCxn id="30" idx="0"/>
          </p:cNvCxnSpPr>
          <p:nvPr/>
        </p:nvCxnSpPr>
        <p:spPr>
          <a:xfrm rot="5400000">
            <a:off x="8225891" y="1291621"/>
            <a:ext cx="890386" cy="1368151"/>
          </a:xfrm>
          <a:prstGeom prst="bentConnector3">
            <a:avLst>
              <a:gd name="adj1" fmla="val 50000"/>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ttangolo 29"/>
          <p:cNvSpPr/>
          <p:nvPr/>
        </p:nvSpPr>
        <p:spPr>
          <a:xfrm>
            <a:off x="7878996" y="2420889"/>
            <a:ext cx="2160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S</a:t>
            </a:r>
          </a:p>
          <a:p>
            <a:pPr algn="ctr"/>
            <a:r>
              <a:rPr lang="it-IT" sz="1200" dirty="0" smtClean="0"/>
              <a:t>F</a:t>
            </a:r>
          </a:p>
          <a:p>
            <a:pPr algn="ctr"/>
            <a:r>
              <a:rPr lang="it-IT" sz="1200" dirty="0" smtClean="0"/>
              <a:t>P</a:t>
            </a:r>
            <a:endParaRPr lang="it-IT" sz="1200" dirty="0"/>
          </a:p>
        </p:txBody>
      </p:sp>
      <p:cxnSp>
        <p:nvCxnSpPr>
          <p:cNvPr id="31" name="Connettore 4 30"/>
          <p:cNvCxnSpPr>
            <a:stCxn id="52" idx="2"/>
          </p:cNvCxnSpPr>
          <p:nvPr/>
        </p:nvCxnSpPr>
        <p:spPr>
          <a:xfrm rot="16200000" flipH="1">
            <a:off x="9583371" y="1734339"/>
            <a:ext cx="890385" cy="482712"/>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ettangolo 31"/>
          <p:cNvSpPr/>
          <p:nvPr/>
        </p:nvSpPr>
        <p:spPr>
          <a:xfrm>
            <a:off x="8002632" y="5373216"/>
            <a:ext cx="208823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PC TEST</a:t>
            </a:r>
            <a:endParaRPr lang="it-IT" dirty="0"/>
          </a:p>
        </p:txBody>
      </p:sp>
      <p:sp>
        <p:nvSpPr>
          <p:cNvPr id="33" name="Rettangolo 32"/>
          <p:cNvSpPr/>
          <p:nvPr/>
        </p:nvSpPr>
        <p:spPr>
          <a:xfrm>
            <a:off x="10028563" y="2422939"/>
            <a:ext cx="1440159"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smtClean="0"/>
              <a:t>TDK LAMBDA</a:t>
            </a:r>
          </a:p>
          <a:p>
            <a:pPr algn="ctr"/>
            <a:r>
              <a:rPr lang="it-IT" sz="1400" dirty="0" smtClean="0"/>
              <a:t>220VAC/375VDC</a:t>
            </a:r>
            <a:endParaRPr lang="it-IT" sz="1400" dirty="0"/>
          </a:p>
        </p:txBody>
      </p:sp>
      <p:cxnSp>
        <p:nvCxnSpPr>
          <p:cNvPr id="34" name="Connettore 2 33"/>
          <p:cNvCxnSpPr>
            <a:endCxn id="33" idx="3"/>
          </p:cNvCxnSpPr>
          <p:nvPr/>
        </p:nvCxnSpPr>
        <p:spPr>
          <a:xfrm flipH="1">
            <a:off x="11468722" y="2746975"/>
            <a:ext cx="4320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CasellaDiTesto 34"/>
          <p:cNvSpPr txBox="1"/>
          <p:nvPr/>
        </p:nvSpPr>
        <p:spPr>
          <a:xfrm flipH="1">
            <a:off x="11540731" y="2422939"/>
            <a:ext cx="386329" cy="338554"/>
          </a:xfrm>
          <a:prstGeom prst="rect">
            <a:avLst/>
          </a:prstGeom>
          <a:noFill/>
        </p:spPr>
        <p:txBody>
          <a:bodyPr wrap="square" rtlCol="0">
            <a:spAutoFit/>
          </a:bodyPr>
          <a:lstStyle/>
          <a:p>
            <a:r>
              <a:rPr lang="it-IT" sz="800" dirty="0" smtClean="0"/>
              <a:t>220VAC</a:t>
            </a:r>
            <a:endParaRPr lang="it-IT" sz="800" dirty="0"/>
          </a:p>
        </p:txBody>
      </p:sp>
      <p:sp>
        <p:nvSpPr>
          <p:cNvPr id="36" name="Rettangolo 35"/>
          <p:cNvSpPr/>
          <p:nvPr/>
        </p:nvSpPr>
        <p:spPr>
          <a:xfrm>
            <a:off x="8630828" y="3420249"/>
            <a:ext cx="506733" cy="357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smtClean="0"/>
              <a:t>ETH</a:t>
            </a:r>
          </a:p>
          <a:p>
            <a:pPr algn="ctr"/>
            <a:r>
              <a:rPr lang="it-IT" sz="1050" dirty="0" smtClean="0"/>
              <a:t>FAST</a:t>
            </a:r>
            <a:endParaRPr lang="it-IT" sz="1050" dirty="0"/>
          </a:p>
        </p:txBody>
      </p:sp>
      <p:sp>
        <p:nvSpPr>
          <p:cNvPr id="37" name="Rettangolo 36"/>
          <p:cNvSpPr/>
          <p:nvPr/>
        </p:nvSpPr>
        <p:spPr>
          <a:xfrm>
            <a:off x="6049474" y="1138711"/>
            <a:ext cx="7200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55402" y="1449263"/>
            <a:ext cx="80962" cy="1762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67321" y="1452042"/>
            <a:ext cx="80962" cy="1762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69877" y="1449263"/>
            <a:ext cx="80962" cy="1762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00982" y="1453630"/>
            <a:ext cx="80962" cy="1762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1061" y="1453630"/>
            <a:ext cx="80962" cy="1762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60600" y="1453630"/>
            <a:ext cx="80962" cy="1762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4" name="Rettangolo 43"/>
          <p:cNvSpPr/>
          <p:nvPr/>
        </p:nvSpPr>
        <p:spPr>
          <a:xfrm>
            <a:off x="6910308" y="1607701"/>
            <a:ext cx="7200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p:cNvSpPr/>
          <p:nvPr/>
        </p:nvSpPr>
        <p:spPr>
          <a:xfrm>
            <a:off x="6993962" y="1606982"/>
            <a:ext cx="7200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6" name="Connettore 4 45"/>
          <p:cNvCxnSpPr/>
          <p:nvPr/>
        </p:nvCxnSpPr>
        <p:spPr>
          <a:xfrm>
            <a:off x="4573310" y="1625475"/>
            <a:ext cx="2336998" cy="12700"/>
          </a:xfrm>
          <a:prstGeom prst="bentConnector3">
            <a:avLst>
              <a:gd name="adj1" fmla="val 548"/>
            </a:avLst>
          </a:prstGeom>
        </p:spPr>
        <p:style>
          <a:lnRef idx="1">
            <a:schemeClr val="accent1"/>
          </a:lnRef>
          <a:fillRef idx="0">
            <a:schemeClr val="accent1"/>
          </a:fillRef>
          <a:effectRef idx="0">
            <a:schemeClr val="accent1"/>
          </a:effectRef>
          <a:fontRef idx="minor">
            <a:schemeClr val="tx1"/>
          </a:fontRef>
        </p:style>
      </p:cxnSp>
      <p:cxnSp>
        <p:nvCxnSpPr>
          <p:cNvPr id="47" name="Connettore 4 94"/>
          <p:cNvCxnSpPr>
            <a:stCxn id="45" idx="3"/>
            <a:endCxn id="48" idx="0"/>
          </p:cNvCxnSpPr>
          <p:nvPr/>
        </p:nvCxnSpPr>
        <p:spPr>
          <a:xfrm flipH="1">
            <a:off x="5692284" y="1629842"/>
            <a:ext cx="1373686" cy="791046"/>
          </a:xfrm>
          <a:prstGeom prst="bentConnector4">
            <a:avLst>
              <a:gd name="adj1" fmla="val -16641"/>
              <a:gd name="adj2" fmla="val 51445"/>
            </a:avLst>
          </a:prstGeom>
        </p:spPr>
        <p:style>
          <a:lnRef idx="1">
            <a:schemeClr val="accent1"/>
          </a:lnRef>
          <a:fillRef idx="0">
            <a:schemeClr val="accent1"/>
          </a:fillRef>
          <a:effectRef idx="0">
            <a:schemeClr val="accent1"/>
          </a:effectRef>
          <a:fontRef idx="minor">
            <a:schemeClr val="tx1"/>
          </a:fontRef>
        </p:style>
      </p:cxnSp>
      <p:sp>
        <p:nvSpPr>
          <p:cNvPr id="48" name="Rettangolo 47"/>
          <p:cNvSpPr/>
          <p:nvPr/>
        </p:nvSpPr>
        <p:spPr>
          <a:xfrm>
            <a:off x="4870276" y="2420888"/>
            <a:ext cx="1644015" cy="137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600" dirty="0" smtClean="0"/>
              <a:t>TIME</a:t>
            </a:r>
          </a:p>
          <a:p>
            <a:pPr algn="ctr"/>
            <a:r>
              <a:rPr lang="it-IT" sz="1600" dirty="0" smtClean="0"/>
              <a:t>CALIBRATION</a:t>
            </a:r>
          </a:p>
          <a:p>
            <a:pPr algn="ctr"/>
            <a:r>
              <a:rPr lang="it-IT" sz="1600" dirty="0" smtClean="0"/>
              <a:t>STATION</a:t>
            </a:r>
          </a:p>
        </p:txBody>
      </p:sp>
      <p:cxnSp>
        <p:nvCxnSpPr>
          <p:cNvPr id="49" name="Connettore 4 94"/>
          <p:cNvCxnSpPr>
            <a:stCxn id="8" idx="1"/>
            <a:endCxn id="48" idx="3"/>
          </p:cNvCxnSpPr>
          <p:nvPr/>
        </p:nvCxnSpPr>
        <p:spPr>
          <a:xfrm flipH="1">
            <a:off x="6514291" y="3099890"/>
            <a:ext cx="1250799" cy="6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CasellaDiTesto 66"/>
          <p:cNvSpPr txBox="1"/>
          <p:nvPr/>
        </p:nvSpPr>
        <p:spPr>
          <a:xfrm flipH="1">
            <a:off x="6798874" y="2852936"/>
            <a:ext cx="1023729" cy="276999"/>
          </a:xfrm>
          <a:prstGeom prst="rect">
            <a:avLst/>
          </a:prstGeom>
          <a:noFill/>
        </p:spPr>
        <p:txBody>
          <a:bodyPr wrap="square" rtlCol="0">
            <a:spAutoFit/>
          </a:bodyPr>
          <a:lstStyle/>
          <a:p>
            <a:pPr algn="ctr"/>
            <a:r>
              <a:rPr lang="it-IT" sz="1200" dirty="0" smtClean="0"/>
              <a:t>TRIGGER</a:t>
            </a:r>
            <a:endParaRPr lang="it-IT" sz="1200" dirty="0"/>
          </a:p>
        </p:txBody>
      </p:sp>
      <p:sp>
        <p:nvSpPr>
          <p:cNvPr id="51" name="Rettangolo 91"/>
          <p:cNvSpPr/>
          <p:nvPr/>
        </p:nvSpPr>
        <p:spPr>
          <a:xfrm>
            <a:off x="9319155" y="1484784"/>
            <a:ext cx="7200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91"/>
          <p:cNvSpPr/>
          <p:nvPr/>
        </p:nvSpPr>
        <p:spPr>
          <a:xfrm>
            <a:off x="9751203" y="1484784"/>
            <a:ext cx="7200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91"/>
          <p:cNvSpPr/>
          <p:nvPr/>
        </p:nvSpPr>
        <p:spPr>
          <a:xfrm>
            <a:off x="9535179" y="1268760"/>
            <a:ext cx="7200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 122"/>
          <p:cNvSpPr/>
          <p:nvPr/>
        </p:nvSpPr>
        <p:spPr>
          <a:xfrm>
            <a:off x="8495069" y="1825278"/>
            <a:ext cx="144016" cy="14401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ttangolo 52"/>
          <p:cNvSpPr/>
          <p:nvPr/>
        </p:nvSpPr>
        <p:spPr>
          <a:xfrm>
            <a:off x="5237766" y="4869161"/>
            <a:ext cx="1181448"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mtClean="0"/>
              <a:t>GPS</a:t>
            </a:r>
            <a:endParaRPr lang="it-IT" dirty="0"/>
          </a:p>
        </p:txBody>
      </p:sp>
      <p:cxnSp>
        <p:nvCxnSpPr>
          <p:cNvPr id="56" name="Connettore 4 94"/>
          <p:cNvCxnSpPr>
            <a:stCxn id="48" idx="2"/>
          </p:cNvCxnSpPr>
          <p:nvPr/>
        </p:nvCxnSpPr>
        <p:spPr>
          <a:xfrm rot="5400000">
            <a:off x="5071517" y="4248393"/>
            <a:ext cx="1076673" cy="16486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7" name="Rettangolo 56"/>
          <p:cNvSpPr/>
          <p:nvPr/>
        </p:nvSpPr>
        <p:spPr>
          <a:xfrm>
            <a:off x="7768543" y="3430573"/>
            <a:ext cx="569614" cy="357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smtClean="0"/>
              <a:t>ETH</a:t>
            </a:r>
          </a:p>
          <a:p>
            <a:pPr algn="ctr"/>
            <a:r>
              <a:rPr lang="it-IT" sz="1050" dirty="0" smtClean="0"/>
              <a:t>SLOW</a:t>
            </a:r>
            <a:endParaRPr lang="it-IT" sz="1050" dirty="0"/>
          </a:p>
        </p:txBody>
      </p:sp>
      <p:cxnSp>
        <p:nvCxnSpPr>
          <p:cNvPr id="58" name="Connettore 4 35"/>
          <p:cNvCxnSpPr>
            <a:stCxn id="55" idx="0"/>
          </p:cNvCxnSpPr>
          <p:nvPr/>
        </p:nvCxnSpPr>
        <p:spPr>
          <a:xfrm rot="5400000" flipH="1" flipV="1">
            <a:off x="6064996" y="4128599"/>
            <a:ext cx="504056" cy="97706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9" name="Connettore 4 58"/>
          <p:cNvCxnSpPr/>
          <p:nvPr/>
        </p:nvCxnSpPr>
        <p:spPr>
          <a:xfrm rot="5400000" flipH="1" flipV="1">
            <a:off x="6762404" y="3362418"/>
            <a:ext cx="1045840" cy="959532"/>
          </a:xfrm>
          <a:prstGeom prst="bentConnector3">
            <a:avLst>
              <a:gd name="adj1" fmla="val 100303"/>
            </a:avLst>
          </a:prstGeom>
        </p:spPr>
        <p:style>
          <a:lnRef idx="1">
            <a:schemeClr val="accent1"/>
          </a:lnRef>
          <a:fillRef idx="0">
            <a:schemeClr val="accent1"/>
          </a:fillRef>
          <a:effectRef idx="0">
            <a:schemeClr val="accent1"/>
          </a:effectRef>
          <a:fontRef idx="minor">
            <a:schemeClr val="tx1"/>
          </a:fontRef>
        </p:style>
      </p:cxnSp>
      <p:sp>
        <p:nvSpPr>
          <p:cNvPr id="60" name="Rettangolo 52"/>
          <p:cNvSpPr/>
          <p:nvPr/>
        </p:nvSpPr>
        <p:spPr>
          <a:xfrm>
            <a:off x="7174366" y="4330822"/>
            <a:ext cx="1181448" cy="5383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smtClean="0"/>
              <a:t>SWITCH</a:t>
            </a:r>
          </a:p>
          <a:p>
            <a:pPr algn="ctr"/>
            <a:r>
              <a:rPr lang="it-IT" sz="1400" dirty="0" smtClean="0"/>
              <a:t>1Giga</a:t>
            </a:r>
            <a:endParaRPr lang="it-IT" sz="1400" dirty="0"/>
          </a:p>
        </p:txBody>
      </p:sp>
      <p:sp>
        <p:nvSpPr>
          <p:cNvPr id="61" name="Rettangolo 52"/>
          <p:cNvSpPr/>
          <p:nvPr/>
        </p:nvSpPr>
        <p:spPr>
          <a:xfrm>
            <a:off x="8539465" y="4316920"/>
            <a:ext cx="1181448" cy="5383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smtClean="0"/>
              <a:t>SWITCH</a:t>
            </a:r>
          </a:p>
          <a:p>
            <a:pPr algn="ctr"/>
            <a:r>
              <a:rPr lang="it-IT" sz="1400" dirty="0" smtClean="0"/>
              <a:t>10Giga</a:t>
            </a:r>
            <a:endParaRPr lang="it-IT" sz="1400" dirty="0"/>
          </a:p>
        </p:txBody>
      </p:sp>
      <p:cxnSp>
        <p:nvCxnSpPr>
          <p:cNvPr id="62" name="Connettore 4 61"/>
          <p:cNvCxnSpPr>
            <a:stCxn id="57" idx="2"/>
            <a:endCxn id="60" idx="0"/>
          </p:cNvCxnSpPr>
          <p:nvPr/>
        </p:nvCxnSpPr>
        <p:spPr>
          <a:xfrm rot="5400000">
            <a:off x="7638002" y="3915474"/>
            <a:ext cx="542436" cy="28826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3" name="Connettore 4 62"/>
          <p:cNvCxnSpPr>
            <a:stCxn id="36" idx="2"/>
            <a:endCxn id="61" idx="0"/>
          </p:cNvCxnSpPr>
          <p:nvPr/>
        </p:nvCxnSpPr>
        <p:spPr>
          <a:xfrm rot="16200000" flipH="1">
            <a:off x="8737763" y="3924494"/>
            <a:ext cx="538858" cy="245994"/>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64" name="Rettangolo 52"/>
          <p:cNvSpPr/>
          <p:nvPr/>
        </p:nvSpPr>
        <p:spPr>
          <a:xfrm>
            <a:off x="10719323" y="5949280"/>
            <a:ext cx="1181448"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smtClean="0"/>
              <a:t>TASTIERA</a:t>
            </a:r>
            <a:endParaRPr lang="it-IT" dirty="0"/>
          </a:p>
        </p:txBody>
      </p:sp>
      <p:sp>
        <p:nvSpPr>
          <p:cNvPr id="65" name="Rettangolo 52"/>
          <p:cNvSpPr/>
          <p:nvPr/>
        </p:nvSpPr>
        <p:spPr>
          <a:xfrm>
            <a:off x="10719323" y="5121188"/>
            <a:ext cx="1181448"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smtClean="0"/>
              <a:t>MONITOR</a:t>
            </a:r>
            <a:endParaRPr lang="it-IT" dirty="0"/>
          </a:p>
        </p:txBody>
      </p:sp>
      <p:cxnSp>
        <p:nvCxnSpPr>
          <p:cNvPr id="66" name="Connettore 4 32"/>
          <p:cNvCxnSpPr>
            <a:stCxn id="61" idx="2"/>
            <a:endCxn id="32" idx="1"/>
          </p:cNvCxnSpPr>
          <p:nvPr/>
        </p:nvCxnSpPr>
        <p:spPr>
          <a:xfrm rot="5400000">
            <a:off x="8109410" y="4748480"/>
            <a:ext cx="914003" cy="1127557"/>
          </a:xfrm>
          <a:prstGeom prst="bentConnector4">
            <a:avLst>
              <a:gd name="adj1" fmla="val 28335"/>
              <a:gd name="adj2" fmla="val 110276"/>
            </a:avLst>
          </a:prstGeom>
        </p:spPr>
        <p:style>
          <a:lnRef idx="1">
            <a:schemeClr val="accent1"/>
          </a:lnRef>
          <a:fillRef idx="0">
            <a:schemeClr val="accent1"/>
          </a:fillRef>
          <a:effectRef idx="0">
            <a:schemeClr val="accent1"/>
          </a:effectRef>
          <a:fontRef idx="minor">
            <a:schemeClr val="tx1"/>
          </a:fontRef>
        </p:style>
      </p:cxnSp>
      <p:cxnSp>
        <p:nvCxnSpPr>
          <p:cNvPr id="67" name="Connettore 4 66"/>
          <p:cNvCxnSpPr>
            <a:stCxn id="32" idx="3"/>
            <a:endCxn id="65" idx="1"/>
          </p:cNvCxnSpPr>
          <p:nvPr/>
        </p:nvCxnSpPr>
        <p:spPr>
          <a:xfrm flipV="1">
            <a:off x="10090864" y="5445224"/>
            <a:ext cx="628459" cy="32403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8" name="Connettore 4 67"/>
          <p:cNvCxnSpPr>
            <a:endCxn id="64" idx="1"/>
          </p:cNvCxnSpPr>
          <p:nvPr/>
        </p:nvCxnSpPr>
        <p:spPr>
          <a:xfrm>
            <a:off x="10090864" y="5949280"/>
            <a:ext cx="628459" cy="32403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9" name="Connettore 4 68"/>
          <p:cNvCxnSpPr/>
          <p:nvPr/>
        </p:nvCxnSpPr>
        <p:spPr>
          <a:xfrm rot="16200000" flipH="1">
            <a:off x="7184731" y="5131377"/>
            <a:ext cx="1080119" cy="555686"/>
          </a:xfrm>
          <a:prstGeom prst="bentConnector3">
            <a:avLst>
              <a:gd name="adj1" fmla="val 99867"/>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xmlns="" val="1308109440"/>
              </p:ext>
            </p:extLst>
          </p:nvPr>
        </p:nvGraphicFramePr>
        <p:xfrm>
          <a:off x="3742828" y="571922"/>
          <a:ext cx="6096000" cy="5668120"/>
        </p:xfrm>
        <a:graphic>
          <a:graphicData uri="http://schemas.openxmlformats.org/drawingml/2006/table">
            <a:tbl>
              <a:tblPr firstRow="1" bandRow="1">
                <a:tableStyleId>{5C22544A-7EE6-4342-B048-85BDC9FD1C3A}</a:tableStyleId>
              </a:tblPr>
              <a:tblGrid>
                <a:gridCol w="3048000"/>
                <a:gridCol w="2496616"/>
                <a:gridCol w="551384"/>
              </a:tblGrid>
              <a:tr h="370840">
                <a:tc>
                  <a:txBody>
                    <a:bodyPr/>
                    <a:lstStyle/>
                    <a:p>
                      <a:pPr algn="ctr"/>
                      <a:r>
                        <a:rPr lang="it-IT" sz="1600" dirty="0" smtClean="0"/>
                        <a:t>RACK</a:t>
                      </a:r>
                      <a:r>
                        <a:rPr lang="it-IT" sz="1600" baseline="0" dirty="0" smtClean="0"/>
                        <a:t> 19’</a:t>
                      </a:r>
                      <a:endParaRPr lang="it-IT" sz="1600" dirty="0"/>
                    </a:p>
                  </a:txBody>
                  <a:tcPr marL="36000" marR="36000" marT="36000" marB="36000"/>
                </a:tc>
                <a:tc>
                  <a:txBody>
                    <a:bodyPr/>
                    <a:lstStyle/>
                    <a:p>
                      <a:pPr algn="ctr"/>
                      <a:r>
                        <a:rPr lang="it-IT" sz="1600" dirty="0" smtClean="0"/>
                        <a:t>Descrizione </a:t>
                      </a:r>
                      <a:endParaRPr lang="it-IT" sz="1600" dirty="0"/>
                    </a:p>
                  </a:txBody>
                  <a:tcPr marL="36000" marR="36000" marT="36000" marB="36000"/>
                </a:tc>
                <a:tc>
                  <a:txBody>
                    <a:bodyPr/>
                    <a:lstStyle/>
                    <a:p>
                      <a:pPr algn="ctr"/>
                      <a:r>
                        <a:rPr lang="it-IT" sz="1600" dirty="0" smtClean="0"/>
                        <a:t>U</a:t>
                      </a:r>
                      <a:endParaRPr lang="it-IT" sz="1600" dirty="0"/>
                    </a:p>
                  </a:txBody>
                  <a:tcPr marL="36000" marR="36000" marT="36000" marB="36000"/>
                </a:tc>
              </a:tr>
              <a:tr h="133216">
                <a:tc>
                  <a:txBody>
                    <a:bodyPr/>
                    <a:lstStyle/>
                    <a:p>
                      <a:pPr marL="0" algn="ctr" defTabSz="914400" rtl="0" eaLnBrk="1" latinLnBrk="0" hangingPunct="1"/>
                      <a:r>
                        <a:rPr lang="it-IT" sz="1600" kern="1200" dirty="0" smtClean="0">
                          <a:solidFill>
                            <a:schemeClr val="dk1"/>
                          </a:solidFill>
                          <a:latin typeface="+mn-lt"/>
                          <a:ea typeface="+mn-ea"/>
                          <a:cs typeface="+mn-cs"/>
                        </a:rPr>
                        <a:t>LAMBDA TDK  </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POWER SUPPLY 375VDC </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1</a:t>
                      </a:r>
                      <a:endParaRPr lang="it-IT" sz="1600" kern="1200" dirty="0">
                        <a:solidFill>
                          <a:schemeClr val="dk1"/>
                        </a:solidFill>
                        <a:latin typeface="+mn-lt"/>
                        <a:ea typeface="+mn-ea"/>
                        <a:cs typeface="+mn-cs"/>
                      </a:endParaRPr>
                    </a:p>
                  </a:txBody>
                  <a:tcPr marL="36000" marR="36000" marT="36000" marB="36000"/>
                </a:tc>
              </a:tr>
              <a:tr h="122416">
                <a:tc>
                  <a:txBody>
                    <a:bodyPr/>
                    <a:lstStyle/>
                    <a:p>
                      <a:pPr marL="0" algn="ctr" defTabSz="914400" rtl="0" eaLnBrk="1" latinLnBrk="0" hangingPunct="1"/>
                      <a:r>
                        <a:rPr lang="it-IT" sz="1600" kern="1200" dirty="0" smtClean="0">
                          <a:solidFill>
                            <a:schemeClr val="dk1"/>
                          </a:solidFill>
                          <a:latin typeface="+mn-lt"/>
                          <a:ea typeface="+mn-ea"/>
                          <a:cs typeface="+mn-cs"/>
                        </a:rPr>
                        <a:t>PCS BOARD </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OUTPUT TO FLOOR  </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1</a:t>
                      </a:r>
                      <a:endParaRPr lang="it-IT" sz="1600" kern="1200" dirty="0">
                        <a:solidFill>
                          <a:schemeClr val="dk1"/>
                        </a:solidFill>
                        <a:latin typeface="+mn-lt"/>
                        <a:ea typeface="+mn-ea"/>
                        <a:cs typeface="+mn-cs"/>
                      </a:endParaRPr>
                    </a:p>
                  </a:txBody>
                  <a:tcPr marL="36000" marR="36000" marT="36000" marB="36000"/>
                </a:tc>
              </a:tr>
              <a:tr h="111616">
                <a:tc>
                  <a:txBody>
                    <a:bodyPr/>
                    <a:lstStyle/>
                    <a:p>
                      <a:pPr marL="0" algn="ctr" defTabSz="914400" rtl="0" eaLnBrk="1" latinLnBrk="0" hangingPunct="1"/>
                      <a:r>
                        <a:rPr lang="it-IT" sz="1600" kern="1200" dirty="0" smtClean="0">
                          <a:solidFill>
                            <a:schemeClr val="dk1"/>
                          </a:solidFill>
                          <a:latin typeface="+mn-lt"/>
                          <a:ea typeface="+mn-ea"/>
                          <a:cs typeface="+mn-cs"/>
                        </a:rPr>
                        <a:t>PC INDUSTRIALE</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PC FOR TEST </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1</a:t>
                      </a:r>
                      <a:endParaRPr lang="it-IT" sz="1600" kern="1200" dirty="0">
                        <a:solidFill>
                          <a:schemeClr val="dk1"/>
                        </a:solidFill>
                        <a:latin typeface="+mn-lt"/>
                        <a:ea typeface="+mn-ea"/>
                        <a:cs typeface="+mn-cs"/>
                      </a:endParaRPr>
                    </a:p>
                  </a:txBody>
                  <a:tcPr marL="36000" marR="36000" marT="36000" marB="36000"/>
                </a:tc>
              </a:tr>
              <a:tr h="100816">
                <a:tc>
                  <a:txBody>
                    <a:bodyPr/>
                    <a:lstStyle/>
                    <a:p>
                      <a:pPr marL="0" algn="ctr" defTabSz="914400" rtl="0" eaLnBrk="1" latinLnBrk="0" hangingPunct="1"/>
                      <a:r>
                        <a:rPr lang="it-IT" sz="1600" kern="1200" dirty="0" smtClean="0">
                          <a:solidFill>
                            <a:schemeClr val="dk1"/>
                          </a:solidFill>
                          <a:latin typeface="+mn-lt"/>
                          <a:ea typeface="+mn-ea"/>
                          <a:cs typeface="+mn-cs"/>
                        </a:rPr>
                        <a:t>GPS</a:t>
                      </a:r>
                      <a:endParaRPr lang="it-IT" sz="1600" kern="1200" dirty="0">
                        <a:solidFill>
                          <a:schemeClr val="dk1"/>
                        </a:solidFill>
                        <a:latin typeface="+mn-lt"/>
                        <a:ea typeface="+mn-ea"/>
                        <a:cs typeface="+mn-cs"/>
                      </a:endParaRPr>
                    </a:p>
                  </a:txBody>
                  <a:tcPr marL="36000" marR="36000" marT="36000" marB="36000">
                    <a:solidFill>
                      <a:srgbClr val="FFFF00"/>
                    </a:solidFill>
                  </a:tcPr>
                </a:tc>
                <a:tc>
                  <a:txBody>
                    <a:bodyPr/>
                    <a:lstStyle/>
                    <a:p>
                      <a:pPr marL="0" algn="ctr" defTabSz="914400" rtl="0" eaLnBrk="1" latinLnBrk="0" hangingPunct="1"/>
                      <a:r>
                        <a:rPr lang="it-IT" sz="1600" kern="1200" dirty="0" smtClean="0">
                          <a:solidFill>
                            <a:schemeClr val="dk1"/>
                          </a:solidFill>
                          <a:latin typeface="+mn-lt"/>
                          <a:ea typeface="+mn-ea"/>
                          <a:cs typeface="+mn-cs"/>
                        </a:rPr>
                        <a:t>STAZIONE GPS</a:t>
                      </a:r>
                      <a:endParaRPr lang="it-IT" sz="1600" kern="1200" dirty="0">
                        <a:solidFill>
                          <a:schemeClr val="dk1"/>
                        </a:solidFill>
                        <a:latin typeface="+mn-lt"/>
                        <a:ea typeface="+mn-ea"/>
                        <a:cs typeface="+mn-cs"/>
                      </a:endParaRPr>
                    </a:p>
                  </a:txBody>
                  <a:tcPr marL="36000" marR="36000" marT="36000" marB="36000">
                    <a:solidFill>
                      <a:srgbClr val="FFFF00"/>
                    </a:solidFill>
                  </a:tcPr>
                </a:tc>
                <a:tc>
                  <a:txBody>
                    <a:bodyPr/>
                    <a:lstStyle/>
                    <a:p>
                      <a:pPr marL="0" algn="ctr" defTabSz="914400" rtl="0" eaLnBrk="1" latinLnBrk="0" hangingPunct="1"/>
                      <a:r>
                        <a:rPr lang="it-IT" sz="1600" kern="1200" dirty="0" smtClean="0">
                          <a:solidFill>
                            <a:schemeClr val="dk1"/>
                          </a:solidFill>
                          <a:latin typeface="+mn-lt"/>
                          <a:ea typeface="+mn-ea"/>
                          <a:cs typeface="+mn-cs"/>
                        </a:rPr>
                        <a:t>1</a:t>
                      </a:r>
                      <a:endParaRPr lang="it-IT" sz="1600" kern="1200" dirty="0">
                        <a:solidFill>
                          <a:schemeClr val="dk1"/>
                        </a:solidFill>
                        <a:latin typeface="+mn-lt"/>
                        <a:ea typeface="+mn-ea"/>
                        <a:cs typeface="+mn-cs"/>
                      </a:endParaRPr>
                    </a:p>
                  </a:txBody>
                  <a:tcPr marL="36000" marR="36000" marT="36000" marB="36000">
                    <a:solidFill>
                      <a:srgbClr val="FFFF00"/>
                    </a:solidFill>
                  </a:tcPr>
                </a:tc>
              </a:tr>
              <a:tr h="0">
                <a:tc>
                  <a:txBody>
                    <a:bodyPr/>
                    <a:lstStyle/>
                    <a:p>
                      <a:pPr marL="0" algn="ctr" defTabSz="914400" rtl="0" eaLnBrk="1" latinLnBrk="0" hangingPunct="1"/>
                      <a:r>
                        <a:rPr lang="it-IT" sz="1600" kern="1200" dirty="0" smtClean="0">
                          <a:solidFill>
                            <a:schemeClr val="dk1"/>
                          </a:solidFill>
                          <a:latin typeface="+mn-lt"/>
                          <a:ea typeface="+mn-ea"/>
                          <a:cs typeface="+mn-cs"/>
                        </a:rPr>
                        <a:t>WMX#1 OPTICAL TW1 – TW2</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MUX TX &amp; DEMUX RX</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1</a:t>
                      </a:r>
                      <a:endParaRPr lang="it-IT" sz="1600" kern="1200" dirty="0">
                        <a:solidFill>
                          <a:schemeClr val="dk1"/>
                        </a:solidFill>
                        <a:latin typeface="+mn-lt"/>
                        <a:ea typeface="+mn-ea"/>
                        <a:cs typeface="+mn-cs"/>
                      </a:endParaRPr>
                    </a:p>
                  </a:txBody>
                  <a:tcPr marL="36000" marR="36000" marT="36000" marB="36000"/>
                </a:tc>
              </a:tr>
              <a:tr h="0">
                <a:tc>
                  <a:txBody>
                    <a:bodyPr/>
                    <a:lstStyle/>
                    <a:p>
                      <a:pPr marL="0" algn="ctr" defTabSz="914400" rtl="0" eaLnBrk="1" latinLnBrk="0" hangingPunct="1"/>
                      <a:r>
                        <a:rPr lang="it-IT" sz="1600" kern="1200" dirty="0" smtClean="0">
                          <a:solidFill>
                            <a:schemeClr val="dk1"/>
                          </a:solidFill>
                          <a:latin typeface="+mn-lt"/>
                          <a:ea typeface="+mn-ea"/>
                          <a:cs typeface="+mn-cs"/>
                        </a:rPr>
                        <a:t>WMX#2 OPTICAL TW3 – TW4</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MUX TX &amp; DEMUX RX </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1</a:t>
                      </a:r>
                      <a:endParaRPr lang="it-IT" sz="1600" kern="1200" dirty="0">
                        <a:solidFill>
                          <a:schemeClr val="dk1"/>
                        </a:solidFill>
                        <a:latin typeface="+mn-lt"/>
                        <a:ea typeface="+mn-ea"/>
                        <a:cs typeface="+mn-cs"/>
                      </a:endParaRPr>
                    </a:p>
                  </a:txBody>
                  <a:tcPr marL="36000" marR="36000" marT="36000" marB="36000"/>
                </a:tc>
              </a:tr>
              <a:tr h="0">
                <a:tc>
                  <a:txBody>
                    <a:bodyPr/>
                    <a:lstStyle/>
                    <a:p>
                      <a:pPr marL="0" algn="ctr" defTabSz="914400" rtl="0" eaLnBrk="1" latinLnBrk="0" hangingPunct="1"/>
                      <a:r>
                        <a:rPr lang="it-IT" sz="1600" kern="1200" dirty="0" smtClean="0">
                          <a:solidFill>
                            <a:schemeClr val="dk1"/>
                          </a:solidFill>
                          <a:latin typeface="+mn-lt"/>
                          <a:ea typeface="+mn-ea"/>
                          <a:cs typeface="+mn-cs"/>
                        </a:rPr>
                        <a:t>WMX#3 OPTICAL TW5 – TW6</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MUX TX &amp; DEMUX RX </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1</a:t>
                      </a:r>
                      <a:endParaRPr lang="it-IT" sz="1600" kern="1200" dirty="0">
                        <a:solidFill>
                          <a:schemeClr val="dk1"/>
                        </a:solidFill>
                        <a:latin typeface="+mn-lt"/>
                        <a:ea typeface="+mn-ea"/>
                        <a:cs typeface="+mn-cs"/>
                      </a:endParaRPr>
                    </a:p>
                  </a:txBody>
                  <a:tcPr marL="36000" marR="36000" marT="36000" marB="36000"/>
                </a:tc>
              </a:tr>
              <a:tr h="129624">
                <a:tc>
                  <a:txBody>
                    <a:bodyPr/>
                    <a:lstStyle/>
                    <a:p>
                      <a:pPr marL="0" algn="ctr" defTabSz="914400" rtl="0" eaLnBrk="1" latinLnBrk="0" hangingPunct="1"/>
                      <a:r>
                        <a:rPr lang="it-IT" sz="1600" kern="1200" dirty="0" smtClean="0">
                          <a:solidFill>
                            <a:schemeClr val="dk1"/>
                          </a:solidFill>
                          <a:latin typeface="+mn-lt"/>
                          <a:ea typeface="+mn-ea"/>
                          <a:cs typeface="+mn-cs"/>
                        </a:rPr>
                        <a:t>WMX#4 OPTICAL TW7 – TW8</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MUX TX &amp; DEMUX RX </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1</a:t>
                      </a:r>
                      <a:endParaRPr lang="it-IT" sz="1600" kern="1200" dirty="0">
                        <a:solidFill>
                          <a:schemeClr val="dk1"/>
                        </a:solidFill>
                        <a:latin typeface="+mn-lt"/>
                        <a:ea typeface="+mn-ea"/>
                        <a:cs typeface="+mn-cs"/>
                      </a:endParaRPr>
                    </a:p>
                  </a:txBody>
                  <a:tcPr marL="36000" marR="36000" marT="36000" marB="36000"/>
                </a:tc>
              </a:tr>
              <a:tr h="262840">
                <a:tc>
                  <a:txBody>
                    <a:bodyPr/>
                    <a:lstStyle/>
                    <a:p>
                      <a:pPr marL="0" algn="ctr" defTabSz="914400" rtl="0" eaLnBrk="1" latinLnBrk="0" hangingPunct="1"/>
                      <a:r>
                        <a:rPr lang="it-IT" sz="1600" kern="1200" dirty="0" smtClean="0">
                          <a:solidFill>
                            <a:schemeClr val="dk1"/>
                          </a:solidFill>
                          <a:latin typeface="+mn-lt"/>
                          <a:ea typeface="+mn-ea"/>
                          <a:cs typeface="+mn-cs"/>
                        </a:rPr>
                        <a:t>BMX OPTICAL CONCENTRATOR </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MUX TX &amp; DEMUX RX</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1</a:t>
                      </a:r>
                      <a:endParaRPr lang="it-IT" sz="1600" kern="1200" dirty="0">
                        <a:solidFill>
                          <a:schemeClr val="dk1"/>
                        </a:solidFill>
                        <a:latin typeface="+mn-lt"/>
                        <a:ea typeface="+mn-ea"/>
                        <a:cs typeface="+mn-cs"/>
                      </a:endParaRPr>
                    </a:p>
                  </a:txBody>
                  <a:tcPr marL="36000" marR="36000" marT="36000" marB="36000"/>
                </a:tc>
              </a:tr>
              <a:tr h="0">
                <a:tc>
                  <a:txBody>
                    <a:bodyPr/>
                    <a:lstStyle/>
                    <a:p>
                      <a:pPr marL="0" algn="ctr" defTabSz="914400" rtl="0" eaLnBrk="1" latinLnBrk="0" hangingPunct="1"/>
                      <a:r>
                        <a:rPr lang="it-IT" sz="1600" kern="1200" dirty="0" smtClean="0">
                          <a:solidFill>
                            <a:schemeClr val="dk1"/>
                          </a:solidFill>
                          <a:latin typeface="+mn-lt"/>
                          <a:ea typeface="+mn-ea"/>
                          <a:cs typeface="+mn-cs"/>
                        </a:rPr>
                        <a:t>10G SWITCH ETHERNET</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10G SWITCH ETHERNET</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1</a:t>
                      </a:r>
                      <a:endParaRPr lang="it-IT" sz="1600" kern="1200" dirty="0">
                        <a:solidFill>
                          <a:schemeClr val="dk1"/>
                        </a:solidFill>
                        <a:latin typeface="+mn-lt"/>
                        <a:ea typeface="+mn-ea"/>
                        <a:cs typeface="+mn-cs"/>
                      </a:endParaRPr>
                    </a:p>
                  </a:txBody>
                  <a:tcPr marL="36000" marR="36000" marT="36000" marB="36000"/>
                </a:tc>
              </a:tr>
              <a:tr h="0">
                <a:tc>
                  <a:txBody>
                    <a:bodyPr/>
                    <a:lstStyle/>
                    <a:p>
                      <a:pPr marL="0" algn="ctr" defTabSz="914400" rtl="0" eaLnBrk="1" latinLnBrk="0" hangingPunct="1"/>
                      <a:r>
                        <a:rPr lang="it-IT" sz="1600" kern="1200" dirty="0" smtClean="0">
                          <a:solidFill>
                            <a:schemeClr val="dk1"/>
                          </a:solidFill>
                          <a:latin typeface="+mn-lt"/>
                          <a:ea typeface="+mn-ea"/>
                          <a:cs typeface="+mn-cs"/>
                        </a:rPr>
                        <a:t>PC FCM FLOOR 0-3</a:t>
                      </a:r>
                      <a:endParaRPr lang="it-IT" sz="1600" kern="1200" dirty="0">
                        <a:solidFill>
                          <a:schemeClr val="dk1"/>
                        </a:solidFill>
                        <a:latin typeface="+mn-lt"/>
                        <a:ea typeface="+mn-ea"/>
                        <a:cs typeface="+mn-cs"/>
                      </a:endParaRPr>
                    </a:p>
                  </a:txBody>
                  <a:tcPr marL="36000" marR="36000" marT="36000" marB="36000">
                    <a:solidFill>
                      <a:srgbClr val="FFFF00"/>
                    </a:solidFill>
                  </a:tcPr>
                </a:tc>
                <a:tc>
                  <a:txBody>
                    <a:bodyPr/>
                    <a:lstStyle/>
                    <a:p>
                      <a:pPr marL="0" algn="ctr" defTabSz="914400" rtl="0" eaLnBrk="1" latinLnBrk="0" hangingPunct="1"/>
                      <a:r>
                        <a:rPr lang="it-IT" sz="1600" kern="1200" dirty="0" smtClean="0">
                          <a:solidFill>
                            <a:schemeClr val="dk1"/>
                          </a:solidFill>
                          <a:latin typeface="+mn-lt"/>
                          <a:ea typeface="+mn-ea"/>
                          <a:cs typeface="+mn-cs"/>
                        </a:rPr>
                        <a:t>FCMSERVER</a:t>
                      </a:r>
                    </a:p>
                  </a:txBody>
                  <a:tcPr marL="36000" marR="36000" marT="36000" marB="36000">
                    <a:solidFill>
                      <a:srgbClr val="FFFF00"/>
                    </a:solidFill>
                  </a:tcPr>
                </a:tc>
                <a:tc>
                  <a:txBody>
                    <a:bodyPr/>
                    <a:lstStyle/>
                    <a:p>
                      <a:pPr marL="0" algn="ctr" defTabSz="914400" rtl="0" eaLnBrk="1" latinLnBrk="0" hangingPunct="1"/>
                      <a:r>
                        <a:rPr lang="it-IT" sz="1600" kern="1200" dirty="0" smtClean="0">
                          <a:solidFill>
                            <a:schemeClr val="dk1"/>
                          </a:solidFill>
                          <a:latin typeface="+mn-lt"/>
                          <a:ea typeface="+mn-ea"/>
                          <a:cs typeface="+mn-cs"/>
                        </a:rPr>
                        <a:t>4</a:t>
                      </a:r>
                      <a:endParaRPr lang="it-IT" sz="1600" kern="1200" dirty="0">
                        <a:solidFill>
                          <a:schemeClr val="dk1"/>
                        </a:solidFill>
                        <a:latin typeface="+mn-lt"/>
                        <a:ea typeface="+mn-ea"/>
                        <a:cs typeface="+mn-cs"/>
                      </a:endParaRPr>
                    </a:p>
                  </a:txBody>
                  <a:tcPr marL="36000" marR="36000" marT="36000" marB="36000">
                    <a:solidFill>
                      <a:srgbClr val="FFFF00"/>
                    </a:solidFill>
                  </a:tcPr>
                </a:tc>
              </a:tr>
              <a:tr h="0">
                <a:tc>
                  <a:txBody>
                    <a:bodyPr/>
                    <a:lstStyle/>
                    <a:p>
                      <a:pPr marL="0" algn="ctr" defTabSz="914400" rtl="0" eaLnBrk="1" latinLnBrk="0" hangingPunct="1"/>
                      <a:r>
                        <a:rPr lang="it-IT" sz="1600" kern="1200" dirty="0" smtClean="0">
                          <a:solidFill>
                            <a:schemeClr val="dk1"/>
                          </a:solidFill>
                          <a:latin typeface="+mn-lt"/>
                          <a:ea typeface="+mn-ea"/>
                          <a:cs typeface="+mn-cs"/>
                        </a:rPr>
                        <a:t>PC FCM FLOOR 4-7</a:t>
                      </a:r>
                      <a:endParaRPr lang="it-IT" sz="1600" kern="1200" dirty="0">
                        <a:solidFill>
                          <a:schemeClr val="dk1"/>
                        </a:solidFill>
                        <a:latin typeface="+mn-lt"/>
                        <a:ea typeface="+mn-ea"/>
                        <a:cs typeface="+mn-cs"/>
                      </a:endParaRPr>
                    </a:p>
                  </a:txBody>
                  <a:tcPr marL="36000" marR="36000" marT="36000" marB="36000">
                    <a:solidFill>
                      <a:srgbClr val="FFFF00"/>
                    </a:solidFill>
                  </a:tcPr>
                </a:tc>
                <a:tc>
                  <a:txBody>
                    <a:bodyPr/>
                    <a:lstStyle/>
                    <a:p>
                      <a:pPr marL="0" algn="ctr" defTabSz="914400" rtl="0" eaLnBrk="1" latinLnBrk="0" hangingPunct="1"/>
                      <a:r>
                        <a:rPr lang="it-IT" sz="1600" kern="1200" dirty="0" smtClean="0">
                          <a:solidFill>
                            <a:schemeClr val="dk1"/>
                          </a:solidFill>
                          <a:latin typeface="+mn-lt"/>
                          <a:ea typeface="+mn-ea"/>
                          <a:cs typeface="+mn-cs"/>
                        </a:rPr>
                        <a:t>FCMSERVER</a:t>
                      </a:r>
                      <a:endParaRPr lang="it-IT" sz="1600" kern="1200" dirty="0">
                        <a:solidFill>
                          <a:schemeClr val="dk1"/>
                        </a:solidFill>
                        <a:latin typeface="+mn-lt"/>
                        <a:ea typeface="+mn-ea"/>
                        <a:cs typeface="+mn-cs"/>
                      </a:endParaRPr>
                    </a:p>
                  </a:txBody>
                  <a:tcPr marL="36000" marR="36000" marT="36000" marB="36000">
                    <a:solidFill>
                      <a:srgbClr val="FFFF00"/>
                    </a:solidFill>
                  </a:tcPr>
                </a:tc>
                <a:tc>
                  <a:txBody>
                    <a:bodyPr/>
                    <a:lstStyle/>
                    <a:p>
                      <a:pPr marL="0" algn="ctr" defTabSz="914400" rtl="0" eaLnBrk="1" latinLnBrk="0" hangingPunct="1"/>
                      <a:r>
                        <a:rPr lang="it-IT" sz="1600" kern="1200" dirty="0" smtClean="0">
                          <a:solidFill>
                            <a:schemeClr val="dk1"/>
                          </a:solidFill>
                          <a:latin typeface="+mn-lt"/>
                          <a:ea typeface="+mn-ea"/>
                          <a:cs typeface="+mn-cs"/>
                        </a:rPr>
                        <a:t>4</a:t>
                      </a:r>
                      <a:endParaRPr lang="it-IT" sz="1600" kern="1200" dirty="0">
                        <a:solidFill>
                          <a:schemeClr val="dk1"/>
                        </a:solidFill>
                        <a:latin typeface="+mn-lt"/>
                        <a:ea typeface="+mn-ea"/>
                        <a:cs typeface="+mn-cs"/>
                      </a:endParaRPr>
                    </a:p>
                  </a:txBody>
                  <a:tcPr marL="36000" marR="36000" marT="36000" marB="36000">
                    <a:solidFill>
                      <a:srgbClr val="FFFF00"/>
                    </a:solidFill>
                  </a:tcPr>
                </a:tc>
              </a:tr>
              <a:tr h="0">
                <a:tc>
                  <a:txBody>
                    <a:bodyPr/>
                    <a:lstStyle/>
                    <a:p>
                      <a:pPr marL="0" algn="ctr" defTabSz="914400" rtl="0" eaLnBrk="1" latinLnBrk="0" hangingPunct="1"/>
                      <a:r>
                        <a:rPr lang="it-IT" sz="1600" kern="1200" dirty="0" smtClean="0">
                          <a:solidFill>
                            <a:schemeClr val="dk1"/>
                          </a:solidFill>
                          <a:latin typeface="+mn-lt"/>
                          <a:ea typeface="+mn-ea"/>
                          <a:cs typeface="+mn-cs"/>
                        </a:rPr>
                        <a:t>PC FCM FLOOR 8-11</a:t>
                      </a:r>
                      <a:endParaRPr lang="it-IT" sz="1600" kern="1200" dirty="0">
                        <a:solidFill>
                          <a:schemeClr val="dk1"/>
                        </a:solidFill>
                        <a:latin typeface="+mn-lt"/>
                        <a:ea typeface="+mn-ea"/>
                        <a:cs typeface="+mn-cs"/>
                      </a:endParaRPr>
                    </a:p>
                  </a:txBody>
                  <a:tcPr marL="36000" marR="36000" marT="36000" marB="36000">
                    <a:solidFill>
                      <a:srgbClr val="FFFF00"/>
                    </a:solidFill>
                  </a:tcPr>
                </a:tc>
                <a:tc>
                  <a:txBody>
                    <a:bodyPr/>
                    <a:lstStyle/>
                    <a:p>
                      <a:pPr marL="0" algn="ctr" defTabSz="914400" rtl="0" eaLnBrk="1" latinLnBrk="0" hangingPunct="1"/>
                      <a:r>
                        <a:rPr lang="it-IT" sz="1600" kern="1200" dirty="0" smtClean="0">
                          <a:solidFill>
                            <a:schemeClr val="dk1"/>
                          </a:solidFill>
                          <a:latin typeface="+mn-lt"/>
                          <a:ea typeface="+mn-ea"/>
                          <a:cs typeface="+mn-cs"/>
                        </a:rPr>
                        <a:t>FCMSERVER</a:t>
                      </a:r>
                      <a:endParaRPr lang="it-IT" sz="1600" kern="1200" dirty="0">
                        <a:solidFill>
                          <a:schemeClr val="dk1"/>
                        </a:solidFill>
                        <a:latin typeface="+mn-lt"/>
                        <a:ea typeface="+mn-ea"/>
                        <a:cs typeface="+mn-cs"/>
                      </a:endParaRPr>
                    </a:p>
                  </a:txBody>
                  <a:tcPr marL="36000" marR="36000" marT="36000" marB="36000">
                    <a:solidFill>
                      <a:srgbClr val="FFFF00"/>
                    </a:solidFill>
                  </a:tcPr>
                </a:tc>
                <a:tc>
                  <a:txBody>
                    <a:bodyPr/>
                    <a:lstStyle/>
                    <a:p>
                      <a:pPr marL="0" algn="ctr" defTabSz="914400" rtl="0" eaLnBrk="1" latinLnBrk="0" hangingPunct="1"/>
                      <a:r>
                        <a:rPr lang="it-IT" sz="1600" kern="1200" dirty="0" smtClean="0">
                          <a:solidFill>
                            <a:schemeClr val="dk1"/>
                          </a:solidFill>
                          <a:latin typeface="+mn-lt"/>
                          <a:ea typeface="+mn-ea"/>
                          <a:cs typeface="+mn-cs"/>
                        </a:rPr>
                        <a:t>4</a:t>
                      </a:r>
                      <a:endParaRPr lang="it-IT" sz="1600" kern="1200" dirty="0">
                        <a:solidFill>
                          <a:schemeClr val="dk1"/>
                        </a:solidFill>
                        <a:latin typeface="+mn-lt"/>
                        <a:ea typeface="+mn-ea"/>
                        <a:cs typeface="+mn-cs"/>
                      </a:endParaRPr>
                    </a:p>
                  </a:txBody>
                  <a:tcPr marL="36000" marR="36000" marT="36000" marB="36000">
                    <a:solidFill>
                      <a:srgbClr val="FFFF00"/>
                    </a:solidFill>
                  </a:tcPr>
                </a:tc>
              </a:tr>
              <a:tr h="0">
                <a:tc>
                  <a:txBody>
                    <a:bodyPr/>
                    <a:lstStyle/>
                    <a:p>
                      <a:pPr marL="0" algn="ctr" defTabSz="914400" rtl="0" eaLnBrk="1" latinLnBrk="0" hangingPunct="1"/>
                      <a:r>
                        <a:rPr lang="it-IT" sz="1600" kern="1200" dirty="0" smtClean="0">
                          <a:solidFill>
                            <a:schemeClr val="dk1"/>
                          </a:solidFill>
                          <a:latin typeface="+mn-lt"/>
                          <a:ea typeface="+mn-ea"/>
                          <a:cs typeface="+mn-cs"/>
                        </a:rPr>
                        <a:t>PC FCM FLOOR 12-14</a:t>
                      </a:r>
                      <a:endParaRPr lang="it-IT" sz="1600" kern="1200" dirty="0">
                        <a:solidFill>
                          <a:schemeClr val="dk1"/>
                        </a:solidFill>
                        <a:latin typeface="+mn-lt"/>
                        <a:ea typeface="+mn-ea"/>
                        <a:cs typeface="+mn-cs"/>
                      </a:endParaRPr>
                    </a:p>
                  </a:txBody>
                  <a:tcPr marL="36000" marR="36000" marT="36000" marB="36000">
                    <a:solidFill>
                      <a:srgbClr val="FFFF00"/>
                    </a:solidFill>
                  </a:tcPr>
                </a:tc>
                <a:tc>
                  <a:txBody>
                    <a:bodyPr/>
                    <a:lstStyle/>
                    <a:p>
                      <a:pPr marL="0" algn="ctr" defTabSz="914400" rtl="0" eaLnBrk="1" latinLnBrk="0" hangingPunct="1"/>
                      <a:r>
                        <a:rPr lang="it-IT" sz="1600" kern="1200" dirty="0" smtClean="0">
                          <a:solidFill>
                            <a:schemeClr val="dk1"/>
                          </a:solidFill>
                          <a:latin typeface="+mn-lt"/>
                          <a:ea typeface="+mn-ea"/>
                          <a:cs typeface="+mn-cs"/>
                        </a:rPr>
                        <a:t>FCMSERVER</a:t>
                      </a:r>
                      <a:endParaRPr lang="it-IT" sz="1600" kern="1200" dirty="0">
                        <a:solidFill>
                          <a:schemeClr val="dk1"/>
                        </a:solidFill>
                        <a:latin typeface="+mn-lt"/>
                        <a:ea typeface="+mn-ea"/>
                        <a:cs typeface="+mn-cs"/>
                      </a:endParaRPr>
                    </a:p>
                  </a:txBody>
                  <a:tcPr marL="36000" marR="36000" marT="36000" marB="36000">
                    <a:solidFill>
                      <a:srgbClr val="FFFF00"/>
                    </a:solidFill>
                  </a:tcPr>
                </a:tc>
                <a:tc>
                  <a:txBody>
                    <a:bodyPr/>
                    <a:lstStyle/>
                    <a:p>
                      <a:pPr marL="0" algn="ctr" defTabSz="914400" rtl="0" eaLnBrk="1" latinLnBrk="0" hangingPunct="1"/>
                      <a:r>
                        <a:rPr lang="it-IT" sz="1600" kern="1200" dirty="0" smtClean="0">
                          <a:solidFill>
                            <a:schemeClr val="dk1"/>
                          </a:solidFill>
                          <a:latin typeface="+mn-lt"/>
                          <a:ea typeface="+mn-ea"/>
                          <a:cs typeface="+mn-cs"/>
                        </a:rPr>
                        <a:t>4</a:t>
                      </a:r>
                      <a:endParaRPr lang="it-IT" sz="1600" kern="1200" dirty="0">
                        <a:solidFill>
                          <a:schemeClr val="dk1"/>
                        </a:solidFill>
                        <a:latin typeface="+mn-lt"/>
                        <a:ea typeface="+mn-ea"/>
                        <a:cs typeface="+mn-cs"/>
                      </a:endParaRPr>
                    </a:p>
                  </a:txBody>
                  <a:tcPr marL="36000" marR="36000" marT="36000" marB="36000">
                    <a:solidFill>
                      <a:srgbClr val="FFFF00"/>
                    </a:solidFill>
                  </a:tcPr>
                </a:tc>
              </a:tr>
              <a:tr h="0">
                <a:tc>
                  <a:txBody>
                    <a:bodyPr/>
                    <a:lstStyle/>
                    <a:p>
                      <a:pPr marL="0" algn="ctr" defTabSz="914400" rtl="0" eaLnBrk="1" latinLnBrk="0" hangingPunct="1"/>
                      <a:r>
                        <a:rPr lang="it-IT" sz="1600" kern="1200" dirty="0" smtClean="0">
                          <a:solidFill>
                            <a:schemeClr val="dk1"/>
                          </a:solidFill>
                          <a:latin typeface="+mn-lt"/>
                          <a:ea typeface="+mn-ea"/>
                          <a:cs typeface="+mn-cs"/>
                        </a:rPr>
                        <a:t>INTERFACCIA FLOOR</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CONNETTORE OPTG</a:t>
                      </a:r>
                      <a:endParaRPr lang="it-IT" sz="1600" kern="1200" dirty="0">
                        <a:solidFill>
                          <a:schemeClr val="dk1"/>
                        </a:solidFill>
                        <a:latin typeface="+mn-lt"/>
                        <a:ea typeface="+mn-ea"/>
                        <a:cs typeface="+mn-cs"/>
                      </a:endParaRPr>
                    </a:p>
                  </a:txBody>
                  <a:tcPr marL="36000" marR="36000" marT="36000" marB="36000"/>
                </a:tc>
                <a:tc>
                  <a:txBody>
                    <a:bodyPr/>
                    <a:lstStyle/>
                    <a:p>
                      <a:pPr marL="0" algn="ctr" defTabSz="914400" rtl="0" eaLnBrk="1" latinLnBrk="0" hangingPunct="1"/>
                      <a:r>
                        <a:rPr lang="it-IT" sz="1600" kern="1200" dirty="0" smtClean="0">
                          <a:solidFill>
                            <a:schemeClr val="dk1"/>
                          </a:solidFill>
                          <a:latin typeface="+mn-lt"/>
                          <a:ea typeface="+mn-ea"/>
                          <a:cs typeface="+mn-cs"/>
                        </a:rPr>
                        <a:t>1</a:t>
                      </a:r>
                      <a:endParaRPr lang="it-IT" sz="1600" kern="1200" dirty="0">
                        <a:solidFill>
                          <a:schemeClr val="dk1"/>
                        </a:solidFill>
                        <a:latin typeface="+mn-lt"/>
                        <a:ea typeface="+mn-ea"/>
                        <a:cs typeface="+mn-cs"/>
                      </a:endParaRPr>
                    </a:p>
                  </a:txBody>
                  <a:tcPr marL="36000" marR="36000" marT="36000" marB="36000"/>
                </a:tc>
              </a:tr>
              <a:tr h="0">
                <a:tc>
                  <a:txBody>
                    <a:bodyPr/>
                    <a:lstStyle/>
                    <a:p>
                      <a:pPr marL="0" algn="ctr" defTabSz="914400" rtl="0" eaLnBrk="1" latinLnBrk="0" hangingPunct="1"/>
                      <a:r>
                        <a:rPr lang="it-IT" sz="1600" kern="1200" dirty="0" smtClean="0">
                          <a:solidFill>
                            <a:schemeClr val="dk1"/>
                          </a:solidFill>
                          <a:latin typeface="+mn-lt"/>
                          <a:ea typeface="+mn-ea"/>
                          <a:cs typeface="+mn-cs"/>
                        </a:rPr>
                        <a:t>INTERFECCIA TOWER</a:t>
                      </a:r>
                      <a:endParaRPr lang="it-IT" sz="1600" kern="1200" dirty="0">
                        <a:solidFill>
                          <a:schemeClr val="dk1"/>
                        </a:solidFill>
                        <a:latin typeface="+mn-lt"/>
                        <a:ea typeface="+mn-ea"/>
                        <a:cs typeface="+mn-cs"/>
                      </a:endParaRPr>
                    </a:p>
                  </a:txBody>
                  <a:tcPr marL="36000" marR="36000" marT="36000" marB="36000">
                    <a:solidFill>
                      <a:srgbClr val="FFFF00"/>
                    </a:solidFill>
                  </a:tcPr>
                </a:tc>
                <a:tc>
                  <a:txBody>
                    <a:bodyPr/>
                    <a:lstStyle/>
                    <a:p>
                      <a:pPr marL="0" algn="ctr" defTabSz="914400" rtl="0" eaLnBrk="1" latinLnBrk="0" hangingPunct="1"/>
                      <a:r>
                        <a:rPr lang="it-IT" sz="1600" kern="1200" dirty="0" smtClean="0">
                          <a:solidFill>
                            <a:schemeClr val="dk1"/>
                          </a:solidFill>
                          <a:latin typeface="+mn-lt"/>
                          <a:ea typeface="+mn-ea"/>
                          <a:cs typeface="+mn-cs"/>
                        </a:rPr>
                        <a:t>CONNETTORE OPTG</a:t>
                      </a:r>
                      <a:endParaRPr lang="it-IT" sz="1600" kern="1200" dirty="0">
                        <a:solidFill>
                          <a:schemeClr val="dk1"/>
                        </a:solidFill>
                        <a:latin typeface="+mn-lt"/>
                        <a:ea typeface="+mn-ea"/>
                        <a:cs typeface="+mn-cs"/>
                      </a:endParaRPr>
                    </a:p>
                  </a:txBody>
                  <a:tcPr marL="36000" marR="36000" marT="36000" marB="36000">
                    <a:solidFill>
                      <a:srgbClr val="FFFF00"/>
                    </a:solidFill>
                  </a:tcPr>
                </a:tc>
                <a:tc>
                  <a:txBody>
                    <a:bodyPr/>
                    <a:lstStyle/>
                    <a:p>
                      <a:pPr marL="0" algn="ctr" defTabSz="914400" rtl="0" eaLnBrk="1" latinLnBrk="0" hangingPunct="1"/>
                      <a:r>
                        <a:rPr lang="it-IT" sz="1600" kern="1200" dirty="0" smtClean="0">
                          <a:solidFill>
                            <a:schemeClr val="dk1"/>
                          </a:solidFill>
                          <a:latin typeface="+mn-lt"/>
                          <a:ea typeface="+mn-ea"/>
                          <a:cs typeface="+mn-cs"/>
                        </a:rPr>
                        <a:t>1</a:t>
                      </a:r>
                      <a:endParaRPr lang="it-IT" sz="1600" kern="1200" dirty="0">
                        <a:solidFill>
                          <a:schemeClr val="dk1"/>
                        </a:solidFill>
                        <a:latin typeface="+mn-lt"/>
                        <a:ea typeface="+mn-ea"/>
                        <a:cs typeface="+mn-cs"/>
                      </a:endParaRPr>
                    </a:p>
                  </a:txBody>
                  <a:tcPr marL="36000" marR="36000" marT="36000" marB="36000">
                    <a:solidFill>
                      <a:srgbClr val="FFFF00"/>
                    </a:solidFill>
                  </a:tcPr>
                </a:tc>
              </a:tr>
            </a:tbl>
          </a:graphicData>
        </a:graphic>
      </p:graphicFrame>
      <p:sp>
        <p:nvSpPr>
          <p:cNvPr id="5" name="Rettangolo 4"/>
          <p:cNvSpPr/>
          <p:nvPr/>
        </p:nvSpPr>
        <p:spPr>
          <a:xfrm>
            <a:off x="3742828" y="6309320"/>
            <a:ext cx="72008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FF0000"/>
                </a:solidFill>
              </a:rPr>
              <a:t>TBC</a:t>
            </a:r>
            <a:endParaRPr lang="it-IT" dirty="0">
              <a:solidFill>
                <a:srgbClr val="FF0000"/>
              </a:solidFil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bo 3"/>
          <p:cNvSpPr/>
          <p:nvPr/>
        </p:nvSpPr>
        <p:spPr>
          <a:xfrm rot="10800000">
            <a:off x="6670476" y="2973726"/>
            <a:ext cx="576064" cy="216024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ilindro 4"/>
          <p:cNvSpPr/>
          <p:nvPr/>
        </p:nvSpPr>
        <p:spPr>
          <a:xfrm rot="16200000">
            <a:off x="7570576" y="705474"/>
            <a:ext cx="648072" cy="15841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2494012" y="957502"/>
            <a:ext cx="86409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igura a mano libera 6"/>
          <p:cNvSpPr/>
          <p:nvPr/>
        </p:nvSpPr>
        <p:spPr>
          <a:xfrm>
            <a:off x="3362209" y="1040544"/>
            <a:ext cx="3730812" cy="386976"/>
          </a:xfrm>
          <a:custGeom>
            <a:avLst/>
            <a:gdLst>
              <a:gd name="connsiteX0" fmla="*/ 0 w 3730812"/>
              <a:gd name="connsiteY0" fmla="*/ 318246 h 386976"/>
              <a:gd name="connsiteX1" fmla="*/ 896471 w 3730812"/>
              <a:gd name="connsiteY1" fmla="*/ 4482 h 386976"/>
              <a:gd name="connsiteX2" fmla="*/ 1739153 w 3730812"/>
              <a:gd name="connsiteY2" fmla="*/ 291352 h 386976"/>
              <a:gd name="connsiteX3" fmla="*/ 2608730 w 3730812"/>
              <a:gd name="connsiteY3" fmla="*/ 129988 h 386976"/>
              <a:gd name="connsiteX4" fmla="*/ 3361765 w 3730812"/>
              <a:gd name="connsiteY4" fmla="*/ 354105 h 386976"/>
              <a:gd name="connsiteX5" fmla="*/ 3675530 w 3730812"/>
              <a:gd name="connsiteY5" fmla="*/ 327211 h 386976"/>
              <a:gd name="connsiteX6" fmla="*/ 3693459 w 3730812"/>
              <a:gd name="connsiteY6" fmla="*/ 327211 h 3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0812" h="386976">
                <a:moveTo>
                  <a:pt x="0" y="318246"/>
                </a:moveTo>
                <a:cubicBezTo>
                  <a:pt x="303306" y="163605"/>
                  <a:pt x="606612" y="8964"/>
                  <a:pt x="896471" y="4482"/>
                </a:cubicBezTo>
                <a:cubicBezTo>
                  <a:pt x="1186330" y="0"/>
                  <a:pt x="1453777" y="270434"/>
                  <a:pt x="1739153" y="291352"/>
                </a:cubicBezTo>
                <a:cubicBezTo>
                  <a:pt x="2024529" y="312270"/>
                  <a:pt x="2338295" y="119529"/>
                  <a:pt x="2608730" y="129988"/>
                </a:cubicBezTo>
                <a:cubicBezTo>
                  <a:pt x="2879165" y="140447"/>
                  <a:pt x="3183965" y="321235"/>
                  <a:pt x="3361765" y="354105"/>
                </a:cubicBezTo>
                <a:cubicBezTo>
                  <a:pt x="3539565" y="386976"/>
                  <a:pt x="3620248" y="331693"/>
                  <a:pt x="3675530" y="327211"/>
                </a:cubicBezTo>
                <a:cubicBezTo>
                  <a:pt x="3730812" y="322729"/>
                  <a:pt x="3674035" y="325717"/>
                  <a:pt x="3693459" y="32721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Figura a mano libera 7"/>
          <p:cNvSpPr/>
          <p:nvPr/>
        </p:nvSpPr>
        <p:spPr>
          <a:xfrm>
            <a:off x="7254852" y="1479666"/>
            <a:ext cx="727916" cy="273198"/>
          </a:xfrm>
          <a:custGeom>
            <a:avLst/>
            <a:gdLst>
              <a:gd name="connsiteX0" fmla="*/ 727916 w 727916"/>
              <a:gd name="connsiteY0" fmla="*/ 171598 h 273198"/>
              <a:gd name="connsiteX1" fmla="*/ 651716 w 727916"/>
              <a:gd name="connsiteY1" fmla="*/ 177948 h 273198"/>
              <a:gd name="connsiteX2" fmla="*/ 531066 w 727916"/>
              <a:gd name="connsiteY2" fmla="*/ 184298 h 273198"/>
              <a:gd name="connsiteX3" fmla="*/ 423116 w 727916"/>
              <a:gd name="connsiteY3" fmla="*/ 190648 h 273198"/>
              <a:gd name="connsiteX4" fmla="*/ 346916 w 727916"/>
              <a:gd name="connsiteY4" fmla="*/ 184298 h 273198"/>
              <a:gd name="connsiteX5" fmla="*/ 321516 w 727916"/>
              <a:gd name="connsiteY5" fmla="*/ 152548 h 273198"/>
              <a:gd name="connsiteX6" fmla="*/ 302466 w 727916"/>
              <a:gd name="connsiteY6" fmla="*/ 139848 h 273198"/>
              <a:gd name="connsiteX7" fmla="*/ 302466 w 727916"/>
              <a:gd name="connsiteY7" fmla="*/ 89048 h 273198"/>
              <a:gd name="connsiteX8" fmla="*/ 321516 w 727916"/>
              <a:gd name="connsiteY8" fmla="*/ 82698 h 273198"/>
              <a:gd name="connsiteX9" fmla="*/ 416766 w 727916"/>
              <a:gd name="connsiteY9" fmla="*/ 89048 h 273198"/>
              <a:gd name="connsiteX10" fmla="*/ 423116 w 727916"/>
              <a:gd name="connsiteY10" fmla="*/ 114448 h 273198"/>
              <a:gd name="connsiteX11" fmla="*/ 435816 w 727916"/>
              <a:gd name="connsiteY11" fmla="*/ 158898 h 273198"/>
              <a:gd name="connsiteX12" fmla="*/ 416766 w 727916"/>
              <a:gd name="connsiteY12" fmla="*/ 177948 h 273198"/>
              <a:gd name="connsiteX13" fmla="*/ 378666 w 727916"/>
              <a:gd name="connsiteY13" fmla="*/ 190648 h 273198"/>
              <a:gd name="connsiteX14" fmla="*/ 334216 w 727916"/>
              <a:gd name="connsiteY14" fmla="*/ 209698 h 273198"/>
              <a:gd name="connsiteX15" fmla="*/ 270716 w 727916"/>
              <a:gd name="connsiteY15" fmla="*/ 196998 h 273198"/>
              <a:gd name="connsiteX16" fmla="*/ 251666 w 727916"/>
              <a:gd name="connsiteY16" fmla="*/ 190648 h 273198"/>
              <a:gd name="connsiteX17" fmla="*/ 226266 w 727916"/>
              <a:gd name="connsiteY17" fmla="*/ 152548 h 273198"/>
              <a:gd name="connsiteX18" fmla="*/ 213566 w 727916"/>
              <a:gd name="connsiteY18" fmla="*/ 133498 h 273198"/>
              <a:gd name="connsiteX19" fmla="*/ 219916 w 727916"/>
              <a:gd name="connsiteY19" fmla="*/ 108098 h 273198"/>
              <a:gd name="connsiteX20" fmla="*/ 238966 w 727916"/>
              <a:gd name="connsiteY20" fmla="*/ 95398 h 273198"/>
              <a:gd name="connsiteX21" fmla="*/ 264366 w 727916"/>
              <a:gd name="connsiteY21" fmla="*/ 89048 h 273198"/>
              <a:gd name="connsiteX22" fmla="*/ 321516 w 727916"/>
              <a:gd name="connsiteY22" fmla="*/ 76348 h 273198"/>
              <a:gd name="connsiteX23" fmla="*/ 397716 w 727916"/>
              <a:gd name="connsiteY23" fmla="*/ 89048 h 273198"/>
              <a:gd name="connsiteX24" fmla="*/ 416766 w 727916"/>
              <a:gd name="connsiteY24" fmla="*/ 101748 h 273198"/>
              <a:gd name="connsiteX25" fmla="*/ 442166 w 727916"/>
              <a:gd name="connsiteY25" fmla="*/ 127148 h 273198"/>
              <a:gd name="connsiteX26" fmla="*/ 454866 w 727916"/>
              <a:gd name="connsiteY26" fmla="*/ 171598 h 273198"/>
              <a:gd name="connsiteX27" fmla="*/ 448516 w 727916"/>
              <a:gd name="connsiteY27" fmla="*/ 216048 h 273198"/>
              <a:gd name="connsiteX28" fmla="*/ 429466 w 727916"/>
              <a:gd name="connsiteY28" fmla="*/ 222398 h 273198"/>
              <a:gd name="connsiteX29" fmla="*/ 410416 w 727916"/>
              <a:gd name="connsiteY29" fmla="*/ 235098 h 273198"/>
              <a:gd name="connsiteX30" fmla="*/ 378666 w 727916"/>
              <a:gd name="connsiteY30" fmla="*/ 247798 h 273198"/>
              <a:gd name="connsiteX31" fmla="*/ 321516 w 727916"/>
              <a:gd name="connsiteY31" fmla="*/ 241448 h 273198"/>
              <a:gd name="connsiteX32" fmla="*/ 264366 w 727916"/>
              <a:gd name="connsiteY32" fmla="*/ 228748 h 273198"/>
              <a:gd name="connsiteX33" fmla="*/ 245316 w 727916"/>
              <a:gd name="connsiteY33" fmla="*/ 216048 h 273198"/>
              <a:gd name="connsiteX34" fmla="*/ 232616 w 727916"/>
              <a:gd name="connsiteY34" fmla="*/ 196998 h 273198"/>
              <a:gd name="connsiteX35" fmla="*/ 213566 w 727916"/>
              <a:gd name="connsiteY35" fmla="*/ 190648 h 273198"/>
              <a:gd name="connsiteX36" fmla="*/ 175466 w 727916"/>
              <a:gd name="connsiteY36" fmla="*/ 165248 h 273198"/>
              <a:gd name="connsiteX37" fmla="*/ 169116 w 727916"/>
              <a:gd name="connsiteY37" fmla="*/ 101748 h 273198"/>
              <a:gd name="connsiteX38" fmla="*/ 188166 w 727916"/>
              <a:gd name="connsiteY38" fmla="*/ 89048 h 273198"/>
              <a:gd name="connsiteX39" fmla="*/ 226266 w 727916"/>
              <a:gd name="connsiteY39" fmla="*/ 50948 h 273198"/>
              <a:gd name="connsiteX40" fmla="*/ 270716 w 727916"/>
              <a:gd name="connsiteY40" fmla="*/ 6498 h 273198"/>
              <a:gd name="connsiteX41" fmla="*/ 334216 w 727916"/>
              <a:gd name="connsiteY41" fmla="*/ 12848 h 273198"/>
              <a:gd name="connsiteX42" fmla="*/ 378666 w 727916"/>
              <a:gd name="connsiteY42" fmla="*/ 38248 h 273198"/>
              <a:gd name="connsiteX43" fmla="*/ 404066 w 727916"/>
              <a:gd name="connsiteY43" fmla="*/ 44598 h 273198"/>
              <a:gd name="connsiteX44" fmla="*/ 429466 w 727916"/>
              <a:gd name="connsiteY44" fmla="*/ 76348 h 273198"/>
              <a:gd name="connsiteX45" fmla="*/ 448516 w 727916"/>
              <a:gd name="connsiteY45" fmla="*/ 89048 h 273198"/>
              <a:gd name="connsiteX46" fmla="*/ 467566 w 727916"/>
              <a:gd name="connsiteY46" fmla="*/ 133498 h 273198"/>
              <a:gd name="connsiteX47" fmla="*/ 492966 w 727916"/>
              <a:gd name="connsiteY47" fmla="*/ 171598 h 273198"/>
              <a:gd name="connsiteX48" fmla="*/ 499316 w 727916"/>
              <a:gd name="connsiteY48" fmla="*/ 190648 h 273198"/>
              <a:gd name="connsiteX49" fmla="*/ 467566 w 727916"/>
              <a:gd name="connsiteY49" fmla="*/ 235098 h 273198"/>
              <a:gd name="connsiteX50" fmla="*/ 454866 w 727916"/>
              <a:gd name="connsiteY50" fmla="*/ 254148 h 273198"/>
              <a:gd name="connsiteX51" fmla="*/ 385016 w 727916"/>
              <a:gd name="connsiteY51" fmla="*/ 273198 h 273198"/>
              <a:gd name="connsiteX52" fmla="*/ 289766 w 727916"/>
              <a:gd name="connsiteY52" fmla="*/ 266848 h 273198"/>
              <a:gd name="connsiteX53" fmla="*/ 251666 w 727916"/>
              <a:gd name="connsiteY53" fmla="*/ 241448 h 273198"/>
              <a:gd name="connsiteX54" fmla="*/ 226266 w 727916"/>
              <a:gd name="connsiteY54" fmla="*/ 235098 h 273198"/>
              <a:gd name="connsiteX55" fmla="*/ 207216 w 727916"/>
              <a:gd name="connsiteY55" fmla="*/ 228748 h 273198"/>
              <a:gd name="connsiteX56" fmla="*/ 181816 w 727916"/>
              <a:gd name="connsiteY56" fmla="*/ 222398 h 273198"/>
              <a:gd name="connsiteX57" fmla="*/ 143716 w 727916"/>
              <a:gd name="connsiteY57" fmla="*/ 203348 h 273198"/>
              <a:gd name="connsiteX58" fmla="*/ 99266 w 727916"/>
              <a:gd name="connsiteY58" fmla="*/ 190648 h 273198"/>
              <a:gd name="connsiteX59" fmla="*/ 80216 w 727916"/>
              <a:gd name="connsiteY59" fmla="*/ 177948 h 273198"/>
              <a:gd name="connsiteX60" fmla="*/ 23066 w 727916"/>
              <a:gd name="connsiteY60" fmla="*/ 152548 h 273198"/>
              <a:gd name="connsiteX61" fmla="*/ 4016 w 727916"/>
              <a:gd name="connsiteY61" fmla="*/ 171598 h 27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27916" h="273198">
                <a:moveTo>
                  <a:pt x="727916" y="171598"/>
                </a:moveTo>
                <a:lnTo>
                  <a:pt x="651716" y="177948"/>
                </a:lnTo>
                <a:cubicBezTo>
                  <a:pt x="611527" y="180541"/>
                  <a:pt x="571276" y="182064"/>
                  <a:pt x="531066" y="184298"/>
                </a:cubicBezTo>
                <a:lnTo>
                  <a:pt x="423116" y="190648"/>
                </a:lnTo>
                <a:cubicBezTo>
                  <a:pt x="397716" y="188531"/>
                  <a:pt x="371909" y="189297"/>
                  <a:pt x="346916" y="184298"/>
                </a:cubicBezTo>
                <a:cubicBezTo>
                  <a:pt x="316586" y="178232"/>
                  <a:pt x="335288" y="169763"/>
                  <a:pt x="321516" y="152548"/>
                </a:cubicBezTo>
                <a:cubicBezTo>
                  <a:pt x="316748" y="146589"/>
                  <a:pt x="308816" y="144081"/>
                  <a:pt x="302466" y="139848"/>
                </a:cubicBezTo>
                <a:cubicBezTo>
                  <a:pt x="296399" y="121647"/>
                  <a:pt x="288843" y="109482"/>
                  <a:pt x="302466" y="89048"/>
                </a:cubicBezTo>
                <a:cubicBezTo>
                  <a:pt x="306179" y="83479"/>
                  <a:pt x="315166" y="84815"/>
                  <a:pt x="321516" y="82698"/>
                </a:cubicBezTo>
                <a:cubicBezTo>
                  <a:pt x="353266" y="84815"/>
                  <a:pt x="386394" y="79557"/>
                  <a:pt x="416766" y="89048"/>
                </a:cubicBezTo>
                <a:cubicBezTo>
                  <a:pt x="425096" y="91651"/>
                  <a:pt x="420718" y="106057"/>
                  <a:pt x="423116" y="114448"/>
                </a:cubicBezTo>
                <a:cubicBezTo>
                  <a:pt x="441336" y="178217"/>
                  <a:pt x="415965" y="79493"/>
                  <a:pt x="435816" y="158898"/>
                </a:cubicBezTo>
                <a:cubicBezTo>
                  <a:pt x="429466" y="165248"/>
                  <a:pt x="424616" y="173587"/>
                  <a:pt x="416766" y="177948"/>
                </a:cubicBezTo>
                <a:cubicBezTo>
                  <a:pt x="405064" y="184449"/>
                  <a:pt x="390640" y="184661"/>
                  <a:pt x="378666" y="190648"/>
                </a:cubicBezTo>
                <a:cubicBezTo>
                  <a:pt x="347279" y="206341"/>
                  <a:pt x="362246" y="200355"/>
                  <a:pt x="334216" y="209698"/>
                </a:cubicBezTo>
                <a:cubicBezTo>
                  <a:pt x="313049" y="205465"/>
                  <a:pt x="291749" y="201852"/>
                  <a:pt x="270716" y="196998"/>
                </a:cubicBezTo>
                <a:cubicBezTo>
                  <a:pt x="264194" y="195493"/>
                  <a:pt x="256399" y="195381"/>
                  <a:pt x="251666" y="190648"/>
                </a:cubicBezTo>
                <a:cubicBezTo>
                  <a:pt x="240873" y="179855"/>
                  <a:pt x="234733" y="165248"/>
                  <a:pt x="226266" y="152548"/>
                </a:cubicBezTo>
                <a:lnTo>
                  <a:pt x="213566" y="133498"/>
                </a:lnTo>
                <a:cubicBezTo>
                  <a:pt x="215683" y="125031"/>
                  <a:pt x="215075" y="115360"/>
                  <a:pt x="219916" y="108098"/>
                </a:cubicBezTo>
                <a:cubicBezTo>
                  <a:pt x="224149" y="101748"/>
                  <a:pt x="231951" y="98404"/>
                  <a:pt x="238966" y="95398"/>
                </a:cubicBezTo>
                <a:cubicBezTo>
                  <a:pt x="246988" y="91960"/>
                  <a:pt x="255975" y="91446"/>
                  <a:pt x="264366" y="89048"/>
                </a:cubicBezTo>
                <a:cubicBezTo>
                  <a:pt x="308136" y="76542"/>
                  <a:pt x="252758" y="87808"/>
                  <a:pt x="321516" y="76348"/>
                </a:cubicBezTo>
                <a:cubicBezTo>
                  <a:pt x="332717" y="77748"/>
                  <a:pt x="380440" y="81644"/>
                  <a:pt x="397716" y="89048"/>
                </a:cubicBezTo>
                <a:cubicBezTo>
                  <a:pt x="404731" y="92054"/>
                  <a:pt x="410416" y="97515"/>
                  <a:pt x="416766" y="101748"/>
                </a:cubicBezTo>
                <a:cubicBezTo>
                  <a:pt x="433699" y="152548"/>
                  <a:pt x="408299" y="93281"/>
                  <a:pt x="442166" y="127148"/>
                </a:cubicBezTo>
                <a:cubicBezTo>
                  <a:pt x="445203" y="130185"/>
                  <a:pt x="454811" y="171378"/>
                  <a:pt x="454866" y="171598"/>
                </a:cubicBezTo>
                <a:cubicBezTo>
                  <a:pt x="452749" y="186415"/>
                  <a:pt x="455209" y="202661"/>
                  <a:pt x="448516" y="216048"/>
                </a:cubicBezTo>
                <a:cubicBezTo>
                  <a:pt x="445523" y="222035"/>
                  <a:pt x="435453" y="219405"/>
                  <a:pt x="429466" y="222398"/>
                </a:cubicBezTo>
                <a:cubicBezTo>
                  <a:pt x="422640" y="225811"/>
                  <a:pt x="417242" y="231685"/>
                  <a:pt x="410416" y="235098"/>
                </a:cubicBezTo>
                <a:cubicBezTo>
                  <a:pt x="400221" y="240196"/>
                  <a:pt x="389249" y="243565"/>
                  <a:pt x="378666" y="247798"/>
                </a:cubicBezTo>
                <a:cubicBezTo>
                  <a:pt x="359616" y="245681"/>
                  <a:pt x="340491" y="244159"/>
                  <a:pt x="321516" y="241448"/>
                </a:cubicBezTo>
                <a:cubicBezTo>
                  <a:pt x="302706" y="238761"/>
                  <a:pt x="282854" y="233370"/>
                  <a:pt x="264366" y="228748"/>
                </a:cubicBezTo>
                <a:cubicBezTo>
                  <a:pt x="258016" y="224515"/>
                  <a:pt x="250712" y="221444"/>
                  <a:pt x="245316" y="216048"/>
                </a:cubicBezTo>
                <a:cubicBezTo>
                  <a:pt x="239920" y="210652"/>
                  <a:pt x="238575" y="201766"/>
                  <a:pt x="232616" y="196998"/>
                </a:cubicBezTo>
                <a:cubicBezTo>
                  <a:pt x="227389" y="192817"/>
                  <a:pt x="219417" y="193899"/>
                  <a:pt x="213566" y="190648"/>
                </a:cubicBezTo>
                <a:cubicBezTo>
                  <a:pt x="200223" y="183235"/>
                  <a:pt x="175466" y="165248"/>
                  <a:pt x="175466" y="165248"/>
                </a:cubicBezTo>
                <a:cubicBezTo>
                  <a:pt x="168184" y="143403"/>
                  <a:pt x="154188" y="124141"/>
                  <a:pt x="169116" y="101748"/>
                </a:cubicBezTo>
                <a:cubicBezTo>
                  <a:pt x="173349" y="95398"/>
                  <a:pt x="181816" y="93281"/>
                  <a:pt x="188166" y="89048"/>
                </a:cubicBezTo>
                <a:cubicBezTo>
                  <a:pt x="222033" y="21315"/>
                  <a:pt x="175466" y="101748"/>
                  <a:pt x="226266" y="50948"/>
                </a:cubicBezTo>
                <a:cubicBezTo>
                  <a:pt x="277214" y="0"/>
                  <a:pt x="227611" y="20866"/>
                  <a:pt x="270716" y="6498"/>
                </a:cubicBezTo>
                <a:cubicBezTo>
                  <a:pt x="291883" y="8615"/>
                  <a:pt x="313416" y="8391"/>
                  <a:pt x="334216" y="12848"/>
                </a:cubicBezTo>
                <a:cubicBezTo>
                  <a:pt x="360583" y="18498"/>
                  <a:pt x="356464" y="28733"/>
                  <a:pt x="378666" y="38248"/>
                </a:cubicBezTo>
                <a:cubicBezTo>
                  <a:pt x="386688" y="41686"/>
                  <a:pt x="395599" y="42481"/>
                  <a:pt x="404066" y="44598"/>
                </a:cubicBezTo>
                <a:cubicBezTo>
                  <a:pt x="458661" y="80994"/>
                  <a:pt x="394413" y="32531"/>
                  <a:pt x="429466" y="76348"/>
                </a:cubicBezTo>
                <a:cubicBezTo>
                  <a:pt x="434234" y="82307"/>
                  <a:pt x="442166" y="84815"/>
                  <a:pt x="448516" y="89048"/>
                </a:cubicBezTo>
                <a:cubicBezTo>
                  <a:pt x="466746" y="161970"/>
                  <a:pt x="441254" y="72104"/>
                  <a:pt x="467566" y="133498"/>
                </a:cubicBezTo>
                <a:cubicBezTo>
                  <a:pt x="483968" y="171769"/>
                  <a:pt x="459483" y="149276"/>
                  <a:pt x="492966" y="171598"/>
                </a:cubicBezTo>
                <a:cubicBezTo>
                  <a:pt x="495083" y="177948"/>
                  <a:pt x="500146" y="184006"/>
                  <a:pt x="499316" y="190648"/>
                </a:cubicBezTo>
                <a:cubicBezTo>
                  <a:pt x="495432" y="221717"/>
                  <a:pt x="488300" y="221276"/>
                  <a:pt x="467566" y="235098"/>
                </a:cubicBezTo>
                <a:cubicBezTo>
                  <a:pt x="463333" y="241448"/>
                  <a:pt x="461338" y="250103"/>
                  <a:pt x="454866" y="254148"/>
                </a:cubicBezTo>
                <a:cubicBezTo>
                  <a:pt x="439701" y="263626"/>
                  <a:pt x="403147" y="269572"/>
                  <a:pt x="385016" y="273198"/>
                </a:cubicBezTo>
                <a:cubicBezTo>
                  <a:pt x="353266" y="271081"/>
                  <a:pt x="321392" y="270362"/>
                  <a:pt x="289766" y="266848"/>
                </a:cubicBezTo>
                <a:cubicBezTo>
                  <a:pt x="259002" y="263430"/>
                  <a:pt x="279735" y="257488"/>
                  <a:pt x="251666" y="241448"/>
                </a:cubicBezTo>
                <a:cubicBezTo>
                  <a:pt x="244089" y="237118"/>
                  <a:pt x="234657" y="237496"/>
                  <a:pt x="226266" y="235098"/>
                </a:cubicBezTo>
                <a:cubicBezTo>
                  <a:pt x="219830" y="233259"/>
                  <a:pt x="213652" y="230587"/>
                  <a:pt x="207216" y="228748"/>
                </a:cubicBezTo>
                <a:cubicBezTo>
                  <a:pt x="198825" y="226350"/>
                  <a:pt x="190207" y="224796"/>
                  <a:pt x="181816" y="222398"/>
                </a:cubicBezTo>
                <a:cubicBezTo>
                  <a:pt x="144574" y="211757"/>
                  <a:pt x="180822" y="221901"/>
                  <a:pt x="143716" y="203348"/>
                </a:cubicBezTo>
                <a:cubicBezTo>
                  <a:pt x="134606" y="198793"/>
                  <a:pt x="107404" y="192683"/>
                  <a:pt x="99266" y="190648"/>
                </a:cubicBezTo>
                <a:cubicBezTo>
                  <a:pt x="92916" y="186415"/>
                  <a:pt x="87190" y="181048"/>
                  <a:pt x="80216" y="177948"/>
                </a:cubicBezTo>
                <a:cubicBezTo>
                  <a:pt x="12206" y="147721"/>
                  <a:pt x="66179" y="181290"/>
                  <a:pt x="23066" y="152548"/>
                </a:cubicBezTo>
                <a:cubicBezTo>
                  <a:pt x="0" y="160237"/>
                  <a:pt x="4016" y="152205"/>
                  <a:pt x="4016" y="171598"/>
                </a:cubicBezTo>
              </a:path>
            </a:pathLst>
          </a:cu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Cilindro 8"/>
          <p:cNvSpPr/>
          <p:nvPr/>
        </p:nvSpPr>
        <p:spPr>
          <a:xfrm rot="16200000">
            <a:off x="7066520" y="1569570"/>
            <a:ext cx="108012" cy="18002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7894612" y="1461558"/>
            <a:ext cx="720080" cy="369332"/>
          </a:xfrm>
          <a:prstGeom prst="rect">
            <a:avLst/>
          </a:prstGeom>
          <a:noFill/>
        </p:spPr>
        <p:txBody>
          <a:bodyPr wrap="square" rtlCol="0">
            <a:spAutoFit/>
          </a:bodyPr>
          <a:lstStyle/>
          <a:p>
            <a:pPr algn="ctr"/>
            <a:r>
              <a:rPr lang="it-IT" dirty="0" smtClean="0"/>
              <a:t>FCM</a:t>
            </a:r>
            <a:endParaRPr lang="it-IT" dirty="0"/>
          </a:p>
        </p:txBody>
      </p:sp>
      <p:sp>
        <p:nvSpPr>
          <p:cNvPr id="11" name="Figura a mano libera 10"/>
          <p:cNvSpPr/>
          <p:nvPr/>
        </p:nvSpPr>
        <p:spPr>
          <a:xfrm>
            <a:off x="6182543" y="1676664"/>
            <a:ext cx="835025" cy="2030942"/>
          </a:xfrm>
          <a:custGeom>
            <a:avLst/>
            <a:gdLst>
              <a:gd name="connsiteX0" fmla="*/ 835025 w 835025"/>
              <a:gd name="connsiteY0" fmla="*/ 0 h 2030942"/>
              <a:gd name="connsiteX1" fmla="*/ 352425 w 835025"/>
              <a:gd name="connsiteY1" fmla="*/ 139700 h 2030942"/>
              <a:gd name="connsiteX2" fmla="*/ 155575 w 835025"/>
              <a:gd name="connsiteY2" fmla="*/ 812800 h 2030942"/>
              <a:gd name="connsiteX3" fmla="*/ 142875 w 835025"/>
              <a:gd name="connsiteY3" fmla="*/ 1492250 h 2030942"/>
              <a:gd name="connsiteX4" fmla="*/ 34925 w 835025"/>
              <a:gd name="connsiteY4" fmla="*/ 1949450 h 2030942"/>
              <a:gd name="connsiteX5" fmla="*/ 352425 w 835025"/>
              <a:gd name="connsiteY5" fmla="*/ 1981200 h 203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025" h="2030942">
                <a:moveTo>
                  <a:pt x="835025" y="0"/>
                </a:moveTo>
                <a:cubicBezTo>
                  <a:pt x="650346" y="2116"/>
                  <a:pt x="465667" y="4233"/>
                  <a:pt x="352425" y="139700"/>
                </a:cubicBezTo>
                <a:cubicBezTo>
                  <a:pt x="239183" y="275167"/>
                  <a:pt x="190500" y="587375"/>
                  <a:pt x="155575" y="812800"/>
                </a:cubicBezTo>
                <a:cubicBezTo>
                  <a:pt x="120650" y="1038225"/>
                  <a:pt x="162983" y="1302808"/>
                  <a:pt x="142875" y="1492250"/>
                </a:cubicBezTo>
                <a:cubicBezTo>
                  <a:pt x="122767" y="1681692"/>
                  <a:pt x="0" y="1867958"/>
                  <a:pt x="34925" y="1949450"/>
                </a:cubicBezTo>
                <a:cubicBezTo>
                  <a:pt x="69850" y="2030942"/>
                  <a:pt x="352425" y="1981200"/>
                  <a:pt x="352425" y="19812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Cilindro 11"/>
          <p:cNvSpPr/>
          <p:nvPr/>
        </p:nvSpPr>
        <p:spPr>
          <a:xfrm rot="16200000">
            <a:off x="6575164" y="3553966"/>
            <a:ext cx="108012" cy="18002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ilindro 12"/>
          <p:cNvSpPr/>
          <p:nvPr/>
        </p:nvSpPr>
        <p:spPr>
          <a:xfrm rot="16200000">
            <a:off x="9802824" y="3945834"/>
            <a:ext cx="648072" cy="15841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igura a mano libera 13"/>
          <p:cNvSpPr/>
          <p:nvPr/>
        </p:nvSpPr>
        <p:spPr>
          <a:xfrm>
            <a:off x="9487100" y="4576010"/>
            <a:ext cx="567752" cy="273198"/>
          </a:xfrm>
          <a:custGeom>
            <a:avLst/>
            <a:gdLst>
              <a:gd name="connsiteX0" fmla="*/ 727916 w 727916"/>
              <a:gd name="connsiteY0" fmla="*/ 171598 h 273198"/>
              <a:gd name="connsiteX1" fmla="*/ 651716 w 727916"/>
              <a:gd name="connsiteY1" fmla="*/ 177948 h 273198"/>
              <a:gd name="connsiteX2" fmla="*/ 531066 w 727916"/>
              <a:gd name="connsiteY2" fmla="*/ 184298 h 273198"/>
              <a:gd name="connsiteX3" fmla="*/ 423116 w 727916"/>
              <a:gd name="connsiteY3" fmla="*/ 190648 h 273198"/>
              <a:gd name="connsiteX4" fmla="*/ 346916 w 727916"/>
              <a:gd name="connsiteY4" fmla="*/ 184298 h 273198"/>
              <a:gd name="connsiteX5" fmla="*/ 321516 w 727916"/>
              <a:gd name="connsiteY5" fmla="*/ 152548 h 273198"/>
              <a:gd name="connsiteX6" fmla="*/ 302466 w 727916"/>
              <a:gd name="connsiteY6" fmla="*/ 139848 h 273198"/>
              <a:gd name="connsiteX7" fmla="*/ 302466 w 727916"/>
              <a:gd name="connsiteY7" fmla="*/ 89048 h 273198"/>
              <a:gd name="connsiteX8" fmla="*/ 321516 w 727916"/>
              <a:gd name="connsiteY8" fmla="*/ 82698 h 273198"/>
              <a:gd name="connsiteX9" fmla="*/ 416766 w 727916"/>
              <a:gd name="connsiteY9" fmla="*/ 89048 h 273198"/>
              <a:gd name="connsiteX10" fmla="*/ 423116 w 727916"/>
              <a:gd name="connsiteY10" fmla="*/ 114448 h 273198"/>
              <a:gd name="connsiteX11" fmla="*/ 435816 w 727916"/>
              <a:gd name="connsiteY11" fmla="*/ 158898 h 273198"/>
              <a:gd name="connsiteX12" fmla="*/ 416766 w 727916"/>
              <a:gd name="connsiteY12" fmla="*/ 177948 h 273198"/>
              <a:gd name="connsiteX13" fmla="*/ 378666 w 727916"/>
              <a:gd name="connsiteY13" fmla="*/ 190648 h 273198"/>
              <a:gd name="connsiteX14" fmla="*/ 334216 w 727916"/>
              <a:gd name="connsiteY14" fmla="*/ 209698 h 273198"/>
              <a:gd name="connsiteX15" fmla="*/ 270716 w 727916"/>
              <a:gd name="connsiteY15" fmla="*/ 196998 h 273198"/>
              <a:gd name="connsiteX16" fmla="*/ 251666 w 727916"/>
              <a:gd name="connsiteY16" fmla="*/ 190648 h 273198"/>
              <a:gd name="connsiteX17" fmla="*/ 226266 w 727916"/>
              <a:gd name="connsiteY17" fmla="*/ 152548 h 273198"/>
              <a:gd name="connsiteX18" fmla="*/ 213566 w 727916"/>
              <a:gd name="connsiteY18" fmla="*/ 133498 h 273198"/>
              <a:gd name="connsiteX19" fmla="*/ 219916 w 727916"/>
              <a:gd name="connsiteY19" fmla="*/ 108098 h 273198"/>
              <a:gd name="connsiteX20" fmla="*/ 238966 w 727916"/>
              <a:gd name="connsiteY20" fmla="*/ 95398 h 273198"/>
              <a:gd name="connsiteX21" fmla="*/ 264366 w 727916"/>
              <a:gd name="connsiteY21" fmla="*/ 89048 h 273198"/>
              <a:gd name="connsiteX22" fmla="*/ 321516 w 727916"/>
              <a:gd name="connsiteY22" fmla="*/ 76348 h 273198"/>
              <a:gd name="connsiteX23" fmla="*/ 397716 w 727916"/>
              <a:gd name="connsiteY23" fmla="*/ 89048 h 273198"/>
              <a:gd name="connsiteX24" fmla="*/ 416766 w 727916"/>
              <a:gd name="connsiteY24" fmla="*/ 101748 h 273198"/>
              <a:gd name="connsiteX25" fmla="*/ 442166 w 727916"/>
              <a:gd name="connsiteY25" fmla="*/ 127148 h 273198"/>
              <a:gd name="connsiteX26" fmla="*/ 454866 w 727916"/>
              <a:gd name="connsiteY26" fmla="*/ 171598 h 273198"/>
              <a:gd name="connsiteX27" fmla="*/ 448516 w 727916"/>
              <a:gd name="connsiteY27" fmla="*/ 216048 h 273198"/>
              <a:gd name="connsiteX28" fmla="*/ 429466 w 727916"/>
              <a:gd name="connsiteY28" fmla="*/ 222398 h 273198"/>
              <a:gd name="connsiteX29" fmla="*/ 410416 w 727916"/>
              <a:gd name="connsiteY29" fmla="*/ 235098 h 273198"/>
              <a:gd name="connsiteX30" fmla="*/ 378666 w 727916"/>
              <a:gd name="connsiteY30" fmla="*/ 247798 h 273198"/>
              <a:gd name="connsiteX31" fmla="*/ 321516 w 727916"/>
              <a:gd name="connsiteY31" fmla="*/ 241448 h 273198"/>
              <a:gd name="connsiteX32" fmla="*/ 264366 w 727916"/>
              <a:gd name="connsiteY32" fmla="*/ 228748 h 273198"/>
              <a:gd name="connsiteX33" fmla="*/ 245316 w 727916"/>
              <a:gd name="connsiteY33" fmla="*/ 216048 h 273198"/>
              <a:gd name="connsiteX34" fmla="*/ 232616 w 727916"/>
              <a:gd name="connsiteY34" fmla="*/ 196998 h 273198"/>
              <a:gd name="connsiteX35" fmla="*/ 213566 w 727916"/>
              <a:gd name="connsiteY35" fmla="*/ 190648 h 273198"/>
              <a:gd name="connsiteX36" fmla="*/ 175466 w 727916"/>
              <a:gd name="connsiteY36" fmla="*/ 165248 h 273198"/>
              <a:gd name="connsiteX37" fmla="*/ 169116 w 727916"/>
              <a:gd name="connsiteY37" fmla="*/ 101748 h 273198"/>
              <a:gd name="connsiteX38" fmla="*/ 188166 w 727916"/>
              <a:gd name="connsiteY38" fmla="*/ 89048 h 273198"/>
              <a:gd name="connsiteX39" fmla="*/ 226266 w 727916"/>
              <a:gd name="connsiteY39" fmla="*/ 50948 h 273198"/>
              <a:gd name="connsiteX40" fmla="*/ 270716 w 727916"/>
              <a:gd name="connsiteY40" fmla="*/ 6498 h 273198"/>
              <a:gd name="connsiteX41" fmla="*/ 334216 w 727916"/>
              <a:gd name="connsiteY41" fmla="*/ 12848 h 273198"/>
              <a:gd name="connsiteX42" fmla="*/ 378666 w 727916"/>
              <a:gd name="connsiteY42" fmla="*/ 38248 h 273198"/>
              <a:gd name="connsiteX43" fmla="*/ 404066 w 727916"/>
              <a:gd name="connsiteY43" fmla="*/ 44598 h 273198"/>
              <a:gd name="connsiteX44" fmla="*/ 429466 w 727916"/>
              <a:gd name="connsiteY44" fmla="*/ 76348 h 273198"/>
              <a:gd name="connsiteX45" fmla="*/ 448516 w 727916"/>
              <a:gd name="connsiteY45" fmla="*/ 89048 h 273198"/>
              <a:gd name="connsiteX46" fmla="*/ 467566 w 727916"/>
              <a:gd name="connsiteY46" fmla="*/ 133498 h 273198"/>
              <a:gd name="connsiteX47" fmla="*/ 492966 w 727916"/>
              <a:gd name="connsiteY47" fmla="*/ 171598 h 273198"/>
              <a:gd name="connsiteX48" fmla="*/ 499316 w 727916"/>
              <a:gd name="connsiteY48" fmla="*/ 190648 h 273198"/>
              <a:gd name="connsiteX49" fmla="*/ 467566 w 727916"/>
              <a:gd name="connsiteY49" fmla="*/ 235098 h 273198"/>
              <a:gd name="connsiteX50" fmla="*/ 454866 w 727916"/>
              <a:gd name="connsiteY50" fmla="*/ 254148 h 273198"/>
              <a:gd name="connsiteX51" fmla="*/ 385016 w 727916"/>
              <a:gd name="connsiteY51" fmla="*/ 273198 h 273198"/>
              <a:gd name="connsiteX52" fmla="*/ 289766 w 727916"/>
              <a:gd name="connsiteY52" fmla="*/ 266848 h 273198"/>
              <a:gd name="connsiteX53" fmla="*/ 251666 w 727916"/>
              <a:gd name="connsiteY53" fmla="*/ 241448 h 273198"/>
              <a:gd name="connsiteX54" fmla="*/ 226266 w 727916"/>
              <a:gd name="connsiteY54" fmla="*/ 235098 h 273198"/>
              <a:gd name="connsiteX55" fmla="*/ 207216 w 727916"/>
              <a:gd name="connsiteY55" fmla="*/ 228748 h 273198"/>
              <a:gd name="connsiteX56" fmla="*/ 181816 w 727916"/>
              <a:gd name="connsiteY56" fmla="*/ 222398 h 273198"/>
              <a:gd name="connsiteX57" fmla="*/ 143716 w 727916"/>
              <a:gd name="connsiteY57" fmla="*/ 203348 h 273198"/>
              <a:gd name="connsiteX58" fmla="*/ 99266 w 727916"/>
              <a:gd name="connsiteY58" fmla="*/ 190648 h 273198"/>
              <a:gd name="connsiteX59" fmla="*/ 80216 w 727916"/>
              <a:gd name="connsiteY59" fmla="*/ 177948 h 273198"/>
              <a:gd name="connsiteX60" fmla="*/ 23066 w 727916"/>
              <a:gd name="connsiteY60" fmla="*/ 152548 h 273198"/>
              <a:gd name="connsiteX61" fmla="*/ 4016 w 727916"/>
              <a:gd name="connsiteY61" fmla="*/ 171598 h 27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27916" h="273198">
                <a:moveTo>
                  <a:pt x="727916" y="171598"/>
                </a:moveTo>
                <a:lnTo>
                  <a:pt x="651716" y="177948"/>
                </a:lnTo>
                <a:cubicBezTo>
                  <a:pt x="611527" y="180541"/>
                  <a:pt x="571276" y="182064"/>
                  <a:pt x="531066" y="184298"/>
                </a:cubicBezTo>
                <a:lnTo>
                  <a:pt x="423116" y="190648"/>
                </a:lnTo>
                <a:cubicBezTo>
                  <a:pt x="397716" y="188531"/>
                  <a:pt x="371909" y="189297"/>
                  <a:pt x="346916" y="184298"/>
                </a:cubicBezTo>
                <a:cubicBezTo>
                  <a:pt x="316586" y="178232"/>
                  <a:pt x="335288" y="169763"/>
                  <a:pt x="321516" y="152548"/>
                </a:cubicBezTo>
                <a:cubicBezTo>
                  <a:pt x="316748" y="146589"/>
                  <a:pt x="308816" y="144081"/>
                  <a:pt x="302466" y="139848"/>
                </a:cubicBezTo>
                <a:cubicBezTo>
                  <a:pt x="296399" y="121647"/>
                  <a:pt x="288843" y="109482"/>
                  <a:pt x="302466" y="89048"/>
                </a:cubicBezTo>
                <a:cubicBezTo>
                  <a:pt x="306179" y="83479"/>
                  <a:pt x="315166" y="84815"/>
                  <a:pt x="321516" y="82698"/>
                </a:cubicBezTo>
                <a:cubicBezTo>
                  <a:pt x="353266" y="84815"/>
                  <a:pt x="386394" y="79557"/>
                  <a:pt x="416766" y="89048"/>
                </a:cubicBezTo>
                <a:cubicBezTo>
                  <a:pt x="425096" y="91651"/>
                  <a:pt x="420718" y="106057"/>
                  <a:pt x="423116" y="114448"/>
                </a:cubicBezTo>
                <a:cubicBezTo>
                  <a:pt x="441336" y="178217"/>
                  <a:pt x="415965" y="79493"/>
                  <a:pt x="435816" y="158898"/>
                </a:cubicBezTo>
                <a:cubicBezTo>
                  <a:pt x="429466" y="165248"/>
                  <a:pt x="424616" y="173587"/>
                  <a:pt x="416766" y="177948"/>
                </a:cubicBezTo>
                <a:cubicBezTo>
                  <a:pt x="405064" y="184449"/>
                  <a:pt x="390640" y="184661"/>
                  <a:pt x="378666" y="190648"/>
                </a:cubicBezTo>
                <a:cubicBezTo>
                  <a:pt x="347279" y="206341"/>
                  <a:pt x="362246" y="200355"/>
                  <a:pt x="334216" y="209698"/>
                </a:cubicBezTo>
                <a:cubicBezTo>
                  <a:pt x="313049" y="205465"/>
                  <a:pt x="291749" y="201852"/>
                  <a:pt x="270716" y="196998"/>
                </a:cubicBezTo>
                <a:cubicBezTo>
                  <a:pt x="264194" y="195493"/>
                  <a:pt x="256399" y="195381"/>
                  <a:pt x="251666" y="190648"/>
                </a:cubicBezTo>
                <a:cubicBezTo>
                  <a:pt x="240873" y="179855"/>
                  <a:pt x="234733" y="165248"/>
                  <a:pt x="226266" y="152548"/>
                </a:cubicBezTo>
                <a:lnTo>
                  <a:pt x="213566" y="133498"/>
                </a:lnTo>
                <a:cubicBezTo>
                  <a:pt x="215683" y="125031"/>
                  <a:pt x="215075" y="115360"/>
                  <a:pt x="219916" y="108098"/>
                </a:cubicBezTo>
                <a:cubicBezTo>
                  <a:pt x="224149" y="101748"/>
                  <a:pt x="231951" y="98404"/>
                  <a:pt x="238966" y="95398"/>
                </a:cubicBezTo>
                <a:cubicBezTo>
                  <a:pt x="246988" y="91960"/>
                  <a:pt x="255975" y="91446"/>
                  <a:pt x="264366" y="89048"/>
                </a:cubicBezTo>
                <a:cubicBezTo>
                  <a:pt x="308136" y="76542"/>
                  <a:pt x="252758" y="87808"/>
                  <a:pt x="321516" y="76348"/>
                </a:cubicBezTo>
                <a:cubicBezTo>
                  <a:pt x="332717" y="77748"/>
                  <a:pt x="380440" y="81644"/>
                  <a:pt x="397716" y="89048"/>
                </a:cubicBezTo>
                <a:cubicBezTo>
                  <a:pt x="404731" y="92054"/>
                  <a:pt x="410416" y="97515"/>
                  <a:pt x="416766" y="101748"/>
                </a:cubicBezTo>
                <a:cubicBezTo>
                  <a:pt x="433699" y="152548"/>
                  <a:pt x="408299" y="93281"/>
                  <a:pt x="442166" y="127148"/>
                </a:cubicBezTo>
                <a:cubicBezTo>
                  <a:pt x="445203" y="130185"/>
                  <a:pt x="454811" y="171378"/>
                  <a:pt x="454866" y="171598"/>
                </a:cubicBezTo>
                <a:cubicBezTo>
                  <a:pt x="452749" y="186415"/>
                  <a:pt x="455209" y="202661"/>
                  <a:pt x="448516" y="216048"/>
                </a:cubicBezTo>
                <a:cubicBezTo>
                  <a:pt x="445523" y="222035"/>
                  <a:pt x="435453" y="219405"/>
                  <a:pt x="429466" y="222398"/>
                </a:cubicBezTo>
                <a:cubicBezTo>
                  <a:pt x="422640" y="225811"/>
                  <a:pt x="417242" y="231685"/>
                  <a:pt x="410416" y="235098"/>
                </a:cubicBezTo>
                <a:cubicBezTo>
                  <a:pt x="400221" y="240196"/>
                  <a:pt x="389249" y="243565"/>
                  <a:pt x="378666" y="247798"/>
                </a:cubicBezTo>
                <a:cubicBezTo>
                  <a:pt x="359616" y="245681"/>
                  <a:pt x="340491" y="244159"/>
                  <a:pt x="321516" y="241448"/>
                </a:cubicBezTo>
                <a:cubicBezTo>
                  <a:pt x="302706" y="238761"/>
                  <a:pt x="282854" y="233370"/>
                  <a:pt x="264366" y="228748"/>
                </a:cubicBezTo>
                <a:cubicBezTo>
                  <a:pt x="258016" y="224515"/>
                  <a:pt x="250712" y="221444"/>
                  <a:pt x="245316" y="216048"/>
                </a:cubicBezTo>
                <a:cubicBezTo>
                  <a:pt x="239920" y="210652"/>
                  <a:pt x="238575" y="201766"/>
                  <a:pt x="232616" y="196998"/>
                </a:cubicBezTo>
                <a:cubicBezTo>
                  <a:pt x="227389" y="192817"/>
                  <a:pt x="219417" y="193899"/>
                  <a:pt x="213566" y="190648"/>
                </a:cubicBezTo>
                <a:cubicBezTo>
                  <a:pt x="200223" y="183235"/>
                  <a:pt x="175466" y="165248"/>
                  <a:pt x="175466" y="165248"/>
                </a:cubicBezTo>
                <a:cubicBezTo>
                  <a:pt x="168184" y="143403"/>
                  <a:pt x="154188" y="124141"/>
                  <a:pt x="169116" y="101748"/>
                </a:cubicBezTo>
                <a:cubicBezTo>
                  <a:pt x="173349" y="95398"/>
                  <a:pt x="181816" y="93281"/>
                  <a:pt x="188166" y="89048"/>
                </a:cubicBezTo>
                <a:cubicBezTo>
                  <a:pt x="222033" y="21315"/>
                  <a:pt x="175466" y="101748"/>
                  <a:pt x="226266" y="50948"/>
                </a:cubicBezTo>
                <a:cubicBezTo>
                  <a:pt x="277214" y="0"/>
                  <a:pt x="227611" y="20866"/>
                  <a:pt x="270716" y="6498"/>
                </a:cubicBezTo>
                <a:cubicBezTo>
                  <a:pt x="291883" y="8615"/>
                  <a:pt x="313416" y="8391"/>
                  <a:pt x="334216" y="12848"/>
                </a:cubicBezTo>
                <a:cubicBezTo>
                  <a:pt x="360583" y="18498"/>
                  <a:pt x="356464" y="28733"/>
                  <a:pt x="378666" y="38248"/>
                </a:cubicBezTo>
                <a:cubicBezTo>
                  <a:pt x="386688" y="41686"/>
                  <a:pt x="395599" y="42481"/>
                  <a:pt x="404066" y="44598"/>
                </a:cubicBezTo>
                <a:cubicBezTo>
                  <a:pt x="458661" y="80994"/>
                  <a:pt x="394413" y="32531"/>
                  <a:pt x="429466" y="76348"/>
                </a:cubicBezTo>
                <a:cubicBezTo>
                  <a:pt x="434234" y="82307"/>
                  <a:pt x="442166" y="84815"/>
                  <a:pt x="448516" y="89048"/>
                </a:cubicBezTo>
                <a:cubicBezTo>
                  <a:pt x="466746" y="161970"/>
                  <a:pt x="441254" y="72104"/>
                  <a:pt x="467566" y="133498"/>
                </a:cubicBezTo>
                <a:cubicBezTo>
                  <a:pt x="483968" y="171769"/>
                  <a:pt x="459483" y="149276"/>
                  <a:pt x="492966" y="171598"/>
                </a:cubicBezTo>
                <a:cubicBezTo>
                  <a:pt x="495083" y="177948"/>
                  <a:pt x="500146" y="184006"/>
                  <a:pt x="499316" y="190648"/>
                </a:cubicBezTo>
                <a:cubicBezTo>
                  <a:pt x="495432" y="221717"/>
                  <a:pt x="488300" y="221276"/>
                  <a:pt x="467566" y="235098"/>
                </a:cubicBezTo>
                <a:cubicBezTo>
                  <a:pt x="463333" y="241448"/>
                  <a:pt x="461338" y="250103"/>
                  <a:pt x="454866" y="254148"/>
                </a:cubicBezTo>
                <a:cubicBezTo>
                  <a:pt x="439701" y="263626"/>
                  <a:pt x="403147" y="269572"/>
                  <a:pt x="385016" y="273198"/>
                </a:cubicBezTo>
                <a:cubicBezTo>
                  <a:pt x="353266" y="271081"/>
                  <a:pt x="321392" y="270362"/>
                  <a:pt x="289766" y="266848"/>
                </a:cubicBezTo>
                <a:cubicBezTo>
                  <a:pt x="259002" y="263430"/>
                  <a:pt x="279735" y="257488"/>
                  <a:pt x="251666" y="241448"/>
                </a:cubicBezTo>
                <a:cubicBezTo>
                  <a:pt x="244089" y="237118"/>
                  <a:pt x="234657" y="237496"/>
                  <a:pt x="226266" y="235098"/>
                </a:cubicBezTo>
                <a:cubicBezTo>
                  <a:pt x="219830" y="233259"/>
                  <a:pt x="213652" y="230587"/>
                  <a:pt x="207216" y="228748"/>
                </a:cubicBezTo>
                <a:cubicBezTo>
                  <a:pt x="198825" y="226350"/>
                  <a:pt x="190207" y="224796"/>
                  <a:pt x="181816" y="222398"/>
                </a:cubicBezTo>
                <a:cubicBezTo>
                  <a:pt x="144574" y="211757"/>
                  <a:pt x="180822" y="221901"/>
                  <a:pt x="143716" y="203348"/>
                </a:cubicBezTo>
                <a:cubicBezTo>
                  <a:pt x="134606" y="198793"/>
                  <a:pt x="107404" y="192683"/>
                  <a:pt x="99266" y="190648"/>
                </a:cubicBezTo>
                <a:cubicBezTo>
                  <a:pt x="92916" y="186415"/>
                  <a:pt x="87190" y="181048"/>
                  <a:pt x="80216" y="177948"/>
                </a:cubicBezTo>
                <a:cubicBezTo>
                  <a:pt x="12206" y="147721"/>
                  <a:pt x="66179" y="181290"/>
                  <a:pt x="23066" y="152548"/>
                </a:cubicBezTo>
                <a:cubicBezTo>
                  <a:pt x="0" y="160237"/>
                  <a:pt x="4016" y="152205"/>
                  <a:pt x="4016" y="171598"/>
                </a:cubicBezTo>
              </a:path>
            </a:pathLst>
          </a:cu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CasellaDiTesto 14"/>
          <p:cNvSpPr txBox="1"/>
          <p:nvPr/>
        </p:nvSpPr>
        <p:spPr>
          <a:xfrm>
            <a:off x="9910836" y="4581128"/>
            <a:ext cx="1152128" cy="369332"/>
          </a:xfrm>
          <a:prstGeom prst="rect">
            <a:avLst/>
          </a:prstGeom>
          <a:noFill/>
        </p:spPr>
        <p:txBody>
          <a:bodyPr wrap="square" rtlCol="0">
            <a:spAutoFit/>
          </a:bodyPr>
          <a:lstStyle/>
          <a:p>
            <a:pPr algn="ctr"/>
            <a:r>
              <a:rPr lang="it-IT" dirty="0" smtClean="0"/>
              <a:t>DWDM</a:t>
            </a:r>
            <a:endParaRPr lang="it-IT" dirty="0"/>
          </a:p>
        </p:txBody>
      </p:sp>
      <p:sp>
        <p:nvSpPr>
          <p:cNvPr id="16" name="Cilindro 15"/>
          <p:cNvSpPr/>
          <p:nvPr/>
        </p:nvSpPr>
        <p:spPr>
          <a:xfrm rot="16200000">
            <a:off x="9298768" y="4665914"/>
            <a:ext cx="108012" cy="18002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ilindro 16"/>
          <p:cNvSpPr/>
          <p:nvPr/>
        </p:nvSpPr>
        <p:spPr>
          <a:xfrm rot="16200000">
            <a:off x="6615422" y="4593906"/>
            <a:ext cx="108012" cy="18002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igura a mano libera 17"/>
          <p:cNvSpPr/>
          <p:nvPr/>
        </p:nvSpPr>
        <p:spPr>
          <a:xfrm>
            <a:off x="5680893" y="4647406"/>
            <a:ext cx="3629025" cy="1085850"/>
          </a:xfrm>
          <a:custGeom>
            <a:avLst/>
            <a:gdLst>
              <a:gd name="connsiteX0" fmla="*/ 911225 w 3629025"/>
              <a:gd name="connsiteY0" fmla="*/ 32808 h 1085850"/>
              <a:gd name="connsiteX1" fmla="*/ 492125 w 3629025"/>
              <a:gd name="connsiteY1" fmla="*/ 89958 h 1085850"/>
              <a:gd name="connsiteX2" fmla="*/ 174625 w 3629025"/>
              <a:gd name="connsiteY2" fmla="*/ 477308 h 1085850"/>
              <a:gd name="connsiteX3" fmla="*/ 257175 w 3629025"/>
              <a:gd name="connsiteY3" fmla="*/ 896408 h 1085850"/>
              <a:gd name="connsiteX4" fmla="*/ 1717675 w 3629025"/>
              <a:gd name="connsiteY4" fmla="*/ 959908 h 1085850"/>
              <a:gd name="connsiteX5" fmla="*/ 3089275 w 3629025"/>
              <a:gd name="connsiteY5" fmla="*/ 140758 h 1085850"/>
              <a:gd name="connsiteX6" fmla="*/ 3400425 w 3629025"/>
              <a:gd name="connsiteY6" fmla="*/ 115358 h 1085850"/>
              <a:gd name="connsiteX7" fmla="*/ 3629025 w 3629025"/>
              <a:gd name="connsiteY7" fmla="*/ 109008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9025" h="1085850">
                <a:moveTo>
                  <a:pt x="911225" y="32808"/>
                </a:moveTo>
                <a:cubicBezTo>
                  <a:pt x="763058" y="24341"/>
                  <a:pt x="614892" y="15875"/>
                  <a:pt x="492125" y="89958"/>
                </a:cubicBezTo>
                <a:cubicBezTo>
                  <a:pt x="369358" y="164041"/>
                  <a:pt x="213783" y="342900"/>
                  <a:pt x="174625" y="477308"/>
                </a:cubicBezTo>
                <a:cubicBezTo>
                  <a:pt x="135467" y="611716"/>
                  <a:pt x="0" y="815975"/>
                  <a:pt x="257175" y="896408"/>
                </a:cubicBezTo>
                <a:cubicBezTo>
                  <a:pt x="514350" y="976841"/>
                  <a:pt x="1245658" y="1085850"/>
                  <a:pt x="1717675" y="959908"/>
                </a:cubicBezTo>
                <a:cubicBezTo>
                  <a:pt x="2189692" y="833966"/>
                  <a:pt x="2808817" y="281516"/>
                  <a:pt x="3089275" y="140758"/>
                </a:cubicBezTo>
                <a:cubicBezTo>
                  <a:pt x="3369733" y="0"/>
                  <a:pt x="3310467" y="120650"/>
                  <a:pt x="3400425" y="115358"/>
                </a:cubicBezTo>
                <a:cubicBezTo>
                  <a:pt x="3490383" y="110066"/>
                  <a:pt x="3559704" y="109537"/>
                  <a:pt x="3629025" y="10900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9" name="CasellaDiTesto 18"/>
          <p:cNvSpPr txBox="1"/>
          <p:nvPr/>
        </p:nvSpPr>
        <p:spPr>
          <a:xfrm>
            <a:off x="2585070" y="1196752"/>
            <a:ext cx="629022" cy="369332"/>
          </a:xfrm>
          <a:prstGeom prst="rect">
            <a:avLst/>
          </a:prstGeom>
          <a:noFill/>
        </p:spPr>
        <p:txBody>
          <a:bodyPr wrap="square" rtlCol="0">
            <a:spAutoFit/>
          </a:bodyPr>
          <a:lstStyle/>
          <a:p>
            <a:r>
              <a:rPr lang="it-IT" dirty="0" smtClean="0"/>
              <a:t>PMT</a:t>
            </a:r>
            <a:endParaRPr lang="it-IT" dirty="0"/>
          </a:p>
        </p:txBody>
      </p:sp>
      <p:cxnSp>
        <p:nvCxnSpPr>
          <p:cNvPr id="20" name="Connettore 2 19"/>
          <p:cNvCxnSpPr>
            <a:stCxn id="21" idx="0"/>
          </p:cNvCxnSpPr>
          <p:nvPr/>
        </p:nvCxnSpPr>
        <p:spPr>
          <a:xfrm flipV="1">
            <a:off x="4078188" y="1317542"/>
            <a:ext cx="792088" cy="108012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1989956" y="2397662"/>
            <a:ext cx="4176464" cy="307777"/>
          </a:xfrm>
          <a:prstGeom prst="rect">
            <a:avLst/>
          </a:prstGeom>
          <a:noFill/>
        </p:spPr>
        <p:txBody>
          <a:bodyPr wrap="square" rtlCol="0">
            <a:spAutoFit/>
          </a:bodyPr>
          <a:lstStyle/>
          <a:p>
            <a:pPr algn="ctr"/>
            <a:r>
              <a:rPr lang="it-IT" sz="1400" dirty="0" smtClean="0"/>
              <a:t>lunghezza misurabile (metro) +/- 1cm ~ 50ps</a:t>
            </a:r>
            <a:endParaRPr lang="it-IT" sz="1400" dirty="0"/>
          </a:p>
        </p:txBody>
      </p:sp>
      <p:cxnSp>
        <p:nvCxnSpPr>
          <p:cNvPr id="22" name="Connettore 2 21"/>
          <p:cNvCxnSpPr>
            <a:stCxn id="23" idx="0"/>
            <a:endCxn id="8" idx="52"/>
          </p:cNvCxnSpPr>
          <p:nvPr/>
        </p:nvCxnSpPr>
        <p:spPr>
          <a:xfrm flipH="1" flipV="1">
            <a:off x="7544618" y="1746514"/>
            <a:ext cx="1502122" cy="43512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7030516" y="2181638"/>
            <a:ext cx="4032448" cy="307777"/>
          </a:xfrm>
          <a:prstGeom prst="rect">
            <a:avLst/>
          </a:prstGeom>
          <a:noFill/>
        </p:spPr>
        <p:txBody>
          <a:bodyPr wrap="square" rtlCol="0">
            <a:spAutoFit/>
          </a:bodyPr>
          <a:lstStyle/>
          <a:p>
            <a:pPr algn="ctr"/>
            <a:r>
              <a:rPr lang="it-IT" sz="1400" dirty="0" smtClean="0"/>
              <a:t>lunghezza misurabile </a:t>
            </a:r>
            <a:r>
              <a:rPr lang="it-IT" sz="1400" dirty="0" smtClean="0"/>
              <a:t>(metro)</a:t>
            </a:r>
            <a:r>
              <a:rPr lang="it-IT" sz="1400" dirty="0" smtClean="0"/>
              <a:t> </a:t>
            </a:r>
            <a:r>
              <a:rPr lang="it-IT" sz="1400" dirty="0" smtClean="0"/>
              <a:t>+/- 1cm ~ 50ps</a:t>
            </a:r>
            <a:endParaRPr lang="it-IT" sz="1400" dirty="0"/>
          </a:p>
        </p:txBody>
      </p:sp>
      <p:cxnSp>
        <p:nvCxnSpPr>
          <p:cNvPr id="24" name="Connettore 2 23"/>
          <p:cNvCxnSpPr>
            <a:stCxn id="25" idx="1"/>
            <a:endCxn id="26" idx="38"/>
          </p:cNvCxnSpPr>
          <p:nvPr/>
        </p:nvCxnSpPr>
        <p:spPr>
          <a:xfrm flipH="1">
            <a:off x="7112818" y="3107870"/>
            <a:ext cx="421754" cy="31504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7534572" y="2953981"/>
            <a:ext cx="4176464" cy="307777"/>
          </a:xfrm>
          <a:prstGeom prst="rect">
            <a:avLst/>
          </a:prstGeom>
          <a:noFill/>
        </p:spPr>
        <p:txBody>
          <a:bodyPr wrap="square" rtlCol="0">
            <a:spAutoFit/>
          </a:bodyPr>
          <a:lstStyle/>
          <a:p>
            <a:pPr algn="ctr"/>
            <a:r>
              <a:rPr lang="it-IT" sz="1400" dirty="0" smtClean="0"/>
              <a:t>lunghezza misurabile (metro) +/- 3cm ~ 150ps</a:t>
            </a:r>
            <a:endParaRPr lang="it-IT" sz="1400" dirty="0"/>
          </a:p>
        </p:txBody>
      </p:sp>
      <p:sp>
        <p:nvSpPr>
          <p:cNvPr id="26" name="Figura a mano libera 25"/>
          <p:cNvSpPr/>
          <p:nvPr/>
        </p:nvSpPr>
        <p:spPr>
          <a:xfrm>
            <a:off x="6719118" y="3267161"/>
            <a:ext cx="452103" cy="1495603"/>
          </a:xfrm>
          <a:custGeom>
            <a:avLst/>
            <a:gdLst>
              <a:gd name="connsiteX0" fmla="*/ 0 w 452103"/>
              <a:gd name="connsiteY0" fmla="*/ 378003 h 1495603"/>
              <a:gd name="connsiteX1" fmla="*/ 127000 w 452103"/>
              <a:gd name="connsiteY1" fmla="*/ 358953 h 1495603"/>
              <a:gd name="connsiteX2" fmla="*/ 209550 w 452103"/>
              <a:gd name="connsiteY2" fmla="*/ 339903 h 1495603"/>
              <a:gd name="connsiteX3" fmla="*/ 234950 w 452103"/>
              <a:gd name="connsiteY3" fmla="*/ 327203 h 1495603"/>
              <a:gd name="connsiteX4" fmla="*/ 285750 w 452103"/>
              <a:gd name="connsiteY4" fmla="*/ 314503 h 1495603"/>
              <a:gd name="connsiteX5" fmla="*/ 323850 w 452103"/>
              <a:gd name="connsiteY5" fmla="*/ 301803 h 1495603"/>
              <a:gd name="connsiteX6" fmla="*/ 330200 w 452103"/>
              <a:gd name="connsiteY6" fmla="*/ 263703 h 1495603"/>
              <a:gd name="connsiteX7" fmla="*/ 311150 w 452103"/>
              <a:gd name="connsiteY7" fmla="*/ 257353 h 1495603"/>
              <a:gd name="connsiteX8" fmla="*/ 260350 w 452103"/>
              <a:gd name="connsiteY8" fmla="*/ 263703 h 1495603"/>
              <a:gd name="connsiteX9" fmla="*/ 254000 w 452103"/>
              <a:gd name="connsiteY9" fmla="*/ 289103 h 1495603"/>
              <a:gd name="connsiteX10" fmla="*/ 260350 w 452103"/>
              <a:gd name="connsiteY10" fmla="*/ 352603 h 1495603"/>
              <a:gd name="connsiteX11" fmla="*/ 279400 w 452103"/>
              <a:gd name="connsiteY11" fmla="*/ 397053 h 1495603"/>
              <a:gd name="connsiteX12" fmla="*/ 298450 w 452103"/>
              <a:gd name="connsiteY12" fmla="*/ 409753 h 1495603"/>
              <a:gd name="connsiteX13" fmla="*/ 342900 w 452103"/>
              <a:gd name="connsiteY13" fmla="*/ 403403 h 1495603"/>
              <a:gd name="connsiteX14" fmla="*/ 374650 w 452103"/>
              <a:gd name="connsiteY14" fmla="*/ 346253 h 1495603"/>
              <a:gd name="connsiteX15" fmla="*/ 368300 w 452103"/>
              <a:gd name="connsiteY15" fmla="*/ 263703 h 1495603"/>
              <a:gd name="connsiteX16" fmla="*/ 355600 w 452103"/>
              <a:gd name="connsiteY16" fmla="*/ 244653 h 1495603"/>
              <a:gd name="connsiteX17" fmla="*/ 349250 w 452103"/>
              <a:gd name="connsiteY17" fmla="*/ 225603 h 1495603"/>
              <a:gd name="connsiteX18" fmla="*/ 336550 w 452103"/>
              <a:gd name="connsiteY18" fmla="*/ 168453 h 1495603"/>
              <a:gd name="connsiteX19" fmla="*/ 323850 w 452103"/>
              <a:gd name="connsiteY19" fmla="*/ 149403 h 1495603"/>
              <a:gd name="connsiteX20" fmla="*/ 285750 w 452103"/>
              <a:gd name="connsiteY20" fmla="*/ 136703 h 1495603"/>
              <a:gd name="connsiteX21" fmla="*/ 254000 w 452103"/>
              <a:gd name="connsiteY21" fmla="*/ 143053 h 1495603"/>
              <a:gd name="connsiteX22" fmla="*/ 215900 w 452103"/>
              <a:gd name="connsiteY22" fmla="*/ 174803 h 1495603"/>
              <a:gd name="connsiteX23" fmla="*/ 203200 w 452103"/>
              <a:gd name="connsiteY23" fmla="*/ 219253 h 1495603"/>
              <a:gd name="connsiteX24" fmla="*/ 196850 w 452103"/>
              <a:gd name="connsiteY24" fmla="*/ 238303 h 1495603"/>
              <a:gd name="connsiteX25" fmla="*/ 209550 w 452103"/>
              <a:gd name="connsiteY25" fmla="*/ 333553 h 1495603"/>
              <a:gd name="connsiteX26" fmla="*/ 215900 w 452103"/>
              <a:gd name="connsiteY26" fmla="*/ 358953 h 1495603"/>
              <a:gd name="connsiteX27" fmla="*/ 241300 w 452103"/>
              <a:gd name="connsiteY27" fmla="*/ 397053 h 1495603"/>
              <a:gd name="connsiteX28" fmla="*/ 260350 w 452103"/>
              <a:gd name="connsiteY28" fmla="*/ 435153 h 1495603"/>
              <a:gd name="connsiteX29" fmla="*/ 317500 w 452103"/>
              <a:gd name="connsiteY29" fmla="*/ 466903 h 1495603"/>
              <a:gd name="connsiteX30" fmla="*/ 387350 w 452103"/>
              <a:gd name="connsiteY30" fmla="*/ 447853 h 1495603"/>
              <a:gd name="connsiteX31" fmla="*/ 393700 w 452103"/>
              <a:gd name="connsiteY31" fmla="*/ 428803 h 1495603"/>
              <a:gd name="connsiteX32" fmla="*/ 431800 w 452103"/>
              <a:gd name="connsiteY32" fmla="*/ 403403 h 1495603"/>
              <a:gd name="connsiteX33" fmla="*/ 438150 w 452103"/>
              <a:gd name="connsiteY33" fmla="*/ 384353 h 1495603"/>
              <a:gd name="connsiteX34" fmla="*/ 450850 w 452103"/>
              <a:gd name="connsiteY34" fmla="*/ 358953 h 1495603"/>
              <a:gd name="connsiteX35" fmla="*/ 438150 w 452103"/>
              <a:gd name="connsiteY35" fmla="*/ 251003 h 1495603"/>
              <a:gd name="connsiteX36" fmla="*/ 425450 w 452103"/>
              <a:gd name="connsiteY36" fmla="*/ 212903 h 1495603"/>
              <a:gd name="connsiteX37" fmla="*/ 419100 w 452103"/>
              <a:gd name="connsiteY37" fmla="*/ 193853 h 1495603"/>
              <a:gd name="connsiteX38" fmla="*/ 393700 w 452103"/>
              <a:gd name="connsiteY38" fmla="*/ 155753 h 1495603"/>
              <a:gd name="connsiteX39" fmla="*/ 387350 w 452103"/>
              <a:gd name="connsiteY39" fmla="*/ 130353 h 1495603"/>
              <a:gd name="connsiteX40" fmla="*/ 374650 w 452103"/>
              <a:gd name="connsiteY40" fmla="*/ 111303 h 1495603"/>
              <a:gd name="connsiteX41" fmla="*/ 361950 w 452103"/>
              <a:gd name="connsiteY41" fmla="*/ 85903 h 1495603"/>
              <a:gd name="connsiteX42" fmla="*/ 336550 w 452103"/>
              <a:gd name="connsiteY42" fmla="*/ 47803 h 1495603"/>
              <a:gd name="connsiteX43" fmla="*/ 330200 w 452103"/>
              <a:gd name="connsiteY43" fmla="*/ 28753 h 1495603"/>
              <a:gd name="connsiteX44" fmla="*/ 311150 w 452103"/>
              <a:gd name="connsiteY44" fmla="*/ 22403 h 1495603"/>
              <a:gd name="connsiteX45" fmla="*/ 196850 w 452103"/>
              <a:gd name="connsiteY45" fmla="*/ 47803 h 1495603"/>
              <a:gd name="connsiteX46" fmla="*/ 177800 w 452103"/>
              <a:gd name="connsiteY46" fmla="*/ 66853 h 1495603"/>
              <a:gd name="connsiteX47" fmla="*/ 171450 w 452103"/>
              <a:gd name="connsiteY47" fmla="*/ 98603 h 1495603"/>
              <a:gd name="connsiteX48" fmla="*/ 165100 w 452103"/>
              <a:gd name="connsiteY48" fmla="*/ 117653 h 1495603"/>
              <a:gd name="connsiteX49" fmla="*/ 171450 w 452103"/>
              <a:gd name="connsiteY49" fmla="*/ 320853 h 1495603"/>
              <a:gd name="connsiteX50" fmla="*/ 165100 w 452103"/>
              <a:gd name="connsiteY50" fmla="*/ 454203 h 1495603"/>
              <a:gd name="connsiteX51" fmla="*/ 158750 w 452103"/>
              <a:gd name="connsiteY51" fmla="*/ 473253 h 1495603"/>
              <a:gd name="connsiteX52" fmla="*/ 152400 w 452103"/>
              <a:gd name="connsiteY52" fmla="*/ 498653 h 1495603"/>
              <a:gd name="connsiteX53" fmla="*/ 146050 w 452103"/>
              <a:gd name="connsiteY53" fmla="*/ 543103 h 1495603"/>
              <a:gd name="connsiteX54" fmla="*/ 133350 w 452103"/>
              <a:gd name="connsiteY54" fmla="*/ 619303 h 1495603"/>
              <a:gd name="connsiteX55" fmla="*/ 127000 w 452103"/>
              <a:gd name="connsiteY55" fmla="*/ 739953 h 1495603"/>
              <a:gd name="connsiteX56" fmla="*/ 120650 w 452103"/>
              <a:gd name="connsiteY56" fmla="*/ 841553 h 1495603"/>
              <a:gd name="connsiteX57" fmla="*/ 114300 w 452103"/>
              <a:gd name="connsiteY57" fmla="*/ 981253 h 1495603"/>
              <a:gd name="connsiteX58" fmla="*/ 127000 w 452103"/>
              <a:gd name="connsiteY58" fmla="*/ 1298753 h 1495603"/>
              <a:gd name="connsiteX59" fmla="*/ 133350 w 452103"/>
              <a:gd name="connsiteY59" fmla="*/ 1317803 h 1495603"/>
              <a:gd name="connsiteX60" fmla="*/ 158750 w 452103"/>
              <a:gd name="connsiteY60" fmla="*/ 1362253 h 1495603"/>
              <a:gd name="connsiteX61" fmla="*/ 171450 w 452103"/>
              <a:gd name="connsiteY61" fmla="*/ 1387653 h 1495603"/>
              <a:gd name="connsiteX62" fmla="*/ 190500 w 452103"/>
              <a:gd name="connsiteY62" fmla="*/ 1406703 h 1495603"/>
              <a:gd name="connsiteX63" fmla="*/ 203200 w 452103"/>
              <a:gd name="connsiteY63" fmla="*/ 1432103 h 1495603"/>
              <a:gd name="connsiteX64" fmla="*/ 222250 w 452103"/>
              <a:gd name="connsiteY64" fmla="*/ 1451153 h 1495603"/>
              <a:gd name="connsiteX65" fmla="*/ 241300 w 452103"/>
              <a:gd name="connsiteY65" fmla="*/ 1476553 h 1495603"/>
              <a:gd name="connsiteX66" fmla="*/ 279400 w 452103"/>
              <a:gd name="connsiteY66" fmla="*/ 1495603 h 1495603"/>
              <a:gd name="connsiteX67" fmla="*/ 361950 w 452103"/>
              <a:gd name="connsiteY67" fmla="*/ 1482903 h 1495603"/>
              <a:gd name="connsiteX68" fmla="*/ 381000 w 452103"/>
              <a:gd name="connsiteY68" fmla="*/ 1470203 h 1495603"/>
              <a:gd name="connsiteX69" fmla="*/ 393700 w 452103"/>
              <a:gd name="connsiteY69" fmla="*/ 1425753 h 1495603"/>
              <a:gd name="connsiteX70" fmla="*/ 387350 w 452103"/>
              <a:gd name="connsiteY70" fmla="*/ 1311453 h 1495603"/>
              <a:gd name="connsiteX71" fmla="*/ 374650 w 452103"/>
              <a:gd name="connsiteY71" fmla="*/ 1267003 h 1495603"/>
              <a:gd name="connsiteX72" fmla="*/ 355600 w 452103"/>
              <a:gd name="connsiteY72" fmla="*/ 1260653 h 1495603"/>
              <a:gd name="connsiteX73" fmla="*/ 342900 w 452103"/>
              <a:gd name="connsiteY73" fmla="*/ 1241603 h 1495603"/>
              <a:gd name="connsiteX74" fmla="*/ 254000 w 452103"/>
              <a:gd name="connsiteY74" fmla="*/ 1260653 h 1495603"/>
              <a:gd name="connsiteX75" fmla="*/ 215900 w 452103"/>
              <a:gd name="connsiteY75" fmla="*/ 1286053 h 1495603"/>
              <a:gd name="connsiteX76" fmla="*/ 203200 w 452103"/>
              <a:gd name="connsiteY76" fmla="*/ 1324153 h 1495603"/>
              <a:gd name="connsiteX77" fmla="*/ 209550 w 452103"/>
              <a:gd name="connsiteY77" fmla="*/ 1381303 h 1495603"/>
              <a:gd name="connsiteX78" fmla="*/ 215900 w 452103"/>
              <a:gd name="connsiteY78" fmla="*/ 1400353 h 1495603"/>
              <a:gd name="connsiteX79" fmla="*/ 254000 w 452103"/>
              <a:gd name="connsiteY79" fmla="*/ 1413053 h 1495603"/>
              <a:gd name="connsiteX80" fmla="*/ 298450 w 452103"/>
              <a:gd name="connsiteY80" fmla="*/ 1406703 h 1495603"/>
              <a:gd name="connsiteX81" fmla="*/ 304800 w 452103"/>
              <a:gd name="connsiteY81" fmla="*/ 1387653 h 1495603"/>
              <a:gd name="connsiteX82" fmla="*/ 317500 w 452103"/>
              <a:gd name="connsiteY82" fmla="*/ 1368603 h 1495603"/>
              <a:gd name="connsiteX83" fmla="*/ 323850 w 452103"/>
              <a:gd name="connsiteY83" fmla="*/ 1343203 h 1495603"/>
              <a:gd name="connsiteX84" fmla="*/ 323850 w 452103"/>
              <a:gd name="connsiteY84" fmla="*/ 1292403 h 1495603"/>
              <a:gd name="connsiteX85" fmla="*/ 304800 w 452103"/>
              <a:gd name="connsiteY85" fmla="*/ 1286053 h 1495603"/>
              <a:gd name="connsiteX86" fmla="*/ 241300 w 452103"/>
              <a:gd name="connsiteY86" fmla="*/ 1292403 h 1495603"/>
              <a:gd name="connsiteX87" fmla="*/ 234950 w 452103"/>
              <a:gd name="connsiteY87" fmla="*/ 1311453 h 1495603"/>
              <a:gd name="connsiteX88" fmla="*/ 260350 w 452103"/>
              <a:gd name="connsiteY88" fmla="*/ 1381303 h 1495603"/>
              <a:gd name="connsiteX89" fmla="*/ 279400 w 452103"/>
              <a:gd name="connsiteY89" fmla="*/ 1374953 h 1495603"/>
              <a:gd name="connsiteX90" fmla="*/ 260350 w 452103"/>
              <a:gd name="connsiteY90" fmla="*/ 1362253 h 1495603"/>
              <a:gd name="connsiteX91" fmla="*/ 209550 w 452103"/>
              <a:gd name="connsiteY91" fmla="*/ 1368603 h 1495603"/>
              <a:gd name="connsiteX92" fmla="*/ 152400 w 452103"/>
              <a:gd name="connsiteY92" fmla="*/ 1394003 h 1495603"/>
              <a:gd name="connsiteX93" fmla="*/ 133350 w 452103"/>
              <a:gd name="connsiteY93" fmla="*/ 1400353 h 1495603"/>
              <a:gd name="connsiteX94" fmla="*/ 114300 w 452103"/>
              <a:gd name="connsiteY94" fmla="*/ 1413053 h 1495603"/>
              <a:gd name="connsiteX95" fmla="*/ 31750 w 452103"/>
              <a:gd name="connsiteY95" fmla="*/ 1419403 h 149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52103" h="1495603">
                <a:moveTo>
                  <a:pt x="0" y="378003"/>
                </a:moveTo>
                <a:cubicBezTo>
                  <a:pt x="28272" y="373964"/>
                  <a:pt x="90932" y="365716"/>
                  <a:pt x="127000" y="358953"/>
                </a:cubicBezTo>
                <a:cubicBezTo>
                  <a:pt x="143070" y="355940"/>
                  <a:pt x="186764" y="349668"/>
                  <a:pt x="209550" y="339903"/>
                </a:cubicBezTo>
                <a:cubicBezTo>
                  <a:pt x="218251" y="336174"/>
                  <a:pt x="225970" y="330196"/>
                  <a:pt x="234950" y="327203"/>
                </a:cubicBezTo>
                <a:cubicBezTo>
                  <a:pt x="251509" y="321683"/>
                  <a:pt x="269191" y="320023"/>
                  <a:pt x="285750" y="314503"/>
                </a:cubicBezTo>
                <a:lnTo>
                  <a:pt x="323850" y="301803"/>
                </a:lnTo>
                <a:cubicBezTo>
                  <a:pt x="332269" y="289174"/>
                  <a:pt x="345974" y="279477"/>
                  <a:pt x="330200" y="263703"/>
                </a:cubicBezTo>
                <a:cubicBezTo>
                  <a:pt x="325467" y="258970"/>
                  <a:pt x="317500" y="259470"/>
                  <a:pt x="311150" y="257353"/>
                </a:cubicBezTo>
                <a:cubicBezTo>
                  <a:pt x="294217" y="259470"/>
                  <a:pt x="275268" y="255415"/>
                  <a:pt x="260350" y="263703"/>
                </a:cubicBezTo>
                <a:cubicBezTo>
                  <a:pt x="252721" y="267941"/>
                  <a:pt x="254000" y="280376"/>
                  <a:pt x="254000" y="289103"/>
                </a:cubicBezTo>
                <a:cubicBezTo>
                  <a:pt x="254000" y="310375"/>
                  <a:pt x="257342" y="331545"/>
                  <a:pt x="260350" y="352603"/>
                </a:cubicBezTo>
                <a:cubicBezTo>
                  <a:pt x="262779" y="369605"/>
                  <a:pt x="266907" y="384560"/>
                  <a:pt x="279400" y="397053"/>
                </a:cubicBezTo>
                <a:cubicBezTo>
                  <a:pt x="284796" y="402449"/>
                  <a:pt x="292100" y="405520"/>
                  <a:pt x="298450" y="409753"/>
                </a:cubicBezTo>
                <a:cubicBezTo>
                  <a:pt x="313267" y="407636"/>
                  <a:pt x="330273" y="411438"/>
                  <a:pt x="342900" y="403403"/>
                </a:cubicBezTo>
                <a:cubicBezTo>
                  <a:pt x="361375" y="391646"/>
                  <a:pt x="368138" y="365789"/>
                  <a:pt x="374650" y="346253"/>
                </a:cubicBezTo>
                <a:cubicBezTo>
                  <a:pt x="372533" y="318736"/>
                  <a:pt x="373386" y="290828"/>
                  <a:pt x="368300" y="263703"/>
                </a:cubicBezTo>
                <a:cubicBezTo>
                  <a:pt x="366894" y="256202"/>
                  <a:pt x="359013" y="251479"/>
                  <a:pt x="355600" y="244653"/>
                </a:cubicBezTo>
                <a:cubicBezTo>
                  <a:pt x="352607" y="238666"/>
                  <a:pt x="350873" y="232097"/>
                  <a:pt x="349250" y="225603"/>
                </a:cubicBezTo>
                <a:cubicBezTo>
                  <a:pt x="347442" y="218370"/>
                  <a:pt x="340461" y="177579"/>
                  <a:pt x="336550" y="168453"/>
                </a:cubicBezTo>
                <a:cubicBezTo>
                  <a:pt x="333544" y="161438"/>
                  <a:pt x="330322" y="153448"/>
                  <a:pt x="323850" y="149403"/>
                </a:cubicBezTo>
                <a:cubicBezTo>
                  <a:pt x="312498" y="142308"/>
                  <a:pt x="285750" y="136703"/>
                  <a:pt x="285750" y="136703"/>
                </a:cubicBezTo>
                <a:cubicBezTo>
                  <a:pt x="275167" y="138820"/>
                  <a:pt x="264106" y="139263"/>
                  <a:pt x="254000" y="143053"/>
                </a:cubicBezTo>
                <a:cubicBezTo>
                  <a:pt x="239855" y="148357"/>
                  <a:pt x="225783" y="164920"/>
                  <a:pt x="215900" y="174803"/>
                </a:cubicBezTo>
                <a:cubicBezTo>
                  <a:pt x="200675" y="220478"/>
                  <a:pt x="219147" y="163439"/>
                  <a:pt x="203200" y="219253"/>
                </a:cubicBezTo>
                <a:cubicBezTo>
                  <a:pt x="201361" y="225689"/>
                  <a:pt x="198967" y="231953"/>
                  <a:pt x="196850" y="238303"/>
                </a:cubicBezTo>
                <a:cubicBezTo>
                  <a:pt x="206984" y="359906"/>
                  <a:pt x="194292" y="280151"/>
                  <a:pt x="209550" y="333553"/>
                </a:cubicBezTo>
                <a:cubicBezTo>
                  <a:pt x="211948" y="341944"/>
                  <a:pt x="211997" y="351147"/>
                  <a:pt x="215900" y="358953"/>
                </a:cubicBezTo>
                <a:cubicBezTo>
                  <a:pt x="222726" y="372605"/>
                  <a:pt x="236473" y="382573"/>
                  <a:pt x="241300" y="397053"/>
                </a:cubicBezTo>
                <a:cubicBezTo>
                  <a:pt x="245830" y="410642"/>
                  <a:pt x="248764" y="425016"/>
                  <a:pt x="260350" y="435153"/>
                </a:cubicBezTo>
                <a:cubicBezTo>
                  <a:pt x="287223" y="458667"/>
                  <a:pt x="291335" y="458181"/>
                  <a:pt x="317500" y="466903"/>
                </a:cubicBezTo>
                <a:cubicBezTo>
                  <a:pt x="337322" y="464425"/>
                  <a:pt x="371341" y="467864"/>
                  <a:pt x="387350" y="447853"/>
                </a:cubicBezTo>
                <a:cubicBezTo>
                  <a:pt x="391531" y="442626"/>
                  <a:pt x="388967" y="433536"/>
                  <a:pt x="393700" y="428803"/>
                </a:cubicBezTo>
                <a:cubicBezTo>
                  <a:pt x="404493" y="418010"/>
                  <a:pt x="431800" y="403403"/>
                  <a:pt x="431800" y="403403"/>
                </a:cubicBezTo>
                <a:cubicBezTo>
                  <a:pt x="433917" y="397053"/>
                  <a:pt x="435513" y="390505"/>
                  <a:pt x="438150" y="384353"/>
                </a:cubicBezTo>
                <a:cubicBezTo>
                  <a:pt x="441879" y="375652"/>
                  <a:pt x="450260" y="368401"/>
                  <a:pt x="450850" y="358953"/>
                </a:cubicBezTo>
                <a:cubicBezTo>
                  <a:pt x="452103" y="338897"/>
                  <a:pt x="445899" y="279417"/>
                  <a:pt x="438150" y="251003"/>
                </a:cubicBezTo>
                <a:cubicBezTo>
                  <a:pt x="434628" y="238088"/>
                  <a:pt x="429683" y="225603"/>
                  <a:pt x="425450" y="212903"/>
                </a:cubicBezTo>
                <a:cubicBezTo>
                  <a:pt x="423333" y="206553"/>
                  <a:pt x="422813" y="199422"/>
                  <a:pt x="419100" y="193853"/>
                </a:cubicBezTo>
                <a:lnTo>
                  <a:pt x="393700" y="155753"/>
                </a:lnTo>
                <a:cubicBezTo>
                  <a:pt x="391583" y="147286"/>
                  <a:pt x="390788" y="138375"/>
                  <a:pt x="387350" y="130353"/>
                </a:cubicBezTo>
                <a:cubicBezTo>
                  <a:pt x="384344" y="123338"/>
                  <a:pt x="378436" y="117929"/>
                  <a:pt x="374650" y="111303"/>
                </a:cubicBezTo>
                <a:cubicBezTo>
                  <a:pt x="369954" y="103084"/>
                  <a:pt x="366820" y="94020"/>
                  <a:pt x="361950" y="85903"/>
                </a:cubicBezTo>
                <a:cubicBezTo>
                  <a:pt x="354097" y="72815"/>
                  <a:pt x="341377" y="62283"/>
                  <a:pt x="336550" y="47803"/>
                </a:cubicBezTo>
                <a:cubicBezTo>
                  <a:pt x="334433" y="41453"/>
                  <a:pt x="334933" y="33486"/>
                  <a:pt x="330200" y="28753"/>
                </a:cubicBezTo>
                <a:cubicBezTo>
                  <a:pt x="325467" y="24020"/>
                  <a:pt x="317500" y="24520"/>
                  <a:pt x="311150" y="22403"/>
                </a:cubicBezTo>
                <a:cubicBezTo>
                  <a:pt x="164969" y="31539"/>
                  <a:pt x="236686" y="0"/>
                  <a:pt x="196850" y="47803"/>
                </a:cubicBezTo>
                <a:cubicBezTo>
                  <a:pt x="191101" y="54702"/>
                  <a:pt x="184150" y="60503"/>
                  <a:pt x="177800" y="66853"/>
                </a:cubicBezTo>
                <a:cubicBezTo>
                  <a:pt x="175683" y="77436"/>
                  <a:pt x="174068" y="88132"/>
                  <a:pt x="171450" y="98603"/>
                </a:cubicBezTo>
                <a:cubicBezTo>
                  <a:pt x="169827" y="105097"/>
                  <a:pt x="165100" y="110960"/>
                  <a:pt x="165100" y="117653"/>
                </a:cubicBezTo>
                <a:cubicBezTo>
                  <a:pt x="165100" y="185419"/>
                  <a:pt x="169333" y="253120"/>
                  <a:pt x="171450" y="320853"/>
                </a:cubicBezTo>
                <a:cubicBezTo>
                  <a:pt x="169333" y="365303"/>
                  <a:pt x="168796" y="409856"/>
                  <a:pt x="165100" y="454203"/>
                </a:cubicBezTo>
                <a:cubicBezTo>
                  <a:pt x="164544" y="460873"/>
                  <a:pt x="160589" y="466817"/>
                  <a:pt x="158750" y="473253"/>
                </a:cubicBezTo>
                <a:cubicBezTo>
                  <a:pt x="156352" y="481644"/>
                  <a:pt x="153961" y="490067"/>
                  <a:pt x="152400" y="498653"/>
                </a:cubicBezTo>
                <a:cubicBezTo>
                  <a:pt x="149723" y="513379"/>
                  <a:pt x="148384" y="528319"/>
                  <a:pt x="146050" y="543103"/>
                </a:cubicBezTo>
                <a:cubicBezTo>
                  <a:pt x="142034" y="568538"/>
                  <a:pt x="137583" y="593903"/>
                  <a:pt x="133350" y="619303"/>
                </a:cubicBezTo>
                <a:cubicBezTo>
                  <a:pt x="131233" y="659520"/>
                  <a:pt x="129298" y="699746"/>
                  <a:pt x="127000" y="739953"/>
                </a:cubicBezTo>
                <a:cubicBezTo>
                  <a:pt x="125064" y="773830"/>
                  <a:pt x="122433" y="807667"/>
                  <a:pt x="120650" y="841553"/>
                </a:cubicBezTo>
                <a:cubicBezTo>
                  <a:pt x="118200" y="888103"/>
                  <a:pt x="116417" y="934686"/>
                  <a:pt x="114300" y="981253"/>
                </a:cubicBezTo>
                <a:cubicBezTo>
                  <a:pt x="115145" y="1014205"/>
                  <a:pt x="114902" y="1214068"/>
                  <a:pt x="127000" y="1298753"/>
                </a:cubicBezTo>
                <a:cubicBezTo>
                  <a:pt x="127947" y="1305379"/>
                  <a:pt x="130713" y="1311651"/>
                  <a:pt x="133350" y="1317803"/>
                </a:cubicBezTo>
                <a:cubicBezTo>
                  <a:pt x="149798" y="1356181"/>
                  <a:pt x="140529" y="1330367"/>
                  <a:pt x="158750" y="1362253"/>
                </a:cubicBezTo>
                <a:cubicBezTo>
                  <a:pt x="163446" y="1370472"/>
                  <a:pt x="165948" y="1379950"/>
                  <a:pt x="171450" y="1387653"/>
                </a:cubicBezTo>
                <a:cubicBezTo>
                  <a:pt x="176670" y="1394961"/>
                  <a:pt x="185280" y="1399395"/>
                  <a:pt x="190500" y="1406703"/>
                </a:cubicBezTo>
                <a:cubicBezTo>
                  <a:pt x="196002" y="1414406"/>
                  <a:pt x="197698" y="1424400"/>
                  <a:pt x="203200" y="1432103"/>
                </a:cubicBezTo>
                <a:cubicBezTo>
                  <a:pt x="208420" y="1439411"/>
                  <a:pt x="216406" y="1444335"/>
                  <a:pt x="222250" y="1451153"/>
                </a:cubicBezTo>
                <a:cubicBezTo>
                  <a:pt x="229138" y="1459188"/>
                  <a:pt x="233816" y="1469069"/>
                  <a:pt x="241300" y="1476553"/>
                </a:cubicBezTo>
                <a:cubicBezTo>
                  <a:pt x="253610" y="1488863"/>
                  <a:pt x="263906" y="1490438"/>
                  <a:pt x="279400" y="1495603"/>
                </a:cubicBezTo>
                <a:cubicBezTo>
                  <a:pt x="290873" y="1494328"/>
                  <a:pt x="342702" y="1491152"/>
                  <a:pt x="361950" y="1482903"/>
                </a:cubicBezTo>
                <a:cubicBezTo>
                  <a:pt x="368965" y="1479897"/>
                  <a:pt x="374650" y="1474436"/>
                  <a:pt x="381000" y="1470203"/>
                </a:cubicBezTo>
                <a:cubicBezTo>
                  <a:pt x="383994" y="1461220"/>
                  <a:pt x="393700" y="1433726"/>
                  <a:pt x="393700" y="1425753"/>
                </a:cubicBezTo>
                <a:cubicBezTo>
                  <a:pt x="393700" y="1387594"/>
                  <a:pt x="390805" y="1349455"/>
                  <a:pt x="387350" y="1311453"/>
                </a:cubicBezTo>
                <a:cubicBezTo>
                  <a:pt x="387334" y="1311272"/>
                  <a:pt x="377657" y="1270010"/>
                  <a:pt x="374650" y="1267003"/>
                </a:cubicBezTo>
                <a:cubicBezTo>
                  <a:pt x="369917" y="1262270"/>
                  <a:pt x="361950" y="1262770"/>
                  <a:pt x="355600" y="1260653"/>
                </a:cubicBezTo>
                <a:cubicBezTo>
                  <a:pt x="351367" y="1254303"/>
                  <a:pt x="350505" y="1242237"/>
                  <a:pt x="342900" y="1241603"/>
                </a:cubicBezTo>
                <a:cubicBezTo>
                  <a:pt x="332091" y="1240702"/>
                  <a:pt x="275578" y="1255258"/>
                  <a:pt x="254000" y="1260653"/>
                </a:cubicBezTo>
                <a:cubicBezTo>
                  <a:pt x="241300" y="1269120"/>
                  <a:pt x="220727" y="1271573"/>
                  <a:pt x="215900" y="1286053"/>
                </a:cubicBezTo>
                <a:lnTo>
                  <a:pt x="203200" y="1324153"/>
                </a:lnTo>
                <a:cubicBezTo>
                  <a:pt x="205317" y="1343203"/>
                  <a:pt x="206399" y="1362397"/>
                  <a:pt x="209550" y="1381303"/>
                </a:cubicBezTo>
                <a:cubicBezTo>
                  <a:pt x="210650" y="1387905"/>
                  <a:pt x="210453" y="1396462"/>
                  <a:pt x="215900" y="1400353"/>
                </a:cubicBezTo>
                <a:cubicBezTo>
                  <a:pt x="226793" y="1408134"/>
                  <a:pt x="254000" y="1413053"/>
                  <a:pt x="254000" y="1413053"/>
                </a:cubicBezTo>
                <a:cubicBezTo>
                  <a:pt x="268817" y="1410936"/>
                  <a:pt x="285063" y="1413396"/>
                  <a:pt x="298450" y="1406703"/>
                </a:cubicBezTo>
                <a:cubicBezTo>
                  <a:pt x="304437" y="1403710"/>
                  <a:pt x="301807" y="1393640"/>
                  <a:pt x="304800" y="1387653"/>
                </a:cubicBezTo>
                <a:cubicBezTo>
                  <a:pt x="308213" y="1380827"/>
                  <a:pt x="313267" y="1374953"/>
                  <a:pt x="317500" y="1368603"/>
                </a:cubicBezTo>
                <a:cubicBezTo>
                  <a:pt x="319617" y="1360136"/>
                  <a:pt x="321452" y="1351594"/>
                  <a:pt x="323850" y="1343203"/>
                </a:cubicBezTo>
                <a:cubicBezTo>
                  <a:pt x="329310" y="1324092"/>
                  <a:pt x="338451" y="1314304"/>
                  <a:pt x="323850" y="1292403"/>
                </a:cubicBezTo>
                <a:cubicBezTo>
                  <a:pt x="320137" y="1286834"/>
                  <a:pt x="311150" y="1288170"/>
                  <a:pt x="304800" y="1286053"/>
                </a:cubicBezTo>
                <a:cubicBezTo>
                  <a:pt x="283633" y="1288170"/>
                  <a:pt x="261292" y="1285133"/>
                  <a:pt x="241300" y="1292403"/>
                </a:cubicBezTo>
                <a:cubicBezTo>
                  <a:pt x="235010" y="1294690"/>
                  <a:pt x="234950" y="1304760"/>
                  <a:pt x="234950" y="1311453"/>
                </a:cubicBezTo>
                <a:cubicBezTo>
                  <a:pt x="234950" y="1379275"/>
                  <a:pt x="223327" y="1368962"/>
                  <a:pt x="260350" y="1381303"/>
                </a:cubicBezTo>
                <a:cubicBezTo>
                  <a:pt x="266700" y="1379186"/>
                  <a:pt x="279400" y="1381646"/>
                  <a:pt x="279400" y="1374953"/>
                </a:cubicBezTo>
                <a:cubicBezTo>
                  <a:pt x="279400" y="1367321"/>
                  <a:pt x="267950" y="1362944"/>
                  <a:pt x="260350" y="1362253"/>
                </a:cubicBezTo>
                <a:cubicBezTo>
                  <a:pt x="243355" y="1360708"/>
                  <a:pt x="226483" y="1366486"/>
                  <a:pt x="209550" y="1368603"/>
                </a:cubicBezTo>
                <a:cubicBezTo>
                  <a:pt x="111256" y="1401368"/>
                  <a:pt x="212777" y="1363814"/>
                  <a:pt x="152400" y="1394003"/>
                </a:cubicBezTo>
                <a:cubicBezTo>
                  <a:pt x="146413" y="1396996"/>
                  <a:pt x="139337" y="1397360"/>
                  <a:pt x="133350" y="1400353"/>
                </a:cubicBezTo>
                <a:cubicBezTo>
                  <a:pt x="126524" y="1403766"/>
                  <a:pt x="121315" y="1410047"/>
                  <a:pt x="114300" y="1413053"/>
                </a:cubicBezTo>
                <a:cubicBezTo>
                  <a:pt x="88703" y="1424023"/>
                  <a:pt x="57717" y="1419403"/>
                  <a:pt x="31750" y="141940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7" name="Connettore 2 26"/>
          <p:cNvCxnSpPr>
            <a:stCxn id="25" idx="2"/>
            <a:endCxn id="18" idx="4"/>
          </p:cNvCxnSpPr>
          <p:nvPr/>
        </p:nvCxnSpPr>
        <p:spPr>
          <a:xfrm flipH="1">
            <a:off x="7398569" y="3261758"/>
            <a:ext cx="2224235" cy="234555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a:stCxn id="25" idx="2"/>
            <a:endCxn id="13" idx="0"/>
          </p:cNvCxnSpPr>
          <p:nvPr/>
        </p:nvCxnSpPr>
        <p:spPr>
          <a:xfrm flipH="1">
            <a:off x="9496790" y="3261758"/>
            <a:ext cx="126014" cy="147616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a:stCxn id="30" idx="0"/>
            <a:endCxn id="11" idx="3"/>
          </p:cNvCxnSpPr>
          <p:nvPr/>
        </p:nvCxnSpPr>
        <p:spPr>
          <a:xfrm flipV="1">
            <a:off x="4366220" y="3168914"/>
            <a:ext cx="1959198" cy="793179"/>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2349996" y="3962093"/>
            <a:ext cx="4032448" cy="307777"/>
          </a:xfrm>
          <a:prstGeom prst="rect">
            <a:avLst/>
          </a:prstGeom>
          <a:noFill/>
        </p:spPr>
        <p:txBody>
          <a:bodyPr wrap="square" rtlCol="0">
            <a:spAutoFit/>
          </a:bodyPr>
          <a:lstStyle/>
          <a:p>
            <a:pPr algn="ctr"/>
            <a:r>
              <a:rPr lang="it-IT" sz="1400" dirty="0" smtClean="0"/>
              <a:t>lunghezza misurabile +/- 5cm (OTDR)  ~ 50ps</a:t>
            </a:r>
            <a:endParaRPr lang="it-IT" sz="1400" dirty="0"/>
          </a:p>
        </p:txBody>
      </p:sp>
      <p:sp>
        <p:nvSpPr>
          <p:cNvPr id="58" name="CasellaDiTesto 57"/>
          <p:cNvSpPr txBox="1"/>
          <p:nvPr/>
        </p:nvSpPr>
        <p:spPr>
          <a:xfrm rot="16200000">
            <a:off x="6623438" y="3908086"/>
            <a:ext cx="1615536" cy="369332"/>
          </a:xfrm>
          <a:prstGeom prst="rect">
            <a:avLst/>
          </a:prstGeom>
          <a:noFill/>
        </p:spPr>
        <p:txBody>
          <a:bodyPr wrap="square" rtlCol="0">
            <a:spAutoFit/>
          </a:bodyPr>
          <a:lstStyle/>
          <a:p>
            <a:pPr algn="ctr"/>
            <a:r>
              <a:rPr lang="it-IT" dirty="0" smtClean="0"/>
              <a:t>MANIFOLD</a:t>
            </a:r>
            <a:endParaRPr lang="it-IT"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8963" y="20960"/>
            <a:ext cx="9144001" cy="671736"/>
          </a:xfrm>
        </p:spPr>
        <p:txBody>
          <a:bodyPr/>
          <a:lstStyle/>
          <a:p>
            <a:pPr algn="ctr"/>
            <a:r>
              <a:rPr lang="it-IT" dirty="0" smtClean="0"/>
              <a:t>strategia di integrazione</a:t>
            </a:r>
            <a:endParaRPr lang="it-IT" dirty="0"/>
          </a:p>
        </p:txBody>
      </p:sp>
      <p:sp>
        <p:nvSpPr>
          <p:cNvPr id="3" name="Segnaposto contenuto 2"/>
          <p:cNvSpPr>
            <a:spLocks noGrp="1"/>
          </p:cNvSpPr>
          <p:nvPr>
            <p:ph idx="1"/>
          </p:nvPr>
        </p:nvSpPr>
        <p:spPr>
          <a:xfrm>
            <a:off x="1341884" y="1124744"/>
            <a:ext cx="10657184" cy="3816424"/>
          </a:xfrm>
        </p:spPr>
        <p:txBody>
          <a:bodyPr>
            <a:normAutofit fontScale="92500"/>
          </a:bodyPr>
          <a:lstStyle/>
          <a:p>
            <a:pPr marL="0" indent="0">
              <a:buNone/>
            </a:pPr>
            <a:r>
              <a:rPr lang="it-IT" dirty="0" smtClean="0"/>
              <a:t>La strategia di integrazione è fondata sulle esperienze fatte con i primi tre prototipi di torre.</a:t>
            </a:r>
          </a:p>
          <a:p>
            <a:pPr marL="0" indent="0">
              <a:buNone/>
            </a:pPr>
            <a:r>
              <a:rPr lang="it-IT" dirty="0" smtClean="0"/>
              <a:t>Basandosi su ciò si può schematizzare il processo dividendolo in quattro fasi fondamentali:</a:t>
            </a:r>
          </a:p>
          <a:p>
            <a:pPr marL="0" indent="0"/>
            <a:r>
              <a:rPr lang="it-IT" dirty="0" smtClean="0"/>
              <a:t> “fase 1”, aggiustaggio;</a:t>
            </a:r>
          </a:p>
          <a:p>
            <a:pPr marL="0" indent="0"/>
            <a:r>
              <a:rPr lang="it-IT" dirty="0" smtClean="0"/>
              <a:t> “fase 2”, installazione cavi e strumentazione sui piani e sulla </a:t>
            </a:r>
            <a:r>
              <a:rPr lang="it-IT" dirty="0" err="1" smtClean="0"/>
              <a:t>zavorra*</a:t>
            </a:r>
            <a:r>
              <a:rPr lang="it-IT" dirty="0" smtClean="0"/>
              <a:t>;</a:t>
            </a:r>
          </a:p>
          <a:p>
            <a:pPr marL="0" indent="0"/>
            <a:r>
              <a:rPr lang="it-IT" dirty="0" smtClean="0"/>
              <a:t> “fase 3”, “impacchettamento” definitivo dei piani e della boa sulla zavorra;</a:t>
            </a:r>
          </a:p>
          <a:p>
            <a:pPr marL="0" indent="0"/>
            <a:r>
              <a:rPr lang="it-IT" dirty="0" smtClean="0"/>
              <a:t> “fase 4”, verifica funzionamento del sistema torre integrato.</a:t>
            </a:r>
          </a:p>
        </p:txBody>
      </p:sp>
      <p:sp>
        <p:nvSpPr>
          <p:cNvPr id="4" name="Rettangolo 3"/>
          <p:cNvSpPr/>
          <p:nvPr/>
        </p:nvSpPr>
        <p:spPr>
          <a:xfrm>
            <a:off x="1197868" y="5805264"/>
            <a:ext cx="10990957" cy="784830"/>
          </a:xfrm>
          <a:prstGeom prst="rect">
            <a:avLst/>
          </a:prstGeom>
        </p:spPr>
        <p:txBody>
          <a:bodyPr wrap="square">
            <a:spAutoFit/>
          </a:bodyPr>
          <a:lstStyle/>
          <a:p>
            <a:pPr marL="180975" indent="-180975">
              <a:lnSpc>
                <a:spcPts val="1800"/>
              </a:lnSpc>
              <a:buNone/>
            </a:pPr>
            <a:r>
              <a:rPr lang="it-IT" sz="1600" dirty="0" smtClean="0">
                <a:solidFill>
                  <a:srgbClr val="FFFF00"/>
                </a:solidFill>
              </a:rPr>
              <a:t>* si assume che tutti i singoli strumenti (OM, HY, OI, ecc..) vengano consegnati nel sito di integrazione già testati e, eventualmente, caratterizzati (vedi di seguito per maggiori dettagli su questo argomento). Ogni singolo oggetto dovrà essere accompagnato da una scheda sintetica riportante i risultati del test/verifica.</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62979" y="0"/>
            <a:ext cx="9144001" cy="908720"/>
          </a:xfrm>
        </p:spPr>
        <p:txBody>
          <a:bodyPr>
            <a:normAutofit fontScale="90000"/>
          </a:bodyPr>
          <a:lstStyle/>
          <a:p>
            <a:pPr algn="ctr"/>
            <a:r>
              <a:rPr lang="it-IT" dirty="0" smtClean="0">
                <a:solidFill>
                  <a:srgbClr val="FFFF00"/>
                </a:solidFill>
              </a:rPr>
              <a:t>“fase 1”</a:t>
            </a:r>
            <a:r>
              <a:rPr lang="it-IT" dirty="0" smtClean="0"/>
              <a:t/>
            </a:r>
            <a:br>
              <a:rPr lang="it-IT" dirty="0" smtClean="0"/>
            </a:br>
            <a:r>
              <a:rPr lang="it-IT" dirty="0" smtClean="0">
                <a:solidFill>
                  <a:srgbClr val="00B050"/>
                </a:solidFill>
              </a:rPr>
              <a:t>aggiustaggio</a:t>
            </a:r>
            <a:endParaRPr lang="it-IT" dirty="0">
              <a:solidFill>
                <a:srgbClr val="00B050"/>
              </a:solidFill>
            </a:endParaRPr>
          </a:p>
        </p:txBody>
      </p:sp>
      <p:sp>
        <p:nvSpPr>
          <p:cNvPr id="3" name="Segnaposto contenuto 2"/>
          <p:cNvSpPr>
            <a:spLocks noGrp="1"/>
          </p:cNvSpPr>
          <p:nvPr>
            <p:ph idx="1"/>
          </p:nvPr>
        </p:nvSpPr>
        <p:spPr>
          <a:xfrm>
            <a:off x="1269876" y="908720"/>
            <a:ext cx="10657184" cy="1584176"/>
          </a:xfrm>
        </p:spPr>
        <p:txBody>
          <a:bodyPr>
            <a:normAutofit fontScale="92500" lnSpcReduction="10000"/>
          </a:bodyPr>
          <a:lstStyle/>
          <a:p>
            <a:pPr marL="0" indent="0">
              <a:buNone/>
            </a:pPr>
            <a:r>
              <a:rPr lang="it-IT" sz="2600" dirty="0" smtClean="0"/>
              <a:t>Dovendo far combaciare tra loro con un livello di accuratezza relativamente elevato oggetti realizzati in carpenteria metallica saldata, questa prima fase si è fin qui sempre dimostrata fondamentale per garantire il corretto accoppiamento tra i vari piani e la zavorra</a:t>
            </a:r>
            <a:r>
              <a:rPr lang="it-IT" sz="2600" dirty="0" smtClean="0"/>
              <a:t>.</a:t>
            </a:r>
            <a:endParaRPr lang="it-IT" sz="2600" dirty="0" smtClean="0"/>
          </a:p>
        </p:txBody>
      </p:sp>
      <p:sp>
        <p:nvSpPr>
          <p:cNvPr id="4" name="CasellaDiTesto 3"/>
          <p:cNvSpPr txBox="1"/>
          <p:nvPr/>
        </p:nvSpPr>
        <p:spPr>
          <a:xfrm>
            <a:off x="1584175" y="5859269"/>
            <a:ext cx="10558909" cy="954107"/>
          </a:xfrm>
          <a:prstGeom prst="rect">
            <a:avLst/>
          </a:prstGeom>
          <a:noFill/>
        </p:spPr>
        <p:txBody>
          <a:bodyPr wrap="square" rtlCol="0">
            <a:spAutoFit/>
          </a:bodyPr>
          <a:lstStyle/>
          <a:p>
            <a:pPr marL="1169988" indent="-1169988"/>
            <a:r>
              <a:rPr lang="it-IT" sz="1400" b="1" dirty="0" err="1" smtClean="0">
                <a:solidFill>
                  <a:srgbClr val="FF0000"/>
                </a:solidFill>
              </a:rPr>
              <a:t>aggiustàggio</a:t>
            </a:r>
            <a:r>
              <a:rPr lang="it-IT" sz="1400" dirty="0" smtClean="0"/>
              <a:t> s. m. [dal </a:t>
            </a:r>
            <a:r>
              <a:rPr lang="it-IT" sz="1400" dirty="0" err="1" smtClean="0"/>
              <a:t>fr</a:t>
            </a:r>
            <a:r>
              <a:rPr lang="it-IT" sz="1400" dirty="0" smtClean="0"/>
              <a:t>. </a:t>
            </a:r>
            <a:r>
              <a:rPr lang="it-IT" sz="1400" i="1" dirty="0" err="1" smtClean="0"/>
              <a:t>ajustage</a:t>
            </a:r>
            <a:r>
              <a:rPr lang="it-IT" sz="1400" dirty="0" smtClean="0"/>
              <a:t>, </a:t>
            </a:r>
            <a:r>
              <a:rPr lang="it-IT" sz="1400" dirty="0" err="1" smtClean="0"/>
              <a:t>der</a:t>
            </a:r>
            <a:r>
              <a:rPr lang="it-IT" sz="1400" dirty="0" smtClean="0"/>
              <a:t>. di </a:t>
            </a:r>
            <a:r>
              <a:rPr lang="it-IT" sz="1400" i="1" dirty="0" err="1" smtClean="0"/>
              <a:t>ajuster</a:t>
            </a:r>
            <a:r>
              <a:rPr lang="it-IT" sz="1400" dirty="0" smtClean="0"/>
              <a:t> «aggiustare»]. – Complesso di operazioni che si compiono, prevalentemente a freddo e a mano, per il ritocco e l’adattamento necessarî nel montare complessi meccanici e macchine, e per preparare attrezzi e strumenti. Raro con altri </a:t>
            </a:r>
            <a:r>
              <a:rPr lang="it-IT" sz="1400" dirty="0" err="1" smtClean="0"/>
              <a:t>sign</a:t>
            </a:r>
            <a:r>
              <a:rPr lang="it-IT" sz="1400" dirty="0" smtClean="0"/>
              <a:t>. di </a:t>
            </a:r>
            <a:r>
              <a:rPr lang="it-IT" sz="1400" i="1" dirty="0" smtClean="0"/>
              <a:t>aggiustare</a:t>
            </a:r>
            <a:r>
              <a:rPr lang="it-IT" sz="1400" dirty="0" smtClean="0"/>
              <a:t>, nel senso di adattare a uno scopo, di mettere a punto </a:t>
            </a:r>
            <a:r>
              <a:rPr lang="it-IT" sz="1400" i="1" dirty="0" smtClean="0"/>
              <a:t>(cit. </a:t>
            </a:r>
            <a:r>
              <a:rPr lang="it-IT" sz="1400" i="1" dirty="0" smtClean="0">
                <a:hlinkClick r:id="rId2"/>
              </a:rPr>
              <a:t>www.treccani.it/vocabolario</a:t>
            </a:r>
            <a:r>
              <a:rPr lang="it-IT" sz="1400" i="1" dirty="0" smtClean="0"/>
              <a:t>)</a:t>
            </a:r>
            <a:endParaRPr lang="it-IT" dirty="0"/>
          </a:p>
        </p:txBody>
      </p:sp>
      <p:sp>
        <p:nvSpPr>
          <p:cNvPr id="5" name="Rettangolo 4"/>
          <p:cNvSpPr/>
          <p:nvPr/>
        </p:nvSpPr>
        <p:spPr>
          <a:xfrm>
            <a:off x="1224135" y="2388944"/>
            <a:ext cx="10918949" cy="3416320"/>
          </a:xfrm>
          <a:prstGeom prst="rect">
            <a:avLst/>
          </a:prstGeom>
        </p:spPr>
        <p:txBody>
          <a:bodyPr wrap="square">
            <a:spAutoFit/>
          </a:bodyPr>
          <a:lstStyle/>
          <a:p>
            <a:r>
              <a:rPr lang="it-IT" dirty="0" smtClean="0"/>
              <a:t>Consiste nell’eseguire un “falso montaggio”, verificando che i punti di contatto dei vari elementi combacino e nell’eventuale esecuzione di qualche attività d’officina per riportare gli elementi alle dimensioni volute</a:t>
            </a:r>
            <a:r>
              <a:rPr lang="it-IT" dirty="0" smtClean="0"/>
              <a:t>.</a:t>
            </a:r>
          </a:p>
          <a:p>
            <a:endParaRPr lang="it-IT" dirty="0" smtClean="0"/>
          </a:p>
          <a:p>
            <a:r>
              <a:rPr lang="it-IT" dirty="0" smtClean="0"/>
              <a:t>E’ ovviamente importante che venga portata a termine in assenza di cavi e strumentazione</a:t>
            </a:r>
            <a:r>
              <a:rPr lang="it-IT" dirty="0" smtClean="0"/>
              <a:t>.</a:t>
            </a:r>
          </a:p>
          <a:p>
            <a:endParaRPr lang="it-IT" dirty="0" smtClean="0"/>
          </a:p>
          <a:p>
            <a:r>
              <a:rPr lang="it-IT" dirty="0" smtClean="0"/>
              <a:t>Durante questa fase i piani verranno “marcati” e la loro sequenza di montaggio verrà fissata in modo definitivo (tale sequenza sarà, ovviamente, legata </a:t>
            </a:r>
            <a:r>
              <a:rPr lang="it-IT" dirty="0" smtClean="0"/>
              <a:t>alla </a:t>
            </a:r>
            <a:r>
              <a:rPr lang="it-IT" dirty="0" smtClean="0"/>
              <a:t>strumentazione da installarvi, definitiva preventivamente</a:t>
            </a:r>
            <a:r>
              <a:rPr lang="it-IT" dirty="0" smtClean="0"/>
              <a:t>).</a:t>
            </a:r>
          </a:p>
          <a:p>
            <a:endParaRPr lang="it-IT" dirty="0" smtClean="0"/>
          </a:p>
          <a:p>
            <a:r>
              <a:rPr lang="it-IT" dirty="0" smtClean="0"/>
              <a:t>La fase 1 si concluderà con la messa a punto del sistema di ritenuta di sicurezza e di sgancio della boa (regolazione lunghezze, tensioni molle, ecc..)</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9876" y="44624"/>
            <a:ext cx="10918949" cy="860376"/>
          </a:xfrm>
        </p:spPr>
        <p:txBody>
          <a:bodyPr>
            <a:noAutofit/>
          </a:bodyPr>
          <a:lstStyle/>
          <a:p>
            <a:pPr algn="ctr"/>
            <a:r>
              <a:rPr lang="it-IT" sz="3000" dirty="0" smtClean="0">
                <a:solidFill>
                  <a:srgbClr val="FFFF00"/>
                </a:solidFill>
              </a:rPr>
              <a:t>“fase 2.1”</a:t>
            </a:r>
            <a:r>
              <a:rPr lang="it-IT" sz="3000" dirty="0" smtClean="0"/>
              <a:t/>
            </a:r>
            <a:br>
              <a:rPr lang="it-IT" sz="3000" dirty="0" smtClean="0"/>
            </a:br>
            <a:r>
              <a:rPr lang="it-IT" sz="3000" dirty="0" smtClean="0">
                <a:solidFill>
                  <a:srgbClr val="00B050"/>
                </a:solidFill>
              </a:rPr>
              <a:t>installazione cavi e strumentazione sui </a:t>
            </a:r>
            <a:r>
              <a:rPr lang="it-IT" sz="3000" dirty="0" smtClean="0">
                <a:solidFill>
                  <a:srgbClr val="FF0000"/>
                </a:solidFill>
              </a:rPr>
              <a:t>piani</a:t>
            </a:r>
            <a:r>
              <a:rPr lang="it-IT" sz="3000" dirty="0" smtClean="0"/>
              <a:t> </a:t>
            </a:r>
            <a:r>
              <a:rPr lang="it-IT" sz="3000" dirty="0" smtClean="0">
                <a:solidFill>
                  <a:srgbClr val="00B050"/>
                </a:solidFill>
              </a:rPr>
              <a:t>e sulla zavorra </a:t>
            </a:r>
            <a:endParaRPr lang="it-IT" sz="3000" dirty="0">
              <a:solidFill>
                <a:srgbClr val="00B050"/>
              </a:solidFill>
            </a:endParaRPr>
          </a:p>
        </p:txBody>
      </p:sp>
      <p:sp>
        <p:nvSpPr>
          <p:cNvPr id="3" name="Segnaposto contenuto 2"/>
          <p:cNvSpPr>
            <a:spLocks noGrp="1"/>
          </p:cNvSpPr>
          <p:nvPr>
            <p:ph idx="1"/>
          </p:nvPr>
        </p:nvSpPr>
        <p:spPr>
          <a:xfrm>
            <a:off x="1413892" y="1052736"/>
            <a:ext cx="10657184" cy="3816424"/>
          </a:xfrm>
        </p:spPr>
        <p:txBody>
          <a:bodyPr>
            <a:normAutofit fontScale="92500" lnSpcReduction="20000"/>
          </a:bodyPr>
          <a:lstStyle/>
          <a:p>
            <a:pPr marL="0" indent="0">
              <a:buNone/>
            </a:pPr>
            <a:r>
              <a:rPr lang="it-IT" sz="1800" dirty="0" smtClean="0">
                <a:solidFill>
                  <a:srgbClr val="FFC000"/>
                </a:solidFill>
              </a:rPr>
              <a:t>Grazie alla attuale soluzione adottata per la dorsale, ogni piano è un sistema autonomo, che viene consegnato, tra l’altro, con la latenza (fissa) dell’FCM già misurata e certificata in fase di integrazione del modulo di piano.</a:t>
            </a:r>
          </a:p>
          <a:p>
            <a:pPr marL="0" indent="0">
              <a:buNone/>
            </a:pPr>
            <a:r>
              <a:rPr lang="it-IT" sz="1800" dirty="0" smtClean="0">
                <a:solidFill>
                  <a:srgbClr val="FFC000"/>
                </a:solidFill>
              </a:rPr>
              <a:t>Anche i moduli ottici saranno consegnati accompagnati da un certificato di caratterizzazione.</a:t>
            </a:r>
          </a:p>
          <a:p>
            <a:pPr marL="0" indent="0">
              <a:buNone/>
            </a:pPr>
            <a:r>
              <a:rPr lang="it-IT" sz="1800" dirty="0" smtClean="0">
                <a:solidFill>
                  <a:srgbClr val="FFC000"/>
                </a:solidFill>
              </a:rPr>
              <a:t>Lo stesso è valido per gli idrofoni.</a:t>
            </a:r>
          </a:p>
          <a:p>
            <a:pPr marL="0" indent="0">
              <a:buNone/>
            </a:pPr>
            <a:r>
              <a:rPr lang="it-IT" sz="1800" dirty="0" smtClean="0">
                <a:solidFill>
                  <a:srgbClr val="FFC000"/>
                </a:solidFill>
              </a:rPr>
              <a:t>Non si hanno notizie specifiche riguardo agli strumenti oceanografici, ma, trattandosi di prodotti commerciali, do per assunto che l’affermazione precedente sia valida anche per loro.</a:t>
            </a:r>
          </a:p>
          <a:p>
            <a:pPr marL="0" indent="0">
              <a:buNone/>
            </a:pPr>
            <a:r>
              <a:rPr lang="it-IT" sz="1800" i="1" dirty="0" smtClean="0"/>
              <a:t>Durante questa fase ogni modulo di piano (individuato dalla lunghezza d’onda del </a:t>
            </a:r>
            <a:r>
              <a:rPr lang="it-IT" sz="1800" i="1" dirty="0" err="1" smtClean="0"/>
              <a:t>transceiver</a:t>
            </a:r>
            <a:r>
              <a:rPr lang="it-IT" sz="1800" i="1" dirty="0" smtClean="0"/>
              <a:t> installato al suo interno) dovrà essere accoppiato ad uno specifico piano della sequenza, pena il non funzionamento dei filtri ottici di base torre</a:t>
            </a:r>
            <a:r>
              <a:rPr lang="it-IT" sz="1800" i="1" dirty="0" smtClean="0"/>
              <a:t>. </a:t>
            </a:r>
            <a:r>
              <a:rPr lang="it-IT" sz="1300" b="1" i="1" dirty="0" smtClean="0">
                <a:solidFill>
                  <a:srgbClr val="FF0000"/>
                </a:solidFill>
              </a:rPr>
              <a:t>CHIARIRE GESTIONE SPARE TRANSCEIVER</a:t>
            </a:r>
            <a:endParaRPr lang="it-IT" sz="1800" b="1" i="1" dirty="0" smtClean="0">
              <a:solidFill>
                <a:srgbClr val="FF0000"/>
              </a:solidFill>
            </a:endParaRPr>
          </a:p>
          <a:p>
            <a:pPr marL="0" indent="0">
              <a:buNone/>
            </a:pPr>
            <a:r>
              <a:rPr lang="it-IT" sz="1800" i="1" dirty="0" smtClean="0">
                <a:solidFill>
                  <a:srgbClr val="FFFF00"/>
                </a:solidFill>
                <a:effectLst>
                  <a:outerShdw blurRad="38100" dist="38100" dir="2700000" algn="tl">
                    <a:srgbClr val="000000">
                      <a:alpha val="43137"/>
                    </a:srgbClr>
                  </a:outerShdw>
                </a:effectLst>
              </a:rPr>
              <a:t>Alla fine di questa fase sarà verificato il funzionamento di ogni singolo piano, se sarà reso disponibile un contenitore oscurato di dimensioni opportune, sarà </a:t>
            </a:r>
            <a:r>
              <a:rPr lang="it-IT" sz="1800" i="1" dirty="0" smtClean="0">
                <a:solidFill>
                  <a:srgbClr val="FFFF00"/>
                </a:solidFill>
                <a:effectLst>
                  <a:outerShdw blurRad="38100" dist="38100" dir="2700000" algn="tl">
                    <a:srgbClr val="000000">
                      <a:alpha val="43137"/>
                    </a:srgbClr>
                  </a:outerShdw>
                </a:effectLst>
              </a:rPr>
              <a:t>possibile eseguire la caratterizzazione di ogni singolo piano (questo </a:t>
            </a:r>
            <a:r>
              <a:rPr lang="it-IT" sz="1800" i="1" dirty="0" smtClean="0">
                <a:solidFill>
                  <a:srgbClr val="FFFF00"/>
                </a:solidFill>
                <a:effectLst>
                  <a:outerShdw blurRad="38100" dist="38100" dir="2700000" algn="tl">
                    <a:srgbClr val="000000">
                      <a:alpha val="43137"/>
                    </a:srgbClr>
                  </a:outerShdw>
                </a:effectLst>
              </a:rPr>
              <a:t>argomento sarà affrontato nel dettaglio </a:t>
            </a:r>
            <a:r>
              <a:rPr lang="it-IT" sz="1800" i="1" dirty="0" smtClean="0">
                <a:solidFill>
                  <a:srgbClr val="FFFF00"/>
                </a:solidFill>
                <a:effectLst>
                  <a:outerShdw blurRad="38100" dist="38100" dir="2700000" algn="tl">
                    <a:srgbClr val="000000">
                      <a:alpha val="43137"/>
                    </a:srgbClr>
                  </a:outerShdw>
                </a:effectLst>
              </a:rPr>
              <a:t>nell’apposita sezione).</a:t>
            </a:r>
            <a:endParaRPr lang="it-IT" sz="1800" i="1" dirty="0" smtClean="0">
              <a:solidFill>
                <a:srgbClr val="FFFF00"/>
              </a:solidFill>
              <a:effectLst>
                <a:outerShdw blurRad="38100" dist="38100" dir="2700000" algn="tl">
                  <a:srgbClr val="000000">
                    <a:alpha val="43137"/>
                  </a:srgbClr>
                </a:outerShdw>
              </a:effectLst>
            </a:endParaRPr>
          </a:p>
          <a:p>
            <a:pPr marL="0" indent="0">
              <a:buNone/>
            </a:pPr>
            <a:endParaRPr lang="it-IT" sz="1800" dirty="0" smtClean="0"/>
          </a:p>
          <a:p>
            <a:pPr marL="0" indent="0">
              <a:lnSpc>
                <a:spcPct val="110000"/>
              </a:lnSpc>
              <a:buNone/>
            </a:pPr>
            <a:endParaRPr lang="it-IT" sz="1500" dirty="0" smtClean="0"/>
          </a:p>
        </p:txBody>
      </p:sp>
      <p:sp>
        <p:nvSpPr>
          <p:cNvPr id="5" name="Rettangolo 4"/>
          <p:cNvSpPr/>
          <p:nvPr/>
        </p:nvSpPr>
        <p:spPr>
          <a:xfrm>
            <a:off x="1413892" y="4725144"/>
            <a:ext cx="6912768" cy="1938992"/>
          </a:xfrm>
          <a:prstGeom prst="rect">
            <a:avLst/>
          </a:prstGeom>
        </p:spPr>
        <p:txBody>
          <a:bodyPr wrap="square">
            <a:spAutoFit/>
          </a:bodyPr>
          <a:lstStyle/>
          <a:p>
            <a:pPr>
              <a:lnSpc>
                <a:spcPct val="120000"/>
              </a:lnSpc>
            </a:pPr>
            <a:r>
              <a:rPr lang="it-IT" sz="1600" dirty="0" smtClean="0"/>
              <a:t>Riassumendo, su ogni piano andranno installati:</a:t>
            </a:r>
          </a:p>
          <a:p>
            <a:pPr>
              <a:lnSpc>
                <a:spcPct val="120000"/>
              </a:lnSpc>
              <a:buFont typeface="Arial" pitchFamily="34" charset="0"/>
              <a:buChar char="•"/>
            </a:pPr>
            <a:r>
              <a:rPr lang="it-IT" sz="1200" dirty="0" smtClean="0"/>
              <a:t> 6 moduli ottici;</a:t>
            </a:r>
          </a:p>
          <a:p>
            <a:pPr>
              <a:lnSpc>
                <a:spcPct val="120000"/>
              </a:lnSpc>
              <a:buFont typeface="Arial" pitchFamily="34" charset="0"/>
              <a:buChar char="•"/>
            </a:pPr>
            <a:r>
              <a:rPr lang="it-IT" sz="1200" dirty="0" smtClean="0"/>
              <a:t> 2 idrofoni (che includono i cavi di connessione con il modulo di piano);</a:t>
            </a:r>
          </a:p>
          <a:p>
            <a:pPr>
              <a:lnSpc>
                <a:spcPct val="120000"/>
              </a:lnSpc>
              <a:buFont typeface="Arial" pitchFamily="34" charset="0"/>
              <a:buChar char="•"/>
            </a:pPr>
            <a:r>
              <a:rPr lang="it-IT" sz="1200" dirty="0" smtClean="0"/>
              <a:t> </a:t>
            </a:r>
            <a:r>
              <a:rPr lang="it-IT" sz="1200" dirty="0" smtClean="0">
                <a:solidFill>
                  <a:srgbClr val="FFFF00"/>
                </a:solidFill>
              </a:rPr>
              <a:t>1 strumento oceanografico (</a:t>
            </a:r>
            <a:r>
              <a:rPr lang="it-IT" sz="1200" dirty="0" err="1" smtClean="0">
                <a:solidFill>
                  <a:srgbClr val="FFFF00"/>
                </a:solidFill>
              </a:rPr>
              <a:t>opt</a:t>
            </a:r>
            <a:r>
              <a:rPr lang="it-IT" sz="1200" dirty="0" smtClean="0">
                <a:solidFill>
                  <a:srgbClr val="FFFF00"/>
                </a:solidFill>
              </a:rPr>
              <a:t>)</a:t>
            </a:r>
            <a:r>
              <a:rPr lang="it-IT" sz="1200" dirty="0" smtClean="0"/>
              <a:t>;</a:t>
            </a:r>
          </a:p>
          <a:p>
            <a:pPr>
              <a:lnSpc>
                <a:spcPct val="120000"/>
              </a:lnSpc>
              <a:buFont typeface="Arial" pitchFamily="34" charset="0"/>
              <a:buChar char="•"/>
            </a:pPr>
            <a:r>
              <a:rPr lang="it-IT" sz="1200" dirty="0" smtClean="0"/>
              <a:t> 1 modulo di piano;</a:t>
            </a:r>
          </a:p>
          <a:p>
            <a:pPr>
              <a:lnSpc>
                <a:spcPct val="120000"/>
              </a:lnSpc>
              <a:buFont typeface="Arial" pitchFamily="34" charset="0"/>
              <a:buChar char="•"/>
            </a:pPr>
            <a:r>
              <a:rPr lang="it-IT" sz="1200" dirty="0" smtClean="0"/>
              <a:t> 6 cavi di interconnessione tra i moduli ottici ed il modulo di piano;</a:t>
            </a:r>
          </a:p>
          <a:p>
            <a:pPr>
              <a:lnSpc>
                <a:spcPct val="120000"/>
              </a:lnSpc>
              <a:buFont typeface="Arial" pitchFamily="34" charset="0"/>
              <a:buChar char="•"/>
            </a:pPr>
            <a:r>
              <a:rPr lang="it-IT" sz="1200" dirty="0" smtClean="0"/>
              <a:t> </a:t>
            </a:r>
            <a:r>
              <a:rPr lang="it-IT" sz="1200" dirty="0" smtClean="0">
                <a:solidFill>
                  <a:srgbClr val="FFFF00"/>
                </a:solidFill>
              </a:rPr>
              <a:t>1 cavo di interconnessione tra lo strumento oceanografico ed il modulo di piano (</a:t>
            </a:r>
            <a:r>
              <a:rPr lang="it-IT" sz="1200" dirty="0" err="1" smtClean="0">
                <a:solidFill>
                  <a:srgbClr val="FFFF00"/>
                </a:solidFill>
              </a:rPr>
              <a:t>opt</a:t>
            </a:r>
            <a:r>
              <a:rPr lang="it-IT" sz="1200" dirty="0" smtClean="0">
                <a:solidFill>
                  <a:srgbClr val="FFFF00"/>
                </a:solidFill>
              </a:rPr>
              <a:t>)</a:t>
            </a:r>
            <a:r>
              <a:rPr lang="it-IT" sz="1200" dirty="0" smtClean="0"/>
              <a:t>;</a:t>
            </a:r>
          </a:p>
          <a:p>
            <a:pPr>
              <a:lnSpc>
                <a:spcPct val="120000"/>
              </a:lnSpc>
              <a:buFont typeface="Arial" pitchFamily="34" charset="0"/>
              <a:buChar char="•"/>
            </a:pPr>
            <a:r>
              <a:rPr lang="it-IT" sz="1200" dirty="0" smtClean="0"/>
              <a:t> 4 tubi tessili contenenti le cime di </a:t>
            </a:r>
            <a:r>
              <a:rPr lang="it-IT" sz="1200" dirty="0" err="1" smtClean="0"/>
              <a:t>tensionamento</a:t>
            </a:r>
            <a:r>
              <a:rPr lang="it-IT" sz="1200" dirty="0" smtClean="0"/>
              <a: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34768" y="192360"/>
            <a:ext cx="10918949" cy="860376"/>
          </a:xfrm>
        </p:spPr>
        <p:txBody>
          <a:bodyPr>
            <a:noAutofit/>
          </a:bodyPr>
          <a:lstStyle/>
          <a:p>
            <a:pPr algn="ctr"/>
            <a:r>
              <a:rPr lang="it-IT" sz="3000" dirty="0" smtClean="0">
                <a:solidFill>
                  <a:srgbClr val="FFFF00"/>
                </a:solidFill>
              </a:rPr>
              <a:t>“fase 2.2”</a:t>
            </a:r>
            <a:r>
              <a:rPr lang="it-IT" sz="3000" dirty="0" smtClean="0"/>
              <a:t/>
            </a:r>
            <a:br>
              <a:rPr lang="it-IT" sz="3000" dirty="0" smtClean="0"/>
            </a:br>
            <a:r>
              <a:rPr lang="it-IT" sz="3000" dirty="0" smtClean="0">
                <a:solidFill>
                  <a:srgbClr val="00B050"/>
                </a:solidFill>
              </a:rPr>
              <a:t>installazione cavi e strumentazione sui piani e sulla </a:t>
            </a:r>
            <a:r>
              <a:rPr lang="it-IT" sz="3000" dirty="0" smtClean="0">
                <a:solidFill>
                  <a:srgbClr val="FF0000"/>
                </a:solidFill>
              </a:rPr>
              <a:t>zavorra </a:t>
            </a:r>
            <a:endParaRPr lang="it-IT" sz="3000" dirty="0">
              <a:solidFill>
                <a:srgbClr val="FF0000"/>
              </a:solidFill>
            </a:endParaRPr>
          </a:p>
        </p:txBody>
      </p:sp>
      <p:sp>
        <p:nvSpPr>
          <p:cNvPr id="3" name="Segnaposto contenuto 2"/>
          <p:cNvSpPr>
            <a:spLocks noGrp="1"/>
          </p:cNvSpPr>
          <p:nvPr>
            <p:ph idx="1"/>
          </p:nvPr>
        </p:nvSpPr>
        <p:spPr>
          <a:xfrm>
            <a:off x="1413892" y="1556792"/>
            <a:ext cx="10657184" cy="2088232"/>
          </a:xfrm>
        </p:spPr>
        <p:txBody>
          <a:bodyPr>
            <a:normAutofit/>
          </a:bodyPr>
          <a:lstStyle/>
          <a:p>
            <a:pPr marL="0" indent="0">
              <a:buNone/>
            </a:pPr>
            <a:r>
              <a:rPr lang="it-IT" sz="1800" dirty="0" smtClean="0"/>
              <a:t>I moduli di base torre sono progettati con la stessa logica delle JB, si differenziano da queste ultime solo per dettagli secondari.</a:t>
            </a:r>
          </a:p>
          <a:p>
            <a:pPr marL="0" indent="0">
              <a:buNone/>
            </a:pPr>
            <a:r>
              <a:rPr lang="it-IT" sz="1800" dirty="0" smtClean="0"/>
              <a:t>Di conseguenza, la loro integrazione seguirà lo stesso flusso di lavoro delle JB e verranno consegnati già  testati e pronti per l’installazione sulla zavorra.</a:t>
            </a:r>
          </a:p>
          <a:p>
            <a:pPr marL="0" indent="0">
              <a:buNone/>
            </a:pPr>
            <a:r>
              <a:rPr lang="it-IT" sz="1800" dirty="0" smtClean="0"/>
              <a:t>Non sono ancora disponibili informazioni dettagliate e/o definitive sulla strumentazione accessoria da installare sulla zavorra (laser beacon, </a:t>
            </a:r>
            <a:r>
              <a:rPr lang="it-IT" sz="1800" dirty="0" err="1" smtClean="0"/>
              <a:t>beacon</a:t>
            </a:r>
            <a:r>
              <a:rPr lang="it-IT" sz="1800" dirty="0" smtClean="0"/>
              <a:t> acustici, ecc..)</a:t>
            </a:r>
          </a:p>
          <a:p>
            <a:pPr marL="0" indent="0">
              <a:buNone/>
            </a:pPr>
            <a:endParaRPr lang="it-IT" sz="1800" dirty="0" smtClean="0"/>
          </a:p>
          <a:p>
            <a:pPr marL="0" indent="0">
              <a:buNone/>
            </a:pPr>
            <a:endParaRPr lang="it-IT" sz="2000" dirty="0" smtClean="0"/>
          </a:p>
        </p:txBody>
      </p:sp>
      <p:sp>
        <p:nvSpPr>
          <p:cNvPr id="4" name="Rettangolo 3"/>
          <p:cNvSpPr/>
          <p:nvPr/>
        </p:nvSpPr>
        <p:spPr>
          <a:xfrm>
            <a:off x="1269877" y="4293096"/>
            <a:ext cx="10918948" cy="2382191"/>
          </a:xfrm>
          <a:prstGeom prst="rect">
            <a:avLst/>
          </a:prstGeom>
        </p:spPr>
        <p:txBody>
          <a:bodyPr wrap="square">
            <a:spAutoFit/>
          </a:bodyPr>
          <a:lstStyle/>
          <a:p>
            <a:pPr>
              <a:lnSpc>
                <a:spcPct val="120000"/>
              </a:lnSpc>
            </a:pPr>
            <a:r>
              <a:rPr lang="it-IT" sz="1600" dirty="0" smtClean="0"/>
              <a:t>Riassumendo, su ogni zavorra andranno installati:</a:t>
            </a:r>
          </a:p>
          <a:p>
            <a:pPr>
              <a:lnSpc>
                <a:spcPct val="120000"/>
              </a:lnSpc>
              <a:buFont typeface="Arial" pitchFamily="34" charset="0"/>
              <a:buChar char="•"/>
            </a:pPr>
            <a:r>
              <a:rPr lang="it-IT" sz="1200" dirty="0" smtClean="0"/>
              <a:t> 3 moduli di </a:t>
            </a:r>
            <a:r>
              <a:rPr lang="it-IT" sz="1200" dirty="0" smtClean="0"/>
              <a:t>elettronica</a:t>
            </a:r>
          </a:p>
          <a:p>
            <a:pPr>
              <a:lnSpc>
                <a:spcPct val="120000"/>
              </a:lnSpc>
              <a:buFont typeface="Arial" pitchFamily="34" charset="0"/>
              <a:buChar char="•"/>
            </a:pPr>
            <a:r>
              <a:rPr lang="it-IT" sz="1200" dirty="0" smtClean="0"/>
              <a:t> </a:t>
            </a:r>
            <a:r>
              <a:rPr lang="it-IT" sz="1200" dirty="0" smtClean="0"/>
              <a:t>1 </a:t>
            </a:r>
            <a:r>
              <a:rPr lang="it-IT" sz="1200" dirty="0" err="1" smtClean="0"/>
              <a:t>manifold</a:t>
            </a:r>
            <a:r>
              <a:rPr lang="it-IT" sz="1200" dirty="0" smtClean="0"/>
              <a:t>;</a:t>
            </a:r>
            <a:endParaRPr lang="it-IT" sz="1200" dirty="0" smtClean="0"/>
          </a:p>
          <a:p>
            <a:pPr>
              <a:lnSpc>
                <a:spcPct val="120000"/>
              </a:lnSpc>
              <a:buFont typeface="Arial" pitchFamily="34" charset="0"/>
              <a:buChar char="•"/>
            </a:pPr>
            <a:r>
              <a:rPr lang="it-IT" sz="1200" dirty="0" smtClean="0"/>
              <a:t> </a:t>
            </a:r>
            <a:r>
              <a:rPr lang="it-IT" sz="1200" dirty="0" smtClean="0">
                <a:solidFill>
                  <a:srgbClr val="FF0000"/>
                </a:solidFill>
              </a:rPr>
              <a:t>? strumento/i </a:t>
            </a:r>
            <a:r>
              <a:rPr lang="it-IT" sz="1200" dirty="0" smtClean="0">
                <a:solidFill>
                  <a:srgbClr val="FF0000"/>
                </a:solidFill>
              </a:rPr>
              <a:t>oceanografico (in attesa di definizione interfacce meccaniche/specifiche di montaggio);</a:t>
            </a:r>
            <a:endParaRPr lang="it-IT" sz="1200" dirty="0" smtClean="0"/>
          </a:p>
          <a:p>
            <a:pPr>
              <a:lnSpc>
                <a:spcPct val="120000"/>
              </a:lnSpc>
              <a:buFont typeface="Arial" pitchFamily="34" charset="0"/>
              <a:buChar char="•"/>
            </a:pPr>
            <a:r>
              <a:rPr lang="it-IT" sz="1200" dirty="0" smtClean="0"/>
              <a:t> </a:t>
            </a:r>
            <a:r>
              <a:rPr lang="it-IT" sz="1200" dirty="0" smtClean="0">
                <a:solidFill>
                  <a:srgbClr val="FF0000"/>
                </a:solidFill>
              </a:rPr>
              <a:t>? cavo/i di interconnessione tra lo strumento oceanografico ed il modulo di base </a:t>
            </a:r>
            <a:r>
              <a:rPr lang="it-IT" sz="1200" dirty="0" smtClean="0">
                <a:solidFill>
                  <a:srgbClr val="FF0000"/>
                </a:solidFill>
              </a:rPr>
              <a:t>torre (lunghezza da definire contestualmente alle specifiche di montaggio;</a:t>
            </a:r>
            <a:endParaRPr lang="it-IT" sz="1200" dirty="0" smtClean="0">
              <a:solidFill>
                <a:srgbClr val="FF0000"/>
              </a:solidFill>
            </a:endParaRPr>
          </a:p>
          <a:p>
            <a:pPr>
              <a:lnSpc>
                <a:spcPct val="120000"/>
              </a:lnSpc>
              <a:buFont typeface="Arial" pitchFamily="34" charset="0"/>
              <a:buChar char="•"/>
            </a:pPr>
            <a:r>
              <a:rPr lang="it-IT" sz="1200" dirty="0" smtClean="0"/>
              <a:t> 4 tubi tessili contenenti le cime di </a:t>
            </a:r>
            <a:r>
              <a:rPr lang="it-IT" sz="1200" dirty="0" err="1" smtClean="0"/>
              <a:t>tensionamento</a:t>
            </a:r>
            <a:r>
              <a:rPr lang="it-IT" sz="1200" dirty="0" smtClean="0"/>
              <a:t>;</a:t>
            </a:r>
          </a:p>
          <a:p>
            <a:pPr>
              <a:lnSpc>
                <a:spcPct val="120000"/>
              </a:lnSpc>
              <a:buFont typeface="Arial" pitchFamily="34" charset="0"/>
              <a:buChar char="•"/>
            </a:pPr>
            <a:r>
              <a:rPr lang="it-IT" sz="1200" dirty="0" smtClean="0"/>
              <a:t> 1 catena di giunzione tra le cime e la zavorra;</a:t>
            </a:r>
          </a:p>
          <a:p>
            <a:pPr>
              <a:lnSpc>
                <a:spcPct val="120000"/>
              </a:lnSpc>
              <a:buFont typeface="Arial" pitchFamily="34" charset="0"/>
              <a:buChar char="•"/>
            </a:pPr>
            <a:r>
              <a:rPr lang="it-IT" sz="1200" dirty="0" smtClean="0"/>
              <a:t> 1sistema di ritenuta di sicurezza della boa;</a:t>
            </a:r>
          </a:p>
          <a:p>
            <a:pPr>
              <a:lnSpc>
                <a:spcPct val="120000"/>
              </a:lnSpc>
              <a:buFont typeface="Arial" pitchFamily="34" charset="0"/>
              <a:buChar char="•"/>
            </a:pPr>
            <a:r>
              <a:rPr lang="it-IT" sz="1200" dirty="0" smtClean="0"/>
              <a:t> 1 sistema di sgancio della boa.</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34768" y="146108"/>
            <a:ext cx="10918949" cy="860376"/>
          </a:xfrm>
        </p:spPr>
        <p:txBody>
          <a:bodyPr>
            <a:noAutofit/>
          </a:bodyPr>
          <a:lstStyle/>
          <a:p>
            <a:pPr algn="ctr"/>
            <a:r>
              <a:rPr lang="it-IT" sz="3000" dirty="0" smtClean="0">
                <a:solidFill>
                  <a:srgbClr val="FFFF00"/>
                </a:solidFill>
              </a:rPr>
              <a:t>“fase 3”</a:t>
            </a:r>
            <a:r>
              <a:rPr lang="it-IT" sz="3000" dirty="0" smtClean="0"/>
              <a:t/>
            </a:r>
            <a:br>
              <a:rPr lang="it-IT" sz="3000" dirty="0" smtClean="0"/>
            </a:br>
            <a:r>
              <a:rPr lang="it-IT" sz="3000" dirty="0" smtClean="0">
                <a:solidFill>
                  <a:srgbClr val="00B050"/>
                </a:solidFill>
              </a:rPr>
              <a:t>“</a:t>
            </a:r>
            <a:r>
              <a:rPr lang="it-IT" sz="2600" dirty="0" smtClean="0">
                <a:solidFill>
                  <a:srgbClr val="00B050"/>
                </a:solidFill>
              </a:rPr>
              <a:t>impacchettamento” definitivo dei piani e della boa sulla zavorra</a:t>
            </a:r>
            <a:endParaRPr lang="it-IT" sz="2600" dirty="0">
              <a:solidFill>
                <a:srgbClr val="00B050"/>
              </a:solidFill>
            </a:endParaRPr>
          </a:p>
        </p:txBody>
      </p:sp>
      <p:sp>
        <p:nvSpPr>
          <p:cNvPr id="3" name="Segnaposto contenuto 2"/>
          <p:cNvSpPr>
            <a:spLocks noGrp="1"/>
          </p:cNvSpPr>
          <p:nvPr>
            <p:ph idx="1"/>
          </p:nvPr>
        </p:nvSpPr>
        <p:spPr>
          <a:xfrm>
            <a:off x="1413892" y="1484784"/>
            <a:ext cx="10657184" cy="2520280"/>
          </a:xfrm>
        </p:spPr>
        <p:txBody>
          <a:bodyPr>
            <a:normAutofit/>
          </a:bodyPr>
          <a:lstStyle/>
          <a:p>
            <a:pPr marL="0" indent="0">
              <a:buNone/>
            </a:pPr>
            <a:r>
              <a:rPr lang="it-IT" sz="1800" dirty="0" smtClean="0"/>
              <a:t>Una volta che ogni singolo piano e la zavorra saranno stati equipaggiati della relativa strumentazione, ed opportunamente testati </a:t>
            </a:r>
            <a:r>
              <a:rPr lang="it-IT" sz="1400" dirty="0" smtClean="0">
                <a:solidFill>
                  <a:srgbClr val="FFFF00"/>
                </a:solidFill>
              </a:rPr>
              <a:t>(vedi slide sull’argomento)</a:t>
            </a:r>
            <a:r>
              <a:rPr lang="it-IT" sz="1800" dirty="0" smtClean="0"/>
              <a:t>, sarà possibile installarli sulla zavorra nella loro posizione definitiva. Quest’operazione, così come fatto sinora, sarà contestuale al fissaggio delle cime di interconnessione ed al cablaggio delle dorsale.</a:t>
            </a:r>
          </a:p>
          <a:p>
            <a:pPr marL="0" indent="0">
              <a:buNone/>
            </a:pPr>
            <a:r>
              <a:rPr lang="it-IT" sz="1800" dirty="0" smtClean="0"/>
              <a:t>Stesso discorso varrà per la boa, a meno, ovviamente, della dorsale.</a:t>
            </a:r>
          </a:p>
          <a:p>
            <a:pPr marL="0" indent="0">
              <a:buNone/>
            </a:pPr>
            <a:r>
              <a:rPr lang="it-IT" sz="1800" dirty="0" smtClean="0"/>
              <a:t>Finito di posizionare i piani e la boa al loro posto, verranno attivati e testati i sistemi di ritenuta di sicurezza e di sgancio della boa.</a:t>
            </a:r>
          </a:p>
          <a:p>
            <a:pPr marL="0" indent="0">
              <a:buNone/>
            </a:pPr>
            <a:endParaRPr lang="it-IT" sz="2000" dirty="0" smtClean="0"/>
          </a:p>
        </p:txBody>
      </p:sp>
      <p:sp>
        <p:nvSpPr>
          <p:cNvPr id="5" name="Segnaposto contenuto 2"/>
          <p:cNvSpPr txBox="1">
            <a:spLocks/>
          </p:cNvSpPr>
          <p:nvPr/>
        </p:nvSpPr>
        <p:spPr>
          <a:xfrm>
            <a:off x="1485900" y="4725144"/>
            <a:ext cx="10657184" cy="432048"/>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800"/>
              </a:spcBef>
              <a:spcAft>
                <a:spcPts val="0"/>
              </a:spcAft>
              <a:buClrTx/>
              <a:buSzPct val="80000"/>
              <a:buFont typeface="Arial" pitchFamily="34" charset="0"/>
              <a:buNone/>
              <a:tabLst/>
              <a:defRPr/>
            </a:pPr>
            <a:r>
              <a:rPr lang="it-IT" dirty="0" smtClean="0"/>
              <a:t>Da questo momento in poi l’assieme torre è movimentabile in funzione delle necessità.</a:t>
            </a:r>
            <a:endParaRPr kumimoji="0" lang="it-IT"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800"/>
              </a:spcBef>
              <a:spcAft>
                <a:spcPts val="0"/>
              </a:spcAft>
              <a:buClrTx/>
              <a:buSzPct val="80000"/>
              <a:buFont typeface="Arial" pitchFamily="34" charset="0"/>
              <a:buNone/>
              <a:tabLst/>
              <a:defRPr/>
            </a:pPr>
            <a:endParaRPr kumimoji="0" lang="it-IT"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34768" y="44624"/>
            <a:ext cx="10918949" cy="648072"/>
          </a:xfrm>
        </p:spPr>
        <p:txBody>
          <a:bodyPr>
            <a:noAutofit/>
          </a:bodyPr>
          <a:lstStyle/>
          <a:p>
            <a:pPr algn="ctr"/>
            <a:r>
              <a:rPr lang="it-IT" sz="2400" dirty="0" smtClean="0">
                <a:solidFill>
                  <a:srgbClr val="FFFF00"/>
                </a:solidFill>
              </a:rPr>
              <a:t>“fase 4”</a:t>
            </a:r>
            <a:r>
              <a:rPr lang="it-IT" sz="2400" dirty="0" smtClean="0"/>
              <a:t/>
            </a:r>
            <a:br>
              <a:rPr lang="it-IT" sz="2400" dirty="0" smtClean="0"/>
            </a:br>
            <a:r>
              <a:rPr lang="it-IT" sz="2000" dirty="0" smtClean="0">
                <a:solidFill>
                  <a:srgbClr val="00B050"/>
                </a:solidFill>
              </a:rPr>
              <a:t>verifica funzionamento del sistema torre integrato</a:t>
            </a:r>
            <a:endParaRPr lang="it-IT" sz="2000" dirty="0">
              <a:solidFill>
                <a:srgbClr val="00B050"/>
              </a:solidFill>
            </a:endParaRPr>
          </a:p>
        </p:txBody>
      </p:sp>
      <p:sp>
        <p:nvSpPr>
          <p:cNvPr id="3" name="Segnaposto contenuto 2"/>
          <p:cNvSpPr>
            <a:spLocks noGrp="1"/>
          </p:cNvSpPr>
          <p:nvPr>
            <p:ph idx="1"/>
          </p:nvPr>
        </p:nvSpPr>
        <p:spPr>
          <a:xfrm>
            <a:off x="1413892" y="620688"/>
            <a:ext cx="10657184" cy="2520280"/>
          </a:xfrm>
        </p:spPr>
        <p:txBody>
          <a:bodyPr>
            <a:normAutofit fontScale="85000" lnSpcReduction="10000"/>
          </a:bodyPr>
          <a:lstStyle/>
          <a:p>
            <a:pPr marL="0" indent="0">
              <a:buNone/>
            </a:pPr>
            <a:r>
              <a:rPr lang="it-IT" sz="1800" i="1" dirty="0" smtClean="0">
                <a:solidFill>
                  <a:srgbClr val="FF0000"/>
                </a:solidFill>
                <a:effectLst>
                  <a:outerShdw blurRad="38100" dist="38100" dir="2700000" algn="tl">
                    <a:srgbClr val="000000">
                      <a:alpha val="43137"/>
                    </a:srgbClr>
                  </a:outerShdw>
                </a:effectLst>
              </a:rPr>
              <a:t>Si da per assunto che:</a:t>
            </a:r>
          </a:p>
          <a:p>
            <a:pPr marL="0" indent="0"/>
            <a:r>
              <a:rPr lang="it-IT" sz="1800" dirty="0" smtClean="0"/>
              <a:t> il funzionamento dei vari sottosistemi (cavi =&gt; elettronica =&gt;strumenti oceanografici =&gt;  moduli ottici  =&gt; piani montati) è stato verificato e, soprattutto, caratterizzato singolarmente durante le varie fasi che precedono il processo di integrazione finale:</a:t>
            </a:r>
          </a:p>
          <a:p>
            <a:pPr marL="461962" lvl="1" indent="0">
              <a:buFont typeface="Wingdings" pitchFamily="2" charset="2"/>
              <a:buChar char="ü"/>
            </a:pPr>
            <a:r>
              <a:rPr lang="it-IT" sz="1400" dirty="0" smtClean="0"/>
              <a:t> il funzionamento dei singoli moduli ottici a tensione operativa è stato verificato e caratterizzato durante la loro integrazione;</a:t>
            </a:r>
          </a:p>
          <a:p>
            <a:pPr marL="461962" lvl="1" indent="0">
              <a:buFont typeface="Wingdings" pitchFamily="2" charset="2"/>
              <a:buChar char="ü"/>
            </a:pPr>
            <a:r>
              <a:rPr lang="it-IT" sz="1400" dirty="0" smtClean="0"/>
              <a:t> la capacità dei singoli moduli di piano di gestire i moduli ottici a tensione operativa, gli idrofoni e l’eventuale strumento oceanografico è stato verificato e caratterizzato durante la loro integrazione.</a:t>
            </a:r>
          </a:p>
          <a:p>
            <a:pPr marL="0" indent="0"/>
            <a:r>
              <a:rPr lang="it-IT" sz="1800" dirty="0" smtClean="0"/>
              <a:t> la caratterizzazione temporale della torre assemblata può essere desunta da:</a:t>
            </a:r>
          </a:p>
          <a:p>
            <a:pPr marL="461962" lvl="1" indent="0">
              <a:buFont typeface="Wingdings" pitchFamily="2" charset="2"/>
              <a:buChar char="ü"/>
            </a:pPr>
            <a:r>
              <a:rPr lang="it-IT" sz="1400" dirty="0" smtClean="0"/>
              <a:t> misure di latenza eseguite sull’FCM durante l’integrazione dei moduli di piano;</a:t>
            </a:r>
          </a:p>
          <a:p>
            <a:pPr marL="461962" lvl="1" indent="0">
              <a:buFont typeface="Wingdings" pitchFamily="2" charset="2"/>
              <a:buChar char="ü"/>
            </a:pPr>
            <a:r>
              <a:rPr lang="it-IT" sz="1400" dirty="0" smtClean="0"/>
              <a:t> misure di lunghezza di ogni singola fibra della dorsale tra i moduli DWDM ed i moduli di piano.</a:t>
            </a:r>
          </a:p>
          <a:p>
            <a:pPr marL="0" indent="0">
              <a:buNone/>
            </a:pPr>
            <a:endParaRPr lang="it-IT" sz="2000" dirty="0" smtClean="0"/>
          </a:p>
        </p:txBody>
      </p:sp>
      <p:sp>
        <p:nvSpPr>
          <p:cNvPr id="4" name="Segnaposto contenuto 2"/>
          <p:cNvSpPr txBox="1">
            <a:spLocks/>
          </p:cNvSpPr>
          <p:nvPr/>
        </p:nvSpPr>
        <p:spPr>
          <a:xfrm>
            <a:off x="1413891" y="3212976"/>
            <a:ext cx="10585177" cy="864096"/>
          </a:xfrm>
          <a:prstGeom prst="rect">
            <a:avLst/>
          </a:prstGeom>
        </p:spPr>
        <p:txBody>
          <a:bodyPr vert="horz" lIns="91440" tIns="45720" rIns="91440" bIns="45720" rtlCol="0">
            <a:normAutofit fontScale="92500" lnSpcReduction="20000"/>
          </a:bodyPr>
          <a:lstStyle/>
          <a:p>
            <a:pPr marL="0" marR="0" lvl="0" indent="0" defTabSz="914400" rtl="0" eaLnBrk="1" fontAlgn="auto" latinLnBrk="0" hangingPunct="1">
              <a:lnSpc>
                <a:spcPct val="90000"/>
              </a:lnSpc>
              <a:spcBef>
                <a:spcPts val="1800"/>
              </a:spcBef>
              <a:spcAft>
                <a:spcPts val="0"/>
              </a:spcAft>
              <a:buClrTx/>
              <a:buSzPct val="80000"/>
              <a:buFont typeface="Arial" pitchFamily="34" charset="0"/>
              <a:buNone/>
              <a:tabLst/>
              <a:defRPr/>
            </a:pPr>
            <a:r>
              <a:rPr lang="it-IT" sz="2400" dirty="0" smtClean="0"/>
              <a:t>La </a:t>
            </a:r>
            <a:r>
              <a:rPr lang="it-IT" sz="2400" dirty="0" smtClean="0">
                <a:solidFill>
                  <a:srgbClr val="FF0000"/>
                </a:solidFill>
                <a:effectLst>
                  <a:outerShdw blurRad="38100" dist="38100" dir="2700000" algn="tl">
                    <a:srgbClr val="000000">
                      <a:alpha val="43137"/>
                    </a:srgbClr>
                  </a:outerShdw>
                </a:effectLst>
              </a:rPr>
              <a:t>“fase 4”</a:t>
            </a:r>
            <a:r>
              <a:rPr lang="it-IT" sz="2400" dirty="0" smtClean="0">
                <a:solidFill>
                  <a:srgbClr val="FF0000"/>
                </a:solidFill>
              </a:rPr>
              <a:t> </a:t>
            </a:r>
            <a:r>
              <a:rPr lang="it-IT" sz="2400" dirty="0" smtClean="0"/>
              <a:t>si potrà pertanto definire come </a:t>
            </a:r>
            <a:r>
              <a:rPr lang="it-IT" sz="2400" dirty="0" smtClean="0"/>
              <a:t>una: </a:t>
            </a:r>
            <a:r>
              <a:rPr lang="it-IT" sz="2400" i="1" dirty="0" smtClean="0">
                <a:solidFill>
                  <a:srgbClr val="FF0000"/>
                </a:solidFill>
                <a:effectLst>
                  <a:outerShdw blurRad="38100" dist="38100" dir="2700000" algn="tl">
                    <a:srgbClr val="000000">
                      <a:alpha val="43137"/>
                    </a:srgbClr>
                  </a:outerShdw>
                </a:effectLst>
              </a:rPr>
              <a:t>“verifica di funzionamento del sistema torre integrato e calibrazione della latenza di ogni singolo piano, a seguito dell’inserimento di dorsale e base torre/DWDM”</a:t>
            </a:r>
            <a:endParaRPr kumimoji="0" lang="it-IT" sz="2400" b="0" i="1"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endParaRPr>
          </a:p>
          <a:p>
            <a:pPr marL="0" marR="0" lvl="0" indent="0" defTabSz="914400" rtl="0" eaLnBrk="1" fontAlgn="auto" latinLnBrk="0" hangingPunct="1">
              <a:lnSpc>
                <a:spcPct val="90000"/>
              </a:lnSpc>
              <a:spcBef>
                <a:spcPts val="1800"/>
              </a:spcBef>
              <a:spcAft>
                <a:spcPts val="0"/>
              </a:spcAft>
              <a:buClrTx/>
              <a:buSzPct val="80000"/>
              <a:buFont typeface="Arial" pitchFamily="34" charset="0"/>
              <a:buNone/>
              <a:tabLst/>
              <a:defRPr/>
            </a:pPr>
            <a:endParaRPr kumimoji="0" lang="it-IT"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Segnaposto contenuto 2"/>
          <p:cNvSpPr txBox="1">
            <a:spLocks/>
          </p:cNvSpPr>
          <p:nvPr/>
        </p:nvSpPr>
        <p:spPr>
          <a:xfrm>
            <a:off x="1413892" y="4077072"/>
            <a:ext cx="10657184" cy="2088232"/>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90000"/>
              </a:lnSpc>
              <a:spcBef>
                <a:spcPts val="1800"/>
              </a:spcBef>
              <a:spcAft>
                <a:spcPts val="0"/>
              </a:spcAft>
              <a:buClrTx/>
              <a:buSzPct val="80000"/>
              <a:buFont typeface="Arial" pitchFamily="34" charset="0"/>
              <a:buNone/>
              <a:tabLst/>
              <a:defRPr/>
            </a:pPr>
            <a:r>
              <a:rPr lang="it-IT" i="1" noProof="0" dirty="0" smtClean="0">
                <a:effectLst>
                  <a:outerShdw blurRad="38100" dist="38100" dir="2700000" algn="tl">
                    <a:srgbClr val="000000">
                      <a:alpha val="43137"/>
                    </a:srgbClr>
                  </a:outerShdw>
                </a:effectLst>
              </a:rPr>
              <a:t>Tale verifica consisterà nel fornire alimentazione elettrica alla torre e connetterla a un sistema di acquisizione da banco </a:t>
            </a:r>
            <a:r>
              <a:rPr lang="it-IT" i="1" dirty="0" smtClean="0">
                <a:effectLst>
                  <a:outerShdw blurRad="38100" dist="38100" dir="2700000" algn="tl">
                    <a:srgbClr val="000000">
                      <a:alpha val="43137"/>
                    </a:srgbClr>
                  </a:outerShdw>
                </a:effectLst>
              </a:rPr>
              <a:t>per </a:t>
            </a:r>
            <a:r>
              <a:rPr lang="it-IT" i="1" noProof="0" dirty="0" smtClean="0">
                <a:effectLst>
                  <a:outerShdw blurRad="38100" dist="38100" dir="2700000" algn="tl">
                    <a:srgbClr val="000000">
                      <a:alpha val="43137"/>
                    </a:srgbClr>
                  </a:outerShdw>
                </a:effectLst>
              </a:rPr>
              <a:t>verificare che:</a:t>
            </a:r>
          </a:p>
          <a:p>
            <a:pPr marL="0" marR="0" lvl="0" indent="0" algn="l" defTabSz="914400" rtl="0" eaLnBrk="1" fontAlgn="auto" latinLnBrk="0" hangingPunct="1">
              <a:lnSpc>
                <a:spcPct val="90000"/>
              </a:lnSpc>
              <a:spcBef>
                <a:spcPts val="1800"/>
              </a:spcBef>
              <a:spcAft>
                <a:spcPts val="0"/>
              </a:spcAft>
              <a:buClrTx/>
              <a:buSzPct val="80000"/>
              <a:buFont typeface="Arial" pitchFamily="34" charset="0"/>
              <a:buChar char="•"/>
              <a:tabLst/>
              <a:defRPr/>
            </a:pPr>
            <a:r>
              <a:rPr kumimoji="0" lang="it-IT" sz="1400" b="0" i="1" u="none" strike="noStrike" kern="1200" cap="none" spc="0" normalizeH="0" dirty="0" smtClean="0">
                <a:ln>
                  <a:noFill/>
                </a:ln>
                <a:effectLst>
                  <a:outerShdw blurRad="38100" dist="38100" dir="2700000" algn="tl">
                    <a:srgbClr val="000000">
                      <a:alpha val="43137"/>
                    </a:srgbClr>
                  </a:outerShdw>
                </a:effectLst>
                <a:uLnTx/>
                <a:uFillTx/>
                <a:latin typeface="+mn-lt"/>
                <a:ea typeface="+mn-ea"/>
                <a:cs typeface="+mn-cs"/>
              </a:rPr>
              <a:t> </a:t>
            </a:r>
            <a:r>
              <a:rPr lang="it-IT" sz="1400" i="1" dirty="0" smtClean="0">
                <a:effectLst>
                  <a:outerShdw blurRad="38100" dist="38100" dir="2700000" algn="tl">
                    <a:srgbClr val="000000">
                      <a:alpha val="43137"/>
                    </a:srgbClr>
                  </a:outerShdw>
                </a:effectLst>
              </a:rPr>
              <a:t>gli assorbimenti di energia coincidano con quelli attesi </a:t>
            </a:r>
            <a:r>
              <a:rPr lang="it-IT" sz="1400" i="1" dirty="0" smtClean="0">
                <a:solidFill>
                  <a:srgbClr val="FFFF00"/>
                </a:solidFill>
                <a:effectLst>
                  <a:outerShdw blurRad="38100" dist="38100" dir="2700000" algn="tl">
                    <a:srgbClr val="000000">
                      <a:alpha val="43137"/>
                    </a:srgbClr>
                  </a:outerShdw>
                </a:effectLst>
              </a:rPr>
              <a:t>(vedi nel seguito per i dettagli su questo punto)</a:t>
            </a:r>
            <a:r>
              <a:rPr lang="it-IT" sz="1400" i="1" dirty="0" smtClean="0">
                <a:effectLst>
                  <a:outerShdw blurRad="38100" dist="38100" dir="2700000" algn="tl">
                    <a:srgbClr val="000000">
                      <a:alpha val="43137"/>
                    </a:srgbClr>
                  </a:outerShdw>
                </a:effectLst>
              </a:rPr>
              <a:t>;</a:t>
            </a:r>
          </a:p>
          <a:p>
            <a:pPr marL="0" marR="0" lvl="0" indent="0" algn="l" defTabSz="914400" rtl="0" eaLnBrk="1" fontAlgn="auto" latinLnBrk="0" hangingPunct="1">
              <a:lnSpc>
                <a:spcPct val="90000"/>
              </a:lnSpc>
              <a:spcBef>
                <a:spcPts val="1800"/>
              </a:spcBef>
              <a:spcAft>
                <a:spcPts val="0"/>
              </a:spcAft>
              <a:buClrTx/>
              <a:buSzPct val="80000"/>
              <a:buFont typeface="Arial" pitchFamily="34" charset="0"/>
              <a:buChar char="•"/>
              <a:tabLst/>
              <a:defRPr/>
            </a:pPr>
            <a:r>
              <a:rPr kumimoji="0" lang="it-IT" sz="1400" b="0" i="1"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 </a:t>
            </a:r>
            <a:r>
              <a:rPr lang="it-IT" sz="1400" i="1" dirty="0" smtClean="0">
                <a:effectLst>
                  <a:outerShdw blurRad="38100" dist="38100" dir="2700000" algn="tl">
                    <a:srgbClr val="000000">
                      <a:alpha val="43137"/>
                    </a:srgbClr>
                  </a:outerShdw>
                </a:effectLst>
              </a:rPr>
              <a:t>i livelli di potenza dei segnali ottici del sistema di trasmissione dati siano quelli attesi </a:t>
            </a:r>
            <a:r>
              <a:rPr lang="it-IT" sz="1400" i="1" dirty="0" smtClean="0">
                <a:solidFill>
                  <a:srgbClr val="FFFF00"/>
                </a:solidFill>
                <a:effectLst>
                  <a:outerShdw blurRad="38100" dist="38100" dir="2700000" algn="tl">
                    <a:srgbClr val="000000">
                      <a:alpha val="43137"/>
                    </a:srgbClr>
                  </a:outerShdw>
                </a:effectLst>
              </a:rPr>
              <a:t>(vedi nel seguito per i dettagli su questo punto)</a:t>
            </a:r>
            <a:r>
              <a:rPr lang="it-IT" sz="1400" i="1" dirty="0" smtClean="0">
                <a:effectLst>
                  <a:outerShdw blurRad="38100" dist="38100" dir="2700000" algn="tl">
                    <a:srgbClr val="000000">
                      <a:alpha val="43137"/>
                    </a:srgbClr>
                  </a:outerShdw>
                </a:effectLst>
              </a:rPr>
              <a:t>;</a:t>
            </a:r>
          </a:p>
          <a:p>
            <a:pPr lvl="0">
              <a:lnSpc>
                <a:spcPct val="90000"/>
              </a:lnSpc>
              <a:spcBef>
                <a:spcPts val="1800"/>
              </a:spcBef>
              <a:buSzPct val="80000"/>
              <a:buFont typeface="Arial" pitchFamily="34" charset="0"/>
              <a:buChar char="•"/>
            </a:pPr>
            <a:r>
              <a:rPr kumimoji="0" lang="it-IT" sz="1400" b="0" i="1"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 la comunicazione con</a:t>
            </a:r>
            <a:r>
              <a:rPr kumimoji="0" lang="it-IT" sz="1400" b="0" i="1" u="none" strike="noStrike" kern="1200" cap="none" spc="0" normalizeH="0" noProof="0" dirty="0" smtClean="0">
                <a:ln>
                  <a:noFill/>
                </a:ln>
                <a:effectLst>
                  <a:outerShdw blurRad="38100" dist="38100" dir="2700000" algn="tl">
                    <a:srgbClr val="000000">
                      <a:alpha val="43137"/>
                    </a:srgbClr>
                  </a:outerShdw>
                </a:effectLst>
                <a:uLnTx/>
                <a:uFillTx/>
                <a:latin typeface="+mn-lt"/>
                <a:ea typeface="+mn-ea"/>
                <a:cs typeface="+mn-cs"/>
              </a:rPr>
              <a:t> i singoli strumenti installati sulla torre avvenga correttamente </a:t>
            </a:r>
            <a:r>
              <a:rPr lang="it-IT" sz="1400" i="1" dirty="0" smtClean="0">
                <a:solidFill>
                  <a:srgbClr val="FFFF00"/>
                </a:solidFill>
                <a:effectLst>
                  <a:outerShdw blurRad="38100" dist="38100" dir="2700000" algn="tl">
                    <a:srgbClr val="000000">
                      <a:alpha val="43137"/>
                    </a:srgbClr>
                  </a:outerShdw>
                </a:effectLst>
              </a:rPr>
              <a:t>(vedi nel seguito per i dettagli su questo punto)</a:t>
            </a:r>
            <a:r>
              <a:rPr lang="it-IT" sz="1400" i="1" dirty="0" smtClean="0">
                <a:effectLst>
                  <a:outerShdw blurRad="38100" dist="38100" dir="2700000" algn="tl">
                    <a:srgbClr val="000000">
                      <a:alpha val="43137"/>
                    </a:srgbClr>
                  </a:outerShdw>
                </a:effectLst>
              </a:rPr>
              <a:t>;</a:t>
            </a:r>
          </a:p>
          <a:p>
            <a:pPr lvl="0">
              <a:lnSpc>
                <a:spcPct val="90000"/>
              </a:lnSpc>
              <a:spcBef>
                <a:spcPts val="1800"/>
              </a:spcBef>
              <a:buSzPct val="80000"/>
              <a:buFont typeface="Arial" pitchFamily="34" charset="0"/>
              <a:buChar char="•"/>
            </a:pPr>
            <a:r>
              <a:rPr lang="it-IT" sz="1400" i="1" dirty="0" smtClean="0">
                <a:effectLst>
                  <a:outerShdw blurRad="38100" dist="38100" dir="2700000" algn="tl">
                    <a:srgbClr val="000000">
                      <a:alpha val="43137"/>
                    </a:srgbClr>
                  </a:outerShdw>
                </a:effectLst>
              </a:rPr>
              <a:t> misura latenza singolo piano a torre </a:t>
            </a:r>
            <a:r>
              <a:rPr lang="it-IT" sz="1400" i="1" dirty="0" smtClean="0">
                <a:effectLst>
                  <a:outerShdw blurRad="38100" dist="38100" dir="2700000" algn="tl">
                    <a:srgbClr val="000000">
                      <a:alpha val="43137"/>
                    </a:srgbClr>
                  </a:outerShdw>
                </a:effectLst>
              </a:rPr>
              <a:t>integrata;</a:t>
            </a:r>
            <a:endParaRPr kumimoji="0" lang="it-IT" sz="1400" b="0" i="0" u="none" strike="noStrike" kern="1200" cap="none" spc="0" normalizeH="0" baseline="0" noProof="0" dirty="0" smtClean="0">
              <a:ln>
                <a:noFill/>
              </a:ln>
              <a:effectLst/>
              <a:uLnTx/>
              <a:uFillTx/>
              <a:latin typeface="+mn-lt"/>
              <a:ea typeface="+mn-ea"/>
              <a:cs typeface="+mn-cs"/>
            </a:endParaRPr>
          </a:p>
          <a:p>
            <a:pPr marL="0" marR="0" lvl="0" indent="0" algn="l" defTabSz="914400" rtl="0" eaLnBrk="1" fontAlgn="auto" latinLnBrk="0" hangingPunct="1">
              <a:lnSpc>
                <a:spcPct val="90000"/>
              </a:lnSpc>
              <a:spcBef>
                <a:spcPts val="1800"/>
              </a:spcBef>
              <a:spcAft>
                <a:spcPts val="0"/>
              </a:spcAft>
              <a:buClrTx/>
              <a:buSzPct val="80000"/>
              <a:buFont typeface="Arial" pitchFamily="34" charset="0"/>
              <a:buNone/>
              <a:tabLst/>
              <a:defRPr/>
            </a:pPr>
            <a:endParaRPr kumimoji="0" lang="it-IT"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Segnaposto contenuto 2"/>
          <p:cNvSpPr txBox="1">
            <a:spLocks/>
          </p:cNvSpPr>
          <p:nvPr/>
        </p:nvSpPr>
        <p:spPr>
          <a:xfrm>
            <a:off x="1413891" y="6309320"/>
            <a:ext cx="10585177" cy="432048"/>
          </a:xfrm>
          <a:prstGeom prst="rect">
            <a:avLst/>
          </a:prstGeom>
        </p:spPr>
        <p:txBody>
          <a:bodyPr vert="horz" lIns="91440" tIns="45720" rIns="91440" bIns="45720" rtlCol="0">
            <a:normAutofit fontScale="92500" lnSpcReduction="20000"/>
          </a:bodyPr>
          <a:lstStyle/>
          <a:p>
            <a:pPr marL="0" marR="0" lvl="0" indent="0" defTabSz="914400" rtl="0" eaLnBrk="1" fontAlgn="auto" latinLnBrk="0" hangingPunct="1">
              <a:lnSpc>
                <a:spcPct val="90000"/>
              </a:lnSpc>
              <a:spcBef>
                <a:spcPts val="1800"/>
              </a:spcBef>
              <a:spcAft>
                <a:spcPts val="0"/>
              </a:spcAft>
              <a:buClrTx/>
              <a:buSzPct val="80000"/>
              <a:buFont typeface="Arial" pitchFamily="34" charset="0"/>
              <a:buNone/>
              <a:tabLst/>
              <a:defRPr/>
            </a:pPr>
            <a:r>
              <a:rPr lang="it-IT" sz="1600" dirty="0" smtClean="0"/>
              <a:t>Dovrà essere stabilito in anticipo il numero minimo di moduli ottici correttamente funzionanti che facciano definire la torre “pronta per il trasporto verso il sito di imbarco”</a:t>
            </a:r>
            <a:endParaRPr kumimoji="0" lang="it-IT" sz="1600" b="0" i="1"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1" fontAlgn="auto" latinLnBrk="0" hangingPunct="1">
              <a:lnSpc>
                <a:spcPct val="90000"/>
              </a:lnSpc>
              <a:spcBef>
                <a:spcPts val="1800"/>
              </a:spcBef>
              <a:spcAft>
                <a:spcPts val="0"/>
              </a:spcAft>
              <a:buClrTx/>
              <a:buSzPct val="80000"/>
              <a:buFont typeface="Arial" pitchFamily="34" charset="0"/>
              <a:buNone/>
              <a:tabLst/>
              <a:defRPr/>
            </a:pPr>
            <a:endParaRPr kumimoji="0" lang="it-IT"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8963" y="20960"/>
            <a:ext cx="9144001" cy="527720"/>
          </a:xfrm>
        </p:spPr>
        <p:txBody>
          <a:bodyPr>
            <a:normAutofit fontScale="90000"/>
          </a:bodyPr>
          <a:lstStyle/>
          <a:p>
            <a:pPr algn="ctr"/>
            <a:r>
              <a:rPr lang="it-IT" dirty="0" smtClean="0">
                <a:solidFill>
                  <a:srgbClr val="FFFF00"/>
                </a:solidFill>
              </a:rPr>
              <a:t>risorse umane</a:t>
            </a:r>
            <a:endParaRPr lang="it-IT" dirty="0">
              <a:solidFill>
                <a:srgbClr val="FFFF00"/>
              </a:solidFill>
            </a:endParaRPr>
          </a:p>
        </p:txBody>
      </p:sp>
      <p:sp>
        <p:nvSpPr>
          <p:cNvPr id="3" name="Segnaposto contenuto 2"/>
          <p:cNvSpPr>
            <a:spLocks noGrp="1"/>
          </p:cNvSpPr>
          <p:nvPr>
            <p:ph idx="1"/>
          </p:nvPr>
        </p:nvSpPr>
        <p:spPr>
          <a:xfrm>
            <a:off x="1341884" y="692696"/>
            <a:ext cx="10657184" cy="5760640"/>
          </a:xfrm>
        </p:spPr>
        <p:txBody>
          <a:bodyPr>
            <a:normAutofit fontScale="77500" lnSpcReduction="20000"/>
          </a:bodyPr>
          <a:lstStyle/>
          <a:p>
            <a:pPr marL="0" indent="0">
              <a:buNone/>
            </a:pPr>
            <a:r>
              <a:rPr lang="it-IT" dirty="0" smtClean="0"/>
              <a:t>Le risorse umane necessarie sono variabili in funzione delle diverse fasi del processo di integrazione:</a:t>
            </a:r>
          </a:p>
          <a:p>
            <a:pPr marL="0" indent="0"/>
            <a:r>
              <a:rPr lang="it-IT" dirty="0" smtClean="0"/>
              <a:t> </a:t>
            </a:r>
            <a:r>
              <a:rPr lang="it-IT" dirty="0" smtClean="0">
                <a:solidFill>
                  <a:srgbClr val="FFFF00"/>
                </a:solidFill>
              </a:rPr>
              <a:t>“fase 1”</a:t>
            </a:r>
            <a:r>
              <a:rPr lang="it-IT" dirty="0" smtClean="0"/>
              <a:t>, aggiustaggio:</a:t>
            </a:r>
          </a:p>
          <a:p>
            <a:pPr marL="461962" lvl="1" indent="0">
              <a:buFont typeface="Wingdings" pitchFamily="2" charset="2"/>
              <a:buChar char="ü"/>
            </a:pPr>
            <a:r>
              <a:rPr lang="it-IT" dirty="0" smtClean="0"/>
              <a:t> 1 supervisore (ingegnere meccanico);</a:t>
            </a:r>
          </a:p>
          <a:p>
            <a:pPr marL="461962" lvl="1" indent="0">
              <a:buFont typeface="Wingdings" pitchFamily="2" charset="2"/>
              <a:buChar char="ü"/>
            </a:pPr>
            <a:r>
              <a:rPr lang="it-IT" dirty="0" smtClean="0"/>
              <a:t> 1 caposquadra (perito meccanico); </a:t>
            </a:r>
          </a:p>
          <a:p>
            <a:pPr marL="461962" lvl="1" indent="0">
              <a:buFont typeface="Wingdings" pitchFamily="2" charset="2"/>
              <a:buChar char="ü"/>
            </a:pPr>
            <a:r>
              <a:rPr lang="it-IT" dirty="0" smtClean="0"/>
              <a:t> 2 operatori d’officina (almeno 1 saldatore dotato di patentino per i materiali impiegati nella torre)</a:t>
            </a:r>
          </a:p>
          <a:p>
            <a:pPr marL="0" indent="0"/>
            <a:r>
              <a:rPr lang="it-IT" dirty="0" smtClean="0"/>
              <a:t> </a:t>
            </a:r>
            <a:r>
              <a:rPr lang="it-IT" dirty="0" smtClean="0">
                <a:solidFill>
                  <a:srgbClr val="FFFF00"/>
                </a:solidFill>
              </a:rPr>
              <a:t>“fase 2”</a:t>
            </a:r>
            <a:r>
              <a:rPr lang="it-IT" dirty="0" smtClean="0"/>
              <a:t>, installazione cavi e strumentazione sui piani e sulla zavorra;</a:t>
            </a:r>
          </a:p>
          <a:p>
            <a:pPr marL="461962" lvl="1" indent="0">
              <a:buFont typeface="Wingdings" pitchFamily="2" charset="2"/>
              <a:buChar char="ü"/>
            </a:pPr>
            <a:r>
              <a:rPr lang="it-IT" dirty="0" smtClean="0"/>
              <a:t> 1 supervisore (ingegnere per la verifica del rispetto delle procedure di qualità);</a:t>
            </a:r>
          </a:p>
          <a:p>
            <a:pPr marL="461962" lvl="1" indent="0">
              <a:buFont typeface="Wingdings" pitchFamily="2" charset="2"/>
              <a:buChar char="ü"/>
            </a:pPr>
            <a:r>
              <a:rPr lang="it-IT" dirty="0" smtClean="0"/>
              <a:t> 1 caposquadra (perito meccanico/elettronico);</a:t>
            </a:r>
          </a:p>
          <a:p>
            <a:pPr marL="461962" lvl="1" indent="0">
              <a:buFont typeface="Wingdings" pitchFamily="2" charset="2"/>
              <a:buChar char="ü"/>
            </a:pPr>
            <a:r>
              <a:rPr lang="it-IT" dirty="0" smtClean="0"/>
              <a:t> 2 operatori di laboratorio/officina generici;</a:t>
            </a:r>
          </a:p>
          <a:p>
            <a:pPr marL="461962" lvl="1" indent="0">
              <a:buFont typeface="Wingdings" pitchFamily="2" charset="2"/>
              <a:buChar char="ü"/>
            </a:pPr>
            <a:r>
              <a:rPr lang="it-IT" dirty="0" smtClean="0"/>
              <a:t> 1 responsabile dei test (ingegnere/fisico)</a:t>
            </a:r>
          </a:p>
          <a:p>
            <a:pPr marL="0" indent="0"/>
            <a:r>
              <a:rPr lang="it-IT" dirty="0" smtClean="0"/>
              <a:t> </a:t>
            </a:r>
            <a:r>
              <a:rPr lang="it-IT" dirty="0" smtClean="0">
                <a:solidFill>
                  <a:srgbClr val="FFFF00"/>
                </a:solidFill>
              </a:rPr>
              <a:t>“fase 3”</a:t>
            </a:r>
            <a:r>
              <a:rPr lang="it-IT" dirty="0" smtClean="0"/>
              <a:t>, “impacchettamento” definitivo dei piani e della boa sulla zavorra;</a:t>
            </a:r>
          </a:p>
          <a:p>
            <a:pPr marL="461962" lvl="1" indent="0">
              <a:buFont typeface="Wingdings" pitchFamily="2" charset="2"/>
              <a:buChar char="ü"/>
            </a:pPr>
            <a:r>
              <a:rPr lang="it-IT" dirty="0" smtClean="0"/>
              <a:t> 1 supervisore (ingegnere meccanico);</a:t>
            </a:r>
          </a:p>
          <a:p>
            <a:pPr marL="461962" lvl="1" indent="0">
              <a:buFont typeface="Wingdings" pitchFamily="2" charset="2"/>
              <a:buChar char="ü"/>
            </a:pPr>
            <a:r>
              <a:rPr lang="it-IT" dirty="0" smtClean="0"/>
              <a:t> 1 caposquadra (perito meccanico/elettronico);</a:t>
            </a:r>
          </a:p>
          <a:p>
            <a:pPr marL="461962" lvl="1" indent="0">
              <a:buFont typeface="Wingdings" pitchFamily="2" charset="2"/>
              <a:buChar char="ü"/>
            </a:pPr>
            <a:r>
              <a:rPr lang="it-IT" dirty="0" smtClean="0"/>
              <a:t> 2 operatori d’officina generici;</a:t>
            </a:r>
          </a:p>
          <a:p>
            <a:pPr marL="0" indent="0"/>
            <a:r>
              <a:rPr lang="it-IT" dirty="0" smtClean="0"/>
              <a:t> </a:t>
            </a:r>
            <a:r>
              <a:rPr lang="it-IT" dirty="0" smtClean="0">
                <a:solidFill>
                  <a:srgbClr val="FFFF00"/>
                </a:solidFill>
              </a:rPr>
              <a:t>“fase 4”</a:t>
            </a:r>
            <a:r>
              <a:rPr lang="it-IT" dirty="0" smtClean="0"/>
              <a:t>, verifica funzionamento del sistema torre integrato</a:t>
            </a:r>
          </a:p>
          <a:p>
            <a:pPr marL="461962" lvl="1" indent="0">
              <a:buFont typeface="Wingdings" pitchFamily="2" charset="2"/>
              <a:buChar char="ü"/>
            </a:pPr>
            <a:r>
              <a:rPr lang="it-IT" dirty="0" smtClean="0"/>
              <a:t> 1 supervisore (ingegnere/fisico)</a:t>
            </a:r>
          </a:p>
          <a:p>
            <a:pPr marL="461962" lvl="1" indent="0">
              <a:buFont typeface="Wingdings" pitchFamily="2" charset="2"/>
              <a:buChar char="ü"/>
            </a:pPr>
            <a:r>
              <a:rPr lang="it-IT" dirty="0" smtClean="0"/>
              <a:t> 1 ingegnere/fisico (fibre ottiche)</a:t>
            </a:r>
          </a:p>
          <a:p>
            <a:pPr marL="461962" lvl="1" indent="0">
              <a:buFont typeface="Wingdings" pitchFamily="2" charset="2"/>
              <a:buChar char="ü"/>
            </a:pPr>
            <a:r>
              <a:rPr lang="it-IT" dirty="0" smtClean="0"/>
              <a:t> 1-2 tecnici di laboratorio</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S102901025">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664D9D-6EFF-43CB-87EB-95CB91A04A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TS102901025</Template>
  <TotalTime>0</TotalTime>
  <Words>3539</Words>
  <Application>Microsoft Office PowerPoint</Application>
  <PresentationFormat>Personalizzato</PresentationFormat>
  <Paragraphs>456</Paragraphs>
  <Slides>25</Slides>
  <Notes>0</Notes>
  <HiddenSlides>3</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TS102901025</vt:lpstr>
      <vt:lpstr>integrazione torri km3net italia 26-09-13</vt:lpstr>
      <vt:lpstr>elenco punti</vt:lpstr>
      <vt:lpstr>strategia di integrazione</vt:lpstr>
      <vt:lpstr>“fase 1” aggiustaggio</vt:lpstr>
      <vt:lpstr>“fase 2.1” installazione cavi e strumentazione sui piani e sulla zavorra </vt:lpstr>
      <vt:lpstr>“fase 2.2” installazione cavi e strumentazione sui piani e sulla zavorra </vt:lpstr>
      <vt:lpstr>“fase 3” “impacchettamento” definitivo dei piani e della boa sulla zavorra</vt:lpstr>
      <vt:lpstr>“fase 4” verifica funzionamento del sistema torre integrato</vt:lpstr>
      <vt:lpstr>risorse umane</vt:lpstr>
      <vt:lpstr>risorse materiali</vt:lpstr>
      <vt:lpstr>risorse materiali, spazi</vt:lpstr>
      <vt:lpstr>risorse materiali, attrezzature generiche d’officina</vt:lpstr>
      <vt:lpstr>risorse materiali, strumentazione di test singolo piano</vt:lpstr>
      <vt:lpstr>risorse materiali, strumentazione di test torre</vt:lpstr>
      <vt:lpstr>risorse materiali, attrezzature da laboratorio di ottica</vt:lpstr>
      <vt:lpstr>risorse materiali, attrezzature specifiche legate al progetto della torre</vt:lpstr>
      <vt:lpstr>risorse materiali, logistica </vt:lpstr>
      <vt:lpstr>risorse materiali, gestione guasti e ricambi</vt:lpstr>
      <vt:lpstr>programmazione temporale</vt:lpstr>
      <vt:lpstr>distribuzione dell’attività su più sedi</vt:lpstr>
      <vt:lpstr>distribuzione delle responsabilità</vt:lpstr>
      <vt:lpstr>strategia di test</vt:lpstr>
      <vt:lpstr>risorse materiali, strumentazione da laboratorio di elettronica</vt:lpstr>
      <vt:lpstr>Diapositiva 24</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2012-12-05T09:59:57Z</dcterms:created>
  <dcterms:modified xsi:type="dcterms:W3CDTF">2013-09-26T07:42:13Z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TC029010259991</vt:lpwstr>
  </property>
</Properties>
</file>