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65" r:id="rId3"/>
    <p:sldId id="335" r:id="rId4"/>
    <p:sldId id="337" r:id="rId5"/>
    <p:sldId id="338" r:id="rId6"/>
  </p:sldIdLst>
  <p:sldSz cx="12188825" cy="6858000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9" pos="383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ile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Stile medio 2 - Color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B4B98B0-60AC-42C2-AFA5-B58CD77FA1E5}" styleName="Stile chiaro 1 - Color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736" autoAdjust="0"/>
    <p:restoredTop sz="94629" autoAdjust="0"/>
  </p:normalViewPr>
  <p:slideViewPr>
    <p:cSldViewPr showGuides="1">
      <p:cViewPr>
        <p:scale>
          <a:sx n="80" d="100"/>
          <a:sy n="80" d="100"/>
        </p:scale>
        <p:origin x="-996" y="-252"/>
      </p:cViewPr>
      <p:guideLst>
        <p:guide orient="horz" pos="2160"/>
        <p:guide pos="383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63" d="100"/>
          <a:sy n="63" d="100"/>
        </p:scale>
        <p:origin x="2838" y="108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CC69C6-EE0B-4D8B-9C71-C36EFED094F2}" type="datetimeFigureOut">
              <a:rPr lang="en-US"/>
              <a:pPr/>
              <a:t>9/24/2013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0DD202-58A1-4ABD-B068-DFFCA0C44EAC}" type="slidenum">
              <a:rPr/>
              <a:pPr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4064219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BD2D7A-D230-4F91-BD59-0A39C2703BA8}" type="datetimeFigureOut">
              <a:rPr lang="en-US"/>
              <a:pPr/>
              <a:t>9/24/2013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3199CD-3E1B-4AE6-990F-76F925F5EA9F}" type="slidenum">
              <a:rPr/>
              <a:pPr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42765798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bg>
      <p:bgPr>
        <a:gradFill>
          <a:gsLst>
            <a:gs pos="10000">
              <a:srgbClr val="06171C"/>
            </a:gs>
            <a:gs pos="100000">
              <a:srgbClr val="134251"/>
            </a:gs>
            <a:gs pos="65000">
              <a:srgbClr val="134251"/>
            </a:gs>
          </a:gsLst>
          <a:lin ang="135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Large ocean wave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>
          <a:xfrm>
            <a:off x="1" y="0"/>
            <a:ext cx="6551612" cy="6857942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6094411" y="0"/>
            <a:ext cx="457201" cy="6858000"/>
          </a:xfrm>
          <a:prstGeom prst="rect">
            <a:avLst/>
          </a:prstGeom>
          <a:solidFill>
            <a:srgbClr val="134251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08813" y="1600200"/>
            <a:ext cx="4572001" cy="3733800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5400">
                <a:solidFill>
                  <a:schemeClr val="tx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08813" y="5562599"/>
            <a:ext cx="4571999" cy="835025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2000" cap="none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xmlns="" val="949990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/>
              <a:pPr/>
              <a:t>9/24/2013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/>
              <a:pPr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4600953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42412" y="609600"/>
            <a:ext cx="1981201" cy="5638800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2412" y="609600"/>
            <a:ext cx="7391399" cy="5638800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/>
              <a:pPr/>
              <a:t>9/24/2013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/>
              <a:pPr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40790354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/>
              <a:pPr/>
              <a:t>9/24/2013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/>
              <a:pPr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27382540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Pr>
        <a:gradFill>
          <a:gsLst>
            <a:gs pos="10000">
              <a:srgbClr val="06171C"/>
            </a:gs>
            <a:gs pos="100000">
              <a:srgbClr val="134251"/>
            </a:gs>
            <a:gs pos="65000">
              <a:srgbClr val="134251"/>
            </a:gs>
          </a:gsLst>
          <a:lin ang="27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6812" y="1616074"/>
            <a:ext cx="7315198" cy="2727325"/>
          </a:xfrm>
        </p:spPr>
        <p:txBody>
          <a:bodyPr anchor="b">
            <a:normAutofit/>
          </a:bodyPr>
          <a:lstStyle>
            <a:lvl1pPr algn="l">
              <a:lnSpc>
                <a:spcPct val="80000"/>
              </a:lnSpc>
              <a:defRPr sz="4800" b="0" cap="none" baseline="0"/>
            </a:lvl1pPr>
          </a:lstStyle>
          <a:p>
            <a:r>
              <a:rPr lang="it-IT" smtClean="0"/>
              <a:t>Fare clic per modificare lo stile del titolo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6814" y="4495800"/>
            <a:ext cx="7315198" cy="1673225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2400" cap="none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/>
              <a:pPr/>
              <a:t>9/24/2013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/>
              <a:pPr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17618133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79613" y="1828800"/>
            <a:ext cx="4419599" cy="44196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2057400">
              <a:defRPr sz="1600"/>
            </a:lvl6pPr>
            <a:lvl7pPr marL="2057400">
              <a:defRPr sz="1600"/>
            </a:lvl7pPr>
            <a:lvl8pPr marL="2057400">
              <a:defRPr sz="1600"/>
            </a:lvl8pPr>
            <a:lvl9pPr marL="2057400"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04015" y="1828800"/>
            <a:ext cx="4419600" cy="44196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2057400">
              <a:defRPr sz="1600"/>
            </a:lvl6pPr>
            <a:lvl7pPr marL="2057400">
              <a:defRPr sz="1600"/>
            </a:lvl7pPr>
            <a:lvl8pPr marL="2057400">
              <a:defRPr sz="1600"/>
            </a:lvl8pPr>
            <a:lvl9pPr marL="2057400"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/>
              <a:pPr/>
              <a:t>9/24/2013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/>
              <a:pPr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28253407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78022" y="1828800"/>
            <a:ext cx="4416552" cy="838200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None/>
              <a:defRPr sz="2400" b="0" cap="none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78022" y="2743200"/>
            <a:ext cx="4416552" cy="35052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 marL="2057400">
              <a:defRPr sz="1400"/>
            </a:lvl5pPr>
            <a:lvl6pPr marL="2057400">
              <a:defRPr sz="1400"/>
            </a:lvl6pPr>
            <a:lvl7pPr marL="2057400">
              <a:defRPr sz="1400"/>
            </a:lvl7pPr>
            <a:lvl8pPr marL="2057400">
              <a:defRPr sz="1400"/>
            </a:lvl8pPr>
            <a:lvl9pPr marL="2057400"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705472" y="1828800"/>
            <a:ext cx="4416552" cy="838200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None/>
              <a:defRPr sz="2400" b="0" cap="none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705472" y="2743200"/>
            <a:ext cx="4416552" cy="35052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 marL="2057400">
              <a:defRPr sz="1400"/>
            </a:lvl5pPr>
            <a:lvl6pPr marL="2057400">
              <a:defRPr sz="1400"/>
            </a:lvl6pPr>
            <a:lvl7pPr marL="2057400">
              <a:defRPr sz="1400"/>
            </a:lvl7pPr>
            <a:lvl8pPr marL="2057400">
              <a:defRPr sz="1400"/>
            </a:lvl8pPr>
            <a:lvl9pPr marL="2057400"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/>
              <a:pPr/>
              <a:t>9/24/2013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/>
              <a:pPr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42084195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/>
              <a:pPr/>
              <a:t>9/24/2013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/>
              <a:pPr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16266314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Large ocean wave (semitransparent)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" y="56"/>
            <a:ext cx="12188824" cy="6857887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/>
              <a:pPr/>
              <a:t>9/24/2013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/>
              <a:pPr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36075401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9613" y="588963"/>
            <a:ext cx="3657600" cy="2840037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3600" b="0">
                <a:solidFill>
                  <a:schemeClr val="tx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4414" y="588963"/>
            <a:ext cx="5486400" cy="5580061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9613" y="3581399"/>
            <a:ext cx="3657600" cy="2587625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/>
              <a:pPr/>
              <a:t>9/24/2013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/>
              <a:pPr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25449815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094461" y="588963"/>
            <a:ext cx="5486352" cy="5580062"/>
          </a:xfrm>
          <a:prstGeom prst="rect">
            <a:avLst/>
          </a:prstGeom>
          <a:solidFill>
            <a:srgbClr val="1B5D72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307494" y="805658"/>
            <a:ext cx="5060286" cy="5146672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9613" y="588963"/>
            <a:ext cx="3657600" cy="2840038"/>
          </a:xfrm>
        </p:spPr>
        <p:txBody>
          <a:bodyPr anchor="b">
            <a:normAutofit/>
          </a:bodyPr>
          <a:lstStyle>
            <a:lvl1pPr algn="l">
              <a:lnSpc>
                <a:spcPct val="80000"/>
              </a:lnSpc>
              <a:defRPr sz="3600" b="0" i="0" baseline="0">
                <a:solidFill>
                  <a:schemeClr val="tx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9613" y="3581399"/>
            <a:ext cx="3657600" cy="2587625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/>
              <a:pPr/>
              <a:t>9/24/2013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/>
              <a:pPr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22491721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">
              <a:srgbClr val="06171C"/>
            </a:gs>
            <a:gs pos="100000">
              <a:srgbClr val="134251"/>
            </a:gs>
            <a:gs pos="65000">
              <a:srgbClr val="134251"/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Large ocean wave (semitransparent)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" y="56"/>
            <a:ext cx="12188824" cy="6857887"/>
          </a:xfrm>
          <a:prstGeom prst="rect">
            <a:avLst/>
          </a:prstGeom>
        </p:spPr>
      </p:pic>
      <p:pic>
        <p:nvPicPr>
          <p:cNvPr id="10" name="Picture 9" descr="Large ocean wave"/>
          <p:cNvPicPr>
            <a:picLocks noChangeAspect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>
          <a:xfrm>
            <a:off x="-1" y="0"/>
            <a:ext cx="1234758" cy="6857942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1006156" y="0"/>
            <a:ext cx="228601" cy="6858000"/>
          </a:xfrm>
          <a:prstGeom prst="rect">
            <a:avLst/>
          </a:prstGeom>
          <a:solidFill>
            <a:srgbClr val="134251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79612" y="381000"/>
            <a:ext cx="9144001" cy="12192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it-IT" smtClean="0"/>
              <a:t>Fare clic per modificare lo stile del titolo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79612" y="1828800"/>
            <a:ext cx="9144001" cy="441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8011" y="6400800"/>
            <a:ext cx="1548659" cy="2762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F41C87-7AD9-4845-A077-840E4A0F3F06}" type="datetimeFigureOut">
              <a:rPr lang="en-US"/>
              <a:pPr/>
              <a:t>9/24/2013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79611" y="6400800"/>
            <a:ext cx="5954834" cy="2762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056811" y="6400800"/>
            <a:ext cx="1066802" cy="2762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013F82-EE5E-44EE-A61D-E31C6657F26F}" type="slidenum">
              <a:rPr/>
              <a:pPr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14030599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3838" indent="-223838" algn="l" defTabSz="914400" rtl="0" eaLnBrk="1" latinLnBrk="0" hangingPunct="1">
        <a:lnSpc>
          <a:spcPct val="90000"/>
        </a:lnSpc>
        <a:spcBef>
          <a:spcPts val="1800"/>
        </a:spcBef>
        <a:buSzPct val="80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pos="3839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6526461" y="188640"/>
            <a:ext cx="5662364" cy="3024336"/>
          </a:xfrm>
        </p:spPr>
        <p:txBody>
          <a:bodyPr>
            <a:normAutofit/>
          </a:bodyPr>
          <a:lstStyle/>
          <a:p>
            <a:pPr algn="ctr"/>
            <a:r>
              <a:rPr lang="en-US" sz="4000" dirty="0" err="1" smtClean="0"/>
              <a:t>integrazione</a:t>
            </a:r>
            <a:r>
              <a:rPr lang="en-US" sz="4000" dirty="0" smtClean="0"/>
              <a:t> </a:t>
            </a:r>
            <a:br>
              <a:rPr lang="en-US" sz="4000" dirty="0" smtClean="0"/>
            </a:br>
            <a:r>
              <a:rPr lang="en-US" sz="4000" dirty="0" smtClean="0"/>
              <a:t>km3net </a:t>
            </a:r>
            <a:r>
              <a:rPr lang="en-US" sz="4000" dirty="0" err="1" smtClean="0"/>
              <a:t>italia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26-09-13</a:t>
            </a:r>
            <a:endParaRPr lang="en-US" sz="4000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7008813" y="5562599"/>
            <a:ext cx="4198167" cy="386681"/>
          </a:xfrm>
        </p:spPr>
        <p:txBody>
          <a:bodyPr/>
          <a:lstStyle/>
          <a:p>
            <a:pPr algn="ctr"/>
            <a:r>
              <a:rPr lang="it-IT" dirty="0" smtClean="0"/>
              <a:t>M. MUSUMECI</a:t>
            </a:r>
          </a:p>
        </p:txBody>
      </p:sp>
    </p:spTree>
    <p:extLst>
      <p:ext uri="{BB962C8B-B14F-4D97-AF65-F5344CB8AC3E}">
        <p14:creationId xmlns:p14="http://schemas.microsoft.com/office/powerpoint/2010/main" xmlns="" val="28089201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269876" y="44624"/>
            <a:ext cx="10801200" cy="720080"/>
          </a:xfrm>
        </p:spPr>
        <p:txBody>
          <a:bodyPr>
            <a:normAutofit/>
          </a:bodyPr>
          <a:lstStyle/>
          <a:p>
            <a:pPr algn="ctr"/>
            <a:r>
              <a:rPr lang="it-IT" sz="2700" dirty="0" smtClean="0"/>
              <a:t>elenco sistemi da integrare </a:t>
            </a:r>
            <a:r>
              <a:rPr lang="it-IT" sz="2700" dirty="0" smtClean="0"/>
              <a:t>1.1 (mare)</a:t>
            </a:r>
            <a:r>
              <a:rPr lang="it-IT" dirty="0" smtClean="0"/>
              <a:t/>
            </a:r>
            <a:br>
              <a:rPr lang="it-IT" dirty="0" smtClean="0"/>
            </a:br>
            <a:r>
              <a:rPr lang="it-IT" sz="1800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verifica compatibilità delle interfacce</a:t>
            </a:r>
            <a:endParaRPr lang="it-IT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197869" y="764704"/>
            <a:ext cx="10990956" cy="6093296"/>
          </a:xfrm>
        </p:spPr>
        <p:txBody>
          <a:bodyPr>
            <a:normAutofit/>
          </a:bodyPr>
          <a:lstStyle/>
          <a:p>
            <a:r>
              <a:rPr lang="it-IT" sz="2200" dirty="0" smtClean="0"/>
              <a:t>Torri (musumeci);</a:t>
            </a:r>
          </a:p>
          <a:p>
            <a:pPr lvl="1"/>
            <a:r>
              <a:rPr lang="it-IT" sz="1800" dirty="0" smtClean="0"/>
              <a:t>Moduli di Piano (ameli);</a:t>
            </a:r>
          </a:p>
          <a:p>
            <a:pPr lvl="1"/>
            <a:r>
              <a:rPr lang="it-IT" sz="1800" dirty="0" smtClean="0"/>
              <a:t>Moduli di Base Torre (ameli);</a:t>
            </a:r>
          </a:p>
          <a:p>
            <a:pPr lvl="1"/>
            <a:r>
              <a:rPr lang="it-IT" sz="1800" dirty="0" smtClean="0"/>
              <a:t>Idrofoni (</a:t>
            </a:r>
            <a:r>
              <a:rPr lang="it-IT" sz="1800" dirty="0" err="1" smtClean="0"/>
              <a:t>simeone</a:t>
            </a:r>
            <a:r>
              <a:rPr lang="it-IT" sz="1800" dirty="0" smtClean="0"/>
              <a:t>);</a:t>
            </a:r>
          </a:p>
          <a:p>
            <a:pPr lvl="1"/>
            <a:r>
              <a:rPr lang="it-IT" sz="1800" dirty="0" smtClean="0"/>
              <a:t>Moduli Ottici (</a:t>
            </a:r>
            <a:r>
              <a:rPr lang="it-IT" sz="1800" dirty="0" err="1" smtClean="0"/>
              <a:t>aiello</a:t>
            </a:r>
            <a:r>
              <a:rPr lang="it-IT" sz="1800" dirty="0" smtClean="0"/>
              <a:t>);</a:t>
            </a:r>
          </a:p>
          <a:p>
            <a:pPr lvl="1"/>
            <a:r>
              <a:rPr lang="it-IT" sz="1800" dirty="0" smtClean="0"/>
              <a:t>Test (orlando)</a:t>
            </a:r>
          </a:p>
          <a:p>
            <a:pPr lvl="1"/>
            <a:r>
              <a:rPr lang="it-IT" sz="1800" dirty="0" smtClean="0"/>
              <a:t>Interfaccia </a:t>
            </a:r>
            <a:r>
              <a:rPr lang="it-IT" sz="1800" dirty="0" smtClean="0"/>
              <a:t>con le operazioni marine (</a:t>
            </a:r>
            <a:r>
              <a:rPr lang="it-IT" sz="1800" dirty="0" err="1" smtClean="0"/>
              <a:t>leismuller</a:t>
            </a:r>
            <a:r>
              <a:rPr lang="it-IT" sz="1800" dirty="0" smtClean="0"/>
              <a:t>);</a:t>
            </a:r>
            <a:endParaRPr lang="it-IT" dirty="0" smtClean="0"/>
          </a:p>
          <a:p>
            <a:r>
              <a:rPr lang="it-IT" sz="2200" dirty="0" err="1" smtClean="0"/>
              <a:t>Junction</a:t>
            </a:r>
            <a:r>
              <a:rPr lang="it-IT" sz="2200" dirty="0" smtClean="0"/>
              <a:t> Box (papaleo);</a:t>
            </a:r>
          </a:p>
          <a:p>
            <a:pPr lvl="1"/>
            <a:r>
              <a:rPr lang="it-IT" sz="1800" dirty="0" smtClean="0"/>
              <a:t>Interfaccia </a:t>
            </a:r>
            <a:r>
              <a:rPr lang="it-IT" sz="1800" dirty="0" smtClean="0"/>
              <a:t>con le torri (papaleo, musumeci, ameli);</a:t>
            </a:r>
          </a:p>
          <a:p>
            <a:pPr lvl="1"/>
            <a:r>
              <a:rPr lang="it-IT" sz="1800" dirty="0" smtClean="0"/>
              <a:t>Interfaccia </a:t>
            </a:r>
            <a:r>
              <a:rPr lang="it-IT" sz="1800" dirty="0" smtClean="0"/>
              <a:t>con le operazioni marine (</a:t>
            </a:r>
            <a:r>
              <a:rPr lang="it-IT" sz="1800" dirty="0" err="1" smtClean="0"/>
              <a:t>leismuller</a:t>
            </a:r>
            <a:r>
              <a:rPr lang="it-IT" sz="1800" dirty="0" smtClean="0"/>
              <a:t>);</a:t>
            </a:r>
          </a:p>
          <a:p>
            <a:r>
              <a:rPr lang="it-IT" sz="2200" dirty="0" smtClean="0"/>
              <a:t>Eventuali interfacce con l’attuale </a:t>
            </a:r>
            <a:r>
              <a:rPr lang="it-IT" sz="2200" dirty="0" err="1" smtClean="0"/>
              <a:t>Cable</a:t>
            </a:r>
            <a:r>
              <a:rPr lang="it-IT" sz="2200" dirty="0" smtClean="0"/>
              <a:t> </a:t>
            </a:r>
            <a:r>
              <a:rPr lang="it-IT" sz="2200" dirty="0" err="1" smtClean="0"/>
              <a:t>Termination</a:t>
            </a:r>
            <a:r>
              <a:rPr lang="it-IT" sz="2200" dirty="0" smtClean="0"/>
              <a:t> Frame (v. 1.0) (papaleo);</a:t>
            </a:r>
          </a:p>
          <a:p>
            <a:r>
              <a:rPr lang="it-IT" sz="2200" dirty="0" smtClean="0"/>
              <a:t>CTF v. 2.0 (</a:t>
            </a:r>
            <a:r>
              <a:rPr lang="it-IT" sz="2200" dirty="0" err="1" smtClean="0"/>
              <a:t>leismuller</a:t>
            </a:r>
            <a:r>
              <a:rPr lang="it-IT" sz="2200" dirty="0" smtClean="0"/>
              <a:t>);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269876" y="44624"/>
            <a:ext cx="10801200" cy="720080"/>
          </a:xfrm>
        </p:spPr>
        <p:txBody>
          <a:bodyPr>
            <a:normAutofit/>
          </a:bodyPr>
          <a:lstStyle/>
          <a:p>
            <a:pPr algn="ctr"/>
            <a:r>
              <a:rPr lang="it-IT" sz="2700" dirty="0" smtClean="0"/>
              <a:t>elenco sistemi da integrare </a:t>
            </a:r>
            <a:r>
              <a:rPr lang="it-IT" sz="2700" dirty="0" smtClean="0"/>
              <a:t>1.2 (terra)</a:t>
            </a:r>
            <a:r>
              <a:rPr lang="it-IT" dirty="0" smtClean="0"/>
              <a:t/>
            </a:r>
            <a:br>
              <a:rPr lang="it-IT" dirty="0" smtClean="0"/>
            </a:br>
            <a:r>
              <a:rPr lang="it-IT" sz="1800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verifica compatibilità delle interfacce</a:t>
            </a:r>
            <a:endParaRPr lang="it-IT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396640" y="980728"/>
            <a:ext cx="10657184" cy="5544616"/>
          </a:xfrm>
        </p:spPr>
        <p:txBody>
          <a:bodyPr>
            <a:normAutofit fontScale="92500" lnSpcReduction="10000"/>
          </a:bodyPr>
          <a:lstStyle/>
          <a:p>
            <a:r>
              <a:rPr lang="it-IT" dirty="0" smtClean="0"/>
              <a:t>Sistemi di acquisizione dati di terra (rovelli);</a:t>
            </a:r>
          </a:p>
          <a:p>
            <a:pPr lvl="1"/>
            <a:r>
              <a:rPr lang="it-IT" dirty="0" smtClean="0"/>
              <a:t>interfaccia con i sistemi sottomarini (ameli/d’amico);</a:t>
            </a:r>
          </a:p>
          <a:p>
            <a:pPr lvl="1"/>
            <a:r>
              <a:rPr lang="it-IT" dirty="0" smtClean="0"/>
              <a:t>sistema di acquisizione dati (ameli/vicini);</a:t>
            </a:r>
          </a:p>
          <a:p>
            <a:pPr lvl="1"/>
            <a:r>
              <a:rPr lang="it-IT" dirty="0" smtClean="0"/>
              <a:t>cablaggi (CDC LNS);</a:t>
            </a:r>
          </a:p>
          <a:p>
            <a:pPr lvl="1"/>
            <a:r>
              <a:rPr lang="it-IT" dirty="0" smtClean="0"/>
              <a:t>sistema di elaborazione dati (</a:t>
            </a:r>
            <a:r>
              <a:rPr lang="it-IT" dirty="0" err="1" smtClean="0"/>
              <a:t>chiarusi</a:t>
            </a:r>
            <a:r>
              <a:rPr lang="it-IT" dirty="0" smtClean="0"/>
              <a:t>);</a:t>
            </a:r>
          </a:p>
          <a:p>
            <a:pPr lvl="1"/>
            <a:r>
              <a:rPr lang="it-IT" dirty="0" smtClean="0"/>
              <a:t>sistema di registrazione dati (</a:t>
            </a:r>
            <a:r>
              <a:rPr lang="it-IT" dirty="0" err="1" smtClean="0"/>
              <a:t>migliozzi</a:t>
            </a:r>
            <a:r>
              <a:rPr lang="it-IT" dirty="0" smtClean="0"/>
              <a:t>);</a:t>
            </a:r>
          </a:p>
          <a:p>
            <a:pPr lvl="1"/>
            <a:r>
              <a:rPr lang="it-IT" dirty="0" smtClean="0"/>
              <a:t>sistemi di trasmissione dati verso l’”esterno” (</a:t>
            </a:r>
            <a:r>
              <a:rPr lang="it-IT" dirty="0" err="1" smtClean="0"/>
              <a:t>imbesi</a:t>
            </a:r>
            <a:r>
              <a:rPr lang="it-IT" dirty="0" smtClean="0"/>
              <a:t>);</a:t>
            </a:r>
          </a:p>
          <a:p>
            <a:pPr lvl="1"/>
            <a:r>
              <a:rPr lang="it-IT" dirty="0" smtClean="0"/>
              <a:t>gestione ricambi (TBD);</a:t>
            </a:r>
          </a:p>
          <a:p>
            <a:r>
              <a:rPr lang="it-IT" dirty="0" smtClean="0"/>
              <a:t>Infrastrutture per i sistemi di acquisizione dati (rovelli/divisione tecnica LNS)</a:t>
            </a:r>
          </a:p>
          <a:p>
            <a:pPr lvl="1"/>
            <a:r>
              <a:rPr lang="it-IT" dirty="0" smtClean="0"/>
              <a:t>valutazione degli spazi necessari in funzione del sistema di acquisizione dati;</a:t>
            </a:r>
          </a:p>
          <a:p>
            <a:pPr lvl="1"/>
            <a:r>
              <a:rPr lang="it-IT" dirty="0" smtClean="0"/>
              <a:t>alimentazione elettrica;</a:t>
            </a:r>
          </a:p>
          <a:p>
            <a:pPr lvl="2"/>
            <a:r>
              <a:rPr lang="it-IT" dirty="0" smtClean="0"/>
              <a:t>potenza  disponibile;</a:t>
            </a:r>
          </a:p>
          <a:p>
            <a:pPr lvl="2"/>
            <a:r>
              <a:rPr lang="it-IT" dirty="0" smtClean="0"/>
              <a:t>UPS;</a:t>
            </a:r>
          </a:p>
          <a:p>
            <a:pPr lvl="1"/>
            <a:r>
              <a:rPr lang="it-IT" dirty="0" smtClean="0"/>
              <a:t>cablaggi (alimentazione, intranet, </a:t>
            </a:r>
            <a:r>
              <a:rPr lang="it-IT" dirty="0" err="1" smtClean="0"/>
              <a:t>switch</a:t>
            </a:r>
            <a:r>
              <a:rPr lang="it-IT" dirty="0" smtClean="0"/>
              <a:t>);</a:t>
            </a:r>
          </a:p>
          <a:p>
            <a:pPr lvl="1"/>
            <a:r>
              <a:rPr lang="it-IT" dirty="0" smtClean="0"/>
              <a:t>sistemi di trattamento dell’aria;</a:t>
            </a:r>
          </a:p>
          <a:p>
            <a:pPr lvl="1"/>
            <a:r>
              <a:rPr lang="it-IT" dirty="0" smtClean="0"/>
              <a:t>gestione ricambi;</a:t>
            </a:r>
          </a:p>
          <a:p>
            <a:endParaRPr lang="it-IT" dirty="0" smtClean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a 3"/>
          <p:cNvGraphicFramePr>
            <a:graphicFrameLocks noGrp="1"/>
          </p:cNvGraphicFramePr>
          <p:nvPr/>
        </p:nvGraphicFramePr>
        <p:xfrm>
          <a:off x="5086300" y="476671"/>
          <a:ext cx="3672408" cy="6097169"/>
        </p:xfrm>
        <a:graphic>
          <a:graphicData uri="http://schemas.openxmlformats.org/drawingml/2006/table">
            <a:tbl>
              <a:tblPr/>
              <a:tblGrid>
                <a:gridCol w="406165"/>
                <a:gridCol w="423088"/>
                <a:gridCol w="406165"/>
                <a:gridCol w="406165"/>
                <a:gridCol w="406165"/>
                <a:gridCol w="406165"/>
                <a:gridCol w="406165"/>
                <a:gridCol w="406165"/>
                <a:gridCol w="406165"/>
              </a:tblGrid>
              <a:tr h="255787">
                <a:tc>
                  <a:txBody>
                    <a:bodyPr/>
                    <a:lstStyle/>
                    <a:p>
                      <a:pPr algn="l" fontAlgn="b"/>
                      <a:r>
                        <a:rPr lang="it-IT" sz="1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it-IT" sz="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4" gridSpan="7">
                  <a:txBody>
                    <a:bodyPr/>
                    <a:lstStyle/>
                    <a:p>
                      <a:pPr algn="ctr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</a:t>
                      </a:r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ocumento</a:t>
                      </a:r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</a:t>
                      </a:r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nterfacce</a:t>
                      </a:r>
                      <a:endParaRPr lang="it-IT" sz="1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rowSpan="4"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rowSpan="4"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rowSpan="4"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rowSpan="4"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rowSpan="4"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255787">
                <a:tc>
                  <a:txBody>
                    <a:bodyPr/>
                    <a:lstStyle/>
                    <a:p>
                      <a:pPr algn="l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7"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255787">
                <a:tc>
                  <a:txBody>
                    <a:bodyPr/>
                    <a:lstStyle/>
                    <a:p>
                      <a:pPr algn="l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7"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255787">
                <a:tc>
                  <a:txBody>
                    <a:bodyPr/>
                    <a:lstStyle/>
                    <a:p>
                      <a:pPr algn="l" fontAlgn="ctr"/>
                      <a:r>
                        <a:rPr lang="it-IT" sz="1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REV 1.0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7"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118522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NOME.RESP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FABRIZIO AMELI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PROGETTISTA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ANGELO ORLANDO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118522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NOME SOTTO SISTEMA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POWER CONTROL SYSTEM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PART N.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PCS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20463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SCOPO DEL S.SISTEMA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CONTROLLO E ALIMENTAZIONE MODULI POD-ELETTRONICA E </a:t>
                      </a:r>
                      <a:br>
                        <a:rPr lang="it-IT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POD-FOTONICA E PILOTAGGIO TORRE O PIANO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118522">
                <a:tc gridSpan="9">
                  <a:txBody>
                    <a:bodyPr/>
                    <a:lstStyle/>
                    <a:p>
                      <a:pPr algn="ctr" fontAlgn="b"/>
                      <a:r>
                        <a:rPr lang="it-IT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INTERFACCE MECCANICHE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118522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ITEM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DESCRIZIONE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112878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DIMENSIONI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115X190X50 (mm)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112878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112878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MONTAGGIO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TELAIO DI SUPPORTO SCHEDE ELETTRONICHE POWER-POD PART N.xx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112878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112878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FILE ALLEGATO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MECH_DIM_ING.PDF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112878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112878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112878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118522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20463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NOTE</a:t>
                      </a:r>
                      <a:br>
                        <a:rPr lang="it-IT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endParaRPr lang="it-IT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118522">
                <a:tc gridSpan="9">
                  <a:txBody>
                    <a:bodyPr/>
                    <a:lstStyle/>
                    <a:p>
                      <a:pPr algn="ctr" fontAlgn="b"/>
                      <a:r>
                        <a:rPr lang="it-IT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INTERFACCE ELETTRICHE/ELETTRONICHE/OTTICHE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118522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ITEM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DESCRIZIONE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112878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J_I2C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INTERFACCIA DI COMUNICAZIONE I2C CON POD-FOTONICA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112878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INTERFACCIA DI COMUNICAZIONE RS232 CON POD-ELETTRONICA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112878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SWxx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b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OUTPUT MANIFOLD 375VDC TORRE N°xx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112878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J18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INPUT MANIFOLD 375VDC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112878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112878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112878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112878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118522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20463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NOTE</a:t>
                      </a:r>
                      <a:br>
                        <a:rPr lang="it-IT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endParaRPr lang="it-IT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118522">
                <a:tc gridSpan="9">
                  <a:txBody>
                    <a:bodyPr/>
                    <a:lstStyle/>
                    <a:p>
                      <a:pPr algn="ctr" fontAlgn="b"/>
                      <a:r>
                        <a:rPr lang="it-IT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INTERFACCE FIRMWARE/SOFTWARE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118522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ITEM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DESCRIZIONE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112878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GUI TEST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rowSpan="2" gridSpan="7"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FILE .EXE PER LA GESTIONE E MONITORAGGIO DEI PARAMETRI</a:t>
                      </a:r>
                      <a:br>
                        <a:rPr lang="it-IT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ELETTRICI E DI STATO INTERNO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112878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7"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112878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112878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FILE ALLEGATO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POWER_PCS_REV1.0.EXE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112878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118522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20463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NOTE</a:t>
                      </a:r>
                      <a:br>
                        <a:rPr lang="it-IT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endParaRPr lang="it-IT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124165">
                <a:tc gridSpan="9">
                  <a:txBody>
                    <a:bodyPr/>
                    <a:lstStyle/>
                    <a:p>
                      <a:pPr algn="ctr" fontAlgn="b"/>
                      <a:r>
                        <a:rPr lang="it-IT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NOTE GENERALE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112878"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12878"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2878"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8522"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5" name="Immagin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xdr="http://schemas.openxmlformats.org/drawingml/2006/spreadsheetDrawing" xmlns:a14="http://schemas.microsoft.com/office/drawing/2010/main" xmlns:lc="http://schemas.openxmlformats.org/drawingml/2006/lockedCanvas" val="0"/>
              </a:ext>
            </a:extLst>
          </a:blip>
          <a:stretch>
            <a:fillRect/>
          </a:stretch>
        </p:blipFill>
        <p:spPr>
          <a:xfrm>
            <a:off x="53577" y="25658"/>
            <a:ext cx="661349" cy="70073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TS102901025">
  <a:themeElements>
    <a:clrScheme name="Ocean Waves">
      <a:dk1>
        <a:sysClr val="windowText" lastClr="000000"/>
      </a:dk1>
      <a:lt1>
        <a:sysClr val="window" lastClr="FFFFFF"/>
      </a:lt1>
      <a:dk2>
        <a:srgbClr val="134251"/>
      </a:dk2>
      <a:lt2>
        <a:srgbClr val="83BEC0"/>
      </a:lt2>
      <a:accent1>
        <a:srgbClr val="339C9F"/>
      </a:accent1>
      <a:accent2>
        <a:srgbClr val="E68010"/>
      </a:accent2>
      <a:accent3>
        <a:srgbClr val="8EB414"/>
      </a:accent3>
      <a:accent4>
        <a:srgbClr val="0CB89B"/>
      </a:accent4>
      <a:accent5>
        <a:srgbClr val="ECB720"/>
      </a:accent5>
      <a:accent6>
        <a:srgbClr val="319762"/>
      </a:accent6>
      <a:hlink>
        <a:srgbClr val="E68010"/>
      </a:hlink>
      <a:folHlink>
        <a:srgbClr val="339C9F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cean Waves">
      <a:dk1>
        <a:sysClr val="windowText" lastClr="000000"/>
      </a:dk1>
      <a:lt1>
        <a:sysClr val="window" lastClr="FFFFFF"/>
      </a:lt1>
      <a:dk2>
        <a:srgbClr val="134251"/>
      </a:dk2>
      <a:lt2>
        <a:srgbClr val="83BEC0"/>
      </a:lt2>
      <a:accent1>
        <a:srgbClr val="339C9F"/>
      </a:accent1>
      <a:accent2>
        <a:srgbClr val="E68010"/>
      </a:accent2>
      <a:accent3>
        <a:srgbClr val="8EB414"/>
      </a:accent3>
      <a:accent4>
        <a:srgbClr val="0CB89B"/>
      </a:accent4>
      <a:accent5>
        <a:srgbClr val="ECB720"/>
      </a:accent5>
      <a:accent6>
        <a:srgbClr val="319762"/>
      </a:accent6>
      <a:hlink>
        <a:srgbClr val="E68010"/>
      </a:hlink>
      <a:folHlink>
        <a:srgbClr val="339C9F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cean Waves">
      <a:dk1>
        <a:sysClr val="windowText" lastClr="000000"/>
      </a:dk1>
      <a:lt1>
        <a:sysClr val="window" lastClr="FFFFFF"/>
      </a:lt1>
      <a:dk2>
        <a:srgbClr val="134251"/>
      </a:dk2>
      <a:lt2>
        <a:srgbClr val="83BEC0"/>
      </a:lt2>
      <a:accent1>
        <a:srgbClr val="339C9F"/>
      </a:accent1>
      <a:accent2>
        <a:srgbClr val="E68010"/>
      </a:accent2>
      <a:accent3>
        <a:srgbClr val="8EB414"/>
      </a:accent3>
      <a:accent4>
        <a:srgbClr val="0CB89B"/>
      </a:accent4>
      <a:accent5>
        <a:srgbClr val="ECB720"/>
      </a:accent5>
      <a:accent6>
        <a:srgbClr val="319762"/>
      </a:accent6>
      <a:hlink>
        <a:srgbClr val="E68010"/>
      </a:hlink>
      <a:folHlink>
        <a:srgbClr val="339C9F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8C664D9D-6EFF-43CB-87EB-95CB91A04A2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TS102901025</Template>
  <TotalTime>0</TotalTime>
  <Words>314</Words>
  <Application>Microsoft Office PowerPoint</Application>
  <PresentationFormat>Personalizzato</PresentationFormat>
  <Paragraphs>136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5" baseType="lpstr">
      <vt:lpstr>TS102901025</vt:lpstr>
      <vt:lpstr>integrazione  km3net italia 26-09-13</vt:lpstr>
      <vt:lpstr>elenco sistemi da integrare 1.1 (mare) verifica compatibilità delle interfacce</vt:lpstr>
      <vt:lpstr>elenco sistemi da integrare 1.2 (terra) verifica compatibilità delle interfacce</vt:lpstr>
      <vt:lpstr>Diapositiva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2012-12-05T09:59:57Z</dcterms:created>
  <dcterms:modified xsi:type="dcterms:W3CDTF">2013-09-26T07:42:22Z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TC029010259991</vt:lpwstr>
  </property>
</Properties>
</file>