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9" r:id="rId3"/>
    <p:sldId id="282" r:id="rId4"/>
    <p:sldId id="275" r:id="rId5"/>
    <p:sldId id="280" r:id="rId6"/>
    <p:sldId id="283" r:id="rId7"/>
    <p:sldId id="284" r:id="rId8"/>
  </p:sldIdLst>
  <p:sldSz cx="9144000" cy="6858000" type="screen4x3"/>
  <p:notesSz cx="7315200" cy="96012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11" autoAdjust="0"/>
    <p:restoredTop sz="94660"/>
  </p:normalViewPr>
  <p:slideViewPr>
    <p:cSldViewPr>
      <p:cViewPr varScale="1">
        <p:scale>
          <a:sx n="92" d="100"/>
          <a:sy n="92" d="100"/>
        </p:scale>
        <p:origin x="-16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8464-80DF-46CB-9312-D1573819C5E7}" type="datetimeFigureOut">
              <a:rPr lang="it-IT" smtClean="0"/>
              <a:t>28/08/2013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5044-E940-47B0-8BCA-E80BC949E94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2407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8464-80DF-46CB-9312-D1573819C5E7}" type="datetimeFigureOut">
              <a:rPr lang="it-IT" smtClean="0"/>
              <a:t>28/08/2013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5044-E940-47B0-8BCA-E80BC949E94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4204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8464-80DF-46CB-9312-D1573819C5E7}" type="datetimeFigureOut">
              <a:rPr lang="it-IT" smtClean="0"/>
              <a:t>28/08/2013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5044-E940-47B0-8BCA-E80BC949E94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0445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8464-80DF-46CB-9312-D1573819C5E7}" type="datetimeFigureOut">
              <a:rPr lang="it-IT" smtClean="0"/>
              <a:t>28/08/2013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5044-E940-47B0-8BCA-E80BC949E94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6139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8464-80DF-46CB-9312-D1573819C5E7}" type="datetimeFigureOut">
              <a:rPr lang="it-IT" smtClean="0"/>
              <a:t>28/08/2013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5044-E940-47B0-8BCA-E80BC949E94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0542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8464-80DF-46CB-9312-D1573819C5E7}" type="datetimeFigureOut">
              <a:rPr lang="it-IT" smtClean="0"/>
              <a:t>28/08/2013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5044-E940-47B0-8BCA-E80BC949E94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531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8464-80DF-46CB-9312-D1573819C5E7}" type="datetimeFigureOut">
              <a:rPr lang="it-IT" smtClean="0"/>
              <a:t>28/08/2013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5044-E940-47B0-8BCA-E80BC949E94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2275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8464-80DF-46CB-9312-D1573819C5E7}" type="datetimeFigureOut">
              <a:rPr lang="it-IT" smtClean="0"/>
              <a:t>28/08/2013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5044-E940-47B0-8BCA-E80BC949E94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8476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8464-80DF-46CB-9312-D1573819C5E7}" type="datetimeFigureOut">
              <a:rPr lang="it-IT" smtClean="0"/>
              <a:t>28/08/2013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5044-E940-47B0-8BCA-E80BC949E94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0678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8464-80DF-46CB-9312-D1573819C5E7}" type="datetimeFigureOut">
              <a:rPr lang="it-IT" smtClean="0"/>
              <a:t>28/08/2013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5044-E940-47B0-8BCA-E80BC949E94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9087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8464-80DF-46CB-9312-D1573819C5E7}" type="datetimeFigureOut">
              <a:rPr lang="it-IT" smtClean="0"/>
              <a:t>28/08/2013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5044-E940-47B0-8BCA-E80BC949E94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6523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58464-80DF-46CB-9312-D1573819C5E7}" type="datetimeFigureOut">
              <a:rPr lang="it-IT" smtClean="0"/>
              <a:t>28/08/2013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55044-E940-47B0-8BCA-E80BC949E94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6378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24016" y="0"/>
            <a:ext cx="527362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err="1" smtClean="0"/>
              <a:t>Novita</a:t>
            </a:r>
            <a:r>
              <a:rPr lang="en-GB" sz="4800" dirty="0" smtClean="0"/>
              <a:t>’ FTK da </a:t>
            </a:r>
            <a:r>
              <a:rPr lang="en-GB" sz="4800" dirty="0" err="1" smtClean="0"/>
              <a:t>luglio</a:t>
            </a:r>
            <a:endParaRPr lang="en-GB" sz="4800" dirty="0" smtClean="0"/>
          </a:p>
          <a:p>
            <a:pPr algn="ctr"/>
            <a:r>
              <a:rPr lang="en-GB" sz="2800" dirty="0" smtClean="0"/>
              <a:t>P. </a:t>
            </a:r>
            <a:r>
              <a:rPr lang="en-GB" sz="2800" dirty="0" err="1" smtClean="0"/>
              <a:t>Giannetti</a:t>
            </a:r>
            <a:r>
              <a:rPr lang="en-GB" sz="2800" dirty="0" smtClean="0"/>
              <a:t> per </a:t>
            </a:r>
            <a:r>
              <a:rPr lang="en-GB" sz="2800" dirty="0" err="1" smtClean="0"/>
              <a:t>il</a:t>
            </a:r>
            <a:r>
              <a:rPr lang="en-GB" sz="2800" dirty="0" smtClean="0"/>
              <a:t> </a:t>
            </a:r>
            <a:r>
              <a:rPr lang="en-GB" sz="2800" dirty="0" err="1" smtClean="0"/>
              <a:t>gruppo</a:t>
            </a:r>
            <a:r>
              <a:rPr lang="en-GB" sz="2800" dirty="0" smtClean="0"/>
              <a:t> FTK</a:t>
            </a:r>
            <a:r>
              <a:rPr lang="en-GB" sz="4800" dirty="0" smtClean="0"/>
              <a:t> </a:t>
            </a:r>
            <a:endParaRPr lang="it-IT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1916832"/>
            <a:ext cx="7793352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sz="2800" dirty="0" smtClean="0"/>
              <a:t>Review </a:t>
            </a:r>
            <a:r>
              <a:rPr lang="en-GB" sz="2800" dirty="0" err="1" smtClean="0"/>
              <a:t>Amchip</a:t>
            </a:r>
            <a:r>
              <a:rPr lang="en-GB" sz="2800" dirty="0" smtClean="0"/>
              <a:t>  - </a:t>
            </a:r>
            <a:r>
              <a:rPr lang="en-GB" sz="2800" dirty="0" err="1" smtClean="0"/>
              <a:t>lieve</a:t>
            </a:r>
            <a:r>
              <a:rPr lang="en-GB" sz="2800" dirty="0" smtClean="0"/>
              <a:t> </a:t>
            </a:r>
            <a:r>
              <a:rPr lang="en-GB" sz="2800" dirty="0" err="1" smtClean="0"/>
              <a:t>cambiamento</a:t>
            </a:r>
            <a:r>
              <a:rPr lang="en-GB" sz="2800" dirty="0" smtClean="0"/>
              <a:t> </a:t>
            </a:r>
            <a:r>
              <a:rPr lang="en-GB" sz="2800" dirty="0" err="1" smtClean="0"/>
              <a:t>alla</a:t>
            </a:r>
            <a:r>
              <a:rPr lang="en-GB" sz="2800" dirty="0" smtClean="0"/>
              <a:t> schedule</a:t>
            </a:r>
          </a:p>
          <a:p>
            <a:pPr marL="285750" indent="-285750">
              <a:buFont typeface="Arial" pitchFamily="34" charset="0"/>
              <a:buChar char="•"/>
            </a:pPr>
            <a:endParaRPr lang="en-GB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sz="2800" dirty="0" smtClean="0"/>
              <a:t>Il </a:t>
            </a:r>
            <a:r>
              <a:rPr lang="en-GB" sz="2800" dirty="0" err="1" smtClean="0"/>
              <a:t>problema</a:t>
            </a:r>
            <a:r>
              <a:rPr lang="en-GB" sz="2800" dirty="0" smtClean="0"/>
              <a:t> del cooling </a:t>
            </a:r>
            <a:r>
              <a:rPr lang="en-GB" sz="2800" dirty="0" err="1" smtClean="0"/>
              <a:t>ed</a:t>
            </a:r>
            <a:r>
              <a:rPr lang="en-GB" sz="2800" dirty="0" smtClean="0"/>
              <a:t> I tests a </a:t>
            </a:r>
            <a:r>
              <a:rPr lang="en-GB" sz="2800" dirty="0" err="1" smtClean="0"/>
              <a:t>punto</a:t>
            </a:r>
            <a:r>
              <a:rPr lang="en-GB" sz="2800" dirty="0" smtClean="0"/>
              <a:t> 1</a:t>
            </a:r>
          </a:p>
          <a:p>
            <a:pPr marL="285750" indent="-285750">
              <a:buFont typeface="Arial" pitchFamily="34" charset="0"/>
              <a:buChar char="•"/>
            </a:pPr>
            <a:endParaRPr lang="en-GB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sz="2800" dirty="0" smtClean="0"/>
              <a:t>Test </a:t>
            </a:r>
            <a:r>
              <a:rPr lang="en-GB" sz="2800" dirty="0" err="1" smtClean="0"/>
              <a:t>miniasic</a:t>
            </a:r>
            <a:r>
              <a:rPr lang="en-GB" sz="2800" dirty="0" smtClean="0"/>
              <a:t> e </a:t>
            </a:r>
            <a:r>
              <a:rPr lang="en-GB" sz="2800" dirty="0" err="1" smtClean="0"/>
              <a:t>ordini</a:t>
            </a:r>
            <a:r>
              <a:rPr lang="en-GB" sz="2800" dirty="0" smtClean="0"/>
              <a:t> di AMchip05</a:t>
            </a:r>
          </a:p>
          <a:p>
            <a:pPr marL="285750" indent="-285750">
              <a:buFont typeface="Arial" pitchFamily="34" charset="0"/>
              <a:buChar char="•"/>
            </a:pPr>
            <a:endParaRPr lang="en-GB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sz="2800" dirty="0" smtClean="0"/>
              <a:t>Le </a:t>
            </a:r>
            <a:r>
              <a:rPr lang="en-GB" sz="2800" dirty="0" err="1" smtClean="0"/>
              <a:t>schede</a:t>
            </a:r>
            <a:r>
              <a:rPr lang="en-GB" sz="2800" dirty="0" smtClean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endParaRPr lang="en-GB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sz="2800" dirty="0" err="1" smtClean="0"/>
              <a:t>Richieste</a:t>
            </a:r>
            <a:r>
              <a:rPr lang="en-GB" sz="2800" dirty="0" smtClean="0"/>
              <a:t> e </a:t>
            </a:r>
            <a:r>
              <a:rPr lang="en-GB" sz="2800" dirty="0" err="1" smtClean="0"/>
              <a:t>responsabilita</a:t>
            </a:r>
            <a:r>
              <a:rPr lang="en-GB" sz="2800" dirty="0" smtClean="0"/>
              <a:t>’ </a:t>
            </a:r>
          </a:p>
          <a:p>
            <a:pPr marL="285750" indent="-285750">
              <a:buFont typeface="Arial" pitchFamily="34" charset="0"/>
              <a:buChar char="•"/>
            </a:pP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188082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576"/>
            <a:ext cx="8208912" cy="3024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036912"/>
            <a:ext cx="8208912" cy="382108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" name="Straight Arrow Connector 7"/>
          <p:cNvCxnSpPr>
            <a:stCxn id="9" idx="1"/>
          </p:cNvCxnSpPr>
          <p:nvPr/>
        </p:nvCxnSpPr>
        <p:spPr>
          <a:xfrm flipH="1">
            <a:off x="3923928" y="4077072"/>
            <a:ext cx="2304256" cy="2664296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228184" y="3892406"/>
            <a:ext cx="2508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Review cooling @point 1</a:t>
            </a:r>
            <a:endParaRPr lang="it-IT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2699792" y="3501008"/>
            <a:ext cx="1224136" cy="1908212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3203848" y="3501008"/>
            <a:ext cx="720080" cy="2060612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923928" y="3554428"/>
            <a:ext cx="720080" cy="2060612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311860" y="3185096"/>
            <a:ext cx="1633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Review </a:t>
            </a:r>
            <a:r>
              <a:rPr lang="en-GB" dirty="0" err="1" smtClean="0"/>
              <a:t>AMchip</a:t>
            </a:r>
            <a:endParaRPr lang="it-IT" dirty="0"/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3995936" y="3501008"/>
            <a:ext cx="2304256" cy="223224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724128" y="3131676"/>
            <a:ext cx="1555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Review Boards</a:t>
            </a:r>
            <a:endParaRPr lang="it-IT" dirty="0"/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4128782" y="3501008"/>
            <a:ext cx="2171410" cy="1368152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35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89935" y="143898"/>
            <a:ext cx="3406345" cy="699309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GB" sz="4000" b="1" dirty="0">
                <a:latin typeface="Arial Narrow" pitchFamily="34" charset="0"/>
              </a:rPr>
              <a:t>AMCHIP   status</a:t>
            </a:r>
            <a:endParaRPr lang="it-IT" sz="4000" b="1" dirty="0">
              <a:latin typeface="Arial Narrow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" y="1052736"/>
            <a:ext cx="6629881" cy="5439068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pPr marL="414726" indent="-414726">
              <a:buFont typeface="Arial" pitchFamily="34" charset="0"/>
              <a:buChar char="•"/>
            </a:pPr>
            <a:r>
              <a:rPr lang="en-GB" sz="2900" dirty="0" err="1">
                <a:solidFill>
                  <a:srgbClr val="FF0000"/>
                </a:solidFill>
                <a:latin typeface="Arial Narrow" pitchFamily="34" charset="0"/>
              </a:rPr>
              <a:t>MiniAsic</a:t>
            </a:r>
            <a:r>
              <a:rPr lang="en-GB" sz="29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GB" sz="2900" dirty="0" smtClean="0">
                <a:latin typeface="Arial Narrow" pitchFamily="34" charset="0"/>
              </a:rPr>
              <a:t>- </a:t>
            </a:r>
            <a:r>
              <a:rPr lang="en-GB" sz="2900" dirty="0" err="1">
                <a:latin typeface="Arial Narrow" pitchFamily="34" charset="0"/>
              </a:rPr>
              <a:t>ongoing</a:t>
            </a:r>
            <a:r>
              <a:rPr lang="en-GB" sz="2900" dirty="0">
                <a:latin typeface="Arial Narrow" pitchFamily="34" charset="0"/>
              </a:rPr>
              <a:t> tests at </a:t>
            </a:r>
            <a:r>
              <a:rPr lang="en-GB" sz="2900" dirty="0" smtClean="0">
                <a:latin typeface="Arial Narrow" pitchFamily="34" charset="0"/>
              </a:rPr>
              <a:t>Milan –</a:t>
            </a:r>
          </a:p>
          <a:p>
            <a:r>
              <a:rPr lang="en-GB" sz="2900" dirty="0">
                <a:latin typeface="Arial Narrow" pitchFamily="34" charset="0"/>
              </a:rPr>
              <a:t>	</a:t>
            </a:r>
            <a:r>
              <a:rPr lang="en-GB" sz="2800" dirty="0" smtClean="0">
                <a:latin typeface="Arial Narrow" pitchFamily="34" charset="0"/>
              </a:rPr>
              <a:t>Silicon Creation </a:t>
            </a:r>
            <a:r>
              <a:rPr lang="en-GB" sz="2800" dirty="0" err="1" smtClean="0">
                <a:latin typeface="Arial Narrow" pitchFamily="34" charset="0"/>
              </a:rPr>
              <a:t>Serializer</a:t>
            </a:r>
            <a:r>
              <a:rPr lang="en-GB" sz="2800" dirty="0" smtClean="0">
                <a:latin typeface="Arial Narrow" pitchFamily="34" charset="0"/>
              </a:rPr>
              <a:t>/</a:t>
            </a:r>
            <a:r>
              <a:rPr lang="en-GB" sz="2800" dirty="0" err="1" smtClean="0">
                <a:latin typeface="Arial Narrow" pitchFamily="34" charset="0"/>
              </a:rPr>
              <a:t>Deserializer</a:t>
            </a:r>
            <a:r>
              <a:rPr lang="en-GB" sz="2800" dirty="0" smtClean="0">
                <a:latin typeface="Arial Narrow" pitchFamily="34" charset="0"/>
              </a:rPr>
              <a:t> OK</a:t>
            </a:r>
            <a:endParaRPr lang="en-GB" sz="2800" dirty="0">
              <a:latin typeface="Arial Narrow" pitchFamily="34" charset="0"/>
            </a:endParaRPr>
          </a:p>
          <a:p>
            <a:pPr marL="414726" indent="-414726">
              <a:buFont typeface="Arial" pitchFamily="34" charset="0"/>
              <a:buChar char="•"/>
            </a:pPr>
            <a:endParaRPr lang="en-GB" sz="2900" dirty="0">
              <a:latin typeface="Arial Narrow" pitchFamily="34" charset="0"/>
            </a:endParaRPr>
          </a:p>
          <a:p>
            <a:pPr marL="414726" indent="-414726">
              <a:buFont typeface="Arial" pitchFamily="34" charset="0"/>
              <a:buChar char="•"/>
            </a:pPr>
            <a:r>
              <a:rPr lang="en-GB" sz="2900" dirty="0">
                <a:latin typeface="Arial Narrow" pitchFamily="34" charset="0"/>
              </a:rPr>
              <a:t>Design of </a:t>
            </a:r>
            <a:r>
              <a:rPr lang="en-GB" sz="2900" dirty="0">
                <a:solidFill>
                  <a:srgbClr val="FF0000"/>
                </a:solidFill>
                <a:latin typeface="Arial Narrow" pitchFamily="34" charset="0"/>
              </a:rPr>
              <a:t>AMchip05 </a:t>
            </a:r>
            <a:endParaRPr lang="en-GB" sz="2900" dirty="0" smtClean="0">
              <a:solidFill>
                <a:srgbClr val="FF0000"/>
              </a:solidFill>
              <a:latin typeface="Arial Narrow" pitchFamily="34" charset="0"/>
            </a:endParaRPr>
          </a:p>
          <a:p>
            <a:pPr lvl="1"/>
            <a:r>
              <a:rPr lang="en-GB" sz="2900" dirty="0" smtClean="0">
                <a:latin typeface="Arial Narrow" pitchFamily="34" charset="0"/>
              </a:rPr>
              <a:t>(LPNHE-MI-LNF-PI-) advanced </a:t>
            </a:r>
            <a:r>
              <a:rPr lang="en-GB" sz="2900" dirty="0">
                <a:latin typeface="Arial Narrow" pitchFamily="34" charset="0"/>
              </a:rPr>
              <a:t>– Submission </a:t>
            </a:r>
            <a:r>
              <a:rPr lang="en-GB" sz="2900" dirty="0" smtClean="0">
                <a:latin typeface="Arial Narrow" pitchFamily="34" charset="0"/>
              </a:rPr>
              <a:t>during </a:t>
            </a:r>
            <a:r>
              <a:rPr lang="en-GB" sz="2900" dirty="0" err="1" smtClean="0">
                <a:solidFill>
                  <a:srgbClr val="FF0000"/>
                </a:solidFill>
                <a:latin typeface="Arial Narrow" pitchFamily="34" charset="0"/>
              </a:rPr>
              <a:t>october</a:t>
            </a:r>
            <a:r>
              <a:rPr lang="en-GB" sz="2900" dirty="0" smtClean="0">
                <a:solidFill>
                  <a:srgbClr val="FF0000"/>
                </a:solidFill>
                <a:latin typeface="Arial Narrow" pitchFamily="34" charset="0"/>
              </a:rPr>
              <a:t>/</a:t>
            </a:r>
            <a:r>
              <a:rPr lang="en-GB" sz="2900" dirty="0" err="1" smtClean="0">
                <a:solidFill>
                  <a:srgbClr val="FF0000"/>
                </a:solidFill>
                <a:latin typeface="Arial Narrow" pitchFamily="34" charset="0"/>
              </a:rPr>
              <a:t>november</a:t>
            </a:r>
            <a:endParaRPr lang="en-GB" sz="2900" dirty="0">
              <a:latin typeface="Arial Narrow" pitchFamily="34" charset="0"/>
            </a:endParaRPr>
          </a:p>
          <a:p>
            <a:pPr marL="414726" indent="-414726">
              <a:buFont typeface="Arial" pitchFamily="34" charset="0"/>
              <a:buChar char="•"/>
            </a:pPr>
            <a:endParaRPr lang="en-GB" sz="2900" dirty="0">
              <a:latin typeface="Arial Narrow" pitchFamily="34" charset="0"/>
            </a:endParaRPr>
          </a:p>
          <a:p>
            <a:pPr marL="414726" indent="-414726">
              <a:buFont typeface="Arial" pitchFamily="34" charset="0"/>
              <a:buChar char="•"/>
            </a:pPr>
            <a:r>
              <a:rPr lang="en-GB" sz="2900" dirty="0">
                <a:latin typeface="Arial Narrow" pitchFamily="34" charset="0"/>
              </a:rPr>
              <a:t>Design of </a:t>
            </a:r>
            <a:r>
              <a:rPr lang="en-GB" sz="2900" dirty="0">
                <a:solidFill>
                  <a:srgbClr val="FF0000"/>
                </a:solidFill>
                <a:latin typeface="Arial Narrow" pitchFamily="34" charset="0"/>
              </a:rPr>
              <a:t>AMchip06 </a:t>
            </a:r>
            <a:r>
              <a:rPr lang="en-GB" sz="2900" dirty="0">
                <a:latin typeface="Arial Narrow" pitchFamily="34" charset="0"/>
              </a:rPr>
              <a:t>expected for spring </a:t>
            </a:r>
            <a:r>
              <a:rPr lang="en-GB" sz="2900" dirty="0" smtClean="0">
                <a:latin typeface="Arial Narrow" pitchFamily="34" charset="0"/>
              </a:rPr>
              <a:t>2014 – as early as possible to maintain</a:t>
            </a:r>
          </a:p>
          <a:p>
            <a:r>
              <a:rPr lang="en-GB" sz="2900" dirty="0">
                <a:latin typeface="Arial Narrow" pitchFamily="34" charset="0"/>
              </a:rPr>
              <a:t>	</a:t>
            </a:r>
            <a:r>
              <a:rPr lang="en-GB" sz="2900" dirty="0" smtClean="0">
                <a:latin typeface="Arial Narrow" pitchFamily="34" charset="0"/>
              </a:rPr>
              <a:t>the commissioning milestone</a:t>
            </a:r>
          </a:p>
          <a:p>
            <a:r>
              <a:rPr lang="en-GB" sz="2900" dirty="0">
                <a:latin typeface="Arial Narrow" pitchFamily="34" charset="0"/>
              </a:rPr>
              <a:t>	</a:t>
            </a:r>
            <a:r>
              <a:rPr lang="en-GB" sz="2900" dirty="0" smtClean="0">
                <a:latin typeface="Arial Narrow" pitchFamily="34" charset="0"/>
              </a:rPr>
              <a:t>BGA package common to AMchip05 &amp; 06 	defined – Amchip</a:t>
            </a:r>
            <a:r>
              <a:rPr lang="en-GB" sz="2900" dirty="0" smtClean="0">
                <a:latin typeface="Arial Narrow" pitchFamily="34" charset="0"/>
              </a:rPr>
              <a:t>05 order is urgent now</a:t>
            </a:r>
            <a:endParaRPr lang="it-IT" sz="2900" dirty="0">
              <a:latin typeface="Arial Narrow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6629882" y="293431"/>
            <a:ext cx="2514118" cy="208230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6300192" y="2996952"/>
            <a:ext cx="2617634" cy="22766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8223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5" descr="Screen shot 2013-06-11 at 21.47.42.png"/>
          <p:cNvPicPr>
            <a:picLocks noChangeAspect="1"/>
          </p:cNvPicPr>
          <p:nvPr/>
        </p:nvPicPr>
        <p:blipFill>
          <a:blip r:embed="rId2"/>
          <a:srcRect b="29465"/>
          <a:stretch>
            <a:fillRect/>
          </a:stretch>
        </p:blipFill>
        <p:spPr>
          <a:xfrm>
            <a:off x="14955" y="17140"/>
            <a:ext cx="9144000" cy="4828470"/>
          </a:xfrm>
          <a:prstGeom prst="rect">
            <a:avLst/>
          </a:prstGeom>
        </p:spPr>
      </p:pic>
      <p:sp>
        <p:nvSpPr>
          <p:cNvPr id="4" name="CasellaDiTesto 4"/>
          <p:cNvSpPr txBox="1"/>
          <p:nvPr/>
        </p:nvSpPr>
        <p:spPr>
          <a:xfrm>
            <a:off x="525875" y="4879030"/>
            <a:ext cx="82396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t-IT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Char char="•"/>
            </a:pPr>
            <a:r>
              <a:rPr lang="en-US" dirty="0" smtClean="0"/>
              <a:t> FTK_IM prototype compatible with DF via FMC connector.</a:t>
            </a:r>
          </a:p>
          <a:p>
            <a:pPr>
              <a:buFont typeface="Arial"/>
              <a:buChar char="•"/>
            </a:pPr>
            <a:r>
              <a:rPr lang="en-US" dirty="0" smtClean="0"/>
              <a:t> Problem with power generator solved (changed component)</a:t>
            </a:r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 Output to DF tested up to 400 MHz (design) for some lines.</a:t>
            </a:r>
          </a:p>
          <a:p>
            <a:pPr>
              <a:buFont typeface="Arial"/>
              <a:buChar char="•"/>
            </a:pPr>
            <a:r>
              <a:rPr lang="en-US" dirty="0" smtClean="0"/>
              <a:t> New requirement from DF: more lines at 400MHz </a:t>
            </a:r>
            <a:r>
              <a:rPr lang="en-US" dirty="0" smtClean="0"/>
              <a:t> required </a:t>
            </a:r>
            <a:r>
              <a:rPr lang="en-US" dirty="0" smtClean="0">
                <a:latin typeface="Times New Roman"/>
                <a:cs typeface="Times New Roman"/>
              </a:rPr>
              <a:t>→ 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new version needed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471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32" y="260648"/>
            <a:ext cx="6530238" cy="568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330666" y="661027"/>
            <a:ext cx="277710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La </a:t>
            </a:r>
            <a:r>
              <a:rPr lang="en-GB" sz="2400" dirty="0" err="1" smtClean="0"/>
              <a:t>nuova</a:t>
            </a:r>
            <a:r>
              <a:rPr lang="en-GB" sz="2400" dirty="0" smtClean="0"/>
              <a:t> </a:t>
            </a:r>
            <a:r>
              <a:rPr lang="en-GB" sz="2400" dirty="0" err="1" smtClean="0"/>
              <a:t>scheda</a:t>
            </a:r>
            <a:endParaRPr lang="en-GB" sz="2400" dirty="0" smtClean="0"/>
          </a:p>
          <a:p>
            <a:pPr algn="ctr"/>
            <a:r>
              <a:rPr lang="en-GB" sz="2400" dirty="0" smtClean="0"/>
              <a:t>AMBSLP – </a:t>
            </a:r>
          </a:p>
          <a:p>
            <a:pPr algn="ctr"/>
            <a:r>
              <a:rPr lang="en-GB" sz="2400" dirty="0" smtClean="0"/>
              <a:t>Il </a:t>
            </a:r>
            <a:r>
              <a:rPr lang="en-GB" sz="2400" dirty="0" err="1" smtClean="0"/>
              <a:t>prototipo</a:t>
            </a:r>
            <a:r>
              <a:rPr lang="en-GB" sz="2400" dirty="0" smtClean="0"/>
              <a:t> e’ </a:t>
            </a:r>
            <a:endParaRPr lang="en-GB" sz="2400" dirty="0"/>
          </a:p>
          <a:p>
            <a:pPr algn="ctr"/>
            <a:r>
              <a:rPr lang="en-GB" sz="2400" dirty="0" err="1"/>
              <a:t>c</a:t>
            </a:r>
            <a:r>
              <a:rPr lang="en-GB" sz="2400" dirty="0" err="1" smtClean="0"/>
              <a:t>ostruito</a:t>
            </a:r>
            <a:r>
              <a:rPr lang="en-GB" sz="2400" dirty="0" smtClean="0"/>
              <a:t>, a </a:t>
            </a:r>
            <a:r>
              <a:rPr lang="en-GB" sz="2400" dirty="0" err="1" smtClean="0"/>
              <a:t>giorni</a:t>
            </a:r>
            <a:endParaRPr lang="en-GB" sz="2400" dirty="0" smtClean="0"/>
          </a:p>
          <a:p>
            <a:pPr algn="ctr"/>
            <a:r>
              <a:rPr lang="en-GB" sz="2400" dirty="0" err="1"/>
              <a:t>c</a:t>
            </a:r>
            <a:r>
              <a:rPr lang="en-GB" sz="2400" dirty="0" err="1" smtClean="0"/>
              <a:t>ominceranno</a:t>
            </a:r>
            <a:r>
              <a:rPr lang="en-GB" sz="2400" dirty="0" smtClean="0"/>
              <a:t> I tests</a:t>
            </a:r>
          </a:p>
          <a:p>
            <a:pPr algn="ctr"/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1139043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99792" y="436022"/>
            <a:ext cx="17754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err="1" smtClean="0"/>
              <a:t>Richieste</a:t>
            </a:r>
            <a:r>
              <a:rPr lang="en-GB" sz="3200" dirty="0" smtClean="0"/>
              <a:t> </a:t>
            </a:r>
            <a:endParaRPr lang="it-IT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3030" y="1268760"/>
            <a:ext cx="921797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dirty="0" err="1" smtClean="0"/>
              <a:t>Sblocco</a:t>
            </a:r>
            <a:r>
              <a:rPr lang="en-GB" dirty="0" smtClean="0"/>
              <a:t> SJ 2013</a:t>
            </a:r>
          </a:p>
          <a:p>
            <a:pPr marL="285750" indent="-285750">
              <a:buFont typeface="Arial" pitchFamily="34" charset="0"/>
              <a:buChar char="•"/>
            </a:pPr>
            <a:endParaRPr lang="en-GB" dirty="0"/>
          </a:p>
          <a:p>
            <a:pPr marL="285750" indent="-285750">
              <a:buFont typeface="Arial" pitchFamily="34" charset="0"/>
              <a:buChar char="•"/>
            </a:pPr>
            <a:endParaRPr lang="en-GB" dirty="0" smtClean="0"/>
          </a:p>
          <a:p>
            <a:r>
              <a:rPr lang="it-IT" u="sng" dirty="0" smtClean="0"/>
              <a:t>PER </a:t>
            </a:r>
            <a:r>
              <a:rPr lang="it-IT" u="sng" dirty="0"/>
              <a:t>IL 2014:</a:t>
            </a:r>
            <a:endParaRPr lang="it-IT" dirty="0"/>
          </a:p>
          <a:p>
            <a:r>
              <a:rPr lang="it-IT" dirty="0"/>
              <a:t> </a:t>
            </a:r>
          </a:p>
          <a:p>
            <a:r>
              <a:rPr lang="it-IT" dirty="0"/>
              <a:t>FRASCATI: Produzione mezzanine  FTK_IM -&gt;  135 keuro; CPU ATCA (non core) 7 keuro.</a:t>
            </a:r>
          </a:p>
          <a:p>
            <a:r>
              <a:rPr lang="it-IT" dirty="0"/>
              <a:t> </a:t>
            </a:r>
          </a:p>
          <a:p>
            <a:r>
              <a:rPr lang="it-IT" dirty="0"/>
              <a:t>PISA: schede e chips per 20 AMBSLPs -&gt; </a:t>
            </a:r>
            <a:r>
              <a:rPr lang="it-IT" dirty="0" smtClean="0"/>
              <a:t>30  </a:t>
            </a:r>
            <a:r>
              <a:rPr lang="it-IT" dirty="0"/>
              <a:t>Pisa + 10 keuro SJ di contingenza</a:t>
            </a:r>
            <a:r>
              <a:rPr lang="it-IT" dirty="0" smtClean="0"/>
              <a:t>. </a:t>
            </a:r>
            <a:endParaRPr lang="it-IT" dirty="0"/>
          </a:p>
          <a:p>
            <a:r>
              <a:rPr lang="it-IT" dirty="0"/>
              <a:t> </a:t>
            </a:r>
          </a:p>
          <a:p>
            <a:r>
              <a:rPr lang="it-IT" dirty="0"/>
              <a:t>MILANO: tests AMchips alla Microtest </a:t>
            </a:r>
            <a:r>
              <a:rPr lang="it-IT" dirty="0" smtClean="0"/>
              <a:t> 50 </a:t>
            </a:r>
            <a:r>
              <a:rPr lang="it-IT" dirty="0"/>
              <a:t>keuro </a:t>
            </a:r>
            <a:r>
              <a:rPr lang="it-IT" dirty="0" smtClean="0"/>
              <a:t>+ </a:t>
            </a:r>
            <a:r>
              <a:rPr lang="it-IT" dirty="0"/>
              <a:t>50 SJ alla definizione finale del costo.</a:t>
            </a:r>
          </a:p>
          <a:p>
            <a:r>
              <a:rPr lang="it-IT" dirty="0"/>
              <a:t> </a:t>
            </a:r>
          </a:p>
          <a:p>
            <a:r>
              <a:rPr lang="it-IT" dirty="0"/>
              <a:t>PAVIA:  consumo per </a:t>
            </a:r>
            <a:r>
              <a:rPr lang="it-IT" dirty="0" smtClean="0"/>
              <a:t>test </a:t>
            </a:r>
            <a:r>
              <a:rPr lang="it-IT" dirty="0"/>
              <a:t>di raffreddamento e sviluppo del controllo del power supply: 5 keuro</a:t>
            </a:r>
          </a:p>
          <a:p>
            <a:r>
              <a:rPr lang="it-IT" dirty="0"/>
              <a:t> </a:t>
            </a:r>
          </a:p>
          <a:p>
            <a:r>
              <a:rPr lang="it-IT" dirty="0"/>
              <a:t>TOT = 135 + 7 + 30 + 50 + 5  = 227 keuro  +   60 keuro SJ</a:t>
            </a:r>
          </a:p>
          <a:p>
            <a:r>
              <a:rPr lang="it-IT" dirty="0"/>
              <a:t> </a:t>
            </a:r>
          </a:p>
          <a:p>
            <a:pPr marL="285750" indent="-285750">
              <a:buFont typeface="Arial" pitchFamily="34" charset="0"/>
              <a:buChar char="•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4347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83568" y="1137519"/>
            <a:ext cx="7673576" cy="4662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FTK team organization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Deputy Project Manager - P. </a:t>
            </a:r>
            <a:r>
              <a:rPr kumimoji="0" lang="en-GB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Giannetti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 (Pisa)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Task </a:t>
            </a:r>
            <a:r>
              <a:rPr kumimoji="0" lang="en-GB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LeadersHardware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FTK_IM - M. Beretta (Frascati)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AMBoard - M. Piendibene (Pisa)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LAMB – P. Giannetti (Pisa)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AMBoard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 and LAMB firmware - D. </a:t>
            </a:r>
            <a:r>
              <a:rPr kumimoji="0" lang="en-GB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Magalotti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 (Perugia)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AM chip - A. Stabile (Milan),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System Integration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Tests &amp; board integration in the Vertical Slice - M. </a:t>
            </a:r>
            <a:r>
              <a:rPr kumimoji="0" lang="en-GB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Piendibene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 (PI)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DAQ integration: Vertical Slice/Demonstrator - A. Annovi (Frascati)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Rack integration including power supplies, cooling, &amp; safety - A. </a:t>
            </a:r>
            <a:r>
              <a:rPr kumimoji="0" lang="en-GB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Lanza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 (Pavia)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Interface to level-2 - A. Negri (Pavia), A. Annovi (Frascati)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FTK simulation - G. </a:t>
            </a:r>
            <a:r>
              <a:rPr kumimoji="0" lang="en-GB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Volpi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Courier New" pitchFamily="49" charset="0"/>
              </a:rPr>
              <a:t> (LNF) 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3648" y="332656"/>
            <a:ext cx="52334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RESPONSABILITA’ ITALIANE IN FTK</a:t>
            </a:r>
            <a:endParaRPr lang="it-IT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092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271</Words>
  <Application>Microsoft Office PowerPoint</Application>
  <PresentationFormat>On-screen Show (4:3)</PresentationFormat>
  <Paragraphs>65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Paola Giannetti</dc:creator>
  <cp:lastModifiedBy>Paola Giannetti</cp:lastModifiedBy>
  <cp:revision>25</cp:revision>
  <dcterms:created xsi:type="dcterms:W3CDTF">2013-06-17T20:31:41Z</dcterms:created>
  <dcterms:modified xsi:type="dcterms:W3CDTF">2013-08-28T12:08:24Z</dcterms:modified>
</cp:coreProperties>
</file>