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handoutMasterIdLst>
    <p:handoutMasterId r:id="rId34"/>
  </p:handoutMasterIdLst>
  <p:sldIdLst>
    <p:sldId id="258" r:id="rId2"/>
    <p:sldId id="291" r:id="rId3"/>
    <p:sldId id="290" r:id="rId4"/>
    <p:sldId id="283" r:id="rId5"/>
    <p:sldId id="284" r:id="rId6"/>
    <p:sldId id="281" r:id="rId7"/>
    <p:sldId id="292" r:id="rId8"/>
    <p:sldId id="293" r:id="rId9"/>
    <p:sldId id="294" r:id="rId10"/>
    <p:sldId id="295" r:id="rId11"/>
    <p:sldId id="280" r:id="rId12"/>
    <p:sldId id="288" r:id="rId13"/>
    <p:sldId id="296" r:id="rId14"/>
    <p:sldId id="282" r:id="rId15"/>
    <p:sldId id="261" r:id="rId16"/>
    <p:sldId id="265" r:id="rId17"/>
    <p:sldId id="297" r:id="rId18"/>
    <p:sldId id="276" r:id="rId19"/>
    <p:sldId id="277" r:id="rId20"/>
    <p:sldId id="289" r:id="rId21"/>
    <p:sldId id="271" r:id="rId22"/>
    <p:sldId id="272" r:id="rId23"/>
    <p:sldId id="273" r:id="rId24"/>
    <p:sldId id="274" r:id="rId25"/>
    <p:sldId id="275" r:id="rId26"/>
    <p:sldId id="286" r:id="rId27"/>
    <p:sldId id="298" r:id="rId28"/>
    <p:sldId id="299" r:id="rId29"/>
    <p:sldId id="300" r:id="rId30"/>
    <p:sldId id="278" r:id="rId31"/>
    <p:sldId id="287" r:id="rId32"/>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86" autoAdjust="0"/>
    <p:restoredTop sz="94737" autoAdjust="0"/>
  </p:normalViewPr>
  <p:slideViewPr>
    <p:cSldViewPr snapToGrid="0" snapToObjects="1">
      <p:cViewPr varScale="1">
        <p:scale>
          <a:sx n="88" d="100"/>
          <a:sy n="88" d="100"/>
        </p:scale>
        <p:origin x="-560" y="-104"/>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3C41DD-B140-A145-84CA-BD4E56470DB4}" type="datetimeFigureOut">
              <a:t>04/09/13</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739189-6B84-3449-85F3-32F6FAFB79B7}" type="slidenum">
              <a:t>‹n.›</a:t>
            </a:fld>
            <a:endParaRPr lang="it-IT"/>
          </a:p>
        </p:txBody>
      </p:sp>
    </p:spTree>
    <p:extLst>
      <p:ext uri="{BB962C8B-B14F-4D97-AF65-F5344CB8AC3E}">
        <p14:creationId xmlns:p14="http://schemas.microsoft.com/office/powerpoint/2010/main" val="1587000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B72562-6E64-6D45-BCB1-630AB4183D25}" type="datetimeFigureOut">
              <a:t>04/09/13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E41987-B671-244F-95C1-3B63C94CCD10}" type="slidenum">
              <a:t>‹n.›</a:t>
            </a:fld>
            <a:endParaRPr lang="it-IT"/>
          </a:p>
        </p:txBody>
      </p:sp>
    </p:spTree>
    <p:extLst>
      <p:ext uri="{BB962C8B-B14F-4D97-AF65-F5344CB8AC3E}">
        <p14:creationId xmlns:p14="http://schemas.microsoft.com/office/powerpoint/2010/main" val="18995801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Fare clic per modificare stile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Fare clic per modificare lo stile del sottotitolo dello schema</a:t>
            </a:r>
            <a:endParaRPr lang="en-US" dirty="0"/>
          </a:p>
        </p:txBody>
      </p:sp>
      <p:sp>
        <p:nvSpPr>
          <p:cNvPr id="7" name="Date Placeholder 6"/>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DB9972FE-A404-854F-BD7A-6A306896CCF3}" type="slidenum">
              <a:rPr lang="it-IT">
                <a:solidFill>
                  <a:prstClr val="black">
                    <a:lumMod val="65000"/>
                    <a:lumOff val="35000"/>
                  </a:prstClr>
                </a:solidFill>
              </a:rPr>
              <a:pPr/>
              <a:t>‹n.›</a:t>
            </a:fld>
            <a:endParaRPr lang="it-IT">
              <a:solidFill>
                <a:prstClr val="black">
                  <a:lumMod val="65000"/>
                  <a:lumOff val="35000"/>
                </a:prstClr>
              </a:solidFill>
            </a:endParaRPr>
          </a:p>
        </p:txBody>
      </p:sp>
      <p:sp>
        <p:nvSpPr>
          <p:cNvPr id="9" name="Footer Placeholder 8"/>
          <p:cNvSpPr>
            <a:spLocks noGrp="1"/>
          </p:cNvSpPr>
          <p:nvPr>
            <p:ph type="ftr" sz="quarter" idx="12"/>
          </p:nvPr>
        </p:nvSpPr>
        <p:spPr/>
        <p:txBody>
          <a:bodyPr/>
          <a:lstStyle/>
          <a:p>
            <a:r>
              <a:rPr lang="it-IT">
                <a:solidFill>
                  <a:prstClr val="black">
                    <a:lumMod val="65000"/>
                    <a:lumOff val="35000"/>
                  </a:prstClr>
                </a:solidFill>
              </a:rPr>
              <a:t>F.Forti - Introduzione</a:t>
            </a:r>
          </a:p>
        </p:txBody>
      </p:sp>
    </p:spTree>
    <p:extLst>
      <p:ext uri="{BB962C8B-B14F-4D97-AF65-F5344CB8AC3E}">
        <p14:creationId xmlns:p14="http://schemas.microsoft.com/office/powerpoint/2010/main" val="74239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Fare clic per modificare stile</a:t>
            </a:r>
            <a:endParaRPr lang="en-US" dirty="0"/>
          </a:p>
        </p:txBody>
      </p:sp>
      <p:sp>
        <p:nvSpPr>
          <p:cNvPr id="3" name="Vertical Text Placeholder 2"/>
          <p:cNvSpPr>
            <a:spLocks noGrp="1"/>
          </p:cNvSpPr>
          <p:nvPr>
            <p:ph type="body" orient="vert" idx="1"/>
          </p:nvPr>
        </p:nvSpPr>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en-US"/>
          </a:p>
        </p:txBody>
      </p:sp>
      <p:sp>
        <p:nvSpPr>
          <p:cNvPr id="4" name="Date Placeholder 3"/>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6" name="Slide Number Placeholder 5"/>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‹n.›</a:t>
            </a:fld>
            <a:endParaRPr lang="it-IT">
              <a:solidFill>
                <a:prstClr val="black">
                  <a:lumMod val="65000"/>
                  <a:lumOff val="35000"/>
                </a:prstClr>
              </a:solidFill>
            </a:endParaRPr>
          </a:p>
        </p:txBody>
      </p:sp>
    </p:spTree>
    <p:extLst>
      <p:ext uri="{BB962C8B-B14F-4D97-AF65-F5344CB8AC3E}">
        <p14:creationId xmlns:p14="http://schemas.microsoft.com/office/powerpoint/2010/main" val="539372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Fare clic per modificare stile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en-US"/>
          </a:p>
        </p:txBody>
      </p:sp>
      <p:sp>
        <p:nvSpPr>
          <p:cNvPr id="4" name="Date Placeholder 3"/>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6" name="Slide Number Placeholder 5"/>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‹n.›</a:t>
            </a:fld>
            <a:endParaRPr lang="it-IT">
              <a:solidFill>
                <a:prstClr val="black">
                  <a:lumMod val="65000"/>
                  <a:lumOff val="35000"/>
                </a:prstClr>
              </a:solidFill>
            </a:endParaRPr>
          </a:p>
        </p:txBody>
      </p:sp>
    </p:spTree>
    <p:extLst>
      <p:ext uri="{BB962C8B-B14F-4D97-AF65-F5344CB8AC3E}">
        <p14:creationId xmlns:p14="http://schemas.microsoft.com/office/powerpoint/2010/main" val="174606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Fare clic per modificare stile</a:t>
            </a:r>
            <a:endParaRPr lang="en-US" dirty="0"/>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vl6pPr>
              <a:defRPr/>
            </a:lvl6pPr>
            <a:lvl7pPr>
              <a:defRPr/>
            </a:lvl7pPr>
            <a:lvl8pPr>
              <a:defRPr/>
            </a:lvl8pPr>
            <a:lvl9pPr>
              <a:buFont typeface="Arial" pitchFamily="34" charset="0"/>
              <a:buChar char="•"/>
              <a:defRPr/>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en-US" dirty="0" smtClean="0"/>
          </a:p>
        </p:txBody>
      </p:sp>
      <p:sp>
        <p:nvSpPr>
          <p:cNvPr id="4" name="Date Placeholder 3"/>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6" name="Slide Number Placeholder 5"/>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‹n.›</a:t>
            </a:fld>
            <a:endParaRPr lang="it-IT">
              <a:solidFill>
                <a:prstClr val="black">
                  <a:lumMod val="65000"/>
                  <a:lumOff val="35000"/>
                </a:prstClr>
              </a:solidFill>
            </a:endParaRPr>
          </a:p>
        </p:txBody>
      </p:sp>
    </p:spTree>
    <p:extLst>
      <p:ext uri="{BB962C8B-B14F-4D97-AF65-F5344CB8AC3E}">
        <p14:creationId xmlns:p14="http://schemas.microsoft.com/office/powerpoint/2010/main" val="2546413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Fare clic per modificare stile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Fare clic per modificare gli stili del testo dello schema</a:t>
            </a:r>
          </a:p>
        </p:txBody>
      </p:sp>
      <p:sp>
        <p:nvSpPr>
          <p:cNvPr id="4" name="Date Placeholder 3"/>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6" name="Slide Number Placeholder 5"/>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‹n.›</a:t>
            </a:fld>
            <a:endParaRPr lang="it-IT">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27300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Fare clic per modificare stile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en-US" dirty="0" smtClean="0"/>
          </a:p>
        </p:txBody>
      </p:sp>
      <p:sp>
        <p:nvSpPr>
          <p:cNvPr id="5" name="Date Placeholder 4"/>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7" name="Slide Number Placeholder 6"/>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‹n.›</a:t>
            </a:fld>
            <a:endParaRPr lang="it-IT">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en-US"/>
          </a:p>
        </p:txBody>
      </p:sp>
    </p:spTree>
    <p:extLst>
      <p:ext uri="{BB962C8B-B14F-4D97-AF65-F5344CB8AC3E}">
        <p14:creationId xmlns:p14="http://schemas.microsoft.com/office/powerpoint/2010/main" val="1359307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Fare clic per modificare stile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Fare clic per modificare gli stili del testo dello schema</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Fare clic per modificare gli stili del testo dello schema</a:t>
            </a:r>
          </a:p>
        </p:txBody>
      </p:sp>
      <p:sp>
        <p:nvSpPr>
          <p:cNvPr id="7" name="Date Placeholder 6"/>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9" name="Slide Number Placeholder 8"/>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‹n.›</a:t>
            </a:fld>
            <a:endParaRPr lang="it-IT">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dirty="0" smtClean="0"/>
              <a:t>Fare clic per modificare gli stili del testo dello schema</a:t>
            </a:r>
          </a:p>
          <a:p>
            <a:pPr lvl="1"/>
            <a:r>
              <a:rPr lang="en-US" dirty="0" smtClean="0"/>
              <a:t>Secondo livello</a:t>
            </a:r>
          </a:p>
          <a:p>
            <a:pPr lvl="2"/>
            <a:r>
              <a:rPr lang="en-US" dirty="0" smtClean="0"/>
              <a:t>Terzo livello</a:t>
            </a:r>
          </a:p>
          <a:p>
            <a:pPr lvl="3"/>
            <a:r>
              <a:rPr lang="en-US" dirty="0" smtClean="0"/>
              <a:t>Quarto livello</a:t>
            </a:r>
          </a:p>
          <a:p>
            <a:pPr lvl="4"/>
            <a:r>
              <a:rPr lang="en-US" dirty="0" smtClean="0"/>
              <a:t>Quinto livello</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dirty="0" smtClean="0"/>
              <a:t>Fare clic per modificare gli stili del testo dello schema</a:t>
            </a:r>
          </a:p>
          <a:p>
            <a:pPr lvl="1"/>
            <a:r>
              <a:rPr lang="en-US" dirty="0" smtClean="0"/>
              <a:t>Secondo livello</a:t>
            </a:r>
          </a:p>
          <a:p>
            <a:pPr lvl="2"/>
            <a:r>
              <a:rPr lang="en-US" dirty="0" smtClean="0"/>
              <a:t>Terzo livello</a:t>
            </a:r>
          </a:p>
          <a:p>
            <a:pPr lvl="3"/>
            <a:r>
              <a:rPr lang="en-US" dirty="0" smtClean="0"/>
              <a:t>Quarto livello</a:t>
            </a:r>
          </a:p>
          <a:p>
            <a:pPr lvl="4"/>
            <a:r>
              <a:rPr lang="en-US" dirty="0" smtClean="0"/>
              <a:t>Quinto livello</a:t>
            </a:r>
            <a:endParaRPr lang="en-US" dirty="0"/>
          </a:p>
        </p:txBody>
      </p:sp>
    </p:spTree>
    <p:extLst>
      <p:ext uri="{BB962C8B-B14F-4D97-AF65-F5344CB8AC3E}">
        <p14:creationId xmlns:p14="http://schemas.microsoft.com/office/powerpoint/2010/main" val="1842199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Fare clic per modificare stile</a:t>
            </a:r>
            <a:endParaRPr lang="en-US" dirty="0"/>
          </a:p>
        </p:txBody>
      </p:sp>
      <p:sp>
        <p:nvSpPr>
          <p:cNvPr id="3" name="Date Placeholder 2"/>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5" name="Slide Number Placeholder 4"/>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‹n.›</a:t>
            </a:fld>
            <a:endParaRPr lang="it-IT">
              <a:solidFill>
                <a:prstClr val="black">
                  <a:lumMod val="65000"/>
                  <a:lumOff val="35000"/>
                </a:prstClr>
              </a:solidFill>
            </a:endParaRPr>
          </a:p>
        </p:txBody>
      </p:sp>
    </p:spTree>
    <p:extLst>
      <p:ext uri="{BB962C8B-B14F-4D97-AF65-F5344CB8AC3E}">
        <p14:creationId xmlns:p14="http://schemas.microsoft.com/office/powerpoint/2010/main" val="113653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4" name="Slide Number Placeholder 3"/>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‹n.›</a:t>
            </a:fld>
            <a:endParaRPr lang="it-IT">
              <a:solidFill>
                <a:prstClr val="black">
                  <a:lumMod val="65000"/>
                  <a:lumOff val="35000"/>
                </a:prstClr>
              </a:solidFill>
            </a:endParaRPr>
          </a:p>
        </p:txBody>
      </p:sp>
    </p:spTree>
    <p:extLst>
      <p:ext uri="{BB962C8B-B14F-4D97-AF65-F5344CB8AC3E}">
        <p14:creationId xmlns:p14="http://schemas.microsoft.com/office/powerpoint/2010/main" val="299877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Fare clic per modificare stile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Fare clic per modificare gli stili del testo dello schema</a:t>
            </a:r>
          </a:p>
        </p:txBody>
      </p:sp>
      <p:sp>
        <p:nvSpPr>
          <p:cNvPr id="5" name="Date Placeholder 4"/>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7" name="Slide Number Placeholder 6"/>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‹n.›</a:t>
            </a:fld>
            <a:endParaRPr lang="it-IT">
              <a:solidFill>
                <a:prstClr val="black">
                  <a:lumMod val="65000"/>
                  <a:lumOff val="35000"/>
                </a:prstClr>
              </a:solidFill>
            </a:endParaRPr>
          </a:p>
        </p:txBody>
      </p:sp>
    </p:spTree>
    <p:extLst>
      <p:ext uri="{BB962C8B-B14F-4D97-AF65-F5344CB8AC3E}">
        <p14:creationId xmlns:p14="http://schemas.microsoft.com/office/powerpoint/2010/main" val="39037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Fare clic per modificare stile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Fare clic per modificare gli stili del testo dello schema</a:t>
            </a:r>
          </a:p>
        </p:txBody>
      </p:sp>
      <p:sp>
        <p:nvSpPr>
          <p:cNvPr id="5" name="Date Placeholder 4"/>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7" name="Slide Number Placeholder 6"/>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‹n.›</a:t>
            </a:fld>
            <a:endParaRPr lang="it-IT">
              <a:solidFill>
                <a:prstClr val="black">
                  <a:lumMod val="65000"/>
                  <a:lumOff val="35000"/>
                </a:prstClr>
              </a:solidFill>
            </a:endParaRPr>
          </a:p>
        </p:txBody>
      </p:sp>
    </p:spTree>
    <p:extLst>
      <p:ext uri="{BB962C8B-B14F-4D97-AF65-F5344CB8AC3E}">
        <p14:creationId xmlns:p14="http://schemas.microsoft.com/office/powerpoint/2010/main" val="6137196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34836"/>
          </a:xfrm>
          <a:prstGeom prst="rect">
            <a:avLst/>
          </a:prstGeom>
        </p:spPr>
        <p:txBody>
          <a:bodyPr vert="horz" lIns="91440" tIns="45720" rIns="91440" bIns="45720" rtlCol="0" anchor="b">
            <a:noAutofit/>
          </a:bodyPr>
          <a:lstStyle/>
          <a:p>
            <a:r>
              <a:rPr lang="en-US" smtClean="0"/>
              <a:t>Fare clic per modificare stile</a:t>
            </a:r>
            <a:endParaRPr lang="en-US" dirty="0"/>
          </a:p>
        </p:txBody>
      </p:sp>
      <p:sp>
        <p:nvSpPr>
          <p:cNvPr id="3" name="Text Placeholder 2"/>
          <p:cNvSpPr>
            <a:spLocks noGrp="1"/>
          </p:cNvSpPr>
          <p:nvPr>
            <p:ph type="body" idx="1"/>
          </p:nvPr>
        </p:nvSpPr>
        <p:spPr>
          <a:xfrm>
            <a:off x="457200" y="1199342"/>
            <a:ext cx="8229600" cy="4926821"/>
          </a:xfrm>
          <a:prstGeom prst="rect">
            <a:avLst/>
          </a:prstGeom>
        </p:spPr>
        <p:txBody>
          <a:bodyPr vert="horz" lIns="91440" tIns="45720" rIns="91440" bIns="45720" rtlCol="0">
            <a:normAutofit/>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it-IT">
                <a:solidFill>
                  <a:prstClr val="black">
                    <a:lumMod val="65000"/>
                    <a:lumOff val="35000"/>
                  </a:prstClr>
                </a:solidFill>
              </a:rPr>
              <a:t>F.Forti - Introduzione</a:t>
            </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B9972FE-A404-854F-BD7A-6A306896CCF3}" type="slidenum">
              <a:rPr lang="it-IT">
                <a:solidFill>
                  <a:prstClr val="black">
                    <a:lumMod val="65000"/>
                    <a:lumOff val="35000"/>
                  </a:prstClr>
                </a:solidFill>
              </a:rPr>
              <a:pPr/>
              <a:t>‹n.›</a:t>
            </a:fld>
            <a:endParaRPr lang="it-IT">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Palatino Linotype"/>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2727879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lnSpc>
          <a:spcPts val="5800"/>
        </a:lnSpc>
        <a:spcBef>
          <a:spcPct val="0"/>
        </a:spcBef>
        <a:buNone/>
        <a:defRPr sz="4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20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oogle.com/spreadsheet/ccc?key=0AnzCAynrojavdEdlRHd0UTJfNFNpQjVvUHR5T3VCUWc&amp;usp=sharing" TargetMode="External"/><Relationship Id="rId3" Type="http://schemas.openxmlformats.org/officeDocument/2006/relationships/hyperlink" Target="https://docs.google.com/spreadsheet/ccc?key=0AnzCAynrojavdHdfZlZjLVBHX2xYRmZEWWpaakljU3c&amp;usp=shar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oo.gl/ZjVJO" TargetMode="External"/><Relationship Id="rId3"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Introduzione</a:t>
            </a:r>
            <a:br>
              <a:rPr lang="it-IT"/>
            </a:br>
            <a:endParaRPr lang="it-IT"/>
          </a:p>
        </p:txBody>
      </p:sp>
      <p:sp>
        <p:nvSpPr>
          <p:cNvPr id="3" name="Segnaposto testo 2"/>
          <p:cNvSpPr>
            <a:spLocks noGrp="1"/>
          </p:cNvSpPr>
          <p:nvPr>
            <p:ph type="body" idx="1"/>
          </p:nvPr>
        </p:nvSpPr>
        <p:spPr>
          <a:xfrm>
            <a:off x="722313" y="4068763"/>
            <a:ext cx="7772400" cy="1702681"/>
          </a:xfrm>
        </p:spPr>
        <p:txBody>
          <a:bodyPr/>
          <a:lstStyle/>
          <a:p>
            <a:r>
              <a:rPr lang="it-IT"/>
              <a:t>Francesco Forti</a:t>
            </a:r>
          </a:p>
          <a:p>
            <a:r>
              <a:rPr lang="it-IT"/>
              <a:t>INFN e Università di Pisa</a:t>
            </a:r>
          </a:p>
          <a:p>
            <a:r>
              <a:rPr lang="it-IT"/>
              <a:t>Riunione Referee -  Belle-II, </a:t>
            </a:r>
          </a:p>
          <a:p>
            <a:r>
              <a:rPr lang="it-IT"/>
              <a:t>Pisa, 5 settembre 2013</a:t>
            </a:r>
          </a:p>
        </p:txBody>
      </p:sp>
      <p:sp>
        <p:nvSpPr>
          <p:cNvPr id="4" name="Segnaposto data 3"/>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5" name="Segnaposto piè di pagina 4"/>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6" name="Segnaposto numero diapositiva 5"/>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1</a:t>
            </a:fld>
            <a:endParaRPr lang="it-IT">
              <a:solidFill>
                <a:prstClr val="black">
                  <a:lumMod val="65000"/>
                  <a:lumOff val="35000"/>
                </a:prstClr>
              </a:solidFill>
            </a:endParaRPr>
          </a:p>
        </p:txBody>
      </p:sp>
      <p:pic>
        <p:nvPicPr>
          <p:cNvPr id="7" name="Picture 3" descr="belle2-logo.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43830" y="4011016"/>
            <a:ext cx="1414370" cy="131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descr="infnlogo.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6416" y="3980321"/>
            <a:ext cx="1371600" cy="1347216"/>
          </a:xfrm>
          <a:prstGeom prst="rect">
            <a:avLst/>
          </a:prstGeom>
        </p:spPr>
      </p:pic>
      <p:sp>
        <p:nvSpPr>
          <p:cNvPr id="9" name="CasellaDiTesto 8"/>
          <p:cNvSpPr txBox="1"/>
          <p:nvPr/>
        </p:nvSpPr>
        <p:spPr>
          <a:xfrm>
            <a:off x="-1174365" y="2321274"/>
            <a:ext cx="184666" cy="369332"/>
          </a:xfrm>
          <a:prstGeom prst="rect">
            <a:avLst/>
          </a:prstGeom>
          <a:noFill/>
        </p:spPr>
        <p:txBody>
          <a:bodyPr wrap="none" rtlCol="0">
            <a:spAutoFit/>
          </a:bodyPr>
          <a:lstStyle/>
          <a:p>
            <a:endParaRPr lang="it-IT"/>
          </a:p>
        </p:txBody>
      </p:sp>
    </p:spTree>
    <p:extLst>
      <p:ext uri="{BB962C8B-B14F-4D97-AF65-F5344CB8AC3E}">
        <p14:creationId xmlns:p14="http://schemas.microsoft.com/office/powerpoint/2010/main" val="2966464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658"/>
            <a:ext cx="2684379" cy="1873658"/>
          </a:xfrm>
        </p:spPr>
        <p:txBody>
          <a:bodyPr/>
          <a:lstStyle/>
          <a:p>
            <a:r>
              <a:rPr lang="it-IT" sz="4800"/>
              <a:t>To get to Physics !</a:t>
            </a:r>
          </a:p>
        </p:txBody>
      </p:sp>
      <p:sp>
        <p:nvSpPr>
          <p:cNvPr id="3" name="Segnaposto contenuto 2"/>
          <p:cNvSpPr>
            <a:spLocks noGrp="1"/>
          </p:cNvSpPr>
          <p:nvPr>
            <p:ph idx="1"/>
          </p:nvPr>
        </p:nvSpPr>
        <p:spPr>
          <a:xfrm>
            <a:off x="200526" y="2259263"/>
            <a:ext cx="3306614" cy="3866900"/>
          </a:xfrm>
        </p:spPr>
        <p:txBody>
          <a:bodyPr/>
          <a:lstStyle/>
          <a:p>
            <a:r>
              <a:rPr lang="it-IT"/>
              <a:t>Strong experience in physics analysis in several experiments</a:t>
            </a:r>
          </a:p>
          <a:p>
            <a:endParaRPr lang="it-IT"/>
          </a:p>
          <a:p>
            <a:r>
              <a:rPr lang="it-IT"/>
              <a:t>Believe that flavour opens windows on new physics</a:t>
            </a:r>
          </a:p>
        </p:txBody>
      </p:sp>
      <p:sp>
        <p:nvSpPr>
          <p:cNvPr id="4" name="Segnaposto data 3"/>
          <p:cNvSpPr>
            <a:spLocks noGrp="1"/>
          </p:cNvSpPr>
          <p:nvPr>
            <p:ph type="dt" sz="half" idx="10"/>
          </p:nvPr>
        </p:nvSpPr>
        <p:spPr/>
        <p:txBody>
          <a:bodyPr/>
          <a:lstStyle/>
          <a:p>
            <a:r>
              <a:rPr lang="en-US">
                <a:solidFill>
                  <a:prstClr val="black">
                    <a:lumMod val="65000"/>
                    <a:lumOff val="35000"/>
                  </a:prstClr>
                </a:solidFill>
              </a:rPr>
              <a:t>4/7/2013</a:t>
            </a:r>
            <a:endParaRPr lang="it-IT">
              <a:solidFill>
                <a:prstClr val="black">
                  <a:lumMod val="65000"/>
                  <a:lumOff val="35000"/>
                </a:prstClr>
              </a:solidFill>
            </a:endParaRPr>
          </a:p>
        </p:txBody>
      </p:sp>
      <p:sp>
        <p:nvSpPr>
          <p:cNvPr id="5" name="Segnaposto piè di pagina 4"/>
          <p:cNvSpPr>
            <a:spLocks noGrp="1"/>
          </p:cNvSpPr>
          <p:nvPr>
            <p:ph type="ftr" sz="quarter" idx="11"/>
          </p:nvPr>
        </p:nvSpPr>
        <p:spPr/>
        <p:txBody>
          <a:bodyPr/>
          <a:lstStyle/>
          <a:p>
            <a:r>
              <a:rPr lang="it-IT">
                <a:solidFill>
                  <a:prstClr val="black">
                    <a:lumMod val="65000"/>
                    <a:lumOff val="35000"/>
                  </a:prstClr>
                </a:solidFill>
              </a:rPr>
              <a:t>F.Forti: Italian Groups</a:t>
            </a:r>
          </a:p>
        </p:txBody>
      </p:sp>
      <p:sp>
        <p:nvSpPr>
          <p:cNvPr id="6" name="Segnaposto numero diapositiva 5"/>
          <p:cNvSpPr>
            <a:spLocks noGrp="1"/>
          </p:cNvSpPr>
          <p:nvPr>
            <p:ph type="sldNum" sz="quarter" idx="12"/>
          </p:nvPr>
        </p:nvSpPr>
        <p:spPr/>
        <p:txBody>
          <a:bodyPr/>
          <a:lstStyle/>
          <a:p>
            <a:fld id="{AEDD6A38-DD8B-8040-A5F2-CB416CAD0B07}" type="slidenum">
              <a:rPr lang="it-IT">
                <a:solidFill>
                  <a:prstClr val="black">
                    <a:lumMod val="65000"/>
                    <a:lumOff val="35000"/>
                  </a:prstClr>
                </a:solidFill>
              </a:rPr>
              <a:pPr/>
              <a:t>10</a:t>
            </a:fld>
            <a:endParaRPr lang="it-IT">
              <a:solidFill>
                <a:prstClr val="black">
                  <a:lumMod val="65000"/>
                  <a:lumOff val="35000"/>
                </a:prstClr>
              </a:solidFill>
            </a:endParaRPr>
          </a:p>
        </p:txBody>
      </p:sp>
      <p:pic>
        <p:nvPicPr>
          <p:cNvPr id="7" name="Immagine 6"/>
          <p:cNvPicPr>
            <a:picLocks noChangeAspect="1"/>
          </p:cNvPicPr>
          <p:nvPr/>
        </p:nvPicPr>
        <p:blipFill>
          <a:blip r:embed="rId2"/>
          <a:stretch>
            <a:fillRect/>
          </a:stretch>
        </p:blipFill>
        <p:spPr>
          <a:xfrm>
            <a:off x="3275953" y="24658"/>
            <a:ext cx="5829300" cy="6807200"/>
          </a:xfrm>
          <a:prstGeom prst="rect">
            <a:avLst/>
          </a:prstGeom>
        </p:spPr>
      </p:pic>
    </p:spTree>
    <p:extLst>
      <p:ext uri="{BB962C8B-B14F-4D97-AF65-F5344CB8AC3E}">
        <p14:creationId xmlns:p14="http://schemas.microsoft.com/office/powerpoint/2010/main" val="261578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a:t>Belle-II Italia</a:t>
            </a:r>
          </a:p>
        </p:txBody>
      </p:sp>
      <p:sp>
        <p:nvSpPr>
          <p:cNvPr id="9" name="Segnaposto contenuto 8"/>
          <p:cNvSpPr>
            <a:spLocks noGrp="1"/>
          </p:cNvSpPr>
          <p:nvPr>
            <p:ph idx="1"/>
          </p:nvPr>
        </p:nvSpPr>
        <p:spPr>
          <a:xfrm>
            <a:off x="457200" y="1199343"/>
            <a:ext cx="8229600" cy="2064734"/>
          </a:xfrm>
        </p:spPr>
        <p:txBody>
          <a:bodyPr>
            <a:normAutofit lnSpcReduction="10000"/>
          </a:bodyPr>
          <a:lstStyle/>
          <a:p>
            <a:r>
              <a:rPr lang="it-IT"/>
              <a:t>Gruppo significativo nelle richieste 2014</a:t>
            </a:r>
          </a:p>
          <a:p>
            <a:r>
              <a:rPr lang="it-IT"/>
              <a:t>Raggiunte le 50 persone. Piccole discrepanze tra anagrafica finale e foglio google (che </a:t>
            </a:r>
            <a:r>
              <a:rPr lang="it-IT"/>
              <a:t>è stato usato per calcolare le richieste).</a:t>
            </a:r>
          </a:p>
          <a:p>
            <a:r>
              <a:rPr lang="it-IT"/>
              <a:t>Anagrafica: 24.2 FTE; Foglio google: 24.8 FTE</a:t>
            </a:r>
            <a:endParaRPr lang="it-IT"/>
          </a:p>
          <a:p>
            <a:endParaRPr lang="it-IT"/>
          </a:p>
          <a:p>
            <a:endParaRPr lang="it-IT"/>
          </a:p>
          <a:p>
            <a:endParaRPr lang="it-IT"/>
          </a:p>
          <a:p>
            <a:endParaRPr lang="it-IT"/>
          </a:p>
          <a:p>
            <a:endParaRPr lang="it-IT"/>
          </a:p>
          <a:p>
            <a:endParaRPr lang="it-IT"/>
          </a:p>
          <a:p>
            <a:endParaRPr lang="it-IT"/>
          </a:p>
          <a:p>
            <a:pPr marL="0" indent="0">
              <a:buNone/>
            </a:pPr>
            <a:endParaRPr lang="it-IT"/>
          </a:p>
        </p:txBody>
      </p:sp>
      <p:sp>
        <p:nvSpPr>
          <p:cNvPr id="4" name="Segnaposto data 3"/>
          <p:cNvSpPr>
            <a:spLocks noGrp="1"/>
          </p:cNvSpPr>
          <p:nvPr>
            <p:ph type="dt" sz="half" idx="10"/>
          </p:nvPr>
        </p:nvSpPr>
        <p:spPr/>
        <p:txBody>
          <a:bodyPr/>
          <a:lstStyle/>
          <a:p>
            <a:r>
              <a:rPr lang="en-US"/>
              <a:t>15/7/2013</a:t>
            </a:r>
            <a:endParaRPr lang="it-IT"/>
          </a:p>
        </p:txBody>
      </p:sp>
      <p:sp>
        <p:nvSpPr>
          <p:cNvPr id="5" name="Segnaposto piè di pagina 4"/>
          <p:cNvSpPr>
            <a:spLocks noGrp="1"/>
          </p:cNvSpPr>
          <p:nvPr>
            <p:ph type="ftr" sz="quarter" idx="11"/>
          </p:nvPr>
        </p:nvSpPr>
        <p:spPr/>
        <p:txBody>
          <a:bodyPr/>
          <a:lstStyle/>
          <a:p>
            <a:r>
              <a:rPr lang="it-IT"/>
              <a:t>F.Forti: Belle-II</a:t>
            </a:r>
          </a:p>
        </p:txBody>
      </p:sp>
      <p:sp>
        <p:nvSpPr>
          <p:cNvPr id="6" name="Segnaposto numero diapositiva 5"/>
          <p:cNvSpPr>
            <a:spLocks noGrp="1"/>
          </p:cNvSpPr>
          <p:nvPr>
            <p:ph type="sldNum" sz="quarter" idx="12"/>
          </p:nvPr>
        </p:nvSpPr>
        <p:spPr/>
        <p:txBody>
          <a:bodyPr/>
          <a:lstStyle/>
          <a:p>
            <a:fld id="{AEDD6A38-DD8B-8040-A5F2-CB416CAD0B07}" type="slidenum">
              <a:rPr lang="it-IT"/>
              <a:t>11</a:t>
            </a:fld>
            <a:endParaRPr lang="it-IT"/>
          </a:p>
        </p:txBody>
      </p:sp>
      <p:pic>
        <p:nvPicPr>
          <p:cNvPr id="10" name="Immagine 9"/>
          <p:cNvPicPr>
            <a:picLocks noChangeAspect="1"/>
          </p:cNvPicPr>
          <p:nvPr/>
        </p:nvPicPr>
        <p:blipFill>
          <a:blip r:embed="rId2"/>
          <a:stretch>
            <a:fillRect/>
          </a:stretch>
        </p:blipFill>
        <p:spPr>
          <a:xfrm>
            <a:off x="1014943" y="3137076"/>
            <a:ext cx="6964278" cy="3092274"/>
          </a:xfrm>
          <a:prstGeom prst="rect">
            <a:avLst/>
          </a:prstGeom>
        </p:spPr>
      </p:pic>
    </p:spTree>
    <p:extLst>
      <p:ext uri="{BB962C8B-B14F-4D97-AF65-F5344CB8AC3E}">
        <p14:creationId xmlns:p14="http://schemas.microsoft.com/office/powerpoint/2010/main" val="29697187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Fogli di calcolo</a:t>
            </a:r>
          </a:p>
        </p:txBody>
      </p:sp>
      <p:sp>
        <p:nvSpPr>
          <p:cNvPr id="3" name="Segnaposto contenuto 2"/>
          <p:cNvSpPr>
            <a:spLocks noGrp="1"/>
          </p:cNvSpPr>
          <p:nvPr>
            <p:ph idx="1"/>
          </p:nvPr>
        </p:nvSpPr>
        <p:spPr/>
        <p:txBody>
          <a:bodyPr/>
          <a:lstStyle/>
          <a:p>
            <a:r>
              <a:rPr lang="it-IT"/>
              <a:t>Richieste 2014:</a:t>
            </a:r>
          </a:p>
          <a:p>
            <a:pPr lvl="1"/>
            <a:r>
              <a:rPr lang="it-IT">
                <a:hlinkClick r:id="rId2"/>
              </a:rPr>
              <a:t>https://docs.google.com/spreadsheet/ccc?key=0AnzCAynrojavdEdlRHd0UTJfNFNpQjVvUHR5T3VCUWc&amp;usp=sharing</a:t>
            </a:r>
            <a:endParaRPr lang="it-IT"/>
          </a:p>
          <a:p>
            <a:pPr lvl="1"/>
            <a:r>
              <a:rPr lang="it-IT"/>
              <a:t>Utilizzato per inserire le richieste nel DB dei preventivi</a:t>
            </a:r>
          </a:p>
          <a:p>
            <a:pPr lvl="1"/>
            <a:endParaRPr lang="it-IT"/>
          </a:p>
          <a:p>
            <a:r>
              <a:rPr lang="it-IT"/>
              <a:t>Quadro pluriennale:</a:t>
            </a:r>
          </a:p>
          <a:p>
            <a:pPr lvl="1"/>
            <a:r>
              <a:rPr lang="it-IT">
                <a:hlinkClick r:id="rId3"/>
              </a:rPr>
              <a:t>https://docs.google.com/spreadsheet/ccc?key=0AnzCAynrojavdHdfZlZjLVBHX2xYRmZEWWpaakljU3c&amp;usp=sharing</a:t>
            </a:r>
            <a:endParaRPr lang="it-IT"/>
          </a:p>
          <a:p>
            <a:pPr lvl="1"/>
            <a:r>
              <a:rPr lang="it-IT"/>
              <a:t>Utilizzato per il bilancio complessivo pluriennale</a:t>
            </a:r>
          </a:p>
          <a:p>
            <a:endParaRPr lang="it-IT"/>
          </a:p>
        </p:txBody>
      </p:sp>
      <p:sp>
        <p:nvSpPr>
          <p:cNvPr id="4" name="Segnaposto data 3"/>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5" name="Segnaposto piè di pagina 4"/>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6" name="Segnaposto numero diapositiva 5"/>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12</a:t>
            </a:fld>
            <a:endParaRPr lang="it-IT">
              <a:solidFill>
                <a:prstClr val="black">
                  <a:lumMod val="65000"/>
                  <a:lumOff val="35000"/>
                </a:prstClr>
              </a:solidFill>
            </a:endParaRPr>
          </a:p>
        </p:txBody>
      </p:sp>
    </p:spTree>
    <p:extLst>
      <p:ext uri="{BB962C8B-B14F-4D97-AF65-F5344CB8AC3E}">
        <p14:creationId xmlns:p14="http://schemas.microsoft.com/office/powerpoint/2010/main" val="3907836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Commenti sul gruppo</a:t>
            </a:r>
          </a:p>
        </p:txBody>
      </p:sp>
      <p:sp>
        <p:nvSpPr>
          <p:cNvPr id="3" name="Segnaposto contenuto 2"/>
          <p:cNvSpPr>
            <a:spLocks noGrp="1"/>
          </p:cNvSpPr>
          <p:nvPr>
            <p:ph idx="1"/>
          </p:nvPr>
        </p:nvSpPr>
        <p:spPr/>
        <p:txBody>
          <a:bodyPr/>
          <a:lstStyle/>
          <a:p>
            <a:r>
              <a:rPr lang="it-IT"/>
              <a:t>Rapporto FTE/Pers = 0.475 piuttosto basso</a:t>
            </a:r>
          </a:p>
          <a:p>
            <a:r>
              <a:rPr lang="it-IT"/>
              <a:t>Ragioni:</a:t>
            </a:r>
          </a:p>
          <a:p>
            <a:pPr lvl="1"/>
            <a:r>
              <a:rPr lang="it-IT"/>
              <a:t>Residue attivit</a:t>
            </a:r>
            <a:r>
              <a:rPr lang="it-IT"/>
              <a:t>à in esperimenti precedenti (Babar, Fermi, KLOE): ci si aspetta una progressiva riduzione</a:t>
            </a:r>
          </a:p>
          <a:p>
            <a:pPr lvl="1"/>
            <a:r>
              <a:rPr lang="it-IT"/>
              <a:t>Attività parallele di R&amp;D in gruppo V</a:t>
            </a:r>
          </a:p>
          <a:p>
            <a:pPr lvl="1"/>
            <a:r>
              <a:rPr lang="it-IT"/>
              <a:t>Prudenza nell’affrontare una nuova impresa, così lontana: ci si aspetta una crescita di FTE man mano che la fiducia cresce e l’impresa si conferma realistica</a:t>
            </a:r>
          </a:p>
          <a:p>
            <a:pPr lvl="1"/>
            <a:r>
              <a:rPr lang="it-IT"/>
              <a:t>Problema (noto) dei vincoli sulle partecipazioni a esperimenti LHC: si spera che i vincoli diventino meno severi e comunque ci si aspetta un po’ di transizioni quando si avvicina la produzione di fisica di Belle-II</a:t>
            </a:r>
          </a:p>
          <a:p>
            <a:r>
              <a:rPr lang="it-IT"/>
              <a:t>Dovremo aspettare il prossimo anno per giudicare</a:t>
            </a:r>
            <a:endParaRPr lang="it-IT"/>
          </a:p>
        </p:txBody>
      </p:sp>
      <p:sp>
        <p:nvSpPr>
          <p:cNvPr id="4" name="Segnaposto data 3"/>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5" name="Segnaposto piè di pagina 4"/>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6" name="Segnaposto numero diapositiva 5"/>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13</a:t>
            </a:fld>
            <a:endParaRPr lang="it-IT">
              <a:solidFill>
                <a:prstClr val="black">
                  <a:lumMod val="65000"/>
                  <a:lumOff val="35000"/>
                </a:prstClr>
              </a:solidFill>
            </a:endParaRPr>
          </a:p>
        </p:txBody>
      </p:sp>
    </p:spTree>
    <p:extLst>
      <p:ext uri="{BB962C8B-B14F-4D97-AF65-F5344CB8AC3E}">
        <p14:creationId xmlns:p14="http://schemas.microsoft.com/office/powerpoint/2010/main" val="1475849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Presenza in Belle-II</a:t>
            </a:r>
          </a:p>
        </p:txBody>
      </p:sp>
      <p:sp>
        <p:nvSpPr>
          <p:cNvPr id="3" name="Segnaposto contenuto 2"/>
          <p:cNvSpPr>
            <a:spLocks noGrp="1"/>
          </p:cNvSpPr>
          <p:nvPr>
            <p:ph idx="1"/>
          </p:nvPr>
        </p:nvSpPr>
        <p:spPr>
          <a:xfrm>
            <a:off x="457200" y="1199342"/>
            <a:ext cx="8229600" cy="5157008"/>
          </a:xfrm>
        </p:spPr>
        <p:txBody>
          <a:bodyPr>
            <a:normAutofit fontScale="92500" lnSpcReduction="20000"/>
          </a:bodyPr>
          <a:lstStyle/>
          <a:p>
            <a:r>
              <a:rPr lang="it-IT"/>
              <a:t>L’INFN rappresenta circa il 10% della collaborazione</a:t>
            </a:r>
          </a:p>
          <a:p>
            <a:endParaRPr lang="it-IT"/>
          </a:p>
          <a:p>
            <a:pPr lvl="1"/>
            <a:r>
              <a:rPr lang="it-IT"/>
              <a:t>Numeri prima e </a:t>
            </a:r>
            <a:br>
              <a:rPr lang="it-IT"/>
            </a:br>
            <a:r>
              <a:rPr lang="it-IT"/>
              <a:t>dopo il B2GM di</a:t>
            </a:r>
            <a:br>
              <a:rPr lang="it-IT"/>
            </a:br>
            <a:r>
              <a:rPr lang="it-IT"/>
              <a:t>luglio</a:t>
            </a:r>
          </a:p>
          <a:p>
            <a:pPr marL="0" indent="0">
              <a:buNone/>
            </a:pPr>
            <a:endParaRPr lang="it-IT"/>
          </a:p>
          <a:p>
            <a:pPr marL="0" indent="0">
              <a:buNone/>
            </a:pPr>
            <a:endParaRPr lang="it-IT"/>
          </a:p>
          <a:p>
            <a:r>
              <a:rPr lang="it-IT"/>
              <a:t>Rappresentanze istituzionali italiane</a:t>
            </a:r>
          </a:p>
          <a:p>
            <a:pPr lvl="1"/>
            <a:r>
              <a:rPr lang="it-IT"/>
              <a:t>Institution Board: uno per sezione</a:t>
            </a:r>
          </a:p>
          <a:p>
            <a:pPr lvl="1"/>
            <a:r>
              <a:rPr lang="it-IT"/>
              <a:t>Finance Board:  Francesco Forti</a:t>
            </a:r>
          </a:p>
          <a:p>
            <a:pPr lvl="1"/>
            <a:r>
              <a:rPr lang="it-IT"/>
              <a:t>Executive Board: Pasquale Lubrano</a:t>
            </a:r>
          </a:p>
          <a:p>
            <a:pPr lvl="1"/>
            <a:r>
              <a:rPr lang="it-IT"/>
              <a:t>Finance Oversight Panel: A. Zoccoli </a:t>
            </a:r>
            <a:r>
              <a:rPr lang="it-IT">
                <a:sym typeface="Wingdings"/>
              </a:rPr>
              <a:t> Meeting a Novembre</a:t>
            </a:r>
          </a:p>
          <a:p>
            <a:pPr lvl="1"/>
            <a:endParaRPr lang="it-IT"/>
          </a:p>
          <a:p>
            <a:r>
              <a:rPr lang="it-IT"/>
              <a:t>M&amp;O : tra 5 e 10 kE (totali) per il 2014. </a:t>
            </a:r>
          </a:p>
          <a:p>
            <a:pPr lvl="1"/>
            <a:r>
              <a:rPr lang="it-IT"/>
              <a:t>Durante il running ci si aspetta circa un fattore 10 di pi</a:t>
            </a:r>
            <a:r>
              <a:rPr lang="it-IT"/>
              <a:t>ù tra 50 e 100K totali</a:t>
            </a:r>
            <a:endParaRPr lang="it-IT"/>
          </a:p>
        </p:txBody>
      </p:sp>
      <p:sp>
        <p:nvSpPr>
          <p:cNvPr id="4" name="Segnaposto data 3"/>
          <p:cNvSpPr>
            <a:spLocks noGrp="1"/>
          </p:cNvSpPr>
          <p:nvPr>
            <p:ph type="dt" sz="half" idx="10"/>
          </p:nvPr>
        </p:nvSpPr>
        <p:spPr/>
        <p:txBody>
          <a:bodyPr/>
          <a:lstStyle/>
          <a:p>
            <a:r>
              <a:rPr lang="en-US"/>
              <a:t>15/7/2013</a:t>
            </a:r>
            <a:endParaRPr lang="it-IT"/>
          </a:p>
        </p:txBody>
      </p:sp>
      <p:sp>
        <p:nvSpPr>
          <p:cNvPr id="5" name="Segnaposto piè di pagina 4"/>
          <p:cNvSpPr>
            <a:spLocks noGrp="1"/>
          </p:cNvSpPr>
          <p:nvPr>
            <p:ph type="ftr" sz="quarter" idx="11"/>
          </p:nvPr>
        </p:nvSpPr>
        <p:spPr/>
        <p:txBody>
          <a:bodyPr/>
          <a:lstStyle/>
          <a:p>
            <a:r>
              <a:rPr lang="it-IT"/>
              <a:t>F.Forti: Belle-II</a:t>
            </a:r>
          </a:p>
        </p:txBody>
      </p:sp>
      <p:sp>
        <p:nvSpPr>
          <p:cNvPr id="6" name="Segnaposto numero diapositiva 5"/>
          <p:cNvSpPr>
            <a:spLocks noGrp="1"/>
          </p:cNvSpPr>
          <p:nvPr>
            <p:ph type="sldNum" sz="quarter" idx="12"/>
          </p:nvPr>
        </p:nvSpPr>
        <p:spPr/>
        <p:txBody>
          <a:bodyPr/>
          <a:lstStyle/>
          <a:p>
            <a:fld id="{AEDD6A38-DD8B-8040-A5F2-CB416CAD0B07}" type="slidenum">
              <a:rPr lang="it-IT"/>
              <a:t>14</a:t>
            </a:fld>
            <a:endParaRPr lang="it-IT"/>
          </a:p>
        </p:txBody>
      </p:sp>
      <p:pic>
        <p:nvPicPr>
          <p:cNvPr id="7" name="Immagine 6"/>
          <p:cNvPicPr>
            <a:picLocks noChangeAspect="1"/>
          </p:cNvPicPr>
          <p:nvPr/>
        </p:nvPicPr>
        <p:blipFill>
          <a:blip r:embed="rId2"/>
          <a:stretch>
            <a:fillRect/>
          </a:stretch>
        </p:blipFill>
        <p:spPr>
          <a:xfrm>
            <a:off x="4501444" y="1659466"/>
            <a:ext cx="2465741" cy="1501988"/>
          </a:xfrm>
          <a:prstGeom prst="rect">
            <a:avLst/>
          </a:prstGeom>
        </p:spPr>
      </p:pic>
    </p:spTree>
    <p:extLst>
      <p:ext uri="{BB962C8B-B14F-4D97-AF65-F5344CB8AC3E}">
        <p14:creationId xmlns:p14="http://schemas.microsoft.com/office/powerpoint/2010/main" val="294301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Modus operandi</a:t>
            </a:r>
          </a:p>
        </p:txBody>
      </p:sp>
      <p:sp>
        <p:nvSpPr>
          <p:cNvPr id="3" name="Segnaposto contenuto 2"/>
          <p:cNvSpPr>
            <a:spLocks noGrp="1"/>
          </p:cNvSpPr>
          <p:nvPr>
            <p:ph idx="1"/>
          </p:nvPr>
        </p:nvSpPr>
        <p:spPr/>
        <p:txBody>
          <a:bodyPr>
            <a:normAutofit lnSpcReduction="10000"/>
          </a:bodyPr>
          <a:lstStyle/>
          <a:p>
            <a:r>
              <a:rPr lang="it-IT"/>
              <a:t>Coordinamento italiano delle attività di sottosistema, essenziale per presentarsi in CSN1 ed armonizzare le richieste</a:t>
            </a:r>
          </a:p>
          <a:p>
            <a:pPr lvl="1"/>
            <a:r>
              <a:rPr lang="it-IT"/>
              <a:t>SVD: S. Bettarini</a:t>
            </a:r>
          </a:p>
          <a:p>
            <a:pPr lvl="1"/>
            <a:r>
              <a:rPr lang="it-IT"/>
              <a:t>PID: R. Mussa</a:t>
            </a:r>
          </a:p>
          <a:p>
            <a:pPr lvl="1"/>
            <a:r>
              <a:rPr lang="it-IT"/>
              <a:t>ECL: C. Cecchi</a:t>
            </a:r>
          </a:p>
          <a:p>
            <a:pPr lvl="1"/>
            <a:r>
              <a:rPr lang="it-IT"/>
              <a:t>COMP: F. Bianchi</a:t>
            </a:r>
          </a:p>
          <a:p>
            <a:endParaRPr lang="it-IT"/>
          </a:p>
          <a:p>
            <a:r>
              <a:rPr lang="it-IT"/>
              <a:t>Richieste distinte tra richieste di sottosistema e di sezione.</a:t>
            </a:r>
          </a:p>
          <a:p>
            <a:pPr lvl="1"/>
            <a:r>
              <a:rPr lang="it-IT"/>
              <a:t>Richieste di sezione normalmente basate su metabolismi e FTE</a:t>
            </a:r>
          </a:p>
          <a:p>
            <a:pPr lvl="1"/>
            <a:r>
              <a:rPr lang="it-IT"/>
              <a:t>Richieste di sottosistema su attivit</a:t>
            </a:r>
            <a:r>
              <a:rPr lang="it-IT"/>
              <a:t>à specifiche</a:t>
            </a:r>
            <a:endParaRPr lang="it-IT"/>
          </a:p>
        </p:txBody>
      </p:sp>
      <p:sp>
        <p:nvSpPr>
          <p:cNvPr id="4" name="Segnaposto data 3"/>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5" name="Segnaposto piè di pagina 4"/>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6" name="Segnaposto numero diapositiva 5"/>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15</a:t>
            </a:fld>
            <a:endParaRPr lang="it-IT">
              <a:solidFill>
                <a:prstClr val="black">
                  <a:lumMod val="65000"/>
                  <a:lumOff val="35000"/>
                </a:prstClr>
              </a:solidFill>
            </a:endParaRPr>
          </a:p>
        </p:txBody>
      </p:sp>
    </p:spTree>
    <p:extLst>
      <p:ext uri="{BB962C8B-B14F-4D97-AF65-F5344CB8AC3E}">
        <p14:creationId xmlns:p14="http://schemas.microsoft.com/office/powerpoint/2010/main" val="224309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Richieste per il 2014</a:t>
            </a:r>
          </a:p>
        </p:txBody>
      </p:sp>
      <p:sp>
        <p:nvSpPr>
          <p:cNvPr id="3" name="Segnaposto contenuto 2"/>
          <p:cNvSpPr>
            <a:spLocks noGrp="1"/>
          </p:cNvSpPr>
          <p:nvPr>
            <p:ph idx="1"/>
          </p:nvPr>
        </p:nvSpPr>
        <p:spPr>
          <a:xfrm>
            <a:off x="457200" y="1199342"/>
            <a:ext cx="8229600" cy="5157008"/>
          </a:xfrm>
        </p:spPr>
        <p:txBody>
          <a:bodyPr>
            <a:normAutofit/>
          </a:bodyPr>
          <a:lstStyle/>
          <a:p>
            <a:r>
              <a:rPr lang="it-IT"/>
              <a:t>Richieste di sottosistema</a:t>
            </a:r>
          </a:p>
          <a:p>
            <a:pPr lvl="1"/>
            <a:r>
              <a:rPr lang="it-IT"/>
              <a:t>Cat A: costo core necessario per le costruzioni</a:t>
            </a:r>
          </a:p>
          <a:p>
            <a:pPr lvl="2"/>
            <a:r>
              <a:rPr lang="it-IT"/>
              <a:t>Costruzione, </a:t>
            </a:r>
          </a:p>
          <a:p>
            <a:pPr lvl="2"/>
            <a:r>
              <a:rPr lang="it-IT"/>
              <a:t>Attrezzature di laboratorio specifiche per le costruzioni</a:t>
            </a:r>
          </a:p>
          <a:p>
            <a:pPr lvl="2"/>
            <a:r>
              <a:rPr lang="it-IT"/>
              <a:t>Missioni specifiche: workshop specifici, contatti, installazione. </a:t>
            </a:r>
          </a:p>
          <a:p>
            <a:pPr lvl="1"/>
            <a:r>
              <a:rPr lang="it-IT"/>
              <a:t>Cat C: responsabilità</a:t>
            </a:r>
          </a:p>
          <a:p>
            <a:endParaRPr lang="it-IT"/>
          </a:p>
          <a:p>
            <a:r>
              <a:rPr lang="it-IT"/>
              <a:t>Cat B: Richieste di sezione </a:t>
            </a:r>
          </a:p>
          <a:p>
            <a:pPr lvl="1"/>
            <a:r>
              <a:rPr lang="it-IT"/>
              <a:t>Metabolismi: </a:t>
            </a:r>
          </a:p>
          <a:p>
            <a:pPr lvl="2"/>
            <a:r>
              <a:rPr lang="it-IT"/>
              <a:t>Consumi: 1.5kE/FTE di consumi; </a:t>
            </a:r>
          </a:p>
          <a:p>
            <a:pPr lvl="2"/>
            <a:r>
              <a:rPr lang="it-IT"/>
              <a:t>Missioni (int + est): 1.5 KE/FTE + 1 m.u./FTE.</a:t>
            </a:r>
          </a:p>
          <a:p>
            <a:endParaRPr lang="it-IT"/>
          </a:p>
          <a:p>
            <a:r>
              <a:rPr lang="it-IT"/>
              <a:t>1 m.u. in Giappone valutato a 6kE</a:t>
            </a:r>
          </a:p>
        </p:txBody>
      </p:sp>
      <p:sp>
        <p:nvSpPr>
          <p:cNvPr id="4" name="Segnaposto data 3"/>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5" name="Segnaposto piè di pagina 4"/>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6" name="Segnaposto numero diapositiva 5"/>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16</a:t>
            </a:fld>
            <a:endParaRPr lang="it-IT">
              <a:solidFill>
                <a:prstClr val="black">
                  <a:lumMod val="65000"/>
                  <a:lumOff val="35000"/>
                </a:prstClr>
              </a:solidFill>
            </a:endParaRPr>
          </a:p>
        </p:txBody>
      </p:sp>
    </p:spTree>
    <p:extLst>
      <p:ext uri="{BB962C8B-B14F-4D97-AF65-F5344CB8AC3E}">
        <p14:creationId xmlns:p14="http://schemas.microsoft.com/office/powerpoint/2010/main" val="28224954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Richieste totali</a:t>
            </a:r>
          </a:p>
        </p:txBody>
      </p:sp>
      <p:pic>
        <p:nvPicPr>
          <p:cNvPr id="7" name="Segnaposto contenuto 6"/>
          <p:cNvPicPr>
            <a:picLocks noGrp="1" noChangeAspect="1"/>
          </p:cNvPicPr>
          <p:nvPr>
            <p:ph idx="1"/>
          </p:nvPr>
        </p:nvPicPr>
        <p:blipFill>
          <a:blip r:embed="rId2"/>
          <a:srcRect t="-14575" b="-14575"/>
          <a:stretch>
            <a:fillRect/>
          </a:stretch>
        </p:blipFill>
        <p:spPr>
          <a:xfrm>
            <a:off x="0" y="634118"/>
            <a:ext cx="9192606" cy="5504215"/>
          </a:xfrm>
        </p:spPr>
      </p:pic>
      <p:sp>
        <p:nvSpPr>
          <p:cNvPr id="4" name="Segnaposto data 3"/>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5" name="Segnaposto piè di pagina 4"/>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6" name="Segnaposto numero diapositiva 5"/>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17</a:t>
            </a:fld>
            <a:endParaRPr lang="it-IT">
              <a:solidFill>
                <a:prstClr val="black">
                  <a:lumMod val="65000"/>
                  <a:lumOff val="35000"/>
                </a:prstClr>
              </a:solidFill>
            </a:endParaRPr>
          </a:p>
        </p:txBody>
      </p:sp>
    </p:spTree>
    <p:extLst>
      <p:ext uri="{BB962C8B-B14F-4D97-AF65-F5344CB8AC3E}">
        <p14:creationId xmlns:p14="http://schemas.microsoft.com/office/powerpoint/2010/main" val="1390118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a:t>Richieste Metaboliche Sezioni (tipo B)</a:t>
            </a:r>
          </a:p>
        </p:txBody>
      </p:sp>
      <p:sp>
        <p:nvSpPr>
          <p:cNvPr id="4" name="Segnaposto data 3"/>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5" name="Segnaposto piè di pagina 4"/>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6" name="Segnaposto numero diapositiva 5"/>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18</a:t>
            </a:fld>
            <a:endParaRPr lang="it-IT">
              <a:solidFill>
                <a:prstClr val="black">
                  <a:lumMod val="65000"/>
                  <a:lumOff val="35000"/>
                </a:prstClr>
              </a:solidFill>
            </a:endParaRPr>
          </a:p>
        </p:txBody>
      </p:sp>
      <p:pic>
        <p:nvPicPr>
          <p:cNvPr id="3" name="Immagine 2"/>
          <p:cNvPicPr>
            <a:picLocks noChangeAspect="1"/>
          </p:cNvPicPr>
          <p:nvPr/>
        </p:nvPicPr>
        <p:blipFill>
          <a:blip r:embed="rId2"/>
          <a:stretch>
            <a:fillRect/>
          </a:stretch>
        </p:blipFill>
        <p:spPr>
          <a:xfrm>
            <a:off x="659164" y="1526822"/>
            <a:ext cx="7548241" cy="4216400"/>
          </a:xfrm>
          <a:prstGeom prst="rect">
            <a:avLst/>
          </a:prstGeom>
        </p:spPr>
      </p:pic>
    </p:spTree>
    <p:extLst>
      <p:ext uri="{BB962C8B-B14F-4D97-AF65-F5344CB8AC3E}">
        <p14:creationId xmlns:p14="http://schemas.microsoft.com/office/powerpoint/2010/main" val="39751676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 2014 Sottosistemi</a:t>
            </a:r>
          </a:p>
        </p:txBody>
      </p:sp>
      <p:sp>
        <p:nvSpPr>
          <p:cNvPr id="4" name="Segnaposto data 3"/>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5" name="Segnaposto piè di pagina 4"/>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6" name="Segnaposto numero diapositiva 5"/>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19</a:t>
            </a:fld>
            <a:endParaRPr lang="it-IT">
              <a:solidFill>
                <a:prstClr val="black">
                  <a:lumMod val="65000"/>
                  <a:lumOff val="35000"/>
                </a:prstClr>
              </a:solidFill>
            </a:endParaRPr>
          </a:p>
        </p:txBody>
      </p:sp>
      <p:sp>
        <p:nvSpPr>
          <p:cNvPr id="13" name="CasellaDiTesto 12"/>
          <p:cNvSpPr txBox="1"/>
          <p:nvPr/>
        </p:nvSpPr>
        <p:spPr>
          <a:xfrm>
            <a:off x="659165" y="1219983"/>
            <a:ext cx="929730" cy="461665"/>
          </a:xfrm>
          <a:prstGeom prst="rect">
            <a:avLst/>
          </a:prstGeom>
          <a:noFill/>
        </p:spPr>
        <p:txBody>
          <a:bodyPr wrap="square" rtlCol="0">
            <a:spAutoFit/>
          </a:bodyPr>
          <a:lstStyle/>
          <a:p>
            <a:r>
              <a:rPr lang="it-IT" sz="2400"/>
              <a:t>SVD</a:t>
            </a:r>
          </a:p>
        </p:txBody>
      </p:sp>
      <p:sp>
        <p:nvSpPr>
          <p:cNvPr id="16" name="CasellaDiTesto 15"/>
          <p:cNvSpPr txBox="1"/>
          <p:nvPr/>
        </p:nvSpPr>
        <p:spPr>
          <a:xfrm>
            <a:off x="659165" y="2342873"/>
            <a:ext cx="929730" cy="461665"/>
          </a:xfrm>
          <a:prstGeom prst="rect">
            <a:avLst/>
          </a:prstGeom>
          <a:noFill/>
        </p:spPr>
        <p:txBody>
          <a:bodyPr wrap="square" rtlCol="0">
            <a:spAutoFit/>
          </a:bodyPr>
          <a:lstStyle/>
          <a:p>
            <a:r>
              <a:rPr lang="it-IT" sz="2400"/>
              <a:t>PID</a:t>
            </a:r>
          </a:p>
        </p:txBody>
      </p:sp>
      <p:sp>
        <p:nvSpPr>
          <p:cNvPr id="17" name="CasellaDiTesto 16"/>
          <p:cNvSpPr txBox="1"/>
          <p:nvPr/>
        </p:nvSpPr>
        <p:spPr>
          <a:xfrm>
            <a:off x="659165" y="3733607"/>
            <a:ext cx="929730" cy="461665"/>
          </a:xfrm>
          <a:prstGeom prst="rect">
            <a:avLst/>
          </a:prstGeom>
          <a:noFill/>
        </p:spPr>
        <p:txBody>
          <a:bodyPr wrap="square" rtlCol="0">
            <a:spAutoFit/>
          </a:bodyPr>
          <a:lstStyle/>
          <a:p>
            <a:r>
              <a:rPr lang="it-IT" sz="2400"/>
              <a:t>ECL</a:t>
            </a:r>
          </a:p>
        </p:txBody>
      </p:sp>
      <p:sp>
        <p:nvSpPr>
          <p:cNvPr id="18" name="CasellaDiTesto 17"/>
          <p:cNvSpPr txBox="1"/>
          <p:nvPr/>
        </p:nvSpPr>
        <p:spPr>
          <a:xfrm>
            <a:off x="659165" y="5311110"/>
            <a:ext cx="1390072" cy="461665"/>
          </a:xfrm>
          <a:prstGeom prst="rect">
            <a:avLst/>
          </a:prstGeom>
          <a:noFill/>
        </p:spPr>
        <p:txBody>
          <a:bodyPr wrap="square" rtlCol="0">
            <a:spAutoFit/>
          </a:bodyPr>
          <a:lstStyle/>
          <a:p>
            <a:r>
              <a:rPr lang="it-IT" sz="2400"/>
              <a:t>COMP</a:t>
            </a:r>
          </a:p>
        </p:txBody>
      </p:sp>
      <p:pic>
        <p:nvPicPr>
          <p:cNvPr id="9" name="Immagine 8"/>
          <p:cNvPicPr>
            <a:picLocks noChangeAspect="1"/>
          </p:cNvPicPr>
          <p:nvPr/>
        </p:nvPicPr>
        <p:blipFill>
          <a:blip r:embed="rId2"/>
          <a:stretch>
            <a:fillRect/>
          </a:stretch>
        </p:blipFill>
        <p:spPr>
          <a:xfrm>
            <a:off x="2574617" y="1079106"/>
            <a:ext cx="6093835" cy="804565"/>
          </a:xfrm>
          <a:prstGeom prst="rect">
            <a:avLst/>
          </a:prstGeom>
        </p:spPr>
      </p:pic>
      <p:pic>
        <p:nvPicPr>
          <p:cNvPr id="10" name="Immagine 9"/>
          <p:cNvPicPr>
            <a:picLocks noChangeAspect="1"/>
          </p:cNvPicPr>
          <p:nvPr/>
        </p:nvPicPr>
        <p:blipFill>
          <a:blip r:embed="rId3"/>
          <a:stretch>
            <a:fillRect/>
          </a:stretch>
        </p:blipFill>
        <p:spPr>
          <a:xfrm>
            <a:off x="2574616" y="2048318"/>
            <a:ext cx="6182121" cy="852172"/>
          </a:xfrm>
          <a:prstGeom prst="rect">
            <a:avLst/>
          </a:prstGeom>
        </p:spPr>
      </p:pic>
      <p:pic>
        <p:nvPicPr>
          <p:cNvPr id="11" name="Immagine 10"/>
          <p:cNvPicPr>
            <a:picLocks noChangeAspect="1"/>
          </p:cNvPicPr>
          <p:nvPr/>
        </p:nvPicPr>
        <p:blipFill>
          <a:blip r:embed="rId4"/>
          <a:stretch>
            <a:fillRect/>
          </a:stretch>
        </p:blipFill>
        <p:spPr>
          <a:xfrm>
            <a:off x="2574615" y="3001471"/>
            <a:ext cx="6093837" cy="1604540"/>
          </a:xfrm>
          <a:prstGeom prst="rect">
            <a:avLst/>
          </a:prstGeom>
        </p:spPr>
      </p:pic>
      <p:pic>
        <p:nvPicPr>
          <p:cNvPr id="22" name="Immagine 21"/>
          <p:cNvPicPr>
            <a:picLocks noChangeAspect="1"/>
          </p:cNvPicPr>
          <p:nvPr/>
        </p:nvPicPr>
        <p:blipFill>
          <a:blip r:embed="rId5"/>
          <a:stretch>
            <a:fillRect/>
          </a:stretch>
        </p:blipFill>
        <p:spPr>
          <a:xfrm>
            <a:off x="2574617" y="4725931"/>
            <a:ext cx="2447463" cy="1789936"/>
          </a:xfrm>
          <a:prstGeom prst="rect">
            <a:avLst/>
          </a:prstGeom>
        </p:spPr>
      </p:pic>
      <p:graphicFrame>
        <p:nvGraphicFramePr>
          <p:cNvPr id="23" name="Tabella 22"/>
          <p:cNvGraphicFramePr>
            <a:graphicFrameLocks noGrp="1"/>
          </p:cNvGraphicFramePr>
          <p:nvPr>
            <p:extLst>
              <p:ext uri="{D42A27DB-BD31-4B8C-83A1-F6EECF244321}">
                <p14:modId xmlns:p14="http://schemas.microsoft.com/office/powerpoint/2010/main" val="2846701436"/>
              </p:ext>
            </p:extLst>
          </p:nvPr>
        </p:nvGraphicFramePr>
        <p:xfrm>
          <a:off x="5353993" y="4619137"/>
          <a:ext cx="3593381" cy="1854200"/>
        </p:xfrm>
        <a:graphic>
          <a:graphicData uri="http://schemas.openxmlformats.org/drawingml/2006/table">
            <a:tbl>
              <a:tblPr firstRow="1" bandRow="1">
                <a:tableStyleId>{5940675A-B579-460E-94D1-54222C63F5DA}</a:tableStyleId>
              </a:tblPr>
              <a:tblGrid>
                <a:gridCol w="2135825"/>
                <a:gridCol w="1457556"/>
              </a:tblGrid>
              <a:tr h="370840">
                <a:tc>
                  <a:txBody>
                    <a:bodyPr/>
                    <a:lstStyle/>
                    <a:p>
                      <a:r>
                        <a:rPr lang="it-IT" b="1"/>
                        <a:t>Grand total</a:t>
                      </a:r>
                    </a:p>
                  </a:txBody>
                  <a:tcPr/>
                </a:tc>
                <a:tc>
                  <a:txBody>
                    <a:bodyPr/>
                    <a:lstStyle/>
                    <a:p>
                      <a:r>
                        <a:rPr lang="it-IT" b="1"/>
                        <a:t>1115.5+30SJ</a:t>
                      </a:r>
                    </a:p>
                  </a:txBody>
                  <a:tcPr/>
                </a:tc>
              </a:tr>
              <a:tr h="370840">
                <a:tc>
                  <a:txBody>
                    <a:bodyPr/>
                    <a:lstStyle/>
                    <a:p>
                      <a:r>
                        <a:rPr lang="it-IT"/>
                        <a:t>Consumi</a:t>
                      </a:r>
                      <a:r>
                        <a:rPr lang="it-IT" baseline="0"/>
                        <a:t> B</a:t>
                      </a:r>
                      <a:endParaRPr lang="it-IT"/>
                    </a:p>
                  </a:txBody>
                  <a:tcPr/>
                </a:tc>
                <a:tc>
                  <a:txBody>
                    <a:bodyPr/>
                    <a:lstStyle/>
                    <a:p>
                      <a:r>
                        <a:rPr lang="it-IT"/>
                        <a:t>37.5</a:t>
                      </a:r>
                    </a:p>
                  </a:txBody>
                  <a:tcPr/>
                </a:tc>
              </a:tr>
              <a:tr h="370840">
                <a:tc>
                  <a:txBody>
                    <a:bodyPr/>
                    <a:lstStyle/>
                    <a:p>
                      <a:r>
                        <a:rPr lang="it-IT"/>
                        <a:t>Missioni B</a:t>
                      </a:r>
                    </a:p>
                  </a:txBody>
                  <a:tcPr/>
                </a:tc>
                <a:tc>
                  <a:txBody>
                    <a:bodyPr/>
                    <a:lstStyle/>
                    <a:p>
                      <a:r>
                        <a:rPr lang="it-IT"/>
                        <a:t>186.5</a:t>
                      </a:r>
                    </a:p>
                  </a:txBody>
                  <a:tcPr/>
                </a:tc>
              </a:tr>
              <a:tr h="370840">
                <a:tc>
                  <a:txBody>
                    <a:bodyPr/>
                    <a:lstStyle/>
                    <a:p>
                      <a:r>
                        <a:rPr lang="it-IT"/>
                        <a:t>Sistemi</a:t>
                      </a:r>
                    </a:p>
                  </a:txBody>
                  <a:tcPr/>
                </a:tc>
                <a:tc>
                  <a:txBody>
                    <a:bodyPr/>
                    <a:lstStyle/>
                    <a:p>
                      <a:r>
                        <a:rPr lang="it-IT"/>
                        <a:t>876.5 + 30 SJ</a:t>
                      </a:r>
                    </a:p>
                  </a:txBody>
                  <a:tcPr/>
                </a:tc>
              </a:tr>
              <a:tr h="370840">
                <a:tc>
                  <a:txBody>
                    <a:bodyPr/>
                    <a:lstStyle/>
                    <a:p>
                      <a:r>
                        <a:rPr lang="it-IT"/>
                        <a:t>M&amp;O</a:t>
                      </a:r>
                      <a:r>
                        <a:rPr lang="it-IT" baseline="0"/>
                        <a:t> + CoordNaz</a:t>
                      </a:r>
                      <a:endParaRPr lang="it-IT"/>
                    </a:p>
                  </a:txBody>
                  <a:tcPr/>
                </a:tc>
                <a:tc>
                  <a:txBody>
                    <a:bodyPr/>
                    <a:lstStyle/>
                    <a:p>
                      <a:r>
                        <a:rPr lang="it-IT"/>
                        <a:t>15</a:t>
                      </a:r>
                    </a:p>
                  </a:txBody>
                  <a:tcPr/>
                </a:tc>
              </a:tr>
            </a:tbl>
          </a:graphicData>
        </a:graphic>
      </p:graphicFrame>
    </p:spTree>
    <p:extLst>
      <p:ext uri="{BB962C8B-B14F-4D97-AF65-F5344CB8AC3E}">
        <p14:creationId xmlns:p14="http://schemas.microsoft.com/office/powerpoint/2010/main" val="5023939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a:t>Outline</a:t>
            </a:r>
          </a:p>
        </p:txBody>
      </p:sp>
      <p:sp>
        <p:nvSpPr>
          <p:cNvPr id="8" name="Segnaposto contenuto 7"/>
          <p:cNvSpPr>
            <a:spLocks noGrp="1"/>
          </p:cNvSpPr>
          <p:nvPr>
            <p:ph idx="1"/>
          </p:nvPr>
        </p:nvSpPr>
        <p:spPr/>
        <p:txBody>
          <a:bodyPr/>
          <a:lstStyle/>
          <a:p>
            <a:r>
              <a:rPr lang="it-IT"/>
              <a:t>Commenti su Belle-II / SuperKEKB</a:t>
            </a:r>
          </a:p>
          <a:p>
            <a:endParaRPr lang="it-IT"/>
          </a:p>
          <a:p>
            <a:r>
              <a:rPr lang="it-IT"/>
              <a:t>Collaborazione italiana</a:t>
            </a:r>
          </a:p>
          <a:p>
            <a:endParaRPr lang="it-IT"/>
          </a:p>
          <a:p>
            <a:r>
              <a:rPr lang="it-IT"/>
              <a:t>Richieste 2014</a:t>
            </a:r>
          </a:p>
          <a:p>
            <a:endParaRPr lang="it-IT"/>
          </a:p>
          <a:p>
            <a:r>
              <a:rPr lang="it-IT"/>
              <a:t>Quadro pluriennale</a:t>
            </a:r>
          </a:p>
          <a:p>
            <a:endParaRPr lang="it-IT"/>
          </a:p>
          <a:p>
            <a:r>
              <a:rPr lang="it-IT"/>
              <a:t>Domande/commenti/risposte</a:t>
            </a:r>
          </a:p>
          <a:p>
            <a:endParaRPr lang="it-IT"/>
          </a:p>
          <a:p>
            <a:endParaRPr lang="it-IT"/>
          </a:p>
        </p:txBody>
      </p:sp>
      <p:sp>
        <p:nvSpPr>
          <p:cNvPr id="4" name="Segnaposto data 3"/>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5" name="Segnaposto piè di pagina 4"/>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6" name="Segnaposto numero diapositiva 5"/>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2</a:t>
            </a:fld>
            <a:endParaRPr lang="it-IT">
              <a:solidFill>
                <a:prstClr val="black">
                  <a:lumMod val="65000"/>
                  <a:lumOff val="35000"/>
                </a:prstClr>
              </a:solidFill>
            </a:endParaRPr>
          </a:p>
        </p:txBody>
      </p:sp>
    </p:spTree>
    <p:extLst>
      <p:ext uri="{BB962C8B-B14F-4D97-AF65-F5344CB8AC3E}">
        <p14:creationId xmlns:p14="http://schemas.microsoft.com/office/powerpoint/2010/main" val="4248270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Milestones 2014</a:t>
            </a:r>
          </a:p>
        </p:txBody>
      </p:sp>
      <p:pic>
        <p:nvPicPr>
          <p:cNvPr id="7" name="Segnaposto contenuto 6"/>
          <p:cNvPicPr>
            <a:picLocks noGrp="1" noChangeAspect="1"/>
          </p:cNvPicPr>
          <p:nvPr>
            <p:ph idx="1"/>
          </p:nvPr>
        </p:nvPicPr>
        <p:blipFill>
          <a:blip r:embed="rId2"/>
          <a:srcRect t="-81315" b="-81315"/>
          <a:stretch>
            <a:fillRect/>
          </a:stretch>
        </p:blipFill>
        <p:spPr>
          <a:xfrm>
            <a:off x="457200" y="1198563"/>
            <a:ext cx="8229600" cy="4927600"/>
          </a:xfrm>
        </p:spPr>
      </p:pic>
      <p:sp>
        <p:nvSpPr>
          <p:cNvPr id="4" name="Segnaposto data 3"/>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5" name="Segnaposto piè di pagina 4"/>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6" name="Segnaposto numero diapositiva 5"/>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20</a:t>
            </a:fld>
            <a:endParaRPr lang="it-IT">
              <a:solidFill>
                <a:prstClr val="black">
                  <a:lumMod val="65000"/>
                  <a:lumOff val="35000"/>
                </a:prstClr>
              </a:solidFill>
            </a:endParaRPr>
          </a:p>
        </p:txBody>
      </p:sp>
    </p:spTree>
    <p:extLst>
      <p:ext uri="{BB962C8B-B14F-4D97-AF65-F5344CB8AC3E}">
        <p14:creationId xmlns:p14="http://schemas.microsoft.com/office/powerpoint/2010/main" val="3879078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a:t>Ipotesi Piano Finanziario Pluriennale</a:t>
            </a:r>
          </a:p>
        </p:txBody>
      </p:sp>
      <p:sp>
        <p:nvSpPr>
          <p:cNvPr id="3" name="Segnaposto contenuto 2"/>
          <p:cNvSpPr>
            <a:spLocks noGrp="1"/>
          </p:cNvSpPr>
          <p:nvPr>
            <p:ph idx="1"/>
          </p:nvPr>
        </p:nvSpPr>
        <p:spPr/>
        <p:txBody>
          <a:bodyPr/>
          <a:lstStyle/>
          <a:p>
            <a:r>
              <a:rPr lang="it-IT"/>
              <a:t>Schema di massima, ma ancora da definire nel dettaglio. </a:t>
            </a:r>
          </a:p>
          <a:p>
            <a:r>
              <a:rPr lang="it-IT"/>
              <a:t>2013 non aggiornato a quanto effettivamente dato</a:t>
            </a:r>
          </a:p>
          <a:p>
            <a:r>
              <a:rPr lang="it-IT"/>
              <a:t>Aumentato del 13% rispetto a quanto mostrato a giugno: principalmente ECL e COMP (dettagliato nelle presentazioni)</a:t>
            </a:r>
          </a:p>
        </p:txBody>
      </p:sp>
      <p:sp>
        <p:nvSpPr>
          <p:cNvPr id="4" name="Segnaposto data 3"/>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5" name="Segnaposto piè di pagina 4"/>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6" name="Segnaposto numero diapositiva 5"/>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21</a:t>
            </a:fld>
            <a:endParaRPr lang="it-IT">
              <a:solidFill>
                <a:prstClr val="black">
                  <a:lumMod val="65000"/>
                  <a:lumOff val="35000"/>
                </a:prstClr>
              </a:solidFill>
            </a:endParaRPr>
          </a:p>
        </p:txBody>
      </p:sp>
      <p:pic>
        <p:nvPicPr>
          <p:cNvPr id="8" name="Immagine 7"/>
          <p:cNvPicPr>
            <a:picLocks noChangeAspect="1"/>
          </p:cNvPicPr>
          <p:nvPr/>
        </p:nvPicPr>
        <p:blipFill>
          <a:blip r:embed="rId2"/>
          <a:stretch>
            <a:fillRect/>
          </a:stretch>
        </p:blipFill>
        <p:spPr>
          <a:xfrm>
            <a:off x="308444" y="3775225"/>
            <a:ext cx="8378356" cy="2040184"/>
          </a:xfrm>
          <a:prstGeom prst="rect">
            <a:avLst/>
          </a:prstGeom>
        </p:spPr>
      </p:pic>
    </p:spTree>
    <p:extLst>
      <p:ext uri="{BB962C8B-B14F-4D97-AF65-F5344CB8AC3E}">
        <p14:creationId xmlns:p14="http://schemas.microsoft.com/office/powerpoint/2010/main" val="3931006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SVD</a:t>
            </a:r>
          </a:p>
        </p:txBody>
      </p:sp>
      <p:sp>
        <p:nvSpPr>
          <p:cNvPr id="4" name="Segnaposto data 3"/>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5" name="Segnaposto piè di pagina 4"/>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6" name="Segnaposto numero diapositiva 5"/>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22</a:t>
            </a:fld>
            <a:endParaRPr lang="it-IT">
              <a:solidFill>
                <a:prstClr val="black">
                  <a:lumMod val="65000"/>
                  <a:lumOff val="35000"/>
                </a:prstClr>
              </a:solidFill>
            </a:endParaRPr>
          </a:p>
        </p:txBody>
      </p:sp>
      <p:pic>
        <p:nvPicPr>
          <p:cNvPr id="9" name="Immagine 8"/>
          <p:cNvPicPr>
            <a:picLocks noChangeAspect="1"/>
          </p:cNvPicPr>
          <p:nvPr/>
        </p:nvPicPr>
        <p:blipFill>
          <a:blip r:embed="rId2"/>
          <a:stretch>
            <a:fillRect/>
          </a:stretch>
        </p:blipFill>
        <p:spPr>
          <a:xfrm>
            <a:off x="139700" y="1675258"/>
            <a:ext cx="8851900" cy="3263900"/>
          </a:xfrm>
          <a:prstGeom prst="rect">
            <a:avLst/>
          </a:prstGeom>
        </p:spPr>
      </p:pic>
    </p:spTree>
    <p:extLst>
      <p:ext uri="{BB962C8B-B14F-4D97-AF65-F5344CB8AC3E}">
        <p14:creationId xmlns:p14="http://schemas.microsoft.com/office/powerpoint/2010/main" val="2430653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PID</a:t>
            </a:r>
          </a:p>
        </p:txBody>
      </p:sp>
      <p:sp>
        <p:nvSpPr>
          <p:cNvPr id="4" name="Segnaposto data 3"/>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5" name="Segnaposto piè di pagina 4"/>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6" name="Segnaposto numero diapositiva 5"/>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23</a:t>
            </a:fld>
            <a:endParaRPr lang="it-IT">
              <a:solidFill>
                <a:prstClr val="black">
                  <a:lumMod val="65000"/>
                  <a:lumOff val="35000"/>
                </a:prstClr>
              </a:solidFill>
            </a:endParaRPr>
          </a:p>
        </p:txBody>
      </p:sp>
      <p:pic>
        <p:nvPicPr>
          <p:cNvPr id="8" name="Immagine 7"/>
          <p:cNvPicPr>
            <a:picLocks noChangeAspect="1"/>
          </p:cNvPicPr>
          <p:nvPr/>
        </p:nvPicPr>
        <p:blipFill>
          <a:blip r:embed="rId2"/>
          <a:stretch>
            <a:fillRect/>
          </a:stretch>
        </p:blipFill>
        <p:spPr>
          <a:xfrm>
            <a:off x="254000" y="2400300"/>
            <a:ext cx="8636000" cy="2044700"/>
          </a:xfrm>
          <a:prstGeom prst="rect">
            <a:avLst/>
          </a:prstGeom>
        </p:spPr>
      </p:pic>
    </p:spTree>
    <p:extLst>
      <p:ext uri="{BB962C8B-B14F-4D97-AF65-F5344CB8AC3E}">
        <p14:creationId xmlns:p14="http://schemas.microsoft.com/office/powerpoint/2010/main" val="2694595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ECL</a:t>
            </a:r>
          </a:p>
        </p:txBody>
      </p:sp>
      <p:sp>
        <p:nvSpPr>
          <p:cNvPr id="4" name="Segnaposto data 3"/>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5" name="Segnaposto piè di pagina 4"/>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6" name="Segnaposto numero diapositiva 5"/>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24</a:t>
            </a:fld>
            <a:endParaRPr lang="it-IT">
              <a:solidFill>
                <a:prstClr val="black">
                  <a:lumMod val="65000"/>
                  <a:lumOff val="35000"/>
                </a:prstClr>
              </a:solidFill>
            </a:endParaRPr>
          </a:p>
        </p:txBody>
      </p:sp>
      <p:pic>
        <p:nvPicPr>
          <p:cNvPr id="7" name="Immagine 6"/>
          <p:cNvPicPr>
            <a:picLocks noChangeAspect="1"/>
          </p:cNvPicPr>
          <p:nvPr/>
        </p:nvPicPr>
        <p:blipFill>
          <a:blip r:embed="rId2"/>
          <a:stretch>
            <a:fillRect/>
          </a:stretch>
        </p:blipFill>
        <p:spPr>
          <a:xfrm>
            <a:off x="0" y="2413000"/>
            <a:ext cx="9144000" cy="2030696"/>
          </a:xfrm>
          <a:prstGeom prst="rect">
            <a:avLst/>
          </a:prstGeom>
        </p:spPr>
      </p:pic>
    </p:spTree>
    <p:extLst>
      <p:ext uri="{BB962C8B-B14F-4D97-AF65-F5344CB8AC3E}">
        <p14:creationId xmlns:p14="http://schemas.microsoft.com/office/powerpoint/2010/main" val="1178867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COMP</a:t>
            </a:r>
          </a:p>
        </p:txBody>
      </p:sp>
      <p:sp>
        <p:nvSpPr>
          <p:cNvPr id="4" name="Segnaposto data 3"/>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5" name="Segnaposto piè di pagina 4"/>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6" name="Segnaposto numero diapositiva 5"/>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25</a:t>
            </a:fld>
            <a:endParaRPr lang="it-IT">
              <a:solidFill>
                <a:prstClr val="black">
                  <a:lumMod val="65000"/>
                  <a:lumOff val="35000"/>
                </a:prstClr>
              </a:solidFill>
            </a:endParaRPr>
          </a:p>
        </p:txBody>
      </p:sp>
      <p:pic>
        <p:nvPicPr>
          <p:cNvPr id="8" name="Immagine 7"/>
          <p:cNvPicPr>
            <a:picLocks noChangeAspect="1"/>
          </p:cNvPicPr>
          <p:nvPr/>
        </p:nvPicPr>
        <p:blipFill>
          <a:blip r:embed="rId2"/>
          <a:stretch>
            <a:fillRect/>
          </a:stretch>
        </p:blipFill>
        <p:spPr>
          <a:xfrm>
            <a:off x="0" y="2349500"/>
            <a:ext cx="9144000" cy="2150041"/>
          </a:xfrm>
          <a:prstGeom prst="rect">
            <a:avLst/>
          </a:prstGeom>
        </p:spPr>
      </p:pic>
    </p:spTree>
    <p:extLst>
      <p:ext uri="{BB962C8B-B14F-4D97-AF65-F5344CB8AC3E}">
        <p14:creationId xmlns:p14="http://schemas.microsoft.com/office/powerpoint/2010/main" val="4105782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7595"/>
            <a:ext cx="8229600" cy="1298726"/>
          </a:xfrm>
        </p:spPr>
        <p:txBody>
          <a:bodyPr/>
          <a:lstStyle/>
          <a:p>
            <a:pPr lvl="0"/>
            <a:r>
              <a:rPr lang="it-IT" sz="3600"/>
              <a:t>Domande Referee: CONSUMI/APPARATI/INVENTARIABILE</a:t>
            </a:r>
            <a:endParaRPr lang="it-IT" sz="3600"/>
          </a:p>
        </p:txBody>
      </p:sp>
      <p:sp>
        <p:nvSpPr>
          <p:cNvPr id="3" name="Segnaposto contenuto 2"/>
          <p:cNvSpPr>
            <a:spLocks noGrp="1"/>
          </p:cNvSpPr>
          <p:nvPr>
            <p:ph idx="1"/>
          </p:nvPr>
        </p:nvSpPr>
        <p:spPr>
          <a:xfrm>
            <a:off x="457200" y="1746066"/>
            <a:ext cx="8229600" cy="4380097"/>
          </a:xfrm>
        </p:spPr>
        <p:txBody>
          <a:bodyPr>
            <a:normAutofit fontScale="92500" lnSpcReduction="10000"/>
          </a:bodyPr>
          <a:lstStyle/>
          <a:p>
            <a:r>
              <a:rPr lang="it-IT"/>
              <a:t>Vorremmo aver chiaro cosa è riconosciuto dalla collaborazione come core e cosa no (in particolare riguardo alla messa a punto di strumentazione da laboratorio usata per la produzione in loco).</a:t>
            </a:r>
          </a:p>
          <a:p>
            <a:pPr lvl="1"/>
            <a:r>
              <a:rPr lang="it-IT">
                <a:sym typeface="Wingdings"/>
              </a:rPr>
              <a:t> Prossima slide</a:t>
            </a:r>
          </a:p>
          <a:p>
            <a:pPr lvl="1"/>
            <a:endParaRPr lang="it-IT"/>
          </a:p>
          <a:p>
            <a:r>
              <a:rPr lang="it-IT"/>
              <a:t>Rispetto alla tornata di luglio, in cui non ci è stato possibile fare una valutazione puntuale delle spese, ci piacerebbe ricevere una documentazione più dettagliata riguardo allo scopo ed alla maniera di utilizzo delle richieste. Alcune domande più specifiche qui sotto.</a:t>
            </a:r>
          </a:p>
          <a:p>
            <a:pPr lvl="1"/>
            <a:r>
              <a:rPr lang="it-IT">
                <a:sym typeface="Wingdings"/>
              </a:rPr>
              <a:t> Risposte nelle presentazioni dei sottosistemi</a:t>
            </a:r>
            <a:endParaRPr lang="it-IT"/>
          </a:p>
          <a:p>
            <a:endParaRPr lang="it-IT"/>
          </a:p>
        </p:txBody>
      </p:sp>
      <p:sp>
        <p:nvSpPr>
          <p:cNvPr id="4" name="Segnaposto data 3"/>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5" name="Segnaposto piè di pagina 4"/>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6" name="Segnaposto numero diapositiva 5"/>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26</a:t>
            </a:fld>
            <a:endParaRPr lang="it-IT">
              <a:solidFill>
                <a:prstClr val="black">
                  <a:lumMod val="65000"/>
                  <a:lumOff val="35000"/>
                </a:prstClr>
              </a:solidFill>
            </a:endParaRPr>
          </a:p>
        </p:txBody>
      </p:sp>
    </p:spTree>
    <p:extLst>
      <p:ext uri="{BB962C8B-B14F-4D97-AF65-F5344CB8AC3E}">
        <p14:creationId xmlns:p14="http://schemas.microsoft.com/office/powerpoint/2010/main" val="1154031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Belle2 CORE</a:t>
            </a:r>
          </a:p>
        </p:txBody>
      </p:sp>
      <p:sp>
        <p:nvSpPr>
          <p:cNvPr id="3" name="Segnaposto contenuto 2"/>
          <p:cNvSpPr>
            <a:spLocks noGrp="1"/>
          </p:cNvSpPr>
          <p:nvPr>
            <p:ph idx="1"/>
          </p:nvPr>
        </p:nvSpPr>
        <p:spPr/>
        <p:txBody>
          <a:bodyPr/>
          <a:lstStyle/>
          <a:p>
            <a:r>
              <a:rPr lang="it-IT"/>
              <a:t>In estrema sintesi: non </a:t>
            </a:r>
            <a:r>
              <a:rPr lang="it-IT"/>
              <a:t>è ben definito.</a:t>
            </a:r>
          </a:p>
          <a:p>
            <a:r>
              <a:rPr lang="it-IT"/>
              <a:t>Dettaglio dei costi nel TDR è minimale.</a:t>
            </a:r>
          </a:p>
          <a:p>
            <a:r>
              <a:rPr lang="it-IT"/>
              <a:t>Ci si aspetta che se l’INFN è circa il 10% contribuisca a quel livello</a:t>
            </a:r>
          </a:p>
        </p:txBody>
      </p:sp>
      <p:sp>
        <p:nvSpPr>
          <p:cNvPr id="4" name="Segnaposto data 3"/>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5" name="Segnaposto piè di pagina 4"/>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6" name="Segnaposto numero diapositiva 5"/>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27</a:t>
            </a:fld>
            <a:endParaRPr lang="it-IT">
              <a:solidFill>
                <a:prstClr val="black">
                  <a:lumMod val="65000"/>
                  <a:lumOff val="35000"/>
                </a:prstClr>
              </a:solidFill>
            </a:endParaRPr>
          </a:p>
        </p:txBody>
      </p:sp>
      <p:pic>
        <p:nvPicPr>
          <p:cNvPr id="7" name="Immagine 6"/>
          <p:cNvPicPr>
            <a:picLocks noChangeAspect="1"/>
          </p:cNvPicPr>
          <p:nvPr/>
        </p:nvPicPr>
        <p:blipFill>
          <a:blip r:embed="rId2"/>
          <a:stretch>
            <a:fillRect/>
          </a:stretch>
        </p:blipFill>
        <p:spPr>
          <a:xfrm>
            <a:off x="1412378" y="2887496"/>
            <a:ext cx="6331790" cy="3339679"/>
          </a:xfrm>
          <a:prstGeom prst="rect">
            <a:avLst/>
          </a:prstGeom>
        </p:spPr>
      </p:pic>
    </p:spTree>
    <p:extLst>
      <p:ext uri="{BB962C8B-B14F-4D97-AF65-F5344CB8AC3E}">
        <p14:creationId xmlns:p14="http://schemas.microsoft.com/office/powerpoint/2010/main" val="2096880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Riconoscimento dei contributi</a:t>
            </a:r>
          </a:p>
        </p:txBody>
      </p:sp>
      <p:sp>
        <p:nvSpPr>
          <p:cNvPr id="3" name="Segnaposto contenuto 2"/>
          <p:cNvSpPr>
            <a:spLocks noGrp="1"/>
          </p:cNvSpPr>
          <p:nvPr>
            <p:ph idx="1"/>
          </p:nvPr>
        </p:nvSpPr>
        <p:spPr/>
        <p:txBody>
          <a:bodyPr/>
          <a:lstStyle/>
          <a:p>
            <a:r>
              <a:rPr lang="it-IT"/>
              <a:t>Cito da Tom Browder, spokesperson:</a:t>
            </a:r>
          </a:p>
          <a:p>
            <a:pPr lvl="1"/>
            <a:r>
              <a:rPr lang="it-IT"/>
              <a:t>So far the KEK level accounting of foreign contributions is not very detailed.</a:t>
            </a:r>
          </a:p>
          <a:p>
            <a:pPr lvl="1"/>
            <a:r>
              <a:rPr lang="it-IT"/>
              <a:t>I think it is very important and reasonable to try to estimate and clearly state on slides and Belle II documents the overall Italian contribution to SVD, PID, ECL hardware and computing.</a:t>
            </a:r>
          </a:p>
          <a:p>
            <a:pPr lvl="1"/>
            <a:r>
              <a:rPr lang="it-IT"/>
              <a:t>There is no WBS for Belle II (although the PID does have a very detailed US style WBS and I think the pixel group has European style "work packages").</a:t>
            </a:r>
          </a:p>
          <a:p>
            <a:pPr lvl="1"/>
            <a:r>
              <a:rPr lang="it-IT"/>
              <a:t>There is no plan for an overall Belle II detector-wide WBS.</a:t>
            </a:r>
          </a:p>
          <a:p>
            <a:endParaRPr lang="it-IT"/>
          </a:p>
          <a:p>
            <a:r>
              <a:rPr lang="it-IT"/>
              <a:t>Non ci sono regole predefinite</a:t>
            </a:r>
          </a:p>
          <a:p>
            <a:pPr marL="0" indent="0">
              <a:buNone/>
            </a:pPr>
            <a:endParaRPr lang="it-IT"/>
          </a:p>
          <a:p>
            <a:pPr marL="0" indent="0">
              <a:buNone/>
            </a:pPr>
            <a:endParaRPr lang="it-IT"/>
          </a:p>
        </p:txBody>
      </p:sp>
      <p:sp>
        <p:nvSpPr>
          <p:cNvPr id="4" name="Segnaposto data 3"/>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5" name="Segnaposto piè di pagina 4"/>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6" name="Segnaposto numero diapositiva 5"/>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28</a:t>
            </a:fld>
            <a:endParaRPr lang="it-IT">
              <a:solidFill>
                <a:prstClr val="black">
                  <a:lumMod val="65000"/>
                  <a:lumOff val="35000"/>
                </a:prstClr>
              </a:solidFill>
            </a:endParaRPr>
          </a:p>
        </p:txBody>
      </p:sp>
    </p:spTree>
    <p:extLst>
      <p:ext uri="{BB962C8B-B14F-4D97-AF65-F5344CB8AC3E}">
        <p14:creationId xmlns:p14="http://schemas.microsoft.com/office/powerpoint/2010/main" val="4213999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Proposta di accounting</a:t>
            </a:r>
          </a:p>
        </p:txBody>
      </p:sp>
      <p:sp>
        <p:nvSpPr>
          <p:cNvPr id="3" name="Segnaposto contenuto 2"/>
          <p:cNvSpPr>
            <a:spLocks noGrp="1"/>
          </p:cNvSpPr>
          <p:nvPr>
            <p:ph idx="1"/>
          </p:nvPr>
        </p:nvSpPr>
        <p:spPr/>
        <p:txBody>
          <a:bodyPr>
            <a:normAutofit lnSpcReduction="10000"/>
          </a:bodyPr>
          <a:lstStyle/>
          <a:p>
            <a:r>
              <a:rPr lang="it-IT"/>
              <a:t>Deve essere considerato come contributo al costo dell’esperimento:</a:t>
            </a:r>
          </a:p>
          <a:p>
            <a:pPr lvl="1"/>
            <a:r>
              <a:rPr lang="it-IT"/>
              <a:t>Componenti installati sull’esperimento</a:t>
            </a:r>
          </a:p>
          <a:p>
            <a:pPr lvl="1"/>
            <a:r>
              <a:rPr lang="it-IT"/>
              <a:t>Prototipi avanzati o finali</a:t>
            </a:r>
          </a:p>
          <a:p>
            <a:pPr lvl="1"/>
            <a:r>
              <a:rPr lang="it-IT"/>
              <a:t>Attrezzature e strumentazione specificatamente necessarie per la costruzione</a:t>
            </a:r>
          </a:p>
          <a:p>
            <a:pPr lvl="1"/>
            <a:endParaRPr lang="it-IT"/>
          </a:p>
          <a:p>
            <a:r>
              <a:rPr lang="it-IT"/>
              <a:t>Non deve essere considerato come contributo:</a:t>
            </a:r>
          </a:p>
          <a:p>
            <a:pPr lvl="1"/>
            <a:r>
              <a:rPr lang="it-IT"/>
              <a:t>R&amp;D di base sulla tecnologia</a:t>
            </a:r>
          </a:p>
          <a:p>
            <a:pPr lvl="1"/>
            <a:r>
              <a:rPr lang="it-IT"/>
              <a:t>Acquisto o manutenzione di elementi infrastrutturali nelle istituzioni partecipanti</a:t>
            </a:r>
          </a:p>
          <a:p>
            <a:endParaRPr lang="it-IT"/>
          </a:p>
          <a:p>
            <a:r>
              <a:rPr lang="it-IT"/>
              <a:t>Da discutere e negoziare con Belle2. </a:t>
            </a:r>
          </a:p>
        </p:txBody>
      </p:sp>
      <p:sp>
        <p:nvSpPr>
          <p:cNvPr id="4" name="Segnaposto data 3"/>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5" name="Segnaposto piè di pagina 4"/>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6" name="Segnaposto numero diapositiva 5"/>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29</a:t>
            </a:fld>
            <a:endParaRPr lang="it-IT">
              <a:solidFill>
                <a:prstClr val="black">
                  <a:lumMod val="65000"/>
                  <a:lumOff val="35000"/>
                </a:prstClr>
              </a:solidFill>
            </a:endParaRPr>
          </a:p>
        </p:txBody>
      </p:sp>
    </p:spTree>
    <p:extLst>
      <p:ext uri="{BB962C8B-B14F-4D97-AF65-F5344CB8AC3E}">
        <p14:creationId xmlns:p14="http://schemas.microsoft.com/office/powerpoint/2010/main" val="811557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 y="980539"/>
            <a:ext cx="1194991" cy="274841"/>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r>
              <a:rPr lang="en-US" altLang="ja-JP" sz="1400" dirty="0" smtClean="0">
                <a:solidFill>
                  <a:schemeClr val="tx1"/>
                </a:solidFill>
                <a:latin typeface="Osaka"/>
                <a:ea typeface="Osaka"/>
                <a:cs typeface="Osaka"/>
              </a:rPr>
              <a:t>Calendar</a:t>
            </a:r>
            <a:endParaRPr kumimoji="1" lang="ja-JP" altLang="en-US" sz="1400" dirty="0">
              <a:solidFill>
                <a:schemeClr val="tx1"/>
              </a:solidFill>
              <a:latin typeface="Osaka"/>
              <a:ea typeface="Osaka"/>
              <a:cs typeface="Osaka"/>
            </a:endParaRPr>
          </a:p>
        </p:txBody>
      </p:sp>
      <p:sp>
        <p:nvSpPr>
          <p:cNvPr id="3" name="正方形/長方形 2"/>
          <p:cNvSpPr/>
          <p:nvPr/>
        </p:nvSpPr>
        <p:spPr>
          <a:xfrm>
            <a:off x="11728" y="1277150"/>
            <a:ext cx="1420967" cy="274841"/>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r>
              <a:rPr kumimoji="1" lang="en-US" altLang="ja-JP" dirty="0" smtClean="0">
                <a:solidFill>
                  <a:schemeClr val="tx1"/>
                </a:solidFill>
                <a:latin typeface="Osaka"/>
                <a:ea typeface="Osaka"/>
                <a:cs typeface="Osaka"/>
              </a:rPr>
              <a:t>Japan FY</a:t>
            </a:r>
            <a:endParaRPr kumimoji="1" lang="ja-JP" altLang="en-US" dirty="0">
              <a:solidFill>
                <a:schemeClr val="tx1"/>
              </a:solidFill>
              <a:latin typeface="Osaka"/>
              <a:ea typeface="Osaka"/>
              <a:cs typeface="Osaka"/>
            </a:endParaRPr>
          </a:p>
        </p:txBody>
      </p:sp>
      <p:sp>
        <p:nvSpPr>
          <p:cNvPr id="4" name="正方形/長方形 3"/>
          <p:cNvSpPr/>
          <p:nvPr/>
        </p:nvSpPr>
        <p:spPr>
          <a:xfrm>
            <a:off x="8582956" y="1279341"/>
            <a:ext cx="561044" cy="274841"/>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kumimoji="1" lang="ja-JP" altLang="en-US" dirty="0" smtClean="0">
                <a:solidFill>
                  <a:schemeClr val="tx1"/>
                </a:solidFill>
                <a:latin typeface="Osaka"/>
                <a:ea typeface="Osaka"/>
                <a:cs typeface="Osaka"/>
              </a:rPr>
              <a:t>・・</a:t>
            </a:r>
            <a:endParaRPr kumimoji="1" lang="ja-JP" altLang="en-US" dirty="0">
              <a:solidFill>
                <a:schemeClr val="tx1"/>
              </a:solidFill>
              <a:latin typeface="Osaka"/>
              <a:ea typeface="Osaka"/>
              <a:cs typeface="Osaka"/>
            </a:endParaRPr>
          </a:p>
        </p:txBody>
      </p:sp>
      <p:sp>
        <p:nvSpPr>
          <p:cNvPr id="5" name="正方形/長方形 4"/>
          <p:cNvSpPr/>
          <p:nvPr/>
        </p:nvSpPr>
        <p:spPr>
          <a:xfrm>
            <a:off x="8339228" y="980539"/>
            <a:ext cx="804771" cy="274841"/>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ja-JP" altLang="en-US" sz="1400" dirty="0" smtClean="0">
                <a:solidFill>
                  <a:schemeClr val="tx1"/>
                </a:solidFill>
                <a:latin typeface="Osaka"/>
                <a:ea typeface="Osaka"/>
                <a:cs typeface="Osaka"/>
              </a:rPr>
              <a:t>・・・</a:t>
            </a:r>
            <a:endParaRPr kumimoji="1" lang="ja-JP" altLang="en-US" sz="1400" dirty="0">
              <a:solidFill>
                <a:schemeClr val="tx1"/>
              </a:solidFill>
              <a:latin typeface="Osaka"/>
              <a:ea typeface="Osaka"/>
              <a:cs typeface="Osaka"/>
            </a:endParaRPr>
          </a:p>
        </p:txBody>
      </p:sp>
      <p:sp>
        <p:nvSpPr>
          <p:cNvPr id="6" name="タイトル 1"/>
          <p:cNvSpPr txBox="1">
            <a:spLocks/>
          </p:cNvSpPr>
          <p:nvPr/>
        </p:nvSpPr>
        <p:spPr>
          <a:xfrm>
            <a:off x="457200" y="96892"/>
            <a:ext cx="8229600" cy="734189"/>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3600" b="0" i="0" u="none" strike="noStrike" kern="1200" cap="none" spc="0" normalizeH="0" baseline="0" noProof="0" dirty="0" err="1" smtClean="0">
                <a:ln>
                  <a:noFill/>
                </a:ln>
                <a:solidFill>
                  <a:schemeClr val="tx1"/>
                </a:solidFill>
                <a:effectLst/>
                <a:uLnTx/>
                <a:uFillTx/>
                <a:latin typeface="Osaka"/>
                <a:ea typeface="Osaka"/>
                <a:cs typeface="Osaka"/>
              </a:rPr>
              <a:t>SuperKEKB</a:t>
            </a:r>
            <a:r>
              <a:rPr kumimoji="1" lang="en-US" altLang="ja-JP" sz="3600" b="0" i="0" u="none" strike="noStrike" kern="1200" cap="none" spc="0" normalizeH="0" baseline="0" noProof="0" dirty="0" smtClean="0">
                <a:ln>
                  <a:noFill/>
                </a:ln>
                <a:solidFill>
                  <a:schemeClr val="tx1"/>
                </a:solidFill>
                <a:effectLst/>
                <a:uLnTx/>
                <a:uFillTx/>
                <a:latin typeface="Osaka"/>
                <a:ea typeface="Osaka"/>
                <a:cs typeface="Osaka"/>
              </a:rPr>
              <a:t>/Belle II schedule</a:t>
            </a:r>
            <a:endParaRPr kumimoji="1" lang="ja-JP" altLang="en-US" sz="3600" b="0" i="0" u="none" strike="noStrike" kern="1200" cap="none" spc="0" normalizeH="0" baseline="0" noProof="0" dirty="0">
              <a:ln>
                <a:noFill/>
              </a:ln>
              <a:solidFill>
                <a:schemeClr val="tx1"/>
              </a:solidFill>
              <a:effectLst/>
              <a:uLnTx/>
              <a:uFillTx/>
              <a:latin typeface="Osaka"/>
              <a:ea typeface="Osaka"/>
              <a:cs typeface="Osaka"/>
            </a:endParaRPr>
          </a:p>
        </p:txBody>
      </p:sp>
      <p:sp>
        <p:nvSpPr>
          <p:cNvPr id="7" name="角丸四角形 6"/>
          <p:cNvSpPr/>
          <p:nvPr/>
        </p:nvSpPr>
        <p:spPr>
          <a:xfrm>
            <a:off x="297255" y="3287519"/>
            <a:ext cx="1336413" cy="843875"/>
          </a:xfrm>
          <a:prstGeom prst="roundRect">
            <a:avLst/>
          </a:prstGeom>
          <a:solidFill>
            <a:srgbClr val="BEFFB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Osaka"/>
                <a:ea typeface="Osaka"/>
                <a:cs typeface="Osaka"/>
              </a:rPr>
              <a:t>KEKB</a:t>
            </a:r>
          </a:p>
          <a:p>
            <a:pPr algn="ctr"/>
            <a:r>
              <a:rPr lang="en-US" altLang="ja-JP" sz="1400" dirty="0" smtClean="0">
                <a:solidFill>
                  <a:schemeClr val="tx1"/>
                </a:solidFill>
                <a:latin typeface="Osaka"/>
                <a:ea typeface="Osaka"/>
                <a:cs typeface="Osaka"/>
              </a:rPr>
              <a:t>operation</a:t>
            </a:r>
            <a:endParaRPr kumimoji="1" lang="ja-JP" altLang="en-US" sz="1400" dirty="0">
              <a:solidFill>
                <a:schemeClr val="tx1"/>
              </a:solidFill>
              <a:latin typeface="Osaka"/>
              <a:ea typeface="Osaka"/>
              <a:cs typeface="Osaka"/>
            </a:endParaRPr>
          </a:p>
        </p:txBody>
      </p:sp>
      <p:sp>
        <p:nvSpPr>
          <p:cNvPr id="8" name="角丸四角形 7"/>
          <p:cNvSpPr/>
          <p:nvPr/>
        </p:nvSpPr>
        <p:spPr>
          <a:xfrm>
            <a:off x="1633667" y="1854686"/>
            <a:ext cx="4016033" cy="4922336"/>
          </a:xfrm>
          <a:prstGeom prst="roundRect">
            <a:avLst/>
          </a:prstGeom>
          <a:solidFill>
            <a:srgbClr val="72E7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ormAutofit/>
          </a:bodyPr>
          <a:lstStyle/>
          <a:p>
            <a:pPr algn="ctr"/>
            <a:r>
              <a:rPr lang="en-US" altLang="ja-JP" sz="2000" dirty="0" err="1" smtClean="0">
                <a:solidFill>
                  <a:srgbClr val="0000FF"/>
                </a:solidFill>
                <a:latin typeface="Osaka"/>
                <a:ea typeface="Osaka"/>
                <a:cs typeface="Osaka"/>
              </a:rPr>
              <a:t>SuperKEKB</a:t>
            </a:r>
            <a:r>
              <a:rPr lang="en-US" altLang="ja-JP" sz="2000" dirty="0" smtClean="0">
                <a:solidFill>
                  <a:srgbClr val="0000FF"/>
                </a:solidFill>
                <a:latin typeface="Osaka"/>
                <a:ea typeface="Osaka"/>
                <a:cs typeface="Osaka"/>
              </a:rPr>
              <a:t> construction</a:t>
            </a:r>
            <a:endParaRPr kumimoji="1" lang="ja-JP" altLang="en-US" sz="2000" dirty="0">
              <a:solidFill>
                <a:srgbClr val="0000FF"/>
              </a:solidFill>
              <a:latin typeface="Osaka"/>
              <a:ea typeface="Osaka"/>
              <a:cs typeface="Osaka"/>
            </a:endParaRPr>
          </a:p>
        </p:txBody>
      </p:sp>
      <p:sp>
        <p:nvSpPr>
          <p:cNvPr id="9" name="右矢印 8"/>
          <p:cNvSpPr/>
          <p:nvPr/>
        </p:nvSpPr>
        <p:spPr>
          <a:xfrm>
            <a:off x="5649701" y="2541768"/>
            <a:ext cx="3494298" cy="2888755"/>
          </a:xfrm>
          <a:prstGeom prst="rightArrow">
            <a:avLst/>
          </a:prstGeom>
          <a:solidFill>
            <a:srgbClr val="71FF6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kumimoji="1" lang="en-US" altLang="ja-JP" sz="2000" dirty="0" smtClean="0">
              <a:solidFill>
                <a:schemeClr val="tx1"/>
              </a:solidFill>
              <a:latin typeface="Osaka"/>
              <a:ea typeface="Osaka"/>
              <a:cs typeface="Osaka"/>
            </a:endParaRPr>
          </a:p>
          <a:p>
            <a:pPr algn="ctr"/>
            <a:r>
              <a:rPr kumimoji="1" lang="en-US" altLang="ja-JP" sz="2000" dirty="0" err="1" smtClean="0">
                <a:solidFill>
                  <a:schemeClr val="tx1"/>
                </a:solidFill>
                <a:latin typeface="Osaka"/>
                <a:ea typeface="Osaka"/>
                <a:cs typeface="Osaka"/>
              </a:rPr>
              <a:t>SuperKEKB</a:t>
            </a:r>
            <a:r>
              <a:rPr kumimoji="1" lang="en-US" altLang="ja-JP" sz="2000" dirty="0" smtClean="0">
                <a:solidFill>
                  <a:schemeClr val="tx1"/>
                </a:solidFill>
                <a:latin typeface="Osaka"/>
                <a:ea typeface="Osaka"/>
                <a:cs typeface="Osaka"/>
              </a:rPr>
              <a:t> operation</a:t>
            </a:r>
            <a:endParaRPr kumimoji="1" lang="ja-JP" altLang="en-US" sz="2000" dirty="0">
              <a:solidFill>
                <a:schemeClr val="tx1"/>
              </a:solidFill>
              <a:latin typeface="Osaka"/>
              <a:ea typeface="Osaka"/>
              <a:cs typeface="Osaka"/>
            </a:endParaRPr>
          </a:p>
        </p:txBody>
      </p:sp>
      <p:sp>
        <p:nvSpPr>
          <p:cNvPr id="10" name="右矢印 9"/>
          <p:cNvSpPr/>
          <p:nvPr/>
        </p:nvSpPr>
        <p:spPr>
          <a:xfrm>
            <a:off x="5435601" y="5701316"/>
            <a:ext cx="3708398" cy="935872"/>
          </a:xfrm>
          <a:prstGeom prst="rightArrow">
            <a:avLst/>
          </a:prstGeom>
          <a:solidFill>
            <a:srgbClr val="71FF6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kumimoji="1" lang="en-US" altLang="ja-JP" sz="1400" dirty="0" smtClean="0">
                <a:solidFill>
                  <a:schemeClr val="tx1"/>
                </a:solidFill>
                <a:latin typeface="Osaka"/>
                <a:ea typeface="Osaka"/>
                <a:cs typeface="Osaka"/>
              </a:rPr>
              <a:t>Upgraded </a:t>
            </a:r>
            <a:r>
              <a:rPr kumimoji="1" lang="en-US" altLang="ja-JP" sz="1400" dirty="0" err="1" smtClean="0">
                <a:solidFill>
                  <a:schemeClr val="tx1"/>
                </a:solidFill>
                <a:latin typeface="Osaka"/>
                <a:ea typeface="Osaka"/>
                <a:cs typeface="Osaka"/>
              </a:rPr>
              <a:t>Linac</a:t>
            </a:r>
            <a:r>
              <a:rPr kumimoji="1" lang="en-US" altLang="ja-JP" sz="1400" dirty="0" smtClean="0">
                <a:solidFill>
                  <a:schemeClr val="tx1"/>
                </a:solidFill>
                <a:latin typeface="Osaka"/>
                <a:ea typeface="Osaka"/>
                <a:cs typeface="Osaka"/>
              </a:rPr>
              <a:t> operation </a:t>
            </a:r>
          </a:p>
          <a:p>
            <a:pPr algn="ctr"/>
            <a:r>
              <a:rPr kumimoji="1" lang="en-US" altLang="ja-JP" sz="1400" dirty="0" smtClean="0">
                <a:solidFill>
                  <a:schemeClr val="tx1"/>
                </a:solidFill>
                <a:latin typeface="Osaka"/>
                <a:ea typeface="Osaka"/>
                <a:cs typeface="Osaka"/>
              </a:rPr>
              <a:t>for </a:t>
            </a:r>
            <a:r>
              <a:rPr kumimoji="1" lang="en-US" altLang="ja-JP" sz="1400" dirty="0" err="1" smtClean="0">
                <a:solidFill>
                  <a:schemeClr val="tx1"/>
                </a:solidFill>
                <a:latin typeface="Osaka"/>
                <a:ea typeface="Osaka"/>
                <a:cs typeface="Osaka"/>
              </a:rPr>
              <a:t>SuperKEKB</a:t>
            </a:r>
            <a:r>
              <a:rPr kumimoji="1" lang="en-US" altLang="ja-JP" sz="1400" dirty="0" smtClean="0">
                <a:solidFill>
                  <a:schemeClr val="tx1"/>
                </a:solidFill>
                <a:latin typeface="Osaka"/>
                <a:ea typeface="Osaka"/>
                <a:cs typeface="Osaka"/>
              </a:rPr>
              <a:t>, PF, PF-AR</a:t>
            </a:r>
            <a:endParaRPr kumimoji="1" lang="ja-JP" altLang="en-US" sz="1400" dirty="0">
              <a:solidFill>
                <a:schemeClr val="tx1"/>
              </a:solidFill>
              <a:latin typeface="Osaka"/>
              <a:ea typeface="Osaka"/>
              <a:cs typeface="Osaka"/>
            </a:endParaRPr>
          </a:p>
        </p:txBody>
      </p:sp>
      <p:sp>
        <p:nvSpPr>
          <p:cNvPr id="11" name="角丸四角形 10"/>
          <p:cNvSpPr/>
          <p:nvPr/>
        </p:nvSpPr>
        <p:spPr>
          <a:xfrm>
            <a:off x="300408" y="6039903"/>
            <a:ext cx="1336413" cy="260371"/>
          </a:xfrm>
          <a:prstGeom prst="roundRect">
            <a:avLst/>
          </a:prstGeom>
          <a:solidFill>
            <a:srgbClr val="BEFFB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err="1" smtClean="0">
                <a:solidFill>
                  <a:schemeClr val="tx1"/>
                </a:solidFill>
                <a:latin typeface="Osaka"/>
                <a:ea typeface="Osaka"/>
                <a:cs typeface="Osaka"/>
              </a:rPr>
              <a:t>Linac</a:t>
            </a:r>
            <a:endParaRPr kumimoji="1" lang="ja-JP" altLang="en-US" sz="1200" dirty="0">
              <a:solidFill>
                <a:schemeClr val="tx1"/>
              </a:solidFill>
              <a:latin typeface="Osaka"/>
              <a:ea typeface="Osaka"/>
              <a:cs typeface="Osaka"/>
            </a:endParaRPr>
          </a:p>
        </p:txBody>
      </p:sp>
      <p:cxnSp>
        <p:nvCxnSpPr>
          <p:cNvPr id="12" name="直線矢印コネクタ 11"/>
          <p:cNvCxnSpPr/>
          <p:nvPr/>
        </p:nvCxnSpPr>
        <p:spPr>
          <a:xfrm rot="5400000">
            <a:off x="5805945" y="2996371"/>
            <a:ext cx="57157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6063295" y="2847009"/>
            <a:ext cx="941283" cy="400110"/>
          </a:xfrm>
          <a:prstGeom prst="rect">
            <a:avLst/>
          </a:prstGeom>
          <a:noFill/>
        </p:spPr>
        <p:txBody>
          <a:bodyPr wrap="none" rtlCol="0">
            <a:spAutoFit/>
          </a:bodyPr>
          <a:lstStyle/>
          <a:p>
            <a:r>
              <a:rPr kumimoji="1" lang="en-US" altLang="ja-JP" sz="1000" dirty="0" smtClean="0">
                <a:solidFill>
                  <a:srgbClr val="0000FF"/>
                </a:solidFill>
                <a:latin typeface="Osaka"/>
                <a:ea typeface="Osaka"/>
                <a:cs typeface="Osaka"/>
              </a:rPr>
              <a:t>Belle II roll in</a:t>
            </a:r>
          </a:p>
          <a:p>
            <a:r>
              <a:rPr lang="en-US" altLang="ja-JP" sz="1000" dirty="0" smtClean="0">
                <a:solidFill>
                  <a:srgbClr val="0000FF"/>
                </a:solidFill>
                <a:latin typeface="Osaka"/>
                <a:ea typeface="Osaka"/>
                <a:cs typeface="Osaka"/>
              </a:rPr>
              <a:t>QCS install</a:t>
            </a:r>
            <a:endParaRPr kumimoji="1" lang="ja-JP" altLang="en-US" sz="1000" dirty="0">
              <a:solidFill>
                <a:srgbClr val="0000FF"/>
              </a:solidFill>
              <a:latin typeface="Osaka"/>
              <a:ea typeface="Osaka"/>
              <a:cs typeface="Osaka"/>
            </a:endParaRPr>
          </a:p>
        </p:txBody>
      </p:sp>
      <p:cxnSp>
        <p:nvCxnSpPr>
          <p:cNvPr id="14" name="直線コネクタ 13"/>
          <p:cNvCxnSpPr/>
          <p:nvPr/>
        </p:nvCxnSpPr>
        <p:spPr>
          <a:xfrm rot="16200000" flipV="1">
            <a:off x="2019650" y="4282813"/>
            <a:ext cx="4917811" cy="1"/>
          </a:xfrm>
          <a:prstGeom prst="line">
            <a:avLst/>
          </a:prstGeom>
          <a:ln w="22225" cap="flat" cmpd="sng" algn="ctr">
            <a:solidFill>
              <a:srgbClr val="FF00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1783468" y="3016204"/>
            <a:ext cx="941283" cy="246221"/>
          </a:xfrm>
          <a:prstGeom prst="rect">
            <a:avLst/>
          </a:prstGeom>
          <a:noFill/>
        </p:spPr>
        <p:txBody>
          <a:bodyPr wrap="none" rtlCol="0">
            <a:spAutoFit/>
          </a:bodyPr>
          <a:lstStyle/>
          <a:p>
            <a:r>
              <a:rPr kumimoji="1" lang="en-US" altLang="ja-JP" sz="1000" dirty="0" smtClean="0">
                <a:solidFill>
                  <a:srgbClr val="0000FF"/>
                </a:solidFill>
                <a:latin typeface="Osaka"/>
                <a:ea typeface="Osaka"/>
                <a:cs typeface="Osaka"/>
              </a:rPr>
              <a:t>Belle roll out</a:t>
            </a:r>
            <a:endParaRPr kumimoji="1" lang="ja-JP" altLang="en-US" sz="1000" dirty="0">
              <a:solidFill>
                <a:srgbClr val="0000FF"/>
              </a:solidFill>
              <a:latin typeface="Osaka"/>
              <a:ea typeface="Osaka"/>
              <a:cs typeface="Osaka"/>
            </a:endParaRPr>
          </a:p>
        </p:txBody>
      </p:sp>
      <p:cxnSp>
        <p:nvCxnSpPr>
          <p:cNvPr id="16" name="直線矢印コネクタ 15"/>
          <p:cNvCxnSpPr/>
          <p:nvPr/>
        </p:nvCxnSpPr>
        <p:spPr>
          <a:xfrm rot="5400000" flipH="1" flipV="1">
            <a:off x="1530751" y="3090716"/>
            <a:ext cx="515014"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7" name="正方形/長方形 16"/>
          <p:cNvSpPr/>
          <p:nvPr/>
        </p:nvSpPr>
        <p:spPr>
          <a:xfrm>
            <a:off x="1194991" y="988489"/>
            <a:ext cx="890942" cy="274841"/>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kumimoji="1" lang="en-US" altLang="ja-JP" sz="1400" dirty="0" smtClean="0">
                <a:solidFill>
                  <a:schemeClr val="tx1"/>
                </a:solidFill>
                <a:latin typeface="Osaka"/>
                <a:ea typeface="Osaka"/>
                <a:cs typeface="Osaka"/>
              </a:rPr>
              <a:t>2010</a:t>
            </a:r>
            <a:endParaRPr kumimoji="1" lang="ja-JP" altLang="en-US" sz="1400" dirty="0">
              <a:solidFill>
                <a:schemeClr val="tx1"/>
              </a:solidFill>
              <a:latin typeface="Osaka"/>
              <a:ea typeface="Osaka"/>
              <a:cs typeface="Osaka"/>
            </a:endParaRPr>
          </a:p>
        </p:txBody>
      </p:sp>
      <p:sp>
        <p:nvSpPr>
          <p:cNvPr id="18" name="正方形/長方形 17"/>
          <p:cNvSpPr/>
          <p:nvPr/>
        </p:nvSpPr>
        <p:spPr>
          <a:xfrm>
            <a:off x="2085933" y="984514"/>
            <a:ext cx="890942" cy="274841"/>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kumimoji="1" lang="en-US" altLang="ja-JP" sz="1400" dirty="0" smtClean="0">
                <a:solidFill>
                  <a:schemeClr val="tx1"/>
                </a:solidFill>
                <a:latin typeface="Osaka"/>
                <a:ea typeface="Osaka"/>
                <a:cs typeface="Osaka"/>
              </a:rPr>
              <a:t>2011</a:t>
            </a:r>
            <a:endParaRPr kumimoji="1" lang="ja-JP" altLang="en-US" sz="1400" dirty="0">
              <a:solidFill>
                <a:schemeClr val="tx1"/>
              </a:solidFill>
              <a:latin typeface="Osaka"/>
              <a:ea typeface="Osaka"/>
              <a:cs typeface="Osaka"/>
            </a:endParaRPr>
          </a:p>
        </p:txBody>
      </p:sp>
      <p:sp>
        <p:nvSpPr>
          <p:cNvPr id="19" name="正方形/長方形 18"/>
          <p:cNvSpPr/>
          <p:nvPr/>
        </p:nvSpPr>
        <p:spPr>
          <a:xfrm>
            <a:off x="2976875" y="984514"/>
            <a:ext cx="890942" cy="274841"/>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kumimoji="1" lang="en-US" altLang="ja-JP" sz="1400" dirty="0" smtClean="0">
                <a:solidFill>
                  <a:schemeClr val="tx1"/>
                </a:solidFill>
                <a:latin typeface="Osaka"/>
                <a:ea typeface="Osaka"/>
                <a:cs typeface="Osaka"/>
              </a:rPr>
              <a:t>2012</a:t>
            </a:r>
            <a:endParaRPr kumimoji="1" lang="ja-JP" altLang="en-US" sz="1400" dirty="0">
              <a:solidFill>
                <a:schemeClr val="tx1"/>
              </a:solidFill>
              <a:latin typeface="Osaka"/>
              <a:ea typeface="Osaka"/>
              <a:cs typeface="Osaka"/>
            </a:endParaRPr>
          </a:p>
        </p:txBody>
      </p:sp>
      <p:sp>
        <p:nvSpPr>
          <p:cNvPr id="20" name="正方形/長方形 19"/>
          <p:cNvSpPr/>
          <p:nvPr/>
        </p:nvSpPr>
        <p:spPr>
          <a:xfrm>
            <a:off x="3867817" y="980539"/>
            <a:ext cx="890942" cy="274841"/>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kumimoji="1" lang="en-US" altLang="ja-JP" sz="1400" dirty="0" smtClean="0">
                <a:solidFill>
                  <a:schemeClr val="tx1"/>
                </a:solidFill>
                <a:latin typeface="Osaka"/>
                <a:ea typeface="Osaka"/>
                <a:cs typeface="Osaka"/>
              </a:rPr>
              <a:t>2013</a:t>
            </a:r>
            <a:endParaRPr kumimoji="1" lang="ja-JP" altLang="en-US" sz="1400" dirty="0">
              <a:solidFill>
                <a:schemeClr val="tx1"/>
              </a:solidFill>
              <a:latin typeface="Osaka"/>
              <a:ea typeface="Osaka"/>
              <a:cs typeface="Osaka"/>
            </a:endParaRPr>
          </a:p>
        </p:txBody>
      </p:sp>
      <p:sp>
        <p:nvSpPr>
          <p:cNvPr id="21" name="正方形/長方形 20"/>
          <p:cNvSpPr/>
          <p:nvPr/>
        </p:nvSpPr>
        <p:spPr>
          <a:xfrm>
            <a:off x="4758759" y="980539"/>
            <a:ext cx="890942" cy="274841"/>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kumimoji="1" lang="en-US" altLang="ja-JP" sz="1400" dirty="0" smtClean="0">
                <a:solidFill>
                  <a:schemeClr val="tx1"/>
                </a:solidFill>
                <a:latin typeface="Osaka"/>
                <a:ea typeface="Osaka"/>
                <a:cs typeface="Osaka"/>
              </a:rPr>
              <a:t>2014</a:t>
            </a:r>
            <a:endParaRPr kumimoji="1" lang="ja-JP" altLang="en-US" sz="1400" dirty="0">
              <a:solidFill>
                <a:schemeClr val="tx1"/>
              </a:solidFill>
              <a:latin typeface="Osaka"/>
              <a:ea typeface="Osaka"/>
              <a:cs typeface="Osaka"/>
            </a:endParaRPr>
          </a:p>
        </p:txBody>
      </p:sp>
      <p:sp>
        <p:nvSpPr>
          <p:cNvPr id="22" name="正方形/長方形 21"/>
          <p:cNvSpPr/>
          <p:nvPr/>
        </p:nvSpPr>
        <p:spPr>
          <a:xfrm>
            <a:off x="5649701" y="985031"/>
            <a:ext cx="890942" cy="274841"/>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kumimoji="1" lang="en-US" altLang="ja-JP" sz="1400" dirty="0" smtClean="0">
                <a:solidFill>
                  <a:schemeClr val="tx1"/>
                </a:solidFill>
                <a:latin typeface="Osaka"/>
                <a:ea typeface="Osaka"/>
                <a:cs typeface="Osaka"/>
              </a:rPr>
              <a:t>2015</a:t>
            </a:r>
            <a:endParaRPr kumimoji="1" lang="ja-JP" altLang="en-US" sz="1400" dirty="0">
              <a:solidFill>
                <a:schemeClr val="tx1"/>
              </a:solidFill>
              <a:latin typeface="Osaka"/>
              <a:ea typeface="Osaka"/>
              <a:cs typeface="Osaka"/>
            </a:endParaRPr>
          </a:p>
        </p:txBody>
      </p:sp>
      <p:sp>
        <p:nvSpPr>
          <p:cNvPr id="23" name="正方形/長方形 22"/>
          <p:cNvSpPr/>
          <p:nvPr/>
        </p:nvSpPr>
        <p:spPr>
          <a:xfrm>
            <a:off x="6540643" y="985031"/>
            <a:ext cx="890942" cy="274841"/>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kumimoji="1" lang="en-US" altLang="ja-JP" sz="1400" dirty="0" smtClean="0">
                <a:solidFill>
                  <a:schemeClr val="tx1"/>
                </a:solidFill>
                <a:latin typeface="Osaka"/>
                <a:ea typeface="Osaka"/>
                <a:cs typeface="Osaka"/>
              </a:rPr>
              <a:t>2016</a:t>
            </a:r>
            <a:endParaRPr kumimoji="1" lang="ja-JP" altLang="en-US" sz="1400" dirty="0">
              <a:solidFill>
                <a:schemeClr val="tx1"/>
              </a:solidFill>
              <a:latin typeface="Osaka"/>
              <a:ea typeface="Osaka"/>
              <a:cs typeface="Osaka"/>
            </a:endParaRPr>
          </a:p>
        </p:txBody>
      </p:sp>
      <p:sp>
        <p:nvSpPr>
          <p:cNvPr id="24" name="正方形/長方形 23"/>
          <p:cNvSpPr/>
          <p:nvPr/>
        </p:nvSpPr>
        <p:spPr>
          <a:xfrm>
            <a:off x="7431585" y="989043"/>
            <a:ext cx="890942" cy="274841"/>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kumimoji="1" lang="en-US" altLang="ja-JP" sz="1400" dirty="0" smtClean="0">
                <a:solidFill>
                  <a:schemeClr val="tx1"/>
                </a:solidFill>
                <a:latin typeface="Osaka"/>
                <a:ea typeface="Osaka"/>
                <a:cs typeface="Osaka"/>
              </a:rPr>
              <a:t>2017</a:t>
            </a:r>
            <a:endParaRPr kumimoji="1" lang="ja-JP" altLang="en-US" sz="1400" dirty="0">
              <a:solidFill>
                <a:schemeClr val="tx1"/>
              </a:solidFill>
              <a:latin typeface="Osaka"/>
              <a:ea typeface="Osaka"/>
              <a:cs typeface="Osaka"/>
            </a:endParaRPr>
          </a:p>
        </p:txBody>
      </p:sp>
      <p:sp>
        <p:nvSpPr>
          <p:cNvPr id="25" name="正方形/長方形 24"/>
          <p:cNvSpPr/>
          <p:nvPr/>
        </p:nvSpPr>
        <p:spPr>
          <a:xfrm>
            <a:off x="1432695" y="1272565"/>
            <a:ext cx="890942" cy="274841"/>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altLang="ja-JP" sz="1400" dirty="0" smtClean="0">
                <a:solidFill>
                  <a:schemeClr val="tx1"/>
                </a:solidFill>
                <a:latin typeface="Osaka"/>
                <a:ea typeface="Osaka"/>
                <a:cs typeface="Osaka"/>
              </a:rPr>
              <a:t>2010</a:t>
            </a:r>
            <a:endParaRPr kumimoji="1" lang="ja-JP" altLang="en-US" sz="1400" dirty="0">
              <a:solidFill>
                <a:schemeClr val="tx1"/>
              </a:solidFill>
              <a:latin typeface="Osaka"/>
              <a:ea typeface="Osaka"/>
              <a:cs typeface="Osaka"/>
            </a:endParaRPr>
          </a:p>
        </p:txBody>
      </p:sp>
      <p:sp>
        <p:nvSpPr>
          <p:cNvPr id="26" name="正方形/長方形 25"/>
          <p:cNvSpPr/>
          <p:nvPr/>
        </p:nvSpPr>
        <p:spPr>
          <a:xfrm>
            <a:off x="2323637" y="1278067"/>
            <a:ext cx="890942" cy="274841"/>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kumimoji="1" lang="en-US" altLang="ja-JP" sz="1400" dirty="0" smtClean="0">
                <a:solidFill>
                  <a:schemeClr val="tx1"/>
                </a:solidFill>
                <a:latin typeface="Osaka"/>
                <a:ea typeface="Osaka"/>
                <a:cs typeface="Osaka"/>
              </a:rPr>
              <a:t>2011</a:t>
            </a:r>
            <a:endParaRPr kumimoji="1" lang="ja-JP" altLang="en-US" sz="1400" dirty="0">
              <a:solidFill>
                <a:schemeClr val="tx1"/>
              </a:solidFill>
              <a:latin typeface="Osaka"/>
              <a:ea typeface="Osaka"/>
              <a:cs typeface="Osaka"/>
            </a:endParaRPr>
          </a:p>
        </p:txBody>
      </p:sp>
      <p:sp>
        <p:nvSpPr>
          <p:cNvPr id="27" name="正方形/長方形 26"/>
          <p:cNvSpPr/>
          <p:nvPr/>
        </p:nvSpPr>
        <p:spPr>
          <a:xfrm>
            <a:off x="3214579" y="1272565"/>
            <a:ext cx="890942" cy="274841"/>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altLang="ja-JP" sz="1400" dirty="0" smtClean="0">
                <a:solidFill>
                  <a:schemeClr val="tx1"/>
                </a:solidFill>
                <a:latin typeface="Osaka"/>
                <a:ea typeface="Osaka"/>
                <a:cs typeface="Osaka"/>
              </a:rPr>
              <a:t>2012</a:t>
            </a:r>
            <a:endParaRPr kumimoji="1" lang="ja-JP" altLang="en-US" sz="1400" dirty="0">
              <a:solidFill>
                <a:schemeClr val="tx1"/>
              </a:solidFill>
              <a:latin typeface="Osaka"/>
              <a:ea typeface="Osaka"/>
              <a:cs typeface="Osaka"/>
            </a:endParaRPr>
          </a:p>
        </p:txBody>
      </p:sp>
      <p:sp>
        <p:nvSpPr>
          <p:cNvPr id="28" name="正方形/長方形 27"/>
          <p:cNvSpPr/>
          <p:nvPr/>
        </p:nvSpPr>
        <p:spPr>
          <a:xfrm>
            <a:off x="4105521" y="1274851"/>
            <a:ext cx="890942" cy="274841"/>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kumimoji="1" lang="en-US" altLang="ja-JP" sz="1400" dirty="0" smtClean="0">
                <a:solidFill>
                  <a:schemeClr val="tx1"/>
                </a:solidFill>
                <a:latin typeface="Osaka"/>
                <a:ea typeface="Osaka"/>
                <a:cs typeface="Osaka"/>
              </a:rPr>
              <a:t>2013</a:t>
            </a:r>
            <a:endParaRPr kumimoji="1" lang="ja-JP" altLang="en-US" sz="1400" dirty="0">
              <a:solidFill>
                <a:schemeClr val="tx1"/>
              </a:solidFill>
              <a:latin typeface="Osaka"/>
              <a:ea typeface="Osaka"/>
              <a:cs typeface="Osaka"/>
            </a:endParaRPr>
          </a:p>
        </p:txBody>
      </p:sp>
      <p:sp>
        <p:nvSpPr>
          <p:cNvPr id="29" name="正方形/長方形 28"/>
          <p:cNvSpPr/>
          <p:nvPr/>
        </p:nvSpPr>
        <p:spPr>
          <a:xfrm>
            <a:off x="4996463" y="1272565"/>
            <a:ext cx="890942" cy="274841"/>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altLang="ja-JP" sz="1400" dirty="0" smtClean="0">
                <a:solidFill>
                  <a:schemeClr val="tx1"/>
                </a:solidFill>
                <a:latin typeface="Osaka"/>
                <a:ea typeface="Osaka"/>
                <a:cs typeface="Osaka"/>
              </a:rPr>
              <a:t>2014</a:t>
            </a:r>
            <a:endParaRPr kumimoji="1" lang="ja-JP" altLang="en-US" sz="1400" dirty="0">
              <a:solidFill>
                <a:schemeClr val="tx1"/>
              </a:solidFill>
              <a:latin typeface="Osaka"/>
              <a:ea typeface="Osaka"/>
              <a:cs typeface="Osaka"/>
            </a:endParaRPr>
          </a:p>
        </p:txBody>
      </p:sp>
      <p:sp>
        <p:nvSpPr>
          <p:cNvPr id="30" name="正方形/長方形 29"/>
          <p:cNvSpPr/>
          <p:nvPr/>
        </p:nvSpPr>
        <p:spPr>
          <a:xfrm>
            <a:off x="5887405" y="1277057"/>
            <a:ext cx="890942" cy="274841"/>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kumimoji="1" lang="en-US" altLang="ja-JP" sz="1400" dirty="0" smtClean="0">
                <a:solidFill>
                  <a:schemeClr val="tx1"/>
                </a:solidFill>
                <a:latin typeface="Osaka"/>
                <a:ea typeface="Osaka"/>
                <a:cs typeface="Osaka"/>
              </a:rPr>
              <a:t>2015</a:t>
            </a:r>
            <a:endParaRPr kumimoji="1" lang="ja-JP" altLang="en-US" sz="1400" dirty="0">
              <a:solidFill>
                <a:schemeClr val="tx1"/>
              </a:solidFill>
              <a:latin typeface="Osaka"/>
              <a:ea typeface="Osaka"/>
              <a:cs typeface="Osaka"/>
            </a:endParaRPr>
          </a:p>
        </p:txBody>
      </p:sp>
      <p:sp>
        <p:nvSpPr>
          <p:cNvPr id="31" name="正方形/長方形 30"/>
          <p:cNvSpPr/>
          <p:nvPr/>
        </p:nvSpPr>
        <p:spPr>
          <a:xfrm>
            <a:off x="6778347" y="1279542"/>
            <a:ext cx="890942" cy="274841"/>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altLang="ja-JP" sz="1400" dirty="0" smtClean="0">
                <a:solidFill>
                  <a:schemeClr val="tx1"/>
                </a:solidFill>
                <a:latin typeface="Osaka"/>
                <a:ea typeface="Osaka"/>
                <a:cs typeface="Osaka"/>
              </a:rPr>
              <a:t>2016</a:t>
            </a:r>
            <a:endParaRPr kumimoji="1" lang="ja-JP" altLang="en-US" sz="1400" dirty="0">
              <a:solidFill>
                <a:schemeClr val="tx1"/>
              </a:solidFill>
              <a:latin typeface="Osaka"/>
              <a:ea typeface="Osaka"/>
              <a:cs typeface="Osaka"/>
            </a:endParaRPr>
          </a:p>
        </p:txBody>
      </p:sp>
      <p:sp>
        <p:nvSpPr>
          <p:cNvPr id="32" name="正方形/長方形 31"/>
          <p:cNvSpPr/>
          <p:nvPr/>
        </p:nvSpPr>
        <p:spPr>
          <a:xfrm>
            <a:off x="7669289" y="1275567"/>
            <a:ext cx="890942" cy="274841"/>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kumimoji="1" lang="en-US" altLang="ja-JP" sz="1400" dirty="0" smtClean="0">
                <a:solidFill>
                  <a:schemeClr val="tx1"/>
                </a:solidFill>
                <a:latin typeface="Osaka"/>
                <a:ea typeface="Osaka"/>
                <a:cs typeface="Osaka"/>
              </a:rPr>
              <a:t>2017</a:t>
            </a:r>
            <a:endParaRPr kumimoji="1" lang="ja-JP" altLang="en-US" sz="1400" dirty="0">
              <a:solidFill>
                <a:schemeClr val="tx1"/>
              </a:solidFill>
              <a:latin typeface="Osaka"/>
              <a:ea typeface="Osaka"/>
              <a:cs typeface="Osaka"/>
            </a:endParaRPr>
          </a:p>
        </p:txBody>
      </p:sp>
      <p:cxnSp>
        <p:nvCxnSpPr>
          <p:cNvPr id="33" name="直線コネクタ 32"/>
          <p:cNvCxnSpPr/>
          <p:nvPr/>
        </p:nvCxnSpPr>
        <p:spPr>
          <a:xfrm>
            <a:off x="0" y="985822"/>
            <a:ext cx="9143999" cy="1588"/>
          </a:xfrm>
          <a:prstGeom prst="line">
            <a:avLst/>
          </a:pr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4" name="直線コネクタ 33"/>
          <p:cNvCxnSpPr/>
          <p:nvPr/>
        </p:nvCxnSpPr>
        <p:spPr>
          <a:xfrm>
            <a:off x="0" y="1273694"/>
            <a:ext cx="9143999" cy="1588"/>
          </a:xfrm>
          <a:prstGeom prst="line">
            <a:avLst/>
          </a:pr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5" name="直線コネクタ 34"/>
          <p:cNvCxnSpPr/>
          <p:nvPr/>
        </p:nvCxnSpPr>
        <p:spPr>
          <a:xfrm>
            <a:off x="-1" y="1561566"/>
            <a:ext cx="9144000" cy="1588"/>
          </a:xfrm>
          <a:prstGeom prst="line">
            <a:avLst/>
          </a:prstGeom>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6" name="角丸四角形 35"/>
          <p:cNvSpPr/>
          <p:nvPr/>
        </p:nvSpPr>
        <p:spPr>
          <a:xfrm>
            <a:off x="1788254" y="2543813"/>
            <a:ext cx="5165709" cy="288603"/>
          </a:xfrm>
          <a:prstGeom prst="roundRect">
            <a:avLst/>
          </a:prstGeom>
          <a:solidFill>
            <a:srgbClr val="FFFF9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Osaka"/>
                <a:ea typeface="Osaka"/>
                <a:cs typeface="Osaka"/>
              </a:rPr>
              <a:t>Detector </a:t>
            </a:r>
            <a:r>
              <a:rPr lang="en-US" altLang="ja-JP" sz="1400" dirty="0" smtClean="0">
                <a:solidFill>
                  <a:schemeClr val="tx1"/>
                </a:solidFill>
                <a:latin typeface="Osaka"/>
                <a:ea typeface="Osaka"/>
                <a:cs typeface="Osaka"/>
              </a:rPr>
              <a:t>upgrade to Belle II</a:t>
            </a:r>
            <a:endParaRPr kumimoji="1" lang="ja-JP" altLang="en-US" sz="1400" dirty="0">
              <a:solidFill>
                <a:schemeClr val="tx1"/>
              </a:solidFill>
              <a:latin typeface="Osaka"/>
              <a:ea typeface="Osaka"/>
              <a:cs typeface="Osaka"/>
            </a:endParaRPr>
          </a:p>
        </p:txBody>
      </p:sp>
      <p:sp>
        <p:nvSpPr>
          <p:cNvPr id="37" name="角丸四角形 36"/>
          <p:cNvSpPr/>
          <p:nvPr/>
        </p:nvSpPr>
        <p:spPr>
          <a:xfrm>
            <a:off x="1636821" y="3348223"/>
            <a:ext cx="2230996" cy="288603"/>
          </a:xfrm>
          <a:prstGeom prst="roundRect">
            <a:avLst/>
          </a:prstGeom>
          <a:solidFill>
            <a:srgbClr val="FFFF9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dirty="0" smtClean="0">
                <a:solidFill>
                  <a:schemeClr val="tx1"/>
                </a:solidFill>
                <a:latin typeface="Osaka"/>
                <a:ea typeface="Osaka"/>
                <a:cs typeface="Osaka"/>
              </a:rPr>
              <a:t>Dismantling </a:t>
            </a:r>
            <a:r>
              <a:rPr kumimoji="1" lang="en-US" altLang="ja-JP" sz="1400" dirty="0" smtClean="0">
                <a:solidFill>
                  <a:schemeClr val="tx1"/>
                </a:solidFill>
                <a:latin typeface="Osaka"/>
                <a:ea typeface="Osaka"/>
                <a:cs typeface="Osaka"/>
              </a:rPr>
              <a:t>KEKB</a:t>
            </a:r>
            <a:endParaRPr kumimoji="1" lang="ja-JP" altLang="en-US" sz="1400" dirty="0">
              <a:solidFill>
                <a:schemeClr val="tx1"/>
              </a:solidFill>
              <a:latin typeface="Osaka"/>
              <a:ea typeface="Osaka"/>
              <a:cs typeface="Osaka"/>
            </a:endParaRPr>
          </a:p>
        </p:txBody>
      </p:sp>
      <p:sp>
        <p:nvSpPr>
          <p:cNvPr id="38" name="角丸四角形 37"/>
          <p:cNvSpPr/>
          <p:nvPr/>
        </p:nvSpPr>
        <p:spPr>
          <a:xfrm>
            <a:off x="1636821" y="3769200"/>
            <a:ext cx="3798780" cy="288603"/>
          </a:xfrm>
          <a:prstGeom prst="roundRect">
            <a:avLst/>
          </a:prstGeom>
          <a:solidFill>
            <a:srgbClr val="FFFF9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Osaka"/>
                <a:ea typeface="Osaka"/>
                <a:cs typeface="Osaka"/>
              </a:rPr>
              <a:t>Fabrication and tests of ring components</a:t>
            </a:r>
            <a:endParaRPr kumimoji="1" lang="ja-JP" altLang="en-US" sz="1400" dirty="0">
              <a:solidFill>
                <a:schemeClr val="tx1"/>
              </a:solidFill>
              <a:latin typeface="Osaka"/>
              <a:ea typeface="Osaka"/>
              <a:cs typeface="Osaka"/>
            </a:endParaRPr>
          </a:p>
        </p:txBody>
      </p:sp>
      <p:sp>
        <p:nvSpPr>
          <p:cNvPr id="39" name="角丸四角形 38"/>
          <p:cNvSpPr/>
          <p:nvPr/>
        </p:nvSpPr>
        <p:spPr>
          <a:xfrm>
            <a:off x="3438845" y="4182190"/>
            <a:ext cx="2210856" cy="288603"/>
          </a:xfrm>
          <a:prstGeom prst="roundRect">
            <a:avLst/>
          </a:prstGeom>
          <a:solidFill>
            <a:srgbClr val="FFFF9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Osaka"/>
                <a:ea typeface="Osaka"/>
                <a:cs typeface="Osaka"/>
              </a:rPr>
              <a:t>Install and set up</a:t>
            </a:r>
            <a:endParaRPr kumimoji="1" lang="ja-JP" altLang="en-US" sz="1400" dirty="0">
              <a:solidFill>
                <a:schemeClr val="tx1"/>
              </a:solidFill>
              <a:latin typeface="Osaka"/>
              <a:ea typeface="Osaka"/>
              <a:cs typeface="Osaka"/>
            </a:endParaRPr>
          </a:p>
        </p:txBody>
      </p:sp>
      <p:sp>
        <p:nvSpPr>
          <p:cNvPr id="40" name="角丸四角形 39"/>
          <p:cNvSpPr/>
          <p:nvPr/>
        </p:nvSpPr>
        <p:spPr>
          <a:xfrm>
            <a:off x="2874247" y="5468432"/>
            <a:ext cx="1129196" cy="288603"/>
          </a:xfrm>
          <a:prstGeom prst="roundRect">
            <a:avLst/>
          </a:prstGeom>
          <a:solidFill>
            <a:srgbClr val="FFFF9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smtClean="0">
                <a:solidFill>
                  <a:schemeClr val="tx1"/>
                </a:solidFill>
                <a:latin typeface="Osaka"/>
                <a:ea typeface="Osaka"/>
                <a:cs typeface="Osaka"/>
              </a:rPr>
              <a:t>DR tunnel</a:t>
            </a:r>
            <a:endParaRPr kumimoji="1" lang="ja-JP" altLang="en-US" sz="1400" dirty="0">
              <a:solidFill>
                <a:schemeClr val="tx1"/>
              </a:solidFill>
              <a:latin typeface="Osaka"/>
              <a:ea typeface="Osaka"/>
              <a:cs typeface="Osaka"/>
            </a:endParaRPr>
          </a:p>
        </p:txBody>
      </p:sp>
      <p:sp>
        <p:nvSpPr>
          <p:cNvPr id="41" name="角丸四角形 40"/>
          <p:cNvSpPr/>
          <p:nvPr/>
        </p:nvSpPr>
        <p:spPr>
          <a:xfrm>
            <a:off x="3748628" y="5016031"/>
            <a:ext cx="1247835" cy="372414"/>
          </a:xfrm>
          <a:prstGeom prst="roundRect">
            <a:avLst/>
          </a:prstGeom>
          <a:solidFill>
            <a:srgbClr val="FFFF9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Osaka"/>
                <a:ea typeface="Osaka"/>
                <a:cs typeface="Osaka"/>
              </a:rPr>
              <a:t>MR </a:t>
            </a:r>
            <a:r>
              <a:rPr lang="en-US" altLang="ja-JP" sz="1200" dirty="0" smtClean="0">
                <a:solidFill>
                  <a:schemeClr val="tx1"/>
                </a:solidFill>
                <a:latin typeface="Osaka"/>
                <a:ea typeface="Osaka"/>
                <a:cs typeface="Osaka"/>
              </a:rPr>
              <a:t>&amp; </a:t>
            </a:r>
            <a:r>
              <a:rPr kumimoji="1" lang="en-US" altLang="ja-JP" sz="1200" dirty="0" smtClean="0">
                <a:solidFill>
                  <a:schemeClr val="tx1"/>
                </a:solidFill>
                <a:latin typeface="Osaka"/>
                <a:ea typeface="Osaka"/>
                <a:cs typeface="Osaka"/>
              </a:rPr>
              <a:t>DR buildings</a:t>
            </a:r>
            <a:endParaRPr kumimoji="1" lang="ja-JP" altLang="en-US" sz="1200" dirty="0">
              <a:solidFill>
                <a:schemeClr val="tx1"/>
              </a:solidFill>
              <a:latin typeface="Osaka"/>
              <a:ea typeface="Osaka"/>
              <a:cs typeface="Osaka"/>
            </a:endParaRPr>
          </a:p>
        </p:txBody>
      </p:sp>
      <p:sp>
        <p:nvSpPr>
          <p:cNvPr id="42" name="角丸四角形 41"/>
          <p:cNvSpPr/>
          <p:nvPr/>
        </p:nvSpPr>
        <p:spPr>
          <a:xfrm>
            <a:off x="3676740" y="4558650"/>
            <a:ext cx="1564127" cy="399507"/>
          </a:xfrm>
          <a:prstGeom prst="roundRect">
            <a:avLst/>
          </a:prstGeom>
          <a:solidFill>
            <a:srgbClr val="FFFF9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Osaka"/>
                <a:ea typeface="Osaka"/>
                <a:cs typeface="Osaka"/>
              </a:rPr>
              <a:t>Electricity and cooling facility</a:t>
            </a:r>
            <a:endParaRPr kumimoji="1" lang="ja-JP" altLang="en-US" sz="1200" dirty="0">
              <a:solidFill>
                <a:schemeClr val="tx1"/>
              </a:solidFill>
              <a:latin typeface="Osaka"/>
              <a:ea typeface="Osaka"/>
              <a:cs typeface="Osaka"/>
            </a:endParaRPr>
          </a:p>
        </p:txBody>
      </p:sp>
      <p:sp>
        <p:nvSpPr>
          <p:cNvPr id="43" name="角丸四角形 42"/>
          <p:cNvSpPr/>
          <p:nvPr/>
        </p:nvSpPr>
        <p:spPr>
          <a:xfrm>
            <a:off x="1636821" y="6028513"/>
            <a:ext cx="3798780" cy="288603"/>
          </a:xfrm>
          <a:prstGeom prst="roundRect">
            <a:avLst/>
          </a:prstGeom>
          <a:solidFill>
            <a:srgbClr val="FFFF9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dirty="0" err="1" smtClean="0">
                <a:solidFill>
                  <a:schemeClr val="tx1"/>
                </a:solidFill>
                <a:latin typeface="Osaka"/>
                <a:ea typeface="Osaka"/>
                <a:cs typeface="Osaka"/>
              </a:rPr>
              <a:t>Linac</a:t>
            </a:r>
            <a:r>
              <a:rPr lang="en-US" altLang="ja-JP" sz="1400" dirty="0" smtClean="0">
                <a:solidFill>
                  <a:schemeClr val="tx1"/>
                </a:solidFill>
                <a:latin typeface="Osaka"/>
                <a:ea typeface="Osaka"/>
                <a:cs typeface="Osaka"/>
              </a:rPr>
              <a:t> upgrade / operation for PF&amp;PF-AR</a:t>
            </a:r>
            <a:endParaRPr kumimoji="1" lang="ja-JP" altLang="en-US" sz="1400" dirty="0">
              <a:solidFill>
                <a:schemeClr val="tx1"/>
              </a:solidFill>
              <a:latin typeface="Osaka"/>
              <a:ea typeface="Osaka"/>
              <a:cs typeface="Osaka"/>
            </a:endParaRPr>
          </a:p>
        </p:txBody>
      </p:sp>
      <p:sp>
        <p:nvSpPr>
          <p:cNvPr id="44" name="テキスト ボックス 43"/>
          <p:cNvSpPr txBox="1"/>
          <p:nvPr/>
        </p:nvSpPr>
        <p:spPr>
          <a:xfrm>
            <a:off x="3687981" y="1484784"/>
            <a:ext cx="1476085" cy="400110"/>
          </a:xfrm>
          <a:prstGeom prst="rect">
            <a:avLst/>
          </a:prstGeom>
          <a:noFill/>
        </p:spPr>
        <p:txBody>
          <a:bodyPr wrap="none" rtlCol="0">
            <a:spAutoFit/>
          </a:bodyPr>
          <a:lstStyle/>
          <a:p>
            <a:r>
              <a:rPr lang="en-US" altLang="ja-JP" sz="2000" dirty="0" smtClean="0">
                <a:solidFill>
                  <a:srgbClr val="FF0000"/>
                </a:solidFill>
                <a:latin typeface="Osaka"/>
                <a:ea typeface="Osaka"/>
                <a:cs typeface="Osaka"/>
              </a:rPr>
              <a:t>Sep</a:t>
            </a:r>
            <a:r>
              <a:rPr kumimoji="1" lang="en-US" altLang="ja-JP" sz="2000" dirty="0" smtClean="0">
                <a:solidFill>
                  <a:srgbClr val="FF0000"/>
                </a:solidFill>
                <a:latin typeface="Osaka"/>
                <a:ea typeface="Osaka"/>
                <a:cs typeface="Osaka"/>
              </a:rPr>
              <a:t>. 2013</a:t>
            </a:r>
            <a:endParaRPr kumimoji="1" lang="ja-JP" altLang="en-US" sz="2000" dirty="0">
              <a:solidFill>
                <a:srgbClr val="FF0000"/>
              </a:solidFill>
              <a:latin typeface="Osaka"/>
              <a:ea typeface="Osaka"/>
              <a:cs typeface="Osaka"/>
            </a:endParaRPr>
          </a:p>
        </p:txBody>
      </p:sp>
      <p:sp>
        <p:nvSpPr>
          <p:cNvPr id="45" name="テキスト ボックス 44"/>
          <p:cNvSpPr txBox="1"/>
          <p:nvPr/>
        </p:nvSpPr>
        <p:spPr>
          <a:xfrm>
            <a:off x="5076056" y="1484784"/>
            <a:ext cx="1218603" cy="400110"/>
          </a:xfrm>
          <a:prstGeom prst="rect">
            <a:avLst/>
          </a:prstGeom>
          <a:noFill/>
        </p:spPr>
        <p:txBody>
          <a:bodyPr wrap="none" rtlCol="0">
            <a:spAutoFit/>
          </a:bodyPr>
          <a:lstStyle/>
          <a:p>
            <a:r>
              <a:rPr kumimoji="1" lang="en-US" altLang="ja-JP" sz="2000" dirty="0" smtClean="0">
                <a:solidFill>
                  <a:srgbClr val="FF0000"/>
                </a:solidFill>
                <a:latin typeface="Osaka"/>
                <a:ea typeface="Osaka"/>
                <a:cs typeface="Osaka"/>
              </a:rPr>
              <a:t>Jan. 2015</a:t>
            </a:r>
            <a:endParaRPr kumimoji="1" lang="ja-JP" altLang="en-US" sz="2000" dirty="0">
              <a:solidFill>
                <a:srgbClr val="FF0000"/>
              </a:solidFill>
              <a:latin typeface="Osaka"/>
              <a:ea typeface="Osaka"/>
              <a:cs typeface="Osaka"/>
            </a:endParaRPr>
          </a:p>
        </p:txBody>
      </p:sp>
      <p:cxnSp>
        <p:nvCxnSpPr>
          <p:cNvPr id="46" name="直線コネクタ 45"/>
          <p:cNvCxnSpPr/>
          <p:nvPr/>
        </p:nvCxnSpPr>
        <p:spPr>
          <a:xfrm rot="5400000" flipH="1" flipV="1">
            <a:off x="5389768" y="2104277"/>
            <a:ext cx="519862" cy="1"/>
          </a:xfrm>
          <a:prstGeom prst="line">
            <a:avLst/>
          </a:prstGeom>
          <a:ln w="22225" cap="flat" cmpd="sng" algn="ctr">
            <a:solidFill>
              <a:srgbClr val="FF00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8" name="テキスト ボックス 47"/>
          <p:cNvSpPr txBox="1"/>
          <p:nvPr/>
        </p:nvSpPr>
        <p:spPr>
          <a:xfrm>
            <a:off x="5602311" y="3418945"/>
            <a:ext cx="1369286" cy="461665"/>
          </a:xfrm>
          <a:prstGeom prst="rect">
            <a:avLst/>
          </a:prstGeom>
          <a:noFill/>
        </p:spPr>
        <p:txBody>
          <a:bodyPr wrap="none" rtlCol="0">
            <a:spAutoFit/>
          </a:bodyPr>
          <a:lstStyle/>
          <a:p>
            <a:r>
              <a:rPr kumimoji="1" lang="en-US" altLang="ja-JP" sz="1200" dirty="0" smtClean="0">
                <a:solidFill>
                  <a:srgbClr val="0000FF"/>
                </a:solidFill>
                <a:latin typeface="Osaka"/>
                <a:ea typeface="Osaka"/>
                <a:cs typeface="Osaka"/>
              </a:rPr>
              <a:t>Accelerator tuning</a:t>
            </a:r>
          </a:p>
          <a:p>
            <a:pPr algn="r"/>
            <a:r>
              <a:rPr kumimoji="1" lang="en-US" altLang="ja-JP" sz="1200" dirty="0" smtClean="0">
                <a:solidFill>
                  <a:srgbClr val="0000FF"/>
                </a:solidFill>
                <a:latin typeface="Osaka"/>
                <a:ea typeface="Osaka"/>
                <a:cs typeface="Osaka"/>
              </a:rPr>
              <a:t>BEAST</a:t>
            </a:r>
            <a:endParaRPr kumimoji="1" lang="ja-JP" altLang="en-US" sz="1200" dirty="0">
              <a:solidFill>
                <a:srgbClr val="0000FF"/>
              </a:solidFill>
              <a:latin typeface="Osaka"/>
              <a:ea typeface="Osaka"/>
              <a:cs typeface="Osaka"/>
            </a:endParaRPr>
          </a:p>
        </p:txBody>
      </p:sp>
      <p:cxnSp>
        <p:nvCxnSpPr>
          <p:cNvPr id="49" name="直線矢印コネクタ 48"/>
          <p:cNvCxnSpPr/>
          <p:nvPr/>
        </p:nvCxnSpPr>
        <p:spPr>
          <a:xfrm>
            <a:off x="5649701" y="3404200"/>
            <a:ext cx="1128646"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50" name="テキスト ボックス 49"/>
          <p:cNvSpPr txBox="1"/>
          <p:nvPr/>
        </p:nvSpPr>
        <p:spPr>
          <a:xfrm>
            <a:off x="6920517" y="2847190"/>
            <a:ext cx="838892" cy="246221"/>
          </a:xfrm>
          <a:prstGeom prst="rect">
            <a:avLst/>
          </a:prstGeom>
          <a:noFill/>
        </p:spPr>
        <p:txBody>
          <a:bodyPr wrap="none" rtlCol="0">
            <a:spAutoFit/>
          </a:bodyPr>
          <a:lstStyle/>
          <a:p>
            <a:r>
              <a:rPr kumimoji="1" lang="en-US" altLang="ja-JP" sz="1000" dirty="0" smtClean="0">
                <a:solidFill>
                  <a:srgbClr val="0000FF"/>
                </a:solidFill>
                <a:latin typeface="Osaka"/>
                <a:ea typeface="Osaka"/>
                <a:cs typeface="Osaka"/>
              </a:rPr>
              <a:t>VXD install</a:t>
            </a:r>
            <a:endParaRPr kumimoji="1" lang="ja-JP" altLang="en-US" sz="1000" dirty="0">
              <a:solidFill>
                <a:srgbClr val="0000FF"/>
              </a:solidFill>
              <a:latin typeface="Osaka"/>
              <a:ea typeface="Osaka"/>
              <a:cs typeface="Osaka"/>
            </a:endParaRPr>
          </a:p>
        </p:txBody>
      </p:sp>
      <p:cxnSp>
        <p:nvCxnSpPr>
          <p:cNvPr id="51" name="直線矢印コネクタ 50"/>
          <p:cNvCxnSpPr/>
          <p:nvPr/>
        </p:nvCxnSpPr>
        <p:spPr>
          <a:xfrm rot="5400000">
            <a:off x="6725285" y="3061094"/>
            <a:ext cx="458945"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52" name="テキスト ボックス 51"/>
          <p:cNvSpPr txBox="1"/>
          <p:nvPr/>
        </p:nvSpPr>
        <p:spPr>
          <a:xfrm>
            <a:off x="7151711" y="3728065"/>
            <a:ext cx="1009411" cy="276999"/>
          </a:xfrm>
          <a:prstGeom prst="rect">
            <a:avLst/>
          </a:prstGeom>
          <a:noFill/>
        </p:spPr>
        <p:txBody>
          <a:bodyPr wrap="none" rtlCol="0">
            <a:spAutoFit/>
          </a:bodyPr>
          <a:lstStyle/>
          <a:p>
            <a:r>
              <a:rPr kumimoji="1" lang="en-US" altLang="ja-JP" sz="1200" dirty="0" smtClean="0">
                <a:solidFill>
                  <a:srgbClr val="0000FF"/>
                </a:solidFill>
                <a:latin typeface="Osaka"/>
                <a:ea typeface="Osaka"/>
                <a:cs typeface="Osaka"/>
              </a:rPr>
              <a:t>Physics run</a:t>
            </a:r>
            <a:endParaRPr kumimoji="1" lang="ja-JP" altLang="en-US" sz="1200" dirty="0">
              <a:solidFill>
                <a:srgbClr val="0000FF"/>
              </a:solidFill>
              <a:latin typeface="Osaka"/>
              <a:ea typeface="Osaka"/>
              <a:cs typeface="Osaka"/>
            </a:endParaRPr>
          </a:p>
        </p:txBody>
      </p:sp>
      <p:cxnSp>
        <p:nvCxnSpPr>
          <p:cNvPr id="53" name="直線矢印コネクタ 52"/>
          <p:cNvCxnSpPr/>
          <p:nvPr/>
        </p:nvCxnSpPr>
        <p:spPr>
          <a:xfrm>
            <a:off x="7227535" y="3741751"/>
            <a:ext cx="1128646"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47" name="Segnaposto data 46"/>
          <p:cNvSpPr>
            <a:spLocks noGrp="1"/>
          </p:cNvSpPr>
          <p:nvPr>
            <p:ph type="dt" sz="half" idx="10"/>
          </p:nvPr>
        </p:nvSpPr>
        <p:spPr/>
        <p:txBody>
          <a:bodyPr/>
          <a:lstStyle/>
          <a:p>
            <a:r>
              <a:rPr lang="en-US"/>
              <a:t>3/6/2013</a:t>
            </a:r>
            <a:endParaRPr lang="it-IT"/>
          </a:p>
        </p:txBody>
      </p:sp>
      <p:sp>
        <p:nvSpPr>
          <p:cNvPr id="55" name="Segnaposto piè di pagina 54"/>
          <p:cNvSpPr>
            <a:spLocks noGrp="1"/>
          </p:cNvSpPr>
          <p:nvPr>
            <p:ph type="ftr" sz="quarter" idx="11"/>
          </p:nvPr>
        </p:nvSpPr>
        <p:spPr/>
        <p:txBody>
          <a:bodyPr/>
          <a:lstStyle/>
          <a:p>
            <a:r>
              <a:rPr lang="it-IT"/>
              <a:t>F.Forti: Belle-II</a:t>
            </a:r>
          </a:p>
        </p:txBody>
      </p:sp>
      <p:sp>
        <p:nvSpPr>
          <p:cNvPr id="56" name="Segnaposto numero diapositiva 55"/>
          <p:cNvSpPr>
            <a:spLocks noGrp="1"/>
          </p:cNvSpPr>
          <p:nvPr>
            <p:ph type="sldNum" sz="quarter" idx="12"/>
          </p:nvPr>
        </p:nvSpPr>
        <p:spPr/>
        <p:txBody>
          <a:bodyPr/>
          <a:lstStyle/>
          <a:p>
            <a:fld id="{AEDD6A38-DD8B-8040-A5F2-CB416CAD0B07}" type="slidenum">
              <a:rPr lang="it-IT"/>
              <a:t>3</a:t>
            </a:fld>
            <a:endParaRPr lang="it-IT"/>
          </a:p>
        </p:txBody>
      </p:sp>
    </p:spTree>
    <p:extLst>
      <p:ext uri="{BB962C8B-B14F-4D97-AF65-F5344CB8AC3E}">
        <p14:creationId xmlns:p14="http://schemas.microsoft.com/office/powerpoint/2010/main" val="175265314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Osservazioni referee: Missioni </a:t>
            </a:r>
          </a:p>
        </p:txBody>
      </p:sp>
      <p:sp>
        <p:nvSpPr>
          <p:cNvPr id="3" name="Segnaposto contenuto 2"/>
          <p:cNvSpPr>
            <a:spLocks noGrp="1"/>
          </p:cNvSpPr>
          <p:nvPr>
            <p:ph idx="1"/>
          </p:nvPr>
        </p:nvSpPr>
        <p:spPr/>
        <p:txBody>
          <a:bodyPr>
            <a:normAutofit fontScale="85000" lnSpcReduction="10000"/>
          </a:bodyPr>
          <a:lstStyle/>
          <a:p>
            <a:r>
              <a:rPr lang="it-IT"/>
              <a:t>Non vorremmo discostarci dalla politica usate per gli esperimenti di LHC, dove i metabolismi sono da considerarsi una stima del costo necessario per meeting di collaborazione, contatti con collaboratori, conferenze... e missioni aggiuntive sono assegnate in base a richieste specifiche o ad esigenze collegate alle responsabilità a livello di esperimento.</a:t>
            </a:r>
          </a:p>
          <a:p>
            <a:r>
              <a:rPr lang="it-IT"/>
              <a:t>In questa ottica non approveremo le richieste di missioni aggiuntive per contatti e meeting.</a:t>
            </a:r>
          </a:p>
          <a:p>
            <a:r>
              <a:rPr lang="it-IT"/>
              <a:t>Siccome in questo momento probabilmente non avrete responsabilità pensavamo nel 2014 di assegnare 1-2 m.u. per ogni responsabile di attività (RN, SVD, COMP, PID, ECL) o direttamente alla sede del responsabile o al resp. naz., con l'idea che, per gli anni successivi saranno dati in base alle responsabilità riconosciute dalla collaborazione.</a:t>
            </a:r>
          </a:p>
          <a:p>
            <a:r>
              <a:rPr lang="it-IT"/>
              <a:t>OK invece in linea di massima per richieste specifiche di installazione, testbeam, che valuteremo.</a:t>
            </a:r>
          </a:p>
          <a:p>
            <a:endParaRPr lang="it-IT"/>
          </a:p>
        </p:txBody>
      </p:sp>
      <p:sp>
        <p:nvSpPr>
          <p:cNvPr id="4" name="Segnaposto data 3"/>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5" name="Segnaposto piè di pagina 4"/>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6" name="Segnaposto numero diapositiva 5"/>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30</a:t>
            </a:fld>
            <a:endParaRPr lang="it-IT">
              <a:solidFill>
                <a:prstClr val="black">
                  <a:lumMod val="65000"/>
                  <a:lumOff val="35000"/>
                </a:prstClr>
              </a:solidFill>
            </a:endParaRPr>
          </a:p>
        </p:txBody>
      </p:sp>
    </p:spTree>
    <p:extLst>
      <p:ext uri="{BB962C8B-B14F-4D97-AF65-F5344CB8AC3E}">
        <p14:creationId xmlns:p14="http://schemas.microsoft.com/office/powerpoint/2010/main" val="1988784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Commenti: Missioni</a:t>
            </a:r>
          </a:p>
        </p:txBody>
      </p:sp>
      <p:sp>
        <p:nvSpPr>
          <p:cNvPr id="3" name="Segnaposto contenuto 2"/>
          <p:cNvSpPr>
            <a:spLocks noGrp="1"/>
          </p:cNvSpPr>
          <p:nvPr>
            <p:ph idx="1"/>
          </p:nvPr>
        </p:nvSpPr>
        <p:spPr/>
        <p:txBody>
          <a:bodyPr>
            <a:normAutofit lnSpcReduction="10000"/>
          </a:bodyPr>
          <a:lstStyle/>
          <a:p>
            <a:pPr marL="0" indent="0">
              <a:buNone/>
            </a:pPr>
            <a:r>
              <a:rPr lang="it-IT"/>
              <a:t>D’accordo sul principio, per</a:t>
            </a:r>
            <a:r>
              <a:rPr lang="it-IT"/>
              <a:t>ò</a:t>
            </a:r>
          </a:p>
          <a:p>
            <a:r>
              <a:rPr lang="it-IT"/>
              <a:t>Effettivamente non abbiamo ancora le responsabilit</a:t>
            </a:r>
            <a:r>
              <a:rPr lang="it-IT"/>
              <a:t>à ufficiali, ma abbiamo bisogno di costruire la collaborazione.</a:t>
            </a:r>
          </a:p>
          <a:p>
            <a:r>
              <a:rPr lang="it-IT"/>
              <a:t>I workshop di computing vanno considerati alla stregua di attività specifiche e test beam</a:t>
            </a:r>
          </a:p>
          <a:p>
            <a:r>
              <a:rPr lang="it-IT"/>
              <a:t>I viaggi per attività congiunte (prove di installazione, progettazione etc.) che noi abbiamo spesso definito “contatti” nelle richieste hanno bisogno di un finanziamento a parte</a:t>
            </a:r>
          </a:p>
          <a:p>
            <a:r>
              <a:rPr lang="it-IT"/>
              <a:t>OK all’assegnazione sul responsabile di sistema o sul responsabile nazionale, per permettere l’ottimizzazione delle risorse. </a:t>
            </a:r>
            <a:endParaRPr lang="it-IT"/>
          </a:p>
        </p:txBody>
      </p:sp>
      <p:sp>
        <p:nvSpPr>
          <p:cNvPr id="4" name="Segnaposto data 3"/>
          <p:cNvSpPr>
            <a:spLocks noGrp="1"/>
          </p:cNvSpPr>
          <p:nvPr>
            <p:ph type="dt" sz="half" idx="10"/>
          </p:nvPr>
        </p:nvSpPr>
        <p:spPr/>
        <p:txBody>
          <a:bodyPr/>
          <a:lstStyle/>
          <a:p>
            <a:r>
              <a:rPr lang="en-US">
                <a:solidFill>
                  <a:prstClr val="black">
                    <a:lumMod val="65000"/>
                    <a:lumOff val="35000"/>
                  </a:prstClr>
                </a:solidFill>
              </a:rPr>
              <a:t>25/06/13</a:t>
            </a:r>
            <a:endParaRPr lang="it-IT">
              <a:solidFill>
                <a:prstClr val="black">
                  <a:lumMod val="65000"/>
                  <a:lumOff val="35000"/>
                </a:prstClr>
              </a:solidFill>
            </a:endParaRPr>
          </a:p>
        </p:txBody>
      </p:sp>
      <p:sp>
        <p:nvSpPr>
          <p:cNvPr id="5" name="Segnaposto piè di pagina 4"/>
          <p:cNvSpPr>
            <a:spLocks noGrp="1"/>
          </p:cNvSpPr>
          <p:nvPr>
            <p:ph type="ftr" sz="quarter" idx="11"/>
          </p:nvPr>
        </p:nvSpPr>
        <p:spPr/>
        <p:txBody>
          <a:bodyPr/>
          <a:lstStyle/>
          <a:p>
            <a:r>
              <a:rPr lang="it-IT">
                <a:solidFill>
                  <a:prstClr val="black">
                    <a:lumMod val="65000"/>
                    <a:lumOff val="35000"/>
                  </a:prstClr>
                </a:solidFill>
              </a:rPr>
              <a:t>F.Forti - Introduzione</a:t>
            </a:r>
          </a:p>
        </p:txBody>
      </p:sp>
      <p:sp>
        <p:nvSpPr>
          <p:cNvPr id="6" name="Segnaposto numero diapositiva 5"/>
          <p:cNvSpPr>
            <a:spLocks noGrp="1"/>
          </p:cNvSpPr>
          <p:nvPr>
            <p:ph type="sldNum" sz="quarter" idx="12"/>
          </p:nvPr>
        </p:nvSpPr>
        <p:spPr/>
        <p:txBody>
          <a:bodyPr/>
          <a:lstStyle/>
          <a:p>
            <a:fld id="{DB9972FE-A404-854F-BD7A-6A306896CCF3}" type="slidenum">
              <a:rPr lang="it-IT">
                <a:solidFill>
                  <a:prstClr val="black">
                    <a:lumMod val="65000"/>
                    <a:lumOff val="35000"/>
                  </a:prstClr>
                </a:solidFill>
              </a:rPr>
              <a:pPr/>
              <a:t>31</a:t>
            </a:fld>
            <a:endParaRPr lang="it-IT">
              <a:solidFill>
                <a:prstClr val="black">
                  <a:lumMod val="65000"/>
                  <a:lumOff val="35000"/>
                </a:prstClr>
              </a:solidFill>
            </a:endParaRPr>
          </a:p>
        </p:txBody>
      </p:sp>
    </p:spTree>
    <p:extLst>
      <p:ext uri="{BB962C8B-B14F-4D97-AF65-F5344CB8AC3E}">
        <p14:creationId xmlns:p14="http://schemas.microsoft.com/office/powerpoint/2010/main" val="2959401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en-US"/>
              <a:t>15/7/2013</a:t>
            </a:r>
            <a:endParaRPr lang="it-IT"/>
          </a:p>
        </p:txBody>
      </p:sp>
      <p:sp>
        <p:nvSpPr>
          <p:cNvPr id="5" name="Segnaposto piè di pagina 4"/>
          <p:cNvSpPr>
            <a:spLocks noGrp="1"/>
          </p:cNvSpPr>
          <p:nvPr>
            <p:ph type="ftr" sz="quarter" idx="11"/>
          </p:nvPr>
        </p:nvSpPr>
        <p:spPr/>
        <p:txBody>
          <a:bodyPr/>
          <a:lstStyle/>
          <a:p>
            <a:r>
              <a:rPr lang="it-IT"/>
              <a:t>F.Forti: Belle-II</a:t>
            </a:r>
          </a:p>
        </p:txBody>
      </p:sp>
      <p:sp>
        <p:nvSpPr>
          <p:cNvPr id="6" name="Segnaposto numero diapositiva 5"/>
          <p:cNvSpPr>
            <a:spLocks noGrp="1"/>
          </p:cNvSpPr>
          <p:nvPr>
            <p:ph type="sldNum" sz="quarter" idx="12"/>
          </p:nvPr>
        </p:nvSpPr>
        <p:spPr/>
        <p:txBody>
          <a:bodyPr/>
          <a:lstStyle/>
          <a:p>
            <a:fld id="{AEDD6A38-DD8B-8040-A5F2-CB416CAD0B07}" type="slidenum">
              <a:rPr lang="it-IT"/>
              <a:t>4</a:t>
            </a:fld>
            <a:endParaRPr lang="it-IT"/>
          </a:p>
        </p:txBody>
      </p:sp>
      <p:pic>
        <p:nvPicPr>
          <p:cNvPr id="7" name="Picture 3"/>
          <p:cNvPicPr>
            <a:picLocks noChangeAspect="1"/>
          </p:cNvPicPr>
          <p:nvPr/>
        </p:nvPicPr>
        <p:blipFill>
          <a:blip r:embed="rId2"/>
          <a:stretch>
            <a:fillRect/>
          </a:stretch>
        </p:blipFill>
        <p:spPr>
          <a:xfrm>
            <a:off x="0" y="1753"/>
            <a:ext cx="9144000" cy="6719722"/>
          </a:xfrm>
          <a:prstGeom prst="rect">
            <a:avLst/>
          </a:prstGeom>
        </p:spPr>
      </p:pic>
    </p:spTree>
    <p:extLst>
      <p:ext uri="{BB962C8B-B14F-4D97-AF65-F5344CB8AC3E}">
        <p14:creationId xmlns:p14="http://schemas.microsoft.com/office/powerpoint/2010/main" val="3970970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Attivit</a:t>
            </a:r>
            <a:r>
              <a:rPr lang="it-IT"/>
              <a:t>à</a:t>
            </a:r>
            <a:endParaRPr lang="it-IT"/>
          </a:p>
        </p:txBody>
      </p:sp>
      <p:sp>
        <p:nvSpPr>
          <p:cNvPr id="3" name="Segnaposto contenuto 2"/>
          <p:cNvSpPr>
            <a:spLocks noGrp="1"/>
          </p:cNvSpPr>
          <p:nvPr>
            <p:ph idx="1"/>
          </p:nvPr>
        </p:nvSpPr>
        <p:spPr/>
        <p:txBody>
          <a:bodyPr/>
          <a:lstStyle/>
          <a:p>
            <a:r>
              <a:rPr lang="it-IT"/>
              <a:t>Belle-II è un treno in corsa…ma ci sono moltissime aree in cui c’è bisogno di fare.</a:t>
            </a:r>
          </a:p>
          <a:p>
            <a:pPr lvl="1"/>
            <a:r>
              <a:rPr lang="it-IT"/>
              <a:t>Expertise dei gruppi italiani molto benvenuta !</a:t>
            </a:r>
            <a:endParaRPr lang="it-IT"/>
          </a:p>
          <a:p>
            <a:r>
              <a:rPr lang="it-IT"/>
              <a:t>C’è un certo senso di urgenza per mantenere la schedule di costruzione</a:t>
            </a:r>
          </a:p>
          <a:p>
            <a:pPr marL="0" indent="0">
              <a:buNone/>
            </a:pPr>
            <a:endParaRPr lang="it-IT"/>
          </a:p>
          <a:p>
            <a:endParaRPr lang="it-IT"/>
          </a:p>
        </p:txBody>
      </p:sp>
      <p:sp>
        <p:nvSpPr>
          <p:cNvPr id="4" name="Segnaposto data 3"/>
          <p:cNvSpPr>
            <a:spLocks noGrp="1"/>
          </p:cNvSpPr>
          <p:nvPr>
            <p:ph type="dt" sz="half" idx="10"/>
          </p:nvPr>
        </p:nvSpPr>
        <p:spPr/>
        <p:txBody>
          <a:bodyPr/>
          <a:lstStyle/>
          <a:p>
            <a:r>
              <a:rPr lang="en-US"/>
              <a:t>15/7/2013</a:t>
            </a:r>
            <a:endParaRPr lang="it-IT"/>
          </a:p>
        </p:txBody>
      </p:sp>
      <p:sp>
        <p:nvSpPr>
          <p:cNvPr id="5" name="Segnaposto piè di pagina 4"/>
          <p:cNvSpPr>
            <a:spLocks noGrp="1"/>
          </p:cNvSpPr>
          <p:nvPr>
            <p:ph type="ftr" sz="quarter" idx="11"/>
          </p:nvPr>
        </p:nvSpPr>
        <p:spPr/>
        <p:txBody>
          <a:bodyPr/>
          <a:lstStyle/>
          <a:p>
            <a:r>
              <a:rPr lang="it-IT"/>
              <a:t>F.Forti: Belle-II</a:t>
            </a:r>
          </a:p>
        </p:txBody>
      </p:sp>
      <p:sp>
        <p:nvSpPr>
          <p:cNvPr id="6" name="Segnaposto numero diapositiva 5"/>
          <p:cNvSpPr>
            <a:spLocks noGrp="1"/>
          </p:cNvSpPr>
          <p:nvPr>
            <p:ph type="sldNum" sz="quarter" idx="12"/>
          </p:nvPr>
        </p:nvSpPr>
        <p:spPr/>
        <p:txBody>
          <a:bodyPr/>
          <a:lstStyle/>
          <a:p>
            <a:fld id="{AEDD6A38-DD8B-8040-A5F2-CB416CAD0B07}" type="slidenum">
              <a:rPr lang="it-IT"/>
              <a:t>5</a:t>
            </a:fld>
            <a:endParaRPr lang="it-IT"/>
          </a:p>
        </p:txBody>
      </p:sp>
      <p:pic>
        <p:nvPicPr>
          <p:cNvPr id="7" name="Immagine 6"/>
          <p:cNvPicPr>
            <a:picLocks noChangeAspect="1"/>
          </p:cNvPicPr>
          <p:nvPr/>
        </p:nvPicPr>
        <p:blipFill>
          <a:blip r:embed="rId2"/>
          <a:stretch>
            <a:fillRect/>
          </a:stretch>
        </p:blipFill>
        <p:spPr>
          <a:xfrm>
            <a:off x="1453444" y="3217310"/>
            <a:ext cx="6256869" cy="2523231"/>
          </a:xfrm>
          <a:prstGeom prst="rect">
            <a:avLst/>
          </a:prstGeom>
        </p:spPr>
      </p:pic>
    </p:spTree>
    <p:extLst>
      <p:ext uri="{BB962C8B-B14F-4D97-AF65-F5344CB8AC3E}">
        <p14:creationId xmlns:p14="http://schemas.microsoft.com/office/powerpoint/2010/main" val="1103174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658"/>
            <a:ext cx="2541711" cy="789055"/>
          </a:xfrm>
        </p:spPr>
        <p:txBody>
          <a:bodyPr/>
          <a:lstStyle/>
          <a:p>
            <a:r>
              <a:rPr lang="it-IT" sz="3600"/>
              <a:t>Geography</a:t>
            </a:r>
          </a:p>
        </p:txBody>
      </p:sp>
      <p:sp>
        <p:nvSpPr>
          <p:cNvPr id="3" name="Segnaposto contenuto 2"/>
          <p:cNvSpPr>
            <a:spLocks noGrp="1"/>
          </p:cNvSpPr>
          <p:nvPr>
            <p:ph idx="1"/>
          </p:nvPr>
        </p:nvSpPr>
        <p:spPr>
          <a:xfrm>
            <a:off x="457200" y="5897186"/>
            <a:ext cx="8229600" cy="457953"/>
          </a:xfrm>
        </p:spPr>
        <p:txBody>
          <a:bodyPr/>
          <a:lstStyle/>
          <a:p>
            <a:pPr marL="0" indent="0">
              <a:buNone/>
            </a:pPr>
            <a:r>
              <a:rPr lang="pl-PL">
                <a:hlinkClick r:id="rId2"/>
              </a:rPr>
              <a:t>http://goo.gl/ZjVJO</a:t>
            </a:r>
            <a:endParaRPr lang="pl-PL"/>
          </a:p>
          <a:p>
            <a:endParaRPr lang="it-IT"/>
          </a:p>
        </p:txBody>
      </p:sp>
      <p:sp>
        <p:nvSpPr>
          <p:cNvPr id="4" name="Segnaposto data 3"/>
          <p:cNvSpPr>
            <a:spLocks noGrp="1"/>
          </p:cNvSpPr>
          <p:nvPr>
            <p:ph type="dt" sz="half" idx="10"/>
          </p:nvPr>
        </p:nvSpPr>
        <p:spPr/>
        <p:txBody>
          <a:bodyPr/>
          <a:lstStyle/>
          <a:p>
            <a:r>
              <a:rPr lang="en-US">
                <a:solidFill>
                  <a:prstClr val="black">
                    <a:lumMod val="65000"/>
                    <a:lumOff val="35000"/>
                  </a:prstClr>
                </a:solidFill>
              </a:rPr>
              <a:t>15/7/2013</a:t>
            </a:r>
            <a:endParaRPr lang="it-IT">
              <a:solidFill>
                <a:prstClr val="black">
                  <a:lumMod val="65000"/>
                  <a:lumOff val="35000"/>
                </a:prstClr>
              </a:solidFill>
            </a:endParaRPr>
          </a:p>
        </p:txBody>
      </p:sp>
      <p:sp>
        <p:nvSpPr>
          <p:cNvPr id="5" name="Segnaposto piè di pagina 4"/>
          <p:cNvSpPr>
            <a:spLocks noGrp="1"/>
          </p:cNvSpPr>
          <p:nvPr>
            <p:ph type="ftr" sz="quarter" idx="11"/>
          </p:nvPr>
        </p:nvSpPr>
        <p:spPr/>
        <p:txBody>
          <a:bodyPr/>
          <a:lstStyle/>
          <a:p>
            <a:r>
              <a:rPr lang="it-IT">
                <a:solidFill>
                  <a:prstClr val="black">
                    <a:lumMod val="65000"/>
                    <a:lumOff val="35000"/>
                  </a:prstClr>
                </a:solidFill>
              </a:rPr>
              <a:t>F.Forti: Belle-II</a:t>
            </a:r>
          </a:p>
        </p:txBody>
      </p:sp>
      <p:sp>
        <p:nvSpPr>
          <p:cNvPr id="6" name="Segnaposto numero diapositiva 5"/>
          <p:cNvSpPr>
            <a:spLocks noGrp="1"/>
          </p:cNvSpPr>
          <p:nvPr>
            <p:ph type="sldNum" sz="quarter" idx="12"/>
          </p:nvPr>
        </p:nvSpPr>
        <p:spPr/>
        <p:txBody>
          <a:bodyPr/>
          <a:lstStyle/>
          <a:p>
            <a:fld id="{AEDD6A38-DD8B-8040-A5F2-CB416CAD0B07}" type="slidenum">
              <a:rPr lang="it-IT">
                <a:solidFill>
                  <a:prstClr val="black">
                    <a:lumMod val="65000"/>
                    <a:lumOff val="35000"/>
                  </a:prstClr>
                </a:solidFill>
              </a:rPr>
              <a:pPr/>
              <a:t>6</a:t>
            </a:fld>
            <a:endParaRPr lang="it-IT">
              <a:solidFill>
                <a:prstClr val="black">
                  <a:lumMod val="65000"/>
                  <a:lumOff val="35000"/>
                </a:prstClr>
              </a:solidFill>
            </a:endParaRPr>
          </a:p>
        </p:txBody>
      </p:sp>
      <p:grpSp>
        <p:nvGrpSpPr>
          <p:cNvPr id="13" name="Gruppo 12"/>
          <p:cNvGrpSpPr/>
          <p:nvPr/>
        </p:nvGrpSpPr>
        <p:grpSpPr>
          <a:xfrm>
            <a:off x="3452226" y="704535"/>
            <a:ext cx="5091052" cy="5580352"/>
            <a:chOff x="1947208" y="1084952"/>
            <a:chExt cx="5091052" cy="5580352"/>
          </a:xfrm>
        </p:grpSpPr>
        <p:pic>
          <p:nvPicPr>
            <p:cNvPr id="7" name="Immagine 6"/>
            <p:cNvPicPr>
              <a:picLocks noChangeAspect="1"/>
            </p:cNvPicPr>
            <p:nvPr/>
          </p:nvPicPr>
          <p:blipFill>
            <a:blip r:embed="rId3"/>
            <a:stretch>
              <a:fillRect/>
            </a:stretch>
          </p:blipFill>
          <p:spPr>
            <a:xfrm>
              <a:off x="1947208" y="1084952"/>
              <a:ext cx="5091052" cy="5580352"/>
            </a:xfrm>
            <a:prstGeom prst="rect">
              <a:avLst/>
            </a:prstGeom>
          </p:spPr>
        </p:pic>
        <p:sp>
          <p:nvSpPr>
            <p:cNvPr id="8" name="Ovale 7"/>
            <p:cNvSpPr/>
            <p:nvPr/>
          </p:nvSpPr>
          <p:spPr>
            <a:xfrm rot="21323651">
              <a:off x="2317188" y="1803416"/>
              <a:ext cx="2019450" cy="538221"/>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a:solidFill>
                    <a:srgbClr val="000000"/>
                  </a:solidFill>
                </a:rPr>
                <a:t>TOP</a:t>
              </a:r>
            </a:p>
          </p:txBody>
        </p:sp>
        <p:sp>
          <p:nvSpPr>
            <p:cNvPr id="10" name="Ovale 9"/>
            <p:cNvSpPr/>
            <p:nvPr/>
          </p:nvSpPr>
          <p:spPr>
            <a:xfrm rot="19418264">
              <a:off x="3125164" y="2137003"/>
              <a:ext cx="2050626" cy="512781"/>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a:solidFill>
                    <a:srgbClr val="000000"/>
                  </a:solidFill>
                </a:rPr>
                <a:t>SVD</a:t>
              </a:r>
            </a:p>
          </p:txBody>
        </p:sp>
        <p:sp>
          <p:nvSpPr>
            <p:cNvPr id="11" name="Ovale 10"/>
            <p:cNvSpPr/>
            <p:nvPr/>
          </p:nvSpPr>
          <p:spPr>
            <a:xfrm rot="21323651">
              <a:off x="3866302" y="2856670"/>
              <a:ext cx="1617343" cy="1692500"/>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a:solidFill>
                    <a:schemeClr val="tx1"/>
                  </a:solidFill>
                </a:rPr>
                <a:t>ECL</a:t>
              </a:r>
            </a:p>
          </p:txBody>
        </p:sp>
      </p:grpSp>
      <p:sp>
        <p:nvSpPr>
          <p:cNvPr id="12" name="CasellaDiTesto 11"/>
          <p:cNvSpPr txBox="1"/>
          <p:nvPr/>
        </p:nvSpPr>
        <p:spPr>
          <a:xfrm>
            <a:off x="1114539" y="1879725"/>
            <a:ext cx="184666" cy="369332"/>
          </a:xfrm>
          <a:prstGeom prst="rect">
            <a:avLst/>
          </a:prstGeom>
          <a:noFill/>
        </p:spPr>
        <p:txBody>
          <a:bodyPr wrap="none" rtlCol="0">
            <a:spAutoFit/>
          </a:bodyPr>
          <a:lstStyle/>
          <a:p>
            <a:endParaRPr lang="it-IT"/>
          </a:p>
        </p:txBody>
      </p:sp>
      <p:sp>
        <p:nvSpPr>
          <p:cNvPr id="15" name="CasellaDiTesto 14"/>
          <p:cNvSpPr txBox="1"/>
          <p:nvPr/>
        </p:nvSpPr>
        <p:spPr>
          <a:xfrm>
            <a:off x="208039" y="1879725"/>
            <a:ext cx="3595817" cy="2862323"/>
          </a:xfrm>
          <a:prstGeom prst="rect">
            <a:avLst/>
          </a:prstGeom>
          <a:noFill/>
          <a:ln>
            <a:solidFill>
              <a:srgbClr val="4F81BD"/>
            </a:solidFill>
          </a:ln>
        </p:spPr>
        <p:txBody>
          <a:bodyPr wrap="square" rtlCol="0">
            <a:spAutoFit/>
          </a:bodyPr>
          <a:lstStyle/>
          <a:p>
            <a:r>
              <a:rPr lang="it-IT" b="1"/>
              <a:t>Groups (INFN+University)</a:t>
            </a:r>
          </a:p>
          <a:p>
            <a:r>
              <a:rPr lang="it-IT"/>
              <a:t>Torino</a:t>
            </a:r>
          </a:p>
          <a:p>
            <a:r>
              <a:rPr lang="it-IT"/>
              <a:t>Padova</a:t>
            </a:r>
          </a:p>
          <a:p>
            <a:r>
              <a:rPr lang="it-IT"/>
              <a:t>Trieste</a:t>
            </a:r>
          </a:p>
          <a:p>
            <a:r>
              <a:rPr lang="it-IT"/>
              <a:t>Pisa</a:t>
            </a:r>
          </a:p>
          <a:p>
            <a:r>
              <a:rPr lang="it-IT"/>
              <a:t>Perugia</a:t>
            </a:r>
          </a:p>
          <a:p>
            <a:r>
              <a:rPr lang="it-IT"/>
              <a:t>Laboratori Nazionali di Frascati</a:t>
            </a:r>
          </a:p>
          <a:p>
            <a:r>
              <a:rPr lang="it-IT"/>
              <a:t>Roma 3</a:t>
            </a:r>
          </a:p>
          <a:p>
            <a:r>
              <a:rPr lang="it-IT"/>
              <a:t>Enea Casaccia/Roma 1</a:t>
            </a:r>
          </a:p>
          <a:p>
            <a:r>
              <a:rPr lang="it-IT"/>
              <a:t>Napoli</a:t>
            </a:r>
          </a:p>
        </p:txBody>
      </p:sp>
      <p:sp>
        <p:nvSpPr>
          <p:cNvPr id="16" name="Ovale 15"/>
          <p:cNvSpPr/>
          <p:nvPr/>
        </p:nvSpPr>
        <p:spPr>
          <a:xfrm>
            <a:off x="3452226" y="813713"/>
            <a:ext cx="4032649" cy="376107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CasellaDiTesto 16"/>
          <p:cNvSpPr txBox="1"/>
          <p:nvPr/>
        </p:nvSpPr>
        <p:spPr>
          <a:xfrm>
            <a:off x="3656804" y="3170808"/>
            <a:ext cx="777188" cy="369332"/>
          </a:xfrm>
          <a:prstGeom prst="rect">
            <a:avLst/>
          </a:prstGeom>
          <a:noFill/>
        </p:spPr>
        <p:txBody>
          <a:bodyPr wrap="none" rtlCol="0">
            <a:spAutoFit/>
          </a:bodyPr>
          <a:lstStyle/>
          <a:p>
            <a:r>
              <a:rPr lang="it-IT"/>
              <a:t>COMP</a:t>
            </a:r>
          </a:p>
        </p:txBody>
      </p:sp>
    </p:spTree>
    <p:extLst>
      <p:ext uri="{BB962C8B-B14F-4D97-AF65-F5344CB8AC3E}">
        <p14:creationId xmlns:p14="http://schemas.microsoft.com/office/powerpoint/2010/main" val="5252171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Application</a:t>
            </a:r>
          </a:p>
        </p:txBody>
      </p:sp>
      <p:sp>
        <p:nvSpPr>
          <p:cNvPr id="3" name="Segnaposto contenuto 2"/>
          <p:cNvSpPr>
            <a:spLocks noGrp="1"/>
          </p:cNvSpPr>
          <p:nvPr>
            <p:ph idx="1"/>
          </p:nvPr>
        </p:nvSpPr>
        <p:spPr/>
        <p:txBody>
          <a:bodyPr>
            <a:normAutofit fontScale="92500"/>
          </a:bodyPr>
          <a:lstStyle/>
          <a:p>
            <a:r>
              <a:rPr lang="it-IT"/>
              <a:t>We are applying for membership in Belle-II </a:t>
            </a:r>
          </a:p>
          <a:p>
            <a:r>
              <a:rPr lang="it-IT"/>
              <a:t>Intend to contribute to the construction of the detector</a:t>
            </a:r>
          </a:p>
          <a:p>
            <a:r>
              <a:rPr lang="it-IT"/>
              <a:t>Strong interest and experience in flavour physics</a:t>
            </a:r>
          </a:p>
          <a:p>
            <a:pPr lvl="1"/>
            <a:r>
              <a:rPr lang="it-IT"/>
              <a:t>Many members have a residual involvement in Babar analysis</a:t>
            </a:r>
          </a:p>
          <a:p>
            <a:pPr lvl="1"/>
            <a:r>
              <a:rPr lang="it-IT"/>
              <a:t>Some involvement in KLOE, BES-III</a:t>
            </a:r>
          </a:p>
          <a:p>
            <a:endParaRPr lang="it-IT"/>
          </a:p>
          <a:p>
            <a:r>
              <a:rPr lang="it-IT"/>
              <a:t>No general request to access Belle-I data</a:t>
            </a:r>
          </a:p>
          <a:p>
            <a:pPr lvl="1"/>
            <a:r>
              <a:rPr lang="it-IT"/>
              <a:t>Except for specific individuals who are already doing analysis</a:t>
            </a:r>
          </a:p>
          <a:p>
            <a:endParaRPr lang="it-IT"/>
          </a:p>
          <a:p>
            <a:r>
              <a:rPr lang="it-IT"/>
              <a:t>Plan to extend request to PhD students to be attractive for new forces joining in.</a:t>
            </a:r>
          </a:p>
          <a:p>
            <a:pPr lvl="1"/>
            <a:r>
              <a:rPr lang="it-IT"/>
              <a:t>Ideally a young person should be able to do a PhD doing analysis in Belle-I while contributing to build Belle-II. </a:t>
            </a:r>
          </a:p>
        </p:txBody>
      </p:sp>
      <p:sp>
        <p:nvSpPr>
          <p:cNvPr id="4" name="Segnaposto data 3"/>
          <p:cNvSpPr>
            <a:spLocks noGrp="1"/>
          </p:cNvSpPr>
          <p:nvPr>
            <p:ph type="dt" sz="half" idx="10"/>
          </p:nvPr>
        </p:nvSpPr>
        <p:spPr/>
        <p:txBody>
          <a:bodyPr/>
          <a:lstStyle/>
          <a:p>
            <a:r>
              <a:rPr lang="en-US">
                <a:solidFill>
                  <a:prstClr val="black">
                    <a:lumMod val="65000"/>
                    <a:lumOff val="35000"/>
                  </a:prstClr>
                </a:solidFill>
              </a:rPr>
              <a:t>4/7/2013</a:t>
            </a:r>
            <a:endParaRPr lang="it-IT">
              <a:solidFill>
                <a:prstClr val="black">
                  <a:lumMod val="65000"/>
                  <a:lumOff val="35000"/>
                </a:prstClr>
              </a:solidFill>
            </a:endParaRPr>
          </a:p>
        </p:txBody>
      </p:sp>
      <p:sp>
        <p:nvSpPr>
          <p:cNvPr id="5" name="Segnaposto piè di pagina 4"/>
          <p:cNvSpPr>
            <a:spLocks noGrp="1"/>
          </p:cNvSpPr>
          <p:nvPr>
            <p:ph type="ftr" sz="quarter" idx="11"/>
          </p:nvPr>
        </p:nvSpPr>
        <p:spPr/>
        <p:txBody>
          <a:bodyPr/>
          <a:lstStyle/>
          <a:p>
            <a:r>
              <a:rPr lang="it-IT">
                <a:solidFill>
                  <a:prstClr val="black">
                    <a:lumMod val="65000"/>
                    <a:lumOff val="35000"/>
                  </a:prstClr>
                </a:solidFill>
              </a:rPr>
              <a:t>F.Forti: Italian Groups</a:t>
            </a:r>
          </a:p>
        </p:txBody>
      </p:sp>
      <p:sp>
        <p:nvSpPr>
          <p:cNvPr id="6" name="Segnaposto numero diapositiva 5"/>
          <p:cNvSpPr>
            <a:spLocks noGrp="1"/>
          </p:cNvSpPr>
          <p:nvPr>
            <p:ph type="sldNum" sz="quarter" idx="12"/>
          </p:nvPr>
        </p:nvSpPr>
        <p:spPr/>
        <p:txBody>
          <a:bodyPr/>
          <a:lstStyle/>
          <a:p>
            <a:fld id="{AEDD6A38-DD8B-8040-A5F2-CB416CAD0B07}" type="slidenum">
              <a:rPr lang="it-IT">
                <a:solidFill>
                  <a:prstClr val="black">
                    <a:lumMod val="65000"/>
                    <a:lumOff val="35000"/>
                  </a:prstClr>
                </a:solidFill>
              </a:rPr>
              <a:pPr/>
              <a:t>7</a:t>
            </a:fld>
            <a:endParaRPr lang="it-IT">
              <a:solidFill>
                <a:prstClr val="black">
                  <a:lumMod val="65000"/>
                  <a:lumOff val="35000"/>
                </a:prstClr>
              </a:solidFill>
            </a:endParaRPr>
          </a:p>
        </p:txBody>
      </p:sp>
    </p:spTree>
    <p:extLst>
      <p:ext uri="{BB962C8B-B14F-4D97-AF65-F5344CB8AC3E}">
        <p14:creationId xmlns:p14="http://schemas.microsoft.com/office/powerpoint/2010/main" val="2459057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Foreseen activities I</a:t>
            </a:r>
          </a:p>
        </p:txBody>
      </p:sp>
      <p:sp>
        <p:nvSpPr>
          <p:cNvPr id="3" name="Segnaposto contenuto 2"/>
          <p:cNvSpPr>
            <a:spLocks noGrp="1"/>
          </p:cNvSpPr>
          <p:nvPr>
            <p:ph idx="1"/>
          </p:nvPr>
        </p:nvSpPr>
        <p:spPr/>
        <p:txBody>
          <a:bodyPr>
            <a:normAutofit/>
          </a:bodyPr>
          <a:lstStyle/>
          <a:p>
            <a:r>
              <a:rPr lang="it-IT"/>
              <a:t>SVD </a:t>
            </a:r>
          </a:p>
          <a:p>
            <a:pPr lvl="1"/>
            <a:r>
              <a:rPr lang="it-IT"/>
              <a:t>Contribution to silicon detector testing</a:t>
            </a:r>
          </a:p>
          <a:p>
            <a:pPr lvl="1"/>
            <a:r>
              <a:rPr lang="it-IT"/>
              <a:t>Contribution to the assembly of strip detector modules</a:t>
            </a:r>
          </a:p>
          <a:p>
            <a:pPr lvl="1"/>
            <a:r>
              <a:rPr lang="it-IT"/>
              <a:t>Contribution to overall mechanical design &amp; assembly</a:t>
            </a:r>
          </a:p>
          <a:p>
            <a:pPr lvl="1"/>
            <a:r>
              <a:rPr lang="it-IT"/>
              <a:t>Power supplies replacement for LV and HV</a:t>
            </a:r>
          </a:p>
          <a:p>
            <a:pPr lvl="1"/>
            <a:r>
              <a:rPr lang="it-IT"/>
              <a:t>Environmental &amp; Radiation Monitoring</a:t>
            </a:r>
          </a:p>
          <a:p>
            <a:pPr lvl="1"/>
            <a:r>
              <a:rPr lang="it-IT"/>
              <a:t>Software development for Silicon-only tracking and Alignment</a:t>
            </a:r>
          </a:p>
          <a:p>
            <a:pPr lvl="1"/>
            <a:endParaRPr lang="it-IT"/>
          </a:p>
          <a:p>
            <a:r>
              <a:rPr lang="it-IT"/>
              <a:t>PID (TOP)</a:t>
            </a:r>
          </a:p>
          <a:p>
            <a:pPr lvl="1"/>
            <a:r>
              <a:rPr lang="it-IT"/>
              <a:t>Contribution to timing calibration system</a:t>
            </a:r>
          </a:p>
          <a:p>
            <a:pPr lvl="1"/>
            <a:r>
              <a:rPr lang="it-IT"/>
              <a:t>Contribution to online and offline calibration software</a:t>
            </a:r>
          </a:p>
          <a:p>
            <a:pPr lvl="1"/>
            <a:r>
              <a:rPr lang="it-IT"/>
              <a:t>Contribution for Power supplies</a:t>
            </a:r>
          </a:p>
          <a:p>
            <a:endParaRPr lang="it-IT"/>
          </a:p>
        </p:txBody>
      </p:sp>
      <p:sp>
        <p:nvSpPr>
          <p:cNvPr id="4" name="Segnaposto data 3"/>
          <p:cNvSpPr>
            <a:spLocks noGrp="1"/>
          </p:cNvSpPr>
          <p:nvPr>
            <p:ph type="dt" sz="half" idx="10"/>
          </p:nvPr>
        </p:nvSpPr>
        <p:spPr/>
        <p:txBody>
          <a:bodyPr/>
          <a:lstStyle/>
          <a:p>
            <a:r>
              <a:rPr lang="en-US">
                <a:solidFill>
                  <a:prstClr val="black">
                    <a:lumMod val="65000"/>
                    <a:lumOff val="35000"/>
                  </a:prstClr>
                </a:solidFill>
              </a:rPr>
              <a:t>4/7/2013</a:t>
            </a:r>
            <a:endParaRPr lang="it-IT">
              <a:solidFill>
                <a:prstClr val="black">
                  <a:lumMod val="65000"/>
                  <a:lumOff val="35000"/>
                </a:prstClr>
              </a:solidFill>
            </a:endParaRPr>
          </a:p>
        </p:txBody>
      </p:sp>
      <p:sp>
        <p:nvSpPr>
          <p:cNvPr id="5" name="Segnaposto piè di pagina 4"/>
          <p:cNvSpPr>
            <a:spLocks noGrp="1"/>
          </p:cNvSpPr>
          <p:nvPr>
            <p:ph type="ftr" sz="quarter" idx="11"/>
          </p:nvPr>
        </p:nvSpPr>
        <p:spPr/>
        <p:txBody>
          <a:bodyPr/>
          <a:lstStyle/>
          <a:p>
            <a:r>
              <a:rPr lang="it-IT">
                <a:solidFill>
                  <a:prstClr val="black">
                    <a:lumMod val="65000"/>
                    <a:lumOff val="35000"/>
                  </a:prstClr>
                </a:solidFill>
              </a:rPr>
              <a:t>F.Forti: Italian Groups</a:t>
            </a:r>
          </a:p>
        </p:txBody>
      </p:sp>
      <p:sp>
        <p:nvSpPr>
          <p:cNvPr id="6" name="Segnaposto numero diapositiva 5"/>
          <p:cNvSpPr>
            <a:spLocks noGrp="1"/>
          </p:cNvSpPr>
          <p:nvPr>
            <p:ph type="sldNum" sz="quarter" idx="12"/>
          </p:nvPr>
        </p:nvSpPr>
        <p:spPr/>
        <p:txBody>
          <a:bodyPr/>
          <a:lstStyle/>
          <a:p>
            <a:fld id="{AEDD6A38-DD8B-8040-A5F2-CB416CAD0B07}" type="slidenum">
              <a:rPr lang="it-IT">
                <a:solidFill>
                  <a:prstClr val="black">
                    <a:lumMod val="65000"/>
                    <a:lumOff val="35000"/>
                  </a:prstClr>
                </a:solidFill>
              </a:rPr>
              <a:pPr/>
              <a:t>8</a:t>
            </a:fld>
            <a:endParaRPr lang="it-IT">
              <a:solidFill>
                <a:prstClr val="black">
                  <a:lumMod val="65000"/>
                  <a:lumOff val="35000"/>
                </a:prstClr>
              </a:solidFill>
            </a:endParaRPr>
          </a:p>
        </p:txBody>
      </p:sp>
    </p:spTree>
    <p:extLst>
      <p:ext uri="{BB962C8B-B14F-4D97-AF65-F5344CB8AC3E}">
        <p14:creationId xmlns:p14="http://schemas.microsoft.com/office/powerpoint/2010/main" val="3288658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Foreseen Activities II</a:t>
            </a:r>
          </a:p>
        </p:txBody>
      </p:sp>
      <p:sp>
        <p:nvSpPr>
          <p:cNvPr id="3" name="Segnaposto contenuto 2"/>
          <p:cNvSpPr>
            <a:spLocks noGrp="1"/>
          </p:cNvSpPr>
          <p:nvPr>
            <p:ph idx="1"/>
          </p:nvPr>
        </p:nvSpPr>
        <p:spPr/>
        <p:txBody>
          <a:bodyPr/>
          <a:lstStyle/>
          <a:p>
            <a:r>
              <a:rPr lang="it-IT"/>
              <a:t>ECL</a:t>
            </a:r>
          </a:p>
          <a:p>
            <a:pPr lvl="1"/>
            <a:r>
              <a:rPr lang="it-IT"/>
              <a:t>Contribution to Simulation and Calibration software</a:t>
            </a:r>
          </a:p>
          <a:p>
            <a:pPr lvl="1"/>
            <a:r>
              <a:rPr lang="it-IT"/>
              <a:t>R&amp;D on Large Area APD for reading pure CsI</a:t>
            </a:r>
          </a:p>
          <a:p>
            <a:pPr lvl="1"/>
            <a:r>
              <a:rPr lang="it-IT"/>
              <a:t>R&amp;D on different technologies for Backward Endcap</a:t>
            </a:r>
          </a:p>
          <a:p>
            <a:pPr lvl="1"/>
            <a:r>
              <a:rPr lang="it-IT"/>
              <a:t>Contribution to R&amp;D and construction of front end electronics and slow control system</a:t>
            </a:r>
          </a:p>
          <a:p>
            <a:pPr lvl="1"/>
            <a:r>
              <a:rPr lang="it-IT"/>
              <a:t>Contribution to endcap construction. Possibility of building  three complete forward endcap modules.</a:t>
            </a:r>
          </a:p>
          <a:p>
            <a:pPr lvl="1"/>
            <a:endParaRPr lang="it-IT"/>
          </a:p>
          <a:p>
            <a:r>
              <a:rPr lang="it-IT"/>
              <a:t>COMP</a:t>
            </a:r>
          </a:p>
          <a:p>
            <a:pPr lvl="1"/>
            <a:r>
              <a:rPr lang="it-IT"/>
              <a:t>Contribution to development of distributed computing system</a:t>
            </a:r>
          </a:p>
          <a:p>
            <a:pPr lvl="1"/>
            <a:r>
              <a:rPr lang="it-IT"/>
              <a:t>Contribution in terms of grid-enabled resources</a:t>
            </a:r>
          </a:p>
          <a:p>
            <a:pPr lvl="1"/>
            <a:endParaRPr lang="it-IT"/>
          </a:p>
          <a:p>
            <a:endParaRPr lang="it-IT"/>
          </a:p>
          <a:p>
            <a:endParaRPr lang="it-IT"/>
          </a:p>
        </p:txBody>
      </p:sp>
      <p:sp>
        <p:nvSpPr>
          <p:cNvPr id="4" name="Segnaposto data 3"/>
          <p:cNvSpPr>
            <a:spLocks noGrp="1"/>
          </p:cNvSpPr>
          <p:nvPr>
            <p:ph type="dt" sz="half" idx="10"/>
          </p:nvPr>
        </p:nvSpPr>
        <p:spPr/>
        <p:txBody>
          <a:bodyPr/>
          <a:lstStyle/>
          <a:p>
            <a:r>
              <a:rPr lang="en-US">
                <a:solidFill>
                  <a:prstClr val="black">
                    <a:lumMod val="65000"/>
                    <a:lumOff val="35000"/>
                  </a:prstClr>
                </a:solidFill>
              </a:rPr>
              <a:t>4/7/2013</a:t>
            </a:r>
            <a:endParaRPr lang="it-IT">
              <a:solidFill>
                <a:prstClr val="black">
                  <a:lumMod val="65000"/>
                  <a:lumOff val="35000"/>
                </a:prstClr>
              </a:solidFill>
            </a:endParaRPr>
          </a:p>
        </p:txBody>
      </p:sp>
      <p:sp>
        <p:nvSpPr>
          <p:cNvPr id="5" name="Segnaposto piè di pagina 4"/>
          <p:cNvSpPr>
            <a:spLocks noGrp="1"/>
          </p:cNvSpPr>
          <p:nvPr>
            <p:ph type="ftr" sz="quarter" idx="11"/>
          </p:nvPr>
        </p:nvSpPr>
        <p:spPr/>
        <p:txBody>
          <a:bodyPr/>
          <a:lstStyle/>
          <a:p>
            <a:r>
              <a:rPr lang="it-IT">
                <a:solidFill>
                  <a:prstClr val="black">
                    <a:lumMod val="65000"/>
                    <a:lumOff val="35000"/>
                  </a:prstClr>
                </a:solidFill>
              </a:rPr>
              <a:t>F.Forti: Italian Groups</a:t>
            </a:r>
          </a:p>
        </p:txBody>
      </p:sp>
      <p:sp>
        <p:nvSpPr>
          <p:cNvPr id="6" name="Segnaposto numero diapositiva 5"/>
          <p:cNvSpPr>
            <a:spLocks noGrp="1"/>
          </p:cNvSpPr>
          <p:nvPr>
            <p:ph type="sldNum" sz="quarter" idx="12"/>
          </p:nvPr>
        </p:nvSpPr>
        <p:spPr/>
        <p:txBody>
          <a:bodyPr/>
          <a:lstStyle/>
          <a:p>
            <a:fld id="{AEDD6A38-DD8B-8040-A5F2-CB416CAD0B07}" type="slidenum">
              <a:rPr lang="it-IT">
                <a:solidFill>
                  <a:prstClr val="black">
                    <a:lumMod val="65000"/>
                    <a:lumOff val="35000"/>
                  </a:prstClr>
                </a:solidFill>
              </a:rPr>
              <a:pPr/>
              <a:t>9</a:t>
            </a:fld>
            <a:endParaRPr lang="it-IT">
              <a:solidFill>
                <a:prstClr val="black">
                  <a:lumMod val="65000"/>
                  <a:lumOff val="35000"/>
                </a:prstClr>
              </a:solidFill>
            </a:endParaRPr>
          </a:p>
        </p:txBody>
      </p:sp>
    </p:spTree>
    <p:extLst>
      <p:ext uri="{BB962C8B-B14F-4D97-AF65-F5344CB8AC3E}">
        <p14:creationId xmlns:p14="http://schemas.microsoft.com/office/powerpoint/2010/main" val="133848784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Stilografica">
  <a:themeElements>
    <a:clrScheme name="Impostazioni personalizzate 1">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406400"/>
      </a:hlink>
      <a:folHlink>
        <a:srgbClr val="B2B2B2"/>
      </a:folHlink>
    </a:clrScheme>
    <a:fontScheme name="Stilografica">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tilografic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1179</TotalTime>
  <Words>1783</Words>
  <Application>Microsoft Macintosh PowerPoint</Application>
  <PresentationFormat>Presentazione su schermo (4:3)</PresentationFormat>
  <Paragraphs>345</Paragraphs>
  <Slides>31</Slides>
  <Notes>0</Notes>
  <HiddenSlides>0</HiddenSlides>
  <MMClips>0</MMClips>
  <ScaleCrop>false</ScaleCrop>
  <HeadingPairs>
    <vt:vector size="4" baseType="variant">
      <vt:variant>
        <vt:lpstr>Tema</vt:lpstr>
      </vt:variant>
      <vt:variant>
        <vt:i4>1</vt:i4>
      </vt:variant>
      <vt:variant>
        <vt:lpstr>Titoli diapositive</vt:lpstr>
      </vt:variant>
      <vt:variant>
        <vt:i4>31</vt:i4>
      </vt:variant>
    </vt:vector>
  </HeadingPairs>
  <TitlesOfParts>
    <vt:vector size="32" baseType="lpstr">
      <vt:lpstr>1_Stilografica</vt:lpstr>
      <vt:lpstr>Introduzione </vt:lpstr>
      <vt:lpstr>Outline</vt:lpstr>
      <vt:lpstr>Presentazione di PowerPoint</vt:lpstr>
      <vt:lpstr>Presentazione di PowerPoint</vt:lpstr>
      <vt:lpstr>Attività</vt:lpstr>
      <vt:lpstr>Geography</vt:lpstr>
      <vt:lpstr>Application</vt:lpstr>
      <vt:lpstr>Foreseen activities I</vt:lpstr>
      <vt:lpstr>Foreseen Activities II</vt:lpstr>
      <vt:lpstr>To get to Physics !</vt:lpstr>
      <vt:lpstr>Belle-II Italia</vt:lpstr>
      <vt:lpstr>Fogli di calcolo</vt:lpstr>
      <vt:lpstr>Commenti sul gruppo</vt:lpstr>
      <vt:lpstr>Presenza in Belle-II</vt:lpstr>
      <vt:lpstr>Modus operandi</vt:lpstr>
      <vt:lpstr>Richieste per il 2014</vt:lpstr>
      <vt:lpstr>Richieste totali</vt:lpstr>
      <vt:lpstr>Richieste Metaboliche Sezioni (tipo B)</vt:lpstr>
      <vt:lpstr> 2014 Sottosistemi</vt:lpstr>
      <vt:lpstr>Milestones 2014</vt:lpstr>
      <vt:lpstr>Ipotesi Piano Finanziario Pluriennale</vt:lpstr>
      <vt:lpstr>SVD</vt:lpstr>
      <vt:lpstr>PID</vt:lpstr>
      <vt:lpstr>ECL</vt:lpstr>
      <vt:lpstr>COMP</vt:lpstr>
      <vt:lpstr>Domande Referee: CONSUMI/APPARATI/INVENTARIABILE</vt:lpstr>
      <vt:lpstr>Belle2 CORE</vt:lpstr>
      <vt:lpstr>Riconoscimento dei contributi</vt:lpstr>
      <vt:lpstr>Proposta di accounting</vt:lpstr>
      <vt:lpstr>Osservazioni referee: Missioni </vt:lpstr>
      <vt:lpstr>Commenti: Missioni</vt:lpstr>
    </vt:vector>
  </TitlesOfParts>
  <Company>INFN e Universita' di Pisa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Belle-II Italia - Introduzione</dc:title>
  <dc:creator>Francesco Forti</dc:creator>
  <cp:lastModifiedBy>Francesco Forti</cp:lastModifiedBy>
  <cp:revision>83</cp:revision>
  <dcterms:created xsi:type="dcterms:W3CDTF">2013-06-20T07:10:11Z</dcterms:created>
  <dcterms:modified xsi:type="dcterms:W3CDTF">2013-09-04T21:45:37Z</dcterms:modified>
</cp:coreProperties>
</file>