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62" r:id="rId3"/>
    <p:sldId id="378" r:id="rId4"/>
    <p:sldId id="276" r:id="rId5"/>
    <p:sldId id="284" r:id="rId6"/>
    <p:sldId id="275" r:id="rId7"/>
    <p:sldId id="379" r:id="rId8"/>
    <p:sldId id="291" r:id="rId9"/>
    <p:sldId id="381" r:id="rId10"/>
    <p:sldId id="357" r:id="rId11"/>
    <p:sldId id="342" r:id="rId12"/>
    <p:sldId id="305" r:id="rId13"/>
    <p:sldId id="304" r:id="rId14"/>
    <p:sldId id="302" r:id="rId15"/>
    <p:sldId id="365" r:id="rId16"/>
    <p:sldId id="382" r:id="rId17"/>
    <p:sldId id="377" r:id="rId18"/>
    <p:sldId id="341" r:id="rId19"/>
    <p:sldId id="328" r:id="rId20"/>
    <p:sldId id="348" r:id="rId21"/>
    <p:sldId id="349" r:id="rId22"/>
    <p:sldId id="358" r:id="rId23"/>
    <p:sldId id="360" r:id="rId24"/>
    <p:sldId id="384" r:id="rId25"/>
    <p:sldId id="281" r:id="rId26"/>
    <p:sldId id="353" r:id="rId27"/>
    <p:sldId id="311" r:id="rId28"/>
    <p:sldId id="318" r:id="rId29"/>
    <p:sldId id="319" r:id="rId30"/>
    <p:sldId id="320" r:id="rId31"/>
    <p:sldId id="321" r:id="rId32"/>
    <p:sldId id="372" r:id="rId33"/>
    <p:sldId id="374" r:id="rId34"/>
    <p:sldId id="313" r:id="rId35"/>
    <p:sldId id="314" r:id="rId36"/>
    <p:sldId id="370" r:id="rId37"/>
    <p:sldId id="316" r:id="rId38"/>
    <p:sldId id="317" r:id="rId39"/>
    <p:sldId id="373" r:id="rId40"/>
    <p:sldId id="323" r:id="rId41"/>
    <p:sldId id="325" r:id="rId42"/>
    <p:sldId id="367" r:id="rId43"/>
    <p:sldId id="363" r:id="rId44"/>
    <p:sldId id="362" r:id="rId45"/>
    <p:sldId id="380" r:id="rId46"/>
    <p:sldId id="308" r:id="rId47"/>
    <p:sldId id="331" r:id="rId48"/>
    <p:sldId id="277" r:id="rId49"/>
    <p:sldId id="289" r:id="rId50"/>
    <p:sldId id="326" r:id="rId51"/>
    <p:sldId id="338" r:id="rId52"/>
    <p:sldId id="351" r:id="rId53"/>
    <p:sldId id="350" r:id="rId54"/>
    <p:sldId id="330" r:id="rId55"/>
    <p:sldId id="335" r:id="rId56"/>
    <p:sldId id="312" r:id="rId57"/>
    <p:sldId id="364" r:id="rId58"/>
    <p:sldId id="274" r:id="rId59"/>
    <p:sldId id="376" r:id="rId60"/>
    <p:sldId id="383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AA75B"/>
    <a:srgbClr val="2B1C05"/>
    <a:srgbClr val="A22189"/>
    <a:srgbClr val="481F48"/>
    <a:srgbClr val="1557B8"/>
    <a:srgbClr val="D4FFAA"/>
    <a:srgbClr val="D97660"/>
    <a:srgbClr val="FB8A6F"/>
    <a:srgbClr val="717172"/>
    <a:srgbClr val="985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03" autoAdjust="0"/>
    <p:restoredTop sz="90880" autoAdjust="0"/>
  </p:normalViewPr>
  <p:slideViewPr>
    <p:cSldViewPr>
      <p:cViewPr varScale="1">
        <p:scale>
          <a:sx n="77" d="100"/>
          <a:sy n="77" d="100"/>
        </p:scale>
        <p:origin x="-88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2104CE-E2E5-4541-8A9F-4F6E23D9AAD0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E101F-470D-1F40-981C-1805CB430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059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C1B72-9066-274B-842C-C4B87480A722}" type="datetimeFigureOut">
              <a:rPr lang="en-US" smtClean="0"/>
              <a:t>13/11/13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E2541-A107-D64C-A444-CECF9F046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507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B50297-6A78-3549-A223-DB968833D33F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960" y="8685396"/>
            <a:ext cx="2971490" cy="45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0" tIns="45286" rIns="90570" bIns="45286"/>
          <a:lstStyle>
            <a:lvl1pPr eaLnBrk="0" hangingPunct="0"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28165" indent="-280064" eaLnBrk="0" hangingPunct="0"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20254" indent="-224051" eaLnBrk="0" hangingPunct="0"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8356" indent="-224051" eaLnBrk="0" hangingPunct="0"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6458" indent="-224051" eaLnBrk="0" hangingPunct="0"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080C3E-9DA3-EE4C-9F7F-63FEC2A381DF}" type="slidenum">
              <a:rPr lang="en-US">
                <a:solidFill>
                  <a:srgbClr val="000000"/>
                </a:solidFill>
              </a:rPr>
              <a:pPr eaLnBrk="1" hangingPunct="1"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1E249-FE9F-C742-884E-174C99BEC5A6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latin typeface="Calibri" charset="0"/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53AB1-7A8F-F340-8456-288B7CAC3A72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19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latin typeface="Calibri" charset="0"/>
            </a:endParaRPr>
          </a:p>
        </p:txBody>
      </p:sp>
      <p:sp>
        <p:nvSpPr>
          <p:cNvPr id="111620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4BA64-9EA4-5442-933E-1499F38F008B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5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53" tIns="44928" rIns="89853" bIns="44928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96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2541-A107-D64C-A444-CECF9F0461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7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D4BD5-8657-1B47-9BFA-098C97B22D4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1E249-FE9F-C742-884E-174C99BEC5A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1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3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46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57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113070D-E720-454F-80EB-9DB3D3913EFC}" type="datetime1">
              <a:rPr lang="en-US" smtClean="0"/>
              <a:pPr/>
              <a:t>13/11/13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579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CLAS Collaboration Meeting 2/20-23,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5795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2F6FAEB8-DC1C-E24D-89FD-6D541AA573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3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90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34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0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521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77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7315200" y="639633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267200" y="6402221"/>
            <a:ext cx="54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142736-EAAD-564A-A2E4-2A0684FB7E80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microsoft.com/office/2007/relationships/hdphoto" Target="../media/hdphoto2.wdp"/><Relationship Id="rId7" Type="http://schemas.openxmlformats.org/officeDocument/2006/relationships/image" Target="../media/image15.jpeg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48.gif"/><Relationship Id="rId6" Type="http://schemas.openxmlformats.org/officeDocument/2006/relationships/image" Target="../media/image84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09600"/>
            <a:ext cx="9144000" cy="5400000"/>
          </a:xfrm>
          <a:prstGeom prst="rect">
            <a:avLst/>
          </a:prstGeom>
          <a:gradFill flip="none" rotWithShape="1">
            <a:gsLst>
              <a:gs pos="82000">
                <a:srgbClr val="BA1E2E"/>
              </a:gs>
              <a:gs pos="100000">
                <a:srgbClr val="FFFFFF"/>
              </a:gs>
              <a:gs pos="23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t="10916" r="12640" b="15477"/>
          <a:stretch>
            <a:fillRect/>
          </a:stretch>
        </p:blipFill>
        <p:spPr bwMode="auto">
          <a:xfrm>
            <a:off x="152400" y="762000"/>
            <a:ext cx="5322667" cy="421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410200" y="1524000"/>
            <a:ext cx="3733800" cy="260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6304" tIns="73152" rIns="146304" bIns="73152">
            <a:spAutoFit/>
          </a:bodyPr>
          <a:lstStyle/>
          <a:p>
            <a:pPr algn="ctr">
              <a:defRPr/>
            </a:pPr>
            <a:r>
              <a:rPr lang="en-US" sz="7000" cap="small" spc="300" dirty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CLAS12</a:t>
            </a:r>
            <a:r>
              <a:rPr lang="en-US" sz="8000" cap="small" spc="300" dirty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 </a:t>
            </a:r>
          </a:p>
          <a:p>
            <a:pPr algn="ctr">
              <a:defRPr/>
            </a:pPr>
            <a:r>
              <a:rPr lang="en-US" sz="4000" cap="small" spc="30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status </a:t>
            </a:r>
            <a:r>
              <a:rPr lang="en-US" sz="4000" cap="small" spc="300" dirty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of the project 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838200" y="4953000"/>
            <a:ext cx="3810000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6304" tIns="73152" rIns="146304" bIns="73152">
            <a:spAutoFit/>
          </a:bodyPr>
          <a:lstStyle/>
          <a:p>
            <a:pPr algn="ctr">
              <a:defRPr/>
            </a:pPr>
            <a:r>
              <a:rPr lang="en-US" b="1" cap="small" spc="30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Patrizia Rossi  </a:t>
            </a:r>
            <a:r>
              <a:rPr lang="en-US" sz="1600" b="1" cap="small" spc="30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Jefferson Lab</a:t>
            </a:r>
            <a:r>
              <a:rPr lang="en-US" sz="1400" b="1" cap="small" spc="30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ＭＳ Ｐゴシック" charset="-128"/>
              </a:rPr>
              <a:t>/LNF-INFN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5638800"/>
            <a:ext cx="63246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spc="300" dirty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2nd Workshop on </a:t>
            </a:r>
            <a:r>
              <a:rPr lang="en-US" sz="1400" b="1" i="1" spc="300" dirty="0" smtClean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PSHP</a:t>
            </a:r>
            <a:r>
              <a:rPr lang="en-US" sz="1400" b="1" i="1" spc="300" dirty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 </a:t>
            </a:r>
            <a:r>
              <a:rPr lang="en-US" sz="1400" b="1" i="1" spc="300" dirty="0" smtClean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   11</a:t>
            </a:r>
            <a:r>
              <a:rPr lang="en-US" sz="1400" b="1" i="1" spc="300" dirty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-13 November </a:t>
            </a:r>
            <a:r>
              <a:rPr lang="en-US" sz="1400" b="1" i="1" spc="300" dirty="0" smtClean="0">
                <a:solidFill>
                  <a:schemeClr val="bg1">
                    <a:lumMod val="75000"/>
                  </a:schemeClr>
                </a:solidFill>
                <a:latin typeface="Times New Roman"/>
              </a:rPr>
              <a:t>2013 – LNF </a:t>
            </a:r>
            <a:endParaRPr lang="en-US" sz="1400" b="1" i="1" spc="300" dirty="0">
              <a:solidFill>
                <a:schemeClr val="bg1">
                  <a:lumMod val="75000"/>
                </a:schemeClr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191000" y="838200"/>
            <a:ext cx="4876800" cy="55626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2400" y="4191000"/>
            <a:ext cx="3962400" cy="22098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CLAS12 - MAGNETS</a:t>
            </a:r>
          </a:p>
        </p:txBody>
      </p:sp>
      <p:pic>
        <p:nvPicPr>
          <p:cNvPr id="6" name="Picture 8" descr="T and S high res_Man2.png"/>
          <p:cNvPicPr>
            <a:picLocks noChangeAspect="1"/>
          </p:cNvPicPr>
          <p:nvPr/>
        </p:nvPicPr>
        <p:blipFill rotWithShape="1">
          <a:blip r:embed="rId3" cstate="print"/>
          <a:srcRect l="13955" t="3079" r="9170" b="24069"/>
          <a:stretch/>
        </p:blipFill>
        <p:spPr bwMode="auto">
          <a:xfrm>
            <a:off x="152400" y="838200"/>
            <a:ext cx="3962400" cy="332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76200" y="4114800"/>
            <a:ext cx="39624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small" spc="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Trajan Pro" charset="0"/>
                <a:cs typeface="Times New Roman"/>
              </a:rPr>
              <a:t>Torus</a:t>
            </a:r>
            <a:endParaRPr lang="en-US" b="1" cap="small" spc="3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ea typeface="Trajan Pro" charset="0"/>
              <a:cs typeface="Times New Roman"/>
            </a:endParaRP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Based on six superconducting coils around </a:t>
            </a:r>
            <a:r>
              <a:rPr lang="en-US" sz="1400" dirty="0" smtClean="0">
                <a:latin typeface="Times New Roman"/>
                <a:cs typeface="Times New Roman"/>
              </a:rPr>
              <a:t>to </a:t>
            </a:r>
            <a:r>
              <a:rPr lang="en-US" sz="1400" dirty="0">
                <a:latin typeface="Times New Roman"/>
                <a:cs typeface="Times New Roman"/>
              </a:rPr>
              <a:t>produce a field primary in the </a:t>
            </a:r>
            <a:r>
              <a:rPr lang="en-US" sz="1400" dirty="0">
                <a:latin typeface="Symbol" charset="2"/>
                <a:cs typeface="Symbol" charset="2"/>
              </a:rPr>
              <a:t>f </a:t>
            </a:r>
            <a:r>
              <a:rPr lang="en-US" sz="1400" dirty="0">
                <a:latin typeface="Times New Roman"/>
                <a:cs typeface="Times New Roman"/>
              </a:rPr>
              <a:t>direction. </a:t>
            </a:r>
            <a:endParaRPr lang="en-US" sz="1400" dirty="0" smtClean="0">
              <a:latin typeface="Times New Roman"/>
              <a:cs typeface="Times New Roman"/>
            </a:endParaRP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Design driven by </a:t>
            </a:r>
            <a:r>
              <a:rPr lang="en-US" sz="1400" dirty="0" smtClean="0">
                <a:latin typeface="Times New Roman"/>
                <a:cs typeface="Times New Roman"/>
              </a:rPr>
              <a:t>:</a:t>
            </a:r>
            <a:endParaRPr lang="en-US" sz="1400" dirty="0">
              <a:latin typeface="Times New Roman"/>
              <a:cs typeface="Times New Roman"/>
            </a:endParaRPr>
          </a:p>
          <a:p>
            <a:pPr marL="180000" indent="-540000"/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- Large </a:t>
            </a:r>
            <a:r>
              <a:rPr lang="en-US" sz="1400" dirty="0">
                <a:latin typeface="Times New Roman"/>
                <a:cs typeface="Times New Roman"/>
              </a:rPr>
              <a:t>acceptance for forward going </a:t>
            </a:r>
            <a:r>
              <a:rPr lang="en-US" sz="1400" dirty="0" smtClean="0">
                <a:latin typeface="Times New Roman"/>
                <a:cs typeface="Times New Roman"/>
              </a:rPr>
              <a:t>particles </a:t>
            </a:r>
            <a:endParaRPr lang="en-US" sz="1400" dirty="0">
              <a:latin typeface="Times New Roman"/>
              <a:cs typeface="Times New Roman"/>
            </a:endParaRPr>
          </a:p>
          <a:p>
            <a:pPr marL="180000" indent="-540000"/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- Good </a:t>
            </a:r>
            <a:r>
              <a:rPr lang="en-US" sz="1400" dirty="0">
                <a:latin typeface="Times New Roman"/>
                <a:cs typeface="Times New Roman"/>
              </a:rPr>
              <a:t>momentum resolution</a:t>
            </a:r>
          </a:p>
          <a:p>
            <a:pPr marL="180000" indent="-540000"/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- Large </a:t>
            </a:r>
            <a:r>
              <a:rPr lang="en-US" sz="1400" dirty="0">
                <a:latin typeface="Times New Roman"/>
                <a:cs typeface="Times New Roman"/>
              </a:rPr>
              <a:t>bore </a:t>
            </a:r>
            <a:r>
              <a:rPr lang="en-US" sz="1400" dirty="0" smtClean="0">
                <a:latin typeface="Times New Roman"/>
                <a:cs typeface="Times New Roman"/>
              </a:rPr>
              <a:t>for </a:t>
            </a:r>
            <a:r>
              <a:rPr lang="en-US" sz="1400" dirty="0">
                <a:latin typeface="Times New Roman"/>
                <a:cs typeface="Times New Roman"/>
              </a:rPr>
              <a:t>passage of scattered primary </a:t>
            </a:r>
            <a:r>
              <a:rPr lang="en-US" sz="1400" dirty="0" smtClean="0">
                <a:latin typeface="Times New Roman"/>
                <a:cs typeface="Times New Roman"/>
              </a:rPr>
              <a:t>beam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5791200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Provides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 magnetic </a:t>
            </a:r>
            <a:r>
              <a:rPr lang="en-US" sz="18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field for particle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tracking of forward detector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990600"/>
            <a:ext cx="100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cap="small" spc="300" dirty="0">
                <a:solidFill>
                  <a:srgbClr val="595959"/>
                </a:solidFill>
                <a:latin typeface="Times New Roman"/>
                <a:ea typeface="Trajan Pro" charset="0"/>
                <a:cs typeface="Times New Roman"/>
              </a:rPr>
              <a:t>Torus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6200" y="2971800"/>
            <a:ext cx="1005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cap="small" spc="300" dirty="0" smtClean="0">
                <a:solidFill>
                  <a:srgbClr val="985443"/>
                </a:solidFill>
                <a:latin typeface="Times New Roman"/>
                <a:ea typeface="Trajan Pro" charset="0"/>
                <a:cs typeface="Times New Roman"/>
              </a:rPr>
              <a:t>Solenoid</a:t>
            </a:r>
            <a:endParaRPr lang="en-US" sz="1400" b="1" cap="small" spc="300" dirty="0">
              <a:solidFill>
                <a:srgbClr val="985443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838200"/>
            <a:ext cx="4953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small" spc="300" dirty="0">
                <a:solidFill>
                  <a:srgbClr val="985443"/>
                </a:solidFill>
                <a:latin typeface="Times New Roman"/>
                <a:ea typeface="Trajan Pro" charset="0"/>
                <a:cs typeface="Times New Roman"/>
              </a:rPr>
              <a:t>Solenoid</a:t>
            </a:r>
          </a:p>
          <a:p>
            <a:pPr marL="144000" indent="-144000">
              <a:buFont typeface="Arial"/>
              <a:buChar char="•"/>
            </a:pPr>
            <a:r>
              <a:rPr lang="en-US" sz="1400" dirty="0">
                <a:latin typeface="Times New Roman"/>
                <a:cs typeface="Times New Roman"/>
              </a:rPr>
              <a:t>S</a:t>
            </a:r>
            <a:r>
              <a:rPr lang="en-US" sz="1400" dirty="0" smtClean="0">
                <a:latin typeface="Times New Roman"/>
                <a:cs typeface="Times New Roman"/>
              </a:rPr>
              <a:t>elf</a:t>
            </a:r>
            <a:r>
              <a:rPr lang="en-US" sz="1400" dirty="0">
                <a:latin typeface="Times New Roman"/>
                <a:cs typeface="Times New Roman"/>
              </a:rPr>
              <a:t>-</a:t>
            </a:r>
            <a:r>
              <a:rPr lang="en-US" sz="1400" dirty="0" smtClean="0">
                <a:latin typeface="Times New Roman"/>
                <a:cs typeface="Times New Roman"/>
              </a:rPr>
              <a:t>shielded </a:t>
            </a:r>
            <a:r>
              <a:rPr lang="en-US" sz="1400" dirty="0">
                <a:latin typeface="Times New Roman"/>
                <a:cs typeface="Times New Roman"/>
              </a:rPr>
              <a:t>super-conducting magnet around the </a:t>
            </a:r>
            <a:r>
              <a:rPr lang="en-US" sz="1400" dirty="0" smtClean="0">
                <a:latin typeface="Times New Roman"/>
                <a:cs typeface="Times New Roman"/>
              </a:rPr>
              <a:t>beam line </a:t>
            </a:r>
            <a:r>
              <a:rPr lang="en-US" sz="1400" dirty="0">
                <a:latin typeface="Times New Roman"/>
                <a:cs typeface="Times New Roman"/>
              </a:rPr>
              <a:t>to produce a field primary in the beam direction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61771" y="1676400"/>
            <a:ext cx="49926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800" b="1" dirty="0" smtClean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   Provides: </a:t>
            </a:r>
          </a:p>
          <a:p>
            <a:pPr marL="144000" indent="-144000" eaLnBrk="1" hangingPunct="1">
              <a:buFont typeface="Arial"/>
              <a:buChar char="•"/>
            </a:pPr>
            <a:r>
              <a:rPr lang="en-US" sz="18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magnetic field for particle tracking of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CD</a:t>
            </a:r>
            <a:endParaRPr lang="en-US" sz="1800" dirty="0">
              <a:solidFill>
                <a:srgbClr val="008000"/>
              </a:solidFill>
              <a:latin typeface="Times New Roman"/>
              <a:ea typeface="ＭＳ Ｐゴシック" pitchFamily="-110" charset="-128"/>
              <a:cs typeface="Times New Roman"/>
            </a:endParaRPr>
          </a:p>
          <a:p>
            <a:pPr marL="144000" indent="-144000" eaLnBrk="1" hangingPunct="1">
              <a:buFont typeface="Arial"/>
              <a:buChar char="•"/>
            </a:pPr>
            <a:r>
              <a:rPr lang="en-US" sz="18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Moeller electron shield</a:t>
            </a:r>
          </a:p>
          <a:p>
            <a:pPr marL="144000" indent="-144000" eaLnBrk="1" hangingPunct="1">
              <a:buFont typeface="Arial"/>
              <a:buChar char="•"/>
            </a:pPr>
            <a:r>
              <a:rPr lang="en-US" sz="18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Uniform field (ΔB/B &lt; 10</a:t>
            </a:r>
            <a:r>
              <a:rPr lang="en-US" sz="1800" baseline="300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-4</a:t>
            </a:r>
            <a:r>
              <a:rPr lang="en-US" sz="1800" dirty="0">
                <a:solidFill>
                  <a:srgbClr val="008000"/>
                </a:solidFill>
                <a:latin typeface="Times New Roman"/>
                <a:ea typeface="ＭＳ Ｐゴシック" pitchFamily="-110" charset="-128"/>
                <a:cs typeface="Times New Roman"/>
              </a:rPr>
              <a:t>  in 2.5x4 cm cylinder) for polarized target operation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91000" y="3276600"/>
            <a:ext cx="4953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Magnet </a:t>
            </a:r>
            <a:r>
              <a:rPr lang="en-US" sz="1600" dirty="0">
                <a:latin typeface="Times New Roman"/>
                <a:cs typeface="Times New Roman"/>
              </a:rPr>
              <a:t>will be </a:t>
            </a:r>
            <a:r>
              <a:rPr lang="en-US" sz="1600" dirty="0" smtClean="0">
                <a:latin typeface="Times New Roman"/>
                <a:cs typeface="Times New Roman"/>
              </a:rPr>
              <a:t>designed, fabricated and </a:t>
            </a:r>
            <a:r>
              <a:rPr lang="en-US" sz="1600" dirty="0">
                <a:latin typeface="Times New Roman"/>
                <a:cs typeface="Times New Roman"/>
              </a:rPr>
              <a:t>assembled in the cryostat </a:t>
            </a:r>
            <a:r>
              <a:rPr lang="en-US" sz="1600" dirty="0" smtClean="0">
                <a:latin typeface="Times New Roman"/>
                <a:cs typeface="Times New Roman"/>
              </a:rPr>
              <a:t>by Everson </a:t>
            </a:r>
            <a:r>
              <a:rPr lang="en-US" sz="1600" dirty="0">
                <a:latin typeface="Times New Roman"/>
                <a:cs typeface="Times New Roman"/>
              </a:rPr>
              <a:t>Tesla Inc. (ETI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JLab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will design the cryogenic system, the instrumentation, power and control system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JLab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will install and commission the magnet in Hall </a:t>
            </a:r>
            <a:r>
              <a:rPr lang="en-US" sz="1600" dirty="0" smtClean="0">
                <a:latin typeface="Times New Roman"/>
                <a:cs typeface="Times New Roman"/>
              </a:rPr>
              <a:t>B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43400" y="4648200"/>
            <a:ext cx="304800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u="sng" cap="small" spc="300" dirty="0">
                <a:solidFill>
                  <a:srgbClr val="985443"/>
                </a:solidFill>
                <a:latin typeface="Times New Roman"/>
                <a:ea typeface="Trajan Pro" charset="0"/>
                <a:cs typeface="Times New Roman"/>
              </a:rPr>
              <a:t>Significant Dates</a:t>
            </a:r>
          </a:p>
          <a:p>
            <a:pPr marL="180000" indent="-180000">
              <a:buFont typeface="Lucida Grande"/>
              <a:buChar char="-"/>
            </a:pPr>
            <a:r>
              <a:rPr lang="da-DK" sz="1600" dirty="0" smtClean="0">
                <a:latin typeface="Times New Roman"/>
                <a:cs typeface="Times New Roman"/>
              </a:rPr>
              <a:t>Jan </a:t>
            </a:r>
            <a:r>
              <a:rPr lang="da-DK" sz="1600" dirty="0">
                <a:latin typeface="Times New Roman"/>
                <a:cs typeface="Times New Roman"/>
              </a:rPr>
              <a:t>2014: Begin prototype </a:t>
            </a:r>
            <a:r>
              <a:rPr lang="da-DK" sz="1600" dirty="0" err="1">
                <a:latin typeface="Times New Roman"/>
                <a:cs typeface="Times New Roman"/>
              </a:rPr>
              <a:t>coil</a:t>
            </a:r>
            <a:endParaRPr lang="da-DK" sz="1600" dirty="0">
              <a:latin typeface="Times New Roman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da-DK" sz="1600" b="1" dirty="0" smtClean="0">
                <a:latin typeface="Times New Roman"/>
                <a:cs typeface="Times New Roman"/>
              </a:rPr>
              <a:t>Dec</a:t>
            </a:r>
            <a:r>
              <a:rPr lang="da-DK" sz="1600" b="1" dirty="0">
                <a:latin typeface="Times New Roman"/>
                <a:cs typeface="Times New Roman"/>
              </a:rPr>
              <a:t>. 2014: </a:t>
            </a:r>
            <a:r>
              <a:rPr lang="da-DK" sz="1600" b="1" dirty="0" err="1">
                <a:latin typeface="Times New Roman"/>
                <a:cs typeface="Times New Roman"/>
              </a:rPr>
              <a:t>Shipment</a:t>
            </a:r>
            <a:r>
              <a:rPr lang="da-DK" sz="1600" b="1" dirty="0">
                <a:latin typeface="Times New Roman"/>
                <a:cs typeface="Times New Roman"/>
              </a:rPr>
              <a:t> to </a:t>
            </a:r>
            <a:r>
              <a:rPr lang="da-DK" sz="1600" b="1" dirty="0" err="1">
                <a:latin typeface="Times New Roman"/>
                <a:cs typeface="Times New Roman"/>
              </a:rPr>
              <a:t>JLab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43400" y="5638800"/>
            <a:ext cx="3276600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u="sng" cap="small" spc="300" dirty="0">
                <a:solidFill>
                  <a:srgbClr val="985443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</a:p>
          <a:p>
            <a:pPr marL="180000" indent="-180000">
              <a:buFont typeface="Lucida Grande"/>
              <a:buChar char="-"/>
            </a:pPr>
            <a:r>
              <a:rPr lang="en-US" sz="1600" dirty="0" smtClean="0"/>
              <a:t>Preparation for FDR under way</a:t>
            </a:r>
            <a:endParaRPr lang="en-US" sz="1600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2971800" y="1371600"/>
            <a:ext cx="381000" cy="381000"/>
          </a:xfrm>
          <a:prstGeom prst="straightConnector1">
            <a:avLst/>
          </a:prstGeom>
          <a:ln w="28575" cmpd="sng">
            <a:solidFill>
              <a:srgbClr val="717172"/>
            </a:solidFill>
            <a:headEnd type="none" w="med" len="med"/>
            <a:tailEnd type="arrow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V="1">
            <a:off x="685800" y="2819400"/>
            <a:ext cx="228600" cy="228600"/>
          </a:xfrm>
          <a:prstGeom prst="straightConnector1">
            <a:avLst/>
          </a:prstGeom>
          <a:ln w="28575" cmpd="sng">
            <a:solidFill>
              <a:srgbClr val="985443"/>
            </a:solidFill>
            <a:headEnd type="none" w="med" len="med"/>
            <a:tailEnd type="arrow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4" r="6537" b="5801"/>
          <a:stretch/>
        </p:blipFill>
        <p:spPr bwMode="auto">
          <a:xfrm>
            <a:off x="304800" y="838200"/>
            <a:ext cx="188194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6200" y="1066800"/>
            <a:ext cx="1856371" cy="1419999"/>
            <a:chOff x="76200" y="1066800"/>
            <a:chExt cx="1856371" cy="1419999"/>
          </a:xfrm>
        </p:grpSpPr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838200" y="1066800"/>
              <a:ext cx="773532" cy="327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sz="2000" dirty="0">
                  <a:latin typeface="Arial" charset="0"/>
                  <a:cs typeface="Arial" charset="0"/>
                </a:rPr>
                <a:t>Θ</a:t>
              </a:r>
              <a:r>
                <a:rPr lang="en-US" altLang="en-US" sz="2000" dirty="0">
                  <a:latin typeface="Arial" charset="0"/>
                  <a:cs typeface="Arial" charset="0"/>
                </a:rPr>
                <a:t> = </a:t>
              </a:r>
              <a:r>
                <a:rPr lang="en-US" altLang="en-US" sz="2000" dirty="0">
                  <a:latin typeface="Arial" charset="0"/>
                </a:rPr>
                <a:t>5</a:t>
              </a:r>
              <a:r>
                <a:rPr lang="en-US" altLang="en-US" sz="2000" baseline="30000" dirty="0">
                  <a:latin typeface="Arial" charset="0"/>
                </a:rPr>
                <a:t>o</a:t>
              </a:r>
            </a:p>
          </p:txBody>
        </p:sp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 rot="16200000">
              <a:off x="-181020" y="1552620"/>
              <a:ext cx="778470" cy="264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latin typeface="Arial" charset="0"/>
                </a:rPr>
                <a:t>B(Gauss)</a:t>
              </a: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1371600" y="2209800"/>
              <a:ext cx="56097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Arial" charset="0"/>
                </a:rPr>
                <a:t>Torus</a:t>
              </a:r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685800" y="1981200"/>
              <a:ext cx="7836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Arial" charset="0"/>
                </a:rPr>
                <a:t>Solenoid</a:t>
              </a:r>
            </a:p>
          </p:txBody>
        </p:sp>
        <p:sp>
          <p:nvSpPr>
            <p:cNvPr id="36" name="Line 18"/>
            <p:cNvSpPr>
              <a:spLocks noChangeShapeType="1"/>
            </p:cNvSpPr>
            <p:nvPr/>
          </p:nvSpPr>
          <p:spPr bwMode="auto">
            <a:xfrm flipH="1">
              <a:off x="822073" y="2226932"/>
              <a:ext cx="261476" cy="1887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81201" y="2209800"/>
            <a:ext cx="2141137" cy="1905000"/>
            <a:chOff x="1981201" y="2209800"/>
            <a:chExt cx="2141137" cy="1905000"/>
          </a:xfrm>
        </p:grpSpPr>
        <p:pic>
          <p:nvPicPr>
            <p:cNvPr id="37" name="Picture 20"/>
            <p:cNvPicPr>
              <a:picLocks noChangeAspect="1" noChangeArrowheads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209800"/>
              <a:ext cx="1912538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 rot="16200000">
              <a:off x="1663653" y="3060748"/>
              <a:ext cx="942874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latin typeface="Arial" charset="0"/>
                </a:rPr>
                <a:t>B(Gauss)</a:t>
              </a:r>
            </a:p>
          </p:txBody>
        </p:sp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2819400" y="2590800"/>
              <a:ext cx="105684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sz="2000" dirty="0">
                  <a:latin typeface="Arial" charset="0"/>
                  <a:cs typeface="Arial" charset="0"/>
                </a:rPr>
                <a:t>Θ</a:t>
              </a:r>
              <a:r>
                <a:rPr lang="en-US" altLang="en-US" sz="2000" dirty="0">
                  <a:latin typeface="Arial" charset="0"/>
                  <a:cs typeface="Arial" charset="0"/>
                </a:rPr>
                <a:t> = </a:t>
              </a:r>
              <a:r>
                <a:rPr lang="en-US" altLang="en-US" sz="2000" dirty="0" smtClean="0">
                  <a:latin typeface="Arial" charset="0"/>
                  <a:cs typeface="Arial" charset="0"/>
                </a:rPr>
                <a:t>30</a:t>
              </a:r>
              <a:r>
                <a:rPr lang="en-US" altLang="en-US" sz="2000" baseline="30000" dirty="0" smtClean="0">
                  <a:latin typeface="Arial" charset="0"/>
                </a:rPr>
                <a:t>o</a:t>
              </a:r>
              <a:endParaRPr lang="en-US" altLang="en-US" sz="2000" baseline="300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55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TORUS Construction Status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1129605"/>
            <a:ext cx="54102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JLab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leads the design </a:t>
            </a:r>
            <a:r>
              <a:rPr lang="en-US" sz="1600" dirty="0" smtClean="0">
                <a:latin typeface="Times New Roman"/>
                <a:cs typeface="Times New Roman"/>
              </a:rPr>
              <a:t>effort &amp;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procures the </a:t>
            </a:r>
            <a:r>
              <a:rPr lang="en-US" sz="1600" dirty="0">
                <a:latin typeface="Times New Roman"/>
                <a:cs typeface="Times New Roman"/>
              </a:rPr>
              <a:t>conductor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FNAL will manufacture </a:t>
            </a:r>
            <a:r>
              <a:rPr lang="en-US" sz="1600" dirty="0">
                <a:latin typeface="Times New Roman"/>
                <a:cs typeface="Times New Roman"/>
              </a:rPr>
              <a:t>8 coils </a:t>
            </a:r>
            <a:r>
              <a:rPr lang="en-US" sz="1600" dirty="0" smtClean="0">
                <a:latin typeface="Times New Roman"/>
                <a:cs typeface="Times New Roman"/>
              </a:rPr>
              <a:t>(</a:t>
            </a:r>
            <a:r>
              <a:rPr lang="en-US" sz="1600" dirty="0">
                <a:latin typeface="Times New Roman"/>
                <a:cs typeface="Times New Roman"/>
              </a:rPr>
              <a:t>CCMs)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 err="1" smtClean="0">
                <a:latin typeface="Times New Roman"/>
                <a:cs typeface="Times New Roman"/>
              </a:rPr>
              <a:t>JLab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dirty="0">
                <a:latin typeface="Times New Roman"/>
                <a:cs typeface="Times New Roman"/>
              </a:rPr>
              <a:t>will assemble each coil into cryostats </a:t>
            </a:r>
            <a:r>
              <a:rPr lang="en-US" sz="1600" dirty="0" smtClean="0">
                <a:latin typeface="Times New Roman"/>
                <a:cs typeface="Times New Roman"/>
              </a:rPr>
              <a:t>on </a:t>
            </a:r>
            <a:r>
              <a:rPr lang="en-US" sz="1600" dirty="0">
                <a:latin typeface="Times New Roman"/>
                <a:cs typeface="Times New Roman"/>
              </a:rPr>
              <a:t>site 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All </a:t>
            </a:r>
            <a:r>
              <a:rPr lang="en-US" sz="1600" dirty="0">
                <a:latin typeface="Times New Roman"/>
                <a:cs typeface="Times New Roman"/>
              </a:rPr>
              <a:t>8 coils will be tested at </a:t>
            </a:r>
            <a:r>
              <a:rPr lang="en-US" sz="1600" dirty="0" smtClean="0">
                <a:latin typeface="Times New Roman"/>
                <a:cs typeface="Times New Roman"/>
              </a:rPr>
              <a:t>80K ;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2 spare coils </a:t>
            </a:r>
            <a:r>
              <a:rPr lang="en-US" sz="1600" dirty="0">
                <a:latin typeface="Times New Roman"/>
                <a:cs typeface="Times New Roman"/>
              </a:rPr>
              <a:t>will be cooled and powered at 4K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The </a:t>
            </a:r>
            <a:r>
              <a:rPr lang="en-US" sz="1600" dirty="0">
                <a:latin typeface="Times New Roman"/>
                <a:cs typeface="Times New Roman"/>
              </a:rPr>
              <a:t>six </a:t>
            </a:r>
            <a:r>
              <a:rPr lang="en-US" sz="1600" dirty="0" smtClean="0">
                <a:latin typeface="Times New Roman"/>
                <a:cs typeface="Times New Roman"/>
              </a:rPr>
              <a:t>coils will </a:t>
            </a:r>
            <a:r>
              <a:rPr lang="en-US" sz="1600" dirty="0">
                <a:latin typeface="Times New Roman"/>
                <a:cs typeface="Times New Roman"/>
              </a:rPr>
              <a:t>be assembled and tested as a magnet in Hall </a:t>
            </a:r>
            <a:endParaRPr lang="en-US" sz="1600" cap="small" spc="300" dirty="0" smtClean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00" y="909000"/>
            <a:ext cx="34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00" y="3505200"/>
            <a:ext cx="34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00800" y="5791200"/>
            <a:ext cx="1676400" cy="6001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CLAS12 Torus prototype coil winding table at FNAL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572000"/>
            <a:ext cx="53340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Significant </a:t>
            </a:r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Dates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600" dirty="0" smtClean="0"/>
              <a:t>January 2, 2014: First coil fabrication</a:t>
            </a:r>
            <a:r>
              <a:rPr lang="en-US" sz="1600" dirty="0"/>
              <a:t> </a:t>
            </a:r>
            <a:r>
              <a:rPr lang="en-US" sz="1600" dirty="0" smtClean="0"/>
              <a:t>start</a:t>
            </a:r>
          </a:p>
          <a:p>
            <a:pPr marL="180000" indent="-180000">
              <a:buFont typeface="Lucida Grande"/>
              <a:buChar char="-"/>
            </a:pPr>
            <a:r>
              <a:rPr lang="en-US" sz="1600" b="1" dirty="0" smtClean="0"/>
              <a:t>October 17, 2014:  6 Coils ready</a:t>
            </a:r>
            <a:r>
              <a:rPr lang="en-US" sz="1600" b="1" dirty="0"/>
              <a:t> </a:t>
            </a:r>
            <a:r>
              <a:rPr lang="en-US" sz="1600" b="1" dirty="0" smtClean="0"/>
              <a:t>for</a:t>
            </a:r>
            <a:r>
              <a:rPr lang="en-US" sz="1600" b="1" dirty="0"/>
              <a:t> </a:t>
            </a:r>
            <a:r>
              <a:rPr lang="en-US" sz="1600" b="1" dirty="0" smtClean="0"/>
              <a:t>installation</a:t>
            </a:r>
          </a:p>
          <a:p>
            <a:pPr marL="180000" indent="-180000">
              <a:buFont typeface="Lucida Grande"/>
              <a:buChar char="-"/>
            </a:pPr>
            <a:r>
              <a:rPr lang="en-US" sz="1600" b="1" dirty="0" smtClean="0"/>
              <a:t>August 31, 2015: Torus commissioned</a:t>
            </a:r>
            <a:r>
              <a:rPr lang="en-US" sz="1600" b="1" dirty="0"/>
              <a:t> </a:t>
            </a:r>
            <a:r>
              <a:rPr lang="en-US" sz="1600" b="1" dirty="0" smtClean="0"/>
              <a:t>and</a:t>
            </a:r>
            <a:r>
              <a:rPr lang="en-US" sz="1600" b="1" dirty="0"/>
              <a:t> </a:t>
            </a:r>
            <a:r>
              <a:rPr lang="en-US" sz="1600" b="1" dirty="0" smtClean="0"/>
              <a:t>field</a:t>
            </a:r>
            <a:r>
              <a:rPr lang="en-US" sz="1600" b="1" dirty="0"/>
              <a:t> </a:t>
            </a:r>
            <a:r>
              <a:rPr lang="en-US" sz="1600" b="1" dirty="0" smtClean="0"/>
              <a:t>mapped</a:t>
            </a:r>
            <a:r>
              <a:rPr lang="en-US" sz="1600" b="1" dirty="0"/>
              <a:t> </a:t>
            </a:r>
            <a:r>
              <a:rPr lang="en-US" sz="1600" b="1" dirty="0" smtClean="0"/>
              <a:t>in</a:t>
            </a:r>
            <a:r>
              <a:rPr lang="en-US" sz="1600" b="1" dirty="0"/>
              <a:t> </a:t>
            </a:r>
            <a:r>
              <a:rPr lang="en-US" sz="1600" b="1" dirty="0" smtClean="0"/>
              <a:t>the Hall</a:t>
            </a:r>
            <a:endParaRPr lang="en-US" sz="1600" b="1" dirty="0" smtClean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971800"/>
            <a:ext cx="53340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</a:p>
          <a:p>
            <a:pPr marL="180000" indent="-180000">
              <a:buFont typeface="Lucida Grande"/>
              <a:buChar char="-"/>
            </a:pPr>
            <a:r>
              <a:rPr lang="en-US" sz="1600" dirty="0" smtClean="0"/>
              <a:t>Design coils </a:t>
            </a:r>
            <a:r>
              <a:rPr lang="en-US" sz="1600" dirty="0"/>
              <a:t>complete</a:t>
            </a:r>
            <a:r>
              <a:rPr lang="en-US" sz="1600" dirty="0" smtClean="0"/>
              <a:t>, most </a:t>
            </a:r>
            <a:r>
              <a:rPr lang="en-US" sz="1600" dirty="0"/>
              <a:t>parts in procurement process</a:t>
            </a:r>
          </a:p>
          <a:p>
            <a:pPr marL="180000" indent="-180000">
              <a:buFont typeface="Lucida Grande"/>
              <a:buChar char="-"/>
            </a:pPr>
            <a:r>
              <a:rPr lang="en-US" sz="1600" dirty="0" smtClean="0"/>
              <a:t>Cryostat </a:t>
            </a:r>
            <a:r>
              <a:rPr lang="en-US" sz="1600" dirty="0"/>
              <a:t>factory team </a:t>
            </a:r>
            <a:r>
              <a:rPr lang="en-US" sz="1600" dirty="0" smtClean="0"/>
              <a:t>established</a:t>
            </a:r>
          </a:p>
          <a:p>
            <a:pPr marL="180000" indent="-180000">
              <a:buFont typeface="Lucida Grande"/>
              <a:buChar char="-"/>
            </a:pPr>
            <a:r>
              <a:rPr lang="en-US" sz="1600" dirty="0" smtClean="0"/>
              <a:t>Construction </a:t>
            </a:r>
            <a:r>
              <a:rPr lang="en-US" sz="1600" dirty="0"/>
              <a:t>process for final assembly of the magnet in Hall B </a:t>
            </a:r>
            <a:r>
              <a:rPr lang="en-US" sz="1600" dirty="0" smtClean="0"/>
              <a:t>determined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6162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New Picture (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r="22044"/>
          <a:stretch>
            <a:fillRect/>
          </a:stretch>
        </p:blipFill>
        <p:spPr bwMode="auto">
          <a:xfrm>
            <a:off x="6553200" y="1295400"/>
            <a:ext cx="241501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– Tracking System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200" y="1295400"/>
            <a:ext cx="64770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Drift Chambers(DC/FD) </a:t>
            </a:r>
          </a:p>
          <a:p>
            <a:pPr marL="180000" indent="-18000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Angular coverage: 5° ≤</a:t>
            </a:r>
            <a:r>
              <a:rPr lang="en-US" sz="1700" dirty="0" smtClean="0">
                <a:latin typeface="Symbol" charset="2"/>
                <a:cs typeface="Symbol" charset="2"/>
              </a:rPr>
              <a:t> J </a:t>
            </a:r>
            <a:r>
              <a:rPr lang="en-US" sz="1700" dirty="0" smtClean="0">
                <a:latin typeface="Times New Roman"/>
                <a:cs typeface="Times New Roman"/>
              </a:rPr>
              <a:t>≤ 40° (</a:t>
            </a:r>
            <a:r>
              <a:rPr lang="en-US" sz="1700" dirty="0" smtClean="0"/>
              <a:t>50% </a:t>
            </a:r>
            <a:r>
              <a:rPr lang="en-US" sz="1700" dirty="0" smtClean="0">
                <a:latin typeface="Symbol" charset="2"/>
                <a:cs typeface="Symbol" charset="2"/>
              </a:rPr>
              <a:t>f</a:t>
            </a:r>
            <a:r>
              <a:rPr lang="en-US" sz="1700" dirty="0" smtClean="0"/>
              <a:t> coverage at 5</a:t>
            </a:r>
            <a:r>
              <a:rPr lang="en-US" sz="1700" dirty="0" smtClean="0">
                <a:latin typeface="Times New Roman"/>
                <a:cs typeface="Times New Roman"/>
              </a:rPr>
              <a:t>°</a:t>
            </a:r>
            <a:r>
              <a:rPr lang="en-US" sz="1700" dirty="0" smtClean="0"/>
              <a:t>) </a:t>
            </a:r>
            <a:endParaRPr lang="en-US" sz="1700" dirty="0" smtClean="0"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r>
              <a:rPr lang="en-US" sz="1400" dirty="0" smtClean="0">
                <a:latin typeface="Times New Roman"/>
                <a:cs typeface="Times New Roman"/>
              </a:rPr>
              <a:t> 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3 regions (at ~2, 3, 4m from the target); 6 sectors/region</a:t>
            </a:r>
          </a:p>
          <a:p>
            <a:pPr lvl="1">
              <a:buFontTx/>
              <a:buChar char="•"/>
            </a:pP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  2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super-layers/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sector -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6 layers/super-layer</a:t>
            </a:r>
          </a:p>
          <a:p>
            <a:pPr lvl="1">
              <a:buFontTx/>
              <a:buChar char="•"/>
            </a:pP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 112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wires/layer  (24192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pPr lvl="1">
              <a:buFontTx/>
              <a:buChar char="•"/>
            </a:pP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 Gas : 90/10  Argon/CO</a:t>
            </a:r>
            <a:r>
              <a:rPr lang="en-US" sz="1400" baseline="-250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2</a:t>
            </a:r>
            <a:endParaRPr lang="en-US" sz="1400" baseline="-2500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Small </a:t>
            </a:r>
            <a:r>
              <a:rPr lang="en-US" sz="1700" dirty="0">
                <a:latin typeface="Times New Roman"/>
                <a:cs typeface="Times New Roman"/>
              </a:rPr>
              <a:t>cells </a:t>
            </a:r>
            <a:r>
              <a:rPr lang="en-US" sz="1700" dirty="0" smtClean="0">
                <a:latin typeface="Times New Roman"/>
                <a:cs typeface="Times New Roman"/>
              </a:rPr>
              <a:t>(</a:t>
            </a:r>
            <a:r>
              <a:rPr lang="en-US" sz="1700" dirty="0" err="1" smtClean="0">
                <a:latin typeface="Times New Roman"/>
                <a:cs typeface="Times New Roman"/>
              </a:rPr>
              <a:t>exagonal</a:t>
            </a:r>
            <a:r>
              <a:rPr lang="en-US" sz="1700" dirty="0" smtClean="0">
                <a:latin typeface="Times New Roman"/>
                <a:cs typeface="Times New Roman"/>
              </a:rPr>
              <a:t>) &amp; </a:t>
            </a:r>
            <a:r>
              <a:rPr lang="en-US" sz="1700" dirty="0">
                <a:latin typeface="Times New Roman"/>
                <a:cs typeface="Times New Roman"/>
              </a:rPr>
              <a:t>fast drift velocity to meet </a:t>
            </a:r>
            <a:r>
              <a:rPr lang="en-US" sz="1700" dirty="0">
                <a:latin typeface="Apple Chancery"/>
                <a:cs typeface="Apple Chancery"/>
              </a:rPr>
              <a:t>L</a:t>
            </a:r>
            <a:r>
              <a:rPr lang="en-US" sz="1700" dirty="0" smtClean="0"/>
              <a:t> =10</a:t>
            </a:r>
            <a:r>
              <a:rPr lang="en-US" sz="1700" baseline="30000" dirty="0" smtClean="0"/>
              <a:t>35</a:t>
            </a:r>
            <a:r>
              <a:rPr lang="en-US" sz="1700" dirty="0" smtClean="0"/>
              <a:t> </a:t>
            </a:r>
            <a:r>
              <a:rPr lang="en-US" sz="1700" dirty="0"/>
              <a:t>cm</a:t>
            </a:r>
            <a:r>
              <a:rPr lang="en-US" sz="1700" baseline="30000" dirty="0"/>
              <a:t>-2</a:t>
            </a:r>
            <a:r>
              <a:rPr lang="en-US" sz="1700" dirty="0"/>
              <a:t>s</a:t>
            </a:r>
            <a:r>
              <a:rPr lang="en-US" sz="1700" baseline="30000" dirty="0"/>
              <a:t>-1</a:t>
            </a:r>
            <a:endParaRPr lang="en-US" sz="1700" baseline="30000" dirty="0">
              <a:latin typeface="Times New Roman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700" dirty="0">
                <a:latin typeface="Times New Roman"/>
                <a:cs typeface="Times New Roman"/>
              </a:rPr>
              <a:t>S</a:t>
            </a:r>
            <a:r>
              <a:rPr lang="en-US" sz="1700" dirty="0" smtClean="0">
                <a:latin typeface="Times New Roman"/>
                <a:cs typeface="Times New Roman"/>
              </a:rPr>
              <a:t>patial resolution of each cell </a:t>
            </a:r>
            <a:r>
              <a:rPr lang="en-US" sz="1700" dirty="0">
                <a:latin typeface="Times New Roman"/>
                <a:cs typeface="Times New Roman"/>
              </a:rPr>
              <a:t>~250 </a:t>
            </a:r>
            <a:r>
              <a:rPr lang="en-US" sz="1700" dirty="0" smtClean="0">
                <a:latin typeface="Times New Roman"/>
                <a:cs typeface="Times New Roman"/>
              </a:rPr>
              <a:t>– </a:t>
            </a:r>
            <a:r>
              <a:rPr lang="en-US" sz="1700" dirty="0">
                <a:latin typeface="Times New Roman"/>
                <a:cs typeface="Times New Roman"/>
              </a:rPr>
              <a:t>350 </a:t>
            </a:r>
            <a:r>
              <a:rPr lang="en-US" sz="1700" dirty="0" smtClean="0">
                <a:latin typeface="Symbol" charset="2"/>
                <a:cs typeface="Symbol" charset="2"/>
              </a:rPr>
              <a:t>m</a:t>
            </a:r>
            <a:r>
              <a:rPr lang="en-US" sz="1700" dirty="0" smtClean="0">
                <a:latin typeface="Times New Roman"/>
                <a:cs typeface="Times New Roman"/>
              </a:rPr>
              <a:t>m to </a:t>
            </a:r>
            <a:r>
              <a:rPr lang="en-US" sz="1700" dirty="0">
                <a:latin typeface="Times New Roman"/>
                <a:cs typeface="Times New Roman"/>
              </a:rPr>
              <a:t>meet </a:t>
            </a:r>
            <a:r>
              <a:rPr lang="en-US" sz="1700" dirty="0" err="1" smtClean="0">
                <a:latin typeface="Symbol" charset="2"/>
                <a:cs typeface="Symbol" charset="2"/>
              </a:rPr>
              <a:t>D</a:t>
            </a:r>
            <a:r>
              <a:rPr lang="en-US" sz="1700" dirty="0" err="1" smtClean="0"/>
              <a:t>p</a:t>
            </a:r>
            <a:r>
              <a:rPr lang="en-US" sz="1700" dirty="0"/>
              <a:t>/</a:t>
            </a:r>
            <a:r>
              <a:rPr lang="en-US" sz="1700" dirty="0" smtClean="0"/>
              <a:t>p &lt;</a:t>
            </a:r>
            <a:r>
              <a:rPr lang="en-US" sz="1700" dirty="0"/>
              <a:t> </a:t>
            </a:r>
            <a:r>
              <a:rPr lang="en-US" sz="1700" dirty="0" smtClean="0"/>
              <a:t>1</a:t>
            </a:r>
            <a:r>
              <a:rPr lang="en-US" sz="1700" dirty="0"/>
              <a:t>%</a:t>
            </a:r>
            <a:endParaRPr lang="en-US" sz="1700" dirty="0"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838200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It will 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measure the </a:t>
            </a:r>
            <a:r>
              <a:rPr lang="en-US" sz="17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momentum</a:t>
            </a:r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(DC+SVT) 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and determine the </a:t>
            </a:r>
            <a:r>
              <a:rPr lang="en-US" sz="1700" b="1" dirty="0">
                <a:solidFill>
                  <a:srgbClr val="008000"/>
                </a:solidFill>
                <a:latin typeface="Times New Roman"/>
                <a:cs typeface="Times New Roman"/>
              </a:rPr>
              <a:t>vertex of charged particles 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(SVT</a:t>
            </a:r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  <a:endParaRPr lang="en-US" sz="17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3505200"/>
            <a:ext cx="653634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Silicon Vertex Tracker (SVT/CD)</a:t>
            </a:r>
          </a:p>
          <a:p>
            <a:pPr marL="285750" indent="-28575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Angular coverage: 35</a:t>
            </a:r>
            <a:r>
              <a:rPr lang="en-US" sz="1700" dirty="0">
                <a:latin typeface="Times New Roman"/>
                <a:cs typeface="Times New Roman"/>
              </a:rPr>
              <a:t>° ≤ </a:t>
            </a:r>
            <a:r>
              <a:rPr lang="en-US" sz="1700" dirty="0">
                <a:latin typeface="Symbol" charset="2"/>
                <a:cs typeface="Symbol" charset="2"/>
              </a:rPr>
              <a:t>J </a:t>
            </a:r>
            <a:r>
              <a:rPr lang="en-US" sz="1700" dirty="0">
                <a:latin typeface="Times New Roman"/>
                <a:cs typeface="Times New Roman"/>
              </a:rPr>
              <a:t>≤ </a:t>
            </a:r>
            <a:r>
              <a:rPr lang="en-US" sz="1700" dirty="0" smtClean="0">
                <a:latin typeface="Times New Roman"/>
                <a:cs typeface="Times New Roman"/>
              </a:rPr>
              <a:t>125° (for 30 mm target); </a:t>
            </a:r>
            <a:r>
              <a:rPr lang="en-US" sz="1700" dirty="0" smtClean="0">
                <a:latin typeface="Symbol" charset="2"/>
                <a:cs typeface="Symbol" charset="2"/>
              </a:rPr>
              <a:t>f ~ 2p</a:t>
            </a:r>
            <a:endParaRPr lang="en-US" sz="1700" dirty="0" smtClean="0">
              <a:latin typeface="Times New Roman"/>
              <a:cs typeface="Times New Roman"/>
            </a:endParaRPr>
          </a:p>
          <a:p>
            <a:pPr lvl="1">
              <a:buFontTx/>
              <a:buChar char="•"/>
            </a:pPr>
            <a:r>
              <a:rPr lang="en-US" sz="17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4 regions (10,14,18, 24 modules); Silicon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area ~ 1.5 m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²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channels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/>
                <a:cs typeface="Times New Roman"/>
              </a:rPr>
              <a:t>: ~34,000 </a:t>
            </a:r>
          </a:p>
          <a:p>
            <a:pPr marL="285750" indent="-285750">
              <a:buFont typeface="Lucida Grande"/>
              <a:buChar char="-"/>
            </a:pPr>
            <a:r>
              <a:rPr lang="en-US" sz="1700" dirty="0" err="1" smtClean="0">
                <a:latin typeface="Symbol" charset="2"/>
                <a:cs typeface="Symbol" charset="2"/>
              </a:rPr>
              <a:t>D</a:t>
            </a:r>
            <a:r>
              <a:rPr lang="en-US" sz="1700" dirty="0" err="1" smtClean="0"/>
              <a:t>p</a:t>
            </a:r>
            <a:r>
              <a:rPr lang="en-US" sz="1700" dirty="0"/>
              <a:t>/p </a:t>
            </a:r>
            <a:r>
              <a:rPr lang="en-US" sz="1700" dirty="0" smtClean="0"/>
              <a:t>~ 5%</a:t>
            </a:r>
            <a:r>
              <a:rPr lang="en-US" sz="1700" dirty="0" smtClean="0">
                <a:latin typeface="Times New Roman"/>
                <a:cs typeface="Times New Roman"/>
              </a:rPr>
              <a:t> for </a:t>
            </a:r>
            <a:r>
              <a:rPr lang="en-US" sz="1700" dirty="0">
                <a:latin typeface="Times New Roman"/>
                <a:cs typeface="Times New Roman"/>
              </a:rPr>
              <a:t>1 </a:t>
            </a:r>
            <a:r>
              <a:rPr lang="en-US" sz="1700" dirty="0" err="1">
                <a:latin typeface="Times New Roman"/>
                <a:cs typeface="Times New Roman"/>
              </a:rPr>
              <a:t>GeV</a:t>
            </a:r>
            <a:r>
              <a:rPr lang="en-US" sz="1700" dirty="0">
                <a:latin typeface="Times New Roman"/>
                <a:cs typeface="Times New Roman"/>
              </a:rPr>
              <a:t> particles </a:t>
            </a:r>
            <a:r>
              <a:rPr lang="en-US" sz="1700" dirty="0" smtClean="0">
                <a:latin typeface="Times New Roman"/>
                <a:cs typeface="Times New Roman"/>
              </a:rPr>
              <a:t>at </a:t>
            </a:r>
            <a:r>
              <a:rPr lang="en-US" sz="1700" dirty="0" smtClean="0">
                <a:latin typeface="Symbol" charset="2"/>
                <a:cs typeface="Symbol" charset="2"/>
              </a:rPr>
              <a:t>J</a:t>
            </a:r>
            <a:r>
              <a:rPr lang="en-US" sz="1700" dirty="0"/>
              <a:t>=</a:t>
            </a:r>
            <a:r>
              <a:rPr lang="en-US" sz="1700" dirty="0" smtClean="0"/>
              <a:t>90</a:t>
            </a:r>
            <a:r>
              <a:rPr lang="en-US" sz="1700" dirty="0" smtClean="0">
                <a:latin typeface="Times New Roman"/>
                <a:cs typeface="Times New Roman"/>
              </a:rPr>
              <a:t>°</a:t>
            </a:r>
          </a:p>
          <a:p>
            <a:pPr marL="285750" indent="-285750">
              <a:buFont typeface="Lucida Grande"/>
              <a:buChar char="-"/>
            </a:pPr>
            <a:r>
              <a:rPr lang="en-US" sz="1700" dirty="0"/>
              <a:t>Stable operation </a:t>
            </a:r>
            <a:r>
              <a:rPr lang="en-US" sz="1700" dirty="0" smtClean="0"/>
              <a:t>in B=5 </a:t>
            </a:r>
            <a:r>
              <a:rPr lang="en-US" sz="1700" dirty="0"/>
              <a:t>Tesla </a:t>
            </a:r>
            <a:r>
              <a:rPr lang="en-US" sz="1700" dirty="0" smtClean="0"/>
              <a:t>and </a:t>
            </a:r>
            <a:r>
              <a:rPr lang="en-US" sz="1700" dirty="0" smtClean="0">
                <a:latin typeface="Apple Chancery"/>
                <a:cs typeface="Apple Chancery"/>
              </a:rPr>
              <a:t>L</a:t>
            </a:r>
            <a:r>
              <a:rPr lang="en-US" sz="1700" dirty="0" smtClean="0"/>
              <a:t>=</a:t>
            </a:r>
            <a:r>
              <a:rPr lang="en-US" sz="1700" dirty="0"/>
              <a:t>10</a:t>
            </a:r>
            <a:r>
              <a:rPr lang="en-US" sz="1700" baseline="30000" dirty="0"/>
              <a:t>35</a:t>
            </a:r>
            <a:r>
              <a:rPr lang="en-US" sz="1700" dirty="0"/>
              <a:t> cm</a:t>
            </a:r>
            <a:r>
              <a:rPr lang="en-US" sz="1700" baseline="30000" dirty="0"/>
              <a:t>-2</a:t>
            </a:r>
            <a:r>
              <a:rPr lang="en-US" sz="1700" dirty="0"/>
              <a:t>s</a:t>
            </a:r>
            <a:r>
              <a:rPr lang="en-US" sz="1700" baseline="30000" dirty="0"/>
              <a:t>-1</a:t>
            </a:r>
            <a:r>
              <a:rPr lang="en-US" sz="1700" baseline="30000" dirty="0">
                <a:latin typeface="Times New Roman"/>
                <a:cs typeface="Times New Roman"/>
              </a:rPr>
              <a:t> </a:t>
            </a:r>
            <a:r>
              <a:rPr lang="en-US" sz="1700" dirty="0"/>
              <a:t> </a:t>
            </a:r>
            <a:r>
              <a:rPr lang="en-US" sz="1700" dirty="0" smtClean="0"/>
              <a:t>(over </a:t>
            </a:r>
            <a:r>
              <a:rPr lang="en-US" sz="1700" dirty="0"/>
              <a:t>several </a:t>
            </a:r>
            <a:r>
              <a:rPr lang="en-US" sz="1700" dirty="0" smtClean="0"/>
              <a:t>years)</a:t>
            </a:r>
            <a:endParaRPr lang="en-US" sz="1700" dirty="0"/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7177200" y="2743200"/>
            <a:ext cx="4159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</a:rPr>
              <a:t>RI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8320200" y="2514600"/>
            <a:ext cx="5397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</a:rPr>
              <a:t>RIII</a:t>
            </a:r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7634400" y="2286000"/>
            <a:ext cx="5334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</a:rPr>
              <a:t>RII</a:t>
            </a:r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7634400" y="1295400"/>
            <a:ext cx="1568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>
                <a:solidFill>
                  <a:srgbClr val="FFFFFF"/>
                </a:solidFill>
                <a:latin typeface="Times New Roman"/>
                <a:cs typeface="Times New Roman"/>
              </a:rPr>
              <a:t>Drift chambers System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7828075" y="2908300"/>
            <a:ext cx="415925" cy="596900"/>
          </a:xfrm>
          <a:prstGeom prst="straightConnector1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16"/>
          <p:cNvSpPr txBox="1">
            <a:spLocks noChangeArrowheads="1"/>
          </p:cNvSpPr>
          <p:nvPr/>
        </p:nvSpPr>
        <p:spPr bwMode="auto">
          <a:xfrm>
            <a:off x="7863000" y="3429000"/>
            <a:ext cx="9749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Times New Roman"/>
                <a:cs typeface="Times New Roman"/>
              </a:rPr>
              <a:t>Torus coils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257800"/>
            <a:ext cx="6781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600" b="1" dirty="0">
                <a:solidFill>
                  <a:srgbClr val="BA1E2E"/>
                </a:solidFill>
                <a:latin typeface="Times New Roman"/>
                <a:cs typeface="Times New Roman"/>
              </a:rPr>
              <a:t>Essential parts of </a:t>
            </a:r>
            <a:r>
              <a:rPr lang="en-US" sz="1600" b="1" dirty="0" smtClean="0">
                <a:solidFill>
                  <a:srgbClr val="BA1E2E"/>
                </a:solidFill>
                <a:latin typeface="Times New Roman"/>
                <a:cs typeface="Times New Roman"/>
              </a:rPr>
              <a:t>the GPD program</a:t>
            </a:r>
            <a:r>
              <a:rPr lang="en-US" sz="16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: tracking 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of </a:t>
            </a:r>
            <a:r>
              <a:rPr lang="en-US" sz="16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low momentum particles with few percent momentum and ~1° angle resolution at large 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angles</a:t>
            </a:r>
            <a:r>
              <a:rPr lang="en-US" sz="16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.</a:t>
            </a:r>
          </a:p>
          <a:p>
            <a:pPr marL="180000" indent="-180000">
              <a:buFont typeface="Arial"/>
              <a:buChar char="•"/>
            </a:pPr>
            <a:r>
              <a:rPr lang="en-US" sz="1600" b="1" dirty="0">
                <a:solidFill>
                  <a:srgbClr val="BA1E2E"/>
                </a:solidFill>
                <a:latin typeface="Times New Roman"/>
                <a:cs typeface="Times New Roman"/>
              </a:rPr>
              <a:t>Allows reconstruction of detached vertices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BA1E2E"/>
                </a:solidFill>
                <a:latin typeface="Times New Roman"/>
                <a:cs typeface="Times New Roman"/>
              </a:rPr>
              <a:t>e.g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 K</a:t>
            </a:r>
            <a:r>
              <a:rPr lang="en-US" sz="1600" baseline="-25000" dirty="0">
                <a:solidFill>
                  <a:srgbClr val="BA1E2E"/>
                </a:solidFill>
                <a:latin typeface="Times New Roman"/>
                <a:cs typeface="Times New Roman"/>
              </a:rPr>
              <a:t>s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 →π</a:t>
            </a:r>
            <a:r>
              <a:rPr lang="en-US" sz="1600" baseline="30000" dirty="0">
                <a:solidFill>
                  <a:srgbClr val="BA1E2E"/>
                </a:solidFill>
                <a:latin typeface="Times New Roman"/>
                <a:cs typeface="Times New Roman"/>
              </a:rPr>
              <a:t>+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π</a:t>
            </a:r>
            <a:r>
              <a:rPr lang="en-US" sz="1600" baseline="30000" dirty="0">
                <a:solidFill>
                  <a:srgbClr val="BA1E2E"/>
                </a:solidFill>
                <a:latin typeface="Times New Roman"/>
                <a:cs typeface="Times New Roman"/>
              </a:rPr>
              <a:t>-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, </a:t>
            </a:r>
            <a:r>
              <a:rPr lang="en-US" sz="1600" dirty="0" err="1">
                <a:solidFill>
                  <a:srgbClr val="BA1E2E"/>
                </a:solidFill>
                <a:latin typeface="Times New Roman"/>
                <a:cs typeface="Times New Roman"/>
              </a:rPr>
              <a:t>Λ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→π</a:t>
            </a:r>
            <a:r>
              <a:rPr lang="en-US" sz="1600" baseline="30000" dirty="0">
                <a:solidFill>
                  <a:srgbClr val="BA1E2E"/>
                </a:solidFill>
                <a:latin typeface="Times New Roman"/>
                <a:cs typeface="Times New Roman"/>
              </a:rPr>
              <a:t>-</a:t>
            </a:r>
            <a:r>
              <a:rPr lang="en-US" sz="1600" dirty="0">
                <a:solidFill>
                  <a:srgbClr val="BA1E2E"/>
                </a:solidFill>
                <a:latin typeface="Times New Roman"/>
                <a:cs typeface="Times New Roman"/>
              </a:rPr>
              <a:t>p, Ξ→Λπ for efficient experimental program in </a:t>
            </a:r>
            <a:r>
              <a:rPr lang="en-US" sz="1600" b="1" dirty="0">
                <a:solidFill>
                  <a:srgbClr val="BA1E2E"/>
                </a:solidFill>
                <a:latin typeface="Times New Roman"/>
                <a:cs typeface="Times New Roman"/>
              </a:rPr>
              <a:t>strangeness physics</a:t>
            </a:r>
            <a:r>
              <a:rPr lang="en-US" sz="16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.</a:t>
            </a:r>
            <a:endParaRPr lang="en-US" sz="1600" dirty="0">
              <a:solidFill>
                <a:srgbClr val="BA1E2E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27" descr="SVT_4_REGION.png"/>
          <p:cNvPicPr>
            <a:picLocks noChangeAspect="1"/>
          </p:cNvPicPr>
          <p:nvPr/>
        </p:nvPicPr>
        <p:blipFill>
          <a:blip r:embed="rId3" cstate="print"/>
          <a:srcRect l="10612" t="20000" r="11771" b="11111"/>
          <a:stretch>
            <a:fillRect/>
          </a:stretch>
        </p:blipFill>
        <p:spPr>
          <a:xfrm>
            <a:off x="6705600" y="4343400"/>
            <a:ext cx="2175955" cy="201357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 bwMode="auto">
          <a:xfrm>
            <a:off x="6934200" y="5334000"/>
            <a:ext cx="762000" cy="9144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 rot="3087500">
            <a:off x="6591672" y="5732660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Beam direction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65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 bwMode="auto">
          <a:xfrm>
            <a:off x="228600" y="5181600"/>
            <a:ext cx="4495800" cy="1066800"/>
          </a:xfrm>
          <a:prstGeom prst="rightArrow">
            <a:avLst>
              <a:gd name="adj1" fmla="val 82598"/>
              <a:gd name="adj2" fmla="val 19529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Drift Chambers -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914400"/>
            <a:ext cx="4267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Collaboration efforts:</a:t>
            </a:r>
          </a:p>
          <a:p>
            <a:r>
              <a:rPr lang="en-US" sz="2000" b="1" dirty="0" smtClean="0">
                <a:solidFill>
                  <a:srgbClr val="BA1E2E"/>
                </a:solidFill>
                <a:latin typeface="Times New Roman"/>
                <a:cs typeface="Times New Roman"/>
              </a:rPr>
              <a:t>R1</a:t>
            </a:r>
            <a:r>
              <a:rPr lang="en-US" sz="2000" dirty="0" smtClean="0">
                <a:latin typeface="Times New Roman"/>
                <a:cs typeface="Times New Roman"/>
              </a:rPr>
              <a:t> = </a:t>
            </a:r>
            <a:r>
              <a:rPr lang="en-US" sz="2000" dirty="0" err="1" smtClean="0">
                <a:latin typeface="Times New Roman"/>
                <a:cs typeface="Times New Roman"/>
              </a:rPr>
              <a:t>JLab</a:t>
            </a:r>
            <a:r>
              <a:rPr lang="en-US" sz="2000" dirty="0" smtClean="0">
                <a:latin typeface="Times New Roman"/>
                <a:cs typeface="Times New Roman"/>
              </a:rPr>
              <a:t>, Idaho; </a:t>
            </a:r>
          </a:p>
          <a:p>
            <a:r>
              <a:rPr lang="en-US" sz="2000" b="1" dirty="0" smtClean="0">
                <a:solidFill>
                  <a:srgbClr val="BA1E2E"/>
                </a:solidFill>
                <a:latin typeface="Times New Roman"/>
                <a:cs typeface="Times New Roman"/>
              </a:rPr>
              <a:t>R2</a:t>
            </a:r>
            <a:r>
              <a:rPr lang="en-US" sz="2000" dirty="0" smtClean="0">
                <a:latin typeface="Times New Roman"/>
                <a:cs typeface="Times New Roman"/>
              </a:rPr>
              <a:t> = </a:t>
            </a:r>
            <a:r>
              <a:rPr lang="en-US" sz="2000" dirty="0" err="1" smtClean="0">
                <a:latin typeface="Times New Roman"/>
                <a:cs typeface="Times New Roman"/>
              </a:rPr>
              <a:t>JLab</a:t>
            </a:r>
            <a:r>
              <a:rPr lang="en-US" sz="2000" dirty="0" smtClean="0">
                <a:latin typeface="Times New Roman"/>
                <a:cs typeface="Times New Roman"/>
              </a:rPr>
              <a:t>, ODU; </a:t>
            </a:r>
          </a:p>
          <a:p>
            <a:r>
              <a:rPr lang="en-US" sz="2000" b="1" dirty="0" smtClean="0">
                <a:solidFill>
                  <a:srgbClr val="BA1E2E"/>
                </a:solidFill>
                <a:latin typeface="Times New Roman"/>
                <a:cs typeface="Times New Roman"/>
              </a:rPr>
              <a:t>R3</a:t>
            </a:r>
            <a:r>
              <a:rPr lang="en-US" sz="2000" dirty="0" smtClean="0">
                <a:latin typeface="Times New Roman"/>
                <a:cs typeface="Times New Roman"/>
              </a:rPr>
              <a:t> = </a:t>
            </a:r>
            <a:r>
              <a:rPr lang="en-US" sz="2000" dirty="0" err="1" smtClean="0">
                <a:latin typeface="Times New Roman"/>
                <a:cs typeface="Times New Roman"/>
              </a:rPr>
              <a:t>JLab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3-11-01 at 16.34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t="1836" r="2923" b="1731"/>
          <a:stretch/>
        </p:blipFill>
        <p:spPr>
          <a:xfrm>
            <a:off x="4876800" y="1066800"/>
            <a:ext cx="4065456" cy="497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457200" y="5421868"/>
            <a:ext cx="388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DC 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R2 - Cosmic Ray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Tes</a:t>
            </a:r>
            <a:r>
              <a:rPr lang="en-US" sz="2000" dirty="0" smtClean="0">
                <a:solidFill>
                  <a:srgbClr val="000090"/>
                </a:solidFill>
              </a:rPr>
              <a:t>ts @ ODU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5726668"/>
            <a:ext cx="429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fficiency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measured just over 98% at 2550V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2362200"/>
            <a:ext cx="4644193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44000" indent="-144000">
              <a:buFont typeface="Lucida Grande"/>
              <a:buChar char="-"/>
            </a:pPr>
            <a:r>
              <a:rPr lang="en-US" sz="1800" dirty="0"/>
              <a:t>17 Chambers Built</a:t>
            </a:r>
          </a:p>
          <a:p>
            <a:pPr marL="144000" indent="-144000">
              <a:buFont typeface="Lucida Grande"/>
              <a:buChar char="-"/>
            </a:pPr>
            <a:r>
              <a:rPr lang="en-US" sz="1800" dirty="0" smtClean="0"/>
              <a:t> Commissioning </a:t>
            </a:r>
            <a:r>
              <a:rPr lang="en-US" sz="1800" dirty="0"/>
              <a:t>Underway</a:t>
            </a:r>
          </a:p>
          <a:p>
            <a:pPr marL="144000" indent="-144000">
              <a:buFont typeface="Lucida Grande"/>
              <a:buChar char="-"/>
            </a:pPr>
            <a:r>
              <a:rPr lang="en-US" sz="1800" dirty="0" smtClean="0"/>
              <a:t> Remaining Challenges:</a:t>
            </a:r>
          </a:p>
          <a:p>
            <a:pPr marL="465750" indent="-285750"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Software correction for distortions (sector-</a:t>
            </a:r>
            <a:r>
              <a:rPr lang="en-US" sz="1800" dirty="0" smtClean="0">
                <a:latin typeface="Times New Roman"/>
                <a:cs typeface="Times New Roman"/>
              </a:rPr>
              <a:t>dependent </a:t>
            </a:r>
            <a:r>
              <a:rPr lang="en-US" sz="1800" dirty="0" smtClean="0"/>
              <a:t>change </a:t>
            </a:r>
            <a:r>
              <a:rPr lang="en-US" sz="1800" dirty="0"/>
              <a:t>in wire tension)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</a:p>
          <a:p>
            <a:pPr marL="465750" indent="-285750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Calibrations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19600"/>
            <a:ext cx="4644193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Significant Dates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44000" indent="-144000">
              <a:buFont typeface="Lucida Grande"/>
              <a:buChar char="-"/>
            </a:pPr>
            <a:r>
              <a:rPr lang="en-US" sz="1800" dirty="0" smtClean="0"/>
              <a:t> </a:t>
            </a:r>
            <a:r>
              <a:rPr lang="en-US" sz="1800" b="1" dirty="0" smtClean="0"/>
              <a:t>Spring 2014: </a:t>
            </a:r>
            <a:r>
              <a:rPr lang="en-US" sz="1800" b="1" dirty="0" err="1" smtClean="0"/>
              <a:t>Complition</a:t>
            </a:r>
            <a:r>
              <a:rPr lang="en-US" sz="1800" b="1" dirty="0" smtClean="0"/>
              <a:t> of construction last R3 Chamber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57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Drift Chambers</a:t>
            </a:r>
          </a:p>
        </p:txBody>
      </p:sp>
      <p:pic>
        <p:nvPicPr>
          <p:cNvPr id="10" name="Picture 9" descr="DSCF0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3774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4" y="8965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cap="small" spc="300" dirty="0" smtClean="0">
                <a:solidFill>
                  <a:srgbClr val="FFFF00"/>
                </a:solidFill>
                <a:latin typeface="Times New Roman"/>
                <a:ea typeface="Trajan Pro" charset="0"/>
                <a:cs typeface="Times New Roman"/>
              </a:rPr>
              <a:t>REGION 3 DC @ </a:t>
            </a:r>
            <a:r>
              <a:rPr lang="en-US" sz="2800" b="1" cap="small" spc="300" dirty="0" err="1" smtClean="0">
                <a:solidFill>
                  <a:srgbClr val="FFFF00"/>
                </a:solidFill>
                <a:latin typeface="Times New Roman"/>
                <a:ea typeface="Trajan Pro" charset="0"/>
                <a:cs typeface="Times New Roman"/>
              </a:rPr>
              <a:t>JLab</a:t>
            </a:r>
            <a:endParaRPr lang="en-US" sz="2800" b="1" cap="small" spc="300" dirty="0">
              <a:solidFill>
                <a:srgbClr val="FFFF00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83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SVT Status</a:t>
            </a:r>
          </a:p>
        </p:txBody>
      </p:sp>
      <p:pic>
        <p:nvPicPr>
          <p:cNvPr id="2" name="Picture 1" descr="Screen Shot 2013-11-03 at 22.07.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6450" r="2306"/>
          <a:stretch/>
        </p:blipFill>
        <p:spPr>
          <a:xfrm>
            <a:off x="5715000" y="838200"/>
            <a:ext cx="2590800" cy="196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15200" y="914400"/>
            <a:ext cx="1583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SVT Module</a:t>
            </a:r>
            <a:endParaRPr lang="en-US" sz="2000" b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200" y="59436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90"/>
                </a:solidFill>
                <a:latin typeface="Times New Roman"/>
                <a:cs typeface="Times New Roman"/>
              </a:rPr>
              <a:t>NIMA55845 (2013): Performance of the CLAS12 Silicon Vertex Tracker modules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076" y="914400"/>
            <a:ext cx="441960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600" dirty="0" smtClean="0"/>
              <a:t>Modules </a:t>
            </a:r>
            <a:r>
              <a:rPr lang="en-US" sz="1600" dirty="0"/>
              <a:t>will be fabricated at </a:t>
            </a:r>
            <a:r>
              <a:rPr lang="en-US" sz="1600" dirty="0" err="1"/>
              <a:t>Fermilab</a:t>
            </a:r>
            <a:r>
              <a:rPr lang="en-US" sz="1600" dirty="0"/>
              <a:t> under the direction of </a:t>
            </a:r>
            <a:r>
              <a:rPr lang="en-US" sz="1600" dirty="0" err="1" smtClean="0"/>
              <a:t>JLab</a:t>
            </a:r>
            <a:endParaRPr lang="en-US" sz="1600" dirty="0"/>
          </a:p>
          <a:p>
            <a:pPr marL="180000" indent="-180000">
              <a:buFont typeface="Arial"/>
              <a:buChar char="•"/>
            </a:pPr>
            <a:r>
              <a:rPr lang="en-US" sz="1600" dirty="0" smtClean="0"/>
              <a:t>QA</a:t>
            </a:r>
            <a:r>
              <a:rPr lang="en-US" sz="1600" dirty="0"/>
              <a:t>/QC and final assembly of the detector will be done </a:t>
            </a:r>
            <a:r>
              <a:rPr lang="en-US" sz="1600" dirty="0" smtClean="0"/>
              <a:t>at </a:t>
            </a:r>
            <a:r>
              <a:rPr lang="en-US" sz="1600" dirty="0" err="1" smtClean="0"/>
              <a:t>Jlab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343400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Significant Dates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Jul</a:t>
            </a:r>
            <a:r>
              <a:rPr lang="en-US" sz="1600" dirty="0"/>
              <a:t>. 2013 – Sep. 2014: Module production at </a:t>
            </a:r>
            <a:r>
              <a:rPr lang="en-US" sz="1600" dirty="0" smtClean="0"/>
              <a:t>FNAL</a:t>
            </a:r>
            <a:endParaRPr lang="en-US" sz="1600" dirty="0"/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Oct</a:t>
            </a:r>
            <a:r>
              <a:rPr lang="en-US" sz="1600" dirty="0"/>
              <a:t>. 2013 – Oct.2014: QA and module assembly at </a:t>
            </a:r>
            <a:r>
              <a:rPr lang="en-US" sz="1600" dirty="0" err="1"/>
              <a:t>JLab</a:t>
            </a:r>
            <a:endParaRPr lang="en-US" sz="1600" dirty="0"/>
          </a:p>
          <a:p>
            <a:pPr marL="144000" indent="-144000">
              <a:buFont typeface="Lucida Grande"/>
              <a:buChar char="-"/>
            </a:pPr>
            <a:r>
              <a:rPr lang="en-US" sz="1600" b="1" dirty="0" smtClean="0"/>
              <a:t>Nov </a:t>
            </a:r>
            <a:r>
              <a:rPr lang="en-US" sz="1600" b="1" dirty="0"/>
              <a:t>2015: Installation of the SVT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52" y="2133600"/>
            <a:ext cx="4458448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44000" indent="-144000">
              <a:buFont typeface="Lucida Grande"/>
              <a:buChar char="-"/>
            </a:pPr>
            <a:r>
              <a:rPr lang="en-US" sz="1600" dirty="0"/>
              <a:t>Two production modules completed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Detailed </a:t>
            </a:r>
            <a:r>
              <a:rPr lang="en-US" sz="1600" dirty="0"/>
              <a:t>study of noise (correlated noise) performed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Beam </a:t>
            </a:r>
            <a:r>
              <a:rPr lang="en-US" sz="1600" dirty="0"/>
              <a:t>tests conducted at </a:t>
            </a:r>
            <a:r>
              <a:rPr lang="en-US" sz="1600" dirty="0" err="1" smtClean="0"/>
              <a:t>Protvino</a:t>
            </a:r>
            <a:r>
              <a:rPr lang="en-US" sz="1600" dirty="0"/>
              <a:t> </a:t>
            </a:r>
            <a:r>
              <a:rPr lang="en-US" sz="1600" dirty="0" smtClean="0"/>
              <a:t>( Russia), </a:t>
            </a:r>
            <a:r>
              <a:rPr lang="en-US" sz="1600" dirty="0" err="1" smtClean="0"/>
              <a:t>JLab</a:t>
            </a:r>
            <a:r>
              <a:rPr lang="en-US" sz="1600" dirty="0" smtClean="0"/>
              <a:t> and </a:t>
            </a:r>
            <a:r>
              <a:rPr lang="en-US" sz="1600" dirty="0" err="1" smtClean="0"/>
              <a:t>Fermilab</a:t>
            </a:r>
            <a:endParaRPr lang="en-US" sz="1600" dirty="0"/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Cosmic </a:t>
            </a:r>
            <a:r>
              <a:rPr lang="en-US" sz="1600" dirty="0"/>
              <a:t>rays based signals and signal to noise </a:t>
            </a:r>
            <a:r>
              <a:rPr lang="en-US" sz="1600" dirty="0" smtClean="0"/>
              <a:t>measured</a:t>
            </a:r>
            <a:endParaRPr lang="en-US" sz="16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982204"/>
              </p:ext>
            </p:extLst>
          </p:nvPr>
        </p:nvGraphicFramePr>
        <p:xfrm>
          <a:off x="4495800" y="4038600"/>
          <a:ext cx="4572000" cy="238512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60598"/>
                <a:gridCol w="1014813"/>
                <a:gridCol w="836338"/>
                <a:gridCol w="1160251"/>
              </a:tblGrid>
              <a:tr h="513651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454B"/>
                          </a:solidFill>
                        </a:rPr>
                        <a:t>Detector/module</a:t>
                      </a:r>
                      <a:endParaRPr lang="en-US" sz="1200" b="1" dirty="0">
                        <a:solidFill>
                          <a:srgbClr val="FF454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454B"/>
                          </a:solidFill>
                        </a:rPr>
                        <a:t>Strip length</a:t>
                      </a:r>
                      <a:r>
                        <a:rPr lang="en-US" sz="1200" b="1" baseline="0" dirty="0" smtClean="0">
                          <a:solidFill>
                            <a:srgbClr val="FF454B"/>
                          </a:solidFill>
                        </a:rPr>
                        <a:t>, cm</a:t>
                      </a:r>
                      <a:endParaRPr lang="en-US" sz="1200" b="1" dirty="0">
                        <a:solidFill>
                          <a:srgbClr val="FF454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454B"/>
                          </a:solidFill>
                        </a:rPr>
                        <a:t>ASIC</a:t>
                      </a:r>
                      <a:endParaRPr lang="en-US" sz="1200" b="1" dirty="0">
                        <a:solidFill>
                          <a:srgbClr val="FF454B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454B"/>
                          </a:solidFill>
                        </a:rPr>
                        <a:t>ENC, e</a:t>
                      </a:r>
                      <a:endParaRPr lang="en-US" sz="1200" b="1" dirty="0">
                        <a:solidFill>
                          <a:srgbClr val="FF454B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CMS TOB OB1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18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APV25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1100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271276"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ATLAS Barrel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13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ABCD3A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1500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CDF Run2b L0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SVX4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90"/>
                          </a:solidFill>
                        </a:rPr>
                        <a:t>1600</a:t>
                      </a:r>
                      <a:endParaRPr lang="en-US" sz="115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SVT (for reference)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13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FSSR2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770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SVT (for reference)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18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FSSR2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960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SVT (for reference)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24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FSSR2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00FF"/>
                          </a:solidFill>
                        </a:rPr>
                        <a:t>1200</a:t>
                      </a:r>
                      <a:endParaRPr lang="en-US" sz="115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261009"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8000"/>
                          </a:solidFill>
                        </a:rPr>
                        <a:t>SVT (full length)</a:t>
                      </a:r>
                      <a:endParaRPr lang="en-US" sz="115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50" b="1" dirty="0" smtClean="0">
                          <a:solidFill>
                            <a:srgbClr val="008000"/>
                          </a:solidFill>
                        </a:rPr>
                        <a:t>33</a:t>
                      </a:r>
                      <a:endParaRPr lang="en-US" sz="115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8000"/>
                          </a:solidFill>
                        </a:rPr>
                        <a:t>FSSR2</a:t>
                      </a:r>
                      <a:endParaRPr lang="en-US" sz="115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50" b="1" dirty="0" smtClean="0">
                          <a:solidFill>
                            <a:srgbClr val="008000"/>
                          </a:solidFill>
                        </a:rPr>
                        <a:t>1600</a:t>
                      </a:r>
                      <a:endParaRPr lang="en-US" sz="115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13" descr="module cop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34007" r="5309" b="25679"/>
          <a:stretch/>
        </p:blipFill>
        <p:spPr>
          <a:xfrm>
            <a:off x="5029200" y="2895600"/>
            <a:ext cx="3963389" cy="533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81600" y="3505200"/>
            <a:ext cx="3124200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Module noise performance is </a:t>
            </a:r>
            <a:r>
              <a:rPr lang="en-US" sz="14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among the </a:t>
            </a:r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leading </a:t>
            </a:r>
            <a:r>
              <a:rPr lang="en-US" sz="14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microstrip</a:t>
            </a:r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 silicon trackers</a:t>
            </a:r>
          </a:p>
        </p:txBody>
      </p:sp>
    </p:spTree>
    <p:extLst>
      <p:ext uri="{BB962C8B-B14F-4D97-AF65-F5344CB8AC3E}">
        <p14:creationId xmlns:p14="http://schemas.microsoft.com/office/powerpoint/2010/main" val="308427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alibri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Baseline PID @ CLAS12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433447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/>
                <a:cs typeface="Times New Roman"/>
              </a:rPr>
              <a:t>LTCC</a:t>
            </a:r>
            <a:r>
              <a:rPr lang="en-US" sz="1800" b="1" dirty="0" smtClean="0">
                <a:latin typeface="Symbol" charset="2"/>
                <a:cs typeface="Symbol" charset="2"/>
              </a:rPr>
              <a:t>: p</a:t>
            </a:r>
            <a:r>
              <a:rPr lang="en-US" sz="1800" b="1" dirty="0" smtClean="0">
                <a:latin typeface="Times New Roman"/>
                <a:cs typeface="Times New Roman"/>
              </a:rPr>
              <a:t> </a:t>
            </a:r>
            <a:r>
              <a:rPr lang="en-US" sz="1800" b="1" dirty="0">
                <a:latin typeface="Times New Roman"/>
                <a:cs typeface="Times New Roman"/>
              </a:rPr>
              <a:t>in‐efficiency </a:t>
            </a:r>
            <a:r>
              <a:rPr lang="en-US" sz="1800" dirty="0">
                <a:latin typeface="Times New Roman"/>
                <a:cs typeface="Times New Roman"/>
              </a:rPr>
              <a:t>for </a:t>
            </a:r>
            <a:r>
              <a:rPr lang="en-US" sz="1800" dirty="0" smtClean="0">
                <a:latin typeface="Times New Roman"/>
                <a:cs typeface="Times New Roman"/>
              </a:rPr>
              <a:t>min. </a:t>
            </a:r>
            <a:r>
              <a:rPr lang="en-US" sz="1800" dirty="0">
                <a:latin typeface="Times New Roman"/>
                <a:cs typeface="Times New Roman"/>
              </a:rPr>
              <a:t>2 </a:t>
            </a:r>
            <a:r>
              <a:rPr lang="en-US" sz="1800" dirty="0" err="1">
                <a:latin typeface="Times New Roman"/>
                <a:cs typeface="Times New Roman"/>
              </a:rPr>
              <a:t>p.e.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cs typeface="Times New Roman"/>
              </a:rPr>
              <a:t>:</a:t>
            </a:r>
            <a:endParaRPr lang="en-US" sz="18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000090"/>
              </a:buClr>
            </a:pPr>
            <a:r>
              <a:rPr lang="en-US" sz="18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~ </a:t>
            </a:r>
            <a:r>
              <a:rPr lang="en-US" sz="1800" dirty="0">
                <a:solidFill>
                  <a:srgbClr val="BA1E2E"/>
                </a:solidFill>
                <a:latin typeface="Times New Roman"/>
                <a:cs typeface="Times New Roman"/>
              </a:rPr>
              <a:t>% level around 5 </a:t>
            </a:r>
            <a:r>
              <a:rPr lang="en-US" sz="1800" dirty="0" err="1">
                <a:solidFill>
                  <a:srgbClr val="BA1E2E"/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>
                <a:solidFill>
                  <a:srgbClr val="BA1E2E"/>
                </a:solidFill>
                <a:latin typeface="Times New Roman"/>
                <a:cs typeface="Times New Roman"/>
              </a:rPr>
              <a:t>/c</a:t>
            </a:r>
          </a:p>
          <a:p>
            <a:pPr>
              <a:spcBef>
                <a:spcPts val="0"/>
              </a:spcBef>
              <a:buClr>
                <a:srgbClr val="000090"/>
              </a:buClr>
            </a:pPr>
            <a:r>
              <a:rPr lang="en-US" sz="18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   ~ per mil </a:t>
            </a:r>
            <a:r>
              <a:rPr lang="en-US" sz="1800" dirty="0">
                <a:solidFill>
                  <a:srgbClr val="BA1E2E"/>
                </a:solidFill>
                <a:latin typeface="Times New Roman"/>
                <a:cs typeface="Times New Roman"/>
              </a:rPr>
              <a:t>level above 7 </a:t>
            </a:r>
            <a:r>
              <a:rPr lang="en-US" sz="1800" dirty="0" err="1">
                <a:solidFill>
                  <a:srgbClr val="BA1E2E"/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>
                <a:solidFill>
                  <a:srgbClr val="BA1E2E"/>
                </a:solidFill>
                <a:latin typeface="Times New Roman"/>
                <a:cs typeface="Times New Roman"/>
              </a:rPr>
              <a:t>/c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838200"/>
            <a:ext cx="419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/>
              <a:buChar char="•"/>
            </a:pP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HTCC (electron ID):</a:t>
            </a:r>
          </a:p>
          <a:p>
            <a:pPr marL="144000"/>
            <a:r>
              <a:rPr lang="en-US" sz="2000" dirty="0">
                <a:latin typeface="Times New Roman"/>
                <a:cs typeface="Times New Roman"/>
              </a:rPr>
              <a:t>High Threshold Cherenkov </a:t>
            </a:r>
            <a:r>
              <a:rPr lang="en-US" sz="2000" dirty="0" smtClean="0">
                <a:latin typeface="Times New Roman"/>
                <a:cs typeface="Times New Roman"/>
              </a:rPr>
              <a:t>Counter</a:t>
            </a:r>
          </a:p>
          <a:p>
            <a:pPr marL="144000"/>
            <a:r>
              <a:rPr lang="en-US" sz="1600" i="1" dirty="0" smtClean="0">
                <a:latin typeface="Times New Roman"/>
                <a:cs typeface="Times New Roman"/>
              </a:rPr>
              <a:t>New detector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82880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/>
              <a:buChar char="•"/>
            </a:pP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LTCC (pion ID):</a:t>
            </a:r>
          </a:p>
          <a:p>
            <a:pPr marL="144000"/>
            <a:r>
              <a:rPr lang="en-US" sz="2000" dirty="0">
                <a:latin typeface="Times New Roman"/>
                <a:cs typeface="Times New Roman"/>
              </a:rPr>
              <a:t>Low Threshold Cherenkov </a:t>
            </a:r>
            <a:r>
              <a:rPr lang="en-US" sz="2000" dirty="0" smtClean="0">
                <a:latin typeface="Times New Roman"/>
                <a:cs typeface="Times New Roman"/>
              </a:rPr>
              <a:t>Counter</a:t>
            </a:r>
          </a:p>
          <a:p>
            <a:pPr marL="144000"/>
            <a:r>
              <a:rPr lang="en-US" sz="1600" i="1" dirty="0" smtClean="0">
                <a:latin typeface="Times New Roman"/>
                <a:cs typeface="Times New Roman"/>
              </a:rPr>
              <a:t>Derived from CLAS</a:t>
            </a:r>
            <a:endParaRPr lang="en-US" sz="1600" i="1" dirty="0"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419600" y="1219200"/>
            <a:ext cx="4562946" cy="4419600"/>
            <a:chOff x="4343400" y="914400"/>
            <a:chExt cx="4562946" cy="4419600"/>
          </a:xfrm>
        </p:grpSpPr>
        <p:pic>
          <p:nvPicPr>
            <p:cNvPr id="2" name="Picture 1" descr="Screen Shot 2013-11-07 at 16.19.3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914400"/>
              <a:ext cx="4334346" cy="41477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" name="Group 3"/>
            <p:cNvGrpSpPr/>
            <p:nvPr/>
          </p:nvGrpSpPr>
          <p:grpSpPr>
            <a:xfrm>
              <a:off x="4343400" y="3810000"/>
              <a:ext cx="990600" cy="533400"/>
              <a:chOff x="4343400" y="3810000"/>
              <a:chExt cx="990600" cy="533400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4343400" y="3810000"/>
                <a:ext cx="990600" cy="533400"/>
              </a:xfrm>
              <a:prstGeom prst="rect">
                <a:avLst/>
              </a:prstGeom>
              <a:solidFill>
                <a:srgbClr val="A22189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408321" y="3886200"/>
                <a:ext cx="9256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HTCC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5867400" y="4800600"/>
              <a:ext cx="990600" cy="533400"/>
              <a:chOff x="5867400" y="4800600"/>
              <a:chExt cx="990600" cy="533400"/>
            </a:xfrm>
          </p:grpSpPr>
          <p:sp>
            <p:nvSpPr>
              <p:cNvPr id="49" name="Rectangle 48"/>
              <p:cNvSpPr/>
              <p:nvPr/>
            </p:nvSpPr>
            <p:spPr bwMode="auto">
              <a:xfrm>
                <a:off x="5867400" y="4800600"/>
                <a:ext cx="990600" cy="533400"/>
              </a:xfrm>
              <a:prstGeom prst="rect">
                <a:avLst/>
              </a:prstGeom>
              <a:solidFill>
                <a:srgbClr val="481F48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943600" y="4876800"/>
                <a:ext cx="8737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TCC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086600" y="4800600"/>
              <a:ext cx="990600" cy="533400"/>
              <a:chOff x="7086600" y="4800600"/>
              <a:chExt cx="990600" cy="5334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7086600" y="4800600"/>
                <a:ext cx="990600" cy="533400"/>
              </a:xfrm>
              <a:prstGeom prst="rect">
                <a:avLst/>
              </a:prstGeom>
              <a:solidFill>
                <a:srgbClr val="2B1C05"/>
              </a:solidFill>
              <a:ln>
                <a:headEnd type="none" w="med" len="med"/>
                <a:tailEnd type="none" w="med" len="med"/>
              </a:ln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162800" y="4876800"/>
                <a:ext cx="8643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</a:rPr>
                  <a:t>FTOF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589813"/>
              </p:ext>
            </p:extLst>
          </p:nvPr>
        </p:nvGraphicFramePr>
        <p:xfrm>
          <a:off x="304800" y="2987850"/>
          <a:ext cx="3886200" cy="1255108"/>
        </p:xfrm>
        <a:graphic>
          <a:graphicData uri="http://schemas.openxmlformats.org/drawingml/2006/table">
            <a:tbl>
              <a:tblPr/>
              <a:tblGrid>
                <a:gridCol w="1371600"/>
                <a:gridCol w="838200"/>
                <a:gridCol w="838200"/>
                <a:gridCol w="838200"/>
              </a:tblGrid>
              <a:tr h="2798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/c)</a:t>
                      </a:r>
                      <a:endParaRPr kumimoji="0" lang="en-US" sz="1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Symbol" charset="0"/>
                        <a:ea typeface="ＭＳ Ｐゴシック" charset="0"/>
                        <a:cs typeface="Symbol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/c)</a:t>
                      </a:r>
                      <a:endParaRPr kumimoji="0" lang="en-US" sz="1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/c)</a:t>
                      </a:r>
                      <a:endParaRPr kumimoji="0" lang="en-US" sz="10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668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HTCC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</a:t>
                      </a:r>
                      <a:r>
                        <a:rPr kumimoji="0" lang="en-U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n=1.00041 </a:t>
                      </a: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4,9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17,2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32,8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LTCC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12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n=1.00153 </a:t>
                      </a: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2,7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8,9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16,9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2" marB="4570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152400" y="5410200"/>
            <a:ext cx="388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/>
              <a:buChar char="•"/>
            </a:pP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FTOF </a:t>
            </a:r>
            <a:r>
              <a:rPr lang="en-US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(</a:t>
            </a:r>
            <a:r>
              <a:rPr lang="en-US" sz="20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/k ID &lt; </a:t>
            </a: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3 </a:t>
            </a:r>
            <a:r>
              <a:rPr lang="en-US" sz="2000" b="1" dirty="0" err="1">
                <a:solidFill>
                  <a:srgbClr val="008000"/>
                </a:solidFill>
                <a:latin typeface="Times New Roman"/>
                <a:cs typeface="Times New Roman"/>
              </a:rPr>
              <a:t>GeV</a:t>
            </a: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/c </a:t>
            </a:r>
            <a:r>
              <a:rPr lang="en-US" sz="20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  <a:r>
              <a:rPr lang="en-US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:</a:t>
            </a:r>
          </a:p>
          <a:p>
            <a:pPr marL="144000"/>
            <a:r>
              <a:rPr lang="en-US" sz="2000" dirty="0">
                <a:latin typeface="Times New Roman"/>
                <a:cs typeface="Times New Roman"/>
              </a:rPr>
              <a:t>Forward Time‐of‐Flight </a:t>
            </a:r>
            <a:r>
              <a:rPr lang="en-US" sz="2000" dirty="0" smtClean="0">
                <a:latin typeface="Times New Roman"/>
                <a:cs typeface="Times New Roman"/>
              </a:rPr>
              <a:t>system</a:t>
            </a:r>
          </a:p>
          <a:p>
            <a:pPr marL="144000"/>
            <a:r>
              <a:rPr lang="en-US" sz="1600" i="1" dirty="0" smtClean="0">
                <a:latin typeface="Times New Roman"/>
                <a:cs typeface="Times New Roman"/>
              </a:rPr>
              <a:t>Partially derived from CLAS</a:t>
            </a:r>
            <a:endParaRPr lang="en-US" sz="16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157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ChangeArrowheads="1"/>
          </p:cNvSpPr>
          <p:nvPr/>
        </p:nvSpPr>
        <p:spPr bwMode="auto">
          <a:xfrm>
            <a:off x="2195513" y="1196975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endParaRPr lang="en-GB" sz="400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alibri" charset="0"/>
            </a:endParaRPr>
          </a:p>
        </p:txBody>
      </p:sp>
      <p:sp>
        <p:nvSpPr>
          <p:cNvPr id="49158" name="Rectangle 2"/>
          <p:cNvSpPr>
            <a:spLocks noChangeArrowheads="1"/>
          </p:cNvSpPr>
          <p:nvPr/>
        </p:nvSpPr>
        <p:spPr bwMode="auto">
          <a:xfrm>
            <a:off x="2195513" y="1196975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212603"/>
              </p:ext>
            </p:extLst>
          </p:nvPr>
        </p:nvGraphicFramePr>
        <p:xfrm>
          <a:off x="304800" y="912596"/>
          <a:ext cx="3733800" cy="2844217"/>
        </p:xfrm>
        <a:graphic>
          <a:graphicData uri="http://schemas.openxmlformats.org/drawingml/2006/table">
            <a:tbl>
              <a:tblPr/>
              <a:tblGrid>
                <a:gridCol w="6096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81000"/>
              </a:tblGrid>
              <a:tr h="37422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D2D8A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/c</a:t>
                      </a: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6267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4930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/K</a:t>
                      </a: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</a:tr>
              <a:tr h="224930"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</a:t>
                      </a: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493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300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K/p</a:t>
                      </a: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DCD"/>
                    </a:solidFill>
                  </a:tcPr>
                </a:tc>
              </a:tr>
              <a:tr h="199248"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e/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Symbol" charset="0"/>
                        </a:rPr>
                        <a:t>p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99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1992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02099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010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81983" marR="81983" marT="40992" marB="40992" horzOverflow="overflow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006600" y="146843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2006600" y="1468438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917190" y="2895600"/>
            <a:ext cx="720000" cy="216000"/>
          </a:xfrm>
          <a:prstGeom prst="rect">
            <a:avLst/>
          </a:prstGeom>
          <a:solidFill>
            <a:srgbClr val="FF8A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14400" y="1295400"/>
            <a:ext cx="828000" cy="216000"/>
          </a:xfrm>
          <a:prstGeom prst="rect">
            <a:avLst/>
          </a:prstGeom>
          <a:solidFill>
            <a:srgbClr val="FF8A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911401" y="1981187"/>
            <a:ext cx="1691999" cy="216000"/>
          </a:xfrm>
          <a:prstGeom prst="rect">
            <a:avLst/>
          </a:prstGeom>
          <a:solidFill>
            <a:srgbClr val="FF8A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950913" y="1276350"/>
            <a:ext cx="561975" cy="323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b="1" dirty="0" smtClean="0">
                <a:solidFill>
                  <a:schemeClr val="bg2">
                    <a:lumMod val="10000"/>
                  </a:schemeClr>
                </a:solidFill>
                <a:latin typeface="Tahoma"/>
                <a:ea typeface="ＭＳ Ｐゴシック" charset="-128"/>
                <a:cs typeface="Tahoma"/>
              </a:rPr>
              <a:t>TOF</a:t>
            </a:r>
            <a:endParaRPr lang="en-US" sz="1500" b="1" dirty="0">
              <a:solidFill>
                <a:schemeClr val="bg2">
                  <a:lumMod val="10000"/>
                </a:schemeClr>
              </a:solidFill>
              <a:latin typeface="Tahoma"/>
              <a:ea typeface="ＭＳ Ｐゴシック" charset="-128"/>
              <a:cs typeface="Tahoma"/>
            </a:endParaRPr>
          </a:p>
        </p:txBody>
      </p:sp>
      <p:sp>
        <p:nvSpPr>
          <p:cNvPr id="49368" name="TextBox 38"/>
          <p:cNvSpPr txBox="1">
            <a:spLocks noChangeArrowheads="1"/>
          </p:cNvSpPr>
          <p:nvPr/>
        </p:nvSpPr>
        <p:spPr bwMode="auto">
          <a:xfrm>
            <a:off x="990600" y="1905000"/>
            <a:ext cx="562386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TOF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454600" y="1752600"/>
            <a:ext cx="1584000" cy="216000"/>
          </a:xfrm>
          <a:prstGeom prst="rect">
            <a:avLst/>
          </a:prstGeom>
          <a:solidFill>
            <a:srgbClr val="FFFF00">
              <a:alpha val="9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375" name="TextBox 40"/>
          <p:cNvSpPr txBox="1">
            <a:spLocks noChangeArrowheads="1"/>
          </p:cNvSpPr>
          <p:nvPr/>
        </p:nvSpPr>
        <p:spPr bwMode="auto">
          <a:xfrm>
            <a:off x="2895600" y="1676400"/>
            <a:ext cx="706293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HTCC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914400" y="3328522"/>
            <a:ext cx="1511999" cy="216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383" name="TextBox 43"/>
          <p:cNvSpPr txBox="1">
            <a:spLocks noChangeArrowheads="1"/>
          </p:cNvSpPr>
          <p:nvPr/>
        </p:nvSpPr>
        <p:spPr bwMode="auto">
          <a:xfrm>
            <a:off x="1655907" y="3276600"/>
            <a:ext cx="706293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HTCC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2438400" y="3544522"/>
            <a:ext cx="1620000" cy="1980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388" name="TextBox 44"/>
          <p:cNvSpPr txBox="1">
            <a:spLocks noChangeArrowheads="1"/>
          </p:cNvSpPr>
          <p:nvPr/>
        </p:nvSpPr>
        <p:spPr bwMode="auto">
          <a:xfrm>
            <a:off x="3048000" y="3505200"/>
            <a:ext cx="431443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EC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– RICH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914401" y="2667000"/>
            <a:ext cx="1476000" cy="216000"/>
          </a:xfrm>
          <a:prstGeom prst="rect">
            <a:avLst/>
          </a:prstGeom>
          <a:solidFill>
            <a:srgbClr val="FF8A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17190" y="3124200"/>
            <a:ext cx="720000" cy="21600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357" name="TextBox 44"/>
          <p:cNvSpPr txBox="1">
            <a:spLocks noChangeArrowheads="1"/>
          </p:cNvSpPr>
          <p:nvPr/>
        </p:nvSpPr>
        <p:spPr bwMode="auto">
          <a:xfrm>
            <a:off x="990600" y="2590800"/>
            <a:ext cx="562386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TOF</a:t>
            </a:r>
          </a:p>
        </p:txBody>
      </p:sp>
      <p:sp>
        <p:nvSpPr>
          <p:cNvPr id="60" name="TextBox 44"/>
          <p:cNvSpPr txBox="1">
            <a:spLocks noChangeArrowheads="1"/>
          </p:cNvSpPr>
          <p:nvPr/>
        </p:nvSpPr>
        <p:spPr bwMode="auto">
          <a:xfrm>
            <a:off x="1017321" y="2819400"/>
            <a:ext cx="562386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TOF</a:t>
            </a:r>
          </a:p>
        </p:txBody>
      </p:sp>
      <p:sp>
        <p:nvSpPr>
          <p:cNvPr id="49384" name="TextBox 41"/>
          <p:cNvSpPr txBox="1">
            <a:spLocks noChangeArrowheads="1"/>
          </p:cNvSpPr>
          <p:nvPr/>
        </p:nvSpPr>
        <p:spPr bwMode="auto">
          <a:xfrm>
            <a:off x="914400" y="3048000"/>
            <a:ext cx="669378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LTCC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38400" y="2209800"/>
            <a:ext cx="1584000" cy="216000"/>
          </a:xfrm>
          <a:prstGeom prst="rect">
            <a:avLst/>
          </a:prstGeom>
          <a:solidFill>
            <a:srgbClr val="FFFF00">
              <a:alpha val="9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" name="TextBox 43"/>
          <p:cNvSpPr txBox="1">
            <a:spLocks noChangeArrowheads="1"/>
          </p:cNvSpPr>
          <p:nvPr/>
        </p:nvSpPr>
        <p:spPr bwMode="auto">
          <a:xfrm>
            <a:off x="2895600" y="2133600"/>
            <a:ext cx="706293" cy="3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HTCC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1600200" y="1524000"/>
            <a:ext cx="2057400" cy="228600"/>
          </a:xfrm>
          <a:prstGeom prst="rect">
            <a:avLst/>
          </a:prstGeom>
          <a:solidFill>
            <a:srgbClr val="008000">
              <a:alpha val="2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TextBox 43"/>
          <p:cNvSpPr txBox="1">
            <a:spLocks noChangeArrowheads="1"/>
          </p:cNvSpPr>
          <p:nvPr/>
        </p:nvSpPr>
        <p:spPr bwMode="auto">
          <a:xfrm>
            <a:off x="2133600" y="1447800"/>
            <a:ext cx="6693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L</a:t>
            </a:r>
            <a:r>
              <a:rPr lang="en-US" sz="1500" b="1" dirty="0" smtClean="0">
                <a:solidFill>
                  <a:srgbClr val="292900"/>
                </a:solidFill>
                <a:latin typeface="Tahoma" charset="0"/>
                <a:cs typeface="Tahoma" charset="0"/>
              </a:rPr>
              <a:t>TCC</a:t>
            </a:r>
            <a:endParaRPr lang="en-US" sz="1500" b="1" dirty="0">
              <a:solidFill>
                <a:srgbClr val="292900"/>
              </a:solidFill>
              <a:latin typeface="Tahoma" charset="0"/>
              <a:cs typeface="Tahoma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600200" y="2438400"/>
            <a:ext cx="2438400" cy="228600"/>
          </a:xfrm>
          <a:prstGeom prst="rect">
            <a:avLst/>
          </a:prstGeom>
          <a:solidFill>
            <a:srgbClr val="008000">
              <a:alpha val="1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/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TextBox 43"/>
          <p:cNvSpPr txBox="1">
            <a:spLocks noChangeArrowheads="1"/>
          </p:cNvSpPr>
          <p:nvPr/>
        </p:nvSpPr>
        <p:spPr bwMode="auto">
          <a:xfrm>
            <a:off x="2133600" y="2362200"/>
            <a:ext cx="66932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b="1" dirty="0">
                <a:solidFill>
                  <a:srgbClr val="292900"/>
                </a:solidFill>
                <a:latin typeface="Tahoma" charset="0"/>
                <a:cs typeface="Tahoma" charset="0"/>
              </a:rPr>
              <a:t>L</a:t>
            </a:r>
            <a:r>
              <a:rPr lang="en-US" sz="1500" b="1" dirty="0" smtClean="0">
                <a:solidFill>
                  <a:srgbClr val="292900"/>
                </a:solidFill>
                <a:latin typeface="Tahoma" charset="0"/>
                <a:cs typeface="Tahoma" charset="0"/>
              </a:rPr>
              <a:t>TCC</a:t>
            </a:r>
            <a:endParaRPr lang="en-US" sz="1500" b="1" dirty="0">
              <a:solidFill>
                <a:srgbClr val="292900"/>
              </a:solidFill>
              <a:latin typeface="Tahoma" charset="0"/>
              <a:cs typeface="Tahoma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914400"/>
            <a:ext cx="3352800" cy="5556381"/>
            <a:chOff x="457200" y="914400"/>
            <a:chExt cx="3352800" cy="5556381"/>
          </a:xfrm>
        </p:grpSpPr>
        <p:pic>
          <p:nvPicPr>
            <p:cNvPr id="69" name="Picture 68" descr="Screen Shot 2012-12-05 at 21.16.07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810000"/>
              <a:ext cx="3352800" cy="26607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362200" y="3810000"/>
              <a:ext cx="988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RICH</a:t>
              </a:r>
              <a:endParaRPr lang="en-US" b="1" dirty="0">
                <a:solidFill>
                  <a:srgbClr val="000090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1792800" y="914400"/>
              <a:ext cx="1596000" cy="1728001"/>
              <a:chOff x="5979600" y="1371600"/>
              <a:chExt cx="1596000" cy="1906760"/>
            </a:xfrm>
          </p:grpSpPr>
          <p:sp>
            <p:nvSpPr>
              <p:cNvPr id="49345" name="Rectangle 59"/>
              <p:cNvSpPr>
                <a:spLocks noChangeArrowheads="1"/>
              </p:cNvSpPr>
              <p:nvPr/>
            </p:nvSpPr>
            <p:spPr bwMode="auto">
              <a:xfrm>
                <a:off x="5979600" y="1371601"/>
                <a:ext cx="36000" cy="190675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46" name="Rectangle 60"/>
              <p:cNvSpPr>
                <a:spLocks noChangeArrowheads="1"/>
              </p:cNvSpPr>
              <p:nvPr/>
            </p:nvSpPr>
            <p:spPr bwMode="auto">
              <a:xfrm>
                <a:off x="7539600" y="1371600"/>
                <a:ext cx="36000" cy="190675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" name="TextBox 25"/>
          <p:cNvSpPr txBox="1"/>
          <p:nvPr/>
        </p:nvSpPr>
        <p:spPr>
          <a:xfrm>
            <a:off x="2209800" y="6172200"/>
            <a:ext cx="194338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M. </a:t>
            </a:r>
            <a:r>
              <a:rPr lang="en-US" sz="1400" cap="small" spc="300" dirty="0" err="1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Mirazita’s</a:t>
            </a:r>
            <a:r>
              <a:rPr lang="en-US" sz="14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</a:t>
            </a:r>
            <a:r>
              <a:rPr lang="en-US" sz="14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talk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38600" y="914400"/>
            <a:ext cx="5257800" cy="5523369"/>
            <a:chOff x="4038600" y="914400"/>
            <a:chExt cx="5038725" cy="5523369"/>
          </a:xfrm>
        </p:grpSpPr>
        <p:sp>
          <p:nvSpPr>
            <p:cNvPr id="4" name="TextBox 3"/>
            <p:cNvSpPr txBox="1"/>
            <p:nvPr/>
          </p:nvSpPr>
          <p:spPr>
            <a:xfrm>
              <a:off x="4038600" y="4191000"/>
              <a:ext cx="5029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buFont typeface="Arial"/>
                <a:buChar char="•"/>
              </a:pP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The RICH Project is </a:t>
              </a:r>
              <a:r>
                <a:rPr lang="en-US" sz="2000" b="1" dirty="0">
                  <a:solidFill>
                    <a:srgbClr val="000090"/>
                  </a:solidFill>
                  <a:latin typeface="Times New Roman"/>
                  <a:cs typeface="Times New Roman"/>
                </a:rPr>
                <a:t>led by </a:t>
              </a: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INFN</a:t>
              </a:r>
            </a:p>
            <a:p>
              <a:endParaRPr lang="en-US" sz="2000" dirty="0" smtClean="0">
                <a:latin typeface="Times New Roman"/>
                <a:cs typeface="Times New Roman"/>
              </a:endParaRPr>
            </a:p>
            <a:p>
              <a:pPr marL="144000" indent="-144000">
                <a:buFont typeface="Arial"/>
                <a:buChar char="•"/>
              </a:pP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Review of the Project by </a:t>
              </a:r>
              <a:r>
                <a:rPr lang="en-US" sz="2000" b="1" dirty="0" err="1">
                  <a:solidFill>
                    <a:srgbClr val="000090"/>
                  </a:solidFill>
                  <a:latin typeface="Times New Roman"/>
                  <a:cs typeface="Times New Roman"/>
                </a:rPr>
                <a:t>JLab</a:t>
              </a:r>
              <a:r>
                <a:rPr lang="en-US" sz="2000" b="1" dirty="0">
                  <a:solidFill>
                    <a:srgbClr val="000090"/>
                  </a:solidFill>
                  <a:latin typeface="Times New Roman"/>
                  <a:cs typeface="Times New Roman"/>
                </a:rPr>
                <a:t> Physics Division and </a:t>
              </a: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DOE held on Sept. 5-6, 2013</a:t>
              </a:r>
            </a:p>
            <a:p>
              <a:pPr marL="144000" indent="-144000">
                <a:buFont typeface="Arial"/>
                <a:buChar char="•"/>
              </a:pPr>
              <a:endPara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endParaRPr>
            </a:p>
            <a:p>
              <a:pPr marL="144000" indent="-144000">
                <a:buFont typeface="Arial"/>
                <a:buChar char="•"/>
              </a:pP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Project approved and ~60% of the total cost funded by US.</a:t>
              </a:r>
              <a:endParaRPr lang="en-US" sz="2000" b="1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038600" y="914400"/>
              <a:ext cx="5038725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44000" indent="-144000">
                <a:buFont typeface="Arial"/>
                <a:buChar char="•"/>
                <a:defRPr/>
              </a:pPr>
              <a:r>
                <a:rPr lang="en-US" sz="2000" b="1" dirty="0">
                  <a:solidFill>
                    <a:srgbClr val="000090"/>
                  </a:solidFill>
                  <a:latin typeface="Times New Roman"/>
                  <a:cs typeface="Times New Roman"/>
                </a:rPr>
                <a:t>The RICH </a:t>
              </a:r>
              <a:r>
                <a:rPr lang="en-US" sz="2000" b="1" dirty="0" smtClean="0">
                  <a:solidFill>
                    <a:srgbClr val="000090"/>
                  </a:solidFill>
                  <a:latin typeface="Times New Roman"/>
                  <a:cs typeface="Times New Roman"/>
                </a:rPr>
                <a:t>project is a collaboration </a:t>
              </a:r>
              <a:r>
                <a:rPr lang="en-US" sz="2000" b="1" dirty="0">
                  <a:solidFill>
                    <a:srgbClr val="000090"/>
                  </a:solidFill>
                  <a:latin typeface="Times New Roman"/>
                  <a:cs typeface="Times New Roman"/>
                </a:rPr>
                <a:t>between</a:t>
              </a:r>
              <a:r>
                <a:rPr lang="en-US" sz="2000" dirty="0">
                  <a:latin typeface="Times New Roman"/>
                  <a:cs typeface="Times New Roman"/>
                </a:rPr>
                <a:t>:</a:t>
              </a:r>
            </a:p>
            <a:p>
              <a:pPr>
                <a:defRPr/>
              </a:pPr>
              <a:endParaRPr lang="en-US" sz="800" dirty="0">
                <a:latin typeface="Times New Roman"/>
                <a:cs typeface="Times New Roman"/>
              </a:endParaRP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Argonne National Lab (USA)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Duquesne University (USA)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 err="1">
                  <a:solidFill>
                    <a:srgbClr val="800000"/>
                  </a:solidFill>
                  <a:latin typeface="Times New Roman"/>
                  <a:cs typeface="Times New Roman"/>
                </a:rPr>
                <a:t>Kyungpook</a:t>
              </a:r>
              <a:r>
                <a:rPr lang="en-US" sz="1400" dirty="0">
                  <a:solidFill>
                    <a:srgbClr val="800000"/>
                  </a:solidFill>
                  <a:latin typeface="Times New Roman"/>
                  <a:cs typeface="Times New Roman"/>
                </a:rPr>
                <a:t> National University (Republic of Korea)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INFN,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sezione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di Bari (Italy)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INFN,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sezione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di Ferrara (Italy)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INFN,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sezione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di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Genova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(Italy)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INFN,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sezione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di Roma 1 &amp; ISS (Italy)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INFN,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Laboratori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Nazionali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di </a:t>
              </a:r>
              <a:r>
                <a:rPr lang="en-US" sz="14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Frascati</a:t>
              </a:r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(Italy)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FF8000"/>
                  </a:solidFill>
                  <a:latin typeface="Times New Roman"/>
                  <a:cs typeface="Times New Roman"/>
                </a:rPr>
                <a:t>J. Gutenberg </a:t>
              </a:r>
              <a:r>
                <a:rPr lang="en-US" sz="1400" dirty="0" err="1">
                  <a:solidFill>
                    <a:srgbClr val="FF8000"/>
                  </a:solidFill>
                  <a:latin typeface="Times New Roman"/>
                  <a:cs typeface="Times New Roman"/>
                </a:rPr>
                <a:t>Universitat</a:t>
              </a:r>
              <a:r>
                <a:rPr lang="en-US" sz="1400" dirty="0">
                  <a:solidFill>
                    <a:srgbClr val="FF8000"/>
                  </a:solidFill>
                  <a:latin typeface="Times New Roman"/>
                  <a:cs typeface="Times New Roman"/>
                </a:rPr>
                <a:t> Mainz (Germany)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Thomas Jefferson National Accelerator Facility (USA)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latin typeface="Times New Roman"/>
                  <a:cs typeface="Times New Roman"/>
                </a:rPr>
                <a:t>Universidad </a:t>
              </a:r>
              <a:r>
                <a:rPr lang="en-US" sz="1400" dirty="0" err="1">
                  <a:latin typeface="Times New Roman"/>
                  <a:cs typeface="Times New Roman"/>
                </a:rPr>
                <a:t>Tecnica</a:t>
              </a:r>
              <a:r>
                <a:rPr lang="en-US" sz="1400" dirty="0">
                  <a:latin typeface="Times New Roman"/>
                  <a:cs typeface="Times New Roman"/>
                </a:rPr>
                <a:t> Federico Santa Maria (</a:t>
              </a:r>
              <a:r>
                <a:rPr lang="en-US" sz="1400" dirty="0" smtClean="0">
                  <a:latin typeface="Times New Roman"/>
                  <a:cs typeface="Times New Roman"/>
                </a:rPr>
                <a:t>UTFSM </a:t>
              </a:r>
              <a:r>
                <a:rPr lang="en-US" sz="1400" dirty="0">
                  <a:latin typeface="Times New Roman"/>
                  <a:cs typeface="Times New Roman"/>
                </a:rPr>
                <a:t>– </a:t>
              </a:r>
              <a:r>
                <a:rPr lang="en-US" sz="1400" dirty="0" smtClean="0">
                  <a:latin typeface="Times New Roman"/>
                  <a:cs typeface="Times New Roman"/>
                </a:rPr>
                <a:t>Chile</a:t>
              </a:r>
              <a:endParaRPr lang="en-US" sz="1400" dirty="0">
                <a:latin typeface="Times New Roman"/>
                <a:cs typeface="Times New Roman"/>
              </a:endParaRP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University of Connecticut (USA)</a:t>
              </a:r>
            </a:p>
            <a:p>
              <a:pPr marL="285750" indent="-285750">
                <a:spcBef>
                  <a:spcPts val="0"/>
                </a:spcBef>
                <a:spcAft>
                  <a:spcPts val="0"/>
                </a:spcAft>
                <a:buFont typeface="Lucida Grande"/>
                <a:buChar char="-"/>
                <a:defRPr/>
              </a:pPr>
              <a:r>
                <a:rPr lang="en-US" sz="14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University of Glasgow (UK</a:t>
              </a:r>
              <a:r>
                <a:rPr lang="en-US" sz="1400" dirty="0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)</a:t>
              </a:r>
              <a:endParaRPr lang="en-US" sz="14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572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5715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4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High </a:t>
            </a:r>
            <a:r>
              <a:rPr lang="en-US" sz="44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Threshold CC (HTCC)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762000"/>
            <a:ext cx="5029200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Clean 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separation of electrons  and charged </a:t>
            </a:r>
            <a:r>
              <a:rPr lang="en-US" sz="1700" dirty="0" err="1">
                <a:solidFill>
                  <a:srgbClr val="008000"/>
                </a:solidFill>
                <a:latin typeface="Times New Roman"/>
                <a:cs typeface="Times New Roman"/>
              </a:rPr>
              <a:t>pions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 for momentum </a:t>
            </a:r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&lt; 5 </a:t>
            </a:r>
            <a:r>
              <a:rPr lang="en-US" sz="1700" dirty="0">
                <a:solidFill>
                  <a:srgbClr val="008000"/>
                </a:solidFill>
                <a:latin typeface="Times New Roman"/>
                <a:cs typeface="Times New Roman"/>
              </a:rPr>
              <a:t>GeV/c for use in fast </a:t>
            </a:r>
            <a:r>
              <a:rPr lang="en-US" sz="17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trigger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7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Parameters:</a:t>
            </a:r>
            <a:endParaRPr lang="en-US" sz="1700" b="1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0000" lvl="2" indent="-180000">
              <a:buFont typeface="Lucida Grande"/>
              <a:buChar char="-"/>
            </a:pPr>
            <a:r>
              <a:rPr lang="en-US" sz="1700" dirty="0" smtClean="0">
                <a:solidFill>
                  <a:prstClr val="black"/>
                </a:solidFill>
                <a:latin typeface="Times New Roman"/>
                <a:cs typeface="Times New Roman"/>
              </a:rPr>
              <a:t>Working Gas: </a:t>
            </a:r>
            <a:r>
              <a:rPr lang="en-US" sz="1700" b="1" dirty="0">
                <a:solidFill>
                  <a:srgbClr val="BA1E2E"/>
                </a:solidFill>
                <a:latin typeface="Times New Roman"/>
                <a:cs typeface="Times New Roman"/>
              </a:rPr>
              <a:t>CO</a:t>
            </a:r>
            <a:r>
              <a:rPr lang="en-US" sz="1700" b="1" baseline="-25000" dirty="0">
                <a:solidFill>
                  <a:srgbClr val="BA1E2E"/>
                </a:solidFill>
                <a:latin typeface="Times New Roman"/>
                <a:cs typeface="Times New Roman"/>
              </a:rPr>
              <a:t>2</a:t>
            </a:r>
            <a:r>
              <a:rPr lang="en-US" sz="1700" b="1" dirty="0">
                <a:solidFill>
                  <a:srgbClr val="BA1E2E"/>
                </a:solidFill>
                <a:latin typeface="Times New Roman"/>
                <a:cs typeface="Times New Roman"/>
              </a:rPr>
              <a:t>@1atm, 25</a:t>
            </a:r>
            <a:r>
              <a:rPr lang="en-US" sz="1700" b="1" baseline="30000" dirty="0">
                <a:solidFill>
                  <a:srgbClr val="BA1E2E"/>
                </a:solidFill>
                <a:latin typeface="Times New Roman"/>
                <a:cs typeface="Times New Roman"/>
              </a:rPr>
              <a:t>o</a:t>
            </a:r>
            <a:r>
              <a:rPr lang="en-US" sz="1700" b="1" dirty="0">
                <a:solidFill>
                  <a:srgbClr val="BA1E2E"/>
                </a:solidFill>
                <a:latin typeface="Times New Roman"/>
                <a:cs typeface="Times New Roman"/>
              </a:rPr>
              <a:t>C</a:t>
            </a:r>
          </a:p>
          <a:p>
            <a:pPr marL="180000" indent="-18000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Threshold: </a:t>
            </a:r>
            <a:r>
              <a:rPr lang="en-US" sz="1700" b="1" dirty="0" smtClean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4.9 </a:t>
            </a:r>
            <a:r>
              <a:rPr lang="en-US" sz="1700" b="1" dirty="0" err="1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GeV</a:t>
            </a:r>
            <a:r>
              <a:rPr lang="en-US" sz="1700" b="1" dirty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/c </a:t>
            </a:r>
            <a:r>
              <a:rPr lang="en-US" sz="1700" dirty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(charged </a:t>
            </a:r>
            <a:r>
              <a:rPr lang="en-US" sz="1700" dirty="0" smtClean="0">
                <a:solidFill>
                  <a:srgbClr val="BA1E2E"/>
                </a:solidFill>
                <a:latin typeface="Symbol" charset="2"/>
                <a:cs typeface="Symbol" charset="2"/>
                <a:sym typeface="UniversalMath1 BT" pitchFamily="18" charset="2"/>
              </a:rPr>
              <a:t>p</a:t>
            </a:r>
            <a:r>
              <a:rPr lang="en-US" sz="1700" dirty="0" smtClean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)/</a:t>
            </a:r>
            <a:r>
              <a:rPr lang="en-US" sz="1700" b="1" dirty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15 MeV/c </a:t>
            </a:r>
            <a:r>
              <a:rPr lang="en-US" sz="1700" dirty="0">
                <a:solidFill>
                  <a:srgbClr val="BA1E2E"/>
                </a:solidFill>
                <a:latin typeface="Times New Roman"/>
                <a:cs typeface="Times New Roman"/>
                <a:sym typeface="UniversalMath1 BT" pitchFamily="18" charset="2"/>
              </a:rPr>
              <a:t>(e) </a:t>
            </a:r>
            <a:endParaRPr lang="en-US" sz="1700" dirty="0" smtClean="0">
              <a:solidFill>
                <a:srgbClr val="BA1E2E"/>
              </a:solidFill>
              <a:latin typeface="Times New Roman"/>
              <a:cs typeface="Times New Roman"/>
              <a:sym typeface="UniversalMath1 BT" pitchFamily="18" charset="2"/>
            </a:endParaRPr>
          </a:p>
          <a:p>
            <a:r>
              <a:rPr lang="en-US" sz="1700" b="1" dirty="0" smtClean="0"/>
              <a:t>Main </a:t>
            </a:r>
            <a:r>
              <a:rPr lang="en-US" sz="1700" b="1" dirty="0"/>
              <a:t>components: </a:t>
            </a:r>
            <a:endParaRPr lang="en-US" sz="1700" b="1" dirty="0" smtClean="0"/>
          </a:p>
          <a:p>
            <a:pPr marL="180000" indent="-18000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Mirrors</a:t>
            </a:r>
          </a:p>
          <a:p>
            <a:pPr marL="180000" indent="-180000">
              <a:buFont typeface="Lucida Grande"/>
              <a:buChar char="-"/>
            </a:pPr>
            <a:r>
              <a:rPr lang="en-US" sz="1700" dirty="0">
                <a:latin typeface="Times New Roman"/>
                <a:ea typeface="Arial" charset="0"/>
                <a:cs typeface="Times New Roman"/>
              </a:rPr>
              <a:t>Containment </a:t>
            </a:r>
            <a:r>
              <a:rPr lang="en-US" sz="1700" dirty="0" smtClean="0">
                <a:latin typeface="Times New Roman"/>
                <a:ea typeface="Arial" charset="0"/>
                <a:cs typeface="Times New Roman"/>
              </a:rPr>
              <a:t>Vessel</a:t>
            </a:r>
            <a:endParaRPr lang="en-US" sz="1700" dirty="0">
              <a:latin typeface="Times New Roman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700" dirty="0" smtClean="0">
                <a:latin typeface="Times New Roman"/>
                <a:cs typeface="Times New Roman"/>
              </a:rPr>
              <a:t>Photomultipliers</a:t>
            </a:r>
            <a:r>
              <a:rPr lang="en-US" sz="1700" dirty="0">
                <a:latin typeface="Times New Roman"/>
                <a:cs typeface="Times New Roman"/>
              </a:rPr>
              <a:t>: 5″ ET- 9823QKB (quartz</a:t>
            </a:r>
            <a:r>
              <a:rPr lang="en-US" sz="1700" dirty="0" smtClean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0" name="Picture 5" descr="HTCC_1"/>
          <p:cNvPicPr>
            <a:picLocks noChangeAspect="1" noChangeArrowheads="1"/>
          </p:cNvPicPr>
          <p:nvPr/>
        </p:nvPicPr>
        <p:blipFill>
          <a:blip r:embed="rId2" cstate="print"/>
          <a:srcRect l="22063" t="19455" r="4565" b="14591"/>
          <a:stretch>
            <a:fillRect/>
          </a:stretch>
        </p:blipFill>
        <p:spPr bwMode="auto">
          <a:xfrm rot="5400000">
            <a:off x="4334895" y="1744095"/>
            <a:ext cx="5379266" cy="3781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57856" y="2800003"/>
            <a:ext cx="60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Ctr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imes New Roman" pitchFamily="18" charset="0"/>
                <a:sym typeface="Symbol" charset="2"/>
              </a:rPr>
              <a:t>Beam</a:t>
            </a:r>
            <a:endParaRPr lang="el-GR" sz="1200" b="1" baseline="-25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7724456" y="2952403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vert="eaVert" anchor="ctr" anchorCtr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 flipV="1">
            <a:off x="7038656" y="1276003"/>
            <a:ext cx="68580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vert="eaVert" wrap="square" anchor="ctr" anchorCtr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7572056" y="4095403"/>
            <a:ext cx="1143000" cy="228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+mn-lt"/>
              </a:rPr>
              <a:t>Entry Cone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7495856" y="1580803"/>
            <a:ext cx="1143000" cy="228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Entry Dish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 flipV="1">
            <a:off x="6962456" y="3714403"/>
            <a:ext cx="68580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vert="eaVert" wrap="square" anchor="ctr" anchorCtr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343456" y="2190403"/>
            <a:ext cx="12954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+mn-lt"/>
              </a:rPr>
              <a:t>Moller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Cup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>
            <a:off x="6810056" y="2419003"/>
            <a:ext cx="6858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vert="eaVert" wrap="square" anchor="ctr" anchorCtr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7200" y="3505200"/>
            <a:ext cx="3871114" cy="2894939"/>
            <a:chOff x="457200" y="838200"/>
            <a:chExt cx="3871114" cy="2894939"/>
          </a:xfrm>
        </p:grpSpPr>
        <p:pic>
          <p:nvPicPr>
            <p:cNvPr id="25" name="Picture 18" descr="HTCC_2"/>
            <p:cNvPicPr>
              <a:picLocks noChangeAspect="1" noChangeArrowheads="1"/>
            </p:cNvPicPr>
            <p:nvPr/>
          </p:nvPicPr>
          <p:blipFill>
            <a:blip r:embed="rId3" cstate="print"/>
            <a:srcRect l="761" t="2918" r="761" b="2918"/>
            <a:stretch>
              <a:fillRect/>
            </a:stretch>
          </p:blipFill>
          <p:spPr bwMode="auto">
            <a:xfrm>
              <a:off x="457200" y="838200"/>
              <a:ext cx="3871114" cy="28949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457200" y="838200"/>
              <a:ext cx="36605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3"/>
                  </a:solidFill>
                  <a:latin typeface="Times New Roman"/>
                  <a:cs typeface="Times New Roman"/>
                </a:rPr>
                <a:t>Overall </a:t>
              </a:r>
              <a:r>
                <a:rPr lang="en-US" sz="1600" b="1" dirty="0" smtClean="0">
                  <a:solidFill>
                    <a:schemeClr val="accent3"/>
                  </a:solidFill>
                  <a:latin typeface="Times New Roman"/>
                  <a:cs typeface="Times New Roman"/>
                </a:rPr>
                <a:t>Dimensions: </a:t>
              </a:r>
              <a:r>
                <a:rPr lang="en-US" sz="1600" b="1" dirty="0" err="1">
                  <a:solidFill>
                    <a:schemeClr val="accent3"/>
                  </a:solidFill>
                  <a:cs typeface="Arial" charset="0"/>
                  <a:sym typeface="UniversalMath1 BT"/>
                </a:rPr>
                <a:t>Ø</a:t>
              </a:r>
              <a:r>
                <a:rPr lang="en-US" sz="1600" b="1" dirty="0">
                  <a:solidFill>
                    <a:schemeClr val="accent3"/>
                  </a:solidFill>
                  <a:cs typeface="Arial" charset="0"/>
                  <a:sym typeface="UniversalMath1 BT"/>
                </a:rPr>
                <a:t> 4.5</a:t>
              </a:r>
              <a:r>
                <a:rPr lang="en-US" sz="1600" b="1" dirty="0">
                  <a:solidFill>
                    <a:schemeClr val="accent3"/>
                  </a:solidFill>
                  <a:cs typeface="Arial" charset="0"/>
                </a:rPr>
                <a:t> m, L = 1.8 m </a:t>
              </a:r>
              <a:r>
                <a:rPr lang="en-US" sz="1200" dirty="0">
                  <a:solidFill>
                    <a:schemeClr val="accent3"/>
                  </a:solidFill>
                  <a:cs typeface="Arial" charset="0"/>
                </a:rPr>
                <a:t>along beam direction</a:t>
              </a:r>
              <a:r>
                <a:rPr lang="en-US" sz="1200" b="1" dirty="0">
                  <a:solidFill>
                    <a:schemeClr val="accent3"/>
                  </a:solidFill>
                  <a:cs typeface="Arial" charset="0"/>
                </a:rPr>
                <a:t> </a:t>
              </a:r>
              <a:endParaRPr lang="en-US" sz="1200" dirty="0">
                <a:solidFill>
                  <a:schemeClr val="accent3"/>
                </a:solidFill>
              </a:endParaRPr>
            </a:p>
            <a:p>
              <a:pPr algn="r"/>
              <a:r>
                <a:rPr lang="en-US" sz="1200" b="1" dirty="0" smtClean="0">
                  <a:latin typeface="Times New Roman"/>
                  <a:cs typeface="Times New Roman"/>
                </a:rPr>
                <a:t> 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 bwMode="auto">
          <a:xfrm>
            <a:off x="4419600" y="3429000"/>
            <a:ext cx="2362200" cy="2133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1524000" y="2514600"/>
            <a:ext cx="4191000" cy="22860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97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 txBox="1">
            <a:spLocks/>
          </p:cNvSpPr>
          <p:nvPr/>
        </p:nvSpPr>
        <p:spPr>
          <a:xfrm>
            <a:off x="76200" y="-4572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US" sz="48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HTCC </a:t>
            </a:r>
            <a:r>
              <a:rPr lang="en-US" sz="48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- Construction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71647" y="223835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Mirrors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107698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Containment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Vessel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2000" y="2230471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Moeller Cup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4401" y="3794950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Exit Window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5" name="Picture 24" descr="DSC02516.JPG"/>
          <p:cNvPicPr>
            <a:picLocks noChangeAspect="1"/>
          </p:cNvPicPr>
          <p:nvPr/>
        </p:nvPicPr>
        <p:blipFill rotWithShape="1">
          <a:blip r:embed="rId2"/>
          <a:srcRect l="48" t="13057" b="166"/>
          <a:stretch/>
        </p:blipFill>
        <p:spPr>
          <a:xfrm>
            <a:off x="3733800" y="990600"/>
            <a:ext cx="3276743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rcRect t="3691" b="6879"/>
          <a:stretch>
            <a:fillRect/>
          </a:stretch>
        </p:blipFill>
        <p:spPr>
          <a:xfrm>
            <a:off x="7165518" y="1066800"/>
            <a:ext cx="1956301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 b="2168"/>
          <a:stretch>
            <a:fillRect/>
          </a:stretch>
        </p:blipFill>
        <p:spPr bwMode="auto">
          <a:xfrm>
            <a:off x="4708589" y="3429000"/>
            <a:ext cx="2301811" cy="2189606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0"/>
          <a:stretch/>
        </p:blipFill>
        <p:spPr>
          <a:xfrm>
            <a:off x="7086600" y="3657600"/>
            <a:ext cx="1896074" cy="169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347963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57400" y="3048000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Mirrors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990600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Containment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Vessel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990600"/>
            <a:ext cx="1080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Entry Dish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1828800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Moeller Cup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9600" y="3927919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Exit Window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3201" y="5715000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buFont typeface="Arial"/>
              <a:buChar char="•"/>
            </a:pPr>
            <a:r>
              <a:rPr lang="en-US" sz="1700" dirty="0">
                <a:solidFill>
                  <a:srgbClr val="E032A7"/>
                </a:solidFill>
                <a:latin typeface="Times New Roman"/>
                <a:cs typeface="Times New Roman"/>
              </a:rPr>
              <a:t>Coating of the mirrors done by outside vendors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4200" y="2514600"/>
            <a:ext cx="2209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/>
              <a:buChar char="•"/>
            </a:pPr>
            <a:r>
              <a:rPr lang="en-US" sz="1700" dirty="0" smtClean="0">
                <a:solidFill>
                  <a:srgbClr val="E032A7"/>
                </a:solidFill>
                <a:latin typeface="Times New Roman"/>
                <a:cs typeface="Times New Roman"/>
              </a:rPr>
              <a:t>Manufacturing </a:t>
            </a:r>
            <a:r>
              <a:rPr lang="en-US" sz="1700" dirty="0">
                <a:solidFill>
                  <a:srgbClr val="E032A7"/>
                </a:solidFill>
                <a:latin typeface="Times New Roman"/>
                <a:cs typeface="Times New Roman"/>
              </a:rPr>
              <a:t>of the mirror </a:t>
            </a:r>
            <a:r>
              <a:rPr lang="en-US" sz="1700" dirty="0" smtClean="0">
                <a:solidFill>
                  <a:srgbClr val="E032A7"/>
                </a:solidFill>
                <a:latin typeface="Times New Roman"/>
                <a:cs typeface="Times New Roman"/>
              </a:rPr>
              <a:t>facets </a:t>
            </a:r>
            <a:r>
              <a:rPr lang="en-US" sz="1700" dirty="0">
                <a:solidFill>
                  <a:srgbClr val="E032A7"/>
                </a:solidFill>
                <a:latin typeface="Times New Roman"/>
                <a:cs typeface="Times New Roman"/>
              </a:rPr>
              <a:t>at </a:t>
            </a:r>
            <a:r>
              <a:rPr lang="en-US" sz="1700" dirty="0" err="1" smtClean="0">
                <a:solidFill>
                  <a:srgbClr val="E032A7"/>
                </a:solidFill>
                <a:latin typeface="Times New Roman"/>
                <a:cs typeface="Times New Roman"/>
              </a:rPr>
              <a:t>JLab</a:t>
            </a:r>
            <a:endParaRPr lang="en-US" sz="1700" dirty="0">
              <a:solidFill>
                <a:srgbClr val="E032A7"/>
              </a:solidFill>
              <a:latin typeface="Times New Roman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5029200"/>
            <a:ext cx="52578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Significant Dates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/>
              <a:t>May 2014 : </a:t>
            </a:r>
            <a:r>
              <a:rPr lang="en-US" sz="1600" dirty="0" smtClean="0"/>
              <a:t>QC </a:t>
            </a:r>
            <a:r>
              <a:rPr lang="en-US" sz="1600" dirty="0"/>
              <a:t>of the assembled ellipsoidal </a:t>
            </a:r>
            <a:r>
              <a:rPr lang="en-US" sz="1600" dirty="0" smtClean="0"/>
              <a:t>mirrors 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Aug </a:t>
            </a:r>
            <a:r>
              <a:rPr lang="en-US" sz="1600" dirty="0"/>
              <a:t>2014 : </a:t>
            </a:r>
            <a:r>
              <a:rPr lang="en-US" sz="1600" dirty="0" smtClean="0"/>
              <a:t>QC </a:t>
            </a:r>
            <a:r>
              <a:rPr lang="en-US" sz="1600" dirty="0"/>
              <a:t>of </a:t>
            </a:r>
            <a:r>
              <a:rPr lang="en-US" sz="1600" dirty="0" smtClean="0"/>
              <a:t>the containment </a:t>
            </a:r>
            <a:r>
              <a:rPr lang="en-US" sz="1600" dirty="0"/>
              <a:t>vessel </a:t>
            </a:r>
            <a:r>
              <a:rPr lang="en-US" sz="1600" dirty="0" smtClean="0"/>
              <a:t>construct.</a:t>
            </a:r>
            <a:endParaRPr lang="en-US" sz="1600" dirty="0"/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Nov </a:t>
            </a:r>
            <a:r>
              <a:rPr lang="en-US" sz="1600" dirty="0"/>
              <a:t>2014 : Optical tests of </a:t>
            </a:r>
            <a:r>
              <a:rPr lang="en-US" sz="1600" dirty="0" smtClean="0"/>
              <a:t>mirrors </a:t>
            </a:r>
            <a:r>
              <a:rPr lang="en-US" sz="1600" dirty="0"/>
              <a:t>in </a:t>
            </a:r>
            <a:r>
              <a:rPr lang="en-US" sz="1600" dirty="0" smtClean="0"/>
              <a:t>situ</a:t>
            </a:r>
          </a:p>
          <a:p>
            <a:pPr marL="144000" indent="-144000">
              <a:buFont typeface="Lucida Grande"/>
              <a:buChar char="-"/>
            </a:pPr>
            <a:r>
              <a:rPr lang="en-US" sz="1600" b="1" dirty="0"/>
              <a:t>Apr 2015 : Detector ready for installation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2400" y="3429000"/>
            <a:ext cx="4572000" cy="1692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Coating of mirrors in </a:t>
            </a:r>
            <a:r>
              <a:rPr lang="en-US" sz="1600" dirty="0"/>
              <a:t>progress.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Tooling </a:t>
            </a:r>
            <a:r>
              <a:rPr lang="en-US" sz="1600" dirty="0"/>
              <a:t>for </a:t>
            </a:r>
            <a:r>
              <a:rPr lang="en-US" sz="1600" dirty="0" smtClean="0"/>
              <a:t>mirror </a:t>
            </a:r>
            <a:r>
              <a:rPr lang="en-US" sz="1600" dirty="0"/>
              <a:t>assembly </a:t>
            </a:r>
            <a:r>
              <a:rPr lang="en-US" sz="1600" dirty="0" smtClean="0"/>
              <a:t>completed</a:t>
            </a:r>
            <a:endParaRPr lang="en-US" sz="1600" dirty="0"/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Light </a:t>
            </a:r>
            <a:r>
              <a:rPr lang="en-US" sz="1600" dirty="0"/>
              <a:t>Concentrators </a:t>
            </a:r>
            <a:r>
              <a:rPr lang="en-US" sz="1600" dirty="0" smtClean="0"/>
              <a:t>delivered, </a:t>
            </a:r>
            <a:r>
              <a:rPr lang="en-US" sz="1600" dirty="0"/>
              <a:t>tested </a:t>
            </a:r>
            <a:r>
              <a:rPr lang="en-US" sz="1600" dirty="0" smtClean="0"/>
              <a:t>and </a:t>
            </a:r>
            <a:r>
              <a:rPr lang="en-US" sz="1600" dirty="0"/>
              <a:t>accepted.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smtClean="0"/>
              <a:t>Test of the 5</a:t>
            </a:r>
            <a:r>
              <a:rPr lang="en-US" sz="1600" dirty="0"/>
              <a:t>-inch quartz </a:t>
            </a:r>
            <a:r>
              <a:rPr lang="en-US" sz="1600" dirty="0" smtClean="0"/>
              <a:t>PMT tubes completed</a:t>
            </a:r>
          </a:p>
          <a:p>
            <a:pPr marL="144000" indent="-144000">
              <a:buFont typeface="Lucida Grande"/>
              <a:buChar char="-"/>
            </a:pPr>
            <a:r>
              <a:rPr lang="en-US" sz="1600" dirty="0" err="1" smtClean="0"/>
              <a:t>Manufacturing,of</a:t>
            </a:r>
            <a:r>
              <a:rPr lang="en-US" sz="1600" dirty="0" smtClean="0"/>
              <a:t> the containment </a:t>
            </a:r>
            <a:r>
              <a:rPr lang="en-US" sz="1600" dirty="0"/>
              <a:t>vessel </a:t>
            </a:r>
            <a:r>
              <a:rPr lang="en-US" sz="1600" dirty="0" smtClean="0"/>
              <a:t>on going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677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4566832" y="2403764"/>
            <a:ext cx="537946" cy="1064419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40" tIns="45720" rIns="91440" bIns="45720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6386" name="Picture 3" descr="6_GeV_Racet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2" y="1257733"/>
            <a:ext cx="6705786" cy="474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76250" y="370176"/>
            <a:ext cx="3446743" cy="654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9276" tIns="49638" rIns="99276" bIns="49638">
            <a:spAutoFit/>
          </a:bodyPr>
          <a:lstStyle>
            <a:lvl1pPr defTabSz="992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96888" defTabSz="992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992188" defTabSz="992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 defTabSz="992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85963" defTabSz="9921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43163" defTabSz="992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0363" defTabSz="992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57563" defTabSz="992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4763" defTabSz="9921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Tahoma" charset="0"/>
              </a:rPr>
              <a:t>6 </a:t>
            </a:r>
            <a:r>
              <a:rPr lang="en-US" sz="3600" b="1" dirty="0" err="1">
                <a:solidFill>
                  <a:srgbClr val="000000"/>
                </a:solidFill>
                <a:latin typeface="Tahoma" charset="0"/>
              </a:rPr>
              <a:t>GeV</a:t>
            </a:r>
            <a:r>
              <a:rPr lang="en-US" sz="3600" b="1" dirty="0">
                <a:solidFill>
                  <a:srgbClr val="000000"/>
                </a:solidFill>
                <a:latin typeface="Tahoma" charset="0"/>
              </a:rPr>
              <a:t> CEBAF</a:t>
            </a:r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498662" y="363682"/>
            <a:ext cx="8679890" cy="4238625"/>
            <a:chOff x="314" y="239"/>
            <a:chExt cx="5468" cy="2670"/>
          </a:xfrm>
        </p:grpSpPr>
        <p:grpSp>
          <p:nvGrpSpPr>
            <p:cNvPr id="16406" name="Group 6"/>
            <p:cNvGrpSpPr>
              <a:grpSpLocks/>
            </p:cNvGrpSpPr>
            <p:nvPr/>
          </p:nvGrpSpPr>
          <p:grpSpPr bwMode="auto">
            <a:xfrm>
              <a:off x="2134" y="499"/>
              <a:ext cx="3648" cy="2410"/>
              <a:chOff x="2134" y="499"/>
              <a:chExt cx="3648" cy="2410"/>
            </a:xfrm>
          </p:grpSpPr>
          <p:pic>
            <p:nvPicPr>
              <p:cNvPr id="16408" name="Picture 7" descr="12_GeV_mods_NL-cryomodules_overla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4" y="787"/>
                <a:ext cx="864" cy="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09" name="Picture 8" descr="12_GeV_mods_SL-cryomodules_overlay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3" y="2050"/>
                <a:ext cx="1174" cy="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410" name="Group 9"/>
              <p:cNvGrpSpPr>
                <a:grpSpLocks/>
              </p:cNvGrpSpPr>
              <p:nvPr/>
            </p:nvGrpSpPr>
            <p:grpSpPr bwMode="auto">
              <a:xfrm>
                <a:off x="2932" y="1408"/>
                <a:ext cx="632" cy="534"/>
                <a:chOff x="3146" y="1440"/>
                <a:chExt cx="632" cy="534"/>
              </a:xfrm>
            </p:grpSpPr>
            <p:sp>
              <p:nvSpPr>
                <p:cNvPr id="256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360" y="1440"/>
                  <a:ext cx="418" cy="1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96888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992188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489075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1985963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4431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003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3575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147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700" b="1" i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Times New Roman" charset="0"/>
                    </a:rPr>
                    <a:t>CHL-2</a:t>
                  </a:r>
                </a:p>
              </p:txBody>
            </p:sp>
            <p:grpSp>
              <p:nvGrpSpPr>
                <p:cNvPr id="16415" name="Group 11"/>
                <p:cNvGrpSpPr>
                  <a:grpSpLocks/>
                </p:cNvGrpSpPr>
                <p:nvPr/>
              </p:nvGrpSpPr>
              <p:grpSpPr bwMode="auto">
                <a:xfrm>
                  <a:off x="3146" y="1536"/>
                  <a:ext cx="406" cy="438"/>
                  <a:chOff x="3146" y="1536"/>
                  <a:chExt cx="406" cy="438"/>
                </a:xfrm>
              </p:grpSpPr>
              <p:pic>
                <p:nvPicPr>
                  <p:cNvPr id="16416" name="Picture 12" descr="12_GeV_mods_CHL_overlay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46" y="1707"/>
                    <a:ext cx="184" cy="2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417" name="Picture 13" descr="12_GeV_mods_arrow_overlay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29" y="1536"/>
                    <a:ext cx="223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16411" name="Group 14"/>
              <p:cNvGrpSpPr>
                <a:grpSpLocks/>
              </p:cNvGrpSpPr>
              <p:nvPr/>
            </p:nvGrpSpPr>
            <p:grpSpPr bwMode="auto">
              <a:xfrm>
                <a:off x="4342" y="499"/>
                <a:ext cx="1440" cy="732"/>
                <a:chOff x="4560" y="528"/>
                <a:chExt cx="1440" cy="732"/>
              </a:xfrm>
            </p:grpSpPr>
            <p:sp>
              <p:nvSpPr>
                <p:cNvPr id="2561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704" y="528"/>
                  <a:ext cx="1296" cy="5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99276" tIns="49638" rIns="99276" bIns="49638">
                  <a:spAutoFit/>
                </a:bodyPr>
                <a:lstStyle>
                  <a:lvl1pPr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96888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992188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489075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1985963" defTabSz="992188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4431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003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3575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14763" defTabSz="9921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600" b="1" i="1">
                      <a:effectLst>
                        <a:outerShdw blurRad="38100" dist="38100" dir="2700000" algn="tl">
                          <a:srgbClr val="DDDDDD"/>
                        </a:outerShdw>
                      </a:effectLst>
                    </a:rPr>
                    <a:t>Upgrade magnets and power supplies</a:t>
                  </a:r>
                  <a:endParaRPr lang="en-US" sz="1800" b="1" i="1">
                    <a:effectLst>
                      <a:outerShdw blurRad="38100" dist="38100" dir="2700000" algn="tl">
                        <a:srgbClr val="DDDDDD"/>
                      </a:outerShdw>
                    </a:effectLst>
                  </a:endParaRPr>
                </a:p>
              </p:txBody>
            </p:sp>
            <p:pic>
              <p:nvPicPr>
                <p:cNvPr id="16413" name="Picture 16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60" y="864"/>
                  <a:ext cx="306" cy="3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5617" name="Text Box 17"/>
            <p:cNvSpPr txBox="1">
              <a:spLocks noChangeArrowheads="1"/>
            </p:cNvSpPr>
            <p:nvPr/>
          </p:nvSpPr>
          <p:spPr bwMode="auto">
            <a:xfrm>
              <a:off x="314" y="239"/>
              <a:ext cx="2287" cy="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96888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92188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89075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985963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431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003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575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147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sz="3600" b="1" u="sng" dirty="0">
                  <a:solidFill>
                    <a:srgbClr val="FF0000"/>
                  </a:solidFill>
                  <a:latin typeface="Tahoma" charset="0"/>
                </a:rPr>
                <a:t>12 </a:t>
              </a:r>
              <a:r>
                <a:rPr lang="en-US" sz="3600" b="1" u="sng" dirty="0" err="1">
                  <a:solidFill>
                    <a:srgbClr val="FF0000"/>
                  </a:solidFill>
                  <a:latin typeface="Tahoma" charset="0"/>
                </a:rPr>
                <a:t>GeV</a:t>
              </a:r>
              <a:r>
                <a:rPr lang="en-US" sz="3600" b="1" u="sng" dirty="0">
                  <a:solidFill>
                    <a:srgbClr val="FF0000"/>
                  </a:solidFill>
                  <a:latin typeface="Tahoma" charset="0"/>
                </a:rPr>
                <a:t> CEBAF</a:t>
              </a:r>
            </a:p>
          </p:txBody>
        </p:sp>
      </p:grpSp>
      <p:grpSp>
        <p:nvGrpSpPr>
          <p:cNvPr id="25618" name="Group 18"/>
          <p:cNvGrpSpPr>
            <a:grpSpLocks/>
          </p:cNvGrpSpPr>
          <p:nvPr/>
        </p:nvGrpSpPr>
        <p:grpSpPr bwMode="auto">
          <a:xfrm>
            <a:off x="1213037" y="3895509"/>
            <a:ext cx="4908176" cy="2067358"/>
            <a:chOff x="764" y="2454"/>
            <a:chExt cx="3092" cy="1302"/>
          </a:xfrm>
        </p:grpSpPr>
        <p:sp>
          <p:nvSpPr>
            <p:cNvPr id="25619" name="Text Box 19"/>
            <p:cNvSpPr txBox="1">
              <a:spLocks noChangeArrowheads="1"/>
            </p:cNvSpPr>
            <p:nvPr/>
          </p:nvSpPr>
          <p:spPr bwMode="auto">
            <a:xfrm>
              <a:off x="2139" y="3286"/>
              <a:ext cx="1717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07784" tIns="53892" rIns="107784" bIns="53892">
              <a:spAutoFit/>
            </a:bodyPr>
            <a:lstStyle>
              <a:lvl1pPr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96888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992188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89075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985963" defTabSz="99218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4431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003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3575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14763" defTabSz="992188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</a:rPr>
                <a:t>Enhance equipment in existing halls</a:t>
              </a:r>
            </a:p>
          </p:txBody>
        </p:sp>
        <p:sp>
          <p:nvSpPr>
            <p:cNvPr id="25620" name="Oval 20"/>
            <p:cNvSpPr>
              <a:spLocks noChangeArrowheads="1"/>
            </p:cNvSpPr>
            <p:nvPr/>
          </p:nvSpPr>
          <p:spPr bwMode="auto">
            <a:xfrm rot="2428027">
              <a:off x="764" y="2454"/>
              <a:ext cx="1481" cy="936"/>
            </a:xfrm>
            <a:prstGeom prst="ellips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lIns="107784" tIns="53892" rIns="107784" bIns="53892"/>
            <a:lstStyle/>
            <a:p>
              <a:pPr algn="ctr" defTabSz="992188">
                <a:defRPr/>
              </a:pPr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endParaRPr>
            </a:p>
          </p:txBody>
        </p:sp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952500" y="3247"/>
            <a:ext cx="8575278" cy="4653179"/>
            <a:chOff x="636" y="0"/>
            <a:chExt cx="5402" cy="2931"/>
          </a:xfrm>
        </p:grpSpPr>
        <p:grpSp>
          <p:nvGrpSpPr>
            <p:cNvPr id="16394" name="Group 22"/>
            <p:cNvGrpSpPr>
              <a:grpSpLocks/>
            </p:cNvGrpSpPr>
            <p:nvPr/>
          </p:nvGrpSpPr>
          <p:grpSpPr bwMode="auto">
            <a:xfrm>
              <a:off x="636" y="0"/>
              <a:ext cx="5402" cy="2931"/>
              <a:chOff x="636" y="0"/>
              <a:chExt cx="5402" cy="2931"/>
            </a:xfrm>
          </p:grpSpPr>
          <p:pic>
            <p:nvPicPr>
              <p:cNvPr id="16396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397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98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1842" cy="1345"/>
                <a:chOff x="3792" y="74"/>
                <a:chExt cx="1842" cy="1345"/>
              </a:xfrm>
            </p:grpSpPr>
            <p:pic>
              <p:nvPicPr>
                <p:cNvPr id="16400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27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5116" y="900"/>
                  <a:ext cx="192" cy="845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5628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432" cy="5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b="1" i="1"/>
                  <a:t>add Hall D </a:t>
                </a:r>
              </a:p>
              <a:p>
                <a:pPr>
                  <a:defRPr/>
                </a:pPr>
                <a:r>
                  <a:rPr lang="en-US" b="1" i="1"/>
                  <a:t>(and beam line)</a:t>
                </a:r>
                <a:endParaRPr lang="en-US" sz="2000" b="1" i="1">
                  <a:latin typeface="Times New Roman" charset="0"/>
                </a:endParaRPr>
              </a:p>
            </p:txBody>
          </p:sp>
        </p:grpSp>
        <p:sp>
          <p:nvSpPr>
            <p:cNvPr id="25629" name="Freeform 29"/>
            <p:cNvSpPr>
              <a:spLocks/>
            </p:cNvSpPr>
            <p:nvPr/>
          </p:nvSpPr>
          <p:spPr bwMode="auto">
            <a:xfrm>
              <a:off x="3822" y="260"/>
              <a:ext cx="116" cy="291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30" name="Rectangle 30"/>
          <p:cNvSpPr>
            <a:spLocks noChangeArrowheads="1"/>
          </p:cNvSpPr>
          <p:nvPr/>
        </p:nvSpPr>
        <p:spPr bwMode="auto">
          <a:xfrm>
            <a:off x="6096000" y="4522643"/>
            <a:ext cx="2971426" cy="1116157"/>
          </a:xfrm>
          <a:prstGeom prst="rect">
            <a:avLst/>
          </a:prstGeom>
          <a:gradFill flip="none" rotWithShape="1">
            <a:gsLst>
              <a:gs pos="6600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latin typeface="Tahoma" charset="0"/>
              </a:rPr>
              <a:t>Beam Current: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90 µA</a:t>
            </a:r>
          </a:p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latin typeface="Tahoma" charset="0"/>
              </a:rPr>
              <a:t>Max Pass energy</a:t>
            </a:r>
            <a:r>
              <a:rPr lang="en-US" sz="1400" b="1" dirty="0">
                <a:solidFill>
                  <a:srgbClr val="000000"/>
                </a:solidFill>
                <a:latin typeface="Tahoma" charset="0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2.2 </a:t>
            </a:r>
            <a:r>
              <a:rPr lang="en-US" sz="1400" b="1" dirty="0" err="1">
                <a:solidFill>
                  <a:srgbClr val="FF0000"/>
                </a:solidFill>
                <a:latin typeface="Tahoma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Tahoma" charset="0"/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Tahoma" charset="0"/>
              </a:rPr>
              <a:t>Max </a:t>
            </a:r>
            <a:r>
              <a:rPr lang="en-US" sz="1400" b="1" dirty="0" err="1">
                <a:solidFill>
                  <a:schemeClr val="bg1"/>
                </a:solidFill>
                <a:latin typeface="Tahoma" charset="0"/>
              </a:rPr>
              <a:t>Enery</a:t>
            </a:r>
            <a:r>
              <a:rPr lang="en-US" sz="1400" b="1" dirty="0">
                <a:solidFill>
                  <a:schemeClr val="bg1"/>
                </a:solidFill>
                <a:latin typeface="Tahoma" charset="0"/>
              </a:rPr>
              <a:t> Hall A,B,C: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10.9 </a:t>
            </a:r>
            <a:r>
              <a:rPr lang="en-US" sz="1400" b="1" dirty="0" err="1">
                <a:solidFill>
                  <a:srgbClr val="FF0000"/>
                </a:solidFill>
                <a:latin typeface="Tahoma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Tahoma" charset="0"/>
            </a:endParaRPr>
          </a:p>
          <a:p>
            <a:pPr>
              <a:defRPr/>
            </a:pPr>
            <a:r>
              <a:rPr lang="en-US" sz="1400" b="1" dirty="0">
                <a:latin typeface="Tahoma" charset="0"/>
              </a:rPr>
              <a:t>Max Energy Hall D: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12 </a:t>
            </a:r>
            <a:r>
              <a:rPr lang="en-US" sz="1400" b="1" dirty="0" err="1">
                <a:solidFill>
                  <a:srgbClr val="FF0000"/>
                </a:solidFill>
                <a:latin typeface="Tahoma" charset="0"/>
              </a:rPr>
              <a:t>GeV</a:t>
            </a:r>
            <a:endParaRPr lang="en-CA" sz="14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25633" name="Rectangle 33"/>
          <p:cNvSpPr>
            <a:spLocks noChangeArrowheads="1"/>
          </p:cNvSpPr>
          <p:nvPr/>
        </p:nvSpPr>
        <p:spPr bwMode="auto">
          <a:xfrm>
            <a:off x="685427" y="1067233"/>
            <a:ext cx="2895787" cy="837767"/>
          </a:xfrm>
          <a:prstGeom prst="rect">
            <a:avLst/>
          </a:prstGeom>
          <a:gradFill flip="none" rotWithShape="1">
            <a:gsLst>
              <a:gs pos="66000">
                <a:srgbClr val="000090"/>
              </a:gs>
              <a:gs pos="100000">
                <a:srgbClr val="FFFFFF"/>
              </a:gs>
            </a:gsLst>
            <a:lin ang="16200000" scaled="0"/>
            <a:tileRect/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 anchor="ctr"/>
          <a:lstStyle/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latin typeface="Tahoma" charset="0"/>
              </a:rPr>
              <a:t>Energy: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0.8 - 5.7 </a:t>
            </a:r>
            <a:r>
              <a:rPr lang="en-US" sz="1400" b="1" dirty="0" err="1">
                <a:solidFill>
                  <a:srgbClr val="FF0000"/>
                </a:solidFill>
                <a:latin typeface="Tahoma" charset="0"/>
              </a:rPr>
              <a:t>GeV</a:t>
            </a:r>
            <a:endParaRPr lang="en-US" sz="1400" b="1" dirty="0">
              <a:solidFill>
                <a:srgbClr val="FF0000"/>
              </a:solidFill>
              <a:latin typeface="Tahoma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latin typeface="Tahoma" charset="0"/>
              </a:rPr>
              <a:t>Current: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0.1nA - 200 </a:t>
            </a:r>
            <a:r>
              <a:rPr lang="en-US" sz="1400" b="1" dirty="0">
                <a:solidFill>
                  <a:srgbClr val="FF0000"/>
                </a:solidFill>
                <a:latin typeface="Symbol" charset="0"/>
                <a:sym typeface="Symbol" charset="0"/>
              </a:rPr>
              <a:t>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A</a:t>
            </a:r>
          </a:p>
          <a:p>
            <a:pPr>
              <a:defRPr/>
            </a:pPr>
            <a:r>
              <a:rPr lang="en-US" sz="1400" b="1" dirty="0">
                <a:solidFill>
                  <a:srgbClr val="FFFFFF"/>
                </a:solidFill>
                <a:latin typeface="Tahoma" charset="0"/>
              </a:rPr>
              <a:t>Polarization: </a:t>
            </a:r>
            <a:r>
              <a:rPr lang="en-US" sz="1400" b="1" dirty="0">
                <a:solidFill>
                  <a:srgbClr val="FF0000"/>
                </a:solidFill>
                <a:latin typeface="Tahoma" charset="0"/>
              </a:rPr>
              <a:t>75-85%</a:t>
            </a:r>
            <a:endParaRPr lang="en-CA" sz="1400" b="1" dirty="0">
              <a:solidFill>
                <a:srgbClr val="FF0000"/>
              </a:solidFill>
              <a:latin typeface="Tahoma" charset="0"/>
            </a:endParaRPr>
          </a:p>
        </p:txBody>
      </p:sp>
      <p:sp>
        <p:nvSpPr>
          <p:cNvPr id="33" name="TextBox 382"/>
          <p:cNvSpPr txBox="1">
            <a:spLocks noChangeArrowheads="1"/>
          </p:cNvSpPr>
          <p:nvPr/>
        </p:nvSpPr>
        <p:spPr bwMode="auto">
          <a:xfrm>
            <a:off x="0" y="6248400"/>
            <a:ext cx="9144000" cy="430887"/>
          </a:xfrm>
          <a:prstGeom prst="rect">
            <a:avLst/>
          </a:prstGeom>
          <a:noFill/>
          <a:ln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200" b="1" dirty="0">
                <a:solidFill>
                  <a:srgbClr val="060F8D"/>
                </a:solidFill>
                <a:latin typeface="Times New Roman"/>
                <a:cs typeface="Times New Roman"/>
              </a:rPr>
              <a:t>Maintain capability to deliver lower pass beam energies : 2.2, 4.4, 6.6,….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657600" y="4495800"/>
            <a:ext cx="5257800" cy="1563505"/>
          </a:xfrm>
          <a:prstGeom prst="rect">
            <a:avLst/>
          </a:prstGeom>
          <a:gradFill flip="none" rotWithShape="1">
            <a:gsLst>
              <a:gs pos="5400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wrap="square" lIns="146304" tIns="73152" rIns="146304" bIns="73152">
            <a:spAutoFit/>
          </a:bodyPr>
          <a:lstStyle/>
          <a:p>
            <a:pPr marL="0" lvl="1" algn="ctr">
              <a:spcBef>
                <a:spcPts val="960"/>
              </a:spcBef>
              <a:defRPr/>
            </a:pP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Complition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of the 6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GeV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 program &amp; Accelerator Shut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Down 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  <a:p>
            <a:pPr marL="0" lvl="1" algn="ctr">
              <a:spcBef>
                <a:spcPts val="960"/>
              </a:spcBef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May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  <a:cs typeface="Calibri"/>
              </a:rPr>
              <a:t>18, 2012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533400" y="1066800"/>
            <a:ext cx="3124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9083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0" grpId="0" animBg="1"/>
      <p:bldP spid="25633" grpId="0" animBg="1"/>
      <p:bldP spid="36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Forward Time-of-Flight (FTOF) </a:t>
            </a:r>
          </a:p>
        </p:txBody>
      </p:sp>
      <p:pic>
        <p:nvPicPr>
          <p:cNvPr id="8" name="Picture 7" descr="fwd_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838200"/>
            <a:ext cx="3986330" cy="425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28600" y="5486400"/>
            <a:ext cx="6400800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dirty="0" smtClean="0"/>
              <a:t>All Panels tested with cosmic rays : all design specs met or exceeded</a:t>
            </a:r>
          </a:p>
          <a:p>
            <a:pPr marL="285750" indent="-285750">
              <a:buFont typeface="Lucida Grande"/>
              <a:buChar char="-"/>
            </a:pPr>
            <a:r>
              <a:rPr lang="en-US" sz="14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Detector arrays ready for installation in Hall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0" y="838200"/>
            <a:ext cx="1752600" cy="45720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39000"/>
                </a:schemeClr>
              </a:gs>
              <a:gs pos="35000">
                <a:schemeClr val="accent3">
                  <a:tint val="37000"/>
                  <a:satMod val="300000"/>
                  <a:alpha val="39000"/>
                </a:schemeClr>
              </a:gs>
              <a:gs pos="100000">
                <a:schemeClr val="accent3">
                  <a:tint val="15000"/>
                  <a:satMod val="350000"/>
                  <a:alpha val="39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USC, JLab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" y="914400"/>
            <a:ext cx="510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For each CLAS12 sector</a:t>
            </a:r>
          </a:p>
          <a:p>
            <a:pPr marL="108000" indent="-108000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Two scintillators </a:t>
            </a:r>
            <a:r>
              <a:rPr lang="en-US" sz="1800" dirty="0">
                <a:latin typeface="Times New Roman"/>
                <a:cs typeface="Times New Roman"/>
              </a:rPr>
              <a:t>panels </a:t>
            </a:r>
            <a:r>
              <a:rPr lang="en-US" sz="1800" dirty="0" smtClean="0">
                <a:latin typeface="Times New Roman"/>
                <a:cs typeface="Times New Roman"/>
              </a:rPr>
              <a:t>for </a:t>
            </a:r>
            <a:r>
              <a:rPr lang="en-US" sz="1800" dirty="0" smtClean="0">
                <a:latin typeface="Symbol" charset="2"/>
                <a:cs typeface="Symbol" charset="2"/>
              </a:rPr>
              <a:t>J</a:t>
            </a:r>
            <a:r>
              <a:rPr lang="en-US" sz="1800" dirty="0" smtClean="0">
                <a:latin typeface="Times New Roman"/>
                <a:cs typeface="Times New Roman"/>
              </a:rPr>
              <a:t> = 5°-35</a:t>
            </a:r>
            <a:r>
              <a:rPr lang="en-US" sz="1800" dirty="0">
                <a:latin typeface="Times New Roman"/>
                <a:cs typeface="Times New Roman"/>
              </a:rPr>
              <a:t>°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360000" indent="-180000">
              <a:buFont typeface="Lucida Grande"/>
              <a:buChar char="-"/>
            </a:pPr>
            <a:r>
              <a:rPr lang="en-US" sz="1600" dirty="0" smtClean="0">
                <a:latin typeface="Times New Roman"/>
                <a:cs typeface="Times New Roman"/>
              </a:rPr>
              <a:t>Panel </a:t>
            </a:r>
            <a:r>
              <a:rPr lang="en-US" sz="1600" dirty="0">
                <a:latin typeface="Times New Roman"/>
                <a:cs typeface="Times New Roman"/>
              </a:rPr>
              <a:t>1a: </a:t>
            </a:r>
            <a:r>
              <a:rPr lang="en-US" sz="1600" dirty="0" smtClean="0">
                <a:latin typeface="Times New Roman"/>
                <a:cs typeface="Times New Roman"/>
              </a:rPr>
              <a:t>5 x 15 x (32</a:t>
            </a:r>
            <a:r>
              <a:rPr lang="en-US" sz="1600" dirty="0">
                <a:latin typeface="Times New Roman"/>
                <a:cs typeface="Times New Roman"/>
              </a:rPr>
              <a:t>‐</a:t>
            </a:r>
            <a:r>
              <a:rPr lang="en-US" sz="1600" dirty="0" smtClean="0">
                <a:latin typeface="Times New Roman"/>
                <a:cs typeface="Times New Roman"/>
              </a:rPr>
              <a:t>375) </a:t>
            </a:r>
            <a:r>
              <a:rPr lang="en-US" sz="1600" dirty="0">
                <a:latin typeface="Times New Roman"/>
                <a:cs typeface="Times New Roman"/>
              </a:rPr>
              <a:t>cm </a:t>
            </a:r>
            <a:r>
              <a:rPr lang="en-US" sz="1600" dirty="0" smtClean="0">
                <a:latin typeface="Times New Roman"/>
                <a:cs typeface="Times New Roman"/>
              </a:rPr>
              <a:t>- from CLAS</a:t>
            </a:r>
          </a:p>
          <a:p>
            <a:pPr marL="180000"/>
            <a:r>
              <a:rPr lang="en-US" sz="1600" dirty="0" smtClean="0">
                <a:latin typeface="Times New Roman"/>
                <a:cs typeface="Times New Roman"/>
              </a:rPr>
              <a:t>   (23 counters)</a:t>
            </a:r>
            <a:endParaRPr lang="en-US" sz="1600" dirty="0">
              <a:latin typeface="Times New Roman"/>
              <a:cs typeface="Times New Roman"/>
            </a:endParaRPr>
          </a:p>
          <a:p>
            <a:pPr marL="360000" indent="-180000">
              <a:buFont typeface="Lucida Grande"/>
              <a:buChar char="-"/>
            </a:pPr>
            <a:r>
              <a:rPr lang="en-US" sz="1600" dirty="0" smtClean="0">
                <a:latin typeface="Times New Roman"/>
                <a:cs typeface="Times New Roman"/>
              </a:rPr>
              <a:t>Panel </a:t>
            </a:r>
            <a:r>
              <a:rPr lang="en-US" sz="1600" dirty="0">
                <a:latin typeface="Times New Roman"/>
                <a:cs typeface="Times New Roman"/>
              </a:rPr>
              <a:t>1b: </a:t>
            </a:r>
            <a:r>
              <a:rPr lang="en-US" sz="1600" dirty="0" smtClean="0">
                <a:latin typeface="Times New Roman"/>
                <a:cs typeface="Times New Roman"/>
              </a:rPr>
              <a:t>6 </a:t>
            </a:r>
            <a:r>
              <a:rPr lang="en-US" sz="1600" dirty="0">
                <a:latin typeface="Times New Roman"/>
                <a:cs typeface="Times New Roman"/>
              </a:rPr>
              <a:t>x </a:t>
            </a:r>
            <a:r>
              <a:rPr lang="en-US" sz="1600" dirty="0" smtClean="0">
                <a:latin typeface="Times New Roman"/>
                <a:cs typeface="Times New Roman"/>
              </a:rPr>
              <a:t>6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x (17‐408) </a:t>
            </a:r>
            <a:r>
              <a:rPr lang="en-US" sz="1600" dirty="0">
                <a:latin typeface="Times New Roman"/>
                <a:cs typeface="Times New Roman"/>
              </a:rPr>
              <a:t>cm </a:t>
            </a:r>
            <a:r>
              <a:rPr lang="en-US" sz="1600" dirty="0" smtClean="0">
                <a:latin typeface="Times New Roman"/>
                <a:cs typeface="Times New Roman"/>
              </a:rPr>
              <a:t>- new</a:t>
            </a:r>
          </a:p>
          <a:p>
            <a:pPr marL="180000"/>
            <a:r>
              <a:rPr lang="en-US" sz="1600" dirty="0" smtClean="0">
                <a:latin typeface="Times New Roman"/>
                <a:cs typeface="Times New Roman"/>
              </a:rPr>
              <a:t>   (62 </a:t>
            </a:r>
            <a:r>
              <a:rPr lang="en-US" sz="1600" dirty="0">
                <a:latin typeface="Times New Roman"/>
                <a:cs typeface="Times New Roman"/>
              </a:rPr>
              <a:t>counters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Combined 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expected </a:t>
            </a:r>
            <a:r>
              <a:rPr lang="en-US" sz="1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resolution: 50‐</a:t>
            </a:r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9</a:t>
            </a:r>
            <a:r>
              <a:rPr lang="en-US" sz="1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0 </a:t>
            </a:r>
            <a:r>
              <a:rPr lang="en-US" sz="18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ps</a:t>
            </a:r>
            <a:endParaRPr lang="en-US" sz="1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2895600"/>
            <a:ext cx="457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108000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1 scintillator panel for </a:t>
            </a:r>
            <a:r>
              <a:rPr lang="en-US" sz="1800" dirty="0">
                <a:latin typeface="Symbol" charset="2"/>
                <a:cs typeface="Symbol" charset="2"/>
              </a:rPr>
              <a:t>J</a:t>
            </a:r>
            <a:r>
              <a:rPr lang="en-US" sz="1800" dirty="0" smtClean="0">
                <a:latin typeface="Times New Roman"/>
                <a:cs typeface="Times New Roman"/>
              </a:rPr>
              <a:t> = 35</a:t>
            </a:r>
            <a:r>
              <a:rPr lang="en-US" sz="1800" dirty="0">
                <a:latin typeface="Times New Roman"/>
                <a:cs typeface="Times New Roman"/>
              </a:rPr>
              <a:t>°</a:t>
            </a:r>
            <a:r>
              <a:rPr lang="en-US" sz="1800" dirty="0" smtClean="0">
                <a:latin typeface="Times New Roman"/>
                <a:cs typeface="Times New Roman"/>
              </a:rPr>
              <a:t>-45</a:t>
            </a:r>
            <a:r>
              <a:rPr lang="en-US" sz="1800" dirty="0">
                <a:latin typeface="Times New Roman"/>
                <a:cs typeface="Times New Roman"/>
              </a:rPr>
              <a:t>°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marL="360000" indent="-180000">
              <a:buFont typeface="Lucida Grande"/>
              <a:buChar char="-"/>
            </a:pPr>
            <a:r>
              <a:rPr lang="en-US" sz="1600" dirty="0" smtClean="0">
                <a:latin typeface="Times New Roman"/>
                <a:cs typeface="Times New Roman"/>
              </a:rPr>
              <a:t>Panel 2: 5 x 22 x (371‐426) cm - from CLAS</a:t>
            </a:r>
          </a:p>
          <a:p>
            <a:pPr marL="180000"/>
            <a:r>
              <a:rPr lang="en-US" sz="1600" dirty="0" smtClean="0">
                <a:latin typeface="Times New Roman"/>
                <a:cs typeface="Times New Roman"/>
              </a:rPr>
              <a:t>   (5 </a:t>
            </a:r>
            <a:r>
              <a:rPr lang="en-US" sz="1600" dirty="0">
                <a:latin typeface="Times New Roman"/>
                <a:cs typeface="Times New Roman"/>
              </a:rPr>
              <a:t>counters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800" dirty="0">
                <a:solidFill>
                  <a:srgbClr val="000090"/>
                </a:solidFill>
                <a:latin typeface="Times New Roman"/>
                <a:cs typeface="Times New Roman"/>
              </a:rPr>
              <a:t>Expected resolution: 140‐165 </a:t>
            </a:r>
            <a:r>
              <a:rPr lang="en-US" sz="1800" dirty="0" err="1">
                <a:solidFill>
                  <a:srgbClr val="000090"/>
                </a:solidFill>
                <a:latin typeface="Times New Roman"/>
                <a:cs typeface="Times New Roman"/>
              </a:rPr>
              <a:t>ps</a:t>
            </a:r>
            <a:endParaRPr lang="en-US" sz="1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267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Lucida Grande"/>
              <a:buChar char="-"/>
            </a:pPr>
            <a:r>
              <a:rPr lang="en-US" sz="1600" b="1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>
                <a:solidFill>
                  <a:srgbClr val="008000"/>
                </a:solidFill>
                <a:latin typeface="Times New Roman"/>
                <a:cs typeface="Times New Roman"/>
              </a:rPr>
              <a:t>/K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separation </a:t>
            </a:r>
            <a:r>
              <a:rPr lang="en-US" sz="16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4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2.8 </a:t>
            </a:r>
            <a:r>
              <a:rPr lang="en-US" sz="1600" b="1" dirty="0" err="1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  <a:p>
            <a:pPr marL="285750" lvl="0" indent="-285750">
              <a:buFont typeface="Lucida Grande"/>
              <a:buChar char="-"/>
            </a:pPr>
            <a:r>
              <a:rPr lang="en-US" sz="1600" b="1" dirty="0">
                <a:solidFill>
                  <a:srgbClr val="008000"/>
                </a:solidFill>
                <a:latin typeface="Times New Roman"/>
                <a:cs typeface="Times New Roman"/>
              </a:rPr>
              <a:t>K/p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separation </a:t>
            </a:r>
            <a:r>
              <a:rPr lang="en-US" sz="16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4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4.8 </a:t>
            </a:r>
            <a:r>
              <a:rPr lang="en-US" sz="1600" b="1" dirty="0" err="1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  <a:p>
            <a:pPr marL="285750" lvl="0" indent="-285750">
              <a:buFont typeface="Lucida Grande"/>
              <a:buChar char="-"/>
            </a:pPr>
            <a:r>
              <a:rPr lang="en-US" sz="1600" b="1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>
                <a:solidFill>
                  <a:srgbClr val="008000"/>
                </a:solidFill>
                <a:latin typeface="Times New Roman"/>
                <a:cs typeface="Times New Roman"/>
              </a:rPr>
              <a:t>/p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 separation  </a:t>
            </a:r>
            <a:r>
              <a:rPr lang="en-US" sz="16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olidFill>
                  <a:srgbClr val="008000"/>
                </a:solidFill>
                <a:sym typeface="Wingdings"/>
              </a:rPr>
              <a:t>4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5.4 </a:t>
            </a:r>
            <a:r>
              <a:rPr lang="en-US" sz="1600" b="1" dirty="0" err="1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0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rcRect t="7587"/>
          <a:stretch>
            <a:fillRect/>
          </a:stretch>
        </p:blipFill>
        <p:spPr>
          <a:xfrm>
            <a:off x="457201" y="1876453"/>
            <a:ext cx="5943600" cy="3712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5" y="0"/>
            <a:ext cx="8882745" cy="838200"/>
          </a:xfrm>
        </p:spPr>
        <p:txBody>
          <a:bodyPr>
            <a:noAutofit/>
          </a:bodyPr>
          <a:lstStyle/>
          <a:p>
            <a:r>
              <a:rPr lang="en-US" sz="40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FTOF </a:t>
            </a:r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– Panel 1b (USC)</a:t>
            </a:r>
          </a:p>
        </p:txBody>
      </p:sp>
      <p:sp>
        <p:nvSpPr>
          <p:cNvPr id="16" name="Notched Right Arrow 15"/>
          <p:cNvSpPr/>
          <p:nvPr/>
        </p:nvSpPr>
        <p:spPr bwMode="auto">
          <a:xfrm>
            <a:off x="-195945" y="670075"/>
            <a:ext cx="9448800" cy="5638800"/>
          </a:xfrm>
          <a:prstGeom prst="notch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4" name="Picture 13" descr="curve.png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81276" y="290526"/>
            <a:ext cx="1800252" cy="50292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0400000">
            <a:off x="3506563" y="2449750"/>
            <a:ext cx="1290855" cy="246221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000090"/>
                </a:solidFill>
                <a:latin typeface="Times New Roman" pitchFamily="-110" charset="0"/>
              </a:rPr>
              <a:t>combined plane spec.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800" y="11430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FTOF New Panel Time Resolution Measurements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2362200"/>
            <a:ext cx="3276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62 </a:t>
            </a:r>
            <a:r>
              <a:rPr lang="en-US" sz="1800" b="1" dirty="0">
                <a:solidFill>
                  <a:prstClr val="black"/>
                </a:solidFill>
                <a:latin typeface="Times New Roman"/>
                <a:cs typeface="Times New Roman"/>
              </a:rPr>
              <a:t>counters in 6 </a:t>
            </a:r>
            <a:r>
              <a:rPr lang="en-US" sz="18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sectors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800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 </a:t>
            </a:r>
            <a:r>
              <a:rPr lang="en-US" sz="1800" b="1" i="1" dirty="0">
                <a:solidFill>
                  <a:srgbClr val="0000FF"/>
                </a:solidFill>
                <a:latin typeface="Times New Roman"/>
                <a:cs typeface="Times New Roman"/>
              </a:rPr>
              <a:t>= 17 </a:t>
            </a:r>
            <a:r>
              <a:rPr lang="en-US" sz="1800" b="1" i="1" dirty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 408 cm, 6 cm x 6 cm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double</a:t>
            </a:r>
            <a:r>
              <a:rPr lang="en-US" sz="1800" b="1" i="1" dirty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-sided 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readout </a:t>
            </a:r>
            <a:r>
              <a:rPr lang="en-US" sz="1800" b="1" i="1" dirty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Hamamatsu R9779 </a:t>
            </a:r>
            <a:r>
              <a:rPr lang="en-US" sz="1800" b="1" i="1" dirty="0" smtClean="0">
                <a:solidFill>
                  <a:srgbClr val="0000FF"/>
                </a:solidFill>
                <a:latin typeface="Times New Roman"/>
                <a:cs typeface="Times New Roman"/>
                <a:sym typeface="Wingdings"/>
              </a:rPr>
              <a:t>PMTs</a:t>
            </a:r>
            <a:endParaRPr lang="en-US" sz="1800" b="1" dirty="0">
              <a:solidFill>
                <a:prstClr val="black"/>
              </a:solidFill>
              <a:latin typeface="Times New Roman"/>
              <a:cs typeface="Times New Roman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768524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wd_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3352800" cy="2731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57200" y="1828800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Times New Roman" pitchFamily="-110" charset="0"/>
              </a:rPr>
              <a:t>upstream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990600"/>
            <a:ext cx="840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Times New Roman" pitchFamily="-110" charset="0"/>
              </a:rPr>
              <a:t>downstream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Central Detector - CTOF (JLab, KNU)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4419600"/>
            <a:ext cx="4648200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Light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guides: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Completed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Scintillators: Fabrication and QA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complete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180000" indent="-180000">
              <a:buFont typeface="Lucida Grande"/>
              <a:buChar char="-"/>
            </a:pP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PMTs: Fabrication and QA  procedures complete</a:t>
            </a:r>
          </a:p>
          <a:p>
            <a:pPr marL="180000" indent="-180000">
              <a:buFont typeface="Lucida Grande"/>
              <a:buChar char="-"/>
            </a:pP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CTOF counter assembly: </a:t>
            </a: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has started</a:t>
            </a:r>
            <a:endParaRPr lang="en-US" sz="16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914400"/>
            <a:ext cx="5257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48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plastic scintillators with double-sided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PMT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readout via 1 m-upstream and 1.6 m downstream focusing light guides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</a:p>
          <a:p>
            <a:pPr marL="180000" indent="-180000">
              <a:buFont typeface="Arial"/>
              <a:buChar char="•"/>
            </a:pPr>
            <a:endParaRPr lang="en-US" sz="1600" dirty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Angular coverage </a:t>
            </a:r>
            <a:r>
              <a:rPr lang="en-US" sz="1600" dirty="0" smtClean="0">
                <a:latin typeface="Symbol" charset="2"/>
                <a:cs typeface="Symbol" charset="2"/>
              </a:rPr>
              <a:t>J</a:t>
            </a:r>
            <a:r>
              <a:rPr lang="en-US" sz="1600" dirty="0" smtClean="0">
                <a:latin typeface="Times New Roman"/>
                <a:cs typeface="Times New Roman"/>
              </a:rPr>
              <a:t> = 35°-125° ; </a:t>
            </a:r>
            <a:r>
              <a:rPr lang="en-US" sz="1600" dirty="0" smtClean="0">
                <a:latin typeface="Symbol" charset="2"/>
                <a:cs typeface="Symbol" charset="2"/>
              </a:rPr>
              <a:t>f </a:t>
            </a:r>
            <a:r>
              <a:rPr lang="en-US" sz="1600" dirty="0" smtClean="0">
                <a:latin typeface="Times New Roman"/>
                <a:cs typeface="Times New Roman"/>
              </a:rPr>
              <a:t>= 0</a:t>
            </a:r>
            <a:r>
              <a:rPr lang="en-US" sz="1600" dirty="0">
                <a:latin typeface="Times New Roman"/>
                <a:cs typeface="Times New Roman"/>
              </a:rPr>
              <a:t>°</a:t>
            </a:r>
            <a:r>
              <a:rPr lang="en-US" sz="1600" dirty="0" smtClean="0">
                <a:latin typeface="Times New Roman"/>
                <a:cs typeface="Times New Roman"/>
              </a:rPr>
              <a:t>-180°</a:t>
            </a:r>
          </a:p>
          <a:p>
            <a:pPr marL="180000" indent="-180000">
              <a:buFont typeface="Arial"/>
              <a:buChar char="•"/>
            </a:pPr>
            <a:endParaRPr lang="en-US" sz="16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The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barrel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placed inside a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5T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solenoid</a:t>
            </a:r>
            <a:endParaRPr lang="en-US" sz="16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endParaRPr lang="en-US" sz="16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  <a:latin typeface="Times New Roman"/>
                <a:cs typeface="Times New Roman"/>
              </a:rPr>
              <a:t>E</a:t>
            </a:r>
            <a:r>
              <a:rPr lang="en-US" sz="1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xpected resolution: 60 </a:t>
            </a:r>
            <a:r>
              <a:rPr lang="en-US" sz="16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ps</a:t>
            </a:r>
            <a:endParaRPr lang="en-US" sz="16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endParaRPr lang="en-US" sz="1600" dirty="0" smtClean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/K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separation </a:t>
            </a:r>
            <a:r>
              <a:rPr lang="en-US" sz="16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8000"/>
                </a:solidFill>
              </a:rPr>
              <a:t>3.3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0.64 </a:t>
            </a:r>
            <a:r>
              <a:rPr lang="en-US" sz="1600" b="1" dirty="0" err="1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K/p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separation </a:t>
            </a:r>
            <a:r>
              <a:rPr lang="en-US" sz="16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8000"/>
                </a:solidFill>
              </a:rPr>
              <a:t>3.3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1.0 </a:t>
            </a:r>
            <a:r>
              <a:rPr lang="en-US" sz="1600" b="1" dirty="0" err="1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  <a:p>
            <a:pPr marL="285750" indent="-285750">
              <a:buFont typeface="Lucida Grande"/>
              <a:buChar char="-"/>
            </a:pPr>
            <a:r>
              <a:rPr lang="en-US" sz="1600" b="1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16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/p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>
                <a:solidFill>
                  <a:srgbClr val="008000"/>
                </a:solidFill>
                <a:latin typeface="Times New Roman"/>
                <a:cs typeface="Times New Roman"/>
              </a:rPr>
              <a:t>separation 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008000"/>
                </a:solidFill>
              </a:rPr>
              <a:t>3.3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>
                <a:solidFill>
                  <a:srgbClr val="008000"/>
                </a:solidFill>
              </a:rPr>
              <a:t>separation up to </a:t>
            </a:r>
            <a:r>
              <a:rPr lang="en-US" sz="1600" b="1" dirty="0" smtClean="0">
                <a:solidFill>
                  <a:srgbClr val="008000"/>
                </a:solidFill>
              </a:rPr>
              <a:t>1.25 </a:t>
            </a:r>
            <a:r>
              <a:rPr lang="en-US" sz="1600" b="1" dirty="0" err="1" smtClean="0">
                <a:solidFill>
                  <a:srgbClr val="008000"/>
                </a:solidFill>
              </a:rPr>
              <a:t>GeV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114800"/>
            <a:ext cx="3338144" cy="217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29200" y="41148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CTOF Light guide</a:t>
            </a:r>
            <a:endParaRPr lang="en-US" sz="1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214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838200"/>
            <a:ext cx="3657600" cy="304800"/>
          </a:xfrm>
        </p:spPr>
        <p:txBody>
          <a:bodyPr wrap="square">
            <a:noAutofit/>
          </a:bodyPr>
          <a:lstStyle/>
          <a:p>
            <a:pPr algn="l"/>
            <a:r>
              <a:rPr lang="en-US" sz="1600" kern="1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Calibration </a:t>
            </a:r>
            <a:r>
              <a:rPr lang="en-US" sz="1600" kern="1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with </a:t>
            </a:r>
            <a:r>
              <a:rPr lang="en-US" sz="1600" kern="1200" cap="small" spc="300" dirty="0" err="1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Cosmics</a:t>
            </a:r>
            <a:endParaRPr lang="en-US" sz="1600" kern="120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pic>
        <p:nvPicPr>
          <p:cNvPr id="6" name="Picture 5" descr="fadc_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38600"/>
            <a:ext cx="3895010" cy="2339345"/>
          </a:xfrm>
          <a:prstGeom prst="rect">
            <a:avLst/>
          </a:prstGeom>
        </p:spPr>
      </p:pic>
      <p:sp>
        <p:nvSpPr>
          <p:cNvPr id="8" name="Frame 7"/>
          <p:cNvSpPr/>
          <p:nvPr/>
        </p:nvSpPr>
        <p:spPr>
          <a:xfrm>
            <a:off x="4724400" y="3886200"/>
            <a:ext cx="3901930" cy="2357843"/>
          </a:xfrm>
          <a:prstGeom prst="frame">
            <a:avLst>
              <a:gd name="adj1" fmla="val 22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71600"/>
            <a:ext cx="4043301" cy="244661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56" y="3581400"/>
            <a:ext cx="4495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8000"/>
              </a:solidFill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/>
              <a:t>Calorimeter </a:t>
            </a:r>
            <a:r>
              <a:rPr lang="en-US" sz="1600" dirty="0" smtClean="0"/>
              <a:t>type: </a:t>
            </a:r>
            <a:r>
              <a:rPr lang="en-US" sz="1600" dirty="0"/>
              <a:t>Sampling, lead-scintillator 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/>
              <a:t>Scintillator </a:t>
            </a:r>
            <a:r>
              <a:rPr lang="en-US" sz="1600" dirty="0" smtClean="0"/>
              <a:t>strips: </a:t>
            </a:r>
            <a:r>
              <a:rPr lang="en-US" sz="1600" dirty="0"/>
              <a:t>1x4.5 cm</a:t>
            </a:r>
            <a:r>
              <a:rPr lang="en-US" sz="1600" baseline="30000" dirty="0"/>
              <a:t>2 </a:t>
            </a:r>
            <a:r>
              <a:rPr lang="en-US" sz="1600" dirty="0"/>
              <a:t>extruded (FNAL</a:t>
            </a:r>
            <a:r>
              <a:rPr lang="en-US" sz="1600" dirty="0" smtClean="0"/>
              <a:t>); </a:t>
            </a:r>
            <a:r>
              <a:rPr lang="en-US" sz="1600" dirty="0"/>
              <a:t>Readout via WLS </a:t>
            </a:r>
            <a:r>
              <a:rPr lang="en-US" sz="1600" dirty="0" smtClean="0"/>
              <a:t>fibers</a:t>
            </a:r>
            <a:endParaRPr lang="en-US" sz="1600" dirty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Angular coverage </a:t>
            </a:r>
            <a:r>
              <a:rPr lang="en-US" sz="1600" dirty="0" smtClean="0">
                <a:latin typeface="Symbol" charset="2"/>
                <a:cs typeface="Symbol" charset="2"/>
              </a:rPr>
              <a:t>J</a:t>
            </a:r>
            <a:r>
              <a:rPr lang="en-US" sz="1600" dirty="0" smtClean="0">
                <a:latin typeface="Times New Roman"/>
                <a:cs typeface="Times New Roman"/>
              </a:rPr>
              <a:t> = 5°-</a:t>
            </a:r>
            <a:r>
              <a:rPr lang="en-US" sz="1600" dirty="0">
                <a:latin typeface="Times New Roman"/>
                <a:cs typeface="Times New Roman"/>
              </a:rPr>
              <a:t>3</a:t>
            </a:r>
            <a:r>
              <a:rPr lang="en-US" sz="1600" dirty="0" smtClean="0">
                <a:latin typeface="Times New Roman"/>
                <a:cs typeface="Times New Roman"/>
              </a:rPr>
              <a:t>5° 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/>
              <a:t>Energy </a:t>
            </a:r>
            <a:r>
              <a:rPr lang="en-US" sz="1600" dirty="0" smtClean="0"/>
              <a:t>resolution: </a:t>
            </a:r>
            <a:r>
              <a:rPr lang="en-US" sz="1600" dirty="0"/>
              <a:t>10%/√E (with EC</a:t>
            </a:r>
            <a:r>
              <a:rPr lang="en-US" sz="1600" dirty="0" smtClean="0"/>
              <a:t>)</a:t>
            </a:r>
          </a:p>
          <a:p>
            <a:pPr marL="180000" indent="-180000">
              <a:buFont typeface="Arial"/>
              <a:buChar char="•"/>
            </a:pPr>
            <a:r>
              <a:rPr lang="en-US" sz="1600" dirty="0"/>
              <a:t>Position </a:t>
            </a:r>
            <a:r>
              <a:rPr lang="en-US" sz="1600" dirty="0" smtClean="0"/>
              <a:t>resolution: </a:t>
            </a:r>
            <a:r>
              <a:rPr lang="en-US" sz="1600" dirty="0"/>
              <a:t>0.5 </a:t>
            </a:r>
            <a:r>
              <a:rPr lang="en-US" sz="1600" dirty="0" smtClean="0"/>
              <a:t>cm</a:t>
            </a:r>
            <a:endParaRPr lang="en-US" sz="1600" dirty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1600" dirty="0" smtClean="0">
                <a:latin typeface="Times New Roman"/>
                <a:cs typeface="Times New Roman"/>
              </a:rPr>
              <a:t>Time resolution: </a:t>
            </a:r>
            <a:r>
              <a:rPr lang="en-US" sz="1600" dirty="0"/>
              <a:t>500 </a:t>
            </a:r>
            <a:r>
              <a:rPr lang="en-US" sz="1600" dirty="0" err="1" smtClean="0"/>
              <a:t>ps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28600" y="5562600"/>
            <a:ext cx="42672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  <a:endParaRPr lang="en-US" sz="2000" b="1" cap="small" spc="300" dirty="0">
              <a:solidFill>
                <a:srgbClr val="000090"/>
              </a:solidFill>
              <a:latin typeface="Times New Roman"/>
              <a:ea typeface="Trajan Pro" charset="0"/>
              <a:cs typeface="Times New Roman"/>
            </a:endParaRPr>
          </a:p>
          <a:p>
            <a:r>
              <a:rPr lang="en-US" sz="14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All six PCAL modules are fully assembled </a:t>
            </a:r>
            <a:r>
              <a:rPr lang="en-US" sz="1400" b="1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and </a:t>
            </a:r>
            <a:r>
              <a:rPr lang="en-US" sz="14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ready to be installed.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2" y="762000"/>
            <a:ext cx="4416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Used primarily for identification of electrons, photons, π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-&gt;</a:t>
            </a:r>
            <a:r>
              <a:rPr lang="en-US" sz="2000" dirty="0" err="1">
                <a:solidFill>
                  <a:srgbClr val="008000"/>
                </a:solidFill>
                <a:latin typeface="Times New Roman"/>
                <a:cs typeface="Times New Roman"/>
              </a:rPr>
              <a:t>γγ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, and neutrons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kern="1200" cap="small" spc="300" dirty="0" err="1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Preshower</a:t>
            </a:r>
            <a:r>
              <a:rPr lang="en-US" sz="3200" kern="1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Calorimeter (PCAL)</a:t>
            </a:r>
            <a:endParaRPr lang="en-US" sz="3200" kern="120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98" y="1447800"/>
            <a:ext cx="314334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81200" y="1524000"/>
            <a:ext cx="1676400" cy="276999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Times New Roman"/>
                <a:cs typeface="Times New Roman"/>
              </a:rPr>
              <a:t>Cosmic Ray Test Setup</a:t>
            </a:r>
            <a:endParaRPr lang="en-US" sz="12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219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AEB8-DC1C-E24D-89FD-6D541AA5735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kern="1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First PCAL</a:t>
            </a:r>
            <a:r>
              <a:rPr lang="en-US" sz="3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</a:t>
            </a:r>
            <a:r>
              <a:rPr lang="en-US" sz="3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Module in Hall B</a:t>
            </a:r>
            <a:endParaRPr lang="en-US" sz="3200" kern="120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pic>
        <p:nvPicPr>
          <p:cNvPr id="4" name="Picture 3" descr="PCAL_readytoinstal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38200" y="762000"/>
            <a:ext cx="7543800" cy="5657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5943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small" spc="300" dirty="0" smtClean="0">
                <a:solidFill>
                  <a:srgbClr val="FFFF00"/>
                </a:solidFill>
                <a:latin typeface="Times New Roman"/>
                <a:ea typeface="Trajan Pro" charset="0"/>
                <a:cs typeface="Times New Roman"/>
              </a:rPr>
              <a:t>Installation Nov. 12, 2013</a:t>
            </a:r>
            <a:endParaRPr lang="en-US" b="1" cap="small" spc="300" dirty="0">
              <a:solidFill>
                <a:srgbClr val="FFFF00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332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Beyond the </a:t>
            </a:r>
            <a:r>
              <a:rPr lang="en-US" sz="3200" b="0" cap="small" spc="300" dirty="0" err="1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baselane</a:t>
            </a:r>
            <a:r>
              <a:rPr lang="en-US" sz="32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: Forward Tagger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4447383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724400" y="914400"/>
            <a:ext cx="419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 algn="just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PbWO</a:t>
            </a:r>
            <a:r>
              <a:rPr lang="en-US" sz="1800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e.m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. calorimeter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to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identify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e-,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measure the </a:t>
            </a:r>
            <a:r>
              <a:rPr lang="en-US" sz="18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e.m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.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shower energy and provide a fast trigger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signal </a:t>
            </a:r>
          </a:p>
          <a:p>
            <a:pPr marL="180000" lvl="0" indent="-180000" algn="just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Tra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cker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to measure the scattering angles with the required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accuracy </a:t>
            </a:r>
          </a:p>
          <a:p>
            <a:pPr marL="180000" lvl="0" indent="-180000" algn="just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S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cintillator </a:t>
            </a:r>
            <a:r>
              <a:rPr lang="en-US" sz="1800" dirty="0" err="1">
                <a:solidFill>
                  <a:srgbClr val="0000FF"/>
                </a:solidFill>
                <a:latin typeface="Times New Roman"/>
                <a:cs typeface="Times New Roman"/>
              </a:rPr>
              <a:t>hodoscope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to provide e/</a:t>
            </a:r>
            <a:r>
              <a:rPr lang="en-US" sz="1800" dirty="0" err="1">
                <a:solidFill>
                  <a:srgbClr val="008000"/>
                </a:solidFill>
                <a:latin typeface="Times New Roman"/>
                <a:cs typeface="Times New Roman"/>
              </a:rPr>
              <a:t>γ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separation </a:t>
            </a:r>
            <a:endParaRPr lang="en-US" sz="18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3886200"/>
            <a:ext cx="4876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Project Status</a:t>
            </a:r>
          </a:p>
          <a:p>
            <a:pPr marL="180000" lvl="1" indent="-180000">
              <a:buFont typeface="Lucida Grande"/>
              <a:buChar char="-"/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FT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-Cal procurements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started</a:t>
            </a:r>
          </a:p>
          <a:p>
            <a:pPr marL="180000" lvl="1" indent="-180000">
              <a:buFont typeface="Lucida Grande"/>
              <a:buChar char="-"/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FT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-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cs typeface="Times New Roman"/>
              </a:rPr>
              <a:t>Trck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 design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is being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finalized. </a:t>
            </a:r>
            <a:endParaRPr lang="en-US" sz="18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0000" lvl="1" indent="-180000">
              <a:buFont typeface="Lucida Grande"/>
              <a:buChar char="-"/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FT prototype tested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at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cs typeface="Times New Roman"/>
              </a:rPr>
              <a:t>JLab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 &amp;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BTF at LNF </a:t>
            </a:r>
            <a:endParaRPr lang="en-US" sz="18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0000" lvl="1" indent="-180000">
              <a:buFont typeface="Lucida Grande"/>
              <a:buChar char="-"/>
            </a:pP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FT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mechanical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design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in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final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phase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and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first parts have been machined. </a:t>
            </a:r>
            <a:endParaRPr lang="en-US" sz="18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80000" lvl="1" indent="-180000">
              <a:buFont typeface="Lucida Grande"/>
              <a:buChar char="-"/>
            </a:pP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enchmark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bed in </a:t>
            </a:r>
            <a:r>
              <a:rPr lang="en-US" sz="1800" dirty="0" err="1">
                <a:solidFill>
                  <a:prstClr val="black"/>
                </a:solidFill>
                <a:latin typeface="Times New Roman"/>
                <a:cs typeface="Times New Roman"/>
              </a:rPr>
              <a:t>Genova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 for full FT functionality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tests is in preparation and </a:t>
            </a:r>
            <a:r>
              <a:rPr lang="en-US" sz="1800" dirty="0">
                <a:solidFill>
                  <a:prstClr val="black"/>
                </a:solidFill>
                <a:latin typeface="Times New Roman"/>
                <a:cs typeface="Times New Roman"/>
              </a:rPr>
              <a:t>planned for fall </a:t>
            </a:r>
            <a:r>
              <a:rPr lang="en-US" sz="18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2015</a:t>
            </a:r>
            <a:endParaRPr lang="en-US" sz="18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4572000"/>
            <a:ext cx="403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Essential parts of </a:t>
            </a: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the Meson Spectroscopy program</a:t>
            </a:r>
          </a:p>
          <a:p>
            <a:pPr marL="180000" indent="-180000">
              <a:buFont typeface="Arial"/>
              <a:buChar char="•"/>
            </a:pPr>
            <a:endParaRPr lang="en-US" sz="800" dirty="0">
              <a:solidFill>
                <a:srgbClr val="BA1E2E"/>
              </a:solidFill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Project leads by the </a:t>
            </a:r>
            <a:r>
              <a:rPr lang="en-US" sz="2000" dirty="0" err="1" smtClean="0">
                <a:solidFill>
                  <a:srgbClr val="BA1E2E"/>
                </a:solidFill>
                <a:latin typeface="Times New Roman"/>
                <a:cs typeface="Times New Roman"/>
              </a:rPr>
              <a:t>Ge</a:t>
            </a: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-INFN group</a:t>
            </a:r>
            <a:endParaRPr lang="en-US" sz="2000" dirty="0">
              <a:solidFill>
                <a:srgbClr val="BA1E2E"/>
              </a:solidFill>
              <a:latin typeface="Times New Roman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2038" y="3276600"/>
            <a:ext cx="4694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Angular coverage </a:t>
            </a:r>
            <a:r>
              <a:rPr lang="en-US" sz="1800" dirty="0">
                <a:latin typeface="Symbol" charset="2"/>
                <a:cs typeface="Symbol" charset="2"/>
              </a:rPr>
              <a:t>J</a:t>
            </a:r>
            <a:r>
              <a:rPr lang="en-US" sz="1800" dirty="0">
                <a:latin typeface="Times New Roman"/>
                <a:cs typeface="Times New Roman"/>
              </a:rPr>
              <a:t> = 2</a:t>
            </a:r>
            <a:r>
              <a:rPr lang="en-US" sz="1800" dirty="0" smtClean="0">
                <a:latin typeface="Times New Roman"/>
                <a:cs typeface="Times New Roman"/>
              </a:rPr>
              <a:t>.5°- 4.5</a:t>
            </a:r>
            <a:r>
              <a:rPr lang="en-US" sz="1800" dirty="0">
                <a:latin typeface="Times New Roman"/>
                <a:cs typeface="Times New Roman"/>
              </a:rPr>
              <a:t>° </a:t>
            </a:r>
          </a:p>
          <a:p>
            <a:pPr marL="180000" indent="-180000">
              <a:buFont typeface="Arial"/>
              <a:buChar char="•"/>
            </a:pPr>
            <a:r>
              <a:rPr lang="en-US" sz="1800" dirty="0"/>
              <a:t>Energy resolution: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/>
              <a:t>E</a:t>
            </a:r>
            <a:r>
              <a:rPr lang="en-US" sz="1800" dirty="0"/>
              <a:t>/E ≤ 2%/√E(</a:t>
            </a:r>
            <a:r>
              <a:rPr lang="en-US" sz="1800" dirty="0" err="1"/>
              <a:t>GeV</a:t>
            </a:r>
            <a:r>
              <a:rPr lang="en-US" sz="1800" dirty="0"/>
              <a:t>) ⊕ 1%</a:t>
            </a:r>
          </a:p>
          <a:p>
            <a:pPr marL="180000" indent="-1800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/>
              <a:t>Angular resolution :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>
                <a:latin typeface="Symbol" charset="2"/>
                <a:cs typeface="Symbol" charset="2"/>
              </a:rPr>
              <a:t>J</a:t>
            </a:r>
            <a:r>
              <a:rPr lang="en-US" sz="1800" dirty="0"/>
              <a:t>/</a:t>
            </a:r>
            <a:r>
              <a:rPr lang="en-US" sz="1800" dirty="0">
                <a:latin typeface="Symbol" charset="2"/>
                <a:cs typeface="Symbol" charset="2"/>
              </a:rPr>
              <a:t>J</a:t>
            </a:r>
            <a:r>
              <a:rPr lang="en-US" sz="1800" dirty="0"/>
              <a:t>  ≤ 1.5 %, </a:t>
            </a:r>
            <a:r>
              <a:rPr lang="en-US" sz="1800" dirty="0" err="1">
                <a:latin typeface="Symbol" charset="2"/>
                <a:cs typeface="Symbol" charset="2"/>
              </a:rPr>
              <a:t>s</a:t>
            </a:r>
            <a:r>
              <a:rPr lang="en-US" sz="1800" baseline="-25000" dirty="0" err="1">
                <a:latin typeface="Symbol" charset="2"/>
                <a:cs typeface="Symbol" charset="2"/>
              </a:rPr>
              <a:t>j</a:t>
            </a:r>
            <a:r>
              <a:rPr lang="en-US" sz="1800" dirty="0"/>
              <a:t> ≤ 2</a:t>
            </a:r>
            <a:r>
              <a:rPr lang="en-US" sz="1800" baseline="30000" dirty="0"/>
              <a:t>o</a:t>
            </a:r>
            <a:endParaRPr lang="en-US" sz="1800" dirty="0"/>
          </a:p>
          <a:p>
            <a:pPr marL="180000" indent="-180000"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Time </a:t>
            </a:r>
            <a:r>
              <a:rPr lang="en-US" sz="1800" dirty="0">
                <a:latin typeface="Times New Roman"/>
                <a:cs typeface="Times New Roman"/>
              </a:rPr>
              <a:t>resolution: </a:t>
            </a:r>
            <a:r>
              <a:rPr lang="en-US" sz="1800" dirty="0" smtClean="0">
                <a:latin typeface="Times New Roman"/>
                <a:cs typeface="Times New Roman"/>
              </a:rPr>
              <a:t>≤ </a:t>
            </a:r>
            <a:r>
              <a:rPr lang="en-US" sz="1800" dirty="0" smtClean="0"/>
              <a:t>300 </a:t>
            </a:r>
            <a:r>
              <a:rPr lang="en-US" sz="1800" dirty="0" err="1"/>
              <a:t>ps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24600" y="5867400"/>
            <a:ext cx="2577019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R</a:t>
            </a:r>
            <a:r>
              <a:rPr lang="en-US" sz="1800" cap="small" spc="300" dirty="0" smtClean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. De Vita’s </a:t>
            </a:r>
            <a:r>
              <a:rPr lang="en-US" sz="1800" cap="small" spc="300" dirty="0">
                <a:solidFill>
                  <a:srgbClr val="000090"/>
                </a:solidFill>
                <a:latin typeface="Times New Roman"/>
                <a:ea typeface="Trajan Pro" charset="0"/>
                <a:cs typeface="Times New Roman"/>
              </a:rPr>
              <a:t>talk</a:t>
            </a:r>
          </a:p>
        </p:txBody>
      </p:sp>
    </p:spTree>
    <p:extLst>
      <p:ext uri="{BB962C8B-B14F-4D97-AF65-F5344CB8AC3E}">
        <p14:creationId xmlns:p14="http://schemas.microsoft.com/office/powerpoint/2010/main" val="380004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DEDB3E3-58FD-CD49-B809-3CB1B5F66E90}" type="datetime1">
              <a:rPr lang="en-US" smtClean="0"/>
              <a:pPr/>
              <a:t>13/11/13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r="2422"/>
          <a:stretch>
            <a:fillRect/>
          </a:stretch>
        </p:blipFill>
        <p:spPr>
          <a:xfrm>
            <a:off x="12065" y="0"/>
            <a:ext cx="9208135" cy="68355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7100" y="-14783"/>
            <a:ext cx="9227300" cy="6872783"/>
            <a:chOff x="-7100" y="-14783"/>
            <a:chExt cx="9227300" cy="6872783"/>
          </a:xfrm>
        </p:grpSpPr>
        <p:pic>
          <p:nvPicPr>
            <p:cNvPr id="9" name="Picture 8" descr="DSC_6456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100" y="711200"/>
              <a:ext cx="9220200" cy="61468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0" y="-14783"/>
              <a:ext cx="9220200" cy="776783"/>
              <a:chOff x="838200" y="823417"/>
              <a:chExt cx="9220200" cy="776783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838200" y="914400"/>
                <a:ext cx="9220200" cy="6858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xtLst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841645" y="823417"/>
                <a:ext cx="9144000" cy="761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noAutofit/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4400" b="0" cap="small" spc="300" dirty="0" smtClean="0">
                    <a:solidFill>
                      <a:srgbClr val="BA1E2E"/>
                    </a:solidFill>
                    <a:latin typeface="Times New Roman"/>
                    <a:ea typeface="Trajan Pro" charset="0"/>
                    <a:cs typeface="Times New Roman"/>
                  </a:rPr>
                  <a:t>Current Hall B Status</a:t>
                </a:r>
                <a:endParaRPr lang="en-US" sz="4400" b="0" cap="small" spc="300" dirty="0">
                  <a:solidFill>
                    <a:srgbClr val="BA1E2E"/>
                  </a:solidFill>
                  <a:latin typeface="Times New Roman"/>
                  <a:ea typeface="Trajan Pro" charset="0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767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3" descr="2 Emptied Hal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9" b="21094"/>
          <a:stretch>
            <a:fillRect/>
          </a:stretch>
        </p:blipFill>
        <p:spPr>
          <a:xfrm>
            <a:off x="0" y="838200"/>
            <a:ext cx="9144000" cy="5562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74" y="1"/>
            <a:ext cx="8228853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</a:t>
            </a:r>
            <a:r>
              <a:rPr lang="en-US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Installation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1828800" y="2057400"/>
            <a:ext cx="2438400" cy="5334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EC already in place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9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3" descr="3 FCw PC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 b="10411"/>
          <a:stretch>
            <a:fillRect/>
          </a:stretch>
        </p:blipFill>
        <p:spPr>
          <a:xfrm>
            <a:off x="304800" y="838417"/>
            <a:ext cx="8458574" cy="5562383"/>
          </a:xfrm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  <a:solidFill>
            <a:srgbClr val="FFFFFF"/>
          </a:solidFill>
        </p:spPr>
        <p:txBody>
          <a:bodyPr/>
          <a:lstStyle/>
          <a:p>
            <a:pPr>
              <a:defRPr/>
            </a:pPr>
            <a:r>
              <a:rPr lang="en-US" sz="32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EC and PCAL on the Forward Carriage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410200" y="1143000"/>
            <a:ext cx="2438400" cy="8382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</a:rPr>
              <a:t>Pcal</a:t>
            </a:r>
            <a:r>
              <a:rPr lang="en-US" sz="2000" dirty="0">
                <a:solidFill>
                  <a:srgbClr val="000000"/>
                </a:solidFill>
              </a:rPr>
              <a:t> Installation: end of Nov 2013</a:t>
            </a:r>
          </a:p>
        </p:txBody>
      </p:sp>
    </p:spTree>
    <p:extLst>
      <p:ext uri="{BB962C8B-B14F-4D97-AF65-F5344CB8AC3E}">
        <p14:creationId xmlns:p14="http://schemas.microsoft.com/office/powerpoint/2010/main" val="259335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Content Placeholder 3" descr="4 FCw 1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4" b="11183"/>
          <a:stretch>
            <a:fillRect/>
          </a:stretch>
        </p:blipFill>
        <p:spPr>
          <a:xfrm>
            <a:off x="304800" y="838200"/>
            <a:ext cx="8458574" cy="5486616"/>
          </a:xfrm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-76573" y="0"/>
            <a:ext cx="9220574" cy="914617"/>
          </a:xfrm>
        </p:spPr>
        <p:txBody>
          <a:bodyPr/>
          <a:lstStyle/>
          <a:p>
            <a:r>
              <a:rPr lang="en-US" sz="32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Forward TOF placed over PCAL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791200" y="990600"/>
            <a:ext cx="2438400" cy="8382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TOF Panel 1a: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January 2014</a:t>
            </a:r>
          </a:p>
        </p:txBody>
      </p:sp>
    </p:spTree>
    <p:extLst>
      <p:ext uri="{BB962C8B-B14F-4D97-AF65-F5344CB8AC3E}">
        <p14:creationId xmlns:p14="http://schemas.microsoft.com/office/powerpoint/2010/main" val="65629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Accelerator Status</a:t>
            </a:r>
          </a:p>
        </p:txBody>
      </p:sp>
      <p:sp>
        <p:nvSpPr>
          <p:cNvPr id="2" name="Rectangle 1"/>
          <p:cNvSpPr/>
          <p:nvPr/>
        </p:nvSpPr>
        <p:spPr>
          <a:xfrm>
            <a:off x="8965" y="762000"/>
            <a:ext cx="4464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2000" u="sng" dirty="0" err="1">
                <a:latin typeface="Times New Roman"/>
                <a:cs typeface="Times New Roman"/>
              </a:rPr>
              <a:t>Cryomodules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  <a:r>
              <a:rPr lang="en-US" sz="2000" dirty="0" smtClean="0">
                <a:latin typeface="Times New Roman"/>
                <a:cs typeface="Times New Roman"/>
              </a:rPr>
              <a:t>all ten </a:t>
            </a:r>
            <a:r>
              <a:rPr lang="en-US" sz="2000" dirty="0">
                <a:latin typeface="Times New Roman"/>
                <a:cs typeface="Times New Roman"/>
              </a:rPr>
              <a:t>C100s built, installed, and </a:t>
            </a:r>
            <a:r>
              <a:rPr lang="en-US" sz="2000" dirty="0" smtClean="0">
                <a:latin typeface="Times New Roman"/>
                <a:cs typeface="Times New Roman"/>
              </a:rPr>
              <a:t>commissioned </a:t>
            </a:r>
            <a:endParaRPr lang="en-US" sz="2000" dirty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2000" u="sng" dirty="0">
                <a:latin typeface="Times New Roman"/>
                <a:cs typeface="Times New Roman"/>
              </a:rPr>
              <a:t>RF Power</a:t>
            </a:r>
            <a:r>
              <a:rPr lang="en-US" sz="2000" dirty="0">
                <a:latin typeface="Times New Roman"/>
                <a:cs typeface="Times New Roman"/>
              </a:rPr>
              <a:t>: zones #1 - #10 complete, </a:t>
            </a:r>
            <a:r>
              <a:rPr lang="en-US" sz="2000" dirty="0" smtClean="0">
                <a:latin typeface="Times New Roman"/>
                <a:cs typeface="Times New Roman"/>
              </a:rPr>
              <a:t>all commissioning </a:t>
            </a:r>
            <a:r>
              <a:rPr lang="en-US" sz="2000" dirty="0">
                <a:latin typeface="Times New Roman"/>
                <a:cs typeface="Times New Roman"/>
              </a:rPr>
              <a:t>complete 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marL="180000" indent="-180000">
              <a:buFont typeface="Arial"/>
              <a:buChar char="•"/>
            </a:pPr>
            <a:r>
              <a:rPr lang="en-US" sz="2000" u="sng" dirty="0" smtClean="0">
                <a:latin typeface="Times New Roman"/>
                <a:cs typeface="Times New Roman"/>
              </a:rPr>
              <a:t>Cryogenics</a:t>
            </a:r>
            <a:r>
              <a:rPr lang="en-US" sz="2000" dirty="0">
                <a:latin typeface="Times New Roman"/>
                <a:cs typeface="Times New Roman"/>
              </a:rPr>
              <a:t>: CHL2 met the </a:t>
            </a:r>
            <a:r>
              <a:rPr lang="en-US" sz="2000" dirty="0" smtClean="0">
                <a:latin typeface="Times New Roman"/>
                <a:cs typeface="Times New Roman"/>
              </a:rPr>
              <a:t>commissioning performance goals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2238" y="838200"/>
            <a:ext cx="4425562" cy="2655337"/>
            <a:chOff x="1409700" y="893857"/>
            <a:chExt cx="4425562" cy="2655337"/>
          </a:xfrm>
        </p:grpSpPr>
        <p:pic>
          <p:nvPicPr>
            <p:cNvPr id="7" name="Picture 6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893857"/>
              <a:ext cx="4425562" cy="26553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1440102" y="3226776"/>
              <a:ext cx="2293698" cy="24622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000" b="1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000" b="1" dirty="0" err="1" smtClean="0">
                  <a:latin typeface="Arial" pitchFamily="34" charset="0"/>
                  <a:cs typeface="Arial" pitchFamily="34" charset="0"/>
                </a:rPr>
                <a:t>Cryomodules</a:t>
              </a:r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 &amp; RF Zones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4" descr="M:\cryo\CENTRAL DOCUMENTATION AREA\Pictures and Videos\JLAB Pictures\CHL-II\Cold Box Installation\UpperCold Box\P1050686.jpg"/>
          <p:cNvPicPr>
            <a:picLocks noChangeAspect="1" noChangeArrowheads="1"/>
          </p:cNvPicPr>
          <p:nvPr/>
        </p:nvPicPr>
        <p:blipFill rotWithShape="1">
          <a:blip r:embed="rId4" cstate="print"/>
          <a:srcRect t="9853"/>
          <a:stretch/>
        </p:blipFill>
        <p:spPr bwMode="auto">
          <a:xfrm>
            <a:off x="88380" y="2910240"/>
            <a:ext cx="2883420" cy="346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2" descr="C:\Documents and Settings\mbevins\Desktop\East side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0727" b="6854"/>
          <a:stretch/>
        </p:blipFill>
        <p:spPr bwMode="auto">
          <a:xfrm>
            <a:off x="6172199" y="3581400"/>
            <a:ext cx="2916000" cy="18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" name="Group 17"/>
          <p:cNvGrpSpPr/>
          <p:nvPr/>
        </p:nvGrpSpPr>
        <p:grpSpPr>
          <a:xfrm>
            <a:off x="3028604" y="3581400"/>
            <a:ext cx="3096000" cy="1814746"/>
            <a:chOff x="120520" y="3657600"/>
            <a:chExt cx="3096000" cy="1814746"/>
          </a:xfrm>
        </p:grpSpPr>
        <p:pic>
          <p:nvPicPr>
            <p:cNvPr id="19" name="Picture 2" descr="C:\Documents and Settings\mbevins\Desktop\DSCF107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t="3862" b="17983"/>
            <a:stretch/>
          </p:blipFill>
          <p:spPr bwMode="auto">
            <a:xfrm>
              <a:off x="120520" y="3657600"/>
              <a:ext cx="3096000" cy="1814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1892516" y="3727571"/>
              <a:ext cx="1276290" cy="24622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latin typeface="Arial" pitchFamily="34" charset="0"/>
                  <a:cs typeface="Arial" pitchFamily="34" charset="0"/>
                </a:rPr>
                <a:t>East </a:t>
              </a:r>
              <a:r>
                <a:rPr lang="en-US" sz="1000" b="1" dirty="0" err="1" smtClean="0">
                  <a:latin typeface="Arial" pitchFamily="34" charset="0"/>
                  <a:cs typeface="Arial" pitchFamily="34" charset="0"/>
                </a:rPr>
                <a:t>Recombiner</a:t>
              </a:r>
              <a:endParaRPr lang="en-US" sz="10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38514" y="3657600"/>
            <a:ext cx="695686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East Arc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6019800"/>
            <a:ext cx="1447800" cy="246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 smtClean="0">
                <a:latin typeface="Arial" pitchFamily="34" charset="0"/>
                <a:cs typeface="Arial" pitchFamily="34" charset="0"/>
              </a:rPr>
              <a:t>CHL Upper </a:t>
            </a:r>
            <a:r>
              <a:rPr lang="en-US" sz="1000" b="1" dirty="0" err="1" smtClean="0">
                <a:latin typeface="Arial" pitchFamily="34" charset="0"/>
                <a:cs typeface="Arial" pitchFamily="34" charset="0"/>
              </a:rPr>
              <a:t>Coldbox</a:t>
            </a:r>
            <a:endParaRPr lang="en-US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5486400"/>
            <a:ext cx="6019800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Start of </a:t>
            </a:r>
            <a:r>
              <a:rPr lang="en-US" sz="26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Beam Commissioning</a:t>
            </a:r>
            <a:r>
              <a:rPr lang="en-US" sz="2600" b="1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 December 2013</a:t>
            </a:r>
            <a:endParaRPr lang="en-US" sz="2600" b="1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3813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 descr="5 FCw 1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0" b="9235"/>
          <a:stretch>
            <a:fillRect/>
          </a:stretch>
        </p:blipFill>
        <p:spPr>
          <a:xfrm>
            <a:off x="381000" y="914400"/>
            <a:ext cx="8331574" cy="5486616"/>
          </a:xfrm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17"/>
          </a:xfrm>
        </p:spPr>
        <p:txBody>
          <a:bodyPr/>
          <a:lstStyle/>
          <a:p>
            <a:r>
              <a:rPr lang="en-US" sz="32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High resolution FTOF 1b added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486400" y="1066800"/>
            <a:ext cx="2438400" cy="8382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TOF Panel 1b: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February 2014</a:t>
            </a:r>
          </a:p>
        </p:txBody>
      </p:sp>
    </p:spTree>
    <p:extLst>
      <p:ext uri="{BB962C8B-B14F-4D97-AF65-F5344CB8AC3E}">
        <p14:creationId xmlns:p14="http://schemas.microsoft.com/office/powerpoint/2010/main" val="429258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 descr="6 FCw LTC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6" b="12830"/>
          <a:stretch>
            <a:fillRect/>
          </a:stretch>
        </p:blipFill>
        <p:spPr>
          <a:xfrm>
            <a:off x="0" y="914400"/>
            <a:ext cx="9144000" cy="5486616"/>
          </a:xfrm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  <a:solidFill>
            <a:srgbClr val="FFFFFF"/>
          </a:solidFill>
        </p:spPr>
        <p:txBody>
          <a:bodyPr/>
          <a:lstStyle/>
          <a:p>
            <a:r>
              <a:rPr lang="en-US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Low Threshold CC (LTCC) installed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5486400" y="1524000"/>
            <a:ext cx="2514600" cy="5334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LTCC: February 2015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06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 FCw FTOF 2.png"/>
          <p:cNvPicPr>
            <a:picLocks noGrp="1" noChangeAspect="1"/>
          </p:cNvPicPr>
          <p:nvPr>
            <p:ph idx="1"/>
          </p:nvPr>
        </p:nvPicPr>
        <p:blipFill>
          <a:blip r:embed="rId2"/>
          <a:srcRect t="12820" b="12917"/>
          <a:stretch>
            <a:fillRect/>
          </a:stretch>
        </p:blipFill>
        <p:spPr>
          <a:xfrm>
            <a:off x="609600" y="914400"/>
            <a:ext cx="7924800" cy="5486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914400"/>
          </a:xfrm>
        </p:spPr>
        <p:txBody>
          <a:bodyPr>
            <a:normAutofit/>
          </a:bodyPr>
          <a:lstStyle/>
          <a:p>
            <a:r>
              <a:rPr lang="en-US" sz="44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Forward TOF Panel 2 added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5867400" y="990600"/>
            <a:ext cx="2438400" cy="10668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Panel 2 to be reused from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CLAS: February 2015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8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 descr="6 FCw LTCC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6" b="12830"/>
          <a:stretch>
            <a:fillRect/>
          </a:stretch>
        </p:blipFill>
        <p:spPr>
          <a:xfrm>
            <a:off x="0" y="914400"/>
            <a:ext cx="9144000" cy="5486616"/>
          </a:xfrm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  <a:solidFill>
            <a:srgbClr val="FFFFFF"/>
          </a:solidFill>
        </p:spPr>
        <p:txBody>
          <a:bodyPr/>
          <a:lstStyle/>
          <a:p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Installation of 1 RICH sector</a:t>
            </a:r>
            <a:endParaRPr lang="en-US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4724400" y="1981200"/>
            <a:ext cx="1752600" cy="5334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1 RICH sector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67200" y="2362200"/>
            <a:ext cx="1447800" cy="2514600"/>
            <a:chOff x="4267200" y="2362200"/>
            <a:chExt cx="1447800" cy="2514600"/>
          </a:xfrm>
        </p:grpSpPr>
        <p:sp>
          <p:nvSpPr>
            <p:cNvPr id="3" name="Trapezoid 2"/>
            <p:cNvSpPr/>
            <p:nvPr/>
          </p:nvSpPr>
          <p:spPr bwMode="auto">
            <a:xfrm rot="5400000">
              <a:off x="3429000" y="3200400"/>
              <a:ext cx="2514600" cy="838200"/>
            </a:xfrm>
            <a:prstGeom prst="trapezoid">
              <a:avLst>
                <a:gd name="adj" fmla="val 41667"/>
              </a:avLst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D4FFAA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Trapezoid 7"/>
            <p:cNvSpPr/>
            <p:nvPr/>
          </p:nvSpPr>
          <p:spPr bwMode="auto">
            <a:xfrm rot="5400000">
              <a:off x="4533900" y="3314700"/>
              <a:ext cx="1752600" cy="609600"/>
            </a:xfrm>
            <a:prstGeom prst="trapezoid">
              <a:avLst>
                <a:gd name="adj" fmla="val 133990"/>
              </a:avLst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91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CLAS12 view 3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12088" r="7207" b="8791"/>
          <a:stretch>
            <a:fillRect/>
          </a:stretch>
        </p:blipFill>
        <p:spPr>
          <a:xfrm>
            <a:off x="0" y="914400"/>
            <a:ext cx="9144000" cy="5486616"/>
          </a:xfrm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r>
              <a:rPr lang="en-US" sz="44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Torus positioned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3733800" y="1219200"/>
            <a:ext cx="3048000" cy="838200"/>
          </a:xfrm>
          <a:prstGeom prst="wedgeRoundRectCallout">
            <a:avLst>
              <a:gd name="adj1" fmla="val 1418"/>
              <a:gd name="adj2" fmla="val 7563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TORUS: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June 2014 – October 2015</a:t>
            </a:r>
          </a:p>
        </p:txBody>
      </p:sp>
    </p:spTree>
    <p:extLst>
      <p:ext uri="{BB962C8B-B14F-4D97-AF65-F5344CB8AC3E}">
        <p14:creationId xmlns:p14="http://schemas.microsoft.com/office/powerpoint/2010/main" val="1255561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 descr="S7 Space w Toru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6" b="20651"/>
          <a:stretch>
            <a:fillRect/>
          </a:stretch>
        </p:blipFill>
        <p:spPr>
          <a:xfrm>
            <a:off x="20222" y="914400"/>
            <a:ext cx="9092516" cy="5410416"/>
          </a:xfrm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r>
              <a:rPr lang="en-US" sz="44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Central Detector</a:t>
            </a:r>
            <a:endParaRPr lang="en-US" sz="4400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52400" y="1828800"/>
            <a:ext cx="4648200" cy="1066800"/>
          </a:xfrm>
          <a:prstGeom prst="wedgeRoundRectCallout">
            <a:avLst>
              <a:gd name="adj1" fmla="val 36937"/>
              <a:gd name="adj2" fmla="val 7245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08000" indent="-1080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Solenoid: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 January 2015 – August 2015</a:t>
            </a:r>
          </a:p>
          <a:p>
            <a:pPr marL="108000" indent="-1080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CTOF + CND: October 2015</a:t>
            </a:r>
          </a:p>
          <a:p>
            <a:pPr marL="108000" indent="-1080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SVT: November 2015 – December 2015</a:t>
            </a:r>
          </a:p>
        </p:txBody>
      </p:sp>
    </p:spTree>
    <p:extLst>
      <p:ext uri="{BB962C8B-B14F-4D97-AF65-F5344CB8AC3E}">
        <p14:creationId xmlns:p14="http://schemas.microsoft.com/office/powerpoint/2010/main" val="98488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Content Placeholder 3" descr="S8 Space w Torus R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7" b="19876"/>
          <a:stretch>
            <a:fillRect/>
          </a:stretch>
        </p:blipFill>
        <p:spPr>
          <a:xfrm>
            <a:off x="0" y="914400"/>
            <a:ext cx="9144000" cy="5486616"/>
          </a:xfrm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5800"/>
          </a:xfrm>
        </p:spPr>
        <p:txBody>
          <a:bodyPr/>
          <a:lstStyle/>
          <a:p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DC installation</a:t>
            </a:r>
            <a:endParaRPr lang="en-US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295400" y="1600200"/>
            <a:ext cx="4038600" cy="457200"/>
          </a:xfrm>
          <a:prstGeom prst="wedgeRoundRectCallout">
            <a:avLst>
              <a:gd name="adj1" fmla="val 4421"/>
              <a:gd name="adj2" fmla="val 9044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DC: October – November 2015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0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3" descr="S9 Space w Torus R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5" b="19548"/>
          <a:stretch>
            <a:fillRect/>
          </a:stretch>
        </p:blipFill>
        <p:spPr>
          <a:xfrm>
            <a:off x="0" y="838200"/>
            <a:ext cx="9144000" cy="5486616"/>
          </a:xfrm>
        </p:spPr>
      </p:pic>
      <p:sp>
        <p:nvSpPr>
          <p:cNvPr id="6" name="Rounded Rectangular Callout 5"/>
          <p:cNvSpPr/>
          <p:nvPr/>
        </p:nvSpPr>
        <p:spPr bwMode="auto">
          <a:xfrm>
            <a:off x="1295400" y="1600200"/>
            <a:ext cx="4038600" cy="457200"/>
          </a:xfrm>
          <a:prstGeom prst="wedgeRoundRectCallout">
            <a:avLst>
              <a:gd name="adj1" fmla="val 4421"/>
              <a:gd name="adj2" fmla="val 9044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DC: October – November 2015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DC installation</a:t>
            </a:r>
            <a:endParaRPr lang="en-US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917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Content Placeholder 3" descr="S10 Space w Torus R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b="19662"/>
          <a:stretch>
            <a:fillRect/>
          </a:stretch>
        </p:blipFill>
        <p:spPr>
          <a:xfrm>
            <a:off x="0" y="838200"/>
            <a:ext cx="9144000" cy="5553724"/>
          </a:xfrm>
        </p:spPr>
      </p:pic>
      <p:sp>
        <p:nvSpPr>
          <p:cNvPr id="6" name="Rounded Rectangular Callout 5"/>
          <p:cNvSpPr/>
          <p:nvPr/>
        </p:nvSpPr>
        <p:spPr bwMode="auto">
          <a:xfrm>
            <a:off x="1295400" y="1600200"/>
            <a:ext cx="4038600" cy="457200"/>
          </a:xfrm>
          <a:prstGeom prst="wedgeRoundRectCallout">
            <a:avLst>
              <a:gd name="adj1" fmla="val 4421"/>
              <a:gd name="adj2" fmla="val 90446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DC: October – November 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2015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DC installation</a:t>
            </a:r>
            <a:endParaRPr lang="en-US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721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12 Space w Torus IC MS.png"/>
          <p:cNvPicPr>
            <a:picLocks noGrp="1" noChangeAspect="1"/>
          </p:cNvPicPr>
          <p:nvPr>
            <p:ph idx="1"/>
          </p:nvPr>
        </p:nvPicPr>
        <p:blipFill>
          <a:blip r:embed="rId2"/>
          <a:srcRect t="15533" b="13603"/>
          <a:stretch>
            <a:fillRect/>
          </a:stretch>
        </p:blipFill>
        <p:spPr>
          <a:xfrm>
            <a:off x="0" y="838200"/>
            <a:ext cx="9144000" cy="5562600"/>
          </a:xfr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  <a:solidFill>
            <a:srgbClr val="FFFFFF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Forward </a:t>
            </a:r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Tagger</a:t>
            </a:r>
            <a:endParaRPr lang="en-US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914400" y="3886200"/>
            <a:ext cx="2057400" cy="533400"/>
          </a:xfrm>
          <a:prstGeom prst="wedgeRoundRectCallout">
            <a:avLst>
              <a:gd name="adj1" fmla="val 50389"/>
              <a:gd name="adj2" fmla="val 89917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Forward Tagger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7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6" descr="Hall D BCAL First Modules in Cradle March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139514" cy="2286000"/>
          </a:xfrm>
          <a:prstGeom prst="rect">
            <a:avLst/>
          </a:prstGeom>
          <a:noFill/>
          <a:ln>
            <a:noFill/>
          </a:ln>
          <a:effectLst>
            <a:outerShdw blurRad="177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Status of the Project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066800"/>
            <a:ext cx="4419600" cy="1785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2200" b="1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Project  82% Complete,  96% Obligated </a:t>
            </a:r>
          </a:p>
          <a:p>
            <a:pPr marL="180000" indent="-180000">
              <a:buFont typeface="Arial"/>
              <a:buChar char="•"/>
            </a:pPr>
            <a:r>
              <a:rPr lang="en-US" sz="22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  <a:sym typeface="Wingdings"/>
              </a:rPr>
              <a:t>Civil (92%) ; Accelerator (95%) ; Physics Equip (~69%)</a:t>
            </a:r>
          </a:p>
          <a:p>
            <a:pPr marL="180000" indent="-180000">
              <a:buFont typeface="Arial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TPC </a:t>
            </a:r>
            <a:r>
              <a:rPr lang="en-US" sz="22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= $338M ; CD-4B </a:t>
            </a:r>
            <a:r>
              <a:rPr lang="en-US" sz="22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9/2017</a:t>
            </a:r>
            <a:endParaRPr lang="en-US" sz="22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16" descr="Hall D BCAL First Modules in Cradle March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800" y="838200"/>
            <a:ext cx="4139514" cy="2286000"/>
          </a:xfrm>
          <a:prstGeom prst="rect">
            <a:avLst/>
          </a:prstGeom>
          <a:noFill/>
          <a:ln>
            <a:noFill/>
          </a:ln>
          <a:effectLst>
            <a:outerShdw blurRad="177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6" y="3657600"/>
            <a:ext cx="4181039" cy="235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" y="3219034"/>
            <a:ext cx="4419600" cy="280076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000" lvl="2" indent="-180000">
              <a:buSzPct val="100000"/>
              <a:buFont typeface="Arial"/>
              <a:buChar char="•"/>
              <a:defRPr/>
            </a:pPr>
            <a:r>
              <a:rPr lang="en-US" sz="2200" b="1" dirty="0">
                <a:solidFill>
                  <a:srgbClr val="BA1E2E"/>
                </a:solidFill>
                <a:latin typeface="Times New Roman"/>
                <a:ea typeface="ＭＳ Ｐゴシック" charset="0"/>
                <a:cs typeface="Times New Roman"/>
              </a:rPr>
              <a:t>Hall A </a:t>
            </a:r>
            <a:r>
              <a:rPr lang="en-US" sz="22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commissioning start </a:t>
            </a:r>
            <a:endParaRPr lang="en-US" sz="2200" dirty="0" smtClean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0" lvl="2">
              <a:buSzPct val="100000"/>
              <a:defRPr/>
            </a:pPr>
            <a:r>
              <a:rPr lang="en-US" sz="2200" b="1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	</a:t>
            </a:r>
            <a:r>
              <a:rPr lang="en-US" sz="2200" b="1" dirty="0" smtClean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March </a:t>
            </a:r>
            <a:r>
              <a:rPr lang="en-US" sz="2200" b="1" dirty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2014</a:t>
            </a:r>
          </a:p>
          <a:p>
            <a:pPr marL="180000" lvl="2" indent="-180000">
              <a:buSzPct val="100000"/>
              <a:buFont typeface="Arial"/>
              <a:buChar char="•"/>
              <a:defRPr/>
            </a:pPr>
            <a:r>
              <a:rPr lang="en-US" sz="2200" b="1" dirty="0">
                <a:solidFill>
                  <a:srgbClr val="BA1E2E"/>
                </a:solidFill>
                <a:latin typeface="Times New Roman"/>
                <a:ea typeface="ＭＳ Ｐゴシック" charset="0"/>
                <a:cs typeface="Times New Roman"/>
              </a:rPr>
              <a:t>Hall D </a:t>
            </a:r>
            <a:r>
              <a:rPr lang="en-US" sz="22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commissioning start </a:t>
            </a:r>
            <a:endParaRPr lang="en-US" sz="2200" dirty="0" smtClean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0" lvl="2">
              <a:buSzPct val="100000"/>
              <a:defRPr/>
            </a:pPr>
            <a:r>
              <a:rPr lang="en-US" sz="22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	</a:t>
            </a:r>
            <a:r>
              <a:rPr lang="en-US" sz="2200" b="1" dirty="0" smtClean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October </a:t>
            </a:r>
            <a:r>
              <a:rPr lang="en-US" sz="2200" b="1" dirty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2014</a:t>
            </a:r>
          </a:p>
          <a:p>
            <a:pPr marL="180000" lvl="2" indent="-180000">
              <a:buSzPct val="100000"/>
              <a:buFont typeface="Arial"/>
              <a:buChar char="•"/>
              <a:defRPr/>
            </a:pPr>
            <a:r>
              <a:rPr lang="en-US" sz="2200" b="1" dirty="0">
                <a:solidFill>
                  <a:srgbClr val="BA1E2E"/>
                </a:solidFill>
                <a:latin typeface="Times New Roman"/>
                <a:ea typeface="ＭＳ Ｐゴシック" charset="0"/>
                <a:cs typeface="Times New Roman"/>
              </a:rPr>
              <a:t>Halls B &amp; C </a:t>
            </a:r>
            <a:r>
              <a:rPr lang="en-US" sz="2200" dirty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commissioning start </a:t>
            </a:r>
            <a:r>
              <a:rPr lang="en-US" sz="2200" dirty="0" smtClean="0">
                <a:solidFill>
                  <a:schemeClr val="tx1"/>
                </a:solidFill>
                <a:latin typeface="Times New Roman"/>
                <a:ea typeface="ＭＳ Ｐゴシック" charset="0"/>
                <a:cs typeface="Times New Roman"/>
              </a:rPr>
              <a:t>	</a:t>
            </a:r>
            <a:r>
              <a:rPr lang="en-US" sz="2200" b="1" dirty="0" smtClean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January/February </a:t>
            </a:r>
            <a:r>
              <a:rPr lang="en-US" sz="2200" b="1" dirty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2016</a:t>
            </a:r>
          </a:p>
          <a:p>
            <a:pPr marL="180000" lvl="2" indent="-180000">
              <a:buSzPct val="100000"/>
              <a:buFont typeface="Arial"/>
              <a:buChar char="•"/>
              <a:defRPr/>
            </a:pPr>
            <a:r>
              <a:rPr lang="en-US" sz="2200" b="1" dirty="0">
                <a:solidFill>
                  <a:srgbClr val="BA1E2E"/>
                </a:solidFill>
                <a:latin typeface="Times New Roman"/>
                <a:ea typeface="ＭＳ Ｐゴシック" charset="0"/>
                <a:cs typeface="Times New Roman"/>
              </a:rPr>
              <a:t>Project Completion                  </a:t>
            </a:r>
            <a:r>
              <a:rPr lang="en-US" sz="2200" dirty="0" smtClean="0">
                <a:solidFill>
                  <a:srgbClr val="BA1E2E"/>
                </a:solidFill>
                <a:latin typeface="Times New Roman"/>
                <a:ea typeface="ＭＳ Ｐゴシック" charset="0"/>
                <a:cs typeface="Times New Roman"/>
              </a:rPr>
              <a:t>	</a:t>
            </a:r>
            <a:r>
              <a:rPr lang="en-US" sz="2200" b="1" dirty="0" smtClean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September </a:t>
            </a:r>
            <a:r>
              <a:rPr lang="en-US" sz="2200" b="1" dirty="0">
                <a:solidFill>
                  <a:srgbClr val="000090"/>
                </a:solidFill>
                <a:latin typeface="Times New Roman"/>
                <a:ea typeface="ＭＳ Ｐゴシック" charset="0"/>
                <a:cs typeface="Times New Roman"/>
              </a:rPr>
              <a:t>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6200" y="2971800"/>
            <a:ext cx="1261884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Hall D Interior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9716" y="5638800"/>
            <a:ext cx="1261884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Hall </a:t>
            </a:r>
            <a:r>
              <a:rPr lang="en-US" sz="13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 </a:t>
            </a:r>
            <a:r>
              <a:rPr lang="en-US" sz="1300" b="1" dirty="0">
                <a:solidFill>
                  <a:srgbClr val="000000"/>
                </a:solidFill>
                <a:latin typeface="Times New Roman"/>
                <a:cs typeface="Times New Roman"/>
              </a:rPr>
              <a:t>Interior</a:t>
            </a:r>
          </a:p>
        </p:txBody>
      </p:sp>
    </p:spTree>
    <p:extLst>
      <p:ext uri="{BB962C8B-B14F-4D97-AF65-F5344CB8AC3E}">
        <p14:creationId xmlns:p14="http://schemas.microsoft.com/office/powerpoint/2010/main" val="65148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Content Placeholder 3" descr="S15 B wo beamlin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5" r="-1929" b="14471"/>
          <a:stretch>
            <a:fillRect/>
          </a:stretch>
        </p:blipFill>
        <p:spPr>
          <a:xfrm>
            <a:off x="0" y="838417"/>
            <a:ext cx="9296214" cy="5562383"/>
          </a:xfrm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617"/>
          </a:xfrm>
        </p:spPr>
        <p:txBody>
          <a:bodyPr/>
          <a:lstStyle/>
          <a:p>
            <a:r>
              <a:rPr lang="en-US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Install High Threshold CC (HTCC)</a:t>
            </a: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1828800" y="1752600"/>
            <a:ext cx="2819400" cy="457200"/>
          </a:xfrm>
          <a:prstGeom prst="wedgeRoundRectCallout">
            <a:avLst>
              <a:gd name="adj1" fmla="val 48565"/>
              <a:gd name="adj2" fmla="val 134891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HTCC: November 2015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8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3" descr="S16 B w beamlin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7" b="19548"/>
          <a:stretch>
            <a:fillRect/>
          </a:stretch>
        </p:blipFill>
        <p:spPr>
          <a:xfrm>
            <a:off x="0" y="838200"/>
            <a:ext cx="9144000" cy="55623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767"/>
            <a:ext cx="9144000" cy="76156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Add beam line devices to complete </a:t>
            </a:r>
            <a:r>
              <a:rPr lang="en-US" i="1" dirty="0">
                <a:solidFill>
                  <a:srgbClr val="000090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CLAS12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914400"/>
            <a:ext cx="4191000" cy="400110"/>
          </a:xfrm>
          <a:prstGeom prst="rect">
            <a:avLst/>
          </a:prstGeom>
          <a:solidFill>
            <a:srgbClr val="FFFF00"/>
          </a:solidFill>
          <a:ln/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Completion CLAS12:  December 2015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943600" y="4114800"/>
            <a:ext cx="1447800" cy="457200"/>
          </a:xfrm>
          <a:prstGeom prst="wedgeRoundRectCallout">
            <a:avLst>
              <a:gd name="adj1" fmla="val -84"/>
              <a:gd name="adj2" fmla="val -83628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</a:rPr>
              <a:t>Beamline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3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1-06 at 16.27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" y="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6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Summary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8467" y="1066801"/>
            <a:ext cx="9067800" cy="3886200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The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12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upgrade of CEBAF is 82% complete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We expect to start commissioning the 12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accelerator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beginning of December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CLAS12 in Hall B is progressing very well :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several detectors are completed or near completion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Infrastructure in Hall B is progressing very well, space frame installation completed, detector installation ready to start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90"/>
                </a:solidFill>
              </a:rPr>
              <a:t>Additional users-led detector constructions </a:t>
            </a:r>
            <a:r>
              <a:rPr lang="en-US" dirty="0" smtClean="0">
                <a:solidFill>
                  <a:srgbClr val="000090"/>
                </a:solidFill>
              </a:rPr>
              <a:t>are on </a:t>
            </a:r>
            <a:r>
              <a:rPr lang="en-US" dirty="0">
                <a:solidFill>
                  <a:srgbClr val="000090"/>
                </a:solidFill>
              </a:rPr>
              <a:t>track 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, among which a RICH detector to improve the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kaon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 identification of CLAS12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51054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28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 RICH physics program is coming! </a:t>
            </a:r>
            <a:r>
              <a:rPr lang="en-US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  </a:t>
            </a:r>
            <a:endParaRPr lang="en-US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1424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Offline </a:t>
            </a: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Software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048000"/>
            <a:ext cx="3657600" cy="2475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  <a:cs typeface="Arial" pitchFamily="34" charset="0"/>
              </a:rPr>
              <a:t>The </a:t>
            </a:r>
            <a:r>
              <a:rPr lang="en-US" sz="1400" b="1" dirty="0" smtClean="0">
                <a:latin typeface="+mj-lt"/>
                <a:cs typeface="Arial" pitchFamily="34" charset="0"/>
              </a:rPr>
              <a:t>CLAS12 offline software </a:t>
            </a:r>
            <a:r>
              <a:rPr lang="en-US" sz="1400" dirty="0" smtClean="0">
                <a:latin typeface="+mj-lt"/>
                <a:cs typeface="Arial" pitchFamily="34" charset="0"/>
              </a:rPr>
              <a:t>system will analyze the large amounts of experimental data acquired by the CLAS12 detector.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  <a:cs typeface="Arial" pitchFamily="34" charset="0"/>
              </a:rPr>
              <a:t>The system is </a:t>
            </a:r>
            <a:r>
              <a:rPr lang="en-US" sz="1400" dirty="0" smtClean="0">
                <a:solidFill>
                  <a:srgbClr val="000090"/>
                </a:solidFill>
                <a:latin typeface="+mj-lt"/>
                <a:cs typeface="Arial" pitchFamily="34" charset="0"/>
              </a:rPr>
              <a:t>a </a:t>
            </a:r>
            <a:r>
              <a:rPr 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Service Oriented </a:t>
            </a:r>
            <a:r>
              <a:rPr lang="en-US" sz="1400" dirty="0" smtClean="0">
                <a:latin typeface="+mj-lt"/>
                <a:cs typeface="Arial" pitchFamily="34" charset="0"/>
              </a:rPr>
              <a:t>software Architecture which consists of the framework, event reconstruction, visualization, calibration, monitoring services, as well as detector and event simulation.  </a:t>
            </a:r>
          </a:p>
          <a:p>
            <a:pPr>
              <a:spcAft>
                <a:spcPts val="300"/>
              </a:spcAft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Goal: Be ready on Day 1 of beam for full data collection/calibration/processing/analysis </a:t>
            </a:r>
            <a:endParaRPr lang="en-US" sz="1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743200" cy="210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624229"/>
              </p:ext>
            </p:extLst>
          </p:nvPr>
        </p:nvGraphicFramePr>
        <p:xfrm>
          <a:off x="4114800" y="1264920"/>
          <a:ext cx="4800600" cy="4754880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800225"/>
                <a:gridCol w="3000375"/>
              </a:tblGrid>
              <a:tr h="1497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COMPONENTS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DESCRIPTION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GEMC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Full-Geant4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based detector simulation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CED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Event-level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visualization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CLaRA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SOA-based Physics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Data Processing application development framework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DPE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Physics Data Processing Environment in Java, C++, and Python</a:t>
                      </a:r>
                      <a:endParaRPr lang="en-US" sz="1200" baseline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Service Containers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Multi-threaded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support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Application Orchestrators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Cloud/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batch-farm support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Online Level-3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Data Processing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90"/>
                          </a:solidFill>
                        </a:rPr>
                        <a:t>ClaRA</a:t>
                      </a:r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-based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application deployment and operation on the online farm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Reconstruction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Tracking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Charged-particle track reconstruction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FTOF/CTOF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Time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of flight reconstruction for PID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EC/PCAL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Neutral particle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identification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LTCC/HTCC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K/pi separation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Forward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 Tagger</a:t>
                      </a:r>
                      <a:endParaRPr lang="en-US" sz="1200" dirty="0" smtClean="0">
                        <a:solidFill>
                          <a:srgbClr val="000090"/>
                        </a:solidFill>
                        <a:latin typeface="+mn-lt"/>
                        <a:cs typeface="Symbol" charset="2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Quasi-real photon tagger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PID</a:t>
                      </a:r>
                      <a:endParaRPr lang="en-US" sz="1200" b="1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Particle identification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Calibration and Monitoring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Detector calibration, monitoring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of data processing, </a:t>
                      </a:r>
                      <a:r>
                        <a:rPr lang="en-US" sz="1200" baseline="0" dirty="0" err="1" smtClean="0">
                          <a:solidFill>
                            <a:srgbClr val="000090"/>
                          </a:solidFill>
                        </a:rPr>
                        <a:t>histograming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Auxiliary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Geometry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service, magnetic field service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Calibration and Conditions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Database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Calibration and conditions database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for on/offline constants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Data Analysis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90"/>
                          </a:solidFill>
                        </a:rPr>
                        <a:t>DST  </a:t>
                      </a:r>
                      <a:endParaRPr lang="en-US" sz="1200" b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Data summary tapes, data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format for analysis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90"/>
                          </a:solidFill>
                        </a:rPr>
                        <a:t>Data Mining </a:t>
                      </a:r>
                      <a:endParaRPr lang="en-US" sz="1200" b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Distributed data access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52400" y="5486400"/>
            <a:ext cx="426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432" indent="-256432"/>
            <a:r>
              <a:rPr lang="en-US" sz="1400" dirty="0" err="1" smtClean="0">
                <a:solidFill>
                  <a:srgbClr val="0000FF"/>
                </a:solidFill>
                <a:latin typeface="+mj-lt"/>
                <a:cs typeface="Arial"/>
              </a:rPr>
              <a:t>ClaRA</a:t>
            </a:r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 Framework: </a:t>
            </a:r>
            <a:r>
              <a:rPr lang="en-US" sz="1400" b="0" dirty="0" smtClean="0">
                <a:latin typeface="+mj-lt"/>
                <a:cs typeface="Arial"/>
              </a:rPr>
              <a:t>Complete</a:t>
            </a:r>
          </a:p>
          <a:p>
            <a:pPr marL="256432" indent="-256432"/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Event simulation:</a:t>
            </a:r>
            <a:r>
              <a:rPr lang="en-US" sz="1400" b="0" dirty="0" smtClean="0">
                <a:solidFill>
                  <a:srgbClr val="0000FF"/>
                </a:solidFill>
                <a:latin typeface="+mj-lt"/>
                <a:cs typeface="Arial"/>
              </a:rPr>
              <a:t> </a:t>
            </a:r>
            <a:r>
              <a:rPr lang="en-US" sz="1400" b="0" dirty="0" smtClean="0">
                <a:latin typeface="+mj-lt"/>
                <a:cs typeface="Arial"/>
              </a:rPr>
              <a:t>GEMC – nearly complete </a:t>
            </a:r>
          </a:p>
          <a:p>
            <a:pPr marL="256432" indent="-256432"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Event reconstruction</a:t>
            </a:r>
            <a:r>
              <a:rPr lang="en-US" sz="1400" b="0" dirty="0" smtClean="0">
                <a:solidFill>
                  <a:srgbClr val="0000FF"/>
                </a:solidFill>
                <a:latin typeface="+mj-lt"/>
                <a:cs typeface="Arial"/>
              </a:rPr>
              <a:t>: </a:t>
            </a:r>
            <a:r>
              <a:rPr lang="en-US" sz="1400" b="0" dirty="0" smtClean="0">
                <a:latin typeface="+mj-lt"/>
                <a:cs typeface="Arial"/>
              </a:rPr>
              <a:t>In development, plan for full reconstruction in late 2014 </a:t>
            </a:r>
          </a:p>
        </p:txBody>
      </p:sp>
    </p:spTree>
    <p:extLst>
      <p:ext uri="{BB962C8B-B14F-4D97-AF65-F5344CB8AC3E}">
        <p14:creationId xmlns:p14="http://schemas.microsoft.com/office/powerpoint/2010/main" val="201093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Offline </a:t>
            </a: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Software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048000"/>
            <a:ext cx="3657600" cy="2475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  <a:cs typeface="Arial" pitchFamily="34" charset="0"/>
              </a:rPr>
              <a:t>The </a:t>
            </a:r>
            <a:r>
              <a:rPr lang="en-US" sz="1400" b="1" dirty="0" smtClean="0">
                <a:latin typeface="+mj-lt"/>
                <a:cs typeface="Arial" pitchFamily="34" charset="0"/>
              </a:rPr>
              <a:t>CLAS12 offline software </a:t>
            </a:r>
            <a:r>
              <a:rPr lang="en-US" sz="1400" dirty="0" smtClean="0">
                <a:latin typeface="+mj-lt"/>
                <a:cs typeface="Arial" pitchFamily="34" charset="0"/>
              </a:rPr>
              <a:t>system will analyze the large amounts of experimental data acquired by the CLAS12 detector.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latin typeface="+mj-lt"/>
                <a:cs typeface="Arial" pitchFamily="34" charset="0"/>
              </a:rPr>
              <a:t>The system is </a:t>
            </a:r>
            <a:r>
              <a:rPr lang="en-US" sz="1400" dirty="0" smtClean="0">
                <a:solidFill>
                  <a:srgbClr val="000090"/>
                </a:solidFill>
                <a:latin typeface="+mj-lt"/>
                <a:cs typeface="Arial" pitchFamily="34" charset="0"/>
              </a:rPr>
              <a:t>a </a:t>
            </a:r>
            <a:r>
              <a:rPr lang="en-US" sz="1400" dirty="0" smtClean="0">
                <a:solidFill>
                  <a:srgbClr val="0000FF"/>
                </a:solidFill>
                <a:latin typeface="+mj-lt"/>
                <a:cs typeface="Arial" pitchFamily="34" charset="0"/>
              </a:rPr>
              <a:t>Service Oriented </a:t>
            </a:r>
            <a:r>
              <a:rPr lang="en-US" sz="1400" dirty="0" smtClean="0">
                <a:latin typeface="+mj-lt"/>
                <a:cs typeface="Arial" pitchFamily="34" charset="0"/>
              </a:rPr>
              <a:t>software Architecture which consists of the framework, event reconstruction, visualization, calibration, monitoring services, as well as detector and event simulation.  </a:t>
            </a:r>
          </a:p>
          <a:p>
            <a:pPr>
              <a:spcAft>
                <a:spcPts val="300"/>
              </a:spcAft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Goal: Be ready on Day 1 of beam for full data collection/calibration/processing/analysis </a:t>
            </a:r>
            <a:endParaRPr lang="en-US" sz="1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743200" cy="210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091044"/>
              </p:ext>
            </p:extLst>
          </p:nvPr>
        </p:nvGraphicFramePr>
        <p:xfrm>
          <a:off x="4114800" y="1264920"/>
          <a:ext cx="4800600" cy="4754880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800225"/>
                <a:gridCol w="3000375"/>
              </a:tblGrid>
              <a:tr h="1497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COMPONENTS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DESCRIPTION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GEMC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Full-Geant4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based detector simulation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CED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Event-level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visualization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FF"/>
                          </a:solidFill>
                        </a:rPr>
                        <a:t>CLaRA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SOA-based Physics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Data Processing application development framework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DPE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Physics Data Processing Environment in Java, C++, and Python</a:t>
                      </a:r>
                      <a:endParaRPr lang="en-US" sz="1200" baseline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Service Containers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Multi-threaded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support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Application Orchestrators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Cloud/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batch-farm support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Online Level-3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Data Processing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000090"/>
                          </a:solidFill>
                        </a:rPr>
                        <a:t>ClaRA</a:t>
                      </a:r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-based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application deployment and operation on the online farm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Reconstruction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Tracking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Charged-particle track reconstruction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FTOF/CTOF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Time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of flight reconstruction for PID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EC/PCAL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Neutral particle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identification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LTCC/HTCC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K/pi separation 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Forward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 Tagger</a:t>
                      </a:r>
                      <a:endParaRPr lang="en-US" sz="1200" dirty="0" smtClean="0">
                        <a:solidFill>
                          <a:srgbClr val="000090"/>
                        </a:solidFill>
                        <a:latin typeface="+mn-lt"/>
                        <a:cs typeface="Symbol" charset="2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Quasi-real photon tagger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olidFill>
                            <a:srgbClr val="000090"/>
                          </a:solidFill>
                          <a:latin typeface="+mn-lt"/>
                          <a:cs typeface="Symbol" charset="2"/>
                        </a:rPr>
                        <a:t>PID</a:t>
                      </a:r>
                      <a:endParaRPr lang="en-US" sz="1200" b="1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Particle identification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Calibration and Monitoring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Detector calibration, monitoring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of data processing, </a:t>
                      </a:r>
                      <a:r>
                        <a:rPr lang="en-US" sz="1200" baseline="0" dirty="0" err="1" smtClean="0">
                          <a:solidFill>
                            <a:srgbClr val="000090"/>
                          </a:solidFill>
                        </a:rPr>
                        <a:t>histograming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Auxiliary Services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Geometry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service, magnetic field service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54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Calibration and Conditions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Database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Calibration and conditions database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for on/offline constants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Data Analysis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90"/>
                          </a:solidFill>
                        </a:rPr>
                        <a:t>DST  </a:t>
                      </a:r>
                      <a:endParaRPr lang="en-US" sz="1200" b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Data summary tapes, data</a:t>
                      </a:r>
                      <a:r>
                        <a:rPr lang="en-US" sz="1200" baseline="0" dirty="0" smtClean="0">
                          <a:solidFill>
                            <a:srgbClr val="000090"/>
                          </a:solidFill>
                        </a:rPr>
                        <a:t> format for analysis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727">
                <a:tc>
                  <a:txBody>
                    <a:bodyPr/>
                    <a:lstStyle/>
                    <a:p>
                      <a:pPr algn="r"/>
                      <a:r>
                        <a:rPr lang="en-US" sz="1200" b="0" dirty="0" smtClean="0">
                          <a:solidFill>
                            <a:srgbClr val="000090"/>
                          </a:solidFill>
                        </a:rPr>
                        <a:t>Data Mining </a:t>
                      </a:r>
                      <a:endParaRPr lang="en-US" sz="1200" b="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0090"/>
                          </a:solidFill>
                        </a:rPr>
                        <a:t>Distributed data access</a:t>
                      </a:r>
                      <a:endParaRPr lang="en-US" sz="1200" dirty="0">
                        <a:solidFill>
                          <a:srgbClr val="00009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52400" y="5486400"/>
            <a:ext cx="4267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432" indent="-256432"/>
            <a:r>
              <a:rPr lang="en-US" sz="1400" dirty="0" err="1" smtClean="0">
                <a:solidFill>
                  <a:srgbClr val="0000FF"/>
                </a:solidFill>
                <a:latin typeface="+mj-lt"/>
                <a:cs typeface="Arial"/>
              </a:rPr>
              <a:t>ClaRA</a:t>
            </a:r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 Framework: </a:t>
            </a:r>
            <a:r>
              <a:rPr lang="en-US" sz="1400" b="0" dirty="0" smtClean="0">
                <a:latin typeface="+mj-lt"/>
                <a:cs typeface="Arial"/>
              </a:rPr>
              <a:t>Complete</a:t>
            </a:r>
          </a:p>
          <a:p>
            <a:pPr marL="256432" indent="-256432"/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Event simulation:</a:t>
            </a:r>
            <a:r>
              <a:rPr lang="en-US" sz="1400" b="0" dirty="0" smtClean="0">
                <a:solidFill>
                  <a:srgbClr val="0000FF"/>
                </a:solidFill>
                <a:latin typeface="+mj-lt"/>
                <a:cs typeface="Arial"/>
              </a:rPr>
              <a:t> </a:t>
            </a:r>
            <a:r>
              <a:rPr lang="en-US" sz="1400" b="0" dirty="0" smtClean="0">
                <a:latin typeface="+mj-lt"/>
                <a:cs typeface="Arial"/>
              </a:rPr>
              <a:t>GEMC – nearly complete </a:t>
            </a:r>
          </a:p>
          <a:p>
            <a:pPr marL="256432" indent="-256432">
              <a:spcAft>
                <a:spcPts val="600"/>
              </a:spcAft>
            </a:pPr>
            <a:r>
              <a:rPr lang="en-US" sz="1400" dirty="0" smtClean="0">
                <a:solidFill>
                  <a:srgbClr val="0000FF"/>
                </a:solidFill>
                <a:latin typeface="+mj-lt"/>
                <a:cs typeface="Arial"/>
              </a:rPr>
              <a:t>Event reconstruction</a:t>
            </a:r>
            <a:r>
              <a:rPr lang="en-US" sz="1400" b="0" dirty="0" smtClean="0">
                <a:solidFill>
                  <a:srgbClr val="0000FF"/>
                </a:solidFill>
                <a:latin typeface="+mj-lt"/>
                <a:cs typeface="Arial"/>
              </a:rPr>
              <a:t>: </a:t>
            </a:r>
            <a:r>
              <a:rPr lang="en-US" sz="1400" b="0" dirty="0" smtClean="0">
                <a:latin typeface="+mj-lt"/>
                <a:cs typeface="Arial"/>
              </a:rPr>
              <a:t>In development, plan for full reconstruction in late 2014 </a:t>
            </a:r>
          </a:p>
        </p:txBody>
      </p:sp>
    </p:spTree>
    <p:extLst>
      <p:ext uri="{BB962C8B-B14F-4D97-AF65-F5344CB8AC3E}">
        <p14:creationId xmlns:p14="http://schemas.microsoft.com/office/powerpoint/2010/main" val="343947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DAQ &amp; Trigger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930"/>
            <a:ext cx="3200400" cy="297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4207338"/>
            <a:ext cx="3651639" cy="2117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r>
              <a:rPr lang="en-US" sz="1200" b="0" u="sng" dirty="0" smtClean="0">
                <a:latin typeface="Arial" pitchFamily="34" charset="0"/>
                <a:cs typeface="Arial" pitchFamily="34" charset="0"/>
              </a:rPr>
              <a:t>System goal and physics requirements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0" dirty="0" smtClean="0">
                <a:latin typeface="Arial" charset="0"/>
                <a:cs typeface="Arial" charset="0"/>
              </a:rPr>
              <a:t> 200kHz </a:t>
            </a:r>
            <a:r>
              <a:rPr lang="en-US" sz="1200" b="0" dirty="0">
                <a:latin typeface="Arial" charset="0"/>
                <a:cs typeface="Arial" charset="0"/>
              </a:rPr>
              <a:t>average L1 Trigger Rate, Dead-timeless, Pipelined, 2ns bunch crossing (CW Beam)</a:t>
            </a:r>
            <a:endParaRPr lang="en-US" sz="1200" b="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0" dirty="0" smtClean="0">
                <a:latin typeface="Arial" charset="0"/>
                <a:cs typeface="Arial" charset="0"/>
              </a:rPr>
              <a:t>  Sector based  L1 </a:t>
            </a:r>
            <a:r>
              <a:rPr lang="en-US" sz="1200" b="0" dirty="0">
                <a:latin typeface="Arial" charset="0"/>
                <a:cs typeface="Arial" charset="0"/>
              </a:rPr>
              <a:t>trigger supporting streaming subsystem hit patterns and energy summing with low threshold suppression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0" dirty="0" smtClean="0">
                <a:latin typeface="Arial" charset="0"/>
                <a:cs typeface="Arial" charset="0"/>
              </a:rPr>
              <a:t> Scalable </a:t>
            </a:r>
            <a:r>
              <a:rPr lang="en-US" sz="1200" b="0" dirty="0">
                <a:latin typeface="Arial" charset="0"/>
                <a:cs typeface="Arial" charset="0"/>
              </a:rPr>
              <a:t>trigger distribution scheme </a:t>
            </a:r>
            <a:r>
              <a:rPr lang="en-US" sz="1200" b="0" dirty="0" smtClean="0">
                <a:latin typeface="Arial" charset="0"/>
                <a:cs typeface="Arial" charset="0"/>
              </a:rPr>
              <a:t>(Up to 128 front-end L1 crates)</a:t>
            </a:r>
            <a:endParaRPr lang="en-US" sz="1200" b="0" dirty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0" dirty="0" smtClean="0">
                <a:latin typeface="Arial" charset="0"/>
                <a:cs typeface="Arial" charset="0"/>
              </a:rPr>
              <a:t> Low </a:t>
            </a:r>
            <a:r>
              <a:rPr lang="en-US" sz="1200" b="0" dirty="0">
                <a:latin typeface="Arial" charset="0"/>
                <a:cs typeface="Arial" charset="0"/>
              </a:rPr>
              <a:t>cost front-end &amp; trigger electronics solution</a:t>
            </a:r>
            <a:endParaRPr lang="en-US" sz="1200" b="0" dirty="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200" b="0" dirty="0" smtClean="0">
                <a:latin typeface="Arial" charset="0"/>
                <a:cs typeface="Arial" charset="0"/>
              </a:rPr>
              <a:t> Different </a:t>
            </a:r>
            <a:r>
              <a:rPr lang="en-US" sz="1200" b="0" dirty="0">
                <a:latin typeface="Arial" charset="0"/>
                <a:cs typeface="Arial" charset="0"/>
              </a:rPr>
              <a:t>programmable features </a:t>
            </a:r>
            <a:r>
              <a:rPr lang="en-US" sz="1200" b="0" dirty="0" smtClean="0">
                <a:latin typeface="Arial" charset="0"/>
                <a:cs typeface="Arial" charset="0"/>
              </a:rPr>
              <a:t>for each Detector that participates in the L1 trigger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35015"/>
              </p:ext>
            </p:extLst>
          </p:nvPr>
        </p:nvGraphicFramePr>
        <p:xfrm>
          <a:off x="4176838" y="1143000"/>
          <a:ext cx="4509962" cy="2800573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875842"/>
                <a:gridCol w="2634120"/>
              </a:tblGrid>
              <a:tr h="24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3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Module Format/Bus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VITA 41 - VME64x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and VXS (High Speed Serial Extensions)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Number of </a:t>
                      </a: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Readout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Crates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50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Number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of L1 Crates</a:t>
                      </a: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30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Serial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Interface Technology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2.5Gbps and 5Gbps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Serial Interface Transmission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Backplane and Multi-Fiber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Optic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VME64x Data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Bus Transfer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200MB/sec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Trigger Distribution Method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High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Speed Serial over Fiber Optic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Full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L1 System Latency 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&lt; 3.7us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Trigger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Rate 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200KHz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Trigger Resolution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4ns 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Trigger Types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32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2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  <a:sym typeface="Symbol"/>
                        </a:rPr>
                        <a:t>Front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  <a:sym typeface="Symbol"/>
                        </a:rPr>
                        <a:t> End Acquisition Clock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250MHz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Synchronicity</a:t>
                      </a:r>
                      <a:r>
                        <a:rPr lang="en-US" sz="800" baseline="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 (All crates)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4ns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1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Bit Error Rate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TBD</a:t>
                      </a:r>
                      <a:endParaRPr lang="en-US" sz="800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29000" y="452634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Full crates installed in the Hall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Production Flash ADC front end modules delivered and tested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21 slot VXS powered card enclosures delivered and tested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Custom VXS switch slot timing distribution board delivered and tested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Custom Trigger Interface boards delivered and tested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Custom CLAS12 Trigger Processor design requirements complete.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Custom </a:t>
            </a:r>
            <a:r>
              <a:rPr lang="en-US" sz="1200" b="0" dirty="0" err="1" smtClean="0">
                <a:latin typeface="+mj-lt"/>
                <a:cs typeface="Arial" pitchFamily="34" charset="0"/>
              </a:rPr>
              <a:t>SubSystem</a:t>
            </a:r>
            <a:r>
              <a:rPr lang="en-US" sz="1200" b="0" dirty="0" smtClean="0">
                <a:latin typeface="+mj-lt"/>
                <a:cs typeface="Arial" pitchFamily="34" charset="0"/>
              </a:rPr>
              <a:t> Processor delivered and acceptance testing in progress</a:t>
            </a:r>
          </a:p>
          <a:p>
            <a:pPr marL="713632" lvl="1" indent="-256432">
              <a:buFont typeface="Arial" pitchFamily="34" charset="0"/>
              <a:buChar char="•"/>
            </a:pPr>
            <a:r>
              <a:rPr lang="en-US" sz="1200" b="0" dirty="0" smtClean="0">
                <a:latin typeface="+mj-lt"/>
                <a:cs typeface="Arial" pitchFamily="34" charset="0"/>
              </a:rPr>
              <a:t>Fiber Optic interface cable specified </a:t>
            </a:r>
          </a:p>
        </p:txBody>
      </p:sp>
    </p:spTree>
    <p:extLst>
      <p:ext uri="{BB962C8B-B14F-4D97-AF65-F5344CB8AC3E}">
        <p14:creationId xmlns:p14="http://schemas.microsoft.com/office/powerpoint/2010/main" val="2534487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Forward Time-of-Flight (FTOF)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127062-B017-CA4E-8120-501E06A8FE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 2/20-23,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fwd_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0" y="1447800"/>
            <a:ext cx="3071930" cy="327780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636280"/>
              </p:ext>
            </p:extLst>
          </p:nvPr>
        </p:nvGraphicFramePr>
        <p:xfrm>
          <a:off x="3962400" y="990600"/>
          <a:ext cx="5029200" cy="4661442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885950"/>
                <a:gridCol w="3143250"/>
              </a:tblGrid>
              <a:tr h="16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Panel-1a: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ym typeface="Wingdings"/>
                        </a:rPr>
                        <a:t>Angular Coverage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100" dirty="0" smtClean="0"/>
                        <a:t>: 5</a:t>
                      </a:r>
                      <a:r>
                        <a:rPr lang="en-US" sz="1100" baseline="30000" dirty="0" smtClean="0"/>
                        <a:t>o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35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dirty="0" smtClean="0">
                          <a:sym typeface="Wingdings"/>
                        </a:rPr>
                        <a:t>,  </a:t>
                      </a:r>
                      <a:r>
                        <a:rPr lang="en-US" sz="11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100" dirty="0" smtClean="0">
                          <a:sym typeface="Wingdings"/>
                        </a:rPr>
                        <a:t>: 50% at 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dirty="0" smtClean="0">
                          <a:sym typeface="Wingdings"/>
                        </a:rPr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85% at 35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endParaRPr lang="en-US" sz="1100" baseline="300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Counter Dimensions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 = 32.3 cm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376.1 cm, </a:t>
                      </a:r>
                      <a:r>
                        <a:rPr lang="en-US" sz="1100" dirty="0" err="1" smtClean="0">
                          <a:sym typeface="Wingdings"/>
                        </a:rPr>
                        <a:t>w</a:t>
                      </a:r>
                      <a:r>
                        <a:rPr lang="en-US" sz="1100" baseline="0" dirty="0" smtClean="0">
                          <a:sym typeface="Wingdings"/>
                        </a:rPr>
                        <a:t>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x</a:t>
                      </a:r>
                      <a:r>
                        <a:rPr lang="en-US" sz="1100" baseline="0" dirty="0" smtClean="0">
                          <a:sym typeface="Wingdings"/>
                        </a:rPr>
                        <a:t>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h</a:t>
                      </a:r>
                      <a:r>
                        <a:rPr lang="en-US" sz="1100" baseline="0" dirty="0" smtClean="0">
                          <a:sym typeface="Wingdings"/>
                        </a:rPr>
                        <a:t> = 15 cm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x</a:t>
                      </a:r>
                      <a:r>
                        <a:rPr lang="en-US" sz="1100" baseline="0" dirty="0" smtClean="0">
                          <a:sym typeface="Wingdings"/>
                        </a:rPr>
                        <a:t> 5 cm  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 smtClean="0"/>
                        <a:t>Scintillator</a:t>
                      </a:r>
                      <a:r>
                        <a:rPr lang="en-US" sz="1100" baseline="0" dirty="0" smtClean="0"/>
                        <a:t> Material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BC-408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PMTs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EMI 9954A,</a:t>
                      </a:r>
                      <a:r>
                        <a:rPr lang="en-US" sz="1100" baseline="0" dirty="0" smtClean="0"/>
                        <a:t> Philips XP2262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Design Resolution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90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</a:rPr>
                        <a:t>ps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  <a:sym typeface="Wingdings"/>
                        </a:rPr>
                        <a:t> 160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ps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Panel-1b: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Angular</a:t>
                      </a:r>
                      <a:r>
                        <a:rPr lang="en-US" sz="1100" baseline="0" dirty="0" smtClean="0"/>
                        <a:t> Coverage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100" dirty="0" smtClean="0"/>
                        <a:t>: 5</a:t>
                      </a:r>
                      <a:r>
                        <a:rPr lang="en-US" sz="1100" baseline="30000" dirty="0" smtClean="0"/>
                        <a:t>o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35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dirty="0" smtClean="0">
                          <a:sym typeface="Wingdings"/>
                        </a:rPr>
                        <a:t>,  </a:t>
                      </a:r>
                      <a:r>
                        <a:rPr lang="en-US" sz="11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100" dirty="0" smtClean="0">
                          <a:sym typeface="Wingdings"/>
                        </a:rPr>
                        <a:t>: 50% at 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dirty="0" smtClean="0">
                          <a:sym typeface="Wingdings"/>
                        </a:rPr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85% at 35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endParaRPr lang="en-US" sz="1100" baseline="30000" dirty="0" smtClean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Counter Dimensions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 = 17.3 cm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407.9 cm, </a:t>
                      </a:r>
                      <a:r>
                        <a:rPr lang="en-US" sz="1100" dirty="0" err="1" smtClean="0">
                          <a:sym typeface="Wingdings"/>
                        </a:rPr>
                        <a:t>w</a:t>
                      </a:r>
                      <a:r>
                        <a:rPr lang="en-US" sz="1100" dirty="0" smtClean="0">
                          <a:sym typeface="Wingdings"/>
                        </a:rPr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x</a:t>
                      </a:r>
                      <a:r>
                        <a:rPr lang="en-US" sz="1100" dirty="0" smtClean="0">
                          <a:sym typeface="Wingdings"/>
                        </a:rPr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h</a:t>
                      </a:r>
                      <a:r>
                        <a:rPr lang="en-US" sz="1100" dirty="0" smtClean="0">
                          <a:sym typeface="Wingdings"/>
                        </a:rPr>
                        <a:t> = 6 cm </a:t>
                      </a:r>
                      <a:r>
                        <a:rPr lang="en-US" sz="1100" dirty="0" err="1" smtClean="0">
                          <a:sym typeface="Wingdings"/>
                        </a:rPr>
                        <a:t>x</a:t>
                      </a:r>
                      <a:r>
                        <a:rPr lang="en-US" sz="1100" dirty="0" smtClean="0">
                          <a:sym typeface="Wingdings"/>
                        </a:rPr>
                        <a:t> 6 cm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 smtClean="0">
                          <a:solidFill>
                            <a:srgbClr val="000000"/>
                          </a:solidFill>
                        </a:rPr>
                        <a:t>Scintillator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 Material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BC-404 (#1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#31), BC-408 (#32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#62)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PMTs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Hamamatsu R9779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Design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Resolution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60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</a:rPr>
                        <a:t>ps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  <a:sym typeface="Wingdings"/>
                        </a:rPr>
                        <a:t> 110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ps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Panel-2: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Angular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Coverage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100" dirty="0" smtClean="0"/>
                        <a:t>: 35</a:t>
                      </a:r>
                      <a:r>
                        <a:rPr lang="en-US" sz="1100" baseline="30000" dirty="0" smtClean="0"/>
                        <a:t>o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ym typeface="Wingdings"/>
                        </a:rPr>
                        <a:t> 45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baseline="0" dirty="0" smtClean="0">
                          <a:sym typeface="Wingdings"/>
                        </a:rPr>
                        <a:t>, </a:t>
                      </a:r>
                      <a:r>
                        <a:rPr lang="en-US" sz="1100" baseline="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100" baseline="0" dirty="0" smtClean="0">
                          <a:sym typeface="Wingdings"/>
                        </a:rPr>
                        <a:t>: 85% at 35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r>
                        <a:rPr lang="en-US" sz="1100" baseline="0" dirty="0" smtClean="0">
                          <a:sym typeface="Wingdings"/>
                        </a:rPr>
                        <a:t>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</a:t>
                      </a:r>
                      <a:r>
                        <a:rPr lang="en-US" sz="1100" baseline="0" dirty="0" smtClean="0">
                          <a:sym typeface="Wingdings"/>
                        </a:rPr>
                        <a:t> 90% at 45</a:t>
                      </a:r>
                      <a:r>
                        <a:rPr lang="en-US" sz="1100" baseline="30000" dirty="0" smtClean="0">
                          <a:sym typeface="Wingdings"/>
                        </a:rPr>
                        <a:t>o</a:t>
                      </a:r>
                      <a:endParaRPr lang="en-US" sz="1100" baseline="300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Counter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Dimensions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</a:t>
                      </a:r>
                      <a:r>
                        <a:rPr lang="en-US" sz="1100" baseline="0" dirty="0" smtClean="0"/>
                        <a:t> = 371.3 cm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</a:t>
                      </a:r>
                      <a:r>
                        <a:rPr lang="en-US" sz="1100" baseline="0" dirty="0" smtClean="0">
                          <a:sym typeface="Wingdings"/>
                        </a:rPr>
                        <a:t> 426.2 cm,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w</a:t>
                      </a:r>
                      <a:r>
                        <a:rPr lang="en-US" sz="1100" baseline="0" dirty="0" smtClean="0">
                          <a:sym typeface="Wingdings"/>
                        </a:rPr>
                        <a:t>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x</a:t>
                      </a:r>
                      <a:r>
                        <a:rPr lang="en-US" sz="1100" baseline="0" dirty="0" smtClean="0">
                          <a:sym typeface="Wingdings"/>
                        </a:rPr>
                        <a:t>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h</a:t>
                      </a:r>
                      <a:r>
                        <a:rPr lang="en-US" sz="1100" baseline="0" dirty="0" smtClean="0">
                          <a:sym typeface="Wingdings"/>
                        </a:rPr>
                        <a:t> = 15 cm </a:t>
                      </a:r>
                      <a:r>
                        <a:rPr lang="en-US" sz="1100" baseline="0" dirty="0" err="1" smtClean="0">
                          <a:sym typeface="Wingdings"/>
                        </a:rPr>
                        <a:t>x</a:t>
                      </a:r>
                      <a:r>
                        <a:rPr lang="en-US" sz="1100" baseline="0" dirty="0" smtClean="0">
                          <a:sym typeface="Wingdings"/>
                        </a:rPr>
                        <a:t> 5 cm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 smtClean="0">
                          <a:solidFill>
                            <a:srgbClr val="000000"/>
                          </a:solidFill>
                        </a:rPr>
                        <a:t>Scintillator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Material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BC-408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PMTs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EMI 4312KB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Design</a:t>
                      </a:r>
                      <a:r>
                        <a:rPr lang="en-US" sz="1100" baseline="0" dirty="0" smtClean="0">
                          <a:solidFill>
                            <a:srgbClr val="000000"/>
                          </a:solidFill>
                        </a:rPr>
                        <a:t> Resolution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110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</a:rPr>
                        <a:t>ps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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  <a:sym typeface="Wingdings"/>
                        </a:rPr>
                        <a:t> 150 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sym typeface="Wingdings"/>
                        </a:rPr>
                        <a:t>ps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PID: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/K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Separation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r>
                        <a:rPr lang="en-US" sz="11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100" dirty="0" smtClean="0"/>
                        <a:t> separation up to 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2.8 GeV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K/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</a:rPr>
                        <a:t>p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Separation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r>
                        <a:rPr lang="en-US" sz="11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100" dirty="0" smtClean="0"/>
                        <a:t> separation up to 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4.8 GeV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571">
                <a:tc>
                  <a:txBody>
                    <a:bodyPr/>
                    <a:lstStyle/>
                    <a:p>
                      <a:pPr algn="r"/>
                      <a:r>
                        <a:rPr lang="en-US" sz="1100" dirty="0" err="1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100" dirty="0" err="1" smtClean="0">
                          <a:solidFill>
                            <a:srgbClr val="0000FF"/>
                          </a:solidFill>
                        </a:rPr>
                        <a:t>/p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</a:rPr>
                        <a:t>Separation</a:t>
                      </a:r>
                      <a:endParaRPr lang="en-US" sz="1100" dirty="0">
                        <a:solidFill>
                          <a:srgbClr val="000000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r>
                        <a:rPr lang="en-US" sz="11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100" dirty="0" smtClean="0"/>
                        <a:t> separation up to </a:t>
                      </a:r>
                      <a:r>
                        <a:rPr lang="en-US" sz="1100" dirty="0" smtClean="0">
                          <a:solidFill>
                            <a:srgbClr val="0000FF"/>
                          </a:solidFill>
                        </a:rPr>
                        <a:t>5.4 GeV</a:t>
                      </a:r>
                      <a:endParaRPr lang="en-US" sz="1100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" y="47244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Purpose</a:t>
            </a:r>
            <a:r>
              <a:rPr lang="en-US" sz="1600" dirty="0">
                <a:solidFill>
                  <a:prstClr val="black"/>
                </a:solidFill>
              </a:rPr>
              <a:t>: Provide timing information for charged particle identification and separate </a:t>
            </a:r>
            <a:r>
              <a:rPr lang="en-US" sz="1600" dirty="0" err="1">
                <a:solidFill>
                  <a:prstClr val="black"/>
                </a:solidFill>
              </a:rPr>
              <a:t>pions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 err="1">
                <a:solidFill>
                  <a:prstClr val="black"/>
                </a:solidFill>
              </a:rPr>
              <a:t>kaons</a:t>
            </a:r>
            <a:r>
              <a:rPr lang="en-US" sz="1600" dirty="0">
                <a:solidFill>
                  <a:prstClr val="black"/>
                </a:solidFill>
              </a:rPr>
              <a:t> and protons. Will also be used in fast trigger decision.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57912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/>
              <a:t>Status: </a:t>
            </a:r>
            <a:r>
              <a:rPr lang="en-US" sz="1600" b="1" dirty="0">
                <a:solidFill>
                  <a:srgbClr val="008000"/>
                </a:solidFill>
              </a:rPr>
              <a:t>Panel 1a: Refurbishment and QA with cosmic rays completed at JLab. Panel 1b: All counters assembled and QA  cosmic ray tested at </a:t>
            </a:r>
            <a:r>
              <a:rPr lang="en-US" sz="1600" b="1" dirty="0" smtClean="0">
                <a:solidFill>
                  <a:srgbClr val="008000"/>
                </a:solidFill>
              </a:rPr>
              <a:t>USC and being shipped to </a:t>
            </a:r>
            <a:r>
              <a:rPr lang="en-US" sz="1600" b="1" dirty="0" err="1" smtClean="0">
                <a:solidFill>
                  <a:srgbClr val="008000"/>
                </a:solidFill>
              </a:rPr>
              <a:t>JLab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6152" y="960120"/>
            <a:ext cx="1392028" cy="46166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USC, JLab</a:t>
            </a:r>
          </a:p>
        </p:txBody>
      </p:sp>
    </p:spTree>
    <p:extLst>
      <p:ext uri="{BB962C8B-B14F-4D97-AF65-F5344CB8AC3E}">
        <p14:creationId xmlns:p14="http://schemas.microsoft.com/office/powerpoint/2010/main" val="261828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Design Parameters</a:t>
            </a:r>
          </a:p>
        </p:txBody>
      </p:sp>
      <p:pic>
        <p:nvPicPr>
          <p:cNvPr id="3" name="Content Placeholder 9" descr="CLAS12  clean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t="12968" b="13539"/>
          <a:stretch>
            <a:fillRect/>
          </a:stretch>
        </p:blipFill>
        <p:spPr>
          <a:xfrm>
            <a:off x="0" y="1447800"/>
            <a:ext cx="3333750" cy="3200400"/>
          </a:xfrm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352800" y="838200"/>
            <a:ext cx="6172200" cy="5334000"/>
            <a:chOff x="1447800" y="838200"/>
            <a:chExt cx="6172200" cy="5334000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286000" y="1524000"/>
              <a:ext cx="44196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447800" y="869950"/>
              <a:ext cx="6172200" cy="523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		</a:t>
              </a:r>
              <a:r>
                <a:rPr lang="en-US" sz="1600">
                  <a:latin typeface="Arial" charset="0"/>
                </a:rPr>
                <a:t>Forward		Central </a:t>
              </a:r>
            </a:p>
            <a:p>
              <a:r>
                <a:rPr lang="en-US" sz="1600">
                  <a:latin typeface="Arial" charset="0"/>
                </a:rPr>
                <a:t>		Detector      	 Detector</a:t>
              </a:r>
            </a:p>
            <a:p>
              <a:r>
                <a:rPr lang="en-US" sz="1600">
                  <a:latin typeface="Arial" charset="0"/>
                </a:rPr>
                <a:t>Angular range	</a:t>
              </a:r>
            </a:p>
            <a:p>
              <a:r>
                <a:rPr lang="en-US" sz="1600">
                  <a:latin typeface="Arial" charset="0"/>
                </a:rPr>
                <a:t>	</a:t>
              </a:r>
              <a:r>
                <a:rPr lang="en-US" sz="1600" b="0">
                  <a:latin typeface="Arial" charset="0"/>
                </a:rPr>
                <a:t>Tracks	 5</a:t>
              </a:r>
              <a:r>
                <a:rPr lang="en-US" sz="1600" b="0" baseline="30000">
                  <a:latin typeface="Arial" charset="0"/>
                </a:rPr>
                <a:t>0</a:t>
              </a:r>
              <a:r>
                <a:rPr lang="en-US" sz="1600" b="0">
                  <a:latin typeface="Arial" charset="0"/>
                </a:rPr>
                <a:t> – 40</a:t>
              </a:r>
              <a:r>
                <a:rPr lang="en-US" sz="1600" b="0" baseline="30000">
                  <a:latin typeface="Arial" charset="0"/>
                </a:rPr>
                <a:t>0	</a:t>
              </a:r>
              <a:r>
                <a:rPr lang="en-US" sz="1600" b="0">
                  <a:latin typeface="Arial" charset="0"/>
                </a:rPr>
                <a:t>	35</a:t>
              </a:r>
              <a:r>
                <a:rPr lang="en-US" sz="1600" b="0" baseline="30000">
                  <a:latin typeface="Arial" charset="0"/>
                </a:rPr>
                <a:t>0</a:t>
              </a:r>
              <a:r>
                <a:rPr lang="en-US" sz="1600" b="0">
                  <a:latin typeface="Arial" charset="0"/>
                </a:rPr>
                <a:t> – 125</a:t>
              </a:r>
              <a:r>
                <a:rPr lang="en-US" sz="1600" b="0" baseline="30000">
                  <a:latin typeface="Arial" charset="0"/>
                </a:rPr>
                <a:t>0</a:t>
              </a:r>
              <a:endParaRPr lang="en-US" sz="1600" b="0">
                <a:latin typeface="Arial" charset="0"/>
              </a:endParaRPr>
            </a:p>
            <a:p>
              <a:r>
                <a:rPr lang="en-US" sz="1600" b="0">
                  <a:latin typeface="Arial" charset="0"/>
                </a:rPr>
                <a:t>	Photons	 3</a:t>
              </a:r>
              <a:r>
                <a:rPr lang="en-US" sz="1600" b="0" baseline="30000">
                  <a:latin typeface="Arial" charset="0"/>
                </a:rPr>
                <a:t>0</a:t>
              </a:r>
              <a:r>
                <a:rPr lang="en-US" sz="1600" b="0">
                  <a:latin typeface="Arial" charset="0"/>
                </a:rPr>
                <a:t> – 40</a:t>
              </a:r>
              <a:r>
                <a:rPr lang="en-US" sz="1600" b="0" baseline="30000">
                  <a:latin typeface="Arial" charset="0"/>
                </a:rPr>
                <a:t>0</a:t>
              </a:r>
              <a:r>
                <a:rPr lang="en-US" sz="1600" b="0">
                  <a:latin typeface="Arial" charset="0"/>
                </a:rPr>
                <a:t> 		n.a.</a:t>
              </a:r>
            </a:p>
            <a:p>
              <a:r>
                <a:rPr lang="en-US" sz="1600">
                  <a:latin typeface="Arial" charset="0"/>
                </a:rPr>
                <a:t>Resolution</a:t>
              </a:r>
            </a:p>
            <a:p>
              <a:r>
                <a:rPr lang="en-US" sz="1600">
                  <a:latin typeface="Symbol" charset="0"/>
                </a:rPr>
                <a:t>	</a:t>
              </a:r>
              <a:r>
                <a:rPr lang="en-US" sz="1600" b="0">
                  <a:latin typeface="Symbol" charset="0"/>
                </a:rPr>
                <a:t>d</a:t>
              </a:r>
              <a:r>
                <a:rPr lang="en-US" sz="1600" b="0"/>
                <a:t>p/p (%) 	</a:t>
              </a:r>
              <a:r>
                <a:rPr lang="en-US" sz="1600" b="0">
                  <a:latin typeface="Arial" charset="0"/>
                </a:rPr>
                <a:t>&lt; 1 @ 5 GeV/c </a:t>
              </a:r>
              <a:r>
                <a:rPr lang="en-US" sz="1600" b="0"/>
                <a:t>	</a:t>
              </a:r>
              <a:r>
                <a:rPr lang="en-US" sz="1600" b="0">
                  <a:latin typeface="Arial" charset="0"/>
                </a:rPr>
                <a:t>&lt; 5 @ 1.5 GeV/c</a:t>
              </a:r>
            </a:p>
            <a:p>
              <a:r>
                <a:rPr lang="en-US" sz="1600" b="0">
                  <a:latin typeface="Symbol" charset="0"/>
                </a:rPr>
                <a:t>	dq </a:t>
              </a:r>
              <a:r>
                <a:rPr lang="en-US" sz="1600" b="0"/>
                <a:t>(mr)	</a:t>
              </a:r>
              <a:r>
                <a:rPr lang="en-US" sz="1600" b="0">
                  <a:latin typeface="Arial" charset="0"/>
                </a:rPr>
                <a:t>&lt; 1</a:t>
              </a:r>
              <a:r>
                <a:rPr lang="en-US" sz="1600" b="0"/>
                <a:t>		  </a:t>
              </a:r>
              <a:r>
                <a:rPr lang="en-US" sz="1600" b="0">
                  <a:latin typeface="Arial" charset="0"/>
                </a:rPr>
                <a:t>&lt; 10 - 20	</a:t>
              </a:r>
            </a:p>
            <a:p>
              <a:r>
                <a:rPr lang="en-US" sz="1600" b="0">
                  <a:latin typeface="Symbol" charset="0"/>
                </a:rPr>
                <a:t>	Df </a:t>
              </a:r>
              <a:r>
                <a:rPr lang="en-US" sz="1600" b="0"/>
                <a:t>(mr)	</a:t>
              </a:r>
              <a:r>
                <a:rPr lang="en-US" sz="1600" b="0">
                  <a:latin typeface="Arial" charset="0"/>
                </a:rPr>
                <a:t>&lt; 3</a:t>
              </a:r>
              <a:r>
                <a:rPr lang="en-US" sz="1600" b="0"/>
                <a:t>		  </a:t>
              </a:r>
              <a:r>
                <a:rPr lang="en-US" sz="1600" b="0">
                  <a:latin typeface="Arial" charset="0"/>
                </a:rPr>
                <a:t>&lt;   5   </a:t>
              </a:r>
            </a:p>
            <a:p>
              <a:r>
                <a:rPr lang="en-US" sz="1600">
                  <a:latin typeface="Arial" charset="0"/>
                </a:rPr>
                <a:t>Photon detection</a:t>
              </a:r>
            </a:p>
            <a:p>
              <a:r>
                <a:rPr lang="en-US" sz="1600" b="0">
                  <a:latin typeface="Arial" charset="0"/>
                </a:rPr>
                <a:t>Energy (MeV)</a:t>
              </a:r>
              <a:r>
                <a:rPr lang="en-US" sz="1600" b="0"/>
                <a:t>	</a:t>
              </a:r>
              <a:r>
                <a:rPr lang="en-US" sz="1600" b="0">
                  <a:latin typeface="Arial" charset="0"/>
                </a:rPr>
                <a:t>&gt;150</a:t>
              </a:r>
              <a:r>
                <a:rPr lang="en-US" sz="1600" b="0"/>
                <a:t>		</a:t>
              </a:r>
              <a:r>
                <a:rPr lang="en-US" sz="1600" b="0">
                  <a:latin typeface="Arial" charset="0"/>
                </a:rPr>
                <a:t>n.a.</a:t>
              </a:r>
            </a:p>
            <a:p>
              <a:r>
                <a:rPr lang="en-US" sz="1600" b="0">
                  <a:latin typeface="Symbol" charset="0"/>
                </a:rPr>
                <a:t>	dq</a:t>
              </a:r>
              <a:r>
                <a:rPr lang="en-US" sz="1600" b="0"/>
                <a:t> (mr)	&lt;</a:t>
              </a:r>
              <a:r>
                <a:rPr lang="en-US" sz="1600" b="0">
                  <a:latin typeface="Arial" charset="0"/>
                </a:rPr>
                <a:t>4 @ 1 GeV</a:t>
              </a:r>
              <a:r>
                <a:rPr lang="en-US" sz="1600" b="0"/>
                <a:t>	</a:t>
              </a:r>
              <a:r>
                <a:rPr lang="en-US" sz="1600" b="0">
                  <a:latin typeface="Arial" charset="0"/>
                </a:rPr>
                <a:t>n.a.</a:t>
              </a:r>
            </a:p>
            <a:p>
              <a:r>
                <a:rPr lang="en-US" sz="1400">
                  <a:latin typeface="Arial" charset="0"/>
                </a:rPr>
                <a:t>Neutron detection</a:t>
              </a:r>
            </a:p>
            <a:p>
              <a:r>
                <a:rPr lang="en-US" sz="1600" b="0">
                  <a:latin typeface="Arial" charset="0"/>
                </a:rPr>
                <a:t>efficiency</a:t>
              </a:r>
              <a:r>
                <a:rPr lang="en-US" sz="1600" b="0" baseline="-25000">
                  <a:latin typeface="Arial" charset="0"/>
                </a:rPr>
                <a:t>		</a:t>
              </a:r>
              <a:r>
                <a:rPr lang="en-US" sz="1600" b="0">
                  <a:latin typeface="Arial" charset="0"/>
                </a:rPr>
                <a:t>&lt; 0.7 (EC+PCAL</a:t>
              </a:r>
              <a:r>
                <a:rPr lang="en-US" sz="1600" b="0"/>
                <a:t>)	</a:t>
              </a:r>
              <a:r>
                <a:rPr lang="en-US" sz="1600" b="0">
                  <a:latin typeface="Arial" charset="0"/>
                </a:rPr>
                <a:t>n.a.</a:t>
              </a:r>
            </a:p>
            <a:p>
              <a:r>
                <a:rPr lang="en-US" sz="1600">
                  <a:latin typeface="Arial" charset="0"/>
                </a:rPr>
                <a:t>Particle ID</a:t>
              </a:r>
            </a:p>
            <a:p>
              <a:r>
                <a:rPr lang="en-US" sz="1600"/>
                <a:t>	</a:t>
              </a:r>
              <a:r>
                <a:rPr lang="en-US" sz="1600" b="0"/>
                <a:t>e/</a:t>
              </a:r>
              <a:r>
                <a:rPr lang="en-US" sz="1600" b="0">
                  <a:latin typeface="Symbol" charset="0"/>
                </a:rPr>
                <a:t>p	</a:t>
              </a:r>
              <a:r>
                <a:rPr lang="en-US" sz="1600" b="0">
                  <a:latin typeface="Arial" charset="0"/>
                </a:rPr>
                <a:t>Full range	n.a.</a:t>
              </a:r>
            </a:p>
            <a:p>
              <a:r>
                <a:rPr lang="en-US" sz="1600" b="0">
                  <a:latin typeface="Symbol" charset="0"/>
                </a:rPr>
                <a:t>	p/</a:t>
              </a:r>
              <a:r>
                <a:rPr lang="en-US" sz="1600" b="0"/>
                <a:t>p</a:t>
              </a:r>
              <a:r>
                <a:rPr lang="en-US" sz="1600" b="0">
                  <a:latin typeface="Symbol" charset="0"/>
                </a:rPr>
                <a:t>	</a:t>
              </a:r>
              <a:r>
                <a:rPr lang="en-US" sz="1600" b="0">
                  <a:latin typeface="Arial" charset="0"/>
                </a:rPr>
                <a:t>Full range</a:t>
              </a:r>
              <a:r>
                <a:rPr lang="en-US" sz="1600" b="0"/>
                <a:t>	</a:t>
              </a:r>
              <a:r>
                <a:rPr lang="en-US" sz="1600" b="0">
                  <a:latin typeface="Arial" charset="0"/>
                </a:rPr>
                <a:t>&lt; 1.25 GeV/c</a:t>
              </a:r>
            </a:p>
            <a:p>
              <a:r>
                <a:rPr lang="en-US" sz="1600" b="0">
                  <a:latin typeface="Symbol" charset="0"/>
                </a:rPr>
                <a:t>	p</a:t>
              </a:r>
              <a:r>
                <a:rPr lang="en-US" sz="1600" b="0"/>
                <a:t>/K	</a:t>
              </a:r>
              <a:r>
                <a:rPr lang="en-US" sz="1600" b="0">
                  <a:latin typeface="Arial" charset="0"/>
                </a:rPr>
                <a:t>Full range</a:t>
              </a:r>
              <a:r>
                <a:rPr lang="en-US" sz="1600" b="0"/>
                <a:t>	</a:t>
              </a:r>
              <a:r>
                <a:rPr lang="en-US" sz="1600" b="0">
                  <a:latin typeface="Arial" charset="0"/>
                </a:rPr>
                <a:t>&lt; 0.65 GeV/c</a:t>
              </a:r>
            </a:p>
            <a:p>
              <a:r>
                <a:rPr lang="en-US" sz="1600" b="0"/>
                <a:t>	K/p</a:t>
              </a:r>
              <a:r>
                <a:rPr lang="en-US" sz="1600" b="0">
                  <a:latin typeface="Symbol" charset="0"/>
                </a:rPr>
                <a:t>	&lt; </a:t>
              </a:r>
              <a:r>
                <a:rPr lang="en-US" sz="1600" b="0">
                  <a:latin typeface="Arial" charset="0"/>
                </a:rPr>
                <a:t>4 GeV/c	&lt; 1.0 GeV/c</a:t>
              </a:r>
            </a:p>
            <a:p>
              <a:r>
                <a:rPr lang="en-US" sz="1600" b="0">
                  <a:latin typeface="Symbol" charset="0"/>
                </a:rPr>
                <a:t>	p</a:t>
              </a:r>
              <a:r>
                <a:rPr lang="en-US" sz="1600" b="0" baseline="30000">
                  <a:latin typeface="Symbol" charset="0"/>
                </a:rPr>
                <a:t>0</a:t>
              </a:r>
              <a:r>
                <a:rPr lang="en-US" sz="1600" b="0">
                  <a:latin typeface="Symbol" charset="0"/>
                  <a:sym typeface="Symbol" charset="0"/>
                </a:rPr>
                <a:t>gg	</a:t>
              </a:r>
              <a:r>
                <a:rPr lang="en-US" sz="1600" b="0">
                  <a:latin typeface="Arial" charset="0"/>
                  <a:sym typeface="Symbol" charset="0"/>
                </a:rPr>
                <a:t>Full range</a:t>
              </a:r>
              <a:r>
                <a:rPr lang="en-US" sz="1600" b="0">
                  <a:sym typeface="Symbol" charset="0"/>
                </a:rPr>
                <a:t>	</a:t>
              </a:r>
              <a:r>
                <a:rPr lang="en-US" sz="1600" b="0">
                  <a:latin typeface="Arial" charset="0"/>
                  <a:sym typeface="Symbol" charset="0"/>
                </a:rPr>
                <a:t>n.a.</a:t>
              </a:r>
            </a:p>
            <a:p>
              <a:r>
                <a:rPr lang="en-US" sz="1600" b="0">
                  <a:latin typeface="Symbol" charset="0"/>
                </a:rPr>
                <a:t>	h</a:t>
              </a:r>
              <a:r>
                <a:rPr lang="en-US" sz="1600" b="0">
                  <a:latin typeface="Symbol" charset="0"/>
                  <a:sym typeface="Symbol" charset="0"/>
                </a:rPr>
                <a:t>gg	</a:t>
              </a:r>
              <a:r>
                <a:rPr lang="en-US" sz="1600" b="0">
                  <a:latin typeface="Arial" charset="0"/>
                  <a:sym typeface="Symbol" charset="0"/>
                </a:rPr>
                <a:t>Full range	n.a.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447800" y="838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447800" y="14478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447800" y="21336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447800" y="3124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447800" y="3886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447800" y="43434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1447800" y="6172200"/>
              <a:ext cx="5638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14478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32766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51054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7086600" y="838200"/>
              <a:ext cx="0" cy="533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143000" y="881063"/>
            <a:ext cx="1884363" cy="338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Arial" charset="0"/>
              </a:rPr>
              <a:t>Forward Detector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524000" y="2438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en-US"/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1423194" y="1243806"/>
            <a:ext cx="685800" cy="636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8600" y="4724400"/>
            <a:ext cx="1828800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Arial" charset="0"/>
              </a:rPr>
              <a:t>Central Detector</a:t>
            </a:r>
          </a:p>
        </p:txBody>
      </p:sp>
      <p:cxnSp>
        <p:nvCxnSpPr>
          <p:cNvPr id="24" name="Straight Arrow Connector 24"/>
          <p:cNvCxnSpPr>
            <a:cxnSpLocks noChangeShapeType="1"/>
            <a:stCxn id="23" idx="0"/>
          </p:cNvCxnSpPr>
          <p:nvPr/>
        </p:nvCxnSpPr>
        <p:spPr bwMode="auto">
          <a:xfrm rot="16200000" flipV="1">
            <a:off x="76200" y="3657600"/>
            <a:ext cx="1524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7501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8" descr="Hall B CLAs12 w Ma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801688" y="-55563"/>
            <a:ext cx="8229600" cy="639763"/>
          </a:xfrm>
        </p:spPr>
        <p:txBody>
          <a:bodyPr/>
          <a:lstStyle/>
          <a:p>
            <a:r>
              <a:rPr lang="en-US" sz="36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CLAS12 Detector Grouping</a:t>
            </a:r>
          </a:p>
        </p:txBody>
      </p:sp>
      <p:sp>
        <p:nvSpPr>
          <p:cNvPr id="40964" name="Line Callout 1 5"/>
          <p:cNvSpPr>
            <a:spLocks/>
          </p:cNvSpPr>
          <p:nvPr/>
        </p:nvSpPr>
        <p:spPr bwMode="auto">
          <a:xfrm>
            <a:off x="146050" y="893763"/>
            <a:ext cx="1671638" cy="1068387"/>
          </a:xfrm>
          <a:prstGeom prst="borderCallout1">
            <a:avLst>
              <a:gd name="adj1" fmla="val 11537"/>
              <a:gd name="adj2" fmla="val 100639"/>
              <a:gd name="adj3" fmla="val 294444"/>
              <a:gd name="adj4" fmla="val 292093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HTCC 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Supported on Cart on Space Frame Subway</a:t>
            </a:r>
          </a:p>
        </p:txBody>
      </p:sp>
      <p:sp>
        <p:nvSpPr>
          <p:cNvPr id="40965" name="Line Callout 1 6"/>
          <p:cNvSpPr>
            <a:spLocks/>
          </p:cNvSpPr>
          <p:nvPr/>
        </p:nvSpPr>
        <p:spPr bwMode="auto">
          <a:xfrm>
            <a:off x="180975" y="2249488"/>
            <a:ext cx="1279525" cy="1541462"/>
          </a:xfrm>
          <a:prstGeom prst="borderCallout1">
            <a:avLst>
              <a:gd name="adj1" fmla="val 28921"/>
              <a:gd name="adj2" fmla="val 102065"/>
              <a:gd name="adj3" fmla="val 125838"/>
              <a:gd name="adj4" fmla="val 378139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Central Detectors: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CTOF, SVT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Supported from the SOLENOID</a:t>
            </a:r>
          </a:p>
        </p:txBody>
      </p:sp>
      <p:sp>
        <p:nvSpPr>
          <p:cNvPr id="40966" name="Line Callout 1 4"/>
          <p:cNvSpPr>
            <a:spLocks/>
          </p:cNvSpPr>
          <p:nvPr/>
        </p:nvSpPr>
        <p:spPr bwMode="auto">
          <a:xfrm>
            <a:off x="7210425" y="769938"/>
            <a:ext cx="1789113" cy="1782762"/>
          </a:xfrm>
          <a:prstGeom prst="borderCallout1">
            <a:avLst>
              <a:gd name="adj1" fmla="val 60713"/>
              <a:gd name="adj2" fmla="val 278"/>
              <a:gd name="adj3" fmla="val 122921"/>
              <a:gd name="adj4" fmla="val -24116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Forward Detectors: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LTCC, FTOF, PCAL, EC,        all supported by Forward Carriage</a:t>
            </a:r>
          </a:p>
          <a:p>
            <a:endParaRPr lang="en-US" sz="1600" b="0">
              <a:solidFill>
                <a:srgbClr val="000000"/>
              </a:solidFill>
              <a:latin typeface="Calibri" charset="0"/>
            </a:endParaRPr>
          </a:p>
          <a:p>
            <a:endParaRPr lang="en-US" sz="1600" b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0967" name="Line Callout 1 6"/>
          <p:cNvSpPr>
            <a:spLocks/>
          </p:cNvSpPr>
          <p:nvPr/>
        </p:nvSpPr>
        <p:spPr bwMode="auto">
          <a:xfrm>
            <a:off x="3962400" y="914400"/>
            <a:ext cx="2054225" cy="1871663"/>
          </a:xfrm>
          <a:prstGeom prst="borderCallout1">
            <a:avLst>
              <a:gd name="adj1" fmla="val 99329"/>
              <a:gd name="adj2" fmla="val 63546"/>
              <a:gd name="adj3" fmla="val 135477"/>
              <a:gd name="adj4" fmla="val 90671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Tracking Assembly: Drift Chambers Supported by the TORUS 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also Moeller Electron Shield  and Inner Calorimeter </a:t>
            </a:r>
          </a:p>
        </p:txBody>
      </p:sp>
      <p:sp>
        <p:nvSpPr>
          <p:cNvPr id="40968" name="Line Callout 1 6"/>
          <p:cNvSpPr>
            <a:spLocks/>
          </p:cNvSpPr>
          <p:nvPr/>
        </p:nvSpPr>
        <p:spPr bwMode="auto">
          <a:xfrm>
            <a:off x="0" y="4724400"/>
            <a:ext cx="1795463" cy="1541463"/>
          </a:xfrm>
          <a:prstGeom prst="borderCallout1">
            <a:avLst>
              <a:gd name="adj1" fmla="val 28921"/>
              <a:gd name="adj2" fmla="val 102065"/>
              <a:gd name="adj3" fmla="val -17074"/>
              <a:gd name="adj4" fmla="val 158579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Beamline: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Raster Magnets, Beam Position, Targets Systems,</a:t>
            </a:r>
          </a:p>
          <a:p>
            <a:r>
              <a:rPr lang="en-US" sz="1600" b="0">
                <a:solidFill>
                  <a:srgbClr val="000000"/>
                </a:solidFill>
                <a:latin typeface="Calibri" charset="0"/>
              </a:rPr>
              <a:t>Moeller System, etc.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V="1">
            <a:off x="6286500" y="5295900"/>
            <a:ext cx="685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34200" y="5867400"/>
            <a:ext cx="762000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4076700" y="4991100"/>
            <a:ext cx="12954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429000" y="5867400"/>
            <a:ext cx="1381125" cy="4572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800" b="0">
              <a:solidFill>
                <a:srgbClr val="FFFFFF"/>
              </a:solidFill>
              <a:ea typeface="ＭＳ Ｐゴシック" pitchFamily="-110" charset="-128"/>
            </a:endParaRPr>
          </a:p>
        </p:txBody>
      </p:sp>
      <p:sp>
        <p:nvSpPr>
          <p:cNvPr id="40973" name="TextBox 20"/>
          <p:cNvSpPr txBox="1">
            <a:spLocks noChangeArrowheads="1"/>
          </p:cNvSpPr>
          <p:nvPr/>
        </p:nvSpPr>
        <p:spPr bwMode="auto">
          <a:xfrm>
            <a:off x="3552825" y="59055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latin typeface="Calibri" charset="0"/>
              </a:rPr>
              <a:t>Solenoid</a:t>
            </a:r>
          </a:p>
        </p:txBody>
      </p:sp>
      <p:sp>
        <p:nvSpPr>
          <p:cNvPr id="40974" name="TextBox 21"/>
          <p:cNvSpPr txBox="1">
            <a:spLocks noChangeArrowheads="1"/>
          </p:cNvSpPr>
          <p:nvPr/>
        </p:nvSpPr>
        <p:spPr bwMode="auto">
          <a:xfrm>
            <a:off x="6934200" y="5895975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>
                <a:solidFill>
                  <a:srgbClr val="000000"/>
                </a:solidFill>
                <a:latin typeface="Calibri" charset="0"/>
              </a:rPr>
              <a:t>Torus</a:t>
            </a:r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4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-17743" y="4330"/>
            <a:ext cx="9144001" cy="681470"/>
          </a:xfrm>
        </p:spPr>
        <p:txBody>
          <a:bodyPr/>
          <a:lstStyle/>
          <a:p>
            <a:pPr eaLnBrk="1" hangingPunct="1"/>
            <a:r>
              <a:rPr lang="en-US" sz="44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Physics </a:t>
            </a:r>
            <a:r>
              <a:rPr lang="en-US" sz="44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Program at 12 </a:t>
            </a:r>
            <a:r>
              <a:rPr lang="en-US" sz="4400" b="0" cap="small" spc="300" dirty="0" err="1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GeV</a:t>
            </a:r>
            <a:endParaRPr lang="en-US" sz="4400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74" y="6356856"/>
            <a:ext cx="2132853" cy="364764"/>
          </a:xfrm>
          <a:prstGeom prst="rect">
            <a:avLst/>
          </a:prstGeom>
        </p:spPr>
        <p:txBody>
          <a:bodyPr lIns="57150" tIns="28575" rIns="57150" bIns="28575"/>
          <a:lstStyle/>
          <a:p>
            <a:pPr>
              <a:defRPr/>
            </a:pPr>
            <a:fld id="{BB7BD426-C0DC-A645-A7AC-6308EAA3714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2195420" y="128992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567171"/>
            <a:ext cx="9144000" cy="99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76332" y="6609051"/>
            <a:ext cx="184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45062" name="Rectangle 2"/>
          <p:cNvSpPr>
            <a:spLocks noChangeArrowheads="1"/>
          </p:cNvSpPr>
          <p:nvPr/>
        </p:nvSpPr>
        <p:spPr bwMode="auto">
          <a:xfrm>
            <a:off x="2195420" y="1289921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567171"/>
            <a:ext cx="9144000" cy="99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4000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rPr>
              <a:t> </a:t>
            </a:r>
            <a:endParaRPr lang="en-GB" sz="4000">
              <a:effectLst>
                <a:outerShdw blurRad="38100" dist="38100" dir="2700000" algn="tl">
                  <a:srgbClr val="FFFFFF"/>
                </a:outerShdw>
              </a:effectLst>
              <a:latin typeface="Calibri" charset="0"/>
            </a:endParaRPr>
          </a:p>
        </p:txBody>
      </p:sp>
      <p:sp>
        <p:nvSpPr>
          <p:cNvPr id="45064" name="Text Box 5"/>
          <p:cNvSpPr txBox="1">
            <a:spLocks noChangeArrowheads="1"/>
          </p:cNvSpPr>
          <p:nvPr/>
        </p:nvSpPr>
        <p:spPr bwMode="auto">
          <a:xfrm>
            <a:off x="376332" y="6609051"/>
            <a:ext cx="184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45065" name="Rectangle 28"/>
          <p:cNvSpPr>
            <a:spLocks noChangeArrowheads="1"/>
          </p:cNvSpPr>
          <p:nvPr/>
        </p:nvSpPr>
        <p:spPr bwMode="auto">
          <a:xfrm>
            <a:off x="457573" y="4004830"/>
            <a:ext cx="5379758" cy="5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lnSpc>
                <a:spcPts val="1703"/>
              </a:lnSpc>
            </a:pPr>
            <a:r>
              <a:rPr lang="en-US" sz="1800" b="1" i="1" dirty="0">
                <a:latin typeface="Arial"/>
                <a:cs typeface="Arial"/>
              </a:rPr>
              <a:t>Hall C</a:t>
            </a:r>
            <a:r>
              <a:rPr lang="en-US" sz="1800" i="1" dirty="0">
                <a:latin typeface="Arial"/>
                <a:cs typeface="Arial"/>
              </a:rPr>
              <a:t> – precision determination of </a:t>
            </a: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valence quark properties</a:t>
            </a:r>
            <a:r>
              <a:rPr lang="en-US" sz="1800" i="1" dirty="0">
                <a:latin typeface="Arial"/>
                <a:cs typeface="Arial"/>
              </a:rPr>
              <a:t> in nucleons and 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nuclei</a:t>
            </a:r>
          </a:p>
        </p:txBody>
      </p:sp>
      <p:pic>
        <p:nvPicPr>
          <p:cNvPr id="16" name="Picture 40" descr="Hall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6" y="3867367"/>
            <a:ext cx="3133912" cy="226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TextBox 30"/>
          <p:cNvSpPr txBox="1">
            <a:spLocks noChangeArrowheads="1"/>
          </p:cNvSpPr>
          <p:nvPr/>
        </p:nvSpPr>
        <p:spPr bwMode="auto">
          <a:xfrm>
            <a:off x="5867213" y="5562384"/>
            <a:ext cx="310683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high momentum spectrometers &amp; dedicated equipments</a:t>
            </a:r>
          </a:p>
        </p:txBody>
      </p:sp>
      <p:pic>
        <p:nvPicPr>
          <p:cNvPr id="21" name="Picture 26" descr="hall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" y="1524000"/>
            <a:ext cx="2964890" cy="2380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Rectangle 34"/>
          <p:cNvSpPr>
            <a:spLocks noChangeArrowheads="1"/>
          </p:cNvSpPr>
          <p:nvPr/>
        </p:nvSpPr>
        <p:spPr bwMode="auto">
          <a:xfrm>
            <a:off x="3048000" y="3123767"/>
            <a:ext cx="5715000" cy="5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lnSpc>
                <a:spcPts val="1703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Hall B - </a:t>
            </a: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3-D nucleon structure via GPDs  &amp; TMDs  </a:t>
            </a:r>
          </a:p>
          <a:p>
            <a:pPr>
              <a:lnSpc>
                <a:spcPts val="1703"/>
              </a:lnSpc>
            </a:pP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Search new form of hadron. matter via Meson </a:t>
            </a:r>
            <a:r>
              <a:rPr lang="en-US" sz="1800" i="1" dirty="0" err="1">
                <a:solidFill>
                  <a:srgbClr val="000000"/>
                </a:solidFill>
                <a:latin typeface="Arial"/>
                <a:cs typeface="Arial"/>
              </a:rPr>
              <a:t>Spectr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5070" name="TextBox 31"/>
          <p:cNvSpPr txBox="1">
            <a:spLocks noChangeArrowheads="1"/>
          </p:cNvSpPr>
          <p:nvPr/>
        </p:nvSpPr>
        <p:spPr bwMode="auto">
          <a:xfrm>
            <a:off x="1828426" y="3581617"/>
            <a:ext cx="152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4</a:t>
            </a:r>
            <a:r>
              <a:rPr lang="en-US" sz="1600" b="1">
                <a:solidFill>
                  <a:srgbClr val="FFFF00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 detector</a:t>
            </a:r>
          </a:p>
        </p:txBody>
      </p:sp>
      <p:pic>
        <p:nvPicPr>
          <p:cNvPr id="28" name="Picture 12" descr="hallacomb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206" y="864827"/>
            <a:ext cx="3087221" cy="2030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28600" y="838200"/>
            <a:ext cx="5791200" cy="59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000000"/>
                </a:solidFill>
                <a:latin typeface="Arial"/>
                <a:cs typeface="Arial"/>
              </a:rPr>
              <a:t>Hall A 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lang="en-US" sz="1800" i="1" dirty="0">
                <a:latin typeface="Arial"/>
                <a:cs typeface="Arial"/>
              </a:rPr>
              <a:t>form factors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, GPDs  &amp; TMDs , SRC</a:t>
            </a:r>
            <a:endParaRPr lang="en-US" sz="1800" i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lnSpc>
                <a:spcPts val="1700"/>
              </a:lnSpc>
              <a:defRPr/>
            </a:pP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Low-energy tests of the SM and Fund. Symmetry Exp.</a:t>
            </a:r>
            <a:endParaRPr lang="en-US"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5075" name="TextBox 32"/>
          <p:cNvSpPr txBox="1">
            <a:spLocks noChangeArrowheads="1"/>
          </p:cNvSpPr>
          <p:nvPr/>
        </p:nvSpPr>
        <p:spPr bwMode="auto">
          <a:xfrm>
            <a:off x="6125882" y="2310896"/>
            <a:ext cx="301811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High luminosity, high resolution &amp; dedicated equipments</a:t>
            </a:r>
          </a:p>
        </p:txBody>
      </p:sp>
      <p:sp>
        <p:nvSpPr>
          <p:cNvPr id="45076" name="Rectangle 31"/>
          <p:cNvSpPr>
            <a:spLocks noChangeArrowheads="1"/>
          </p:cNvSpPr>
          <p:nvPr/>
        </p:nvSpPr>
        <p:spPr bwMode="auto">
          <a:xfrm>
            <a:off x="3505200" y="6211669"/>
            <a:ext cx="5638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r>
              <a:rPr lang="en-US" sz="1800" b="1" i="1" dirty="0">
                <a:latin typeface="Arial"/>
                <a:cs typeface="Arial"/>
              </a:rPr>
              <a:t>Hall D </a:t>
            </a:r>
            <a:r>
              <a:rPr lang="en-US" sz="1800" i="1" dirty="0">
                <a:latin typeface="Arial"/>
                <a:cs typeface="Arial"/>
              </a:rPr>
              <a:t>- exploring origin of 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confinement by studying </a:t>
            </a:r>
            <a:r>
              <a:rPr lang="en-US" sz="1800" i="1" dirty="0">
                <a:solidFill>
                  <a:srgbClr val="FF0000"/>
                </a:solidFill>
                <a:latin typeface="Arial"/>
                <a:cs typeface="Arial"/>
              </a:rPr>
              <a:t>exotic mesons </a:t>
            </a:r>
            <a:r>
              <a:rPr lang="en-US" sz="1800" i="1" dirty="0">
                <a:solidFill>
                  <a:srgbClr val="000000"/>
                </a:solidFill>
                <a:latin typeface="Arial"/>
                <a:cs typeface="Arial"/>
              </a:rPr>
              <a:t>using real photons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0" y="4602163"/>
            <a:ext cx="3505200" cy="228274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63500" prst="coolSlant"/>
          </a:sp3d>
          <a:extLst/>
        </p:spPr>
        <p:txBody>
          <a:bodyPr lIns="91440" tIns="45720" rIns="91440" bIns="45720"/>
          <a:lstStyle/>
          <a:p>
            <a:pPr>
              <a:defRPr/>
            </a:pPr>
            <a:endParaRPr lang="en-US"/>
          </a:p>
        </p:txBody>
      </p:sp>
      <p:pic>
        <p:nvPicPr>
          <p:cNvPr id="38" name="Picture 18" descr="det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" y="4601658"/>
            <a:ext cx="3213287" cy="2332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1" name="TextBox 34"/>
          <p:cNvSpPr txBox="1">
            <a:spLocks noChangeArrowheads="1"/>
          </p:cNvSpPr>
          <p:nvPr/>
        </p:nvSpPr>
        <p:spPr bwMode="auto">
          <a:xfrm>
            <a:off x="0" y="4496233"/>
            <a:ext cx="25745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Hermetic detector</a:t>
            </a:r>
          </a:p>
          <a:p>
            <a:pPr eaLnBrk="1" hangingPunct="1"/>
            <a:r>
              <a:rPr lang="en-US" sz="1600" b="1">
                <a:solidFill>
                  <a:srgbClr val="FFFF00"/>
                </a:solidFill>
                <a:latin typeface="Calibri" charset="0"/>
                <a:cs typeface="Calibri" charset="0"/>
              </a:rPr>
              <a:t>Photon tagger</a:t>
            </a:r>
          </a:p>
        </p:txBody>
      </p:sp>
      <p:sp>
        <p:nvSpPr>
          <p:cNvPr id="45082" name="TextBox 9"/>
          <p:cNvSpPr txBox="1">
            <a:spLocks noChangeArrowheads="1"/>
          </p:cNvSpPr>
          <p:nvPr/>
        </p:nvSpPr>
        <p:spPr bwMode="auto">
          <a:xfrm>
            <a:off x="5943787" y="819367"/>
            <a:ext cx="8924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Arial" charset="0"/>
              </a:rPr>
              <a:t>Hall A</a:t>
            </a:r>
          </a:p>
        </p:txBody>
      </p:sp>
      <p:sp>
        <p:nvSpPr>
          <p:cNvPr id="45083" name="TextBox 43"/>
          <p:cNvSpPr txBox="1">
            <a:spLocks noChangeArrowheads="1"/>
          </p:cNvSpPr>
          <p:nvPr/>
        </p:nvSpPr>
        <p:spPr bwMode="auto">
          <a:xfrm>
            <a:off x="2133787" y="1524000"/>
            <a:ext cx="91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Arial" charset="0"/>
              </a:rPr>
              <a:t>Hall B</a:t>
            </a:r>
          </a:p>
        </p:txBody>
      </p:sp>
      <p:sp>
        <p:nvSpPr>
          <p:cNvPr id="45084" name="TextBox 44"/>
          <p:cNvSpPr txBox="1">
            <a:spLocks noChangeArrowheads="1"/>
          </p:cNvSpPr>
          <p:nvPr/>
        </p:nvSpPr>
        <p:spPr bwMode="auto">
          <a:xfrm>
            <a:off x="5943787" y="3885767"/>
            <a:ext cx="91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Arial" charset="0"/>
              </a:rPr>
              <a:t>Hall C</a:t>
            </a:r>
          </a:p>
        </p:txBody>
      </p:sp>
      <p:sp>
        <p:nvSpPr>
          <p:cNvPr id="45085" name="TextBox 45"/>
          <p:cNvSpPr txBox="1">
            <a:spLocks noChangeArrowheads="1"/>
          </p:cNvSpPr>
          <p:nvPr/>
        </p:nvSpPr>
        <p:spPr bwMode="auto">
          <a:xfrm>
            <a:off x="2514787" y="6324384"/>
            <a:ext cx="91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73025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bg1"/>
                </a:solidFill>
                <a:cs typeface="Arial" charset="0"/>
              </a:rPr>
              <a:t>Hall D</a:t>
            </a:r>
          </a:p>
        </p:txBody>
      </p:sp>
    </p:spTree>
    <p:extLst>
      <p:ext uri="{BB962C8B-B14F-4D97-AF65-F5344CB8AC3E}">
        <p14:creationId xmlns:p14="http://schemas.microsoft.com/office/powerpoint/2010/main" val="284538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TORUS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Highlights</a:t>
            </a:r>
          </a:p>
        </p:txBody>
      </p:sp>
      <p:pic>
        <p:nvPicPr>
          <p:cNvPr id="5" name="Picture 4" descr="IMG_1662 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5463" y="914400"/>
            <a:ext cx="3751337" cy="2544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3-bath.jpg"/>
          <p:cNvPicPr>
            <a:picLocks noChangeAspect="1"/>
          </p:cNvPicPr>
          <p:nvPr/>
        </p:nvPicPr>
        <p:blipFill rotWithShape="1">
          <a:blip r:embed="rId4" cstate="print"/>
          <a:srcRect t="10317"/>
          <a:stretch/>
        </p:blipFill>
        <p:spPr>
          <a:xfrm>
            <a:off x="4935463" y="3581400"/>
            <a:ext cx="3751337" cy="2523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IMG_16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380" y="3341133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53000" y="3211499"/>
            <a:ext cx="37338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Winding Tooling at FNAL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638800"/>
            <a:ext cx="35814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Conductor on Spool at FNAL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5638800"/>
            <a:ext cx="37338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Solder Pot at AES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78" y="914399"/>
            <a:ext cx="3657601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3200400"/>
            <a:ext cx="36576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Prototype Winding at FNAL</a:t>
            </a:r>
            <a:endParaRPr lang="en-US" sz="2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671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5715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44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High </a:t>
            </a:r>
            <a:r>
              <a:rPr lang="en-US" sz="44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Threshold CC (HTCC)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681067"/>
              </p:ext>
            </p:extLst>
          </p:nvPr>
        </p:nvGraphicFramePr>
        <p:xfrm>
          <a:off x="4038600" y="2133600"/>
          <a:ext cx="4876800" cy="4090995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983232"/>
                <a:gridCol w="2893568"/>
              </a:tblGrid>
              <a:tr h="30480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Working Gas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BA1E2E"/>
                          </a:solidFill>
                        </a:rPr>
                        <a:t>CO</a:t>
                      </a:r>
                      <a:r>
                        <a:rPr lang="en-US" sz="1100" b="1" baseline="-25000" dirty="0" smtClean="0">
                          <a:solidFill>
                            <a:srgbClr val="BA1E2E"/>
                          </a:solidFill>
                        </a:rPr>
                        <a:t>2</a:t>
                      </a:r>
                      <a:r>
                        <a:rPr lang="en-US" sz="1100" b="1" dirty="0" smtClean="0">
                          <a:solidFill>
                            <a:srgbClr val="BA1E2E"/>
                          </a:solidFill>
                        </a:rPr>
                        <a:t>@1atm, 25</a:t>
                      </a:r>
                      <a:r>
                        <a:rPr lang="en-US" sz="1100" b="1" baseline="30000" dirty="0" smtClean="0">
                          <a:solidFill>
                            <a:srgbClr val="BA1E2E"/>
                          </a:solidFill>
                          <a:cs typeface="Arial" charset="0"/>
                        </a:rPr>
                        <a:t>o</a:t>
                      </a:r>
                      <a:r>
                        <a:rPr lang="en-US" sz="1100" b="1" dirty="0" smtClean="0">
                          <a:solidFill>
                            <a:srgbClr val="BA1E2E"/>
                          </a:solidFill>
                          <a:cs typeface="Arial" charset="0"/>
                        </a:rPr>
                        <a:t>C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Angular</a:t>
                      </a:r>
                      <a:r>
                        <a:rPr lang="en-US" sz="1100" b="1" baseline="0" dirty="0" smtClean="0"/>
                        <a:t> Coverage</a:t>
                      </a:r>
                      <a:endParaRPr lang="en-US" sz="1100" b="1" dirty="0" smtClean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100" b="1" dirty="0" smtClean="0">
                          <a:latin typeface="GreekC" pitchFamily="2" charset="0"/>
                          <a:cs typeface="GreekC" pitchFamily="2" charset="0"/>
                        </a:rPr>
                        <a:t>ϑ</a:t>
                      </a:r>
                      <a:r>
                        <a:rPr lang="en-US" sz="1100" b="1" dirty="0" smtClean="0">
                          <a:cs typeface="GreekC" pitchFamily="2" charset="0"/>
                        </a:rPr>
                        <a:t>= </a:t>
                      </a:r>
                      <a:r>
                        <a:rPr lang="en-US" sz="1100" b="1" dirty="0" smtClean="0"/>
                        <a:t>5</a:t>
                      </a:r>
                      <a:r>
                        <a:rPr lang="en-US" sz="1100" b="1" baseline="30000" dirty="0" smtClean="0"/>
                        <a:t>o</a:t>
                      </a:r>
                      <a:r>
                        <a:rPr lang="en-US" sz="1100" b="1" dirty="0" smtClean="0"/>
                        <a:t> – 35</a:t>
                      </a:r>
                      <a:r>
                        <a:rPr lang="en-US" sz="1100" b="1" baseline="30000" dirty="0" smtClean="0"/>
                        <a:t>o</a:t>
                      </a:r>
                      <a:r>
                        <a:rPr lang="en-US" sz="1100" b="1" dirty="0" smtClean="0"/>
                        <a:t>;</a:t>
                      </a:r>
                      <a:r>
                        <a:rPr lang="en-US" sz="1100" b="1" dirty="0" smtClean="0">
                          <a:latin typeface="GreekC" pitchFamily="2" charset="0"/>
                          <a:cs typeface="GreekC" pitchFamily="2" charset="0"/>
                        </a:rPr>
                        <a:t> f</a:t>
                      </a:r>
                      <a:r>
                        <a:rPr lang="en-US" sz="1100" b="1" dirty="0" smtClean="0">
                          <a:cs typeface="GreekC" pitchFamily="2" charset="0"/>
                        </a:rPr>
                        <a:t>= </a:t>
                      </a:r>
                      <a:r>
                        <a:rPr lang="en-US" sz="1100" b="1" dirty="0" smtClean="0"/>
                        <a:t>0</a:t>
                      </a:r>
                      <a:r>
                        <a:rPr lang="en-US" sz="1100" b="1" baseline="30000" dirty="0" smtClean="0"/>
                        <a:t>o</a:t>
                      </a:r>
                      <a:r>
                        <a:rPr lang="en-US" sz="1100" b="1" dirty="0" smtClean="0"/>
                        <a:t> – 360</a:t>
                      </a:r>
                      <a:r>
                        <a:rPr lang="en-US" sz="1100" b="1" baseline="30000" dirty="0" smtClean="0"/>
                        <a:t>o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Threshold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BA1E2E"/>
                          </a:solidFill>
                          <a:cs typeface="Arial" charset="0"/>
                          <a:sym typeface="UniversalMath1 BT" pitchFamily="18" charset="2"/>
                        </a:rPr>
                        <a:t>15 MeV/c </a:t>
                      </a:r>
                      <a:r>
                        <a:rPr lang="en-US" sz="1100" dirty="0" smtClean="0">
                          <a:solidFill>
                            <a:srgbClr val="BA1E2E"/>
                          </a:solidFill>
                          <a:cs typeface="Arial" charset="0"/>
                          <a:sym typeface="UniversalMath1 BT" pitchFamily="18" charset="2"/>
                        </a:rPr>
                        <a:t>(electrons)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baseline="0" dirty="0" smtClean="0"/>
                        <a:t>Threshold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rgbClr val="BA1E2E"/>
                          </a:solidFill>
                          <a:cs typeface="Arial" charset="0"/>
                          <a:sym typeface="UniversalMath1 BT" pitchFamily="18" charset="2"/>
                        </a:rPr>
                        <a:t>4.9 GeV/c </a:t>
                      </a:r>
                      <a:r>
                        <a:rPr lang="en-US" sz="1100" dirty="0" smtClean="0">
                          <a:solidFill>
                            <a:srgbClr val="BA1E2E"/>
                          </a:solidFill>
                          <a:cs typeface="Arial" charset="0"/>
                          <a:sym typeface="UniversalMath1 BT" pitchFamily="18" charset="2"/>
                        </a:rPr>
                        <a:t>(charged pions)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Rejection of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pions at 2 GeV/c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cs typeface="Arial" charset="0"/>
                          <a:sym typeface="UniversalMath1 BT"/>
                        </a:rPr>
                        <a:t>&gt;10</a:t>
                      </a:r>
                      <a:r>
                        <a:rPr lang="en-US" sz="1100" b="1" baseline="30000" dirty="0" smtClean="0">
                          <a:cs typeface="Arial" charset="0"/>
                          <a:sym typeface="UniversalMath1 BT"/>
                        </a:rPr>
                        <a:t>3</a:t>
                      </a:r>
                      <a:r>
                        <a:rPr lang="en-US" sz="1100" b="1" baseline="0" dirty="0" smtClean="0">
                          <a:cs typeface="Arial" charset="0"/>
                          <a:sym typeface="UniversalMath1 BT"/>
                        </a:rPr>
                        <a:t>  </a:t>
                      </a:r>
                      <a:r>
                        <a:rPr lang="en-US" sz="1100" baseline="0" dirty="0" smtClean="0">
                          <a:cs typeface="Arial" charset="0"/>
                          <a:sym typeface="UniversalMath1 BT"/>
                        </a:rPr>
                        <a:t>(</a:t>
                      </a:r>
                      <a:r>
                        <a:rPr lang="en-US" sz="1100" dirty="0" smtClean="0">
                          <a:cs typeface="Arial" charset="0"/>
                          <a:sym typeface="UniversalMath1 BT"/>
                        </a:rPr>
                        <a:t>99.9% electron detection efficiency)</a:t>
                      </a:r>
                      <a:endParaRPr lang="en-US" sz="1100" dirty="0" smtClean="0">
                        <a:cs typeface="Arial" charset="0"/>
                        <a:sym typeface="UniversalMath1 BT" pitchFamily="18" charset="2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Rejection</a:t>
                      </a:r>
                      <a:r>
                        <a:rPr lang="en-US" sz="1100" b="1" baseline="0" dirty="0" smtClean="0"/>
                        <a:t> of pions at 4 GeV/c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cs typeface="Arial" charset="0"/>
                          <a:sym typeface="UniversalMath1 BT"/>
                        </a:rPr>
                        <a:t>&gt;0.5x10</a:t>
                      </a:r>
                      <a:r>
                        <a:rPr lang="en-US" sz="1100" b="1" baseline="30000" dirty="0" smtClean="0">
                          <a:cs typeface="Arial" charset="0"/>
                          <a:sym typeface="UniversalMath1 BT"/>
                        </a:rPr>
                        <a:t>3</a:t>
                      </a:r>
                      <a:r>
                        <a:rPr lang="en-US" sz="1100" b="1" baseline="0" dirty="0" smtClean="0">
                          <a:cs typeface="Arial" charset="0"/>
                          <a:sym typeface="UniversalMath1 BT"/>
                        </a:rPr>
                        <a:t>  </a:t>
                      </a:r>
                      <a:r>
                        <a:rPr lang="en-US" sz="1100" baseline="0" dirty="0" smtClean="0">
                          <a:cs typeface="Arial" charset="0"/>
                          <a:sym typeface="UniversalMath1 BT"/>
                        </a:rPr>
                        <a:t>(</a:t>
                      </a:r>
                      <a:r>
                        <a:rPr lang="en-US" sz="1100" dirty="0" smtClean="0">
                          <a:cs typeface="Arial" charset="0"/>
                          <a:sym typeface="UniversalMath1 BT"/>
                        </a:rPr>
                        <a:t>99.9% el. detection efficiency) </a:t>
                      </a:r>
                      <a:endParaRPr lang="en-US" sz="1100" dirty="0" smtClean="0">
                        <a:cs typeface="Arial" charset="0"/>
                        <a:sym typeface="UniversalMath1 BT" pitchFamily="18" charset="2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Overall Dimensions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cs typeface="Arial" charset="0"/>
                          <a:sym typeface="UniversalMath1 BT"/>
                        </a:rPr>
                        <a:t>Ø 4.5</a:t>
                      </a:r>
                      <a:r>
                        <a:rPr lang="en-US" sz="1100" b="1" dirty="0" smtClean="0">
                          <a:cs typeface="Arial" charset="0"/>
                        </a:rPr>
                        <a:t> </a:t>
                      </a:r>
                      <a:r>
                        <a:rPr lang="en-US" sz="1100" b="1" dirty="0" err="1" smtClean="0">
                          <a:cs typeface="Arial" charset="0"/>
                        </a:rPr>
                        <a:t>m</a:t>
                      </a:r>
                      <a:r>
                        <a:rPr lang="en-US" sz="1100" b="1" baseline="0" dirty="0" smtClean="0">
                          <a:cs typeface="Arial" charset="0"/>
                        </a:rPr>
                        <a:t>, </a:t>
                      </a:r>
                      <a:r>
                        <a:rPr lang="en-US" sz="1100" baseline="0" dirty="0" smtClean="0">
                          <a:cs typeface="Arial" charset="0"/>
                        </a:rPr>
                        <a:t> </a:t>
                      </a:r>
                      <a:r>
                        <a:rPr lang="en-US" sz="1100" b="1" baseline="0" dirty="0" smtClean="0">
                          <a:cs typeface="Arial" charset="0"/>
                        </a:rPr>
                        <a:t>L = 1.8 </a:t>
                      </a:r>
                      <a:r>
                        <a:rPr lang="en-US" sz="1100" b="1" baseline="0" dirty="0" err="1" smtClean="0">
                          <a:cs typeface="Arial" charset="0"/>
                        </a:rPr>
                        <a:t>m</a:t>
                      </a:r>
                      <a:r>
                        <a:rPr lang="en-US" sz="1100" b="1" baseline="0" dirty="0" smtClean="0">
                          <a:cs typeface="Arial" charset="0"/>
                        </a:rPr>
                        <a:t> </a:t>
                      </a:r>
                      <a:r>
                        <a:rPr lang="en-US" sz="1100" baseline="0" dirty="0" smtClean="0">
                          <a:cs typeface="Arial" charset="0"/>
                        </a:rPr>
                        <a:t>along beam direction</a:t>
                      </a:r>
                      <a:endParaRPr lang="en-US" sz="1100" dirty="0" smtClean="0">
                        <a:cs typeface="Arial" charset="0"/>
                        <a:sym typeface="UniversalMath1 BT" pitchFamily="18" charset="2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Mirror Type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/>
                        <a:t>Combined Ellipsoidal, dimensions</a:t>
                      </a:r>
                      <a:r>
                        <a:rPr lang="en-US" sz="1100" b="1" baseline="0" dirty="0" smtClean="0"/>
                        <a:t> Ø </a:t>
                      </a:r>
                      <a:r>
                        <a:rPr lang="en-US" sz="1100" b="1" baseline="0" dirty="0" smtClean="0">
                          <a:cs typeface="Arial" charset="0"/>
                        </a:rPr>
                        <a:t>2.5</a:t>
                      </a:r>
                      <a:r>
                        <a:rPr lang="en-US" sz="1100" b="1" dirty="0" smtClean="0">
                          <a:cs typeface="Arial" charset="0"/>
                        </a:rPr>
                        <a:t>m</a:t>
                      </a:r>
                      <a:r>
                        <a:rPr lang="en-US" sz="1100" b="1" baseline="0" dirty="0" smtClean="0">
                          <a:cs typeface="Arial" charset="0"/>
                        </a:rPr>
                        <a:t> </a:t>
                      </a:r>
                      <a:endParaRPr lang="en-US" sz="1100" b="1" dirty="0" smtClean="0">
                        <a:cs typeface="Arial" charset="0"/>
                        <a:sym typeface="UniversalMath1 BT" pitchFamily="18" charset="2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Mirror Substrate Structure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cs typeface="Arial" charset="0"/>
                        </a:rPr>
                        <a:t>Acryl </a:t>
                      </a:r>
                      <a:r>
                        <a:rPr lang="en-US" sz="1100" dirty="0" smtClean="0">
                          <a:cs typeface="Arial" charset="0"/>
                        </a:rPr>
                        <a:t>(0.01”) + </a:t>
                      </a:r>
                      <a:r>
                        <a:rPr lang="en-US" sz="1100" b="1" dirty="0" smtClean="0">
                          <a:cs typeface="Arial" charset="0"/>
                        </a:rPr>
                        <a:t>PMI Foam </a:t>
                      </a:r>
                      <a:r>
                        <a:rPr lang="en-US" sz="1100" dirty="0" smtClean="0">
                          <a:cs typeface="Arial" charset="0"/>
                        </a:rPr>
                        <a:t>(0.6”) + </a:t>
                      </a:r>
                      <a:r>
                        <a:rPr lang="en-US" sz="1100" b="1" dirty="0" smtClean="0">
                          <a:cs typeface="Arial" charset="0"/>
                        </a:rPr>
                        <a:t>Acryl </a:t>
                      </a:r>
                      <a:r>
                        <a:rPr lang="en-US" sz="1100" dirty="0" smtClean="0">
                          <a:cs typeface="Arial" charset="0"/>
                        </a:rPr>
                        <a:t>(0.1”)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Mirror Thickness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cs typeface="Arial" charset="0"/>
                        </a:rPr>
                        <a:t>(130 – 135) mg/cm </a:t>
                      </a:r>
                      <a:r>
                        <a:rPr lang="en-US" sz="1100" b="1" baseline="30000" dirty="0" smtClean="0">
                          <a:cs typeface="Arial" charset="0"/>
                        </a:rPr>
                        <a:t>2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Number of Channels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sz="1100" b="1" baseline="0" dirty="0" smtClean="0">
                          <a:latin typeface="Calibri" pitchFamily="34" charset="0"/>
                          <a:cs typeface="Calibri" pitchFamily="34" charset="0"/>
                        </a:rPr>
                        <a:t>12x4) = 48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Photomultiplier</a:t>
                      </a:r>
                      <a:r>
                        <a:rPr lang="en-US" sz="1100" b="1" baseline="0" dirty="0" smtClean="0"/>
                        <a:t> Tube</a:t>
                      </a:r>
                      <a:r>
                        <a:rPr lang="en-US" sz="1100" b="1" dirty="0" smtClean="0"/>
                        <a:t>s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Electron</a:t>
                      </a:r>
                      <a:r>
                        <a:rPr lang="en-US" sz="1100" b="1" baseline="0" dirty="0" smtClean="0"/>
                        <a:t> Tubes 9823QKB </a:t>
                      </a:r>
                      <a:r>
                        <a:rPr lang="en-US" sz="1100" baseline="0" dirty="0" smtClean="0"/>
                        <a:t>(5</a:t>
                      </a:r>
                      <a:r>
                        <a:rPr lang="en-US" sz="1100" dirty="0" smtClean="0">
                          <a:cs typeface="Arial" charset="0"/>
                        </a:rPr>
                        <a:t>”, quartz window) </a:t>
                      </a:r>
                      <a:endParaRPr lang="en-US" sz="1100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Number of Reflections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(80%)</a:t>
                      </a:r>
                      <a:r>
                        <a:rPr lang="en-US" sz="1100" b="1" baseline="0" dirty="0" smtClean="0"/>
                        <a:t> +</a:t>
                      </a:r>
                      <a:r>
                        <a:rPr lang="en-US" sz="1100" b="1" dirty="0" smtClean="0"/>
                        <a:t> 2 (20%)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Magnetic Field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&lt; 35 Gauss </a:t>
                      </a:r>
                      <a:r>
                        <a:rPr lang="en-US" sz="1100" b="0" dirty="0" smtClean="0"/>
                        <a:t>(</a:t>
                      </a:r>
                      <a:r>
                        <a:rPr lang="en-US" sz="1100" dirty="0" smtClean="0"/>
                        <a:t>along PMT axis)</a:t>
                      </a:r>
                      <a:endParaRPr lang="en-US" sz="1100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 smtClean="0"/>
                        <a:t>Magnetic</a:t>
                      </a:r>
                      <a:r>
                        <a:rPr lang="en-US" sz="1100" b="1" baseline="0" dirty="0" smtClean="0"/>
                        <a:t> Shield</a:t>
                      </a:r>
                      <a:endParaRPr lang="en-US" sz="1100" b="1" dirty="0"/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Multilayer</a:t>
                      </a:r>
                      <a:r>
                        <a:rPr lang="en-US" sz="1100" b="1" baseline="0" dirty="0" smtClean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with compensation coil</a:t>
                      </a:r>
                      <a:endParaRPr lang="en-US" sz="1100" b="1" baseline="30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038600" y="98167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Times New Roman"/>
                <a:cs typeface="Times New Roman"/>
              </a:rPr>
              <a:t>Purpose: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Clean separation of electrons  and charged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pions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for momentum &lt; 4 GeV/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c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for use in fast trigger.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4"/>
          <a:stretch/>
        </p:blipFill>
        <p:spPr>
          <a:xfrm>
            <a:off x="76200" y="1371600"/>
            <a:ext cx="3686703" cy="3859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61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A887BC90-6C2B-D84B-9865-3A7F5B0707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 2/20-23,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4038600"/>
            <a:ext cx="3810000" cy="21526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   The CLAS12 CTOF system will be part of the Central Detector used for identification of charged particles via their time-of-flight. It includes 48 plastic </a:t>
            </a:r>
            <a:r>
              <a:rPr lang="en-US" sz="1200" dirty="0" err="1">
                <a:solidFill>
                  <a:prstClr val="black"/>
                </a:solidFill>
                <a:cs typeface="Arial" pitchFamily="34" charset="0"/>
              </a:rPr>
              <a:t>scintillators</a:t>
            </a: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 with double-sided photomultiplier (PMT) readout via 1 </a:t>
            </a:r>
            <a:r>
              <a:rPr lang="en-US" sz="1200" dirty="0" err="1">
                <a:solidFill>
                  <a:prstClr val="black"/>
                </a:solidFill>
                <a:cs typeface="Arial" pitchFamily="34" charset="0"/>
              </a:rPr>
              <a:t>m</a:t>
            </a: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-upstream and 1.6 </a:t>
            </a:r>
            <a:r>
              <a:rPr lang="en-US" sz="1200" dirty="0" err="1">
                <a:solidFill>
                  <a:prstClr val="black"/>
                </a:solidFill>
                <a:cs typeface="Arial" pitchFamily="34" charset="0"/>
              </a:rPr>
              <a:t>m</a:t>
            </a: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 downstream focusing light guides. </a:t>
            </a:r>
          </a:p>
          <a:p>
            <a:pPr algn="just"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  The array of 48  counters forms a hermetic barrel around the target. The barrel is aligned with the beam axis inside the 5T solenoid. The </a:t>
            </a:r>
            <a:r>
              <a:rPr lang="en-US" sz="1200" dirty="0" err="1">
                <a:solidFill>
                  <a:prstClr val="black"/>
                </a:solidFill>
                <a:cs typeface="Arial" pitchFamily="34" charset="0"/>
              </a:rPr>
              <a:t>PMTs</a:t>
            </a:r>
            <a:r>
              <a:rPr lang="en-US" sz="1200" dirty="0">
                <a:solidFill>
                  <a:prstClr val="black"/>
                </a:solidFill>
                <a:cs typeface="Arial" pitchFamily="34" charset="0"/>
              </a:rPr>
              <a:t> are placed in the region of 1000 Gauss fringe  field of the solenoid and enclosed into the triple dynamical magnetic shield that provides 0.2 G internal PMT field. </a:t>
            </a:r>
          </a:p>
        </p:txBody>
      </p:sp>
      <p:pic>
        <p:nvPicPr>
          <p:cNvPr id="7" name="Picture 6" descr="fwd_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09152"/>
            <a:ext cx="3352800" cy="27316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1000" y="1963579"/>
            <a:ext cx="684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Times New Roman" pitchFamily="-110" charset="0"/>
              </a:rPr>
              <a:t>upstream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4418" y="1143000"/>
            <a:ext cx="840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Times New Roman" pitchFamily="-110" charset="0"/>
              </a:rPr>
              <a:t>downstream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53155"/>
              </p:ext>
            </p:extLst>
          </p:nvPr>
        </p:nvGraphicFramePr>
        <p:xfrm>
          <a:off x="3962400" y="1066800"/>
          <a:ext cx="5029200" cy="3505426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885950"/>
                <a:gridCol w="3143250"/>
              </a:tblGrid>
              <a:tr h="213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200" b="1" dirty="0"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CTOF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</a:rPr>
                        <a:t> barrel</a:t>
                      </a:r>
                      <a:endParaRPr lang="en-US" sz="12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>
                          <a:sym typeface="Wingdings"/>
                        </a:rPr>
                        <a:t>Angular Coverage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sz="1200" dirty="0" smtClean="0"/>
                        <a:t>: (35</a:t>
                      </a:r>
                      <a:r>
                        <a:rPr lang="en-US" sz="1200" baseline="30000" dirty="0" smtClean="0"/>
                        <a:t>o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smtClean="0">
                          <a:sym typeface="Wingdings"/>
                        </a:rPr>
                        <a:t>, 125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r>
                        <a:rPr lang="en-US" sz="1200" baseline="0" dirty="0" smtClean="0">
                          <a:sym typeface="Wingdings"/>
                        </a:rPr>
                        <a:t>)</a:t>
                      </a:r>
                      <a:r>
                        <a:rPr lang="en-US" sz="1200" dirty="0" smtClean="0">
                          <a:sym typeface="Wingdings"/>
                        </a:rPr>
                        <a:t>  </a:t>
                      </a:r>
                      <a:r>
                        <a:rPr lang="en-US" sz="1200" dirty="0" err="1" smtClean="0">
                          <a:latin typeface="Symbol" charset="2"/>
                          <a:cs typeface="Symbol" charset="2"/>
                          <a:sym typeface="Wingdings"/>
                        </a:rPr>
                        <a:t>f</a:t>
                      </a:r>
                      <a:r>
                        <a:rPr lang="en-US" sz="1200" dirty="0" smtClean="0">
                          <a:sym typeface="Wingdings"/>
                        </a:rPr>
                        <a:t>: (0,180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r>
                        <a:rPr lang="en-US" sz="1200" dirty="0" smtClean="0">
                          <a:sym typeface="Wingdings"/>
                        </a:rPr>
                        <a:t>)</a:t>
                      </a:r>
                      <a:endParaRPr lang="en-US" sz="1200" baseline="300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33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Counter Dimensions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sym typeface="Wingdings"/>
                        </a:rPr>
                        <a:t>#48 BC-408 Trapezoidal cross section ~3 x3 </a:t>
                      </a:r>
                      <a:r>
                        <a:rPr lang="en-US" sz="1200" baseline="0" dirty="0" err="1" smtClean="0">
                          <a:sym typeface="Wingdings"/>
                        </a:rPr>
                        <a:t>x</a:t>
                      </a:r>
                      <a:r>
                        <a:rPr lang="en-US" sz="1200" baseline="0" dirty="0" smtClean="0">
                          <a:sym typeface="Wingdings"/>
                        </a:rPr>
                        <a:t> 92 cm</a:t>
                      </a:r>
                      <a:r>
                        <a:rPr lang="en-US" sz="1200" baseline="30000" dirty="0" smtClean="0">
                          <a:sym typeface="Wingdings"/>
                        </a:rPr>
                        <a:t>3  </a:t>
                      </a:r>
                      <a:endParaRPr lang="en-US" sz="1200" baseline="300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PMTs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#96 R2083</a:t>
                      </a:r>
                      <a:r>
                        <a:rPr lang="en-US" sz="1200" baseline="0" dirty="0" smtClean="0"/>
                        <a:t>  ( PC 46 mm , H2431-MOD assembly)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Light Guides  Upstream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#48 OD=2”  ,1m-long ,focusing design, straight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33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Light Guides  Downstream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#48 OD=2”,1.6 </a:t>
                      </a:r>
                      <a:r>
                        <a:rPr lang="en-US" sz="1200" dirty="0" err="1" smtClean="0"/>
                        <a:t>m</a:t>
                      </a:r>
                      <a:r>
                        <a:rPr lang="en-US" sz="1200" dirty="0" smtClean="0"/>
                        <a:t>-long ,focusing design, bent 135</a:t>
                      </a:r>
                      <a:r>
                        <a:rPr lang="en-US" sz="1200" baseline="30000" dirty="0" smtClean="0">
                          <a:sym typeface="Wingdings"/>
                        </a:rPr>
                        <a:t>o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33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Magnetic shields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#96 triple cylinder Steel-2008/Hiperm49/CONETIC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33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Magnetic shields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#96</a:t>
                      </a:r>
                      <a:r>
                        <a:rPr lang="en-US" sz="1200" baseline="0" dirty="0" smtClean="0"/>
                        <a:t> compensating coils around  innermost cylinder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Design Resolution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 </a:t>
                      </a:r>
                      <a:r>
                        <a:rPr lang="en-US" sz="1200" dirty="0" err="1" smtClean="0"/>
                        <a:t>ps</a:t>
                      </a:r>
                      <a:r>
                        <a:rPr lang="en-US" sz="1200" dirty="0" smtClean="0"/>
                        <a:t> 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FF"/>
                          </a:solidFill>
                        </a:rPr>
                        <a:t>PID:</a:t>
                      </a:r>
                      <a:endParaRPr lang="en-US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200" dirty="0" smtClean="0"/>
                        <a:t>/K Separation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+mn-cs"/>
                        </a:rPr>
                        <a:t>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 separation up to .64 GeV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K/</a:t>
                      </a:r>
                      <a:r>
                        <a:rPr lang="en-US" sz="1200" dirty="0" err="1" smtClean="0"/>
                        <a:t>p</a:t>
                      </a:r>
                      <a:r>
                        <a:rPr lang="en-US" sz="1200" dirty="0" smtClean="0"/>
                        <a:t> Separation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+mn-cs"/>
                        </a:rPr>
                        <a:t>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 separation up to 1.0 GeV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20"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200" dirty="0" err="1" smtClean="0"/>
                        <a:t>/p</a:t>
                      </a:r>
                      <a:r>
                        <a:rPr lang="en-US" sz="1200" dirty="0" smtClean="0"/>
                        <a:t> Separation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+mn-cs"/>
                        </a:rPr>
                        <a:t>3.3</a:t>
                      </a:r>
                      <a:r>
                        <a:rPr lang="en-US" sz="12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200" dirty="0" smtClean="0"/>
                        <a:t> separation up to 1.25 GeV</a:t>
                      </a:r>
                      <a:endParaRPr lang="en-US" sz="12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114800" y="4876800"/>
            <a:ext cx="44196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Magnetic shields: Construction and QA complete</a:t>
            </a:r>
          </a:p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Light guides: Completed, some rework underway </a:t>
            </a:r>
          </a:p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cs typeface="Arial" pitchFamily="34" charset="0"/>
              </a:rPr>
              <a:t>Scintillators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: Fabrication and QA  procedures complete</a:t>
            </a:r>
          </a:p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err="1">
                <a:solidFill>
                  <a:prstClr val="black"/>
                </a:solidFill>
                <a:cs typeface="Arial" pitchFamily="34" charset="0"/>
              </a:rPr>
              <a:t>PMTs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: Fabrication and QA  procedures complete</a:t>
            </a:r>
          </a:p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CTOF counter assembly: To begin his summer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3400" y="4495800"/>
            <a:ext cx="1451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</a:rPr>
              <a:t>Project status: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Central Detector - CTOF (JLab, KNU)</a:t>
            </a:r>
          </a:p>
        </p:txBody>
      </p:sp>
    </p:spTree>
    <p:extLst>
      <p:ext uri="{BB962C8B-B14F-4D97-AF65-F5344CB8AC3E}">
        <p14:creationId xmlns:p14="http://schemas.microsoft.com/office/powerpoint/2010/main" val="3696238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r>
              <a:rPr lang="en-US" sz="4000" b="0" cap="small" spc="300" dirty="0" err="1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FToF</a:t>
            </a:r>
            <a:r>
              <a:rPr lang="en-US" sz="40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</a:t>
            </a:r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Panel-1a</a:t>
            </a:r>
          </a:p>
        </p:txBody>
      </p:sp>
      <p:pic>
        <p:nvPicPr>
          <p:cNvPr id="7" name="Picture 6" descr="resolution-final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95400"/>
            <a:ext cx="3733800" cy="50659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0447" y="1219200"/>
            <a:ext cx="50927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Panel-1a FTOF arrays: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- 23 counters in 6 sectors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            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</a:rPr>
              <a:t>L = 32 </a:t>
            </a:r>
            <a:r>
              <a:rPr lang="en-US" sz="1600" b="1" i="1" dirty="0" err="1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376 cm, 5 cm </a:t>
            </a:r>
            <a:r>
              <a:rPr lang="en-US" sz="1600" b="1" i="1" dirty="0" err="1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x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15 cm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             double-sided readout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</a:rPr>
              <a:t>              Electron Tubes 9954A PMTs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- Positioned on Fwd Carriage upstream of PCAL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- All counters refurbished, cabled and cosmic rate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 tested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Panel-2 FTOF arrays: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- 5 counters in 6 sectors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</a:rPr>
              <a:t>            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</a:rPr>
              <a:t>L = 371 </a:t>
            </a:r>
            <a:r>
              <a:rPr lang="en-US" sz="1600" b="1" i="1" dirty="0" err="1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426 cm, 5 cm </a:t>
            </a:r>
            <a:r>
              <a:rPr lang="en-US" sz="1600" b="1" i="1" dirty="0" err="1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x</a:t>
            </a: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22 cm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           double-sided readout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i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            Electron Tubes 4312KB PMTs</a:t>
            </a:r>
          </a:p>
          <a:p>
            <a:pPr defTabSz="914400" fontAlgn="base"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  - Mounted around perimeter of Fwd Carriage</a:t>
            </a:r>
          </a:p>
          <a:p>
            <a:pPr defTabSz="914400" fontAlgn="base">
              <a:spcBef>
                <a:spcPct val="0"/>
              </a:spcBef>
              <a:spcAft>
                <a:spcPts val="1200"/>
              </a:spcAft>
            </a:pPr>
            <a:r>
              <a:rPr lang="en-US" sz="1600" b="1" dirty="0">
                <a:solidFill>
                  <a:prstClr val="black"/>
                </a:solidFill>
                <a:latin typeface="Arial"/>
                <a:cs typeface="Arial"/>
                <a:sym typeface="Wingdings"/>
              </a:rPr>
              <a:t>  - Counter refurbishment completed and all cosmic ray tested with average </a:t>
            </a:r>
            <a:r>
              <a:rPr lang="en-US" sz="1600" b="1" dirty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δT ≈150- </a:t>
            </a:r>
            <a:r>
              <a:rPr lang="en-US" sz="1600" b="1" dirty="0" smtClean="0">
                <a:solidFill>
                  <a:srgbClr val="3366FF"/>
                </a:solidFill>
                <a:latin typeface="Arial"/>
                <a:cs typeface="Arial"/>
                <a:sym typeface="Wingdings"/>
              </a:rPr>
              <a:t>175psec</a:t>
            </a:r>
            <a:endParaRPr lang="en-US" sz="1600" b="1" dirty="0">
              <a:solidFill>
                <a:srgbClr val="3366FF"/>
              </a:solidFill>
              <a:latin typeface="Arial"/>
              <a:cs typeface="Arial"/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1371600"/>
            <a:ext cx="194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90"/>
                </a:solidFill>
              </a:rPr>
              <a:t>Panel-1a counters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6400" y="838200"/>
            <a:ext cx="733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black"/>
                </a:solidFill>
              </a:rPr>
              <a:t>JLab</a:t>
            </a:r>
          </a:p>
        </p:txBody>
      </p:sp>
    </p:spTree>
    <p:extLst>
      <p:ext uri="{BB962C8B-B14F-4D97-AF65-F5344CB8AC3E}">
        <p14:creationId xmlns:p14="http://schemas.microsoft.com/office/powerpoint/2010/main" val="213146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Autofit/>
          </a:bodyPr>
          <a:lstStyle/>
          <a:p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Low </a:t>
            </a: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Threshold CC (LTCC)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0E127062-B017-CA4E-8120-501E06A8FE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CLAS Collaboration Meeting 2/20-23, 2013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image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02360"/>
            <a:ext cx="3855772" cy="1793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3276600"/>
            <a:ext cx="4038600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30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LTCC system is part of the forward CLAS12 detector and will be used for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pions/kaons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discrimination. The LTCC consists of 6 sectors of lightweight mirrors, light collecting cones, 5’’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PMTs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magnetic shields. The sectors are filled with C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1200" b="1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gas, providing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pion/kaon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discrimination from 3.5 to 9 GeV/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Each sector contains: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108 lightweight mirrors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36 Winston Cones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36 5’’ PMT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36 Magnetic Shields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LTCC is required to have excellent efficiency over the forward angular acceptance available to CLAS12.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028216"/>
              </p:ext>
            </p:extLst>
          </p:nvPr>
        </p:nvGraphicFramePr>
        <p:xfrm>
          <a:off x="4572000" y="1141800"/>
          <a:ext cx="4419600" cy="3658800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1657350"/>
                <a:gridCol w="2762250"/>
              </a:tblGrid>
              <a:tr h="1644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Calibri"/>
                          <a:ea typeface="MS Mincho"/>
                          <a:cs typeface="Calibri"/>
                        </a:rPr>
                        <a:t>DESIGN VALUE</a:t>
                      </a:r>
                      <a:endParaRPr lang="en-US" sz="1200" b="1" dirty="0">
                        <a:effectLst/>
                        <a:latin typeface="Calibri"/>
                        <a:ea typeface="MS Mincho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r>
                        <a:rPr lang="en-US" sz="1100" b="1" baseline="0" dirty="0" smtClean="0">
                          <a:solidFill>
                            <a:srgbClr val="0000FF"/>
                          </a:solidFill>
                        </a:rPr>
                        <a:t>Mirrors</a:t>
                      </a:r>
                      <a:endParaRPr lang="en-US" sz="11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baseline="0" dirty="0" smtClean="0"/>
                        <a:t>Support Structure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100" baseline="0" dirty="0" err="1" smtClean="0">
                          <a:latin typeface="Calibri"/>
                          <a:cs typeface="Calibri"/>
                        </a:rPr>
                        <a:t>kevlar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layers sandwiched with vinyl foam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Elliptical 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Length = 6’’ to 55’’, Width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= 8’’ to 11’’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Hyperbolic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Length = 12’’ to 30’’, Width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= 8’’ to 9.25’’</a:t>
                      </a:r>
                      <a:endParaRPr lang="en-US" sz="1100" dirty="0" smtClean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Mirror Coating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Al/MgF2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Reflectivity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90% from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250 to 650 nm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Gas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Refraction Index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1.00134</a:t>
                      </a:r>
                      <a:endParaRPr lang="en-US" sz="1100" baseline="30000" dirty="0" smtClean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Transparency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100% above 220nm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Density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9.94 Kg/m</a:t>
                      </a:r>
                      <a:r>
                        <a:rPr lang="en-US" sz="1100" baseline="30000" dirty="0" smtClean="0">
                          <a:latin typeface="Calibri"/>
                          <a:cs typeface="Calibri"/>
                        </a:rPr>
                        <a:t>3</a:t>
                      </a:r>
                      <a:endParaRPr lang="en-US" sz="1100" baseline="300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Window Material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tedlar</a:t>
                      </a:r>
                      <a:r>
                        <a:rPr lang="en-US" sz="1100" dirty="0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100" dirty="0" err="1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mylar</a:t>
                      </a:r>
                      <a:r>
                        <a:rPr lang="en-US" sz="1100" dirty="0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100" dirty="0" err="1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tedlar</a:t>
                      </a:r>
                      <a:r>
                        <a:rPr lang="en-US" sz="1100" dirty="0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 composite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 smtClean="0">
                          <a:solidFill>
                            <a:srgbClr val="0000FF"/>
                          </a:solidFill>
                        </a:rPr>
                        <a:t>PMTs</a:t>
                      </a:r>
                      <a:endParaRPr lang="en-US" sz="1100" b="1" dirty="0" smtClean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180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Photonis</a:t>
                      </a:r>
                      <a:r>
                        <a:rPr lang="en-US" sz="1100" dirty="0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 XP 4500B  </a:t>
                      </a:r>
                      <a:endParaRPr lang="en-US" sz="1100" baseline="300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18 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Electron Tubes 9823QKB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Calibri"/>
                          <a:cs typeface="Calibri"/>
                        </a:rPr>
                        <a:t>18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Photonis</a:t>
                      </a:r>
                      <a:r>
                        <a:rPr lang="en-US" sz="1100" dirty="0" smtClean="0">
                          <a:solidFill>
                            <a:prstClr val="black"/>
                          </a:solidFill>
                          <a:latin typeface="Calibri"/>
                          <a:cs typeface="Calibri"/>
                        </a:rPr>
                        <a:t> XP 4508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Magnetic Shields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Material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Eagle AAA: </a:t>
                      </a:r>
                      <a:r>
                        <a:rPr lang="ro-RO" sz="11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80% Ni, 4.20%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Mo</a:t>
                      </a:r>
                      <a:r>
                        <a:rPr lang="ro-RO" sz="1100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, and 15% Fe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+mn-lt"/>
                          <a:cs typeface="Calibri"/>
                        </a:rPr>
                        <a:t>Field</a:t>
                      </a:r>
                      <a:r>
                        <a:rPr lang="en-US" sz="1100" baseline="0" dirty="0" smtClean="0">
                          <a:latin typeface="+mn-lt"/>
                          <a:cs typeface="Calibri"/>
                        </a:rPr>
                        <a:t> Attenuation Factor</a:t>
                      </a:r>
                      <a:endParaRPr lang="en-US" sz="1100" dirty="0" smtClean="0">
                        <a:latin typeface="+mn-lt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85</a:t>
                      </a:r>
                      <a:r>
                        <a:rPr lang="en-US" sz="1100" baseline="0" dirty="0" smtClean="0">
                          <a:latin typeface="Calibri"/>
                          <a:cs typeface="Calibri"/>
                        </a:rPr>
                        <a:t> Axial, 390 Transverse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20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FF"/>
                          </a:solidFill>
                        </a:rPr>
                        <a:t>PID:</a:t>
                      </a:r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757"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latin typeface="Symbol" charset="2"/>
                          <a:cs typeface="Symbol" charset="2"/>
                        </a:rPr>
                        <a:t>p/</a:t>
                      </a:r>
                      <a:r>
                        <a:rPr lang="en-US" sz="1100" dirty="0" smtClean="0"/>
                        <a:t>K Separation</a:t>
                      </a:r>
                      <a:endParaRPr lang="en-US" sz="1100" dirty="0"/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Calibri"/>
                          <a:cs typeface="Calibri"/>
                        </a:rPr>
                        <a:t>3.5 to 9 </a:t>
                      </a:r>
                      <a:r>
                        <a:rPr lang="en-US" sz="1100" dirty="0" err="1" smtClean="0">
                          <a:latin typeface="Calibri"/>
                          <a:cs typeface="Calibri"/>
                        </a:rPr>
                        <a:t>GeV</a:t>
                      </a:r>
                      <a:r>
                        <a:rPr lang="en-US" sz="1100" dirty="0" smtClean="0">
                          <a:latin typeface="Calibri"/>
                          <a:cs typeface="Calibri"/>
                        </a:rPr>
                        <a:t>/c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4953000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Lucida Grande"/>
              <a:buChar char="−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Mirrors, WC:</a:t>
            </a:r>
          </a:p>
          <a:p>
            <a:pPr marL="713632" lvl="1" indent="-256432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Evaluating 2 vendors for recoating</a:t>
            </a:r>
          </a:p>
          <a:p>
            <a:pPr marL="713632" lvl="1" indent="-256432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out of 6 sectors mirrors removed</a:t>
            </a:r>
          </a:p>
          <a:p>
            <a:pPr marL="256432" indent="-256432" defTabSz="914400" fontAlgn="base">
              <a:spcBef>
                <a:spcPct val="0"/>
              </a:spcBef>
              <a:spcAft>
                <a:spcPct val="0"/>
              </a:spcAft>
              <a:buFont typeface="Lucida Grande"/>
              <a:buChar char="−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LTCC Box:</a:t>
            </a:r>
          </a:p>
          <a:p>
            <a:pPr marL="713632" lvl="1" indent="-256432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 out of 6 sectors stripped</a:t>
            </a:r>
          </a:p>
          <a:p>
            <a:pPr marL="713632" lvl="1" indent="-256432" defTabSz="914400" fontAlgn="base">
              <a:spcBef>
                <a:spcPct val="0"/>
              </a:spcBef>
              <a:spcAft>
                <a:spcPct val="0"/>
              </a:spcAft>
              <a:buFont typeface="Courier New"/>
              <a:buChar char="o"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Remodeling in progress</a:t>
            </a:r>
          </a:p>
        </p:txBody>
      </p:sp>
    </p:spTree>
    <p:extLst>
      <p:ext uri="{BB962C8B-B14F-4D97-AF65-F5344CB8AC3E}">
        <p14:creationId xmlns:p14="http://schemas.microsoft.com/office/powerpoint/2010/main" val="45561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192" y="0"/>
            <a:ext cx="4776592" cy="758895"/>
          </a:xfrm>
        </p:spPr>
        <p:txBody>
          <a:bodyPr wrap="square">
            <a:noAutofit/>
          </a:bodyPr>
          <a:lstStyle/>
          <a:p>
            <a:r>
              <a:rPr lang="en-US" sz="2400" kern="1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PCAL Calibration with </a:t>
            </a:r>
            <a:r>
              <a:rPr lang="en-US" sz="2400" kern="1200" cap="small" spc="300" dirty="0" err="1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Cosmics</a:t>
            </a:r>
            <a:endParaRPr lang="en-US" sz="2400" kern="120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967" y="3908052"/>
            <a:ext cx="458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Module 4 readout with JLab Flash ADCs</a:t>
            </a:r>
            <a:endParaRPr lang="en-US" sz="1800" dirty="0">
              <a:solidFill>
                <a:srgbClr val="3366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085" y="1911761"/>
            <a:ext cx="4043300" cy="24468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b="804"/>
          <a:stretch/>
        </p:blipFill>
        <p:spPr>
          <a:xfrm>
            <a:off x="6704972" y="171584"/>
            <a:ext cx="1770377" cy="1689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-675" b="974"/>
          <a:stretch/>
        </p:blipFill>
        <p:spPr>
          <a:xfrm>
            <a:off x="4612091" y="150468"/>
            <a:ext cx="1790218" cy="1700784"/>
          </a:xfrm>
          <a:prstGeom prst="rect">
            <a:avLst/>
          </a:prstGeom>
        </p:spPr>
      </p:pic>
      <p:pic>
        <p:nvPicPr>
          <p:cNvPr id="6" name="Picture 5" descr="fadc_2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2" y="4358583"/>
            <a:ext cx="3895010" cy="2339345"/>
          </a:xfrm>
          <a:prstGeom prst="rect">
            <a:avLst/>
          </a:prstGeom>
        </p:spPr>
      </p:pic>
      <p:pic>
        <p:nvPicPr>
          <p:cNvPr id="7" name="Picture 6" descr="Screen Shot 2013-02-15 at 4.09.23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3" y="889000"/>
            <a:ext cx="3982289" cy="30268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1752" y="6215865"/>
            <a:ext cx="9192197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600" dirty="0"/>
          </a:p>
        </p:txBody>
      </p:sp>
      <p:sp>
        <p:nvSpPr>
          <p:cNvPr id="8" name="Frame 7"/>
          <p:cNvSpPr/>
          <p:nvPr/>
        </p:nvSpPr>
        <p:spPr>
          <a:xfrm>
            <a:off x="372709" y="4341980"/>
            <a:ext cx="3901930" cy="2357843"/>
          </a:xfrm>
          <a:prstGeom prst="frame">
            <a:avLst>
              <a:gd name="adj1" fmla="val 22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934" y="4358371"/>
            <a:ext cx="4043301" cy="24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Content Placeholder 3" descr="S2 Space w Subwa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2" b="20103"/>
          <a:stretch>
            <a:fillRect/>
          </a:stretch>
        </p:blipFill>
        <p:spPr>
          <a:xfrm>
            <a:off x="0" y="990384"/>
            <a:ext cx="9144000" cy="5521253"/>
          </a:xfrm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574" y="0"/>
            <a:ext cx="8228853" cy="914617"/>
          </a:xfrm>
        </p:spPr>
        <p:txBody>
          <a:bodyPr/>
          <a:lstStyle/>
          <a:p>
            <a:r>
              <a:rPr lang="en-US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Subway level added</a:t>
            </a:r>
          </a:p>
        </p:txBody>
      </p:sp>
      <p:sp>
        <p:nvSpPr>
          <p:cNvPr id="2560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457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1437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0012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8587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7162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5737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14312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42887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59C847A-B4D9-4444-A689-7F8F272D1D52}" type="datetime1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13/11/13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574" y="6356856"/>
            <a:ext cx="2132853" cy="36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150" tIns="28575" rIns="57150" bIns="28575"/>
          <a:lstStyle>
            <a:lvl1pPr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64344" indent="-178594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71437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00012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285875" indent="-142875" eaLnBrk="0" hangingPunct="0"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7162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85737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14312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428875" indent="-142875" defTabSz="456406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510268-8D0C-544E-A849-8D516C4BC388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5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Accelerator Schedule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0" y="1193482"/>
            <a:ext cx="8686800" cy="4135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07727" y="1699938"/>
            <a:ext cx="640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CD-4A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1583" y="1752600"/>
            <a:ext cx="64056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CD-4B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3300" y="2165032"/>
            <a:ext cx="1078180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Accelerator</a:t>
            </a:r>
            <a:endParaRPr lang="en-US" sz="2400" b="1" dirty="0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>
            <a:stCxn id="12" idx="1"/>
          </p:cNvCxnSpPr>
          <p:nvPr/>
        </p:nvCxnSpPr>
        <p:spPr bwMode="auto">
          <a:xfrm>
            <a:off x="3543300" y="2272754"/>
            <a:ext cx="28575" cy="235178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3705224" y="2365057"/>
            <a:ext cx="0" cy="200025"/>
          </a:xfrm>
          <a:prstGeom prst="straightConnector1">
            <a:avLst/>
          </a:prstGeom>
          <a:noFill/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3428999" y="2565082"/>
            <a:ext cx="182880" cy="2190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59924" y="2579503"/>
            <a:ext cx="1347657" cy="247383"/>
            <a:chOff x="3759924" y="2309946"/>
            <a:chExt cx="1347657" cy="247383"/>
          </a:xfrm>
        </p:grpSpPr>
        <p:sp>
          <p:nvSpPr>
            <p:cNvPr id="17" name="Rectangle 16"/>
            <p:cNvSpPr/>
            <p:nvPr/>
          </p:nvSpPr>
          <p:spPr bwMode="auto">
            <a:xfrm>
              <a:off x="3759924" y="2309946"/>
              <a:ext cx="91440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990705" y="2310762"/>
              <a:ext cx="91440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802778" y="2336073"/>
              <a:ext cx="91440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016141" y="2338254"/>
              <a:ext cx="91440" cy="2190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cxnSp>
        <p:nvCxnSpPr>
          <p:cNvPr id="21" name="Straight Arrow Connector 20"/>
          <p:cNvCxnSpPr>
            <a:stCxn id="17" idx="0"/>
          </p:cNvCxnSpPr>
          <p:nvPr/>
        </p:nvCxnSpPr>
        <p:spPr bwMode="auto">
          <a:xfrm flipV="1">
            <a:off x="3805644" y="1907857"/>
            <a:ext cx="1210497" cy="67164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5016141" y="2057400"/>
            <a:ext cx="3670659" cy="67450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6858000" y="2057400"/>
            <a:ext cx="1828800" cy="65994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5957895" y="4017240"/>
            <a:ext cx="2268273" cy="528066"/>
            <a:chOff x="5957887" y="3747679"/>
            <a:chExt cx="2700338" cy="62865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887" y="3747679"/>
              <a:ext cx="2000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912" y="3747679"/>
              <a:ext cx="547688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747679"/>
              <a:ext cx="195262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"/>
          <a:stretch/>
        </p:blipFill>
        <p:spPr bwMode="auto">
          <a:xfrm>
            <a:off x="4776848" y="3129445"/>
            <a:ext cx="3955099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 t="35533" r="-912"/>
          <a:stretch/>
        </p:blipFill>
        <p:spPr bwMode="auto">
          <a:xfrm>
            <a:off x="4776848" y="3060082"/>
            <a:ext cx="3990975" cy="43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132981" y="2994559"/>
            <a:ext cx="65017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Hall D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87241" y="2969468"/>
            <a:ext cx="1387559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Hall B &amp; Hall C 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18" y="1699939"/>
            <a:ext cx="2571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2" y="1700210"/>
            <a:ext cx="18097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05" y="2520013"/>
            <a:ext cx="1047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6" y="2518663"/>
            <a:ext cx="1619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91" y="3680639"/>
            <a:ext cx="342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994339" y="2555813"/>
            <a:ext cx="593817" cy="215444"/>
          </a:xfrm>
          <a:prstGeom prst="rect">
            <a:avLst/>
          </a:prstGeom>
          <a:solidFill>
            <a:schemeClr val="bg1"/>
          </a:solidFill>
        </p:spPr>
        <p:txBody>
          <a:bodyPr wrap="none" lIns="45720" tIns="0" rIns="45720" bIns="0" rtlCol="0">
            <a:spAutoFit/>
          </a:bodyPr>
          <a:lstStyle/>
          <a:p>
            <a:pPr algn="l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Hall A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Diamond 37"/>
          <p:cNvSpPr/>
          <p:nvPr/>
        </p:nvSpPr>
        <p:spPr bwMode="auto">
          <a:xfrm flipH="1">
            <a:off x="8749164" y="1960065"/>
            <a:ext cx="228600" cy="228600"/>
          </a:xfrm>
          <a:prstGeom prst="diamond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5400000" flipV="1">
            <a:off x="8381004" y="2578484"/>
            <a:ext cx="1010213" cy="24622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REBASELINE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5603557"/>
            <a:ext cx="9144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Start of </a:t>
            </a:r>
            <a:r>
              <a:rPr lang="en-US" sz="26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Beam Commissioning</a:t>
            </a:r>
            <a:r>
              <a:rPr lang="en-US" sz="2600" b="1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 January 2014</a:t>
            </a:r>
            <a:endParaRPr lang="en-US" sz="2600" b="1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001000" y="1752600"/>
            <a:ext cx="304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229600" y="1752600"/>
            <a:ext cx="0" cy="3276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5373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377231"/>
              </p:ext>
            </p:extLst>
          </p:nvPr>
        </p:nvGraphicFramePr>
        <p:xfrm>
          <a:off x="146015" y="990600"/>
          <a:ext cx="8991602" cy="4033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4149968"/>
                <a:gridCol w="768513"/>
                <a:gridCol w="768513"/>
                <a:gridCol w="845364"/>
                <a:gridCol w="768513"/>
                <a:gridCol w="768513"/>
                <a:gridCol w="92221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Topic	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Hall A</a:t>
                      </a:r>
                      <a:endParaRPr lang="en-US" sz="16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Hall B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Hall C</a:t>
                      </a:r>
                      <a:endParaRPr lang="en-US" sz="16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Hall D</a:t>
                      </a:r>
                      <a:endParaRPr lang="en-US" sz="16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Other</a:t>
                      </a:r>
                      <a:endParaRPr lang="en-US" sz="16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The Hadron spectra as probes of QCD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GluEx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and heavy baryon and meson spectroscopy)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119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320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439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The transverse structure of the hadrons 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(Elastic and transition Form Factors)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85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102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356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The longitudinal structure of the hadrons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Unpolarized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and polarized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parton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distribution functions)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230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165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460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The 3D structure of the hadrons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(Generalized Parton Distributions and Transverse Momentum Distributions)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409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872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161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1442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Hadrons and cold nuclear matter</a:t>
                      </a:r>
                    </a:p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(Medium modification of the nucleons, quark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hadronization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F N-N correlations,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en-US" sz="1200" kern="1200" dirty="0" err="1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hypernuclear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spectroscopy, few-body experiments)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159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120</a:t>
                      </a:r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179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472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Low-energy tests of the Standard Model and Fundamental Symmetries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513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79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60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652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Times New Roman"/>
                          <a:cs typeface="Times New Roman"/>
                        </a:rPr>
                        <a:t>Total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1290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FF0000"/>
                          </a:solidFill>
                        </a:rPr>
                        <a:t>1426 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607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424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74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bg1"/>
                          </a:solidFill>
                        </a:rPr>
                        <a:t>3821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12 </a:t>
            </a:r>
            <a:r>
              <a:rPr lang="en-US" sz="4000" b="0" cap="small" spc="300" dirty="0" err="1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GeV</a:t>
            </a:r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Approved </a:t>
            </a:r>
            <a:r>
              <a:rPr lang="en-US" sz="40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Experiments</a:t>
            </a:r>
            <a:endParaRPr lang="en-US" sz="4000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921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600">
              <a:latin typeface="Calibri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8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Baseline PID @ CLAS12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4648200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ymbol" charset="2"/>
                <a:cs typeface="Symbol" charset="2"/>
              </a:rPr>
              <a:t>p</a:t>
            </a:r>
            <a:r>
              <a:rPr lang="en-US" sz="2000" b="1" dirty="0" smtClean="0">
                <a:latin typeface="Times New Roman"/>
                <a:cs typeface="Times New Roman"/>
              </a:rPr>
              <a:t> </a:t>
            </a:r>
            <a:r>
              <a:rPr lang="en-US" sz="2000" b="1" dirty="0">
                <a:latin typeface="Times New Roman"/>
                <a:cs typeface="Times New Roman"/>
              </a:rPr>
              <a:t>in‐efficiency </a:t>
            </a:r>
            <a:r>
              <a:rPr lang="en-US" sz="2000" dirty="0">
                <a:latin typeface="Times New Roman"/>
                <a:cs typeface="Times New Roman"/>
              </a:rPr>
              <a:t>for minimum 2 </a:t>
            </a:r>
            <a:r>
              <a:rPr lang="en-US" sz="2000" dirty="0" err="1">
                <a:latin typeface="Times New Roman"/>
                <a:cs typeface="Times New Roman"/>
              </a:rPr>
              <a:t>p.e.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: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000090"/>
              </a:buClr>
            </a:pP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 100 </a:t>
            </a: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% </a:t>
            </a: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below 2.7 </a:t>
            </a:r>
            <a:r>
              <a:rPr lang="en-US" sz="2000" dirty="0" err="1" smtClean="0">
                <a:solidFill>
                  <a:srgbClr val="BA1E2E"/>
                </a:solidFill>
                <a:latin typeface="Times New Roman"/>
                <a:cs typeface="Times New Roman"/>
              </a:rPr>
              <a:t>GeV</a:t>
            </a: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/c (Cherenkov </a:t>
            </a:r>
            <a:r>
              <a:rPr lang="en-US" sz="2000" dirty="0" err="1" smtClean="0">
                <a:solidFill>
                  <a:srgbClr val="BA1E2E"/>
                </a:solidFill>
                <a:latin typeface="Times New Roman"/>
                <a:cs typeface="Times New Roman"/>
              </a:rPr>
              <a:t>th.</a:t>
            </a: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)</a:t>
            </a:r>
            <a:endParaRPr lang="en-US" sz="2000" dirty="0">
              <a:solidFill>
                <a:srgbClr val="BA1E2E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Clr>
                <a:srgbClr val="000090"/>
              </a:buClr>
            </a:pP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   ~ </a:t>
            </a: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% level around 5 </a:t>
            </a:r>
            <a:r>
              <a:rPr lang="en-US" sz="2000" dirty="0" err="1">
                <a:solidFill>
                  <a:srgbClr val="BA1E2E"/>
                </a:solidFill>
                <a:latin typeface="Times New Roman"/>
                <a:cs typeface="Times New Roman"/>
              </a:rPr>
              <a:t>GeV</a:t>
            </a: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/c</a:t>
            </a:r>
          </a:p>
          <a:p>
            <a:pPr>
              <a:spcBef>
                <a:spcPts val="0"/>
              </a:spcBef>
              <a:buClr>
                <a:srgbClr val="000090"/>
              </a:buClr>
            </a:pPr>
            <a:r>
              <a:rPr lang="en-US" sz="2000" dirty="0" smtClean="0">
                <a:solidFill>
                  <a:srgbClr val="BA1E2E"/>
                </a:solidFill>
                <a:latin typeface="Times New Roman"/>
                <a:cs typeface="Times New Roman"/>
              </a:rPr>
              <a:t>   ~ per mil </a:t>
            </a: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level above 7 </a:t>
            </a:r>
            <a:r>
              <a:rPr lang="en-US" sz="2000" dirty="0" err="1">
                <a:solidFill>
                  <a:srgbClr val="BA1E2E"/>
                </a:solidFill>
                <a:latin typeface="Times New Roman"/>
                <a:cs typeface="Times New Roman"/>
              </a:rPr>
              <a:t>GeV</a:t>
            </a:r>
            <a:r>
              <a:rPr lang="en-US" sz="2000" dirty="0">
                <a:solidFill>
                  <a:srgbClr val="BA1E2E"/>
                </a:solidFill>
                <a:latin typeface="Times New Roman"/>
                <a:cs typeface="Times New Roman"/>
              </a:rPr>
              <a:t>/c</a:t>
            </a:r>
          </a:p>
        </p:txBody>
      </p:sp>
      <p:pic>
        <p:nvPicPr>
          <p:cNvPr id="2" name="Picture 1" descr="Screen Shot 2013-11-07 at 16.19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14400"/>
            <a:ext cx="4334346" cy="414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52400" y="990600"/>
            <a:ext cx="419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HTCC (electron ID):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High Threshold Cherenkov </a:t>
            </a:r>
            <a:r>
              <a:rPr lang="en-US" sz="2000" dirty="0" smtClean="0">
                <a:latin typeface="Times New Roman"/>
                <a:cs typeface="Times New Roman"/>
              </a:rPr>
              <a:t>Counter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New detector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286000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FTOF </a:t>
            </a:r>
            <a:r>
              <a: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(</a:t>
            </a:r>
            <a:r>
              <a:rPr lang="en-US" sz="20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/k ID &lt; 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3 </a:t>
            </a:r>
            <a:r>
              <a:rPr lang="en-US" sz="2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/c </a:t>
            </a:r>
            <a:r>
              <a:rPr lang="en-US" sz="2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Forward Time‐of‐Flight </a:t>
            </a:r>
            <a:r>
              <a:rPr lang="en-US" sz="2000" dirty="0" smtClean="0">
                <a:latin typeface="Times New Roman"/>
                <a:cs typeface="Times New Roman"/>
              </a:rPr>
              <a:t>system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Partially derived from CLAS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3581400"/>
            <a:ext cx="411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Times New Roman"/>
                <a:cs typeface="Times New Roman"/>
              </a:rPr>
              <a:t>LTCC (pion ID):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Low Threshold Cherenkov </a:t>
            </a:r>
            <a:r>
              <a:rPr lang="en-US" sz="2000" dirty="0" smtClean="0">
                <a:latin typeface="Times New Roman"/>
                <a:cs typeface="Times New Roman"/>
              </a:rPr>
              <a:t>Counter</a:t>
            </a:r>
          </a:p>
          <a:p>
            <a:r>
              <a:rPr lang="en-US" sz="2000" i="1" dirty="0" smtClean="0">
                <a:latin typeface="Times New Roman"/>
                <a:cs typeface="Times New Roman"/>
              </a:rPr>
              <a:t>Derived from CLAS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86600" y="4800600"/>
            <a:ext cx="990600" cy="533400"/>
          </a:xfrm>
          <a:prstGeom prst="rect">
            <a:avLst/>
          </a:prstGeom>
          <a:solidFill>
            <a:srgbClr val="2B1C05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267200" y="3810000"/>
            <a:ext cx="990600" cy="533400"/>
          </a:xfrm>
          <a:prstGeom prst="rect">
            <a:avLst/>
          </a:prstGeom>
          <a:solidFill>
            <a:srgbClr val="A22189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5867400" y="4800600"/>
            <a:ext cx="990600" cy="533400"/>
          </a:xfrm>
          <a:prstGeom prst="rect">
            <a:avLst/>
          </a:prstGeom>
          <a:solidFill>
            <a:srgbClr val="481F48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886200"/>
            <a:ext cx="925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HTCC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43600" y="4876800"/>
            <a:ext cx="873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</a:t>
            </a:r>
            <a:r>
              <a:rPr lang="en-US" sz="2000" b="1" dirty="0" smtClean="0">
                <a:solidFill>
                  <a:schemeClr val="bg1"/>
                </a:solidFill>
              </a:rPr>
              <a:t>TCC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62800" y="4876800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FTOF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9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600"/>
          </a:xfrm>
        </p:spPr>
        <p:txBody>
          <a:bodyPr/>
          <a:lstStyle/>
          <a:p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12 </a:t>
            </a:r>
            <a:r>
              <a:rPr lang="en-US" sz="4000" b="0" cap="small" spc="300" dirty="0" err="1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GeV</a:t>
            </a:r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Approved </a:t>
            </a:r>
            <a:r>
              <a:rPr lang="en-US" sz="40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Experiments</a:t>
            </a:r>
            <a:endParaRPr lang="en-US" sz="4000" b="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574" y="6356856"/>
            <a:ext cx="2132853" cy="364764"/>
          </a:xfrm>
          <a:prstGeom prst="rect">
            <a:avLst/>
          </a:prstGeom>
        </p:spPr>
        <p:txBody>
          <a:bodyPr lIns="57150" tIns="28575" rIns="57150" bIns="28575"/>
          <a:lstStyle/>
          <a:p>
            <a:pPr>
              <a:defRPr/>
            </a:pPr>
            <a:fld id="{0D6A0181-390B-5E48-BBF3-4F5BC18271A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75154"/>
              </p:ext>
            </p:extLst>
          </p:nvPr>
        </p:nvGraphicFramePr>
        <p:xfrm>
          <a:off x="228600" y="838200"/>
          <a:ext cx="8661211" cy="50114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21278"/>
                <a:gridCol w="773322"/>
                <a:gridCol w="773322"/>
                <a:gridCol w="773322"/>
                <a:gridCol w="850655"/>
                <a:gridCol w="773322"/>
                <a:gridCol w="695990"/>
              </a:tblGrid>
              <a:tr h="4596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Topic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Hall 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Hall</a:t>
                      </a:r>
                      <a:r>
                        <a:rPr lang="en-US" sz="1600" baseline="0" dirty="0" smtClean="0"/>
                        <a:t> B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Hall C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Hall 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Other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9" marR="91449" marT="45729" marB="45729"/>
                </a:tc>
              </a:tr>
              <a:tr h="538482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The </a:t>
                      </a:r>
                      <a:r>
                        <a:rPr lang="en-US" sz="1200" b="1" dirty="0" err="1" smtClean="0"/>
                        <a:t>Hadron</a:t>
                      </a:r>
                      <a:r>
                        <a:rPr lang="en-US" sz="1200" b="1" dirty="0" smtClean="0"/>
                        <a:t> spectra as probes of QCD</a:t>
                      </a:r>
                      <a:br>
                        <a:rPr lang="en-US" sz="1200" b="1" dirty="0" smtClean="0"/>
                      </a:br>
                      <a:r>
                        <a:rPr lang="en-US" sz="1200" b="1" dirty="0" smtClean="0"/>
                        <a:t>(</a:t>
                      </a:r>
                      <a:r>
                        <a:rPr lang="en-US" sz="1200" b="1" dirty="0" err="1" smtClean="0"/>
                        <a:t>GluEx</a:t>
                      </a:r>
                      <a:r>
                        <a:rPr lang="en-US" sz="1200" b="1" dirty="0" smtClean="0"/>
                        <a:t> and heavy baryon and meson spectroscopy)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 (+1)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59101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The transverse structure of the hadrons </a:t>
                      </a:r>
                      <a:br>
                        <a:rPr lang="en-US" sz="1200" b="1" dirty="0" smtClean="0"/>
                      </a:br>
                      <a:r>
                        <a:rPr lang="en-US" sz="1200" b="1" dirty="0" smtClean="0"/>
                        <a:t>(Elastic and transition Form Factors)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10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569129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The longitudinal structure of the hadrons</a:t>
                      </a:r>
                      <a:br>
                        <a:rPr lang="en-US" sz="1200" b="1" dirty="0" smtClean="0"/>
                      </a:br>
                      <a:r>
                        <a:rPr lang="en-US" sz="1200" b="1" dirty="0" smtClean="0"/>
                        <a:t>(</a:t>
                      </a:r>
                      <a:r>
                        <a:rPr lang="en-US" sz="1200" b="1" dirty="0" err="1" smtClean="0"/>
                        <a:t>Unpolarized</a:t>
                      </a:r>
                      <a:r>
                        <a:rPr lang="en-US" sz="1200" b="1" dirty="0" smtClean="0"/>
                        <a:t> and polarized </a:t>
                      </a:r>
                      <a:r>
                        <a:rPr lang="en-US" sz="1200" b="1" dirty="0" err="1" smtClean="0"/>
                        <a:t>parton</a:t>
                      </a:r>
                      <a:r>
                        <a:rPr lang="en-US" sz="1200" b="1" dirty="0" smtClean="0"/>
                        <a:t> distribution functions)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+mn-cs"/>
                        </a:rPr>
                        <a:t>4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12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71234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The 3D structure of the hadrons</a:t>
                      </a:r>
                      <a:br>
                        <a:rPr lang="en-US" sz="1200" b="1" dirty="0" smtClean="0"/>
                      </a:br>
                      <a:r>
                        <a:rPr lang="en-US" sz="1200" b="1" dirty="0" smtClean="0"/>
                        <a:t>(Generalized Parton Distributions and Transverse Momentum Distributions)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+mn-lt"/>
                          <a:cs typeface="+mn-cs"/>
                        </a:rPr>
                        <a:t>8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17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958761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Hadrons and cold nuclear matter</a:t>
                      </a:r>
                      <a:br>
                        <a:rPr lang="en-US" sz="1200" b="1" dirty="0" smtClean="0"/>
                      </a:br>
                      <a:r>
                        <a:rPr lang="en-US" sz="1200" b="1" dirty="0" smtClean="0"/>
                        <a:t>(Medium modification of the nucleons, quark </a:t>
                      </a:r>
                      <a:r>
                        <a:rPr lang="en-US" sz="1200" b="1" dirty="0" err="1" smtClean="0"/>
                        <a:t>hadronization</a:t>
                      </a:r>
                      <a:r>
                        <a:rPr lang="en-US" sz="1200" b="1" dirty="0" smtClean="0"/>
                        <a:t>, N-N correlations, </a:t>
                      </a:r>
                      <a:r>
                        <a:rPr lang="en-US" sz="1200" b="1" dirty="0" err="1" smtClean="0"/>
                        <a:t>hypernuclear</a:t>
                      </a:r>
                      <a:r>
                        <a:rPr lang="en-US" sz="1200" b="1" dirty="0" smtClean="0"/>
                        <a:t> spectroscopy, few-body experiments)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13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59101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Low-energy tests of the Standard Model and Fundamental Symmetries</a:t>
                      </a:r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</a:t>
                      </a:r>
                    </a:p>
                    <a:p>
                      <a:endParaRPr lang="en-US" sz="1200" b="1" dirty="0"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  <a:tr h="591017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Total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17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18 (+1)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18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4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2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59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91449" marR="91449" marT="45729" marB="45729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200" y="5893713"/>
            <a:ext cx="8991600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2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The approved program equals well beyond 7 years</a:t>
            </a:r>
          </a:p>
        </p:txBody>
      </p:sp>
    </p:spTree>
    <p:extLst>
      <p:ext uri="{BB962C8B-B14F-4D97-AF65-F5344CB8AC3E}">
        <p14:creationId xmlns:p14="http://schemas.microsoft.com/office/powerpoint/2010/main" val="42132321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FAEB8-DC1C-E24D-89FD-6D541AA5735C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3200" kern="1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First PCAL</a:t>
            </a:r>
            <a:r>
              <a:rPr lang="en-US" sz="320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 </a:t>
            </a:r>
            <a:r>
              <a:rPr lang="en-US" sz="320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Module in Hall B</a:t>
            </a:r>
            <a:endParaRPr lang="en-US" sz="3200" kern="1200" cap="small" spc="300" dirty="0">
              <a:solidFill>
                <a:srgbClr val="BA1E2E"/>
              </a:solidFill>
              <a:latin typeface="Times New Roman"/>
              <a:ea typeface="Trajan Pro" charset="0"/>
              <a:cs typeface="Times New Roman"/>
            </a:endParaRPr>
          </a:p>
        </p:txBody>
      </p:sp>
      <p:pic>
        <p:nvPicPr>
          <p:cNvPr id="7" name="Picture 6" descr="PCAL_in_Hall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0200" y="1516542"/>
            <a:ext cx="6096002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40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Hall B all experiments (A + CA)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355751"/>
              </p:ext>
            </p:extLst>
          </p:nvPr>
        </p:nvGraphicFramePr>
        <p:xfrm>
          <a:off x="553014" y="914400"/>
          <a:ext cx="8057586" cy="35559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24439"/>
                <a:gridCol w="1517269"/>
                <a:gridCol w="1907939"/>
                <a:gridCol w="190793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Approved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Conditionally</a:t>
                      </a:r>
                      <a:r>
                        <a:rPr lang="en-US" sz="1400" baseline="0" dirty="0" smtClean="0"/>
                        <a:t> Approved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(Approved  + Cond. </a:t>
                      </a:r>
                      <a:r>
                        <a:rPr lang="en-US" sz="1400" dirty="0" err="1" smtClean="0"/>
                        <a:t>Appr</a:t>
                      </a:r>
                      <a:r>
                        <a:rPr lang="en-US" sz="1400" dirty="0" smtClean="0"/>
                        <a:t>.)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Hadron Spectroscopy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119 (+120)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119 (+120) 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Form Factors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85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Forward parton distributions (</a:t>
                      </a:r>
                      <a:r>
                        <a:rPr lang="en-US" sz="1400" b="1" dirty="0" err="1" smtClean="0"/>
                        <a:t>PDFs</a:t>
                      </a:r>
                      <a:r>
                        <a:rPr lang="en-US" sz="1400" b="1" dirty="0" smtClean="0"/>
                        <a:t>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230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3D Structure of the Nucleon</a:t>
                      </a:r>
                    </a:p>
                    <a:p>
                      <a:r>
                        <a:rPr lang="en-US" sz="1400" b="1" dirty="0" smtClean="0"/>
                        <a:t>GPDs + </a:t>
                      </a:r>
                      <a:r>
                        <a:rPr lang="en-US" sz="1400" b="1" dirty="0" err="1" smtClean="0"/>
                        <a:t>TMDs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872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330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1202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Hadrons in Nuclei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Fund.</a:t>
                      </a:r>
                      <a:r>
                        <a:rPr lang="en-US" sz="1400" b="1" baseline="0" dirty="0" smtClean="0"/>
                        <a:t> symmetries &amp;</a:t>
                      </a:r>
                    </a:p>
                    <a:p>
                      <a:r>
                        <a:rPr lang="en-US" sz="1400" b="1" baseline="0" dirty="0" smtClean="0"/>
                        <a:t>Physics beyond SM 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180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180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All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1,426 (1,546)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510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1,936 (2,056) days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69019" y="5638800"/>
            <a:ext cx="876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</a:rPr>
              <a:t>1) </a:t>
            </a:r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HPS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 experiment requires beam energies up to 6.6 </a:t>
            </a:r>
            <a:r>
              <a:rPr lang="en-US" sz="1400" dirty="0" err="1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 and equipment that is not part of the 12 </a:t>
            </a:r>
            <a:r>
              <a:rPr lang="en-US" sz="1400" dirty="0" err="1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 upgrade project. </a:t>
            </a:r>
          </a:p>
          <a:p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2) </a:t>
            </a:r>
            <a:r>
              <a:rPr lang="en-US" sz="1400" b="1" dirty="0">
                <a:solidFill>
                  <a:srgbClr val="000090"/>
                </a:solidFill>
                <a:latin typeface="Times New Roman"/>
                <a:cs typeface="Times New Roman"/>
              </a:rPr>
              <a:t>PCR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 experiment needs 1.1 and 2.2 </a:t>
            </a:r>
            <a:r>
              <a:rPr lang="en-US" sz="1400" dirty="0" err="1">
                <a:solidFill>
                  <a:srgbClr val="000090"/>
                </a:solidFill>
                <a:latin typeface="Times New Roman"/>
                <a:cs typeface="Times New Roman"/>
              </a:rPr>
              <a:t>GeV</a:t>
            </a:r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 beam energy and does not require CLAS12.  </a:t>
            </a:r>
          </a:p>
          <a:p>
            <a:r>
              <a:rPr lang="en-US" sz="1400" dirty="0">
                <a:solidFill>
                  <a:srgbClr val="000090"/>
                </a:solidFill>
                <a:latin typeface="Times New Roman"/>
                <a:cs typeface="Times New Roman"/>
              </a:rPr>
              <a:t>=&gt; Both experiments could run before the completion of CLAS12.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8458200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Per year we may run 85 full PAC days. To run all these experiments with full beam time as individual experiments would require 23 years. </a:t>
            </a:r>
            <a:endParaRPr lang="en-US" sz="18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8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CLAS12 experiments will run as “run groups” =&gt; </a:t>
            </a:r>
            <a:r>
              <a:rPr lang="en-US" sz="1800" b="1" dirty="0">
                <a:solidFill>
                  <a:srgbClr val="008000"/>
                </a:solidFill>
                <a:latin typeface="Times New Roman"/>
                <a:cs typeface="Times New Roman"/>
              </a:rPr>
              <a:t>8 years </a:t>
            </a:r>
            <a:r>
              <a:rPr lang="en-US" sz="1800" dirty="0">
                <a:solidFill>
                  <a:srgbClr val="008000"/>
                </a:solidFill>
                <a:latin typeface="Times New Roman"/>
                <a:cs typeface="Times New Roman"/>
              </a:rPr>
              <a:t>of beam time </a:t>
            </a:r>
            <a:r>
              <a:rPr lang="en-US" sz="18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required</a:t>
            </a:r>
            <a:endParaRPr lang="en-US" sz="18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202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0" y="789844"/>
            <a:ext cx="2520000" cy="563231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Optimized for exclusive and semi-inclusive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reactions</a:t>
            </a:r>
          </a:p>
          <a:p>
            <a:pPr>
              <a:buClr>
                <a:srgbClr val="BA1E2E"/>
              </a:buClr>
              <a:buSzPct val="85000"/>
            </a:pPr>
            <a:endParaRPr lang="en-US" sz="1500" b="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Capable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operate at luminosity up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to 10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35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cm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-2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sec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-1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en-US" sz="1500" b="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To be used with polarized target</a:t>
            </a: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Particle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ID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up to high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momentum for e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el-GR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lang="el-GR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/K/p, </a:t>
            </a:r>
            <a:r>
              <a:rPr lang="el-GR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γ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/</a:t>
            </a:r>
            <a:r>
              <a:rPr lang="el-GR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π</a:t>
            </a:r>
            <a:r>
              <a:rPr lang="en-US" sz="1500" b="0" baseline="300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separation</a:t>
            </a: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Good momentum 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&amp; angle resolution for use of missing mass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techniques</a:t>
            </a: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Coverage of large ranges in </a:t>
            </a:r>
            <a:r>
              <a:rPr lang="en-US" sz="1500" b="0" dirty="0">
                <a:solidFill>
                  <a:srgbClr val="FFFFFF"/>
                </a:solidFill>
                <a:latin typeface="Symbol" charset="2"/>
                <a:cs typeface="Symbol" charset="2"/>
              </a:rPr>
              <a:t>J</a:t>
            </a: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 and </a:t>
            </a:r>
            <a:r>
              <a:rPr lang="en-US" sz="1500" b="0" dirty="0">
                <a:solidFill>
                  <a:srgbClr val="FFFFFF"/>
                </a:solidFill>
                <a:latin typeface="Symbol" charset="2"/>
                <a:cs typeface="Symbol" charset="2"/>
              </a:rPr>
              <a:t>f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angles</a:t>
            </a: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r>
              <a:rPr lang="en-US" sz="1500" b="0" dirty="0">
                <a:solidFill>
                  <a:srgbClr val="FFFFFF"/>
                </a:solidFill>
                <a:latin typeface="Times New Roman"/>
                <a:cs typeface="Times New Roman"/>
              </a:rPr>
              <a:t>Upgrade of the CLAS </a:t>
            </a:r>
            <a:r>
              <a:rPr lang="en-US" sz="1500" b="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Detector</a:t>
            </a: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08000" indent="-108000">
              <a:buClr>
                <a:srgbClr val="BA1E2E"/>
              </a:buClr>
              <a:buSzPct val="85000"/>
              <a:buFont typeface="Arial"/>
              <a:buChar char="•"/>
            </a:pPr>
            <a:endParaRPr lang="en-US" sz="1500" b="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0" cap="small" spc="300" dirty="0" smtClean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The CLAS12 Detector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38400" y="762000"/>
            <a:ext cx="6693923" cy="5704800"/>
            <a:chOff x="2438400" y="762000"/>
            <a:chExt cx="6693923" cy="5704800"/>
          </a:xfrm>
        </p:grpSpPr>
        <p:pic>
          <p:nvPicPr>
            <p:cNvPr id="21" name="Picture 20"/>
            <p:cNvPicPr>
              <a:picLocks/>
            </p:cNvPicPr>
            <p:nvPr/>
          </p:nvPicPr>
          <p:blipFill rotWithShape="1">
            <a:blip r:embed="rId3"/>
            <a:srcRect l="-614" b="1396"/>
            <a:stretch/>
          </p:blipFill>
          <p:spPr>
            <a:xfrm>
              <a:off x="2438400" y="762000"/>
              <a:ext cx="6693923" cy="56796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ctangle 21"/>
            <p:cNvSpPr/>
            <p:nvPr/>
          </p:nvSpPr>
          <p:spPr bwMode="auto">
            <a:xfrm>
              <a:off x="2438400" y="5638800"/>
              <a:ext cx="1524000" cy="828000"/>
            </a:xfrm>
            <a:prstGeom prst="rect">
              <a:avLst/>
            </a:prstGeom>
            <a:solidFill>
              <a:srgbClr val="1E1E1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762000"/>
            <a:ext cx="2743200" cy="5736399"/>
            <a:chOff x="-1493" y="747739"/>
            <a:chExt cx="2743200" cy="5736399"/>
          </a:xfrm>
        </p:grpSpPr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-1493" y="747739"/>
              <a:ext cx="2743200" cy="404572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15000"/>
                </a:spcBef>
              </a:pPr>
              <a:r>
                <a:rPr lang="en-US" sz="1600" dirty="0" smtClean="0">
                  <a:solidFill>
                    <a:srgbClr val="92D05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Baseline </a:t>
              </a:r>
              <a:r>
                <a:rPr lang="en-US" sz="1600" dirty="0" err="1" smtClean="0">
                  <a:solidFill>
                    <a:srgbClr val="92D05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equipments</a:t>
              </a:r>
              <a:endPara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eaLnBrk="0" hangingPunct="0">
                <a:spcBef>
                  <a:spcPct val="15000"/>
                </a:spcBef>
              </a:pPr>
              <a:r>
                <a:rPr lang="en-US" sz="1600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 </a:t>
              </a:r>
              <a:r>
                <a:rPr lang="en-US" sz="1600" u="sng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Forward Detector (FD)</a:t>
              </a:r>
            </a:p>
            <a:p>
              <a:pPr lvl="1" eaLnBrk="0" hangingPunct="0">
                <a:spcBef>
                  <a:spcPct val="15000"/>
                </a:spcBef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- 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TORUS magnet (6 coils)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HT Cherenkov Counter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Drift chamber system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LT Cherenkov Counter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Forward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ToF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System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Pre-shower calorimeter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E.M. calorimeter  </a:t>
              </a:r>
              <a:endParaRPr lang="en-US" sz="1600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eaLnBrk="0" hangingPunct="0">
                <a:spcBef>
                  <a:spcPct val="15000"/>
                </a:spcBef>
              </a:pPr>
              <a:r>
                <a:rPr lang="en-US" sz="1600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  </a:t>
              </a:r>
              <a:r>
                <a:rPr lang="en-US" sz="1600" u="sng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Central Detector (CD)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SOLENOID magnet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Barrel Silicon Tracker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Central Time-of-Flight </a:t>
              </a:r>
            </a:p>
            <a:p>
              <a:pPr eaLnBrk="0" hangingPunct="0">
                <a:spcBef>
                  <a:spcPct val="15000"/>
                </a:spcBef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  </a:t>
              </a:r>
              <a:r>
                <a:rPr lang="en-US" sz="1600" dirty="0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600" u="sng" dirty="0" err="1" smtClean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Beamline</a:t>
              </a:r>
              <a:endPara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Polarized target (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transv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.)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Moller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polarimeter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</a:p>
            <a:p>
              <a:pPr lvl="1" eaLnBrk="0" hangingPunct="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Photon Ta</a:t>
              </a:r>
              <a:r>
                <a:rPr lang="en-US" sz="1200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gge</a:t>
              </a:r>
              <a:r>
                <a:rPr lang="en-US" sz="1200" u="sng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r</a:t>
              </a:r>
            </a:p>
          </p:txBody>
        </p: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1" y="4800600"/>
              <a:ext cx="2733261" cy="16835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15000"/>
                </a:spcBef>
              </a:pPr>
              <a:r>
                <a:rPr lang="en-US" sz="1600" dirty="0" smtClean="0">
                  <a:solidFill>
                    <a:srgbClr val="92D05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Upgrades to the baseline</a:t>
              </a:r>
              <a:r>
                <a:rPr lang="en-US" sz="1600" dirty="0">
                  <a:solidFill>
                    <a:srgbClr val="FFFF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600" dirty="0">
                  <a:solidFill>
                    <a:srgbClr val="92D05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&amp; </a:t>
              </a:r>
            </a:p>
            <a:p>
              <a:pPr eaLnBrk="0" hangingPunct="0">
                <a:spcBef>
                  <a:spcPct val="15000"/>
                </a:spcBef>
              </a:pPr>
              <a:r>
                <a:rPr lang="en-US" sz="1600" dirty="0" smtClean="0">
                  <a:solidFill>
                    <a:srgbClr val="92D05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under construction</a:t>
              </a:r>
            </a:p>
            <a:p>
              <a:pPr marL="628650" indent="-17145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00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RICH </a:t>
              </a:r>
              <a:r>
                <a:rPr lang="en-US" sz="1200" dirty="0">
                  <a:solidFill>
                    <a:srgbClr val="FF0000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detector (FD) </a:t>
              </a:r>
              <a:endParaRPr lang="en-US" sz="1200" dirty="0" smtClean="0">
                <a:solidFill>
                  <a:srgbClr val="FF00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marL="628650" lvl="1" indent="-17145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Forward </a:t>
              </a:r>
              <a:r>
                <a:rPr lang="en-US" sz="1200" dirty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Tagger (FD) </a:t>
              </a:r>
              <a:endPara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marL="628650" lvl="1" indent="-171450">
                <a:spcBef>
                  <a:spcPct val="15000"/>
                </a:spcBef>
                <a:buFontTx/>
                <a:buChar char="-"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Neutron </a:t>
              </a:r>
              <a:r>
                <a:rPr lang="en-US" sz="1200" dirty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detector (CD) </a:t>
              </a:r>
              <a:endParaRPr lang="en-US" sz="1200" dirty="0" smtClean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  <a:p>
              <a:pPr marL="628650" lvl="1" indent="-171450">
                <a:spcBef>
                  <a:spcPct val="15000"/>
                </a:spcBef>
                <a:buFontTx/>
                <a:buChar char="-"/>
              </a:pPr>
              <a:r>
                <a:rPr lang="en-US" sz="1200" dirty="0" err="1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Micromegas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 </a:t>
              </a:r>
              <a:r>
                <a:rPr lang="en-US" sz="1200" dirty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(CD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)</a:t>
              </a:r>
            </a:p>
            <a:p>
              <a:pPr marL="628650" lvl="1" indent="-171450">
                <a:spcBef>
                  <a:spcPct val="15000"/>
                </a:spcBef>
                <a:buFontTx/>
                <a:buChar char="-"/>
              </a:pPr>
              <a:r>
                <a:rPr lang="en-US" sz="1200" dirty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Polarized target (long.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 charset="0"/>
                  <a:ea typeface="ＭＳ Ｐゴシック" pitchFamily="-110" charset="-128"/>
                  <a:cs typeface="Arial" pitchFamily="34" charset="0"/>
                </a:rPr>
                <a:t>)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14600" y="4724400"/>
            <a:ext cx="1752600" cy="990600"/>
            <a:chOff x="2514600" y="4724400"/>
            <a:chExt cx="1752600" cy="990600"/>
          </a:xfrm>
        </p:grpSpPr>
        <p:sp>
          <p:nvSpPr>
            <p:cNvPr id="2" name="Oval Callout 1"/>
            <p:cNvSpPr/>
            <p:nvPr/>
          </p:nvSpPr>
          <p:spPr bwMode="auto">
            <a:xfrm>
              <a:off x="2514600" y="4724400"/>
              <a:ext cx="1752600" cy="990600"/>
            </a:xfrm>
            <a:prstGeom prst="wedgeEllipseCallout">
              <a:avLst>
                <a:gd name="adj1" fmla="val -72420"/>
                <a:gd name="adj2" fmla="val 28938"/>
              </a:avLst>
            </a:prstGeom>
            <a:solidFill>
              <a:srgbClr val="CCFFCC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1">
                <a:spcBef>
                  <a:spcPct val="15000"/>
                </a:spcBef>
              </a:pPr>
              <a:endParaRPr lang="en-US" sz="1200" dirty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90800" y="4876800"/>
              <a:ext cx="1600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b="1" dirty="0" smtClean="0">
                  <a:latin typeface="Times New Roman"/>
                  <a:cs typeface="Times New Roman"/>
                </a:rPr>
                <a:t>FOCUS of this WORKSHOP</a:t>
              </a:r>
              <a:endParaRPr lang="en-US" sz="1700" b="1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4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800" b="0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CLAS12 - Institutions</a:t>
            </a:r>
          </a:p>
        </p:txBody>
      </p:sp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207963" y="1219200"/>
            <a:ext cx="28876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France: 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Grenoble University,  IN2P3, Grenoble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Orsay University, IN2P3, Paris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CEA Saclay, IRFU, Paris </a:t>
            </a:r>
          </a:p>
        </p:txBody>
      </p:sp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207963" y="771525"/>
            <a:ext cx="32940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lvl="1" eaLnBrk="1" hangingPunct="1"/>
            <a:r>
              <a:rPr lang="en-US" sz="1800" u="sng">
                <a:latin typeface="Arial" charset="0"/>
              </a:rPr>
              <a:t>Armenia:</a:t>
            </a:r>
          </a:p>
          <a:p>
            <a:pPr marL="0" lvl="1" eaLnBrk="1" hangingPunct="1"/>
            <a:r>
              <a:rPr lang="en-US" sz="1400" b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Yerevan Physics Institute, Yerevan, Armenia</a:t>
            </a:r>
          </a:p>
        </p:txBody>
      </p:sp>
      <p:sp>
        <p:nvSpPr>
          <p:cNvPr id="43013" name="TextBox 8"/>
          <p:cNvSpPr txBox="1">
            <a:spLocks noChangeArrowheads="1"/>
          </p:cNvSpPr>
          <p:nvPr/>
        </p:nvSpPr>
        <p:spPr bwMode="auto">
          <a:xfrm>
            <a:off x="246063" y="5181600"/>
            <a:ext cx="31638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United Kingdom: </a:t>
            </a:r>
          </a:p>
          <a:p>
            <a:pPr eaLnBrk="1" hangingPunct="1"/>
            <a:r>
              <a:rPr lang="en-US" sz="1400" b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Edinburgh University, Edinburgh, Scotland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Glasgow University, Glasgow, Scotland</a:t>
            </a:r>
          </a:p>
        </p:txBody>
      </p:sp>
      <p:sp>
        <p:nvSpPr>
          <p:cNvPr id="43014" name="TextBox 9"/>
          <p:cNvSpPr txBox="1">
            <a:spLocks noChangeArrowheads="1"/>
          </p:cNvSpPr>
          <p:nvPr/>
        </p:nvSpPr>
        <p:spPr bwMode="auto">
          <a:xfrm>
            <a:off x="236538" y="4267200"/>
            <a:ext cx="46783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Russian Federation: 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MSU, Skobeltsin Institute for Nuclear Physics, Moscow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MSU, Institute for High Energy Physics, SiLab, Moscow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Institute for Theoretical and Experimental Physics</a:t>
            </a:r>
            <a:r>
              <a:rPr lang="en-US" sz="1200">
                <a:solidFill>
                  <a:srgbClr val="000000"/>
                </a:solidFill>
              </a:rPr>
              <a:t>,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Moscow   </a:t>
            </a:r>
          </a:p>
        </p:txBody>
      </p:sp>
      <p:sp>
        <p:nvSpPr>
          <p:cNvPr id="43015" name="TextBox 10"/>
          <p:cNvSpPr txBox="1">
            <a:spLocks noChangeArrowheads="1"/>
          </p:cNvSpPr>
          <p:nvPr/>
        </p:nvSpPr>
        <p:spPr bwMode="auto">
          <a:xfrm>
            <a:off x="223838" y="2133600"/>
            <a:ext cx="3394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Italy: </a:t>
            </a:r>
          </a:p>
          <a:p>
            <a:pPr eaLnBrk="1" hangingPunct="1"/>
            <a:r>
              <a:rPr lang="en-US" sz="1400" b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INFN - Frascati, Rome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Genoa, Genoa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University Bari, Bari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University Catania, Catania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University Ferrara, Ferrara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ISS Rome 1, Rome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INFN - University of Rome Tor Vergata, Rome</a:t>
            </a: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228600" y="3733800"/>
            <a:ext cx="344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Republic of Korea:</a:t>
            </a:r>
          </a:p>
          <a:p>
            <a:pPr eaLnBrk="1" hangingPunct="1"/>
            <a:r>
              <a:rPr lang="en-US" sz="1400" b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Kyungpook National University, Daegu, Korea </a:t>
            </a:r>
          </a:p>
        </p:txBody>
      </p:sp>
      <p:sp>
        <p:nvSpPr>
          <p:cNvPr id="43017" name="TextBox 12"/>
          <p:cNvSpPr txBox="1">
            <a:spLocks noChangeArrowheads="1"/>
          </p:cNvSpPr>
          <p:nvPr/>
        </p:nvSpPr>
        <p:spPr bwMode="auto">
          <a:xfrm>
            <a:off x="5029200" y="762000"/>
            <a:ext cx="4495800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sng">
                <a:latin typeface="Arial" charset="0"/>
              </a:rPr>
              <a:t>United States of America</a:t>
            </a:r>
            <a:r>
              <a:rPr lang="en-US" sz="1800" u="sng">
                <a:solidFill>
                  <a:srgbClr val="333399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sz="1400" b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1200" b="0">
                <a:solidFill>
                  <a:srgbClr val="000000"/>
                </a:solidFill>
                <a:latin typeface="Arial" charset="0"/>
              </a:rPr>
              <a:t>Argonne National Laboratory, Argonne, MI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California State University, Dominguez Hills, CA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Catholic University of America, Washington, DC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College of William and Mary, Williamsburg,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Christopher Newport University, Newport News,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Fairfield University, Fairfield, CT</a:t>
            </a:r>
          </a:p>
          <a:p>
            <a:pPr eaLnBrk="1" hangingPunct="1">
              <a:buFontTx/>
              <a:buChar char="-"/>
            </a:pPr>
            <a:r>
              <a:rPr lang="en-US" sz="1200" b="0">
                <a:solidFill>
                  <a:srgbClr val="000000"/>
                </a:solidFill>
                <a:latin typeface="Arial" charset="0"/>
              </a:rPr>
              <a:t> Florida International University, Miami, FL</a:t>
            </a:r>
          </a:p>
          <a:p>
            <a:pPr eaLnBrk="1" hangingPunct="1">
              <a:buFontTx/>
              <a:buChar char="-"/>
            </a:pPr>
            <a:r>
              <a:rPr lang="en-US" sz="1200" b="0">
                <a:solidFill>
                  <a:srgbClr val="000000"/>
                </a:solidFill>
                <a:latin typeface="Arial" charset="0"/>
              </a:rPr>
              <a:t> Hampton University, Hampton,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Idaho State University, Pocatella, ID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James Madison University, Harrisionburg, VA</a:t>
            </a:r>
          </a:p>
          <a:p>
            <a:pPr eaLnBrk="1" hangingPunct="1">
              <a:buFontTx/>
              <a:buChar char="-"/>
            </a:pPr>
            <a:r>
              <a:rPr lang="en-US" sz="1200" b="0">
                <a:solidFill>
                  <a:srgbClr val="000000"/>
                </a:solidFill>
                <a:latin typeface="Arial" charset="0"/>
              </a:rPr>
              <a:t> Norfolk State University, Norfolk, VA</a:t>
            </a:r>
          </a:p>
          <a:p>
            <a:pPr eaLnBrk="1" hangingPunct="1">
              <a:buFontTx/>
              <a:buChar char="-"/>
            </a:pPr>
            <a:r>
              <a:rPr lang="en-US" sz="1200" b="0">
                <a:solidFill>
                  <a:srgbClr val="000000"/>
                </a:solidFill>
                <a:latin typeface="Arial" charset="0"/>
              </a:rPr>
              <a:t> North Carolina A&amp;T, State University, Greensboro, NC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Ohio University, Athens, OH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Old Dominion University, Norfolk,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Renselaer Polytechnic Institute, Troy, NY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Temple University, Philadelphia, PA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Jefferson Lab, Newport News,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University of Connecticut,   Storrs, CT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University of New Hampshire, Durham, NH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University, of Richmond, Richmond, VA</a:t>
            </a:r>
          </a:p>
          <a:p>
            <a:pPr eaLnBrk="1" hangingPunct="1"/>
            <a:r>
              <a:rPr lang="en-US" sz="1200" b="0">
                <a:solidFill>
                  <a:srgbClr val="000000"/>
                </a:solidFill>
                <a:latin typeface="Arial" charset="0"/>
              </a:rPr>
              <a:t>- University of South Carolina, Columbia, SC</a:t>
            </a:r>
          </a:p>
          <a:p>
            <a:pPr eaLnBrk="1" hangingPunct="1">
              <a:buFontTx/>
              <a:buChar char="-"/>
            </a:pPr>
            <a:r>
              <a:rPr lang="en-US" sz="1200" b="0">
                <a:solidFill>
                  <a:srgbClr val="000000"/>
                </a:solidFill>
                <a:latin typeface="Arial" charset="0"/>
              </a:rPr>
              <a:t> University of Virginia, Charlottesville, VA</a:t>
            </a:r>
          </a:p>
        </p:txBody>
      </p:sp>
      <p:sp>
        <p:nvSpPr>
          <p:cNvPr id="43018" name="Rectangle 13"/>
          <p:cNvSpPr>
            <a:spLocks noChangeArrowheads="1"/>
          </p:cNvSpPr>
          <p:nvPr/>
        </p:nvSpPr>
        <p:spPr bwMode="auto">
          <a:xfrm>
            <a:off x="3048000" y="5867400"/>
            <a:ext cx="61093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lvl="2">
              <a:buSzPct val="130000"/>
            </a:pPr>
            <a:r>
              <a:rPr lang="en-US" sz="2000" b="1" cap="small" spc="300" dirty="0">
                <a:solidFill>
                  <a:srgbClr val="BA1E2E"/>
                </a:solidFill>
                <a:latin typeface="Times New Roman"/>
                <a:ea typeface="Trajan Pro" charset="0"/>
                <a:cs typeface="Times New Roman"/>
              </a:rPr>
              <a:t>Strong 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645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17963</TotalTime>
  <Words>5815</Words>
  <Application>Microsoft Macintosh PowerPoint</Application>
  <PresentationFormat>On-screen Show (4:3)</PresentationFormat>
  <Paragraphs>1086</Paragraphs>
  <Slides>60</Slides>
  <Notes>12</Notes>
  <HiddenSlides>17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Accelerator Status</vt:lpstr>
      <vt:lpstr>Status of the Project</vt:lpstr>
      <vt:lpstr>Physics Program at 12 GeV</vt:lpstr>
      <vt:lpstr>12 GeV Approved Experiments</vt:lpstr>
      <vt:lpstr>Hall B all experiments (A + CA)</vt:lpstr>
      <vt:lpstr>The CLAS12 Detector</vt:lpstr>
      <vt:lpstr>CLAS12 - Institutions</vt:lpstr>
      <vt:lpstr>CLAS12 - MAGNETS</vt:lpstr>
      <vt:lpstr>TORUS Construction Status</vt:lpstr>
      <vt:lpstr>CLAS12 – Tracking System</vt:lpstr>
      <vt:lpstr>Drift Chambers - Status</vt:lpstr>
      <vt:lpstr>Drift Chambers</vt:lpstr>
      <vt:lpstr>SVT Status</vt:lpstr>
      <vt:lpstr>PowerPoint Presentation</vt:lpstr>
      <vt:lpstr>PowerPoint Presentation</vt:lpstr>
      <vt:lpstr>High Threshold CC (HTCC)</vt:lpstr>
      <vt:lpstr>PowerPoint Presentation</vt:lpstr>
      <vt:lpstr>Forward Time-of-Flight (FTOF) </vt:lpstr>
      <vt:lpstr>FTOF – Panel 1b (USC)</vt:lpstr>
      <vt:lpstr>PowerPoint Presentation</vt:lpstr>
      <vt:lpstr>Calibration with Cosmics</vt:lpstr>
      <vt:lpstr>PowerPoint Presentation</vt:lpstr>
      <vt:lpstr>Beyond the baselane: Forward Tagger</vt:lpstr>
      <vt:lpstr>PowerPoint Presentation</vt:lpstr>
      <vt:lpstr>CLAS12 Installation</vt:lpstr>
      <vt:lpstr>EC and PCAL on the Forward Carriage</vt:lpstr>
      <vt:lpstr>Forward TOF placed over PCAL</vt:lpstr>
      <vt:lpstr>High resolution FTOF 1b added</vt:lpstr>
      <vt:lpstr>Low Threshold CC (LTCC) installed</vt:lpstr>
      <vt:lpstr>Forward TOF Panel 2 added</vt:lpstr>
      <vt:lpstr>Installation of 1 RICH sector</vt:lpstr>
      <vt:lpstr>Torus positioned</vt:lpstr>
      <vt:lpstr>Central Detector</vt:lpstr>
      <vt:lpstr>DC installation</vt:lpstr>
      <vt:lpstr>DC installation</vt:lpstr>
      <vt:lpstr>DC installation</vt:lpstr>
      <vt:lpstr>Forward Tagger</vt:lpstr>
      <vt:lpstr>Install High Threshold CC (HTCC)</vt:lpstr>
      <vt:lpstr>Add beam line devices to complete CLAS12</vt:lpstr>
      <vt:lpstr>PowerPoint Presentation</vt:lpstr>
      <vt:lpstr>Summary</vt:lpstr>
      <vt:lpstr>Offline Software</vt:lpstr>
      <vt:lpstr>Offline Software</vt:lpstr>
      <vt:lpstr>DAQ &amp; Trigger</vt:lpstr>
      <vt:lpstr>Forward Time-of-Flight (FTOF) </vt:lpstr>
      <vt:lpstr>CLAS12 Design Parameters</vt:lpstr>
      <vt:lpstr>CLAS12 Detector Grouping</vt:lpstr>
      <vt:lpstr>CLAS12 TORUS Highlights</vt:lpstr>
      <vt:lpstr>High Threshold CC (HTCC)</vt:lpstr>
      <vt:lpstr>PowerPoint Presentation</vt:lpstr>
      <vt:lpstr>FToF Panel-1a</vt:lpstr>
      <vt:lpstr>Low Threshold CC (LTCC)</vt:lpstr>
      <vt:lpstr>PCAL Calibration with Cosmics</vt:lpstr>
      <vt:lpstr>Subway level added</vt:lpstr>
      <vt:lpstr>Accelerator Schedule</vt:lpstr>
      <vt:lpstr>12 GeV Approved Experiments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patrizia rossi</cp:lastModifiedBy>
  <cp:revision>389</cp:revision>
  <cp:lastPrinted>2013-11-08T13:46:55Z</cp:lastPrinted>
  <dcterms:created xsi:type="dcterms:W3CDTF">2006-10-20T18:09:58Z</dcterms:created>
  <dcterms:modified xsi:type="dcterms:W3CDTF">2013-11-13T07:27:15Z</dcterms:modified>
</cp:coreProperties>
</file>