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73" r:id="rId7"/>
    <p:sldId id="263" r:id="rId8"/>
    <p:sldId id="264" r:id="rId9"/>
    <p:sldId id="268" r:id="rId10"/>
    <p:sldId id="274" r:id="rId11"/>
    <p:sldId id="265" r:id="rId12"/>
    <p:sldId id="266" r:id="rId13"/>
    <p:sldId id="276" r:id="rId14"/>
    <p:sldId id="267" r:id="rId15"/>
    <p:sldId id="271" r:id="rId16"/>
    <p:sldId id="272" r:id="rId17"/>
    <p:sldId id="279" r:id="rId18"/>
    <p:sldId id="270" r:id="rId19"/>
    <p:sldId id="258" r:id="rId20"/>
  </p:sldIdLst>
  <p:sldSz cx="9906000" cy="6858000" type="A4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C1092D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014" autoAdjust="0"/>
  </p:normalViewPr>
  <p:slideViewPr>
    <p:cSldViewPr snapToGrid="0" snapToObjects="1">
      <p:cViewPr varScale="1">
        <p:scale>
          <a:sx n="71" d="100"/>
          <a:sy n="71" d="100"/>
        </p:scale>
        <p:origin x="-1134" y="-96"/>
      </p:cViewPr>
      <p:guideLst>
        <p:guide orient="horz" pos="2152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7083-4E1A-4019-B0A1-77F5EDD92FCB}" type="datetimeFigureOut">
              <a:rPr lang="en-GB" smtClean="0"/>
              <a:t>17/10/2013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BC1C-687A-4E56-B28E-3F1F3A42C8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010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Some physics book results</a:t>
            </a:r>
          </a:p>
          <a:p>
            <a:r>
              <a:rPr lang="en-GB" dirty="0" smtClean="0"/>
              <a:t>General PANDA physics goals (Map?)</a:t>
            </a:r>
          </a:p>
          <a:p>
            <a:r>
              <a:rPr lang="en-GB" dirty="0" smtClean="0"/>
              <a:t>Final states for</a:t>
            </a:r>
            <a:r>
              <a:rPr lang="en-GB" baseline="0" dirty="0" smtClean="0"/>
              <a:t> some key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 beam results from CERN 2012</a:t>
            </a:r>
          </a:p>
          <a:p>
            <a:r>
              <a:rPr lang="en-GB" dirty="0" smtClean="0"/>
              <a:t>Pattern</a:t>
            </a:r>
            <a:r>
              <a:rPr lang="en-GB" baseline="0" dirty="0" smtClean="0"/>
              <a:t> with prism attached</a:t>
            </a:r>
          </a:p>
          <a:p>
            <a:r>
              <a:rPr lang="en-GB" dirty="0" smtClean="0"/>
              <a:t>Look at Greg’s talk!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30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 beam results from CERN 2012</a:t>
            </a:r>
          </a:p>
          <a:p>
            <a:r>
              <a:rPr lang="en-GB" dirty="0" smtClean="0"/>
              <a:t>Pattern</a:t>
            </a:r>
            <a:r>
              <a:rPr lang="en-GB" baseline="0" dirty="0" smtClean="0"/>
              <a:t> with prism attached</a:t>
            </a:r>
          </a:p>
          <a:p>
            <a:r>
              <a:rPr lang="en-GB" dirty="0" smtClean="0"/>
              <a:t>Look at Greg’s talk!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30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MAMI 2013 results</a:t>
            </a:r>
          </a:p>
          <a:p>
            <a:r>
              <a:rPr lang="en-GB" dirty="0" smtClean="0"/>
              <a:t>Picture of our prototype</a:t>
            </a:r>
          </a:p>
          <a:p>
            <a:r>
              <a:rPr lang="en-GB" dirty="0" smtClean="0"/>
              <a:t>Image</a:t>
            </a:r>
          </a:p>
          <a:p>
            <a:r>
              <a:rPr lang="en-GB" dirty="0" smtClean="0"/>
              <a:t>Timing</a:t>
            </a:r>
            <a:r>
              <a:rPr lang="en-GB" baseline="0" dirty="0" smtClean="0"/>
              <a:t>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3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Picture of TS + geometrical acceptance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7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Picture of TS + geometrical acceptance</a:t>
            </a:r>
          </a:p>
          <a:p>
            <a:r>
              <a:rPr lang="en-GB" dirty="0" smtClean="0"/>
              <a:t>This </a:t>
            </a:r>
            <a:r>
              <a:rPr lang="en-GB" dirty="0" err="1" smtClean="0"/>
              <a:t>radiative</a:t>
            </a:r>
            <a:r>
              <a:rPr lang="en-GB" dirty="0" smtClean="0"/>
              <a:t> decay is a benchmark channel for glue</a:t>
            </a:r>
            <a:r>
              <a:rPr lang="en-GB" baseline="0" dirty="0" smtClean="0"/>
              <a:t> balls;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7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General design</a:t>
            </a:r>
            <a:r>
              <a:rPr lang="en-GB" baseline="0" dirty="0" smtClean="0"/>
              <a:t> + numbers</a:t>
            </a:r>
          </a:p>
          <a:p>
            <a:r>
              <a:rPr lang="en-GB" baseline="0" dirty="0" smtClean="0"/>
              <a:t>15k readout channels</a:t>
            </a:r>
          </a:p>
          <a:p>
            <a:r>
              <a:rPr lang="en-GB" dirty="0" smtClean="0"/>
              <a:t>Timing</a:t>
            </a:r>
          </a:p>
          <a:p>
            <a:r>
              <a:rPr lang="en-GB" dirty="0" smtClean="0"/>
              <a:t>Rates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9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Bars or plates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093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Radiator</a:t>
            </a:r>
          </a:p>
          <a:p>
            <a:r>
              <a:rPr lang="en-GB" dirty="0" smtClean="0"/>
              <a:t>FEE</a:t>
            </a:r>
          </a:p>
          <a:p>
            <a:r>
              <a:rPr lang="en-GB" dirty="0" smtClean="0"/>
              <a:t>Photon</a:t>
            </a:r>
            <a:r>
              <a:rPr lang="en-GB" baseline="0" dirty="0" smtClean="0"/>
              <a:t>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296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Surface properties</a:t>
            </a:r>
          </a:p>
          <a:p>
            <a:r>
              <a:rPr lang="en-GB" dirty="0" smtClean="0"/>
              <a:t>Bar geometry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880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MCP-PMTs life time development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342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FEE development</a:t>
            </a:r>
          </a:p>
          <a:p>
            <a:r>
              <a:rPr lang="en-GB" dirty="0" smtClean="0"/>
              <a:t>TRB</a:t>
            </a:r>
            <a:r>
              <a:rPr lang="en-GB" baseline="0" dirty="0" smtClean="0"/>
              <a:t> system + NINO Frontend card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BC1C-687A-4E56-B28E-3F1F3A42C86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34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C1002A"/>
          </a:solidFill>
          <a:ln>
            <a:solidFill>
              <a:srgbClr val="9E0D2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3" name="Bild 4" descr="JGU-Logo_weis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94088" y="1981200"/>
            <a:ext cx="29210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5" descr="Schriftzug_weiss.eps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94088" y="5816600"/>
            <a:ext cx="29432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ine Ecke des Rechtecks abrunden 4"/>
          <p:cNvSpPr/>
          <p:nvPr userDrawn="1"/>
        </p:nvSpPr>
        <p:spPr>
          <a:xfrm rot="5400000">
            <a:off x="1790699" y="-1798637"/>
            <a:ext cx="5181601" cy="8763000"/>
          </a:xfrm>
          <a:prstGeom prst="round1Rect">
            <a:avLst>
              <a:gd name="adj" fmla="val 796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6248400"/>
            <a:ext cx="3124200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8" name="Bild 14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5715000"/>
            <a:ext cx="58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6" descr="Schriftzug_hellgrau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48463" y="5842000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762000" y="3728206"/>
            <a:ext cx="4572000" cy="1700329"/>
          </a:xfrm>
        </p:spPr>
        <p:txBody>
          <a:bodyPr/>
          <a:lstStyle/>
          <a:p>
            <a:r>
              <a:rPr lang="en-US" smtClean="0"/>
              <a:t>Click to edit Master subtitle style</a:t>
            </a:r>
            <a:endParaRPr lang="de-DE" dirty="0" smtClean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762000" y="1143699"/>
            <a:ext cx="8001000" cy="1905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762000" y="5428536"/>
            <a:ext cx="3113087" cy="64611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EBB21-D0DE-4B48-8473-1F264A7E38D1}" type="datetime1">
              <a:rPr lang="de-DE"/>
              <a:pPr>
                <a:defRPr/>
              </a:pPr>
              <a:t>17.10.2013</a:t>
            </a:fld>
            <a:endParaRPr lang="de-DE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ACEC-1F04-47A7-9F65-CD986422AC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e Ecke des Rechtecks abrunden 3"/>
          <p:cNvSpPr/>
          <p:nvPr userDrawn="1"/>
        </p:nvSpPr>
        <p:spPr>
          <a:xfrm rot="5400000">
            <a:off x="1638300" y="-1638300"/>
            <a:ext cx="6019800" cy="9296400"/>
          </a:xfrm>
          <a:prstGeom prst="round1Rect">
            <a:avLst>
              <a:gd name="adj" fmla="val 6131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26. Mai 2011 | Johannes </a:t>
            </a:r>
            <a:r>
              <a:rPr lang="de-DE" sz="1000" dirty="0" smtClean="0">
                <a:solidFill>
                  <a:srgbClr val="404040"/>
                </a:solidFill>
              </a:rPr>
              <a:t>Gutenberg-Universität </a:t>
            </a:r>
            <a:r>
              <a:rPr lang="de-DE" sz="1000" dirty="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Bild 6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11" descr="Wissenschaft_ppt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221288" y="0"/>
            <a:ext cx="25320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12" descr="Uni2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40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3" descr="Uni3_PPT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608263" y="0"/>
            <a:ext cx="2535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36575" y="3009900"/>
            <a:ext cx="8313810" cy="2933700"/>
          </a:xfrm>
        </p:spPr>
        <p:txBody>
          <a:bodyPr/>
          <a:lstStyle>
            <a:lvl1pPr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536575" y="2298700"/>
            <a:ext cx="8313810" cy="4778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ine Ecke des Rechtecks abrunden 2"/>
          <p:cNvSpPr/>
          <p:nvPr userDrawn="1"/>
        </p:nvSpPr>
        <p:spPr>
          <a:xfrm rot="5400000">
            <a:off x="1638300" y="-1638300"/>
            <a:ext cx="6019800" cy="9296400"/>
          </a:xfrm>
          <a:prstGeom prst="round1Rect">
            <a:avLst>
              <a:gd name="adj" fmla="val 6131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26. Mai 2011 | Johannes </a:t>
            </a:r>
            <a:r>
              <a:rPr lang="de-DE" sz="1000" dirty="0" smtClean="0">
                <a:solidFill>
                  <a:srgbClr val="404040"/>
                </a:solidFill>
              </a:rPr>
              <a:t>Gutenberg-Universität </a:t>
            </a:r>
            <a:r>
              <a:rPr lang="de-DE" sz="1000" dirty="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" name="Bild 6" descr="JGU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 userDrawn="1"/>
        </p:nvSpPr>
        <p:spPr>
          <a:xfrm>
            <a:off x="0" y="4343400"/>
            <a:ext cx="4572000" cy="838200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01625" y="4454525"/>
            <a:ext cx="4017963" cy="595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 smtClean="0">
                <a:solidFill>
                  <a:srgbClr val="404040"/>
                </a:solidFill>
              </a:rPr>
              <a:t>The PANDA Barrel</a:t>
            </a:r>
            <a:r>
              <a:rPr lang="de-DE" sz="1000" baseline="0" dirty="0" smtClean="0">
                <a:solidFill>
                  <a:srgbClr val="404040"/>
                </a:solidFill>
              </a:rPr>
              <a:t> DIRC | M. Hoek | PSHP 2013, Frascati, 11.-13. Nov 2013</a:t>
            </a:r>
            <a:endParaRPr lang="de-DE" sz="1000" dirty="0">
              <a:solidFill>
                <a:srgbClr val="404040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609600"/>
            <a:ext cx="9294813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Bild 7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4388" y="1697038"/>
            <a:ext cx="7172325" cy="4741862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814388" y="921065"/>
            <a:ext cx="7451725" cy="657570"/>
          </a:xfrm>
        </p:spPr>
        <p:txBody>
          <a:bodyPr/>
          <a:lstStyle>
            <a:lvl1pPr marL="0" indent="0">
              <a:buNone/>
              <a:defRPr>
                <a:solidFill>
                  <a:srgbClr val="C1092D"/>
                </a:solidFill>
                <a:latin typeface="Garamond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814388" y="78536"/>
            <a:ext cx="7880350" cy="706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26. Mai 2011 | Johannes </a:t>
            </a:r>
            <a:r>
              <a:rPr lang="de-DE" sz="1000" dirty="0" smtClean="0">
                <a:solidFill>
                  <a:srgbClr val="404040"/>
                </a:solidFill>
              </a:rPr>
              <a:t>Gutenberg-Universität </a:t>
            </a:r>
            <a:r>
              <a:rPr lang="de-DE" sz="1000" dirty="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Bild 7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8" descr="Wissenschaft_ppt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221288" y="609600"/>
            <a:ext cx="25320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9" descr="Uni2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2540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0" descr="Uni3_PPT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608263" y="609600"/>
            <a:ext cx="2535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814388" y="78536"/>
            <a:ext cx="7880350" cy="7064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908050" y="3347049"/>
            <a:ext cx="7172325" cy="3086100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908050" y="2579688"/>
            <a:ext cx="8997950" cy="585787"/>
          </a:xfrm>
        </p:spPr>
        <p:txBody>
          <a:bodyPr/>
          <a:lstStyle>
            <a:lvl1pPr marL="0" indent="0" algn="l">
              <a:buNone/>
              <a:defRPr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e Ecke des Rechtecks abrunden 3"/>
          <p:cNvSpPr/>
          <p:nvPr userDrawn="1"/>
        </p:nvSpPr>
        <p:spPr>
          <a:xfrm rot="5400000">
            <a:off x="1943100" y="-1333500"/>
            <a:ext cx="5410200" cy="9296400"/>
          </a:xfrm>
          <a:prstGeom prst="round1Rect">
            <a:avLst>
              <a:gd name="adj" fmla="val 7070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26. Mai 2011 | Johannes </a:t>
            </a:r>
            <a:r>
              <a:rPr lang="de-DE" sz="1000" dirty="0" smtClean="0">
                <a:solidFill>
                  <a:srgbClr val="404040"/>
                </a:solidFill>
              </a:rPr>
              <a:t>Gutenberg-Universität </a:t>
            </a:r>
            <a:r>
              <a:rPr lang="de-DE" sz="1000" dirty="0">
                <a:solidFill>
                  <a:srgbClr val="404040"/>
                </a:solidFill>
              </a:rPr>
              <a:t>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2055813"/>
            <a:ext cx="8915400" cy="17462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Bild 12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46138" y="724978"/>
            <a:ext cx="8069262" cy="741363"/>
          </a:xfrm>
        </p:spPr>
        <p:txBody>
          <a:bodyPr/>
          <a:lstStyle>
            <a:lvl1pPr marL="0" indent="0" algn="ctr">
              <a:buNone/>
              <a:defRPr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1"/>
          </p:nvPr>
        </p:nvSpPr>
        <p:spPr>
          <a:xfrm>
            <a:off x="908051" y="2182482"/>
            <a:ext cx="8115180" cy="3507117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de-DE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ine Ecke des Rechtecks abrunden 2"/>
          <p:cNvSpPr/>
          <p:nvPr userDrawn="1"/>
        </p:nvSpPr>
        <p:spPr>
          <a:xfrm rot="5400000">
            <a:off x="1790700" y="-1790700"/>
            <a:ext cx="5181600" cy="8763000"/>
          </a:xfrm>
          <a:prstGeom prst="round1Rect">
            <a:avLst>
              <a:gd name="adj" fmla="val 796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4" name="Bild 8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5715000"/>
            <a:ext cx="58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0" descr="Schriftzug_hellgrau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48463" y="5842000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84200" y="2190900"/>
            <a:ext cx="8178800" cy="1336675"/>
          </a:xfrm>
        </p:spPr>
        <p:txBody>
          <a:bodyPr/>
          <a:lstStyle>
            <a:lvl1pPr marL="0" indent="0" algn="ctr">
              <a:buNone/>
              <a:defRPr sz="4400"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9C489A-28B5-415D-81FE-00AADA8258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09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432D32CC-78C1-4239-9E1B-06AB10BFBF3C}" type="datetime1">
              <a:rPr lang="de-DE"/>
              <a:pPr>
                <a:defRPr/>
              </a:pPr>
              <a:t>17.10.2013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3A913A4E-EDC9-44A7-86D6-D08EDA1D9A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aramond"/>
          <a:ea typeface="ＭＳ Ｐゴシック" charset="-128"/>
          <a:cs typeface="Garamond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62000" y="4025386"/>
            <a:ext cx="4918710" cy="1700329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Matthias Hoek</a:t>
            </a:r>
            <a:r>
              <a:rPr lang="en-GB" sz="2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on behalf of the PANDA Cherenkov Group</a:t>
            </a:r>
            <a:endParaRPr lang="en-GB" sz="2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4400" b="1" dirty="0" smtClean="0"/>
              <a:t>The PANDA Barrel DIRC</a:t>
            </a:r>
            <a:endParaRPr lang="en-GB" sz="4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0010" y="6397427"/>
            <a:ext cx="3890010" cy="326786"/>
          </a:xfrm>
        </p:spPr>
        <p:txBody>
          <a:bodyPr/>
          <a:lstStyle/>
          <a:p>
            <a:r>
              <a:rPr lang="en-GB" sz="1400" b="1" dirty="0" smtClean="0">
                <a:latin typeface="Garamond" panose="02020404030301010803" pitchFamily="18" charset="0"/>
              </a:rPr>
              <a:t>PSHP 2013, </a:t>
            </a:r>
            <a:r>
              <a:rPr lang="en-GB" sz="1400" b="1" dirty="0" err="1" smtClean="0">
                <a:latin typeface="Garamond" panose="02020404030301010803" pitchFamily="18" charset="0"/>
              </a:rPr>
              <a:t>Frascati</a:t>
            </a:r>
            <a:r>
              <a:rPr lang="en-GB" sz="1400" b="1" dirty="0" smtClean="0">
                <a:latin typeface="Garamond" panose="02020404030301010803" pitchFamily="18" charset="0"/>
              </a:rPr>
              <a:t>, 11.-13. November 2013</a:t>
            </a:r>
            <a:endParaRPr lang="en-GB" sz="1400" b="1" dirty="0"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4" y="5275714"/>
            <a:ext cx="1176312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6" y="5502445"/>
            <a:ext cx="1891347" cy="44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365715"/>
            <a:ext cx="86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165" y="673726"/>
            <a:ext cx="5172635" cy="1410568"/>
          </a:xfrm>
        </p:spPr>
        <p:txBody>
          <a:bodyPr/>
          <a:lstStyle/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Approach inspired by BELLE II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Use photon hit time per pixel &amp; generate PDFs (needs simulation)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Pattern Reconstruction (Plate)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5" y="2219744"/>
            <a:ext cx="5607878" cy="434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084294"/>
            <a:ext cx="5693043" cy="21918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-1" y="4389834"/>
            <a:ext cx="5693043" cy="217009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169195" y="3955867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1 </a:t>
            </a:r>
            <a:r>
              <a:rPr lang="en-GB" sz="1600" b="1" dirty="0" err="1" smtClean="0">
                <a:solidFill>
                  <a:srgbClr val="FF0000"/>
                </a:solidFill>
              </a:rPr>
              <a:t>GeV</a:t>
            </a:r>
            <a:r>
              <a:rPr lang="en-GB" sz="1600" b="1" dirty="0" smtClean="0">
                <a:solidFill>
                  <a:srgbClr val="FF0000"/>
                </a:solidFill>
              </a:rPr>
              <a:t>/c Pion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6611" y="6218266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accent1"/>
                </a:solidFill>
              </a:rPr>
              <a:t>1 </a:t>
            </a:r>
            <a:r>
              <a:rPr lang="en-GB" sz="1600" b="1" dirty="0" err="1" smtClean="0">
                <a:solidFill>
                  <a:schemeClr val="accent1"/>
                </a:solidFill>
              </a:rPr>
              <a:t>GeV</a:t>
            </a:r>
            <a:r>
              <a:rPr lang="en-GB" sz="1600" b="1" dirty="0" smtClean="0">
                <a:solidFill>
                  <a:schemeClr val="accent1"/>
                </a:solidFill>
              </a:rPr>
              <a:t>/c </a:t>
            </a:r>
            <a:r>
              <a:rPr lang="en-GB" sz="1600" b="1" dirty="0" err="1" smtClean="0">
                <a:solidFill>
                  <a:schemeClr val="accent1"/>
                </a:solidFill>
              </a:rPr>
              <a:t>Kaon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869962" y="2333496"/>
            <a:ext cx="3867452" cy="2988625"/>
            <a:chOff x="5936014" y="2976711"/>
            <a:chExt cx="3867452" cy="2988625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4" y="3111857"/>
              <a:ext cx="3867452" cy="2853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713013" y="3778624"/>
              <a:ext cx="473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p</a:t>
              </a:r>
              <a:r>
                <a:rPr lang="en-GB" sz="2400" b="1" baseline="30000" dirty="0" smtClean="0">
                  <a:solidFill>
                    <a:srgbClr val="FF0000"/>
                  </a:solidFill>
                </a:rPr>
                <a:t>+</a:t>
              </a:r>
              <a:endParaRPr lang="en-GB" sz="24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24651" y="3725034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chemeClr val="accent1"/>
                  </a:solidFill>
                </a:rPr>
                <a:t>K</a:t>
              </a:r>
              <a:r>
                <a:rPr lang="en-GB" sz="2400" b="1" baseline="30000" dirty="0" smtClean="0">
                  <a:solidFill>
                    <a:schemeClr val="accent1"/>
                  </a:solidFill>
                </a:rPr>
                <a:t>+</a:t>
              </a:r>
              <a:endParaRPr lang="en-GB" sz="2400" b="1" baseline="300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64527" y="2976711"/>
              <a:ext cx="16722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3.5 </a:t>
              </a:r>
              <a:r>
                <a:rPr lang="en-GB" dirty="0" err="1" smtClean="0"/>
                <a:t>GeV</a:t>
              </a:r>
              <a:r>
                <a:rPr lang="en-GB" dirty="0" smtClean="0"/>
                <a:t>/c, 22˚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1696136"/>
            <a:ext cx="1358153" cy="4863788"/>
            <a:chOff x="0" y="1696136"/>
            <a:chExt cx="1358153" cy="4863788"/>
          </a:xfrm>
        </p:grpSpPr>
        <p:sp>
          <p:nvSpPr>
            <p:cNvPr id="17" name="Rectangle 16"/>
            <p:cNvSpPr/>
            <p:nvPr/>
          </p:nvSpPr>
          <p:spPr>
            <a:xfrm>
              <a:off x="0" y="2084294"/>
              <a:ext cx="1358153" cy="4475630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4382" y="169613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CC00"/>
                  </a:solidFill>
                </a:rPr>
                <a:t>X-Y</a:t>
              </a:r>
              <a:endParaRPr lang="en-GB" b="1" dirty="0">
                <a:solidFill>
                  <a:srgbClr val="00CC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47534" y="1696136"/>
            <a:ext cx="2161479" cy="4863894"/>
            <a:chOff x="1447534" y="1696136"/>
            <a:chExt cx="2161479" cy="4863894"/>
          </a:xfrm>
        </p:grpSpPr>
        <p:sp>
          <p:nvSpPr>
            <p:cNvPr id="23" name="Rectangle 22"/>
            <p:cNvSpPr/>
            <p:nvPr/>
          </p:nvSpPr>
          <p:spPr>
            <a:xfrm>
              <a:off x="1447534" y="2084400"/>
              <a:ext cx="2161479" cy="4475630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43579" y="169613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CC00"/>
                  </a:solidFill>
                </a:rPr>
                <a:t>X-T</a:t>
              </a:r>
              <a:endParaRPr lang="en-GB" b="1" dirty="0">
                <a:solidFill>
                  <a:srgbClr val="00CC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24790" y="1695600"/>
            <a:ext cx="2068252" cy="4864430"/>
            <a:chOff x="3624790" y="1695600"/>
            <a:chExt cx="2068252" cy="4864430"/>
          </a:xfrm>
        </p:grpSpPr>
        <p:sp>
          <p:nvSpPr>
            <p:cNvPr id="24" name="Rectangle 23"/>
            <p:cNvSpPr/>
            <p:nvPr/>
          </p:nvSpPr>
          <p:spPr>
            <a:xfrm>
              <a:off x="3624790" y="2084400"/>
              <a:ext cx="2068252" cy="4475630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74221" y="1695600"/>
              <a:ext cx="543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CC00"/>
                  </a:solidFill>
                </a:rPr>
                <a:t>T</a:t>
              </a:r>
              <a:r>
                <a:rPr lang="en-GB" b="1" dirty="0" smtClean="0">
                  <a:solidFill>
                    <a:srgbClr val="00CC00"/>
                  </a:solidFill>
                </a:rPr>
                <a:t>-Y</a:t>
              </a:r>
              <a:endParaRPr lang="en-GB" b="1" dirty="0">
                <a:solidFill>
                  <a:srgbClr val="00CC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50343" y="5341462"/>
            <a:ext cx="3837524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Symbol" panose="05050102010706020507" pitchFamily="18" charset="2"/>
              </a:rPr>
              <a:t>p</a:t>
            </a:r>
            <a:r>
              <a:rPr lang="en-GB" sz="2000" dirty="0" smtClean="0"/>
              <a:t>/K separation at 3.5 </a:t>
            </a:r>
            <a:r>
              <a:rPr lang="en-GB" sz="2000" dirty="0" err="1" smtClean="0"/>
              <a:t>GeV</a:t>
            </a:r>
            <a:r>
              <a:rPr lang="en-GB" sz="2000" dirty="0" smtClean="0"/>
              <a:t>/c possible even </a:t>
            </a:r>
            <a:r>
              <a:rPr lang="en-GB" sz="2000" b="1" dirty="0" smtClean="0"/>
              <a:t>w/o</a:t>
            </a:r>
            <a:r>
              <a:rPr lang="en-GB" sz="2000" dirty="0" smtClean="0"/>
              <a:t> focussing</a:t>
            </a:r>
            <a:endParaRPr lang="en-GB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5950342" y="6387543"/>
            <a:ext cx="2763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See H. </a:t>
            </a:r>
            <a:r>
              <a:rPr lang="en-GB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Kumawat’s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talk @ DIRC2013</a:t>
            </a: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539613" y="657570"/>
            <a:ext cx="4318708" cy="1675926"/>
            <a:chOff x="5539613" y="657570"/>
            <a:chExt cx="4318708" cy="1675926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613" y="702587"/>
              <a:ext cx="4318708" cy="1630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735319" y="657570"/>
              <a:ext cx="189827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2 </a:t>
              </a:r>
              <a:r>
                <a:rPr lang="en-GB" sz="1600" dirty="0" err="1" smtClean="0"/>
                <a:t>GeV</a:t>
              </a:r>
              <a:r>
                <a:rPr lang="en-GB" sz="1600" dirty="0" smtClean="0"/>
                <a:t>/c </a:t>
              </a:r>
              <a:r>
                <a:rPr lang="en-GB" sz="1600" dirty="0" err="1" smtClean="0"/>
                <a:t>muon</a:t>
              </a:r>
              <a:r>
                <a:rPr lang="en-GB" sz="1600" dirty="0" smtClean="0"/>
                <a:t>, 35˚</a:t>
              </a:r>
              <a:endParaRPr lang="en-GB" sz="1600" dirty="0"/>
            </a:p>
          </p:txBody>
        </p:sp>
      </p:grpSp>
      <p:sp>
        <p:nvSpPr>
          <p:cNvPr id="31" name="&quot;No&quot; Symbol 30"/>
          <p:cNvSpPr/>
          <p:nvPr/>
        </p:nvSpPr>
        <p:spPr>
          <a:xfrm>
            <a:off x="7202453" y="572577"/>
            <a:ext cx="1620000" cy="1620000"/>
          </a:xfrm>
          <a:prstGeom prst="noSmoking">
            <a:avLst>
              <a:gd name="adj" fmla="val 10449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Technical Challenges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587852" y="813072"/>
            <a:ext cx="8713694" cy="5702509"/>
            <a:chOff x="134470" y="779929"/>
            <a:chExt cx="8713694" cy="5702509"/>
          </a:xfrm>
        </p:grpSpPr>
        <p:grpSp>
          <p:nvGrpSpPr>
            <p:cNvPr id="18" name="Group 17"/>
            <p:cNvGrpSpPr/>
            <p:nvPr/>
          </p:nvGrpSpPr>
          <p:grpSpPr>
            <a:xfrm>
              <a:off x="134470" y="779929"/>
              <a:ext cx="2796988" cy="4370297"/>
              <a:chOff x="134470" y="779929"/>
              <a:chExt cx="2796988" cy="4370297"/>
            </a:xfrm>
          </p:grpSpPr>
          <p:sp>
            <p:nvSpPr>
              <p:cNvPr id="10" name="Pentagon 9"/>
              <p:cNvSpPr/>
              <p:nvPr/>
            </p:nvSpPr>
            <p:spPr>
              <a:xfrm rot="5400000">
                <a:off x="-652185" y="1566584"/>
                <a:ext cx="4370297" cy="2796988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45866" y="944379"/>
                <a:ext cx="2581834" cy="3385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GB" sz="2400" dirty="0" smtClean="0"/>
                  <a:t>Radiator</a:t>
                </a:r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Production of large fused silica bars or plates</a:t>
                </a:r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Strict mechanical tolerances on shape with </a:t>
                </a:r>
                <a:r>
                  <a:rPr lang="en-GB" dirty="0"/>
                  <a:t>optical finish and long sharp </a:t>
                </a:r>
                <a:r>
                  <a:rPr lang="en-GB" dirty="0" smtClean="0"/>
                  <a:t>edges</a:t>
                </a:r>
              </a:p>
              <a:p>
                <a:pPr marL="174625" indent="-174625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Few potential vendors worldwide</a:t>
                </a:r>
                <a:endParaRPr lang="en-GB" dirty="0"/>
              </a:p>
              <a:p>
                <a:pPr algn="ctr"/>
                <a:endParaRPr lang="en-GB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087974" y="1479178"/>
              <a:ext cx="2796988" cy="4370297"/>
              <a:chOff x="3087974" y="1479178"/>
              <a:chExt cx="2796988" cy="4370297"/>
            </a:xfrm>
          </p:grpSpPr>
          <p:sp>
            <p:nvSpPr>
              <p:cNvPr id="12" name="Pentagon 11"/>
              <p:cNvSpPr/>
              <p:nvPr/>
            </p:nvSpPr>
            <p:spPr>
              <a:xfrm rot="5400000">
                <a:off x="2301319" y="2265833"/>
                <a:ext cx="4370297" cy="2796988"/>
              </a:xfrm>
              <a:prstGeom prst="homePlat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212721" y="1755468"/>
                <a:ext cx="2559885" cy="283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400" dirty="0" smtClean="0"/>
                  <a:t>Photon Detection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Single photon detection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Spatial resolution ~ few mm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Operation in 1T field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Fast rise time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High-rate capability 0.2 MHz/cm</a:t>
                </a:r>
                <a:r>
                  <a:rPr lang="en-GB" baseline="30000" dirty="0" smtClean="0"/>
                  <a:t>2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051176" y="2112141"/>
              <a:ext cx="2796988" cy="4370297"/>
              <a:chOff x="6051176" y="2112141"/>
              <a:chExt cx="2796988" cy="4370297"/>
            </a:xfrm>
          </p:grpSpPr>
          <p:sp>
            <p:nvSpPr>
              <p:cNvPr id="13" name="Pentagon 12"/>
              <p:cNvSpPr/>
              <p:nvPr/>
            </p:nvSpPr>
            <p:spPr>
              <a:xfrm rot="5400000">
                <a:off x="5264521" y="2898796"/>
                <a:ext cx="4370297" cy="2796988"/>
              </a:xfrm>
              <a:prstGeom prst="homePlat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00CC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162572" y="2282708"/>
                <a:ext cx="2568388" cy="2923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 smtClean="0"/>
                  <a:t>Fast Frontend 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GB" sz="2400" dirty="0" smtClean="0"/>
                  <a:t>Electronics</a:t>
                </a:r>
              </a:p>
              <a:p>
                <a:pPr marL="268288" indent="-268288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High-precision timing</a:t>
                </a:r>
              </a:p>
              <a:p>
                <a:pPr marL="268288" indent="-268288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Fast high-bandwidth pre-amplifiers</a:t>
                </a:r>
              </a:p>
              <a:p>
                <a:pPr marL="268288" indent="-268288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Radiation hardness</a:t>
                </a:r>
              </a:p>
              <a:p>
                <a:pPr marL="268288" indent="-268288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Trigger-less DAQ</a:t>
                </a:r>
              </a:p>
              <a:p>
                <a:pPr marL="268288" indent="-268288"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Large data volume</a:t>
                </a:r>
                <a:endParaRPr lang="en-GB" dirty="0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968188" y="1788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34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2036" y="657570"/>
            <a:ext cx="5411600" cy="3228630"/>
          </a:xfrm>
        </p:spPr>
        <p:txBody>
          <a:bodyPr/>
          <a:lstStyle/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~30 bar and plate prototypes from different vendors</a:t>
            </a:r>
          </a:p>
          <a:p>
            <a:pPr marL="538163" lvl="1" indent="-177800"/>
            <a:r>
              <a:rPr lang="en-GB" dirty="0" smtClean="0"/>
              <a:t>Different fabrication process and bulk materials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Characterise bar surfaces and shape with lasers</a:t>
            </a:r>
          </a:p>
          <a:p>
            <a:pPr marL="538163" lvl="1" indent="-177800"/>
            <a:r>
              <a:rPr lang="en-GB" dirty="0" smtClean="0"/>
              <a:t>Bulk transmission</a:t>
            </a:r>
          </a:p>
          <a:p>
            <a:pPr marL="538163" lvl="1" indent="-177800"/>
            <a:r>
              <a:rPr lang="en-GB" dirty="0" smtClean="0"/>
              <a:t>Internal reflection coefficient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Sensitive to surface roughness and subsurface damage</a:t>
            </a:r>
          </a:p>
          <a:p>
            <a:pPr marL="534988" lvl="1" indent="-174625"/>
            <a:r>
              <a:rPr lang="en-GB" dirty="0" smtClean="0"/>
              <a:t>RMS roughness </a:t>
            </a:r>
            <a:r>
              <a:rPr lang="en-GB" dirty="0"/>
              <a:t>(indirect)</a:t>
            </a:r>
            <a:r>
              <a:rPr lang="en-GB" dirty="0" smtClean="0"/>
              <a:t> with 1-2Å precision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Radiator</a:t>
            </a: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35" y="657570"/>
            <a:ext cx="3805517" cy="540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0" y="3886200"/>
            <a:ext cx="3967760" cy="267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46047" y="6407715"/>
            <a:ext cx="2541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See G. </a:t>
            </a:r>
            <a:r>
              <a:rPr lang="en-GB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Kalicy’s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talk @ DIRC2013</a:t>
            </a: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/>
              <a:t>Barrel DIRC Photon </a:t>
            </a:r>
            <a:r>
              <a:rPr lang="en-GB" dirty="0" smtClean="0"/>
              <a:t>Detection – 3 years ago</a:t>
            </a:r>
            <a:endParaRPr lang="en-GB" dirty="0"/>
          </a:p>
          <a:p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4" y="657570"/>
            <a:ext cx="8350811" cy="578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5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2376" y="761548"/>
            <a:ext cx="4081555" cy="1705987"/>
          </a:xfrm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MCP-PMT is preferred sensor technology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ALD technique improves lifetime</a:t>
            </a:r>
          </a:p>
          <a:p>
            <a:pPr marL="646113" lvl="1" indent="-285750"/>
            <a:r>
              <a:rPr lang="en-GB" dirty="0" smtClean="0"/>
              <a:t>6C/cm</a:t>
            </a:r>
            <a:r>
              <a:rPr lang="en-GB" baseline="30000" dirty="0" smtClean="0"/>
              <a:t>2</a:t>
            </a:r>
            <a:r>
              <a:rPr lang="en-GB" dirty="0" smtClean="0"/>
              <a:t> reached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Meets most PANDA requirements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Photon Detection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35412" y="6131123"/>
            <a:ext cx="275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See A. Lehmann’s talk @ DIRC2013</a:t>
            </a: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78" y="657571"/>
            <a:ext cx="5328000" cy="305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78" y="3711598"/>
            <a:ext cx="5328000" cy="305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3" y="2304875"/>
            <a:ext cx="4231995" cy="416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Frontend Electronics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192902" y="836350"/>
            <a:ext cx="6388565" cy="5537555"/>
            <a:chOff x="271049" y="456096"/>
            <a:chExt cx="7901351" cy="685100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50219" y="1804775"/>
              <a:ext cx="4322763" cy="4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4869535" y="1937553"/>
              <a:ext cx="1143000" cy="1495425"/>
            </a:xfrm>
            <a:custGeom>
              <a:avLst/>
              <a:gdLst>
                <a:gd name="connsiteX0" fmla="*/ 1066800 w 1143000"/>
                <a:gd name="connsiteY0" fmla="*/ 157162 h 1495425"/>
                <a:gd name="connsiteX1" fmla="*/ 904875 w 1143000"/>
                <a:gd name="connsiteY1" fmla="*/ 19050 h 1495425"/>
                <a:gd name="connsiteX2" fmla="*/ 71437 w 1143000"/>
                <a:gd name="connsiteY2" fmla="*/ 28575 h 1495425"/>
                <a:gd name="connsiteX3" fmla="*/ 61912 w 1143000"/>
                <a:gd name="connsiteY3" fmla="*/ 14287 h 1495425"/>
                <a:gd name="connsiteX4" fmla="*/ 0 w 1143000"/>
                <a:gd name="connsiteY4" fmla="*/ 0 h 1495425"/>
                <a:gd name="connsiteX5" fmla="*/ 42862 w 1143000"/>
                <a:gd name="connsiteY5" fmla="*/ 1257300 h 1495425"/>
                <a:gd name="connsiteX6" fmla="*/ 95250 w 1143000"/>
                <a:gd name="connsiteY6" fmla="*/ 1219200 h 1495425"/>
                <a:gd name="connsiteX7" fmla="*/ 100012 w 1143000"/>
                <a:gd name="connsiteY7" fmla="*/ 1495425 h 1495425"/>
                <a:gd name="connsiteX8" fmla="*/ 990600 w 1143000"/>
                <a:gd name="connsiteY8" fmla="*/ 1481137 h 1495425"/>
                <a:gd name="connsiteX9" fmla="*/ 1143000 w 1143000"/>
                <a:gd name="connsiteY9" fmla="*/ 1319212 h 1495425"/>
                <a:gd name="connsiteX10" fmla="*/ 1066800 w 1143000"/>
                <a:gd name="connsiteY10" fmla="*/ 157162 h 1495425"/>
                <a:gd name="connsiteX0" fmla="*/ 1066800 w 1143000"/>
                <a:gd name="connsiteY0" fmla="*/ 157162 h 1495425"/>
                <a:gd name="connsiteX1" fmla="*/ 904875 w 1143000"/>
                <a:gd name="connsiteY1" fmla="*/ 19050 h 1495425"/>
                <a:gd name="connsiteX2" fmla="*/ 71437 w 1143000"/>
                <a:gd name="connsiteY2" fmla="*/ 28575 h 1495425"/>
                <a:gd name="connsiteX3" fmla="*/ 61912 w 1143000"/>
                <a:gd name="connsiteY3" fmla="*/ 14287 h 1495425"/>
                <a:gd name="connsiteX4" fmla="*/ 0 w 1143000"/>
                <a:gd name="connsiteY4" fmla="*/ 0 h 1495425"/>
                <a:gd name="connsiteX5" fmla="*/ 42862 w 1143000"/>
                <a:gd name="connsiteY5" fmla="*/ 1257300 h 1495425"/>
                <a:gd name="connsiteX6" fmla="*/ 95250 w 1143000"/>
                <a:gd name="connsiteY6" fmla="*/ 1247775 h 1495425"/>
                <a:gd name="connsiteX7" fmla="*/ 100012 w 1143000"/>
                <a:gd name="connsiteY7" fmla="*/ 1495425 h 1495425"/>
                <a:gd name="connsiteX8" fmla="*/ 990600 w 1143000"/>
                <a:gd name="connsiteY8" fmla="*/ 1481137 h 1495425"/>
                <a:gd name="connsiteX9" fmla="*/ 1143000 w 1143000"/>
                <a:gd name="connsiteY9" fmla="*/ 1319212 h 1495425"/>
                <a:gd name="connsiteX10" fmla="*/ 1066800 w 1143000"/>
                <a:gd name="connsiteY10" fmla="*/ 157162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0" h="1495425">
                  <a:moveTo>
                    <a:pt x="1066800" y="157162"/>
                  </a:moveTo>
                  <a:lnTo>
                    <a:pt x="904875" y="19050"/>
                  </a:lnTo>
                  <a:lnTo>
                    <a:pt x="71437" y="28575"/>
                  </a:lnTo>
                  <a:lnTo>
                    <a:pt x="61912" y="14287"/>
                  </a:lnTo>
                  <a:lnTo>
                    <a:pt x="0" y="0"/>
                  </a:lnTo>
                  <a:lnTo>
                    <a:pt x="42862" y="1257300"/>
                  </a:lnTo>
                  <a:lnTo>
                    <a:pt x="95250" y="1247775"/>
                  </a:lnTo>
                  <a:cubicBezTo>
                    <a:pt x="96837" y="1339850"/>
                    <a:pt x="98425" y="1403350"/>
                    <a:pt x="100012" y="1495425"/>
                  </a:cubicBezTo>
                  <a:lnTo>
                    <a:pt x="990600" y="1481137"/>
                  </a:lnTo>
                  <a:lnTo>
                    <a:pt x="1143000" y="1319212"/>
                  </a:lnTo>
                  <a:lnTo>
                    <a:pt x="1066800" y="157162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950622" y="2199490"/>
              <a:ext cx="200025" cy="992981"/>
            </a:xfrm>
            <a:custGeom>
              <a:avLst/>
              <a:gdLst>
                <a:gd name="connsiteX0" fmla="*/ 142875 w 209550"/>
                <a:gd name="connsiteY0" fmla="*/ 0 h 990600"/>
                <a:gd name="connsiteX1" fmla="*/ 23813 w 209550"/>
                <a:gd name="connsiteY1" fmla="*/ 4763 h 990600"/>
                <a:gd name="connsiteX2" fmla="*/ 0 w 209550"/>
                <a:gd name="connsiteY2" fmla="*/ 33338 h 990600"/>
                <a:gd name="connsiteX3" fmla="*/ 71438 w 209550"/>
                <a:gd name="connsiteY3" fmla="*/ 990600 h 990600"/>
                <a:gd name="connsiteX4" fmla="*/ 171450 w 209550"/>
                <a:gd name="connsiteY4" fmla="*/ 990600 h 990600"/>
                <a:gd name="connsiteX5" fmla="*/ 209550 w 209550"/>
                <a:gd name="connsiteY5" fmla="*/ 938213 h 990600"/>
                <a:gd name="connsiteX6" fmla="*/ 142875 w 209550"/>
                <a:gd name="connsiteY6" fmla="*/ 0 h 990600"/>
                <a:gd name="connsiteX0" fmla="*/ 133350 w 200025"/>
                <a:gd name="connsiteY0" fmla="*/ 0 h 990600"/>
                <a:gd name="connsiteX1" fmla="*/ 14288 w 200025"/>
                <a:gd name="connsiteY1" fmla="*/ 4763 h 990600"/>
                <a:gd name="connsiteX2" fmla="*/ 0 w 200025"/>
                <a:gd name="connsiteY2" fmla="*/ 33338 h 990600"/>
                <a:gd name="connsiteX3" fmla="*/ 61913 w 200025"/>
                <a:gd name="connsiteY3" fmla="*/ 990600 h 990600"/>
                <a:gd name="connsiteX4" fmla="*/ 161925 w 200025"/>
                <a:gd name="connsiteY4" fmla="*/ 990600 h 990600"/>
                <a:gd name="connsiteX5" fmla="*/ 200025 w 200025"/>
                <a:gd name="connsiteY5" fmla="*/ 938213 h 990600"/>
                <a:gd name="connsiteX6" fmla="*/ 133350 w 200025"/>
                <a:gd name="connsiteY6" fmla="*/ 0 h 990600"/>
                <a:gd name="connsiteX0" fmla="*/ 133350 w 200025"/>
                <a:gd name="connsiteY0" fmla="*/ 0 h 992981"/>
                <a:gd name="connsiteX1" fmla="*/ 14288 w 200025"/>
                <a:gd name="connsiteY1" fmla="*/ 4763 h 992981"/>
                <a:gd name="connsiteX2" fmla="*/ 0 w 200025"/>
                <a:gd name="connsiteY2" fmla="*/ 33338 h 992981"/>
                <a:gd name="connsiteX3" fmla="*/ 66675 w 200025"/>
                <a:gd name="connsiteY3" fmla="*/ 992981 h 992981"/>
                <a:gd name="connsiteX4" fmla="*/ 161925 w 200025"/>
                <a:gd name="connsiteY4" fmla="*/ 990600 h 992981"/>
                <a:gd name="connsiteX5" fmla="*/ 200025 w 200025"/>
                <a:gd name="connsiteY5" fmla="*/ 938213 h 992981"/>
                <a:gd name="connsiteX6" fmla="*/ 133350 w 200025"/>
                <a:gd name="connsiteY6" fmla="*/ 0 h 99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" h="992981">
                  <a:moveTo>
                    <a:pt x="133350" y="0"/>
                  </a:moveTo>
                  <a:lnTo>
                    <a:pt x="14288" y="4763"/>
                  </a:lnTo>
                  <a:lnTo>
                    <a:pt x="0" y="33338"/>
                  </a:lnTo>
                  <a:lnTo>
                    <a:pt x="66675" y="992981"/>
                  </a:lnTo>
                  <a:lnTo>
                    <a:pt x="161925" y="990600"/>
                  </a:lnTo>
                  <a:lnTo>
                    <a:pt x="200025" y="938213"/>
                  </a:lnTo>
                  <a:lnTo>
                    <a:pt x="13335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78797" y="1937553"/>
              <a:ext cx="2124075" cy="1533525"/>
            </a:xfrm>
            <a:custGeom>
              <a:avLst/>
              <a:gdLst>
                <a:gd name="connsiteX0" fmla="*/ 2009775 w 2124075"/>
                <a:gd name="connsiteY0" fmla="*/ 1504950 h 1533525"/>
                <a:gd name="connsiteX1" fmla="*/ 2005013 w 2124075"/>
                <a:gd name="connsiteY1" fmla="*/ 1257300 h 1533525"/>
                <a:gd name="connsiteX2" fmla="*/ 2124075 w 2124075"/>
                <a:gd name="connsiteY2" fmla="*/ 1252537 h 1533525"/>
                <a:gd name="connsiteX3" fmla="*/ 2081213 w 2124075"/>
                <a:gd name="connsiteY3" fmla="*/ 0 h 1533525"/>
                <a:gd name="connsiteX4" fmla="*/ 1971675 w 2124075"/>
                <a:gd name="connsiteY4" fmla="*/ 4762 h 1533525"/>
                <a:gd name="connsiteX5" fmla="*/ 1976438 w 2124075"/>
                <a:gd name="connsiteY5" fmla="*/ 19050 h 1533525"/>
                <a:gd name="connsiteX6" fmla="*/ 1890713 w 2124075"/>
                <a:gd name="connsiteY6" fmla="*/ 28575 h 1533525"/>
                <a:gd name="connsiteX7" fmla="*/ 1890713 w 2124075"/>
                <a:gd name="connsiteY7" fmla="*/ 42862 h 1533525"/>
                <a:gd name="connsiteX8" fmla="*/ 23813 w 2124075"/>
                <a:gd name="connsiteY8" fmla="*/ 71437 h 1533525"/>
                <a:gd name="connsiteX9" fmla="*/ 0 w 2124075"/>
                <a:gd name="connsiteY9" fmla="*/ 1533525 h 1533525"/>
                <a:gd name="connsiteX10" fmla="*/ 2009775 w 2124075"/>
                <a:gd name="connsiteY10" fmla="*/ 150495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4075" h="1533525">
                  <a:moveTo>
                    <a:pt x="2009775" y="1504950"/>
                  </a:moveTo>
                  <a:cubicBezTo>
                    <a:pt x="2008188" y="1422400"/>
                    <a:pt x="2006600" y="1339850"/>
                    <a:pt x="2005013" y="1257300"/>
                  </a:cubicBezTo>
                  <a:lnTo>
                    <a:pt x="2124075" y="1252537"/>
                  </a:lnTo>
                  <a:lnTo>
                    <a:pt x="2081213" y="0"/>
                  </a:lnTo>
                  <a:lnTo>
                    <a:pt x="1971675" y="4762"/>
                  </a:lnTo>
                  <a:lnTo>
                    <a:pt x="1976438" y="19050"/>
                  </a:lnTo>
                  <a:lnTo>
                    <a:pt x="1890713" y="28575"/>
                  </a:lnTo>
                  <a:lnTo>
                    <a:pt x="1890713" y="42862"/>
                  </a:lnTo>
                  <a:lnTo>
                    <a:pt x="23813" y="71437"/>
                  </a:lnTo>
                  <a:lnTo>
                    <a:pt x="0" y="1533525"/>
                  </a:lnTo>
                  <a:lnTo>
                    <a:pt x="2009775" y="150495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626397" y="2028040"/>
              <a:ext cx="166688" cy="1419225"/>
            </a:xfrm>
            <a:custGeom>
              <a:avLst/>
              <a:gdLst>
                <a:gd name="connsiteX0" fmla="*/ 0 w 166688"/>
                <a:gd name="connsiteY0" fmla="*/ 1400175 h 1419225"/>
                <a:gd name="connsiteX1" fmla="*/ 100013 w 166688"/>
                <a:gd name="connsiteY1" fmla="*/ 1390650 h 1419225"/>
                <a:gd name="connsiteX2" fmla="*/ 114300 w 166688"/>
                <a:gd name="connsiteY2" fmla="*/ 1419225 h 1419225"/>
                <a:gd name="connsiteX3" fmla="*/ 142875 w 166688"/>
                <a:gd name="connsiteY3" fmla="*/ 1419225 h 1419225"/>
                <a:gd name="connsiteX4" fmla="*/ 166688 w 166688"/>
                <a:gd name="connsiteY4" fmla="*/ 4763 h 1419225"/>
                <a:gd name="connsiteX5" fmla="*/ 123825 w 166688"/>
                <a:gd name="connsiteY5" fmla="*/ 0 h 1419225"/>
                <a:gd name="connsiteX6" fmla="*/ 123825 w 166688"/>
                <a:gd name="connsiteY6" fmla="*/ 0 h 1419225"/>
                <a:gd name="connsiteX7" fmla="*/ 119063 w 166688"/>
                <a:gd name="connsiteY7" fmla="*/ 47625 h 1419225"/>
                <a:gd name="connsiteX8" fmla="*/ 14288 w 166688"/>
                <a:gd name="connsiteY8" fmla="*/ 19050 h 1419225"/>
                <a:gd name="connsiteX9" fmla="*/ 0 w 166688"/>
                <a:gd name="connsiteY9" fmla="*/ 1400175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688" h="1419225">
                  <a:moveTo>
                    <a:pt x="0" y="1400175"/>
                  </a:moveTo>
                  <a:lnTo>
                    <a:pt x="100013" y="1390650"/>
                  </a:lnTo>
                  <a:lnTo>
                    <a:pt x="114300" y="1419225"/>
                  </a:lnTo>
                  <a:lnTo>
                    <a:pt x="142875" y="1419225"/>
                  </a:lnTo>
                  <a:lnTo>
                    <a:pt x="166688" y="4763"/>
                  </a:lnTo>
                  <a:lnTo>
                    <a:pt x="123825" y="0"/>
                  </a:lnTo>
                  <a:lnTo>
                    <a:pt x="123825" y="0"/>
                  </a:lnTo>
                  <a:lnTo>
                    <a:pt x="119063" y="47625"/>
                  </a:lnTo>
                  <a:lnTo>
                    <a:pt x="14288" y="19050"/>
                  </a:lnTo>
                  <a:cubicBezTo>
                    <a:pt x="12700" y="479425"/>
                    <a:pt x="11113" y="939800"/>
                    <a:pt x="0" y="1400175"/>
                  </a:cubicBezTo>
                  <a:close/>
                </a:path>
              </a:pathLst>
            </a:custGeom>
            <a:noFill/>
            <a:ln w="9525" cap="flat" cmpd="sng" algn="ctr">
              <a:solidFill>
                <a:srgbClr val="00C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214692" y="2813852"/>
              <a:ext cx="171450" cy="230982"/>
            </a:xfrm>
            <a:custGeom>
              <a:avLst/>
              <a:gdLst>
                <a:gd name="connsiteX0" fmla="*/ 0 w 173831"/>
                <a:gd name="connsiteY0" fmla="*/ 0 h 223838"/>
                <a:gd name="connsiteX1" fmla="*/ 7143 w 173831"/>
                <a:gd name="connsiteY1" fmla="*/ 223838 h 223838"/>
                <a:gd name="connsiteX2" fmla="*/ 173831 w 173831"/>
                <a:gd name="connsiteY2" fmla="*/ 221457 h 223838"/>
                <a:gd name="connsiteX3" fmla="*/ 161925 w 173831"/>
                <a:gd name="connsiteY3" fmla="*/ 0 h 223838"/>
                <a:gd name="connsiteX4" fmla="*/ 0 w 173831"/>
                <a:gd name="connsiteY4" fmla="*/ 0 h 223838"/>
                <a:gd name="connsiteX0" fmla="*/ 0 w 173831"/>
                <a:gd name="connsiteY0" fmla="*/ 7144 h 230982"/>
                <a:gd name="connsiteX1" fmla="*/ 7143 w 173831"/>
                <a:gd name="connsiteY1" fmla="*/ 230982 h 230982"/>
                <a:gd name="connsiteX2" fmla="*/ 173831 w 173831"/>
                <a:gd name="connsiteY2" fmla="*/ 228601 h 230982"/>
                <a:gd name="connsiteX3" fmla="*/ 161925 w 173831"/>
                <a:gd name="connsiteY3" fmla="*/ 0 h 230982"/>
                <a:gd name="connsiteX4" fmla="*/ 0 w 173831"/>
                <a:gd name="connsiteY4" fmla="*/ 7144 h 230982"/>
                <a:gd name="connsiteX0" fmla="*/ 0 w 173831"/>
                <a:gd name="connsiteY0" fmla="*/ 0 h 223838"/>
                <a:gd name="connsiteX1" fmla="*/ 7143 w 173831"/>
                <a:gd name="connsiteY1" fmla="*/ 223838 h 223838"/>
                <a:gd name="connsiteX2" fmla="*/ 173831 w 173831"/>
                <a:gd name="connsiteY2" fmla="*/ 221457 h 223838"/>
                <a:gd name="connsiteX3" fmla="*/ 164306 w 173831"/>
                <a:gd name="connsiteY3" fmla="*/ 2381 h 223838"/>
                <a:gd name="connsiteX4" fmla="*/ 0 w 173831"/>
                <a:gd name="connsiteY4" fmla="*/ 0 h 223838"/>
                <a:gd name="connsiteX0" fmla="*/ 0 w 173831"/>
                <a:gd name="connsiteY0" fmla="*/ 7144 h 230982"/>
                <a:gd name="connsiteX1" fmla="*/ 7143 w 173831"/>
                <a:gd name="connsiteY1" fmla="*/ 230982 h 230982"/>
                <a:gd name="connsiteX2" fmla="*/ 173831 w 173831"/>
                <a:gd name="connsiteY2" fmla="*/ 228601 h 230982"/>
                <a:gd name="connsiteX3" fmla="*/ 166687 w 173831"/>
                <a:gd name="connsiteY3" fmla="*/ 0 h 230982"/>
                <a:gd name="connsiteX4" fmla="*/ 0 w 173831"/>
                <a:gd name="connsiteY4" fmla="*/ 7144 h 230982"/>
                <a:gd name="connsiteX0" fmla="*/ 0 w 171450"/>
                <a:gd name="connsiteY0" fmla="*/ 2381 h 230982"/>
                <a:gd name="connsiteX1" fmla="*/ 4762 w 171450"/>
                <a:gd name="connsiteY1" fmla="*/ 230982 h 230982"/>
                <a:gd name="connsiteX2" fmla="*/ 171450 w 171450"/>
                <a:gd name="connsiteY2" fmla="*/ 228601 h 230982"/>
                <a:gd name="connsiteX3" fmla="*/ 164306 w 171450"/>
                <a:gd name="connsiteY3" fmla="*/ 0 h 230982"/>
                <a:gd name="connsiteX4" fmla="*/ 0 w 171450"/>
                <a:gd name="connsiteY4" fmla="*/ 2381 h 23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30982">
                  <a:moveTo>
                    <a:pt x="0" y="2381"/>
                  </a:moveTo>
                  <a:lnTo>
                    <a:pt x="4762" y="230982"/>
                  </a:lnTo>
                  <a:lnTo>
                    <a:pt x="171450" y="228601"/>
                  </a:lnTo>
                  <a:lnTo>
                    <a:pt x="164306" y="0"/>
                  </a:lnTo>
                  <a:lnTo>
                    <a:pt x="0" y="2381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00C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Line Callout 2 11"/>
            <p:cNvSpPr/>
            <p:nvPr/>
          </p:nvSpPr>
          <p:spPr>
            <a:xfrm>
              <a:off x="6659614" y="1421040"/>
              <a:ext cx="1296144" cy="635706"/>
            </a:xfrm>
            <a:prstGeom prst="borderCallout2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MCP-PMT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connector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4427" y="2456033"/>
              <a:ext cx="692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NINO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51660" y="4100905"/>
              <a:ext cx="947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PADIWA</a:t>
              </a:r>
            </a:p>
          </p:txBody>
        </p:sp>
        <p:sp>
          <p:nvSpPr>
            <p:cNvPr id="15" name="Line Callout 2 14"/>
            <p:cNvSpPr/>
            <p:nvPr/>
          </p:nvSpPr>
          <p:spPr>
            <a:xfrm>
              <a:off x="6134251" y="456096"/>
              <a:ext cx="1592916" cy="63570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35344"/>
                <a:gd name="adj6" fmla="val -49456"/>
              </a:avLst>
            </a:prstGeom>
            <a:noFill/>
            <a:ln w="25400" cap="flat" cmpd="sng" algn="ctr">
              <a:solidFill>
                <a:srgbClr val="FFC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Pre-amplifier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Card (16ch)</a:t>
              </a:r>
            </a:p>
          </p:txBody>
        </p:sp>
        <p:sp>
          <p:nvSpPr>
            <p:cNvPr id="16" name="Line Callout 2 15"/>
            <p:cNvSpPr/>
            <p:nvPr/>
          </p:nvSpPr>
          <p:spPr>
            <a:xfrm flipH="1">
              <a:off x="446635" y="456096"/>
              <a:ext cx="1655164" cy="63570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34491"/>
                <a:gd name="adj6" fmla="val -79708"/>
              </a:avLst>
            </a:prstGeom>
            <a:noFill/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Discriminator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Card (16ch)</a:t>
              </a:r>
            </a:p>
          </p:txBody>
        </p:sp>
        <p:sp>
          <p:nvSpPr>
            <p:cNvPr id="17" name="Line Callout 2 16"/>
            <p:cNvSpPr/>
            <p:nvPr/>
          </p:nvSpPr>
          <p:spPr>
            <a:xfrm flipH="1">
              <a:off x="271050" y="1505504"/>
              <a:ext cx="1558907" cy="95052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2275"/>
                <a:gd name="adj6" fmla="val -50112"/>
              </a:avLst>
            </a:prstGeom>
            <a:noFill/>
            <a:ln w="25400" cap="flat" cmpd="sng" algn="ctr">
              <a:solidFill>
                <a:srgbClr val="00CC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LVDS output+  slow control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343525" y="2190750"/>
              <a:ext cx="219075" cy="947738"/>
            </a:xfrm>
            <a:custGeom>
              <a:avLst/>
              <a:gdLst>
                <a:gd name="connsiteX0" fmla="*/ 0 w 219075"/>
                <a:gd name="connsiteY0" fmla="*/ 0 h 947738"/>
                <a:gd name="connsiteX1" fmla="*/ 171450 w 219075"/>
                <a:gd name="connsiteY1" fmla="*/ 0 h 947738"/>
                <a:gd name="connsiteX2" fmla="*/ 219075 w 219075"/>
                <a:gd name="connsiteY2" fmla="*/ 938213 h 947738"/>
                <a:gd name="connsiteX3" fmla="*/ 47625 w 219075"/>
                <a:gd name="connsiteY3" fmla="*/ 947738 h 947738"/>
                <a:gd name="connsiteX4" fmla="*/ 0 w 219075"/>
                <a:gd name="connsiteY4" fmla="*/ 0 h 94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947738">
                  <a:moveTo>
                    <a:pt x="0" y="0"/>
                  </a:moveTo>
                  <a:lnTo>
                    <a:pt x="171450" y="0"/>
                  </a:lnTo>
                  <a:lnTo>
                    <a:pt x="219075" y="938213"/>
                  </a:lnTo>
                  <a:lnTo>
                    <a:pt x="47625" y="9477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Line Callout 2 18"/>
            <p:cNvSpPr/>
            <p:nvPr/>
          </p:nvSpPr>
          <p:spPr>
            <a:xfrm>
              <a:off x="6614425" y="2929341"/>
              <a:ext cx="1557975" cy="718643"/>
            </a:xfrm>
            <a:prstGeom prst="borderCallout2">
              <a:avLst>
                <a:gd name="adj1" fmla="val 82429"/>
                <a:gd name="adj2" fmla="val -7231"/>
                <a:gd name="adj3" fmla="val 82429"/>
                <a:gd name="adj4" fmla="val -21076"/>
                <a:gd name="adj5" fmla="val 18922"/>
                <a:gd name="adj6" fmla="val -66348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Current feedback amplifier (THS3201)</a:t>
              </a:r>
            </a:p>
          </p:txBody>
        </p:sp>
        <p:sp>
          <p:nvSpPr>
            <p:cNvPr id="20" name="Line Callout 2 19"/>
            <p:cNvSpPr/>
            <p:nvPr/>
          </p:nvSpPr>
          <p:spPr>
            <a:xfrm flipH="1">
              <a:off x="712735" y="2825365"/>
              <a:ext cx="1482997" cy="621901"/>
            </a:xfrm>
            <a:prstGeom prst="borderCallout2">
              <a:avLst>
                <a:gd name="adj1" fmla="val 79028"/>
                <a:gd name="adj2" fmla="val -7440"/>
                <a:gd name="adj3" fmla="val 78317"/>
                <a:gd name="adj4" fmla="val -20816"/>
                <a:gd name="adj5" fmla="val 19497"/>
                <a:gd name="adj6" fmla="val -138369"/>
              </a:avLst>
            </a:prstGeom>
            <a:noFill/>
            <a:ln w="25400" cap="flat" cmpd="sng" algn="ctr">
              <a:solidFill>
                <a:srgbClr val="00CC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NINO ASIC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(8 </a:t>
              </a:r>
              <a:r>
                <a:rPr kumimoji="0" lang="en-GB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ch</a:t>
              </a: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)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066578" y="3803898"/>
              <a:ext cx="242889" cy="1045368"/>
            </a:xfrm>
            <a:custGeom>
              <a:avLst/>
              <a:gdLst>
                <a:gd name="connsiteX0" fmla="*/ 142875 w 209550"/>
                <a:gd name="connsiteY0" fmla="*/ 0 h 990600"/>
                <a:gd name="connsiteX1" fmla="*/ 23813 w 209550"/>
                <a:gd name="connsiteY1" fmla="*/ 4763 h 990600"/>
                <a:gd name="connsiteX2" fmla="*/ 0 w 209550"/>
                <a:gd name="connsiteY2" fmla="*/ 33338 h 990600"/>
                <a:gd name="connsiteX3" fmla="*/ 71438 w 209550"/>
                <a:gd name="connsiteY3" fmla="*/ 990600 h 990600"/>
                <a:gd name="connsiteX4" fmla="*/ 171450 w 209550"/>
                <a:gd name="connsiteY4" fmla="*/ 990600 h 990600"/>
                <a:gd name="connsiteX5" fmla="*/ 209550 w 209550"/>
                <a:gd name="connsiteY5" fmla="*/ 938213 h 990600"/>
                <a:gd name="connsiteX6" fmla="*/ 142875 w 209550"/>
                <a:gd name="connsiteY6" fmla="*/ 0 h 990600"/>
                <a:gd name="connsiteX0" fmla="*/ 133350 w 200025"/>
                <a:gd name="connsiteY0" fmla="*/ 0 h 990600"/>
                <a:gd name="connsiteX1" fmla="*/ 14288 w 200025"/>
                <a:gd name="connsiteY1" fmla="*/ 4763 h 990600"/>
                <a:gd name="connsiteX2" fmla="*/ 0 w 200025"/>
                <a:gd name="connsiteY2" fmla="*/ 33338 h 990600"/>
                <a:gd name="connsiteX3" fmla="*/ 61913 w 200025"/>
                <a:gd name="connsiteY3" fmla="*/ 990600 h 990600"/>
                <a:gd name="connsiteX4" fmla="*/ 161925 w 200025"/>
                <a:gd name="connsiteY4" fmla="*/ 990600 h 990600"/>
                <a:gd name="connsiteX5" fmla="*/ 200025 w 200025"/>
                <a:gd name="connsiteY5" fmla="*/ 938213 h 990600"/>
                <a:gd name="connsiteX6" fmla="*/ 133350 w 200025"/>
                <a:gd name="connsiteY6" fmla="*/ 0 h 990600"/>
                <a:gd name="connsiteX0" fmla="*/ 133350 w 200025"/>
                <a:gd name="connsiteY0" fmla="*/ 0 h 992981"/>
                <a:gd name="connsiteX1" fmla="*/ 14288 w 200025"/>
                <a:gd name="connsiteY1" fmla="*/ 4763 h 992981"/>
                <a:gd name="connsiteX2" fmla="*/ 0 w 200025"/>
                <a:gd name="connsiteY2" fmla="*/ 33338 h 992981"/>
                <a:gd name="connsiteX3" fmla="*/ 66675 w 200025"/>
                <a:gd name="connsiteY3" fmla="*/ 992981 h 992981"/>
                <a:gd name="connsiteX4" fmla="*/ 161925 w 200025"/>
                <a:gd name="connsiteY4" fmla="*/ 990600 h 992981"/>
                <a:gd name="connsiteX5" fmla="*/ 200025 w 200025"/>
                <a:gd name="connsiteY5" fmla="*/ 938213 h 992981"/>
                <a:gd name="connsiteX6" fmla="*/ 133350 w 200025"/>
                <a:gd name="connsiteY6" fmla="*/ 0 h 992981"/>
                <a:gd name="connsiteX0" fmla="*/ 133350 w 271463"/>
                <a:gd name="connsiteY0" fmla="*/ 0 h 992981"/>
                <a:gd name="connsiteX1" fmla="*/ 14288 w 271463"/>
                <a:gd name="connsiteY1" fmla="*/ 4763 h 992981"/>
                <a:gd name="connsiteX2" fmla="*/ 0 w 271463"/>
                <a:gd name="connsiteY2" fmla="*/ 33338 h 992981"/>
                <a:gd name="connsiteX3" fmla="*/ 66675 w 271463"/>
                <a:gd name="connsiteY3" fmla="*/ 992981 h 992981"/>
                <a:gd name="connsiteX4" fmla="*/ 271463 w 271463"/>
                <a:gd name="connsiteY4" fmla="*/ 985838 h 992981"/>
                <a:gd name="connsiteX5" fmla="*/ 200025 w 271463"/>
                <a:gd name="connsiteY5" fmla="*/ 938213 h 992981"/>
                <a:gd name="connsiteX6" fmla="*/ 133350 w 271463"/>
                <a:gd name="connsiteY6" fmla="*/ 0 h 992981"/>
                <a:gd name="connsiteX0" fmla="*/ 204787 w 271463"/>
                <a:gd name="connsiteY0" fmla="*/ 0 h 1054893"/>
                <a:gd name="connsiteX1" fmla="*/ 14288 w 271463"/>
                <a:gd name="connsiteY1" fmla="*/ 66675 h 1054893"/>
                <a:gd name="connsiteX2" fmla="*/ 0 w 271463"/>
                <a:gd name="connsiteY2" fmla="*/ 95250 h 1054893"/>
                <a:gd name="connsiteX3" fmla="*/ 66675 w 271463"/>
                <a:gd name="connsiteY3" fmla="*/ 1054893 h 1054893"/>
                <a:gd name="connsiteX4" fmla="*/ 271463 w 271463"/>
                <a:gd name="connsiteY4" fmla="*/ 1047750 h 1054893"/>
                <a:gd name="connsiteX5" fmla="*/ 200025 w 271463"/>
                <a:gd name="connsiteY5" fmla="*/ 1000125 h 1054893"/>
                <a:gd name="connsiteX6" fmla="*/ 204787 w 271463"/>
                <a:gd name="connsiteY6" fmla="*/ 0 h 1054893"/>
                <a:gd name="connsiteX0" fmla="*/ 204787 w 271463"/>
                <a:gd name="connsiteY0" fmla="*/ 0 h 1054893"/>
                <a:gd name="connsiteX1" fmla="*/ 14288 w 271463"/>
                <a:gd name="connsiteY1" fmla="*/ 66675 h 1054893"/>
                <a:gd name="connsiteX2" fmla="*/ 0 w 271463"/>
                <a:gd name="connsiteY2" fmla="*/ 95250 h 1054893"/>
                <a:gd name="connsiteX3" fmla="*/ 66675 w 271463"/>
                <a:gd name="connsiteY3" fmla="*/ 1054893 h 1054893"/>
                <a:gd name="connsiteX4" fmla="*/ 271463 w 271463"/>
                <a:gd name="connsiteY4" fmla="*/ 1047750 h 1054893"/>
                <a:gd name="connsiteX5" fmla="*/ 204787 w 271463"/>
                <a:gd name="connsiteY5" fmla="*/ 0 h 1054893"/>
                <a:gd name="connsiteX0" fmla="*/ 204787 w 257176"/>
                <a:gd name="connsiteY0" fmla="*/ 0 h 1054893"/>
                <a:gd name="connsiteX1" fmla="*/ 14288 w 257176"/>
                <a:gd name="connsiteY1" fmla="*/ 66675 h 1054893"/>
                <a:gd name="connsiteX2" fmla="*/ 0 w 257176"/>
                <a:gd name="connsiteY2" fmla="*/ 95250 h 1054893"/>
                <a:gd name="connsiteX3" fmla="*/ 66675 w 257176"/>
                <a:gd name="connsiteY3" fmla="*/ 1054893 h 1054893"/>
                <a:gd name="connsiteX4" fmla="*/ 257176 w 257176"/>
                <a:gd name="connsiteY4" fmla="*/ 1052512 h 1054893"/>
                <a:gd name="connsiteX5" fmla="*/ 204787 w 257176"/>
                <a:gd name="connsiteY5" fmla="*/ 0 h 1054893"/>
                <a:gd name="connsiteX0" fmla="*/ 204787 w 257176"/>
                <a:gd name="connsiteY0" fmla="*/ 0 h 1054893"/>
                <a:gd name="connsiteX1" fmla="*/ 0 w 257176"/>
                <a:gd name="connsiteY1" fmla="*/ 95250 h 1054893"/>
                <a:gd name="connsiteX2" fmla="*/ 66675 w 257176"/>
                <a:gd name="connsiteY2" fmla="*/ 1054893 h 1054893"/>
                <a:gd name="connsiteX3" fmla="*/ 257176 w 257176"/>
                <a:gd name="connsiteY3" fmla="*/ 1052512 h 1054893"/>
                <a:gd name="connsiteX4" fmla="*/ 204787 w 257176"/>
                <a:gd name="connsiteY4" fmla="*/ 0 h 1054893"/>
                <a:gd name="connsiteX0" fmla="*/ 200025 w 252414"/>
                <a:gd name="connsiteY0" fmla="*/ 0 h 1054893"/>
                <a:gd name="connsiteX1" fmla="*/ 0 w 252414"/>
                <a:gd name="connsiteY1" fmla="*/ 23812 h 1054893"/>
                <a:gd name="connsiteX2" fmla="*/ 61913 w 252414"/>
                <a:gd name="connsiteY2" fmla="*/ 1054893 h 1054893"/>
                <a:gd name="connsiteX3" fmla="*/ 252414 w 252414"/>
                <a:gd name="connsiteY3" fmla="*/ 1052512 h 1054893"/>
                <a:gd name="connsiteX4" fmla="*/ 200025 w 252414"/>
                <a:gd name="connsiteY4" fmla="*/ 0 h 1054893"/>
                <a:gd name="connsiteX0" fmla="*/ 200025 w 252414"/>
                <a:gd name="connsiteY0" fmla="*/ 0 h 1035843"/>
                <a:gd name="connsiteX1" fmla="*/ 0 w 252414"/>
                <a:gd name="connsiteY1" fmla="*/ 4762 h 1035843"/>
                <a:gd name="connsiteX2" fmla="*/ 61913 w 252414"/>
                <a:gd name="connsiteY2" fmla="*/ 1035843 h 1035843"/>
                <a:gd name="connsiteX3" fmla="*/ 252414 w 252414"/>
                <a:gd name="connsiteY3" fmla="*/ 1033462 h 1035843"/>
                <a:gd name="connsiteX4" fmla="*/ 200025 w 252414"/>
                <a:gd name="connsiteY4" fmla="*/ 0 h 1035843"/>
                <a:gd name="connsiteX0" fmla="*/ 195262 w 247651"/>
                <a:gd name="connsiteY0" fmla="*/ 9526 h 1045369"/>
                <a:gd name="connsiteX1" fmla="*/ 0 w 247651"/>
                <a:gd name="connsiteY1" fmla="*/ 0 h 1045369"/>
                <a:gd name="connsiteX2" fmla="*/ 57150 w 247651"/>
                <a:gd name="connsiteY2" fmla="*/ 1045369 h 1045369"/>
                <a:gd name="connsiteX3" fmla="*/ 247651 w 247651"/>
                <a:gd name="connsiteY3" fmla="*/ 1042988 h 1045369"/>
                <a:gd name="connsiteX4" fmla="*/ 195262 w 247651"/>
                <a:gd name="connsiteY4" fmla="*/ 9526 h 1045369"/>
                <a:gd name="connsiteX0" fmla="*/ 190499 w 247651"/>
                <a:gd name="connsiteY0" fmla="*/ 0 h 1050130"/>
                <a:gd name="connsiteX1" fmla="*/ 0 w 247651"/>
                <a:gd name="connsiteY1" fmla="*/ 4761 h 1050130"/>
                <a:gd name="connsiteX2" fmla="*/ 57150 w 247651"/>
                <a:gd name="connsiteY2" fmla="*/ 1050130 h 1050130"/>
                <a:gd name="connsiteX3" fmla="*/ 247651 w 247651"/>
                <a:gd name="connsiteY3" fmla="*/ 1047749 h 1050130"/>
                <a:gd name="connsiteX4" fmla="*/ 190499 w 247651"/>
                <a:gd name="connsiteY4" fmla="*/ 0 h 1050130"/>
                <a:gd name="connsiteX0" fmla="*/ 190499 w 247651"/>
                <a:gd name="connsiteY0" fmla="*/ 0 h 1047749"/>
                <a:gd name="connsiteX1" fmla="*/ 0 w 247651"/>
                <a:gd name="connsiteY1" fmla="*/ 4761 h 1047749"/>
                <a:gd name="connsiteX2" fmla="*/ 42863 w 247651"/>
                <a:gd name="connsiteY2" fmla="*/ 1045368 h 1047749"/>
                <a:gd name="connsiteX3" fmla="*/ 247651 w 247651"/>
                <a:gd name="connsiteY3" fmla="*/ 1047749 h 1047749"/>
                <a:gd name="connsiteX4" fmla="*/ 190499 w 247651"/>
                <a:gd name="connsiteY4" fmla="*/ 0 h 1047749"/>
                <a:gd name="connsiteX0" fmla="*/ 190499 w 242889"/>
                <a:gd name="connsiteY0" fmla="*/ 0 h 1045368"/>
                <a:gd name="connsiteX1" fmla="*/ 0 w 242889"/>
                <a:gd name="connsiteY1" fmla="*/ 4761 h 1045368"/>
                <a:gd name="connsiteX2" fmla="*/ 42863 w 242889"/>
                <a:gd name="connsiteY2" fmla="*/ 1045368 h 1045368"/>
                <a:gd name="connsiteX3" fmla="*/ 242889 w 242889"/>
                <a:gd name="connsiteY3" fmla="*/ 1033462 h 1045368"/>
                <a:gd name="connsiteX4" fmla="*/ 190499 w 242889"/>
                <a:gd name="connsiteY4" fmla="*/ 0 h 104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89" h="1045368">
                  <a:moveTo>
                    <a:pt x="190499" y="0"/>
                  </a:moveTo>
                  <a:lnTo>
                    <a:pt x="0" y="4761"/>
                  </a:lnTo>
                  <a:lnTo>
                    <a:pt x="42863" y="1045368"/>
                  </a:lnTo>
                  <a:lnTo>
                    <a:pt x="242889" y="1033462"/>
                  </a:lnTo>
                  <a:lnTo>
                    <a:pt x="190499" y="0"/>
                  </a:lnTo>
                  <a:close/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324350" y="4067175"/>
              <a:ext cx="571500" cy="552450"/>
            </a:xfrm>
            <a:custGeom>
              <a:avLst/>
              <a:gdLst>
                <a:gd name="connsiteX0" fmla="*/ 0 w 571500"/>
                <a:gd name="connsiteY0" fmla="*/ 0 h 552450"/>
                <a:gd name="connsiteX1" fmla="*/ 14288 w 571500"/>
                <a:gd name="connsiteY1" fmla="*/ 552450 h 552450"/>
                <a:gd name="connsiteX2" fmla="*/ 571500 w 571500"/>
                <a:gd name="connsiteY2" fmla="*/ 538163 h 552450"/>
                <a:gd name="connsiteX3" fmla="*/ 542925 w 571500"/>
                <a:gd name="connsiteY3" fmla="*/ 4763 h 552450"/>
                <a:gd name="connsiteX4" fmla="*/ 0 w 571500"/>
                <a:gd name="connsiteY4" fmla="*/ 0 h 552450"/>
                <a:gd name="connsiteX0" fmla="*/ 0 w 571500"/>
                <a:gd name="connsiteY0" fmla="*/ 9525 h 561975"/>
                <a:gd name="connsiteX1" fmla="*/ 14288 w 571500"/>
                <a:gd name="connsiteY1" fmla="*/ 561975 h 561975"/>
                <a:gd name="connsiteX2" fmla="*/ 571500 w 571500"/>
                <a:gd name="connsiteY2" fmla="*/ 547688 h 561975"/>
                <a:gd name="connsiteX3" fmla="*/ 557213 w 571500"/>
                <a:gd name="connsiteY3" fmla="*/ 0 h 561975"/>
                <a:gd name="connsiteX4" fmla="*/ 0 w 571500"/>
                <a:gd name="connsiteY4" fmla="*/ 9525 h 561975"/>
                <a:gd name="connsiteX0" fmla="*/ 0 w 571500"/>
                <a:gd name="connsiteY0" fmla="*/ 0 h 552450"/>
                <a:gd name="connsiteX1" fmla="*/ 14288 w 571500"/>
                <a:gd name="connsiteY1" fmla="*/ 552450 h 552450"/>
                <a:gd name="connsiteX2" fmla="*/ 571500 w 571500"/>
                <a:gd name="connsiteY2" fmla="*/ 538163 h 552450"/>
                <a:gd name="connsiteX3" fmla="*/ 561976 w 571500"/>
                <a:gd name="connsiteY3" fmla="*/ 4763 h 552450"/>
                <a:gd name="connsiteX4" fmla="*/ 0 w 571500"/>
                <a:gd name="connsiteY4" fmla="*/ 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" h="552450">
                  <a:moveTo>
                    <a:pt x="0" y="0"/>
                  </a:moveTo>
                  <a:lnTo>
                    <a:pt x="14288" y="552450"/>
                  </a:lnTo>
                  <a:lnTo>
                    <a:pt x="571500" y="538163"/>
                  </a:lnTo>
                  <a:lnTo>
                    <a:pt x="561976" y="47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00C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905250" y="3729038"/>
              <a:ext cx="252413" cy="1233487"/>
            </a:xfrm>
            <a:custGeom>
              <a:avLst/>
              <a:gdLst>
                <a:gd name="connsiteX0" fmla="*/ 0 w 252413"/>
                <a:gd name="connsiteY0" fmla="*/ 38100 h 1233487"/>
                <a:gd name="connsiteX1" fmla="*/ 23813 w 252413"/>
                <a:gd name="connsiteY1" fmla="*/ 1233487 h 1233487"/>
                <a:gd name="connsiteX2" fmla="*/ 219075 w 252413"/>
                <a:gd name="connsiteY2" fmla="*/ 1233487 h 1233487"/>
                <a:gd name="connsiteX3" fmla="*/ 252413 w 252413"/>
                <a:gd name="connsiteY3" fmla="*/ 1185862 h 1233487"/>
                <a:gd name="connsiteX4" fmla="*/ 219075 w 252413"/>
                <a:gd name="connsiteY4" fmla="*/ 0 h 1233487"/>
                <a:gd name="connsiteX5" fmla="*/ 0 w 252413"/>
                <a:gd name="connsiteY5" fmla="*/ 38100 h 1233487"/>
                <a:gd name="connsiteX0" fmla="*/ 0 w 252413"/>
                <a:gd name="connsiteY0" fmla="*/ 38100 h 1233487"/>
                <a:gd name="connsiteX1" fmla="*/ 23813 w 252413"/>
                <a:gd name="connsiteY1" fmla="*/ 1233487 h 1233487"/>
                <a:gd name="connsiteX2" fmla="*/ 219075 w 252413"/>
                <a:gd name="connsiteY2" fmla="*/ 1233487 h 1233487"/>
                <a:gd name="connsiteX3" fmla="*/ 252413 w 252413"/>
                <a:gd name="connsiteY3" fmla="*/ 1185862 h 1233487"/>
                <a:gd name="connsiteX4" fmla="*/ 219075 w 252413"/>
                <a:gd name="connsiteY4" fmla="*/ 0 h 1233487"/>
                <a:gd name="connsiteX5" fmla="*/ 47625 w 252413"/>
                <a:gd name="connsiteY5" fmla="*/ 28575 h 1233487"/>
                <a:gd name="connsiteX6" fmla="*/ 0 w 252413"/>
                <a:gd name="connsiteY6" fmla="*/ 38100 h 1233487"/>
                <a:gd name="connsiteX0" fmla="*/ 0 w 252413"/>
                <a:gd name="connsiteY0" fmla="*/ 38100 h 1233487"/>
                <a:gd name="connsiteX1" fmla="*/ 23813 w 252413"/>
                <a:gd name="connsiteY1" fmla="*/ 1233487 h 1233487"/>
                <a:gd name="connsiteX2" fmla="*/ 219075 w 252413"/>
                <a:gd name="connsiteY2" fmla="*/ 1233487 h 1233487"/>
                <a:gd name="connsiteX3" fmla="*/ 252413 w 252413"/>
                <a:gd name="connsiteY3" fmla="*/ 1185862 h 1233487"/>
                <a:gd name="connsiteX4" fmla="*/ 219075 w 252413"/>
                <a:gd name="connsiteY4" fmla="*/ 0 h 1233487"/>
                <a:gd name="connsiteX5" fmla="*/ 47625 w 252413"/>
                <a:gd name="connsiteY5" fmla="*/ 9525 h 1233487"/>
                <a:gd name="connsiteX6" fmla="*/ 0 w 252413"/>
                <a:gd name="connsiteY6" fmla="*/ 38100 h 123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413" h="1233487">
                  <a:moveTo>
                    <a:pt x="0" y="38100"/>
                  </a:moveTo>
                  <a:lnTo>
                    <a:pt x="23813" y="1233487"/>
                  </a:lnTo>
                  <a:lnTo>
                    <a:pt x="219075" y="1233487"/>
                  </a:lnTo>
                  <a:lnTo>
                    <a:pt x="252413" y="1185862"/>
                  </a:lnTo>
                  <a:lnTo>
                    <a:pt x="219075" y="0"/>
                  </a:lnTo>
                  <a:lnTo>
                    <a:pt x="47625" y="9525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00C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176588" y="4152900"/>
              <a:ext cx="414337" cy="461963"/>
            </a:xfrm>
            <a:custGeom>
              <a:avLst/>
              <a:gdLst>
                <a:gd name="connsiteX0" fmla="*/ 0 w 414337"/>
                <a:gd name="connsiteY0" fmla="*/ 0 h 461963"/>
                <a:gd name="connsiteX1" fmla="*/ 414337 w 414337"/>
                <a:gd name="connsiteY1" fmla="*/ 0 h 461963"/>
                <a:gd name="connsiteX2" fmla="*/ 409575 w 414337"/>
                <a:gd name="connsiteY2" fmla="*/ 461963 h 461963"/>
                <a:gd name="connsiteX3" fmla="*/ 4762 w 414337"/>
                <a:gd name="connsiteY3" fmla="*/ 452438 h 461963"/>
                <a:gd name="connsiteX4" fmla="*/ 0 w 414337"/>
                <a:gd name="connsiteY4" fmla="*/ 0 h 46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37" h="461963">
                  <a:moveTo>
                    <a:pt x="0" y="0"/>
                  </a:moveTo>
                  <a:lnTo>
                    <a:pt x="414337" y="0"/>
                  </a:lnTo>
                  <a:cubicBezTo>
                    <a:pt x="412750" y="153988"/>
                    <a:pt x="411162" y="307975"/>
                    <a:pt x="409575" y="461963"/>
                  </a:cubicBezTo>
                  <a:lnTo>
                    <a:pt x="4762" y="452438"/>
                  </a:lnTo>
                  <a:cubicBezTo>
                    <a:pt x="3175" y="301625"/>
                    <a:pt x="1587" y="150813"/>
                    <a:pt x="0" y="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462588" y="3619499"/>
              <a:ext cx="485775" cy="1533525"/>
            </a:xfrm>
            <a:custGeom>
              <a:avLst/>
              <a:gdLst>
                <a:gd name="connsiteX0" fmla="*/ 0 w 485775"/>
                <a:gd name="connsiteY0" fmla="*/ 0 h 1524000"/>
                <a:gd name="connsiteX1" fmla="*/ 57150 w 485775"/>
                <a:gd name="connsiteY1" fmla="*/ 1524000 h 1524000"/>
                <a:gd name="connsiteX2" fmla="*/ 485775 w 485775"/>
                <a:gd name="connsiteY2" fmla="*/ 1509713 h 1524000"/>
                <a:gd name="connsiteX3" fmla="*/ 419100 w 485775"/>
                <a:gd name="connsiteY3" fmla="*/ 9525 h 1524000"/>
                <a:gd name="connsiteX4" fmla="*/ 0 w 485775"/>
                <a:gd name="connsiteY4" fmla="*/ 0 h 1524000"/>
                <a:gd name="connsiteX0" fmla="*/ 0 w 485775"/>
                <a:gd name="connsiteY0" fmla="*/ 9525 h 1533525"/>
                <a:gd name="connsiteX1" fmla="*/ 57150 w 485775"/>
                <a:gd name="connsiteY1" fmla="*/ 1533525 h 1533525"/>
                <a:gd name="connsiteX2" fmla="*/ 485775 w 485775"/>
                <a:gd name="connsiteY2" fmla="*/ 1519238 h 1533525"/>
                <a:gd name="connsiteX3" fmla="*/ 414338 w 485775"/>
                <a:gd name="connsiteY3" fmla="*/ 0 h 1533525"/>
                <a:gd name="connsiteX4" fmla="*/ 0 w 485775"/>
                <a:gd name="connsiteY4" fmla="*/ 9525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5" h="1533525">
                  <a:moveTo>
                    <a:pt x="0" y="9525"/>
                  </a:moveTo>
                  <a:lnTo>
                    <a:pt x="57150" y="1533525"/>
                  </a:lnTo>
                  <a:lnTo>
                    <a:pt x="485775" y="1519238"/>
                  </a:lnTo>
                  <a:lnTo>
                    <a:pt x="414338" y="0"/>
                  </a:lnTo>
                  <a:lnTo>
                    <a:pt x="0" y="9525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000500" y="5029200"/>
              <a:ext cx="495300" cy="157163"/>
            </a:xfrm>
            <a:custGeom>
              <a:avLst/>
              <a:gdLst>
                <a:gd name="connsiteX0" fmla="*/ 0 w 495300"/>
                <a:gd name="connsiteY0" fmla="*/ 157163 h 157163"/>
                <a:gd name="connsiteX1" fmla="*/ 4763 w 495300"/>
                <a:gd name="connsiteY1" fmla="*/ 4763 h 157163"/>
                <a:gd name="connsiteX2" fmla="*/ 490538 w 495300"/>
                <a:gd name="connsiteY2" fmla="*/ 0 h 157163"/>
                <a:gd name="connsiteX3" fmla="*/ 495300 w 495300"/>
                <a:gd name="connsiteY3" fmla="*/ 152400 h 157163"/>
                <a:gd name="connsiteX4" fmla="*/ 0 w 495300"/>
                <a:gd name="connsiteY4" fmla="*/ 157163 h 1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157163">
                  <a:moveTo>
                    <a:pt x="0" y="157163"/>
                  </a:moveTo>
                  <a:lnTo>
                    <a:pt x="4763" y="4763"/>
                  </a:lnTo>
                  <a:lnTo>
                    <a:pt x="490538" y="0"/>
                  </a:lnTo>
                  <a:lnTo>
                    <a:pt x="495300" y="152400"/>
                  </a:lnTo>
                  <a:lnTo>
                    <a:pt x="0" y="157163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7" name="Line Callout 2 26"/>
            <p:cNvSpPr/>
            <p:nvPr/>
          </p:nvSpPr>
          <p:spPr>
            <a:xfrm>
              <a:off x="6866680" y="5032335"/>
              <a:ext cx="1296144" cy="635706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22236"/>
                <a:gd name="adj6" fmla="val -46667"/>
              </a:avLst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MCP-PMT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connector</a:t>
              </a:r>
            </a:p>
          </p:txBody>
        </p:sp>
        <p:sp>
          <p:nvSpPr>
            <p:cNvPr id="28" name="Line Callout 2 27"/>
            <p:cNvSpPr/>
            <p:nvPr/>
          </p:nvSpPr>
          <p:spPr>
            <a:xfrm>
              <a:off x="6604850" y="5805264"/>
              <a:ext cx="1557974" cy="519430"/>
            </a:xfrm>
            <a:prstGeom prst="borderCallout2">
              <a:avLst>
                <a:gd name="adj1" fmla="val 82429"/>
                <a:gd name="adj2" fmla="val -7231"/>
                <a:gd name="adj3" fmla="val 82429"/>
                <a:gd name="adj4" fmla="val -21076"/>
                <a:gd name="adj5" fmla="val -112550"/>
                <a:gd name="adj6" fmla="val -61147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Pre-amplifier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kern="0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(MMIC)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9" name="Line Callout 2 28"/>
            <p:cNvSpPr/>
            <p:nvPr/>
          </p:nvSpPr>
          <p:spPr>
            <a:xfrm>
              <a:off x="5873809" y="6410955"/>
              <a:ext cx="1853359" cy="896150"/>
            </a:xfrm>
            <a:prstGeom prst="borderCallout2">
              <a:avLst>
                <a:gd name="adj1" fmla="val 79028"/>
                <a:gd name="adj2" fmla="val -7440"/>
                <a:gd name="adj3" fmla="val 78317"/>
                <a:gd name="adj4" fmla="val -20816"/>
                <a:gd name="adj5" fmla="val -200130"/>
                <a:gd name="adj6" fmla="val -65012"/>
              </a:avLst>
            </a:prstGeom>
            <a:noFill/>
            <a:ln w="25400" cap="flat" cmpd="sng" algn="ctr">
              <a:solidFill>
                <a:srgbClr val="00CC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FPGA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(Lattice MachXO2)</a:t>
              </a:r>
            </a:p>
          </p:txBody>
        </p:sp>
        <p:sp>
          <p:nvSpPr>
            <p:cNvPr id="30" name="Line Callout 2 29"/>
            <p:cNvSpPr/>
            <p:nvPr/>
          </p:nvSpPr>
          <p:spPr>
            <a:xfrm flipH="1">
              <a:off x="1050501" y="5107783"/>
              <a:ext cx="1296144" cy="560259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15525"/>
                <a:gd name="adj6" fmla="val -121567"/>
              </a:avLst>
            </a:prstGeom>
            <a:solidFill>
              <a:schemeClr val="bg1"/>
            </a:solidFill>
            <a:ln w="25400" cap="flat" cmpd="sng" algn="ctr">
              <a:solidFill>
                <a:srgbClr val="00CC00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LVDS output</a:t>
              </a:r>
            </a:p>
          </p:txBody>
        </p:sp>
        <p:sp>
          <p:nvSpPr>
            <p:cNvPr id="31" name="Line Callout 2 30"/>
            <p:cNvSpPr/>
            <p:nvPr/>
          </p:nvSpPr>
          <p:spPr>
            <a:xfrm flipH="1">
              <a:off x="1314739" y="5877272"/>
              <a:ext cx="1704119" cy="98175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69922"/>
                <a:gd name="adj6" fmla="val -77036"/>
              </a:avLst>
            </a:prstGeom>
            <a:solidFill>
              <a:schemeClr val="bg1"/>
            </a:solidFill>
            <a:ln w="25400" cap="flat" cmpd="sng" algn="ctr">
              <a:solidFill>
                <a:schemeClr val="accent1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FPGA programming interface</a:t>
              </a:r>
            </a:p>
          </p:txBody>
        </p:sp>
        <p:sp>
          <p:nvSpPr>
            <p:cNvPr id="32" name="Line Callout 2 31"/>
            <p:cNvSpPr/>
            <p:nvPr/>
          </p:nvSpPr>
          <p:spPr>
            <a:xfrm flipH="1">
              <a:off x="271049" y="3918995"/>
              <a:ext cx="1873703" cy="69586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5275"/>
                <a:gd name="adj6" fmla="val -55411"/>
              </a:avLst>
            </a:prstGeom>
            <a:solidFill>
              <a:schemeClr val="bg1"/>
            </a:solidFill>
            <a:ln w="25400" cap="flat" cmpd="sng" algn="ctr">
              <a:solidFill>
                <a:schemeClr val="accent1"/>
              </a:solidFill>
              <a:prstDash val="solid"/>
              <a:headEnd type="none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Power supply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</a:rPr>
                <a:t>(+5V)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4812" y="725208"/>
            <a:ext cx="30180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DAQ system based on TRBv3 board (developed at GSI)</a:t>
            </a:r>
          </a:p>
          <a:p>
            <a:pPr marL="538163" lvl="1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High-resolution TDC (&lt;10ps) based on FPGAs</a:t>
            </a:r>
          </a:p>
          <a:p>
            <a:pPr marL="538163" lvl="1" indent="-1889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LVDS input signals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Precise timing</a:t>
            </a:r>
          </a:p>
          <a:p>
            <a:pPr marL="538163" lvl="1" indent="-1889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amplitude information (</a:t>
            </a:r>
            <a:r>
              <a:rPr lang="en-GB" dirty="0" err="1" smtClean="0"/>
              <a:t>ToT</a:t>
            </a:r>
            <a:r>
              <a:rPr lang="en-GB" dirty="0" smtClean="0"/>
              <a:t>)</a:t>
            </a:r>
          </a:p>
          <a:p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7" y="3481814"/>
            <a:ext cx="2999064" cy="18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4813" y="5369915"/>
            <a:ext cx="3861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Compare different  technologies</a:t>
            </a:r>
          </a:p>
          <a:p>
            <a:pPr marL="538163" lvl="1" indent="-1889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ASIC: NINO chip (ALICE TOF)</a:t>
            </a:r>
          </a:p>
          <a:p>
            <a:pPr marL="538163" lvl="1" indent="-18891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FPGA: </a:t>
            </a:r>
            <a:r>
              <a:rPr lang="en-GB" dirty="0" smtClean="0"/>
              <a:t>PADIWA </a:t>
            </a:r>
            <a:r>
              <a:rPr lang="en-GB" dirty="0"/>
              <a:t>(GSI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2067690" y="5253295"/>
            <a:ext cx="697627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700" b="1" dirty="0" smtClean="0"/>
              <a:t>Charge (</a:t>
            </a:r>
            <a:r>
              <a:rPr lang="en-GB" sz="700" b="1" dirty="0" err="1" smtClean="0"/>
              <a:t>pC</a:t>
            </a:r>
            <a:r>
              <a:rPr lang="en-GB" sz="700" b="1" dirty="0" smtClean="0"/>
              <a:t>)</a:t>
            </a:r>
            <a:endParaRPr lang="en-GB" sz="700" b="1" dirty="0"/>
          </a:p>
        </p:txBody>
      </p:sp>
    </p:spTree>
    <p:extLst>
      <p:ext uri="{BB962C8B-B14F-4D97-AF65-F5344CB8AC3E}">
        <p14:creationId xmlns:p14="http://schemas.microsoft.com/office/powerpoint/2010/main" val="41932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8588" y="687173"/>
            <a:ext cx="7172325" cy="4741862"/>
          </a:xfrm>
        </p:spPr>
        <p:txBody>
          <a:bodyPr/>
          <a:lstStyle/>
          <a:p>
            <a:r>
              <a:rPr lang="en-GB" dirty="0" smtClean="0"/>
              <a:t>Prototypes in test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2009 – GSI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Proton beam, E~2GeV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Oil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2011 – CERN T9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Mixed hadron beam, p&lt;15GeV/c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Oil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2012 – CERN T9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Fused silica prism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3x3 </a:t>
            </a:r>
            <a:r>
              <a:rPr lang="en-GB" dirty="0" err="1" smtClean="0"/>
              <a:t>Planacon</a:t>
            </a:r>
            <a:r>
              <a:rPr lang="en-GB" dirty="0" smtClean="0"/>
              <a:t> MCP-PMT matrix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896 readout channels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Fused silica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</a:t>
            </a:r>
            <a:r>
              <a:rPr lang="en-GB" dirty="0" err="1" smtClean="0"/>
              <a:t>Protypes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43" y="4018132"/>
            <a:ext cx="3127630" cy="27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319205" y="657570"/>
            <a:ext cx="3586795" cy="6200430"/>
            <a:chOff x="6319205" y="657570"/>
            <a:chExt cx="3586795" cy="6200430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205" y="657570"/>
              <a:ext cx="3586795" cy="6200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405545" y="6358132"/>
              <a:ext cx="1898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>
                      <a:lumMod val="85000"/>
                    </a:schemeClr>
                  </a:solidFill>
                </a:rPr>
                <a:t>CERN T9 (2012)</a:t>
              </a:r>
              <a:endParaRPr lang="en-GB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55" y="637268"/>
            <a:ext cx="5259945" cy="338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4689" y="6050355"/>
            <a:ext cx="2541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 G. </a:t>
            </a:r>
            <a:r>
              <a:rPr lang="en-GB" sz="1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Kalicy’s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talk @ DIRC2013</a:t>
            </a: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r="17039"/>
          <a:stretch/>
        </p:blipFill>
        <p:spPr bwMode="auto">
          <a:xfrm>
            <a:off x="5772775" y="117542"/>
            <a:ext cx="4112958" cy="375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8588" y="687172"/>
            <a:ext cx="4678939" cy="2624777"/>
          </a:xfrm>
        </p:spPr>
        <p:txBody>
          <a:bodyPr/>
          <a:lstStyle/>
          <a:p>
            <a:pPr marL="179388" indent="-1793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2012 Analysis in progress</a:t>
            </a:r>
          </a:p>
          <a:p>
            <a:pPr lvl="1" indent="-179388"/>
            <a:r>
              <a:rPr lang="en-GB" dirty="0" smtClean="0"/>
              <a:t>3D tracking to be added</a:t>
            </a:r>
          </a:p>
          <a:p>
            <a:pPr lvl="1" indent="-179388"/>
            <a:r>
              <a:rPr lang="en-GB" dirty="0" smtClean="0"/>
              <a:t>Improve timing/position calibration</a:t>
            </a:r>
          </a:p>
          <a:p>
            <a:pPr lvl="1" indent="-179388"/>
            <a:r>
              <a:rPr lang="en-GB" dirty="0" smtClean="0"/>
              <a:t>Plate reconstruction in preparation</a:t>
            </a:r>
          </a:p>
          <a:p>
            <a:pPr marL="179388" indent="-1793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Preliminary results indicate sufficient performance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Prototypes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65554" y="3874643"/>
            <a:ext cx="3327400" cy="2738106"/>
            <a:chOff x="5390261" y="3996691"/>
            <a:chExt cx="3327400" cy="2738106"/>
          </a:xfrm>
          <a:solidFill>
            <a:schemeClr val="bg1"/>
          </a:solidFill>
        </p:grpSpPr>
        <p:grpSp>
          <p:nvGrpSpPr>
            <p:cNvPr id="9" name="Group 8"/>
            <p:cNvGrpSpPr/>
            <p:nvPr/>
          </p:nvGrpSpPr>
          <p:grpSpPr>
            <a:xfrm>
              <a:off x="5390261" y="3996691"/>
              <a:ext cx="3327400" cy="2477559"/>
              <a:chOff x="5254534" y="4380441"/>
              <a:chExt cx="3327400" cy="2477559"/>
            </a:xfrm>
            <a:grpFill/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4534" y="4380441"/>
                <a:ext cx="3327400" cy="24775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149394" y="4739211"/>
                <a:ext cx="1289135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 </a:t>
                </a:r>
                <a:r>
                  <a:rPr lang="en-GB" sz="1400" b="1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GeV</a:t>
                </a:r>
                <a:r>
                  <a:rPr lang="en-GB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/c, 60˚</a:t>
                </a:r>
                <a:endParaRPr lang="en-GB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083183" y="6427020"/>
              <a:ext cx="2618024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Number of detected photons</a:t>
              </a:r>
              <a:endParaRPr lang="en-GB" sz="1400" b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91391" y="2909740"/>
            <a:ext cx="3408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Expected: </a:t>
            </a:r>
            <a:r>
              <a:rPr lang="en-GB" sz="1600" dirty="0" smtClean="0">
                <a:latin typeface="Symbol" panose="05050102010706020507" pitchFamily="18" charset="2"/>
              </a:rPr>
              <a:t>Q</a:t>
            </a:r>
            <a:r>
              <a:rPr lang="en-GB" sz="1600" baseline="-25000" dirty="0" smtClean="0"/>
              <a:t>c</a:t>
            </a:r>
            <a:r>
              <a:rPr lang="en-GB" sz="1600" dirty="0" smtClean="0"/>
              <a:t>=824mrad, 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baseline="-25000" dirty="0" smtClean="0">
                <a:latin typeface="Symbol" panose="05050102010706020507" pitchFamily="18" charset="2"/>
              </a:rPr>
              <a:t>Q</a:t>
            </a:r>
            <a:r>
              <a:rPr lang="en-GB" sz="1600" baseline="-25000" dirty="0" smtClean="0"/>
              <a:t>c</a:t>
            </a:r>
            <a:r>
              <a:rPr lang="en-GB" sz="1600" dirty="0" smtClean="0"/>
              <a:t>≈</a:t>
            </a:r>
            <a:r>
              <a:rPr lang="en-GB" sz="1600" dirty="0"/>
              <a:t>9</a:t>
            </a:r>
            <a:r>
              <a:rPr lang="en-GB" sz="1600" dirty="0" smtClean="0"/>
              <a:t>mrad</a:t>
            </a:r>
            <a:endParaRPr lang="en-GB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473448" y="6474250"/>
            <a:ext cx="25417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See G. </a:t>
            </a:r>
            <a:r>
              <a:rPr lang="en-GB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Kalicy’s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talk @ DIRC2013</a:t>
            </a:r>
            <a:endParaRPr lang="en-GB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9331" y="417787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GB" sz="1600" b="1" baseline="-25000" dirty="0" smtClean="0">
                <a:solidFill>
                  <a:srgbClr val="FF0000"/>
                </a:solidFill>
              </a:rPr>
              <a:t>c</a:t>
            </a:r>
            <a:r>
              <a:rPr lang="en-GB" sz="1600" b="1" dirty="0" smtClean="0">
                <a:solidFill>
                  <a:srgbClr val="FF0000"/>
                </a:solidFill>
              </a:rPr>
              <a:t>=825mrad</a:t>
            </a:r>
          </a:p>
          <a:p>
            <a:r>
              <a:rPr lang="en-GB" sz="16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GB" sz="1600" b="1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GB" sz="1600" b="1" baseline="-25000" dirty="0" err="1">
                <a:solidFill>
                  <a:srgbClr val="FF0000"/>
                </a:solidFill>
              </a:rPr>
              <a:t>c</a:t>
            </a:r>
            <a:r>
              <a:rPr lang="en-GB" sz="1600" b="1" dirty="0">
                <a:solidFill>
                  <a:srgbClr val="FF0000"/>
                </a:solidFill>
              </a:rPr>
              <a:t>≈ </a:t>
            </a:r>
            <a:r>
              <a:rPr lang="en-GB" sz="1600" b="1" dirty="0" smtClean="0">
                <a:solidFill>
                  <a:srgbClr val="FF0000"/>
                </a:solidFill>
              </a:rPr>
              <a:t>11mrad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6180"/>
            <a:ext cx="6191391" cy="41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36" y="2510777"/>
            <a:ext cx="465137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2377" y="673726"/>
            <a:ext cx="5489680" cy="1602206"/>
          </a:xfrm>
        </p:spPr>
        <p:txBody>
          <a:bodyPr/>
          <a:lstStyle/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b="1" dirty="0" smtClean="0"/>
              <a:t>2013 – MAMI B</a:t>
            </a:r>
            <a:r>
              <a:rPr lang="en-GB" dirty="0" smtClean="0"/>
              <a:t>, 855 MeV electron beam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Test frontend electronics</a:t>
            </a:r>
          </a:p>
          <a:p>
            <a:pPr marL="444500" lvl="1" indent="-192088"/>
            <a:r>
              <a:rPr lang="en-GB" dirty="0" smtClean="0"/>
              <a:t>Timing resolution</a:t>
            </a:r>
          </a:p>
          <a:p>
            <a:pPr marL="444500" lvl="1" indent="-192088"/>
            <a:r>
              <a:rPr lang="en-GB" dirty="0" smtClean="0"/>
              <a:t>Time walk correction</a:t>
            </a:r>
          </a:p>
          <a:p>
            <a:pPr marL="444500" lvl="1" indent="-192088"/>
            <a:r>
              <a:rPr lang="en-GB" dirty="0" smtClean="0"/>
              <a:t>Thresholds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Prototypes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1163"/>
            <a:ext cx="5486686" cy="408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1"/>
          <a:stretch/>
        </p:blipFill>
        <p:spPr bwMode="auto">
          <a:xfrm>
            <a:off x="5672056" y="3858916"/>
            <a:ext cx="4198235" cy="2713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/>
          <a:stretch/>
        </p:blipFill>
        <p:spPr bwMode="auto">
          <a:xfrm>
            <a:off x="5801514" y="132658"/>
            <a:ext cx="3939318" cy="373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12127" y="181793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33˚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99094" y="132658"/>
            <a:ext cx="753035" cy="3390471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731623" y="132658"/>
            <a:ext cx="753035" cy="3390471"/>
          </a:xfrm>
          <a:prstGeom prst="rect">
            <a:avLst/>
          </a:prstGeom>
          <a:noFill/>
          <a:ln w="28575">
            <a:solidFill>
              <a:srgbClr val="0000FF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952710" y="1525246"/>
            <a:ext cx="430887" cy="605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NINO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6113" y="1379853"/>
            <a:ext cx="430887" cy="89607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PADIWA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9094" y="5618494"/>
            <a:ext cx="1354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B050"/>
                </a:solidFill>
              </a:rPr>
              <a:t>w/o correction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3573" y="4103768"/>
            <a:ext cx="1477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</a:rPr>
              <a:t>Walk correction</a:t>
            </a:r>
            <a:endParaRPr lang="en-GB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168153" y="4396155"/>
            <a:ext cx="483223" cy="13550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063961" y="5618494"/>
            <a:ext cx="489580" cy="19063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31088" y="6398929"/>
            <a:ext cx="641522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800" b="1" dirty="0" smtClean="0"/>
              <a:t>Time (ns)</a:t>
            </a:r>
            <a:endParaRPr lang="en-GB" sz="800" b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5208805" y="4407129"/>
            <a:ext cx="100012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800" b="1" dirty="0" smtClean="0"/>
              <a:t>frequency</a:t>
            </a:r>
            <a:endParaRPr lang="en-GB" sz="800" b="1" dirty="0"/>
          </a:p>
        </p:txBody>
      </p:sp>
      <p:sp>
        <p:nvSpPr>
          <p:cNvPr id="19" name="Pentagon 18"/>
          <p:cNvSpPr/>
          <p:nvPr/>
        </p:nvSpPr>
        <p:spPr>
          <a:xfrm flipH="1">
            <a:off x="7977188" y="5508000"/>
            <a:ext cx="1763644" cy="144000"/>
          </a:xfrm>
          <a:prstGeom prst="homePlat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Pentagon 23"/>
          <p:cNvSpPr/>
          <p:nvPr/>
        </p:nvSpPr>
        <p:spPr>
          <a:xfrm flipH="1">
            <a:off x="7849800" y="4616543"/>
            <a:ext cx="1891031" cy="144000"/>
          </a:xfrm>
          <a:prstGeom prst="homePlat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9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5352" y="1045369"/>
            <a:ext cx="7172325" cy="4741862"/>
          </a:xfrm>
        </p:spPr>
        <p:txBody>
          <a:bodyPr/>
          <a:lstStyle/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Barrel DIRC is a key component of the PANDA PID system</a:t>
            </a:r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Challenging R&amp;D program </a:t>
            </a:r>
          </a:p>
          <a:p>
            <a:pPr marL="646113" lvl="1" indent="-285750"/>
            <a:r>
              <a:rPr lang="en-GB" dirty="0" smtClean="0"/>
              <a:t>Radiator production</a:t>
            </a:r>
          </a:p>
          <a:p>
            <a:pPr marL="646113" lvl="1" indent="-285750"/>
            <a:r>
              <a:rPr lang="en-GB" dirty="0" smtClean="0"/>
              <a:t>Compact expansion volume</a:t>
            </a:r>
          </a:p>
          <a:p>
            <a:pPr marL="646113" lvl="1" indent="-285750"/>
            <a:r>
              <a:rPr lang="en-GB" dirty="0" smtClean="0"/>
              <a:t>Lens system</a:t>
            </a:r>
          </a:p>
          <a:p>
            <a:pPr marL="646113" lvl="1" indent="-285750"/>
            <a:r>
              <a:rPr lang="en-GB" dirty="0"/>
              <a:t>Photon </a:t>
            </a:r>
            <a:r>
              <a:rPr lang="en-GB" dirty="0" smtClean="0"/>
              <a:t>detection in strong magnetic field</a:t>
            </a:r>
            <a:endParaRPr lang="en-GB" dirty="0"/>
          </a:p>
          <a:p>
            <a:pPr marL="646113" lvl="1" indent="-285750"/>
            <a:r>
              <a:rPr lang="en-GB" dirty="0" smtClean="0"/>
              <a:t>Fast frontend electronics</a:t>
            </a:r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Sophisticated prototypes to verify performance</a:t>
            </a:r>
          </a:p>
          <a:p>
            <a:pPr marL="628651" lvl="1" indent="-268288"/>
            <a:r>
              <a:rPr lang="en-GB" dirty="0" smtClean="0"/>
              <a:t>Decision on radiator geometry in 2014</a:t>
            </a:r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TDR ready end of 2014</a:t>
            </a:r>
          </a:p>
          <a:p>
            <a:pPr marL="268288" indent="-26828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Installation planned for 2017</a:t>
            </a:r>
            <a:endParaRPr lang="en-GB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0000" y="0"/>
            <a:ext cx="7451725" cy="612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60070" y="5446749"/>
            <a:ext cx="841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PANDA Cherenkov Group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JINR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Dubna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|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FAU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Erlangen-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Nürnberg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|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JLU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Gießen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|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U.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Glasgow |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GSI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Darmstadt |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HIM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Mainz |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JGU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Mainz |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SMI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OeAW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Vienna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15"/>
          <a:stretch/>
        </p:blipFill>
        <p:spPr bwMode="auto">
          <a:xfrm>
            <a:off x="5317639" y="1459877"/>
            <a:ext cx="4588361" cy="432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7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8553" y="1542115"/>
            <a:ext cx="4912429" cy="3773771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FAIR &amp; PANDA Experiment 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Barrel DIRC Design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Pattern Reconstruction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Technical Challenges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Prototyping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400" dirty="0" smtClean="0"/>
              <a:t>Conclusions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20000" y="0"/>
            <a:ext cx="7451725" cy="612000"/>
          </a:xfrm>
        </p:spPr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4" r="42636"/>
          <a:stretch/>
        </p:blipFill>
        <p:spPr bwMode="auto">
          <a:xfrm>
            <a:off x="5889811" y="612000"/>
            <a:ext cx="3026811" cy="591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3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8078152" cy="657570"/>
          </a:xfrm>
        </p:spPr>
        <p:txBody>
          <a:bodyPr/>
          <a:lstStyle/>
          <a:p>
            <a:r>
              <a:rPr lang="en-GB" b="1" dirty="0"/>
              <a:t>F</a:t>
            </a:r>
            <a:r>
              <a:rPr lang="en-GB" dirty="0"/>
              <a:t>acility for </a:t>
            </a:r>
            <a:r>
              <a:rPr lang="en-GB" b="1" dirty="0"/>
              <a:t>A</a:t>
            </a:r>
            <a:r>
              <a:rPr lang="en-GB" dirty="0"/>
              <a:t>ntiproton and </a:t>
            </a:r>
            <a:r>
              <a:rPr lang="en-GB" b="1" dirty="0"/>
              <a:t>I</a:t>
            </a:r>
            <a:r>
              <a:rPr lang="en-GB" dirty="0"/>
              <a:t>on </a:t>
            </a:r>
            <a:r>
              <a:rPr lang="en-GB" b="1" dirty="0" smtClean="0"/>
              <a:t>R</a:t>
            </a:r>
            <a:r>
              <a:rPr lang="en-GB" dirty="0" smtClean="0"/>
              <a:t>esearch (FAIR)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47" y="542792"/>
            <a:ext cx="6739042" cy="48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3629841" y="2447144"/>
            <a:ext cx="1184223" cy="1364105"/>
          </a:xfrm>
          <a:custGeom>
            <a:avLst/>
            <a:gdLst>
              <a:gd name="connsiteX0" fmla="*/ 749508 w 1244184"/>
              <a:gd name="connsiteY0" fmla="*/ 1154243 h 1364105"/>
              <a:gd name="connsiteX1" fmla="*/ 1154243 w 1244184"/>
              <a:gd name="connsiteY1" fmla="*/ 344774 h 1364105"/>
              <a:gd name="connsiteX2" fmla="*/ 1184223 w 1244184"/>
              <a:gd name="connsiteY2" fmla="*/ 254833 h 1364105"/>
              <a:gd name="connsiteX3" fmla="*/ 1184223 w 1244184"/>
              <a:gd name="connsiteY3" fmla="*/ 134911 h 1364105"/>
              <a:gd name="connsiteX4" fmla="*/ 1079292 w 1244184"/>
              <a:gd name="connsiteY4" fmla="*/ 59961 h 1364105"/>
              <a:gd name="connsiteX5" fmla="*/ 974361 w 1244184"/>
              <a:gd name="connsiteY5" fmla="*/ 29980 h 1364105"/>
              <a:gd name="connsiteX6" fmla="*/ 854439 w 1244184"/>
              <a:gd name="connsiteY6" fmla="*/ 0 h 1364105"/>
              <a:gd name="connsiteX7" fmla="*/ 704538 w 1244184"/>
              <a:gd name="connsiteY7" fmla="*/ 14990 h 1364105"/>
              <a:gd name="connsiteX8" fmla="*/ 614597 w 1244184"/>
              <a:gd name="connsiteY8" fmla="*/ 59961 h 1364105"/>
              <a:gd name="connsiteX9" fmla="*/ 464695 w 1244184"/>
              <a:gd name="connsiteY9" fmla="*/ 164892 h 1364105"/>
              <a:gd name="connsiteX10" fmla="*/ 29980 w 1244184"/>
              <a:gd name="connsiteY10" fmla="*/ 944380 h 1364105"/>
              <a:gd name="connsiteX11" fmla="*/ 0 w 1244184"/>
              <a:gd name="connsiteY11" fmla="*/ 1079292 h 1364105"/>
              <a:gd name="connsiteX12" fmla="*/ 29980 w 1244184"/>
              <a:gd name="connsiteY12" fmla="*/ 1184223 h 1364105"/>
              <a:gd name="connsiteX13" fmla="*/ 119921 w 1244184"/>
              <a:gd name="connsiteY13" fmla="*/ 1274164 h 1364105"/>
              <a:gd name="connsiteX14" fmla="*/ 224853 w 1244184"/>
              <a:gd name="connsiteY14" fmla="*/ 1334125 h 1364105"/>
              <a:gd name="connsiteX15" fmla="*/ 359764 w 1244184"/>
              <a:gd name="connsiteY15" fmla="*/ 1364105 h 1364105"/>
              <a:gd name="connsiteX16" fmla="*/ 479685 w 1244184"/>
              <a:gd name="connsiteY16" fmla="*/ 1349115 h 1364105"/>
              <a:gd name="connsiteX17" fmla="*/ 629587 w 1244184"/>
              <a:gd name="connsiteY17" fmla="*/ 1319134 h 1364105"/>
              <a:gd name="connsiteX18" fmla="*/ 719528 w 1244184"/>
              <a:gd name="connsiteY18" fmla="*/ 1199213 h 1364105"/>
              <a:gd name="connsiteX19" fmla="*/ 794479 w 1244184"/>
              <a:gd name="connsiteY19" fmla="*/ 1079292 h 1364105"/>
              <a:gd name="connsiteX20" fmla="*/ 854439 w 1244184"/>
              <a:gd name="connsiteY20" fmla="*/ 974361 h 1364105"/>
              <a:gd name="connsiteX21" fmla="*/ 1244184 w 1244184"/>
              <a:gd name="connsiteY21" fmla="*/ 1169233 h 1364105"/>
              <a:gd name="connsiteX0" fmla="*/ 749508 w 1199214"/>
              <a:gd name="connsiteY0" fmla="*/ 1154243 h 1364105"/>
              <a:gd name="connsiteX1" fmla="*/ 1154243 w 1199214"/>
              <a:gd name="connsiteY1" fmla="*/ 344774 h 1364105"/>
              <a:gd name="connsiteX2" fmla="*/ 1184223 w 1199214"/>
              <a:gd name="connsiteY2" fmla="*/ 254833 h 1364105"/>
              <a:gd name="connsiteX3" fmla="*/ 1184223 w 1199214"/>
              <a:gd name="connsiteY3" fmla="*/ 134911 h 1364105"/>
              <a:gd name="connsiteX4" fmla="*/ 1079292 w 1199214"/>
              <a:gd name="connsiteY4" fmla="*/ 59961 h 1364105"/>
              <a:gd name="connsiteX5" fmla="*/ 974361 w 1199214"/>
              <a:gd name="connsiteY5" fmla="*/ 29980 h 1364105"/>
              <a:gd name="connsiteX6" fmla="*/ 854439 w 1199214"/>
              <a:gd name="connsiteY6" fmla="*/ 0 h 1364105"/>
              <a:gd name="connsiteX7" fmla="*/ 704538 w 1199214"/>
              <a:gd name="connsiteY7" fmla="*/ 14990 h 1364105"/>
              <a:gd name="connsiteX8" fmla="*/ 614597 w 1199214"/>
              <a:gd name="connsiteY8" fmla="*/ 59961 h 1364105"/>
              <a:gd name="connsiteX9" fmla="*/ 464695 w 1199214"/>
              <a:gd name="connsiteY9" fmla="*/ 164892 h 1364105"/>
              <a:gd name="connsiteX10" fmla="*/ 29980 w 1199214"/>
              <a:gd name="connsiteY10" fmla="*/ 944380 h 1364105"/>
              <a:gd name="connsiteX11" fmla="*/ 0 w 1199214"/>
              <a:gd name="connsiteY11" fmla="*/ 1079292 h 1364105"/>
              <a:gd name="connsiteX12" fmla="*/ 29980 w 1199214"/>
              <a:gd name="connsiteY12" fmla="*/ 1184223 h 1364105"/>
              <a:gd name="connsiteX13" fmla="*/ 119921 w 1199214"/>
              <a:gd name="connsiteY13" fmla="*/ 1274164 h 1364105"/>
              <a:gd name="connsiteX14" fmla="*/ 224853 w 1199214"/>
              <a:gd name="connsiteY14" fmla="*/ 1334125 h 1364105"/>
              <a:gd name="connsiteX15" fmla="*/ 359764 w 1199214"/>
              <a:gd name="connsiteY15" fmla="*/ 1364105 h 1364105"/>
              <a:gd name="connsiteX16" fmla="*/ 479685 w 1199214"/>
              <a:gd name="connsiteY16" fmla="*/ 1349115 h 1364105"/>
              <a:gd name="connsiteX17" fmla="*/ 629587 w 1199214"/>
              <a:gd name="connsiteY17" fmla="*/ 1319134 h 1364105"/>
              <a:gd name="connsiteX18" fmla="*/ 719528 w 1199214"/>
              <a:gd name="connsiteY18" fmla="*/ 1199213 h 1364105"/>
              <a:gd name="connsiteX19" fmla="*/ 794479 w 1199214"/>
              <a:gd name="connsiteY19" fmla="*/ 1079292 h 1364105"/>
              <a:gd name="connsiteX20" fmla="*/ 854439 w 1199214"/>
              <a:gd name="connsiteY20" fmla="*/ 974361 h 1364105"/>
              <a:gd name="connsiteX21" fmla="*/ 1199214 w 1199214"/>
              <a:gd name="connsiteY21" fmla="*/ 1169233 h 1364105"/>
              <a:gd name="connsiteX0" fmla="*/ 749508 w 1184223"/>
              <a:gd name="connsiteY0" fmla="*/ 1154243 h 1364105"/>
              <a:gd name="connsiteX1" fmla="*/ 1154243 w 1184223"/>
              <a:gd name="connsiteY1" fmla="*/ 344774 h 1364105"/>
              <a:gd name="connsiteX2" fmla="*/ 1184223 w 1184223"/>
              <a:gd name="connsiteY2" fmla="*/ 254833 h 1364105"/>
              <a:gd name="connsiteX3" fmla="*/ 1184223 w 1184223"/>
              <a:gd name="connsiteY3" fmla="*/ 134911 h 1364105"/>
              <a:gd name="connsiteX4" fmla="*/ 1079292 w 1184223"/>
              <a:gd name="connsiteY4" fmla="*/ 59961 h 1364105"/>
              <a:gd name="connsiteX5" fmla="*/ 974361 w 1184223"/>
              <a:gd name="connsiteY5" fmla="*/ 29980 h 1364105"/>
              <a:gd name="connsiteX6" fmla="*/ 854439 w 1184223"/>
              <a:gd name="connsiteY6" fmla="*/ 0 h 1364105"/>
              <a:gd name="connsiteX7" fmla="*/ 704538 w 1184223"/>
              <a:gd name="connsiteY7" fmla="*/ 14990 h 1364105"/>
              <a:gd name="connsiteX8" fmla="*/ 614597 w 1184223"/>
              <a:gd name="connsiteY8" fmla="*/ 59961 h 1364105"/>
              <a:gd name="connsiteX9" fmla="*/ 464695 w 1184223"/>
              <a:gd name="connsiteY9" fmla="*/ 164892 h 1364105"/>
              <a:gd name="connsiteX10" fmla="*/ 29980 w 1184223"/>
              <a:gd name="connsiteY10" fmla="*/ 944380 h 1364105"/>
              <a:gd name="connsiteX11" fmla="*/ 0 w 1184223"/>
              <a:gd name="connsiteY11" fmla="*/ 1079292 h 1364105"/>
              <a:gd name="connsiteX12" fmla="*/ 29980 w 1184223"/>
              <a:gd name="connsiteY12" fmla="*/ 1184223 h 1364105"/>
              <a:gd name="connsiteX13" fmla="*/ 119921 w 1184223"/>
              <a:gd name="connsiteY13" fmla="*/ 1274164 h 1364105"/>
              <a:gd name="connsiteX14" fmla="*/ 224853 w 1184223"/>
              <a:gd name="connsiteY14" fmla="*/ 1334125 h 1364105"/>
              <a:gd name="connsiteX15" fmla="*/ 359764 w 1184223"/>
              <a:gd name="connsiteY15" fmla="*/ 1364105 h 1364105"/>
              <a:gd name="connsiteX16" fmla="*/ 479685 w 1184223"/>
              <a:gd name="connsiteY16" fmla="*/ 1349115 h 1364105"/>
              <a:gd name="connsiteX17" fmla="*/ 629587 w 1184223"/>
              <a:gd name="connsiteY17" fmla="*/ 1319134 h 1364105"/>
              <a:gd name="connsiteX18" fmla="*/ 719528 w 1184223"/>
              <a:gd name="connsiteY18" fmla="*/ 1199213 h 1364105"/>
              <a:gd name="connsiteX19" fmla="*/ 794479 w 1184223"/>
              <a:gd name="connsiteY19" fmla="*/ 1079292 h 1364105"/>
              <a:gd name="connsiteX20" fmla="*/ 854439 w 1184223"/>
              <a:gd name="connsiteY20" fmla="*/ 974361 h 136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84223" h="1364105">
                <a:moveTo>
                  <a:pt x="749508" y="1154243"/>
                </a:moveTo>
                <a:lnTo>
                  <a:pt x="1154243" y="344774"/>
                </a:lnTo>
                <a:lnTo>
                  <a:pt x="1184223" y="254833"/>
                </a:lnTo>
                <a:lnTo>
                  <a:pt x="1184223" y="134911"/>
                </a:lnTo>
                <a:lnTo>
                  <a:pt x="1079292" y="59961"/>
                </a:lnTo>
                <a:lnTo>
                  <a:pt x="974361" y="29980"/>
                </a:lnTo>
                <a:lnTo>
                  <a:pt x="854439" y="0"/>
                </a:lnTo>
                <a:lnTo>
                  <a:pt x="704538" y="14990"/>
                </a:lnTo>
                <a:lnTo>
                  <a:pt x="614597" y="59961"/>
                </a:lnTo>
                <a:lnTo>
                  <a:pt x="464695" y="164892"/>
                </a:lnTo>
                <a:lnTo>
                  <a:pt x="29980" y="944380"/>
                </a:lnTo>
                <a:lnTo>
                  <a:pt x="0" y="1079292"/>
                </a:lnTo>
                <a:lnTo>
                  <a:pt x="29980" y="1184223"/>
                </a:lnTo>
                <a:lnTo>
                  <a:pt x="119921" y="1274164"/>
                </a:lnTo>
                <a:lnTo>
                  <a:pt x="224853" y="1334125"/>
                </a:lnTo>
                <a:lnTo>
                  <a:pt x="359764" y="1364105"/>
                </a:lnTo>
                <a:lnTo>
                  <a:pt x="479685" y="1349115"/>
                </a:lnTo>
                <a:lnTo>
                  <a:pt x="629587" y="1319134"/>
                </a:lnTo>
                <a:lnTo>
                  <a:pt x="719528" y="1199213"/>
                </a:lnTo>
                <a:lnTo>
                  <a:pt x="794479" y="1079292"/>
                </a:lnTo>
                <a:lnTo>
                  <a:pt x="854439" y="974361"/>
                </a:lnTo>
              </a:path>
            </a:pathLst>
          </a:custGeom>
          <a:noFill/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4439311" y="2953062"/>
            <a:ext cx="434715" cy="4384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023601" y="1318976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</a:rPr>
              <a:t>GSI</a:t>
            </a:r>
            <a:endParaRPr lang="en-GB" sz="2000" b="1" dirty="0">
              <a:solidFill>
                <a:srgbClr val="0000FF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20281" y="4096062"/>
            <a:ext cx="3620828" cy="1840043"/>
          </a:xfrm>
        </p:spPr>
        <p:txBody>
          <a:bodyPr/>
          <a:lstStyle/>
          <a:p>
            <a:pPr algn="ctr"/>
            <a:r>
              <a:rPr lang="en-GB" b="1" dirty="0" smtClean="0"/>
              <a:t>Secondary </a:t>
            </a:r>
            <a:r>
              <a:rPr lang="en-GB" b="1" dirty="0"/>
              <a:t>beams</a:t>
            </a:r>
          </a:p>
          <a:p>
            <a:pPr lvl="1"/>
            <a:r>
              <a:rPr lang="en-GB" dirty="0" smtClean="0"/>
              <a:t>Broad </a:t>
            </a:r>
            <a:r>
              <a:rPr lang="en-GB" dirty="0"/>
              <a:t>range of radioactive </a:t>
            </a:r>
            <a:r>
              <a:rPr lang="en-GB" dirty="0" smtClean="0"/>
              <a:t>beams up </a:t>
            </a:r>
            <a:r>
              <a:rPr lang="en-GB" dirty="0"/>
              <a:t>to 1.5 – 2 </a:t>
            </a:r>
            <a:r>
              <a:rPr lang="en-GB" dirty="0" err="1"/>
              <a:t>GeV</a:t>
            </a:r>
            <a:r>
              <a:rPr lang="en-GB" dirty="0"/>
              <a:t>/u</a:t>
            </a:r>
          </a:p>
          <a:p>
            <a:pPr lvl="1"/>
            <a:r>
              <a:rPr lang="en-GB" dirty="0" smtClean="0"/>
              <a:t>Antiprotons 3 </a:t>
            </a:r>
            <a:r>
              <a:rPr lang="en-GB" dirty="0"/>
              <a:t>– 30 </a:t>
            </a:r>
            <a:r>
              <a:rPr lang="en-GB" dirty="0" err="1" smtClean="0"/>
              <a:t>GeV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03974" y="344837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CC00"/>
                </a:solidFill>
              </a:rPr>
              <a:t>HESR</a:t>
            </a:r>
            <a:endParaRPr lang="en-GB" b="1" dirty="0">
              <a:solidFill>
                <a:srgbClr val="00CC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8858" y="2583730"/>
            <a:ext cx="98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PANDA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62" y="3796257"/>
            <a:ext cx="4138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CC00"/>
                </a:solidFill>
              </a:rPr>
              <a:t>5·10</a:t>
            </a:r>
            <a:r>
              <a:rPr lang="en-GB" baseline="30000" dirty="0">
                <a:solidFill>
                  <a:srgbClr val="00CC00"/>
                </a:solidFill>
              </a:rPr>
              <a:t>10</a:t>
            </a:r>
            <a:r>
              <a:rPr lang="en-GB" dirty="0">
                <a:solidFill>
                  <a:srgbClr val="00CC00"/>
                </a:solidFill>
              </a:rPr>
              <a:t> antiprotons</a:t>
            </a:r>
          </a:p>
          <a:p>
            <a:pPr marL="179388" indent="-179388"/>
            <a:r>
              <a:rPr lang="en-GB" dirty="0">
                <a:solidFill>
                  <a:srgbClr val="00CC00"/>
                </a:solidFill>
              </a:rPr>
              <a:t>• </a:t>
            </a:r>
            <a:r>
              <a:rPr lang="en-GB" dirty="0" smtClean="0">
                <a:solidFill>
                  <a:srgbClr val="00CC00"/>
                </a:solidFill>
              </a:rPr>
              <a:t>1.5 </a:t>
            </a:r>
            <a:r>
              <a:rPr lang="en-GB" dirty="0">
                <a:solidFill>
                  <a:srgbClr val="00CC00"/>
                </a:solidFill>
              </a:rPr>
              <a:t>to 15 </a:t>
            </a:r>
            <a:r>
              <a:rPr lang="en-GB" dirty="0" err="1">
                <a:solidFill>
                  <a:srgbClr val="00CC00"/>
                </a:solidFill>
              </a:rPr>
              <a:t>GeV</a:t>
            </a:r>
            <a:r>
              <a:rPr lang="en-GB" dirty="0">
                <a:solidFill>
                  <a:srgbClr val="00CC00"/>
                </a:solidFill>
              </a:rPr>
              <a:t>/c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CC00"/>
                </a:solidFill>
              </a:rPr>
              <a:t>High </a:t>
            </a:r>
            <a:r>
              <a:rPr lang="en-GB" b="1" dirty="0">
                <a:solidFill>
                  <a:srgbClr val="00CC00"/>
                </a:solidFill>
              </a:rPr>
              <a:t>luminosity </a:t>
            </a:r>
            <a:r>
              <a:rPr lang="en-GB" b="1" dirty="0" smtClean="0">
                <a:solidFill>
                  <a:srgbClr val="00CC00"/>
                </a:solidFill>
              </a:rPr>
              <a:t>mode                  </a:t>
            </a:r>
            <a:r>
              <a:rPr lang="en-GB" dirty="0" err="1" smtClean="0">
                <a:solidFill>
                  <a:srgbClr val="00CC00"/>
                </a:solidFill>
                <a:latin typeface="Symbol" panose="05050102010706020507" pitchFamily="18" charset="2"/>
              </a:rPr>
              <a:t>D</a:t>
            </a:r>
            <a:r>
              <a:rPr lang="en-GB" dirty="0" err="1" smtClean="0">
                <a:solidFill>
                  <a:srgbClr val="00CC00"/>
                </a:solidFill>
              </a:rPr>
              <a:t>p</a:t>
            </a:r>
            <a:r>
              <a:rPr lang="en-GB" dirty="0" smtClean="0">
                <a:solidFill>
                  <a:srgbClr val="00CC00"/>
                </a:solidFill>
              </a:rPr>
              <a:t>/p ≈ </a:t>
            </a:r>
            <a:r>
              <a:rPr lang="en-GB" dirty="0">
                <a:solidFill>
                  <a:srgbClr val="00CC00"/>
                </a:solidFill>
              </a:rPr>
              <a:t>10</a:t>
            </a:r>
            <a:r>
              <a:rPr lang="en-GB" baseline="30000" dirty="0">
                <a:solidFill>
                  <a:srgbClr val="00CC00"/>
                </a:solidFill>
              </a:rPr>
              <a:t>-4</a:t>
            </a:r>
            <a:r>
              <a:rPr lang="en-GB" dirty="0">
                <a:solidFill>
                  <a:srgbClr val="00CC00"/>
                </a:solidFill>
              </a:rPr>
              <a:t> </a:t>
            </a:r>
            <a:r>
              <a:rPr lang="en-GB" dirty="0" smtClean="0">
                <a:solidFill>
                  <a:srgbClr val="00CC00"/>
                </a:solidFill>
              </a:rPr>
              <a:t>with stochastic cooling       L </a:t>
            </a:r>
            <a:r>
              <a:rPr lang="en-GB" dirty="0">
                <a:solidFill>
                  <a:srgbClr val="00CC00"/>
                </a:solidFill>
              </a:rPr>
              <a:t>= 10</a:t>
            </a:r>
            <a:r>
              <a:rPr lang="en-GB" baseline="30000" dirty="0">
                <a:solidFill>
                  <a:srgbClr val="00CC00"/>
                </a:solidFill>
              </a:rPr>
              <a:t>32</a:t>
            </a:r>
            <a:r>
              <a:rPr lang="en-GB" dirty="0">
                <a:solidFill>
                  <a:srgbClr val="00CC00"/>
                </a:solidFill>
              </a:rPr>
              <a:t> cm</a:t>
            </a:r>
            <a:r>
              <a:rPr lang="en-GB" baseline="30000" dirty="0">
                <a:solidFill>
                  <a:srgbClr val="00CC00"/>
                </a:solidFill>
              </a:rPr>
              <a:t>-2</a:t>
            </a:r>
            <a:r>
              <a:rPr lang="en-GB" dirty="0">
                <a:solidFill>
                  <a:srgbClr val="00CC00"/>
                </a:solidFill>
              </a:rPr>
              <a:t>s</a:t>
            </a:r>
            <a:r>
              <a:rPr lang="en-GB" baseline="30000" dirty="0">
                <a:solidFill>
                  <a:srgbClr val="00CC00"/>
                </a:solidFill>
              </a:rPr>
              <a:t>-1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00CC00"/>
                </a:solidFill>
              </a:rPr>
              <a:t>High </a:t>
            </a:r>
            <a:r>
              <a:rPr lang="en-GB" b="1" dirty="0">
                <a:solidFill>
                  <a:srgbClr val="00CC00"/>
                </a:solidFill>
              </a:rPr>
              <a:t>precision </a:t>
            </a:r>
            <a:r>
              <a:rPr lang="en-GB" b="1" dirty="0" smtClean="0">
                <a:solidFill>
                  <a:srgbClr val="00CC00"/>
                </a:solidFill>
              </a:rPr>
              <a:t>mode (&lt;8.9GeV/c)</a:t>
            </a:r>
            <a:r>
              <a:rPr lang="en-GB" dirty="0" smtClean="0">
                <a:solidFill>
                  <a:srgbClr val="00CC00"/>
                </a:solidFill>
              </a:rPr>
              <a:t>                  </a:t>
            </a:r>
            <a:r>
              <a:rPr lang="en-GB" dirty="0" err="1" smtClean="0">
                <a:solidFill>
                  <a:srgbClr val="00CC00"/>
                </a:solidFill>
                <a:latin typeface="Symbol" panose="05050102010706020507" pitchFamily="18" charset="2"/>
              </a:rPr>
              <a:t>D</a:t>
            </a:r>
            <a:r>
              <a:rPr lang="en-GB" dirty="0" err="1" smtClean="0">
                <a:solidFill>
                  <a:srgbClr val="00CC00"/>
                </a:solidFill>
              </a:rPr>
              <a:t>p</a:t>
            </a:r>
            <a:r>
              <a:rPr lang="en-GB" dirty="0" smtClean="0">
                <a:solidFill>
                  <a:srgbClr val="00CC00"/>
                </a:solidFill>
              </a:rPr>
              <a:t>/p </a:t>
            </a:r>
            <a:r>
              <a:rPr lang="en-GB" dirty="0">
                <a:solidFill>
                  <a:srgbClr val="00CC00"/>
                </a:solidFill>
              </a:rPr>
              <a:t>≈</a:t>
            </a:r>
            <a:r>
              <a:rPr lang="en-GB" dirty="0" smtClean="0">
                <a:solidFill>
                  <a:srgbClr val="00CC00"/>
                </a:solidFill>
              </a:rPr>
              <a:t> 10</a:t>
            </a:r>
            <a:r>
              <a:rPr lang="en-GB" baseline="30000" dirty="0" smtClean="0">
                <a:solidFill>
                  <a:srgbClr val="00CC00"/>
                </a:solidFill>
              </a:rPr>
              <a:t>-5</a:t>
            </a:r>
            <a:r>
              <a:rPr lang="en-GB" dirty="0" smtClean="0">
                <a:solidFill>
                  <a:srgbClr val="00CC00"/>
                </a:solidFill>
              </a:rPr>
              <a:t> with electron cooling       L </a:t>
            </a:r>
            <a:r>
              <a:rPr lang="en-GB" dirty="0">
                <a:solidFill>
                  <a:srgbClr val="00CC00"/>
                </a:solidFill>
              </a:rPr>
              <a:t>= 10</a:t>
            </a:r>
            <a:r>
              <a:rPr lang="en-GB" baseline="30000" dirty="0">
                <a:solidFill>
                  <a:srgbClr val="00CC00"/>
                </a:solidFill>
              </a:rPr>
              <a:t>31</a:t>
            </a:r>
            <a:r>
              <a:rPr lang="en-GB" dirty="0">
                <a:solidFill>
                  <a:srgbClr val="00CC00"/>
                </a:solidFill>
              </a:rPr>
              <a:t> cm</a:t>
            </a:r>
            <a:r>
              <a:rPr lang="en-GB" baseline="30000" dirty="0">
                <a:solidFill>
                  <a:srgbClr val="00CC00"/>
                </a:solidFill>
              </a:rPr>
              <a:t>-2</a:t>
            </a:r>
            <a:r>
              <a:rPr lang="en-GB" dirty="0">
                <a:solidFill>
                  <a:srgbClr val="00CC00"/>
                </a:solidFill>
              </a:rPr>
              <a:t>s</a:t>
            </a:r>
            <a:r>
              <a:rPr lang="en-GB" baseline="30000" dirty="0">
                <a:solidFill>
                  <a:srgbClr val="00CC00"/>
                </a:solidFill>
              </a:rPr>
              <a:t>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45180" y="839449"/>
            <a:ext cx="2668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Primary beams</a:t>
            </a:r>
          </a:p>
          <a:p>
            <a:pPr marL="442913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Heavy Ion Beams</a:t>
            </a:r>
          </a:p>
          <a:p>
            <a:pPr marL="442913" lvl="1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30 </a:t>
            </a:r>
            <a:r>
              <a:rPr lang="en-GB" dirty="0" err="1"/>
              <a:t>GeV</a:t>
            </a:r>
            <a:r>
              <a:rPr lang="en-GB" dirty="0"/>
              <a:t> protons (2·10</a:t>
            </a:r>
            <a:r>
              <a:rPr lang="en-GB" baseline="30000" dirty="0"/>
              <a:t>13</a:t>
            </a:r>
            <a:r>
              <a:rPr lang="en-GB" dirty="0"/>
              <a:t>s</a:t>
            </a:r>
            <a:r>
              <a:rPr lang="en-GB" baseline="30000" dirty="0"/>
              <a:t>-1</a:t>
            </a:r>
            <a:r>
              <a:rPr lang="en-GB" dirty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8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/>
              <a:t>Physics </a:t>
            </a:r>
            <a:r>
              <a:rPr lang="en-GB" dirty="0" smtClean="0"/>
              <a:t>Goals of </a:t>
            </a:r>
            <a:r>
              <a:rPr lang="en-GB" dirty="0"/>
              <a:t>PANDA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" y="683895"/>
            <a:ext cx="6297613" cy="584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10375" y="2262185"/>
            <a:ext cx="3033713" cy="619128"/>
          </a:xfrm>
          <a:prstGeom prst="rect">
            <a:avLst/>
          </a:prstGeom>
          <a:solidFill>
            <a:srgbClr val="FFCC99"/>
          </a:solidFill>
          <a:ln w="2540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en-GB" sz="1800" b="1" dirty="0" smtClean="0"/>
              <a:t>Precision </a:t>
            </a:r>
            <a:r>
              <a:rPr lang="en-GB" sz="1800" b="1" dirty="0" err="1" smtClean="0"/>
              <a:t>Hadron</a:t>
            </a:r>
            <a:r>
              <a:rPr lang="en-GB" sz="1800" b="1" dirty="0" smtClean="0"/>
              <a:t> Spectroscopy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10375" y="3009900"/>
            <a:ext cx="3033713" cy="838200"/>
          </a:xfrm>
          <a:prstGeom prst="rect">
            <a:avLst/>
          </a:prstGeom>
          <a:solidFill>
            <a:srgbClr val="FFCCFF"/>
          </a:solidFill>
          <a:ln w="25400"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en-GB" sz="1800" b="1" dirty="0" smtClean="0"/>
              <a:t>Exotic States </a:t>
            </a:r>
          </a:p>
          <a:p>
            <a:pPr algn="ctr"/>
            <a:r>
              <a:rPr lang="en-GB" sz="1800" b="1" dirty="0" smtClean="0"/>
              <a:t>(</a:t>
            </a:r>
            <a:r>
              <a:rPr lang="en-GB" sz="1800" b="1" dirty="0" err="1" smtClean="0"/>
              <a:t>Glueballs</a:t>
            </a:r>
            <a:r>
              <a:rPr lang="en-GB" sz="1800" b="1" dirty="0" smtClean="0"/>
              <a:t>, Hybrids)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10375" y="3933825"/>
            <a:ext cx="3033713" cy="369332"/>
          </a:xfrm>
          <a:prstGeom prst="rect">
            <a:avLst/>
          </a:prstGeom>
          <a:solidFill>
            <a:srgbClr val="FFFF99"/>
          </a:solidFill>
          <a:ln w="254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In-Medium</a:t>
            </a:r>
            <a:r>
              <a:rPr lang="en-GB" sz="1800" dirty="0" smtClean="0"/>
              <a:t> </a:t>
            </a:r>
            <a:r>
              <a:rPr lang="en-GB" sz="1800" b="1" dirty="0" smtClean="0"/>
              <a:t>Modifications</a:t>
            </a:r>
            <a:endParaRPr lang="en-US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10375" y="4405313"/>
            <a:ext cx="3033713" cy="600075"/>
          </a:xfrm>
          <a:prstGeom prst="rect">
            <a:avLst/>
          </a:prstGeom>
          <a:solidFill>
            <a:srgbClr val="FFCC99"/>
          </a:solidFill>
          <a:ln w="25400"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en-GB" sz="1800" b="1" dirty="0" smtClean="0"/>
              <a:t>Nucleon</a:t>
            </a:r>
            <a:r>
              <a:rPr lang="en-GB" sz="1800" dirty="0" smtClean="0"/>
              <a:t> </a:t>
            </a:r>
            <a:r>
              <a:rPr lang="en-GB" sz="1800" b="1" dirty="0" smtClean="0"/>
              <a:t>Structure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10375" y="1790700"/>
            <a:ext cx="3033713" cy="369332"/>
          </a:xfrm>
          <a:prstGeom prst="rect">
            <a:avLst/>
          </a:prstGeom>
          <a:solidFill>
            <a:srgbClr val="FFFF99"/>
          </a:solidFill>
          <a:ln w="25400"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/>
              <a:t>Hypernuclei</a:t>
            </a:r>
            <a:endParaRPr lang="en-US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10375" y="1347788"/>
            <a:ext cx="30337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rgbClr val="66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Non-</a:t>
            </a:r>
            <a:r>
              <a:rPr lang="en-GB" sz="1800" b="1" dirty="0" err="1" smtClean="0"/>
              <a:t>perturbative</a:t>
            </a:r>
            <a:r>
              <a:rPr lang="en-GB" sz="1800" b="1" dirty="0" smtClean="0"/>
              <a:t> QCD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 rot="2753247">
            <a:off x="2570178" y="2754510"/>
            <a:ext cx="3483349" cy="510778"/>
          </a:xfrm>
          <a:prstGeom prst="roundRect">
            <a:avLst/>
          </a:prstGeom>
          <a:solidFill>
            <a:schemeClr val="bg1">
              <a:alpha val="75000"/>
            </a:schemeClr>
          </a:solidFill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Excellent PID required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2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PANDA DIRC Detectors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4675" y="1501873"/>
            <a:ext cx="9236649" cy="4998531"/>
            <a:chOff x="669351" y="1124606"/>
            <a:chExt cx="9236649" cy="4998531"/>
          </a:xfrm>
        </p:grpSpPr>
        <p:grpSp>
          <p:nvGrpSpPr>
            <p:cNvPr id="19" name="Group 18"/>
            <p:cNvGrpSpPr/>
            <p:nvPr/>
          </p:nvGrpSpPr>
          <p:grpSpPr>
            <a:xfrm>
              <a:off x="669351" y="1124606"/>
              <a:ext cx="7317286" cy="4998531"/>
              <a:chOff x="857610" y="1124606"/>
              <a:chExt cx="7317286" cy="4998531"/>
            </a:xfrm>
          </p:grpSpPr>
          <p:pic>
            <p:nvPicPr>
              <p:cNvPr id="819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1103" y="1124606"/>
                <a:ext cx="6443793" cy="49985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" name="Straight Connector 5"/>
              <p:cNvCxnSpPr/>
              <p:nvPr/>
            </p:nvCxnSpPr>
            <p:spPr>
              <a:xfrm flipV="1">
                <a:off x="5392271" y="2366963"/>
                <a:ext cx="2205317" cy="120491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392271" y="3571875"/>
                <a:ext cx="2205317" cy="995363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4052888" y="2366963"/>
                <a:ext cx="1339383" cy="120491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052888" y="3571875"/>
                <a:ext cx="1339383" cy="129540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910497" y="1372417"/>
                <a:ext cx="162416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 smtClean="0"/>
                  <a:t>Barrel DIRC</a:t>
                </a:r>
              </a:p>
              <a:p>
                <a:pPr algn="ctr"/>
                <a:r>
                  <a:rPr lang="en-GB" sz="2000" dirty="0" smtClean="0"/>
                  <a:t>(22˚- 140˚)</a:t>
                </a:r>
                <a:endParaRPr lang="en-GB" sz="2000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857610" y="3719792"/>
                <a:ext cx="986959" cy="5199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 rot="21432680">
                <a:off x="957391" y="3764725"/>
                <a:ext cx="787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Beam</a:t>
                </a:r>
                <a:endParaRPr lang="en-GB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481938" y="3011906"/>
              <a:ext cx="24240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err="1" smtClean="0"/>
                <a:t>Endcap</a:t>
              </a:r>
              <a:r>
                <a:rPr lang="en-GB" sz="2000" b="1" dirty="0" smtClean="0"/>
                <a:t> Disk DIRC</a:t>
              </a:r>
            </a:p>
            <a:p>
              <a:pPr algn="ctr"/>
              <a:r>
                <a:rPr lang="en-GB" sz="2000" dirty="0" smtClean="0"/>
                <a:t>(5˚- 22˚)</a:t>
              </a:r>
              <a:endParaRPr lang="en-GB" sz="2000" dirty="0"/>
            </a:p>
          </p:txBody>
        </p:sp>
      </p:grp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9" y="657570"/>
            <a:ext cx="2688525" cy="1800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21480000">
            <a:off x="5020946" y="277677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EMC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268340" y="332872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GEM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77" y="657570"/>
            <a:ext cx="3934006" cy="1914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4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PANDA DIRC Detectors</a:t>
            </a:r>
            <a:endParaRPr lang="en-GB" dirty="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65021" y="691111"/>
            <a:ext cx="3621230" cy="1800000"/>
            <a:chOff x="443471" y="1124606"/>
            <a:chExt cx="10056017" cy="4998531"/>
          </a:xfrm>
        </p:grpSpPr>
        <p:grpSp>
          <p:nvGrpSpPr>
            <p:cNvPr id="19" name="Group 18"/>
            <p:cNvGrpSpPr/>
            <p:nvPr/>
          </p:nvGrpSpPr>
          <p:grpSpPr>
            <a:xfrm>
              <a:off x="443471" y="1124606"/>
              <a:ext cx="7543166" cy="4998531"/>
              <a:chOff x="631730" y="1124606"/>
              <a:chExt cx="7543166" cy="4998531"/>
            </a:xfrm>
          </p:grpSpPr>
          <p:pic>
            <p:nvPicPr>
              <p:cNvPr id="819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1103" y="1124606"/>
                <a:ext cx="6443793" cy="49985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" name="Straight Connector 5"/>
              <p:cNvCxnSpPr/>
              <p:nvPr/>
            </p:nvCxnSpPr>
            <p:spPr>
              <a:xfrm flipV="1">
                <a:off x="5392271" y="2366963"/>
                <a:ext cx="2205317" cy="120491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392271" y="3571875"/>
                <a:ext cx="2205317" cy="995363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4052888" y="2366963"/>
                <a:ext cx="1339383" cy="120491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052888" y="3571875"/>
                <a:ext cx="1339383" cy="129540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469037" y="1372417"/>
                <a:ext cx="2507072" cy="1111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b="1" dirty="0" smtClean="0"/>
                  <a:t>Barrel DIRC</a:t>
                </a:r>
              </a:p>
              <a:p>
                <a:pPr algn="ctr"/>
                <a:r>
                  <a:rPr lang="en-GB" sz="1000" dirty="0" smtClean="0"/>
                  <a:t>(22˚-140˚)</a:t>
                </a:r>
                <a:endParaRPr lang="en-GB" sz="1000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857610" y="3719792"/>
                <a:ext cx="986959" cy="5199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 rot="21432680">
                <a:off x="631730" y="3607515"/>
                <a:ext cx="1438719" cy="683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/>
                  <a:t>Beam</a:t>
                </a:r>
                <a:endParaRPr lang="en-GB" sz="10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888449" y="2615476"/>
              <a:ext cx="3611039" cy="1111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b="1" dirty="0" err="1" smtClean="0"/>
                <a:t>Endcap</a:t>
              </a:r>
              <a:r>
                <a:rPr lang="en-GB" sz="1000" b="1" dirty="0" smtClean="0"/>
                <a:t> Disk DIRC</a:t>
              </a:r>
            </a:p>
            <a:p>
              <a:pPr algn="ctr"/>
              <a:r>
                <a:rPr lang="en-GB" sz="1000" dirty="0" smtClean="0"/>
                <a:t>(5˚ -22˚)</a:t>
              </a:r>
              <a:endParaRPr lang="en-GB" sz="10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9226" y="2576388"/>
            <a:ext cx="39013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Barrel DIRC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PID Goal: </a:t>
            </a:r>
            <a:r>
              <a:rPr lang="en-GB" b="1" dirty="0" smtClean="0"/>
              <a:t>3</a:t>
            </a:r>
            <a:r>
              <a:rPr lang="en-GB" b="1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dirty="0" smtClean="0"/>
              <a:t>/K separation up to </a:t>
            </a:r>
            <a:r>
              <a:rPr lang="en-GB" b="1" dirty="0" smtClean="0"/>
              <a:t>3.5GeV/c</a:t>
            </a:r>
          </a:p>
          <a:p>
            <a:endParaRPr lang="en-GB" dirty="0"/>
          </a:p>
          <a:p>
            <a:r>
              <a:rPr lang="en-GB" sz="2000" b="1" dirty="0" err="1" smtClean="0">
                <a:solidFill>
                  <a:srgbClr val="FF0000"/>
                </a:solidFill>
              </a:rPr>
              <a:t>Endcap</a:t>
            </a:r>
            <a:r>
              <a:rPr lang="en-GB" sz="2000" b="1" dirty="0" smtClean="0">
                <a:solidFill>
                  <a:srgbClr val="FF0000"/>
                </a:solidFill>
              </a:rPr>
              <a:t> Disk DIRC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Novel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PID Goal: </a:t>
            </a:r>
            <a:r>
              <a:rPr lang="en-GB" b="1" dirty="0"/>
              <a:t>3</a:t>
            </a:r>
            <a:r>
              <a:rPr lang="en-GB" b="1" dirty="0">
                <a:latin typeface="Symbol" panose="05050102010706020507" pitchFamily="18" charset="2"/>
              </a:rPr>
              <a:t>s</a:t>
            </a:r>
            <a:r>
              <a:rPr lang="en-GB" dirty="0"/>
              <a:t> 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dirty="0" smtClean="0"/>
              <a:t>/K </a:t>
            </a:r>
            <a:r>
              <a:rPr lang="en-GB" dirty="0"/>
              <a:t>separation up to </a:t>
            </a:r>
            <a:r>
              <a:rPr lang="en-GB" b="1" dirty="0"/>
              <a:t>4</a:t>
            </a:r>
            <a:r>
              <a:rPr lang="en-GB" b="1" dirty="0" smtClean="0"/>
              <a:t>GeV/c</a:t>
            </a:r>
            <a:endParaRPr lang="en-GB" b="1" dirty="0"/>
          </a:p>
          <a:p>
            <a:endParaRPr lang="en-GB" dirty="0" smtClean="0"/>
          </a:p>
          <a:p>
            <a:r>
              <a:rPr lang="en-GB" dirty="0">
                <a:latin typeface="Symbol" panose="05050102010706020507" pitchFamily="18" charset="2"/>
              </a:rPr>
              <a:t>p</a:t>
            </a:r>
            <a:r>
              <a:rPr lang="en-GB" dirty="0" smtClean="0"/>
              <a:t>/K Cherenkov angle difference at </a:t>
            </a:r>
            <a:r>
              <a:rPr lang="en-GB" b="1" dirty="0" smtClean="0"/>
              <a:t>3.5 </a:t>
            </a:r>
            <a:r>
              <a:rPr lang="en-GB" b="1" dirty="0" err="1" smtClean="0"/>
              <a:t>GeV</a:t>
            </a:r>
            <a:r>
              <a:rPr lang="en-GB" b="1" dirty="0" smtClean="0"/>
              <a:t>/c </a:t>
            </a:r>
            <a:r>
              <a:rPr lang="en-GB" dirty="0" smtClean="0"/>
              <a:t>in fused silica ~</a:t>
            </a:r>
            <a:r>
              <a:rPr lang="en-GB" b="1" dirty="0" smtClean="0"/>
              <a:t>8.5mrad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096832" y="2267389"/>
            <a:ext cx="5825404" cy="3362678"/>
            <a:chOff x="3886200" y="1854788"/>
            <a:chExt cx="5825404" cy="3362678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854788"/>
              <a:ext cx="5825404" cy="3362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010150" y="2557463"/>
              <a:ext cx="3111875" cy="1880066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010151" y="4437529"/>
              <a:ext cx="3609974" cy="20170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28575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46136" y="1428439"/>
            <a:ext cx="3559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Kaon</a:t>
            </a:r>
            <a:r>
              <a:rPr lang="en-GB" dirty="0" smtClean="0"/>
              <a:t> distribution of the </a:t>
            </a:r>
            <a:r>
              <a:rPr lang="en-GB" dirty="0" err="1" smtClean="0"/>
              <a:t>radiative</a:t>
            </a:r>
            <a:r>
              <a:rPr lang="en-GB" dirty="0" smtClean="0"/>
              <a:t> decay </a:t>
            </a:r>
            <a:r>
              <a:rPr lang="en-GB" b="1" dirty="0" smtClean="0">
                <a:latin typeface="Garamond" panose="02020404030301010803" pitchFamily="18" charset="0"/>
              </a:rPr>
              <a:t>J</a:t>
            </a:r>
            <a:r>
              <a:rPr lang="en-GB" b="1" dirty="0" smtClean="0"/>
              <a:t>/</a:t>
            </a:r>
            <a:r>
              <a:rPr lang="en-GB" b="1" dirty="0" smtClean="0">
                <a:latin typeface="Symbol" panose="05050102010706020507" pitchFamily="18" charset="2"/>
              </a:rPr>
              <a:t>y</a:t>
            </a:r>
            <a:r>
              <a:rPr lang="el-GR" b="1" dirty="0" smtClean="0"/>
              <a:t> </a:t>
            </a:r>
            <a:r>
              <a:rPr lang="el-GR" b="1" dirty="0"/>
              <a:t>→ </a:t>
            </a:r>
            <a:r>
              <a:rPr lang="en-GB" b="1" dirty="0"/>
              <a:t>K</a:t>
            </a:r>
            <a:r>
              <a:rPr lang="en-GB" b="1" baseline="30000" dirty="0"/>
              <a:t>+</a:t>
            </a:r>
            <a:r>
              <a:rPr lang="en-GB" b="1" dirty="0"/>
              <a:t>K</a:t>
            </a:r>
            <a:r>
              <a:rPr lang="en-GB" b="1" baseline="30000" dirty="0"/>
              <a:t>-</a:t>
            </a:r>
            <a:r>
              <a:rPr lang="en-GB" b="1" dirty="0"/>
              <a:t> </a:t>
            </a:r>
            <a:r>
              <a:rPr lang="en-GB" b="1" dirty="0" smtClean="0">
                <a:latin typeface="Symbol" panose="05050102010706020507" pitchFamily="18" charset="2"/>
              </a:rPr>
              <a:t>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812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Base Design</a:t>
            </a:r>
            <a:endParaRPr lang="en-GB" dirty="0"/>
          </a:p>
        </p:txBody>
      </p:sp>
      <p:grpSp>
        <p:nvGrpSpPr>
          <p:cNvPr id="3078" name="Group 3077"/>
          <p:cNvGrpSpPr/>
          <p:nvPr/>
        </p:nvGrpSpPr>
        <p:grpSpPr>
          <a:xfrm>
            <a:off x="451493" y="774621"/>
            <a:ext cx="9578238" cy="6042373"/>
            <a:chOff x="-506408" y="773891"/>
            <a:chExt cx="9578238" cy="6042373"/>
          </a:xfrm>
        </p:grpSpPr>
        <p:grpSp>
          <p:nvGrpSpPr>
            <p:cNvPr id="16" name="Group 15"/>
            <p:cNvGrpSpPr/>
            <p:nvPr/>
          </p:nvGrpSpPr>
          <p:grpSpPr>
            <a:xfrm>
              <a:off x="-506408" y="773891"/>
              <a:ext cx="9578238" cy="5138274"/>
              <a:chOff x="1230422" y="450726"/>
              <a:chExt cx="9578238" cy="5138274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2109" y="1269000"/>
                <a:ext cx="5799374" cy="432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" name="Straight Arrow Connector 5"/>
              <p:cNvCxnSpPr/>
              <p:nvPr/>
            </p:nvCxnSpPr>
            <p:spPr>
              <a:xfrm flipV="1">
                <a:off x="5728447" y="1269000"/>
                <a:ext cx="3307977" cy="107078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9384953" y="1385047"/>
                <a:ext cx="26530" cy="177501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 rot="20569999">
                <a:off x="6414247" y="1586753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accent1"/>
                    </a:solidFill>
                  </a:rPr>
                  <a:t>250cm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5400000">
                <a:off x="9144302" y="2155122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accent1"/>
                    </a:solidFill>
                  </a:rPr>
                  <a:t>100cm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014305" y="3721804"/>
                <a:ext cx="2794355" cy="10002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b="1" dirty="0" smtClean="0"/>
                  <a:t>Radiator bars</a:t>
                </a:r>
                <a:r>
                  <a:rPr lang="en-GB" dirty="0" smtClean="0"/>
                  <a:t> (80pcs)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17mm</a:t>
                </a:r>
                <a:r>
                  <a:rPr lang="en-GB" dirty="0" smtClean="0">
                    <a:sym typeface="Symbol"/>
                  </a:rPr>
                  <a:t></a:t>
                </a:r>
                <a:r>
                  <a:rPr lang="en-GB" dirty="0" smtClean="0"/>
                  <a:t>32mm</a:t>
                </a:r>
                <a:r>
                  <a:rPr lang="en-GB" dirty="0" smtClean="0">
                    <a:sym typeface="Symbol"/>
                  </a:rPr>
                  <a:t></a:t>
                </a:r>
                <a:r>
                  <a:rPr lang="en-GB" dirty="0" smtClean="0"/>
                  <a:t>2400mm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Syn. fused silica</a:t>
                </a:r>
                <a:endParaRPr lang="en-GB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230422" y="450726"/>
                <a:ext cx="2594685" cy="1554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 dirty="0" smtClean="0"/>
                  <a:t>Photon detection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GB" b="1" dirty="0" smtClean="0"/>
                  <a:t>&amp; Electronics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15000 channels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MCP-PMTs</a:t>
                </a:r>
              </a:p>
              <a:p>
                <a:pPr marL="174625" indent="-174625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Fast TDC + ADC FEE</a:t>
                </a:r>
                <a:endParaRPr lang="en-GB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80929" y="4437824"/>
                <a:ext cx="3076483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b="1" dirty="0" smtClean="0"/>
                  <a:t>Focussing optics</a:t>
                </a:r>
              </a:p>
              <a:p>
                <a:pPr marL="285750" indent="-285750">
                  <a:buClr>
                    <a:srgbClr val="C00000"/>
                  </a:buClr>
                  <a:buFont typeface="Wingdings" panose="05000000000000000000" pitchFamily="2" charset="2"/>
                  <a:buChar char="§"/>
                </a:pPr>
                <a:r>
                  <a:rPr lang="en-GB" dirty="0" smtClean="0"/>
                  <a:t>High-refractive index lens</a:t>
                </a:r>
                <a:endParaRPr lang="en-GB" dirty="0"/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068" y="5484264"/>
              <a:ext cx="1359232" cy="13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2873072" y="3701466"/>
              <a:ext cx="685800" cy="20977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20569830">
              <a:off x="2841511" y="340461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30cm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2" name="Line Callout 2 21"/>
            <p:cNvSpPr/>
            <p:nvPr/>
          </p:nvSpPr>
          <p:spPr>
            <a:xfrm flipH="1">
              <a:off x="3886200" y="4329953"/>
              <a:ext cx="416859" cy="430306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95833"/>
                <a:gd name="adj6" fmla="val -4969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6893544" y="3752166"/>
              <a:ext cx="149555" cy="2928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691170" y="1237396"/>
              <a:ext cx="957901" cy="8571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253577" y="792576"/>
              <a:ext cx="2232214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b="1" dirty="0" smtClean="0"/>
                <a:t>Expansion Volume</a:t>
              </a:r>
            </a:p>
            <a:p>
              <a:pPr marL="174625" indent="-174625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n-GB" dirty="0" smtClean="0"/>
                <a:t>Mineral oil</a:t>
              </a:r>
              <a:endParaRPr lang="en-GB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3788933" y="1515851"/>
              <a:ext cx="710332" cy="11892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7" name="TextBox 3076"/>
          <p:cNvSpPr txBox="1"/>
          <p:nvPr/>
        </p:nvSpPr>
        <p:spPr>
          <a:xfrm>
            <a:off x="145336" y="4639770"/>
            <a:ext cx="3014259" cy="1754326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1092D"/>
                </a:solidFill>
              </a:rPr>
              <a:t>Performance Goals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Symbol" panose="05050102010706020507" pitchFamily="18" charset="2"/>
              </a:rPr>
              <a:t>q</a:t>
            </a:r>
            <a:r>
              <a:rPr lang="en-GB" baseline="-25000" dirty="0" smtClean="0"/>
              <a:t>c</a:t>
            </a:r>
            <a:r>
              <a:rPr lang="en-GB" dirty="0" smtClean="0"/>
              <a:t> single photon resolution </a:t>
            </a:r>
            <a:r>
              <a:rPr lang="en-GB" b="1" dirty="0" smtClean="0"/>
              <a:t>8-10mrad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b="1" dirty="0" smtClean="0"/>
              <a:t>20</a:t>
            </a:r>
            <a:r>
              <a:rPr lang="en-GB" dirty="0" smtClean="0"/>
              <a:t> detected photons per track (</a:t>
            </a:r>
            <a:r>
              <a:rPr lang="en-GB" dirty="0" smtClean="0">
                <a:latin typeface="Symbol" panose="05050102010706020507" pitchFamily="18" charset="2"/>
              </a:rPr>
              <a:t>b</a:t>
            </a:r>
            <a:r>
              <a:rPr lang="en-GB" dirty="0" smtClean="0"/>
              <a:t>=1)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Timing resolution ~</a:t>
            </a:r>
            <a:r>
              <a:rPr lang="en-GB" b="1" dirty="0" smtClean="0"/>
              <a:t>100ps</a:t>
            </a:r>
            <a:endParaRPr lang="en-GB" b="1" dirty="0"/>
          </a:p>
        </p:txBody>
      </p:sp>
      <p:grpSp>
        <p:nvGrpSpPr>
          <p:cNvPr id="3086" name="Group 3085"/>
          <p:cNvGrpSpPr/>
          <p:nvPr/>
        </p:nvGrpSpPr>
        <p:grpSpPr>
          <a:xfrm>
            <a:off x="65371" y="2439312"/>
            <a:ext cx="2635965" cy="2106524"/>
            <a:chOff x="65371" y="2439312"/>
            <a:chExt cx="2635965" cy="2106524"/>
          </a:xfrm>
        </p:grpSpPr>
        <p:pic>
          <p:nvPicPr>
            <p:cNvPr id="308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4074" y="2358574"/>
              <a:ext cx="2106524" cy="22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5" name="TextBox 3084"/>
            <p:cNvSpPr txBox="1"/>
            <p:nvPr/>
          </p:nvSpPr>
          <p:spPr>
            <a:xfrm>
              <a:off x="65371" y="2509794"/>
              <a:ext cx="1826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>
                      <a:lumMod val="50000"/>
                    </a:schemeClr>
                  </a:solidFill>
                </a:rPr>
                <a:t>Simulated hit pattern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088" name="TextBox 3087"/>
          <p:cNvSpPr txBox="1"/>
          <p:nvPr/>
        </p:nvSpPr>
        <p:spPr>
          <a:xfrm>
            <a:off x="5510924" y="6621671"/>
            <a:ext cx="562975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700" dirty="0" smtClean="0"/>
              <a:t>N-</a:t>
            </a:r>
            <a:r>
              <a:rPr lang="en-GB" sz="700" dirty="0" err="1" smtClean="0"/>
              <a:t>LaK</a:t>
            </a:r>
            <a:r>
              <a:rPr lang="en-GB" sz="700" dirty="0" smtClean="0"/>
              <a:t> 33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240776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Design Options</a:t>
            </a:r>
            <a:endParaRPr lang="en-GB" dirty="0"/>
          </a:p>
        </p:txBody>
      </p:sp>
      <p:grpSp>
        <p:nvGrpSpPr>
          <p:cNvPr id="4" name="Group 10"/>
          <p:cNvGrpSpPr>
            <a:grpSpLocks noChangeAspect="1"/>
          </p:cNvGrpSpPr>
          <p:nvPr/>
        </p:nvGrpSpPr>
        <p:grpSpPr bwMode="auto">
          <a:xfrm flipH="1">
            <a:off x="5245896" y="1121171"/>
            <a:ext cx="4438305" cy="922950"/>
            <a:chOff x="-799" y="1347"/>
            <a:chExt cx="7848" cy="1632"/>
          </a:xfrm>
        </p:grpSpPr>
        <p:sp>
          <p:nvSpPr>
            <p:cNvPr id="5" name="AutoShape 9"/>
            <p:cNvSpPr>
              <a:spLocks noChangeAspect="1" noChangeArrowheads="1" noTextEdit="1"/>
            </p:cNvSpPr>
            <p:nvPr/>
          </p:nvSpPr>
          <p:spPr bwMode="auto">
            <a:xfrm>
              <a:off x="-799" y="1347"/>
              <a:ext cx="7842" cy="1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9" y="1347"/>
              <a:ext cx="784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89296" y="738699"/>
            <a:ext cx="4104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Narrow bars </a:t>
            </a:r>
          </a:p>
          <a:p>
            <a:pPr algn="ctr"/>
            <a:r>
              <a:rPr lang="en-GB" sz="2000" b="1" dirty="0" smtClean="0"/>
              <a:t>&amp; segmented expansion volume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8212" y="738699"/>
            <a:ext cx="1978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Plate &amp; Prisms</a:t>
            </a:r>
            <a:endParaRPr lang="en-GB" sz="2000" b="1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86" y="1445301"/>
            <a:ext cx="2475498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2001" y="4262717"/>
            <a:ext cx="2909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One fused silica prism per sector (5 bars)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Higher photon yield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More ambiguities in reconstruction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3502136" y="4121826"/>
            <a:ext cx="3480737" cy="2317074"/>
            <a:chOff x="3502136" y="4121826"/>
            <a:chExt cx="3480737" cy="2317074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2136" y="4121826"/>
              <a:ext cx="3480737" cy="2317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158335" y="6069568"/>
              <a:ext cx="1824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Fused silica prism</a:t>
              </a:r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44830" y="2080019"/>
            <a:ext cx="3025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1 plate per sector (16cm)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Similar to Belle II </a:t>
            </a:r>
            <a:r>
              <a:rPr lang="en-GB" dirty="0" err="1" smtClean="0"/>
              <a:t>iTOP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Less surfaces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Needs timing information</a:t>
            </a:r>
            <a:endParaRPr lang="en-GB" dirty="0"/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43" y="3289786"/>
            <a:ext cx="2382458" cy="286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2958353" y="3805518"/>
            <a:ext cx="483332" cy="316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800600" y="1990165"/>
            <a:ext cx="632012" cy="19735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54050" y="3322214"/>
            <a:ext cx="15851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X-Y hit pattern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1686" y="5852636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X (cm)</a:t>
            </a:r>
            <a:endParaRPr lang="en-GB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153701" y="3489642"/>
            <a:ext cx="369332" cy="5592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GB" sz="1200" b="1" dirty="0"/>
              <a:t>Y</a:t>
            </a:r>
            <a:r>
              <a:rPr lang="en-GB" sz="1200" b="1" dirty="0" smtClean="0"/>
              <a:t> (cm)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5135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4388" y="0"/>
            <a:ext cx="7451725" cy="657570"/>
          </a:xfrm>
        </p:spPr>
        <p:txBody>
          <a:bodyPr/>
          <a:lstStyle/>
          <a:p>
            <a:r>
              <a:rPr lang="en-GB" dirty="0" smtClean="0"/>
              <a:t>Barrel DIRC Pattern Reconstruction (Bar)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953000" y="3429001"/>
            <a:ext cx="4317905" cy="3359790"/>
            <a:chOff x="4767094" y="3554672"/>
            <a:chExt cx="3808893" cy="2833357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094" y="3554672"/>
              <a:ext cx="3808893" cy="2833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76861" y="5129213"/>
              <a:ext cx="3024000" cy="176212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 w="12700">
              <a:solidFill>
                <a:srgbClr val="FFC000"/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3258" y="908336"/>
            <a:ext cx="4510983" cy="2366583"/>
            <a:chOff x="814388" y="3421752"/>
            <a:chExt cx="4510983" cy="236658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88" y="3429000"/>
              <a:ext cx="4510983" cy="235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14388" y="3421752"/>
              <a:ext cx="1713659" cy="1042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8" y="3429000"/>
            <a:ext cx="3077422" cy="31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0" y="908336"/>
            <a:ext cx="479611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GB" sz="2000" dirty="0"/>
              <a:t>Use </a:t>
            </a:r>
            <a:r>
              <a:rPr lang="en-GB" sz="2000" dirty="0" err="1"/>
              <a:t>BaBar</a:t>
            </a:r>
            <a:r>
              <a:rPr lang="en-GB" sz="2000" dirty="0"/>
              <a:t>-like reconstruction </a:t>
            </a:r>
            <a:r>
              <a:rPr lang="en-GB" sz="2000" dirty="0" smtClean="0"/>
              <a:t>approach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 smtClean="0"/>
              <a:t>Generate Look-up table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The ambiguity background is spread around the true </a:t>
            </a:r>
            <a:r>
              <a:rPr lang="en-GB" dirty="0" smtClean="0"/>
              <a:t>peak</a:t>
            </a:r>
          </a:p>
          <a:p>
            <a:pPr marL="174625" indent="-1746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Photon arrival time information is used to reduce the ambiguity </a:t>
            </a:r>
            <a:r>
              <a:rPr lang="en-GB" dirty="0" smtClean="0"/>
              <a:t>background</a:t>
            </a:r>
          </a:p>
          <a:p>
            <a:pPr>
              <a:buClr>
                <a:srgbClr val="C00000"/>
              </a:buClr>
            </a:pPr>
            <a:endParaRPr lang="en-GB" dirty="0"/>
          </a:p>
          <a:p>
            <a:pPr algn="ctr">
              <a:buClr>
                <a:srgbClr val="C00000"/>
              </a:buClr>
            </a:pPr>
            <a:r>
              <a:rPr lang="en-GB" dirty="0">
                <a:solidFill>
                  <a:srgbClr val="C00000"/>
                </a:solidFill>
              </a:rPr>
              <a:t>Does not work for plate </a:t>
            </a:r>
            <a:r>
              <a:rPr lang="en-GB" dirty="0" smtClean="0">
                <a:solidFill>
                  <a:srgbClr val="C00000"/>
                </a:solidFill>
              </a:rPr>
              <a:t>configuration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6788" y="3666435"/>
            <a:ext cx="17331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Reconstructed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Cherenkov angle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50 tracks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(with time cut)</a:t>
            </a:r>
          </a:p>
        </p:txBody>
      </p:sp>
      <p:sp>
        <p:nvSpPr>
          <p:cNvPr id="12" name="Lightning Bolt 11"/>
          <p:cNvSpPr/>
          <p:nvPr/>
        </p:nvSpPr>
        <p:spPr>
          <a:xfrm>
            <a:off x="9270905" y="2905587"/>
            <a:ext cx="249613" cy="369332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ightning Bolt 19"/>
          <p:cNvSpPr/>
          <p:nvPr/>
        </p:nvSpPr>
        <p:spPr>
          <a:xfrm>
            <a:off x="5106799" y="2905587"/>
            <a:ext cx="249613" cy="369332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841641" y="6581001"/>
            <a:ext cx="2763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See H. </a:t>
            </a:r>
            <a:r>
              <a:rPr lang="en-GB" sz="1200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Kumawat’s</a:t>
            </a:r>
            <a:r>
              <a:rPr lang="en-GB" sz="12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talk @ DIRC2013</a:t>
            </a:r>
            <a:endParaRPr lang="en-GB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ainz_praesentation1_ro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UMainz_praesentation1_rot</Template>
  <TotalTime>38268</TotalTime>
  <Words>1085</Words>
  <Application>Microsoft Office PowerPoint</Application>
  <PresentationFormat>A4 Paper (210x297 mm)</PresentationFormat>
  <Paragraphs>282</Paragraphs>
  <Slides>19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UMainz_praesentation1_rot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Hoek</dc:creator>
  <cp:lastModifiedBy>Matthias Hoek</cp:lastModifiedBy>
  <cp:revision>195</cp:revision>
  <cp:lastPrinted>2013-11-08T11:16:09Z</cp:lastPrinted>
  <dcterms:created xsi:type="dcterms:W3CDTF">2013-10-17T08:13:29Z</dcterms:created>
  <dcterms:modified xsi:type="dcterms:W3CDTF">2013-11-12T22:02:02Z</dcterms:modified>
</cp:coreProperties>
</file>