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393" r:id="rId2"/>
    <p:sldId id="390" r:id="rId3"/>
    <p:sldId id="39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66FFFF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6" autoAdjust="0"/>
  </p:normalViewPr>
  <p:slideViewPr>
    <p:cSldViewPr>
      <p:cViewPr varScale="1">
        <p:scale>
          <a:sx n="66" d="100"/>
          <a:sy n="66" d="100"/>
        </p:scale>
        <p:origin x="-9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6"/>
    </p:cViewPr>
  </p:sorterViewPr>
  <p:notesViewPr>
    <p:cSldViewPr>
      <p:cViewPr varScale="1">
        <p:scale>
          <a:sx n="51" d="100"/>
          <a:sy n="51" d="100"/>
        </p:scale>
        <p:origin x="-246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C5E07-027C-4208-8D7D-58AC171B1B5E}" type="datetimeFigureOut">
              <a:rPr lang="en-US" smtClean="0"/>
              <a:pPr/>
              <a:t>25-Jul-13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665FF-1F51-4A9C-89E0-9397D1D2E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401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09/Jul/2013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Incontro con i referee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70FB03-DFF9-4884-BB3D-B9EF0A607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09/Jul/2013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Incontro con i referee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0FB03-DFF9-4884-BB3D-B9EF0A607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 smtClean="0"/>
              <a:t>09/Jul/2013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Incontro con i referee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F70FB03-DFF9-4884-BB3D-B9EF0A607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44624"/>
            <a:ext cx="8153400" cy="990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09/Jul/2013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Incontro con i referee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70FB03-DFF9-4884-BB3D-B9EF0A6078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052736"/>
            <a:ext cx="8153400" cy="5328592"/>
          </a:xfrm>
        </p:spPr>
        <p:txBody>
          <a:bodyPr/>
          <a:lstStyle>
            <a:lvl1pPr>
              <a:buClr>
                <a:schemeClr val="bg1"/>
              </a:buClr>
              <a:buSzPct val="75000"/>
              <a:buFont typeface="Wingdings 2" pitchFamily="18" charset="2"/>
              <a:buChar char="£"/>
              <a:defRPr baseline="0">
                <a:solidFill>
                  <a:schemeClr val="tx1"/>
                </a:solidFill>
              </a:defRPr>
            </a:lvl1pPr>
            <a:lvl2pPr>
              <a:buClr>
                <a:schemeClr val="bg1"/>
              </a:buClr>
              <a:buFont typeface="Wingdings 2" pitchFamily="18" charset="2"/>
              <a:buChar char=""/>
              <a:defRPr baseline="0">
                <a:solidFill>
                  <a:schemeClr val="tx1"/>
                </a:solidFill>
              </a:defRPr>
            </a:lvl2pPr>
            <a:lvl3pPr>
              <a:buClr>
                <a:schemeClr val="bg1"/>
              </a:buClr>
              <a:buFont typeface="Wingdings 2" pitchFamily="18" charset="2"/>
              <a:buChar char="£"/>
              <a:defRPr baseline="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buFont typeface="Wingdings 2" pitchFamily="18" charset="2"/>
              <a:buChar char="£"/>
              <a:defRPr baseline="0">
                <a:solidFill>
                  <a:schemeClr val="tx1"/>
                </a:solidFill>
              </a:defRPr>
            </a:lvl4pPr>
            <a:lvl5pPr>
              <a:buClr>
                <a:schemeClr val="bg1"/>
              </a:buClr>
              <a:buFont typeface="Wingdings 2" pitchFamily="18" charset="2"/>
              <a:buChar char="£"/>
              <a:defRPr baseline="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09/Jul/2013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F70FB03-DFF9-4884-BB3D-B9EF0A6078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Incontro con i referee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11560" y="1052736"/>
            <a:ext cx="3886200" cy="5148064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052736"/>
            <a:ext cx="3924000" cy="5108831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09/Jul/2013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70FB03-DFF9-4884-BB3D-B9EF0A6078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Incontro con i referee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624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09/Jul/2013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70FB03-DFF9-4884-BB3D-B9EF0A6078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Incontro con i referee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09/Jul/2013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Incontro con i referee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70FB03-DFF9-4884-BB3D-B9EF0A607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09/Jul/2013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Incontro con i referee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70FB03-DFF9-4884-BB3D-B9EF0A607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09/Jul/2013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Incontro con i referee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70FB03-DFF9-4884-BB3D-B9EF0A6078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 smtClean="0"/>
              <a:t>09/Jul/2013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F70FB03-DFF9-4884-BB3D-B9EF0A6078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Incontro con i referee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44624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1560" y="1124744"/>
            <a:ext cx="8153400" cy="52565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448251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09/Jul/2013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448057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Incontro con i referee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6509171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6509171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70FB03-DFF9-4884-BB3D-B9EF0A6078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and next steps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Esiste</a:t>
            </a:r>
            <a:r>
              <a:rPr lang="en-GB" dirty="0" smtClean="0"/>
              <a:t> </a:t>
            </a:r>
            <a:r>
              <a:rPr lang="en-GB" dirty="0" err="1" smtClean="0"/>
              <a:t>un’agenda</a:t>
            </a:r>
            <a:r>
              <a:rPr lang="en-GB" dirty="0" smtClean="0"/>
              <a:t> </a:t>
            </a:r>
            <a:r>
              <a:rPr lang="en-GB" dirty="0" err="1" smtClean="0"/>
              <a:t>preliminare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sessione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calorimetria</a:t>
            </a:r>
            <a:r>
              <a:rPr lang="en-GB" dirty="0" smtClean="0"/>
              <a:t> con quasi </a:t>
            </a:r>
            <a:r>
              <a:rPr lang="en-GB" dirty="0" err="1" smtClean="0"/>
              <a:t>tutti</a:t>
            </a:r>
            <a:r>
              <a:rPr lang="en-GB" dirty="0" smtClean="0"/>
              <a:t> </a:t>
            </a:r>
            <a:r>
              <a:rPr lang="en-GB" dirty="0" err="1" smtClean="0"/>
              <a:t>gli</a:t>
            </a:r>
            <a:r>
              <a:rPr lang="en-GB" dirty="0" smtClean="0"/>
              <a:t> speaker </a:t>
            </a:r>
            <a:r>
              <a:rPr lang="en-GB" dirty="0" err="1" smtClean="0"/>
              <a:t>definiti</a:t>
            </a:r>
            <a:endParaRPr lang="en-GB" dirty="0" smtClean="0"/>
          </a:p>
          <a:p>
            <a:r>
              <a:rPr lang="en-US" dirty="0" smtClean="0"/>
              <a:t>Meeting at the beginning of September to see the outline of all sessions</a:t>
            </a:r>
          </a:p>
          <a:p>
            <a:r>
              <a:rPr lang="en-US" dirty="0" smtClean="0"/>
              <a:t>Didier </a:t>
            </a:r>
            <a:r>
              <a:rPr lang="en-US" dirty="0" err="1" smtClean="0"/>
              <a:t>Contardo</a:t>
            </a:r>
            <a:r>
              <a:rPr lang="en-US" dirty="0" smtClean="0"/>
              <a:t>/Phil </a:t>
            </a:r>
            <a:r>
              <a:rPr lang="en-US" dirty="0" err="1" smtClean="0"/>
              <a:t>Allport</a:t>
            </a:r>
            <a:r>
              <a:rPr lang="en-US" dirty="0" smtClean="0"/>
              <a:t> also wish to have a draft of the summary document</a:t>
            </a:r>
          </a:p>
          <a:p>
            <a:pPr lvl="1"/>
            <a:r>
              <a:rPr lang="en-US" dirty="0" smtClean="0"/>
              <a:t>aim to have some draft-draft in the coming week or two</a:t>
            </a:r>
          </a:p>
          <a:p>
            <a:r>
              <a:rPr lang="en-US" dirty="0" smtClean="0"/>
              <a:t>Marcello </a:t>
            </a:r>
            <a:r>
              <a:rPr lang="en-US" dirty="0" err="1" smtClean="0"/>
              <a:t>Mannelli</a:t>
            </a:r>
            <a:r>
              <a:rPr lang="en-US" dirty="0" smtClean="0"/>
              <a:t>/Francesco </a:t>
            </a:r>
            <a:r>
              <a:rPr lang="en-US" dirty="0" err="1" smtClean="0"/>
              <a:t>Lanni</a:t>
            </a:r>
            <a:r>
              <a:rPr lang="en-US" dirty="0" smtClean="0"/>
              <a:t> to discuss with Philippe </a:t>
            </a:r>
            <a:r>
              <a:rPr lang="en-US" dirty="0" err="1" smtClean="0"/>
              <a:t>Farthouart</a:t>
            </a:r>
            <a:r>
              <a:rPr lang="en-US" dirty="0" smtClean="0"/>
              <a:t> and Magnus Hansen (</a:t>
            </a:r>
            <a:r>
              <a:rPr lang="en-US" dirty="0" err="1" smtClean="0"/>
              <a:t>convenors</a:t>
            </a:r>
            <a:r>
              <a:rPr lang="en-US" dirty="0" smtClean="0"/>
              <a:t> of PG on electronics)  this week about possible overlaps of the Calorimeter Electronics talk </a:t>
            </a:r>
            <a:r>
              <a:rPr lang="en-GB" dirty="0" smtClean="0"/>
              <a:t>with Electronics Session of the Workshop:</a:t>
            </a:r>
          </a:p>
          <a:p>
            <a:pPr lvl="1"/>
            <a:r>
              <a:rPr lang="en-GB" dirty="0" smtClean="0"/>
              <a:t>And similarly of the Introduction talk with the talks of the Physics Session of the Workshop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 </a:t>
            </a:r>
            <a:r>
              <a:rPr lang="en-GB" dirty="0" err="1" smtClean="0"/>
              <a:t>Preliminare</a:t>
            </a:r>
            <a:r>
              <a:rPr lang="en-GB" dirty="0" smtClean="0"/>
              <a:t> meeting Oct.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09/Jul/2013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Incontro con i referee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F70FB03-DFF9-4884-BB3D-B9EF0A60781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/>
            <a:r>
              <a:rPr lang="en-GB" dirty="0" smtClean="0">
                <a:solidFill>
                  <a:srgbClr val="FFFF00"/>
                </a:solidFill>
              </a:rPr>
              <a:t>Introduction</a:t>
            </a:r>
            <a:r>
              <a:rPr lang="en-GB" dirty="0">
                <a:solidFill>
                  <a:srgbClr val="FFFF00"/>
                </a:solidFill>
              </a:rPr>
              <a:t>, Overview and Physics requirements in Phase-II (</a:t>
            </a:r>
            <a:r>
              <a:rPr lang="en-GB" dirty="0" smtClean="0">
                <a:solidFill>
                  <a:srgbClr val="FFFF00"/>
                </a:solidFill>
              </a:rPr>
              <a:t>Marcello </a:t>
            </a:r>
            <a:r>
              <a:rPr lang="en-GB" dirty="0" err="1" smtClean="0">
                <a:solidFill>
                  <a:srgbClr val="FFFF00"/>
                </a:solidFill>
              </a:rPr>
              <a:t>Mannelli</a:t>
            </a:r>
            <a:r>
              <a:rPr lang="en-GB" dirty="0" smtClean="0">
                <a:solidFill>
                  <a:srgbClr val="FFFF00"/>
                </a:solidFill>
              </a:rPr>
              <a:t>/CMS) </a:t>
            </a:r>
            <a:r>
              <a:rPr lang="en-GB" dirty="0">
                <a:solidFill>
                  <a:srgbClr val="FFFF00"/>
                </a:solidFill>
              </a:rPr>
              <a:t>- 30</a:t>
            </a:r>
            <a:r>
              <a:rPr lang="en-GB" dirty="0" smtClean="0">
                <a:solidFill>
                  <a:srgbClr val="FFFF00"/>
                </a:solidFill>
              </a:rPr>
              <a:t>'</a:t>
            </a:r>
            <a:endParaRPr lang="en-GB" dirty="0">
              <a:solidFill>
                <a:srgbClr val="FFFF00"/>
              </a:solidFill>
            </a:endParaRPr>
          </a:p>
          <a:p>
            <a:pPr lvl="1"/>
            <a:r>
              <a:rPr lang="en-GB" dirty="0"/>
              <a:t>Radiation </a:t>
            </a:r>
            <a:r>
              <a:rPr lang="en-GB" dirty="0" smtClean="0"/>
              <a:t>tolerance </a:t>
            </a:r>
            <a:endParaRPr lang="en-GB" dirty="0"/>
          </a:p>
          <a:p>
            <a:pPr lvl="1"/>
            <a:r>
              <a:rPr lang="en-GB" dirty="0"/>
              <a:t>Energy resolution for electrons/photons </a:t>
            </a:r>
          </a:p>
          <a:p>
            <a:pPr lvl="1"/>
            <a:r>
              <a:rPr lang="en-GB" dirty="0"/>
              <a:t>Jet resolution </a:t>
            </a:r>
          </a:p>
          <a:p>
            <a:pPr lvl="1"/>
            <a:r>
              <a:rPr lang="en-GB" dirty="0"/>
              <a:t>particle flow </a:t>
            </a:r>
          </a:p>
          <a:p>
            <a:pPr lvl="1"/>
            <a:r>
              <a:rPr lang="en-GB" dirty="0"/>
              <a:t>high pileup </a:t>
            </a:r>
          </a:p>
          <a:p>
            <a:pPr lvl="2"/>
            <a:r>
              <a:rPr lang="en-GB" dirty="0"/>
              <a:t>granularity </a:t>
            </a:r>
          </a:p>
          <a:p>
            <a:pPr lvl="2"/>
            <a:r>
              <a:rPr lang="en-GB" dirty="0"/>
              <a:t>time-of-flight </a:t>
            </a:r>
          </a:p>
          <a:p>
            <a:r>
              <a:rPr lang="en-GB" dirty="0">
                <a:solidFill>
                  <a:srgbClr val="FFFF00"/>
                </a:solidFill>
              </a:rPr>
              <a:t>Calorimeter Electronics </a:t>
            </a:r>
            <a:r>
              <a:rPr lang="en-GB" dirty="0" smtClean="0">
                <a:solidFill>
                  <a:srgbClr val="FFFF00"/>
                </a:solidFill>
              </a:rPr>
              <a:t>(Mark </a:t>
            </a:r>
            <a:r>
              <a:rPr lang="en-GB" dirty="0" err="1" smtClean="0">
                <a:solidFill>
                  <a:srgbClr val="FFFF00"/>
                </a:solidFill>
              </a:rPr>
              <a:t>Oreglia</a:t>
            </a:r>
            <a:r>
              <a:rPr lang="en-GB" dirty="0" smtClean="0">
                <a:solidFill>
                  <a:srgbClr val="FFFF00"/>
                </a:solidFill>
              </a:rPr>
              <a:t> or Alberto Valero/ATLAS) </a:t>
            </a:r>
            <a:r>
              <a:rPr lang="en-GB" dirty="0">
                <a:solidFill>
                  <a:srgbClr val="FFFF00"/>
                </a:solidFill>
              </a:rPr>
              <a:t>- 30</a:t>
            </a:r>
            <a:r>
              <a:rPr lang="en-GB" dirty="0" smtClean="0">
                <a:solidFill>
                  <a:srgbClr val="FFFF00"/>
                </a:solidFill>
              </a:rPr>
              <a:t>'</a:t>
            </a:r>
            <a:endParaRPr lang="en-GB" dirty="0">
              <a:solidFill>
                <a:srgbClr val="FFFF00"/>
              </a:solidFill>
            </a:endParaRPr>
          </a:p>
          <a:p>
            <a:pPr lvl="1"/>
            <a:r>
              <a:rPr lang="en-GB" dirty="0"/>
              <a:t>Longevity </a:t>
            </a:r>
          </a:p>
          <a:p>
            <a:pPr lvl="1"/>
            <a:r>
              <a:rPr lang="en-GB" dirty="0"/>
              <a:t>Requirements in Phase-II </a:t>
            </a:r>
          </a:p>
          <a:p>
            <a:pPr lvl="1"/>
            <a:r>
              <a:rPr lang="en-GB" dirty="0"/>
              <a:t>Common system issues </a:t>
            </a:r>
          </a:p>
          <a:p>
            <a:r>
              <a:rPr lang="en-GB" dirty="0">
                <a:solidFill>
                  <a:srgbClr val="FFFF00"/>
                </a:solidFill>
              </a:rPr>
              <a:t>Calorimeter detectors (</a:t>
            </a:r>
            <a:r>
              <a:rPr lang="en-GB" dirty="0" err="1" smtClean="0">
                <a:solidFill>
                  <a:srgbClr val="FFFF00"/>
                </a:solidFill>
              </a:rPr>
              <a:t>Pawel</a:t>
            </a:r>
            <a:r>
              <a:rPr lang="en-GB" dirty="0" smtClean="0">
                <a:solidFill>
                  <a:srgbClr val="FFFF00"/>
                </a:solidFill>
              </a:rPr>
              <a:t> de </a:t>
            </a:r>
            <a:r>
              <a:rPr lang="en-GB" dirty="0" err="1" smtClean="0">
                <a:solidFill>
                  <a:srgbClr val="FFFF00"/>
                </a:solidFill>
              </a:rPr>
              <a:t>Barbaro</a:t>
            </a:r>
            <a:r>
              <a:rPr lang="en-GB" dirty="0" smtClean="0">
                <a:solidFill>
                  <a:srgbClr val="FFFF00"/>
                </a:solidFill>
              </a:rPr>
              <a:t>/CMS) </a:t>
            </a:r>
            <a:r>
              <a:rPr lang="en-GB" dirty="0">
                <a:solidFill>
                  <a:srgbClr val="FFFF00"/>
                </a:solidFill>
              </a:rPr>
              <a:t>- 45' </a:t>
            </a:r>
            <a:endParaRPr lang="en-GB" dirty="0"/>
          </a:p>
          <a:p>
            <a:pPr lvl="1"/>
            <a:r>
              <a:rPr lang="en-GB" dirty="0"/>
              <a:t>Longevity </a:t>
            </a:r>
          </a:p>
          <a:p>
            <a:pPr lvl="1"/>
            <a:r>
              <a:rPr lang="en-GB" dirty="0"/>
              <a:t>R&amp;D projects, </a:t>
            </a:r>
            <a:r>
              <a:rPr lang="en-GB" dirty="0" err="1"/>
              <a:t>inc.</a:t>
            </a:r>
            <a:r>
              <a:rPr lang="en-GB" dirty="0"/>
              <a:t> test facilities </a:t>
            </a:r>
          </a:p>
          <a:p>
            <a:pPr lvl="1"/>
            <a:r>
              <a:rPr lang="en-GB" dirty="0"/>
              <a:t>Proposals for new detectors </a:t>
            </a:r>
          </a:p>
          <a:p>
            <a:r>
              <a:rPr lang="en-GB" dirty="0">
                <a:solidFill>
                  <a:srgbClr val="FFFF00"/>
                </a:solidFill>
              </a:rPr>
              <a:t>Summary &amp; Conclusions (</a:t>
            </a:r>
            <a:r>
              <a:rPr lang="en-GB" dirty="0" smtClean="0">
                <a:solidFill>
                  <a:srgbClr val="FFFF00"/>
                </a:solidFill>
              </a:rPr>
              <a:t>Francesco </a:t>
            </a:r>
            <a:r>
              <a:rPr lang="en-GB" dirty="0" err="1" smtClean="0">
                <a:solidFill>
                  <a:srgbClr val="FFFF00"/>
                </a:solidFill>
              </a:rPr>
              <a:t>Lanni</a:t>
            </a:r>
            <a:r>
              <a:rPr lang="en-GB" dirty="0" smtClean="0">
                <a:solidFill>
                  <a:srgbClr val="FFFF00"/>
                </a:solidFill>
              </a:rPr>
              <a:t>/ATLAS) </a:t>
            </a:r>
            <a:r>
              <a:rPr lang="en-GB" dirty="0">
                <a:solidFill>
                  <a:srgbClr val="FFFF00"/>
                </a:solidFill>
              </a:rPr>
              <a:t>- 15</a:t>
            </a:r>
            <a:r>
              <a:rPr lang="en-GB" dirty="0" smtClean="0">
                <a:solidFill>
                  <a:srgbClr val="FFFF00"/>
                </a:solidFill>
              </a:rPr>
              <a:t>' Abstract</a:t>
            </a:r>
            <a:endParaRPr lang="en-GB" dirty="0">
              <a:solidFill>
                <a:srgbClr val="FFFF00"/>
              </a:solidFill>
            </a:endParaRPr>
          </a:p>
          <a:p>
            <a:pPr lvl="1"/>
            <a:r>
              <a:rPr lang="en-GB" dirty="0"/>
              <a:t>Road-map and resources required </a:t>
            </a:r>
          </a:p>
        </p:txBody>
      </p:sp>
    </p:spTree>
    <p:extLst>
      <p:ext uri="{BB962C8B-B14F-4D97-AF65-F5344CB8AC3E}">
        <p14:creationId xmlns="" xmlns:p14="http://schemas.microsoft.com/office/powerpoint/2010/main" val="270376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issues under investigation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09/Jul/2013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Incontro con i referee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F70FB03-DFF9-4884-BB3D-B9EF0A60781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Si </a:t>
            </a:r>
            <a:r>
              <a:rPr lang="en-GB" dirty="0" err="1" smtClean="0"/>
              <a:t>sta</a:t>
            </a:r>
            <a:r>
              <a:rPr lang="en-GB" dirty="0" smtClean="0"/>
              <a:t> </a:t>
            </a:r>
            <a:r>
              <a:rPr lang="en-GB" dirty="0" err="1" smtClean="0"/>
              <a:t>cercando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capire</a:t>
            </a:r>
            <a:r>
              <a:rPr lang="en-GB" dirty="0" smtClean="0"/>
              <a:t> in base a </a:t>
            </a:r>
            <a:r>
              <a:rPr lang="en-GB" dirty="0" err="1" smtClean="0"/>
              <a:t>quali</a:t>
            </a:r>
            <a:r>
              <a:rPr lang="en-GB" dirty="0" smtClean="0"/>
              <a:t> </a:t>
            </a:r>
            <a:r>
              <a:rPr lang="en-GB" dirty="0" err="1" smtClean="0"/>
              <a:t>simulazioni</a:t>
            </a:r>
            <a:r>
              <a:rPr lang="en-GB" dirty="0" smtClean="0"/>
              <a:t> </a:t>
            </a:r>
            <a:r>
              <a:rPr lang="en-GB" dirty="0" err="1" smtClean="0"/>
              <a:t>sono</a:t>
            </a:r>
            <a:r>
              <a:rPr lang="en-GB" dirty="0" smtClean="0"/>
              <a:t> state </a:t>
            </a:r>
            <a:r>
              <a:rPr lang="en-GB" dirty="0" err="1" smtClean="0"/>
              <a:t>fatte</a:t>
            </a:r>
            <a:r>
              <a:rPr lang="en-GB" dirty="0" smtClean="0"/>
              <a:t> le </a:t>
            </a:r>
            <a:r>
              <a:rPr lang="en-GB" dirty="0" err="1" smtClean="0"/>
              <a:t>attuali</a:t>
            </a:r>
            <a:r>
              <a:rPr lang="en-GB" dirty="0" smtClean="0"/>
              <a:t> </a:t>
            </a:r>
            <a:r>
              <a:rPr lang="en-GB" dirty="0" err="1" smtClean="0"/>
              <a:t>scelte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ATLAS e CMS </a:t>
            </a:r>
            <a:r>
              <a:rPr lang="en-GB" dirty="0" err="1" smtClean="0"/>
              <a:t>relativi</a:t>
            </a:r>
            <a:r>
              <a:rPr lang="en-GB" dirty="0" smtClean="0"/>
              <a:t> al </a:t>
            </a:r>
            <a:r>
              <a:rPr lang="en-GB" dirty="0" err="1" smtClean="0"/>
              <a:t>cambiamento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detector e/o </a:t>
            </a:r>
            <a:r>
              <a:rPr lang="en-GB" dirty="0" err="1" smtClean="0"/>
              <a:t>electtronica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read-out, per </a:t>
            </a:r>
            <a:r>
              <a:rPr lang="en-GB" dirty="0" err="1" smtClean="0"/>
              <a:t>confrontarne</a:t>
            </a:r>
            <a:r>
              <a:rPr lang="en-GB" dirty="0" smtClean="0"/>
              <a:t> le </a:t>
            </a:r>
            <a:r>
              <a:rPr lang="en-GB" dirty="0" err="1" smtClean="0"/>
              <a:t>ipotesi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/>
              <a:t>Tipo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campioni</a:t>
            </a:r>
            <a:r>
              <a:rPr lang="en-GB" dirty="0" smtClean="0"/>
              <a:t>, </a:t>
            </a:r>
            <a:r>
              <a:rPr lang="en-GB" dirty="0" err="1" smtClean="0"/>
              <a:t>livello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pile-up,...</a:t>
            </a:r>
          </a:p>
          <a:p>
            <a:r>
              <a:rPr lang="en-GB" dirty="0" smtClean="0"/>
              <a:t>Requirements of both detectors in terms of:</a:t>
            </a:r>
          </a:p>
          <a:p>
            <a:pPr lvl="1"/>
            <a:r>
              <a:rPr lang="en-GB" dirty="0" smtClean="0"/>
              <a:t>Transversal and longitudinal granularity, precision timing,...</a:t>
            </a:r>
          </a:p>
          <a:p>
            <a:r>
              <a:rPr lang="en-GB" dirty="0" smtClean="0"/>
              <a:t>Different and </a:t>
            </a:r>
            <a:r>
              <a:rPr lang="en-GB" smtClean="0"/>
              <a:t>similar requirements between </a:t>
            </a:r>
            <a:r>
              <a:rPr lang="en-GB" dirty="0" smtClean="0"/>
              <a:t>CMS </a:t>
            </a:r>
            <a:r>
              <a:rPr lang="en-GB" dirty="0" err="1" smtClean="0"/>
              <a:t>hadronic</a:t>
            </a:r>
            <a:r>
              <a:rPr lang="en-GB" dirty="0" smtClean="0"/>
              <a:t> </a:t>
            </a:r>
            <a:r>
              <a:rPr lang="en-GB" dirty="0" err="1" smtClean="0"/>
              <a:t>endcap</a:t>
            </a:r>
            <a:r>
              <a:rPr lang="en-GB" dirty="0" smtClean="0"/>
              <a:t> and ATLAS </a:t>
            </a:r>
            <a:r>
              <a:rPr lang="en-GB" dirty="0" err="1" smtClean="0"/>
              <a:t>hadronic</a:t>
            </a:r>
            <a:r>
              <a:rPr lang="en-GB" dirty="0" smtClean="0"/>
              <a:t> tile cal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Tarta">
      <a:dk1>
        <a:srgbClr val="FFFFFF"/>
      </a:dk1>
      <a:lt1>
        <a:sysClr val="window" lastClr="FFFFFF"/>
      </a:lt1>
      <a:dk2>
        <a:srgbClr val="000000"/>
      </a:dk2>
      <a:lt2>
        <a:srgbClr val="7F7F7F"/>
      </a:lt2>
      <a:accent1>
        <a:srgbClr val="BFBFBF"/>
      </a:accent1>
      <a:accent2>
        <a:srgbClr val="595959"/>
      </a:accent2>
      <a:accent3>
        <a:srgbClr val="BFBFBF"/>
      </a:accent3>
      <a:accent4>
        <a:srgbClr val="3F3F3F"/>
      </a:accent4>
      <a:accent5>
        <a:srgbClr val="D8D8D8"/>
      </a:accent5>
      <a:accent6>
        <a:srgbClr val="968C8C"/>
      </a:accent6>
      <a:hlink>
        <a:srgbClr val="BFBFBF"/>
      </a:hlink>
      <a:folHlink>
        <a:srgbClr val="5F5F5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6363</TotalTime>
  <Words>283</Words>
  <Application>Microsoft Office PowerPoint</Application>
  <PresentationFormat>On-screen Show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Median</vt:lpstr>
      <vt:lpstr>Status and next steps</vt:lpstr>
      <vt:lpstr>Agenda Preliminare meeting Oct.</vt:lpstr>
      <vt:lpstr>Common issues under investigation</vt:lpstr>
    </vt:vector>
  </TitlesOfParts>
  <Company>I.N.F.N.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Francesco Tartarelli</dc:creator>
  <cp:lastModifiedBy>Francesco Tartarelli</cp:lastModifiedBy>
  <cp:revision>152</cp:revision>
  <dcterms:created xsi:type="dcterms:W3CDTF">2013-05-23T19:01:21Z</dcterms:created>
  <dcterms:modified xsi:type="dcterms:W3CDTF">2013-07-25T21:02:19Z</dcterms:modified>
</cp:coreProperties>
</file>