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8" r:id="rId3"/>
    <p:sldId id="275" r:id="rId4"/>
    <p:sldId id="257" r:id="rId5"/>
    <p:sldId id="274" r:id="rId6"/>
    <p:sldId id="258" r:id="rId7"/>
    <p:sldId id="259" r:id="rId8"/>
    <p:sldId id="260" r:id="rId9"/>
    <p:sldId id="261" r:id="rId10"/>
    <p:sldId id="262" r:id="rId11"/>
    <p:sldId id="263" r:id="rId12"/>
    <p:sldId id="289" r:id="rId13"/>
    <p:sldId id="290" r:id="rId14"/>
    <p:sldId id="291" r:id="rId15"/>
    <p:sldId id="284" r:id="rId16"/>
    <p:sldId id="276" r:id="rId17"/>
    <p:sldId id="277" r:id="rId18"/>
    <p:sldId id="283" r:id="rId19"/>
    <p:sldId id="281" r:id="rId20"/>
    <p:sldId id="280" r:id="rId21"/>
    <p:sldId id="286" r:id="rId22"/>
    <p:sldId id="285" r:id="rId23"/>
    <p:sldId id="278" r:id="rId24"/>
    <p:sldId id="279" r:id="rId25"/>
    <p:sldId id="282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2" autoAdjust="0"/>
    <p:restoredTop sz="94681" autoAdjust="0"/>
  </p:normalViewPr>
  <p:slideViewPr>
    <p:cSldViewPr snapToObjects="1">
      <p:cViewPr varScale="1">
        <p:scale>
          <a:sx n="70" d="100"/>
          <a:sy n="70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BA356-B4D1-4A6F-BCC0-88F345656D65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D8A72-FFD7-4C9C-B91B-48C17D609F5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D8A72-FFD7-4C9C-B91B-48C17D609F5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78709-D565-934D-BA19-94AC04E5D32F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224EE-7966-8142-A0EF-7E5D4BE20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part.com/en/close-up?o=986883&amp;memlevel=A&amp;a=c&amp;q=atom&amp;s=1&amp;e=30&amp;show=all&amp;c=&amp;cid=&amp;findincat=&amp;g=&amp;cc=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f.unipi.it/eventi/congressino-2013" TargetMode="External"/><Relationship Id="rId2" Type="http://schemas.openxmlformats.org/officeDocument/2006/relationships/hyperlink" Target="http://agenda.infn.it/conferenceDisplay.py?confId=654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://www.clipart.com/en/close-up?o=986883&amp;memlevel=A&amp;a=c&amp;q=atom&amp;s=1&amp;e=30&amp;show=all&amp;c=&amp;cid=&amp;findincat=&amp;g=&amp;cc=" TargetMode="Externa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genda.infn.it/conferenceDisplay.py?confId=6549" TargetMode="Externa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6617" y="539969"/>
            <a:ext cx="4254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IAPP-FTK</a:t>
            </a:r>
            <a:r>
              <a:rPr lang="en-US" sz="3200" dirty="0" smtClean="0"/>
              <a:t>   Status Report</a:t>
            </a:r>
            <a:endParaRPr lang="en-US" sz="3200" dirty="0" smtClean="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22827" y="2956758"/>
            <a:ext cx="3903836" cy="2792718"/>
            <a:chOff x="3969" y="436"/>
            <a:chExt cx="1633" cy="998"/>
          </a:xfrm>
        </p:grpSpPr>
        <p:pic>
          <p:nvPicPr>
            <p:cNvPr id="5" name="Picture 8" descr="o28058b">
              <a:hlinkClick r:id="rId3" tooltip="Formats: WMF, JPG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633"/>
              <a:ext cx="1206" cy="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4881" y="436"/>
              <a:ext cx="131" cy="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FF0000"/>
                  </a:solidFill>
                  <a:ea typeface="ＭＳ Ｐゴシック" pitchFamily="34" charset="-128"/>
                </a:rPr>
                <a:t> b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5193" y="618"/>
              <a:ext cx="136" cy="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200" b="1">
                  <a:ea typeface="ＭＳ Ｐゴシック" pitchFamily="34" charset="-128"/>
                </a:rPr>
                <a:t>  </a:t>
              </a:r>
              <a:r>
                <a:rPr lang="en-US" sz="1800" b="1">
                  <a:solidFill>
                    <a:srgbClr val="0033CC"/>
                  </a:solidFill>
                  <a:ea typeface="ＭＳ Ｐゴシック" pitchFamily="34" charset="-128"/>
                </a:rPr>
                <a:t>e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5057" y="930"/>
              <a:ext cx="97" cy="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200" b="1">
                  <a:solidFill>
                    <a:srgbClr val="FF0000"/>
                  </a:solidFill>
                  <a:ea typeface="ＭＳ Ｐゴシック" pitchFamily="34" charset="-128"/>
                </a:rPr>
                <a:t> </a:t>
              </a:r>
              <a:r>
                <a:rPr lang="en-US" sz="1800" b="1">
                  <a:solidFill>
                    <a:srgbClr val="FF0000"/>
                  </a:solidFill>
                  <a:ea typeface="ＭＳ Ｐゴシック" pitchFamily="34" charset="-128"/>
                </a:rPr>
                <a:t>b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850" y="736"/>
              <a:ext cx="117" cy="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200" b="1">
                  <a:solidFill>
                    <a:srgbClr val="FF0000"/>
                  </a:solidFill>
                  <a:ea typeface="ＭＳ Ｐゴシック" pitchFamily="34" charset="-128"/>
                </a:rPr>
                <a:t> </a:t>
              </a:r>
              <a:r>
                <a:rPr lang="en-US" sz="1800" b="1">
                  <a:solidFill>
                    <a:srgbClr val="FF0000"/>
                  </a:solidFill>
                  <a:ea typeface="ＭＳ Ｐゴシック" pitchFamily="34" charset="-128"/>
                </a:rPr>
                <a:t>b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5024" y="701"/>
              <a:ext cx="41" cy="96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50000">
                  <a:srgbClr val="B2B2B2">
                    <a:gamma/>
                    <a:shade val="46275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dirty="0">
                  <a:solidFill>
                    <a:srgbClr val="FFFF00"/>
                  </a:solidFill>
                  <a:latin typeface="Symbol" pitchFamily="18" charset="2"/>
                  <a:ea typeface="ＭＳ Ｐゴシック" pitchFamily="34" charset="-128"/>
                </a:rPr>
                <a:t>m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84" y="845"/>
              <a:ext cx="103" cy="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200" b="1">
                  <a:solidFill>
                    <a:srgbClr val="00CC00"/>
                  </a:solidFill>
                  <a:latin typeface="Symbol" pitchFamily="18" charset="2"/>
                  <a:ea typeface="ＭＳ Ｐゴシック" pitchFamily="34" charset="-128"/>
                </a:rPr>
                <a:t> </a:t>
              </a:r>
              <a:r>
                <a:rPr lang="en-US" sz="1800" b="1">
                  <a:latin typeface="Symbol" pitchFamily="18" charset="2"/>
                  <a:ea typeface="ＭＳ Ｐゴシック" pitchFamily="34" charset="-128"/>
                </a:rPr>
                <a:t>t</a:t>
              </a:r>
            </a:p>
          </p:txBody>
        </p:sp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5210" y="979"/>
              <a:ext cx="392" cy="455"/>
              <a:chOff x="1411" y="2752"/>
              <a:chExt cx="1196" cy="1328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411" y="2825"/>
                <a:ext cx="1196" cy="1255"/>
              </a:xfrm>
              <a:custGeom>
                <a:avLst/>
                <a:gdLst>
                  <a:gd name="T0" fmla="*/ 750 w 1066"/>
                  <a:gd name="T1" fmla="*/ 0 h 813"/>
                  <a:gd name="T2" fmla="*/ 852 w 1066"/>
                  <a:gd name="T3" fmla="*/ 40 h 813"/>
                  <a:gd name="T4" fmla="*/ 947 w 1066"/>
                  <a:gd name="T5" fmla="*/ 95 h 813"/>
                  <a:gd name="T6" fmla="*/ 995 w 1066"/>
                  <a:gd name="T7" fmla="*/ 166 h 813"/>
                  <a:gd name="T8" fmla="*/ 1042 w 1066"/>
                  <a:gd name="T9" fmla="*/ 268 h 813"/>
                  <a:gd name="T10" fmla="*/ 1066 w 1066"/>
                  <a:gd name="T11" fmla="*/ 379 h 813"/>
                  <a:gd name="T12" fmla="*/ 1018 w 1066"/>
                  <a:gd name="T13" fmla="*/ 616 h 813"/>
                  <a:gd name="T14" fmla="*/ 884 w 1066"/>
                  <a:gd name="T15" fmla="*/ 765 h 813"/>
                  <a:gd name="T16" fmla="*/ 687 w 1066"/>
                  <a:gd name="T17" fmla="*/ 813 h 813"/>
                  <a:gd name="T18" fmla="*/ 379 w 1066"/>
                  <a:gd name="T19" fmla="*/ 805 h 813"/>
                  <a:gd name="T20" fmla="*/ 316 w 1066"/>
                  <a:gd name="T21" fmla="*/ 789 h 813"/>
                  <a:gd name="T22" fmla="*/ 284 w 1066"/>
                  <a:gd name="T23" fmla="*/ 781 h 813"/>
                  <a:gd name="T24" fmla="*/ 213 w 1066"/>
                  <a:gd name="T25" fmla="*/ 742 h 813"/>
                  <a:gd name="T26" fmla="*/ 158 w 1066"/>
                  <a:gd name="T27" fmla="*/ 702 h 813"/>
                  <a:gd name="T28" fmla="*/ 111 w 1066"/>
                  <a:gd name="T29" fmla="*/ 679 h 813"/>
                  <a:gd name="T30" fmla="*/ 24 w 1066"/>
                  <a:gd name="T31" fmla="*/ 584 h 813"/>
                  <a:gd name="T32" fmla="*/ 0 w 1066"/>
                  <a:gd name="T33" fmla="*/ 505 h 813"/>
                  <a:gd name="T34" fmla="*/ 198 w 1066"/>
                  <a:gd name="T35" fmla="*/ 134 h 813"/>
                  <a:gd name="T36" fmla="*/ 269 w 1066"/>
                  <a:gd name="T37" fmla="*/ 40 h 813"/>
                  <a:gd name="T38" fmla="*/ 363 w 1066"/>
                  <a:gd name="T39" fmla="*/ 32 h 813"/>
                  <a:gd name="T40" fmla="*/ 379 w 1066"/>
                  <a:gd name="T41" fmla="*/ 8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66" h="813">
                    <a:moveTo>
                      <a:pt x="750" y="0"/>
                    </a:moveTo>
                    <a:cubicBezTo>
                      <a:pt x="785" y="12"/>
                      <a:pt x="817" y="28"/>
                      <a:pt x="852" y="40"/>
                    </a:cubicBezTo>
                    <a:cubicBezTo>
                      <a:pt x="887" y="52"/>
                      <a:pt x="912" y="83"/>
                      <a:pt x="947" y="95"/>
                    </a:cubicBezTo>
                    <a:cubicBezTo>
                      <a:pt x="984" y="150"/>
                      <a:pt x="968" y="126"/>
                      <a:pt x="995" y="166"/>
                    </a:cubicBezTo>
                    <a:cubicBezTo>
                      <a:pt x="1016" y="198"/>
                      <a:pt x="1020" y="236"/>
                      <a:pt x="1042" y="268"/>
                    </a:cubicBezTo>
                    <a:cubicBezTo>
                      <a:pt x="1051" y="305"/>
                      <a:pt x="1066" y="379"/>
                      <a:pt x="1066" y="379"/>
                    </a:cubicBezTo>
                    <a:cubicBezTo>
                      <a:pt x="1060" y="456"/>
                      <a:pt x="1063" y="549"/>
                      <a:pt x="1018" y="616"/>
                    </a:cubicBezTo>
                    <a:cubicBezTo>
                      <a:pt x="1000" y="685"/>
                      <a:pt x="954" y="745"/>
                      <a:pt x="884" y="765"/>
                    </a:cubicBezTo>
                    <a:cubicBezTo>
                      <a:pt x="826" y="803"/>
                      <a:pt x="754" y="805"/>
                      <a:pt x="687" y="813"/>
                    </a:cubicBezTo>
                    <a:cubicBezTo>
                      <a:pt x="584" y="810"/>
                      <a:pt x="481" y="812"/>
                      <a:pt x="379" y="805"/>
                    </a:cubicBezTo>
                    <a:cubicBezTo>
                      <a:pt x="357" y="804"/>
                      <a:pt x="337" y="794"/>
                      <a:pt x="316" y="789"/>
                    </a:cubicBezTo>
                    <a:cubicBezTo>
                      <a:pt x="305" y="786"/>
                      <a:pt x="284" y="781"/>
                      <a:pt x="284" y="781"/>
                    </a:cubicBezTo>
                    <a:cubicBezTo>
                      <a:pt x="260" y="765"/>
                      <a:pt x="240" y="751"/>
                      <a:pt x="213" y="742"/>
                    </a:cubicBezTo>
                    <a:cubicBezTo>
                      <a:pt x="203" y="734"/>
                      <a:pt x="172" y="709"/>
                      <a:pt x="158" y="702"/>
                    </a:cubicBezTo>
                    <a:cubicBezTo>
                      <a:pt x="128" y="687"/>
                      <a:pt x="138" y="703"/>
                      <a:pt x="111" y="679"/>
                    </a:cubicBezTo>
                    <a:cubicBezTo>
                      <a:pt x="76" y="648"/>
                      <a:pt x="56" y="616"/>
                      <a:pt x="24" y="584"/>
                    </a:cubicBezTo>
                    <a:cubicBezTo>
                      <a:pt x="15" y="558"/>
                      <a:pt x="9" y="531"/>
                      <a:pt x="0" y="505"/>
                    </a:cubicBezTo>
                    <a:cubicBezTo>
                      <a:pt x="21" y="342"/>
                      <a:pt x="103" y="261"/>
                      <a:pt x="198" y="134"/>
                    </a:cubicBezTo>
                    <a:cubicBezTo>
                      <a:pt x="219" y="106"/>
                      <a:pt x="227" y="48"/>
                      <a:pt x="269" y="40"/>
                    </a:cubicBezTo>
                    <a:cubicBezTo>
                      <a:pt x="300" y="34"/>
                      <a:pt x="332" y="35"/>
                      <a:pt x="363" y="32"/>
                    </a:cubicBezTo>
                    <a:cubicBezTo>
                      <a:pt x="368" y="24"/>
                      <a:pt x="379" y="8"/>
                      <a:pt x="379" y="8"/>
                    </a:cubicBezTo>
                  </a:path>
                </a:pathLst>
              </a:custGeom>
              <a:solidFill>
                <a:srgbClr val="CC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>
                <a:off x="1654" y="2752"/>
                <a:ext cx="754" cy="218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" name="Text Box 18"/>
              <p:cNvSpPr txBox="1">
                <a:spLocks noChangeArrowheads="1"/>
              </p:cNvSpPr>
              <p:nvPr/>
            </p:nvSpPr>
            <p:spPr bwMode="auto">
              <a:xfrm>
                <a:off x="1760" y="3626"/>
                <a:ext cx="123" cy="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200" b="1">
                    <a:latin typeface="Comic Sans MS" pitchFamily="66" charset="0"/>
                    <a:ea typeface="ＭＳ Ｐゴシック" pitchFamily="34" charset="-128"/>
                  </a:rPr>
                  <a:t>e</a:t>
                </a:r>
              </a:p>
            </p:txBody>
          </p:sp>
          <p:sp>
            <p:nvSpPr>
              <p:cNvPr id="17" name="Text Box 19"/>
              <p:cNvSpPr txBox="1">
                <a:spLocks noChangeArrowheads="1"/>
              </p:cNvSpPr>
              <p:nvPr/>
            </p:nvSpPr>
            <p:spPr bwMode="auto">
              <a:xfrm>
                <a:off x="2135" y="3626"/>
                <a:ext cx="123" cy="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200" b="1">
                    <a:latin typeface="Symbol" pitchFamily="18" charset="2"/>
                    <a:ea typeface="ＭＳ Ｐゴシック" pitchFamily="34" charset="-128"/>
                  </a:rPr>
                  <a:t>t</a:t>
                </a:r>
              </a:p>
            </p:txBody>
          </p:sp>
          <p:sp>
            <p:nvSpPr>
              <p:cNvPr id="18" name="Text Box 20"/>
              <p:cNvSpPr txBox="1">
                <a:spLocks noChangeArrowheads="1"/>
              </p:cNvSpPr>
              <p:nvPr/>
            </p:nvSpPr>
            <p:spPr bwMode="auto">
              <a:xfrm>
                <a:off x="1973" y="3333"/>
                <a:ext cx="125" cy="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200" b="1" dirty="0">
                    <a:latin typeface="Symbol" pitchFamily="18" charset="2"/>
                    <a:ea typeface="ＭＳ Ｐゴシック" pitchFamily="34" charset="-128"/>
                  </a:rPr>
                  <a:t>t</a:t>
                </a:r>
              </a:p>
            </p:txBody>
          </p:sp>
          <p:sp>
            <p:nvSpPr>
              <p:cNvPr id="19" name="Text Box 21"/>
              <p:cNvSpPr txBox="1">
                <a:spLocks noChangeArrowheads="1"/>
              </p:cNvSpPr>
              <p:nvPr/>
            </p:nvSpPr>
            <p:spPr bwMode="auto">
              <a:xfrm>
                <a:off x="2243" y="3333"/>
                <a:ext cx="124" cy="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200" b="1" dirty="0">
                    <a:latin typeface="Comic Sans MS" pitchFamily="66" charset="0"/>
                    <a:ea typeface="ＭＳ Ｐゴシック" pitchFamily="34" charset="-128"/>
                  </a:rPr>
                  <a:t>h</a:t>
                </a:r>
              </a:p>
            </p:txBody>
          </p:sp>
          <p:sp>
            <p:nvSpPr>
              <p:cNvPr id="20" name="Text Box 22"/>
              <p:cNvSpPr txBox="1">
                <a:spLocks noChangeArrowheads="1"/>
              </p:cNvSpPr>
              <p:nvPr/>
            </p:nvSpPr>
            <p:spPr bwMode="auto">
              <a:xfrm>
                <a:off x="1652" y="3333"/>
                <a:ext cx="123" cy="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200" b="1">
                    <a:latin typeface="Comic Sans MS" pitchFamily="66" charset="0"/>
                    <a:ea typeface="ＭＳ Ｐゴシック" pitchFamily="34" charset="-128"/>
                  </a:rPr>
                  <a:t>b</a:t>
                </a:r>
              </a:p>
            </p:txBody>
          </p:sp>
          <p:sp>
            <p:nvSpPr>
              <p:cNvPr id="21" name="Text Box 23"/>
              <p:cNvSpPr txBox="1">
                <a:spLocks noChangeArrowheads="1"/>
              </p:cNvSpPr>
              <p:nvPr/>
            </p:nvSpPr>
            <p:spPr bwMode="auto">
              <a:xfrm>
                <a:off x="1868" y="3116"/>
                <a:ext cx="122" cy="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200" b="1">
                    <a:latin typeface="Comic Sans MS" pitchFamily="66" charset="0"/>
                    <a:ea typeface="ＭＳ Ｐゴシック" pitchFamily="34" charset="-128"/>
                  </a:rPr>
                  <a:t>b</a:t>
                </a:r>
              </a:p>
            </p:txBody>
          </p:sp>
          <p:sp>
            <p:nvSpPr>
              <p:cNvPr id="22" name="Text Box 24"/>
              <p:cNvSpPr txBox="1">
                <a:spLocks noChangeArrowheads="1"/>
              </p:cNvSpPr>
              <p:nvPr/>
            </p:nvSpPr>
            <p:spPr bwMode="auto">
              <a:xfrm>
                <a:off x="2160" y="3068"/>
                <a:ext cx="121" cy="1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200" b="1">
                    <a:latin typeface="Symbol" pitchFamily="18" charset="2"/>
                    <a:ea typeface="ＭＳ Ｐゴシック" pitchFamily="34" charset="-128"/>
                  </a:rPr>
                  <a:t>m</a:t>
                </a:r>
              </a:p>
            </p:txBody>
          </p:sp>
        </p:grpSp>
        <p:sp>
          <p:nvSpPr>
            <p:cNvPr id="1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4558" y="482"/>
              <a:ext cx="228" cy="227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it-IT" sz="3600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latin typeface="Impact"/>
                </a:rPr>
                <a:t>FTK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580112" y="2254483"/>
            <a:ext cx="342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1.5   </a:t>
            </a:r>
            <a:r>
              <a:rPr lang="en-US" sz="2400" b="1" dirty="0" err="1" smtClean="0">
                <a:solidFill>
                  <a:srgbClr val="7030A0"/>
                </a:solidFill>
              </a:rPr>
              <a:t>MEuros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marL="457200" indent="-457200">
              <a:buAutoNum type="arabicPlain" startAt="4"/>
            </a:pPr>
            <a:r>
              <a:rPr lang="en-US" sz="2400" b="1" dirty="0" smtClean="0">
                <a:solidFill>
                  <a:srgbClr val="7030A0"/>
                </a:solidFill>
              </a:rPr>
              <a:t> Years</a:t>
            </a:r>
          </a:p>
          <a:p>
            <a:pPr marL="457200" indent="-457200"/>
            <a:r>
              <a:rPr lang="en-US" sz="2400" b="1" dirty="0" smtClean="0">
                <a:solidFill>
                  <a:srgbClr val="7030A0"/>
                </a:solidFill>
              </a:rPr>
              <a:t>6      Institutions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762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mic Sans MS"/>
              </a:rPr>
              <a:t>WP5: Image Processing (University of Pisa)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984" y="69269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</a:rPr>
              <a:t>Objectives </a:t>
            </a:r>
          </a:p>
          <a:p>
            <a:r>
              <a:rPr lang="en-US" dirty="0" smtClean="0">
                <a:latin typeface="Comic Sans MS"/>
              </a:rPr>
              <a:t>      </a:t>
            </a:r>
            <a:r>
              <a:rPr lang="en-US" b="1" dirty="0" smtClean="0">
                <a:solidFill>
                  <a:srgbClr val="00B0F0"/>
                </a:solidFill>
                <a:latin typeface="Comic Sans MS"/>
              </a:rPr>
              <a:t>Test Associative Memory capability </a:t>
            </a:r>
            <a:r>
              <a:rPr lang="en-US" dirty="0" smtClean="0">
                <a:latin typeface="Comic Sans MS"/>
              </a:rPr>
              <a:t>to extract </a:t>
            </a:r>
            <a:r>
              <a:rPr lang="en-US" dirty="0" smtClean="0">
                <a:solidFill>
                  <a:srgbClr val="FF0000"/>
                </a:solidFill>
                <a:latin typeface="Comic Sans MS"/>
              </a:rPr>
              <a:t>relevant features</a:t>
            </a:r>
            <a:r>
              <a:rPr lang="en-US" dirty="0" smtClean="0">
                <a:latin typeface="Comic Sans MS"/>
              </a:rPr>
              <a:t> from </a:t>
            </a:r>
          </a:p>
          <a:p>
            <a:r>
              <a:rPr lang="en-US" dirty="0" smtClean="0">
                <a:latin typeface="Comic Sans MS"/>
              </a:rPr>
              <a:t>      natural/medical images</a:t>
            </a:r>
          </a:p>
          <a:p>
            <a:r>
              <a:rPr lang="en-US" dirty="0" smtClean="0">
                <a:latin typeface="Comic Sans MS"/>
              </a:rPr>
              <a:t>      Evaluate </a:t>
            </a:r>
            <a:r>
              <a:rPr lang="en-US" dirty="0" smtClean="0">
                <a:solidFill>
                  <a:srgbClr val="FF0000"/>
                </a:solidFill>
                <a:latin typeface="Comic Sans MS"/>
              </a:rPr>
              <a:t>impact on medical imaging/diagnosis </a:t>
            </a:r>
            <a:r>
              <a:rPr lang="en-US" dirty="0" smtClean="0">
                <a:latin typeface="Comic Sans MS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Comic Sans MS"/>
              </a:rPr>
              <a:t>robotic automation</a:t>
            </a:r>
          </a:p>
          <a:p>
            <a:endParaRPr lang="en-US" dirty="0" smtClean="0">
              <a:latin typeface="Comic Sans M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678" y="2068740"/>
            <a:ext cx="5105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5348" y="4497615"/>
            <a:ext cx="4947299" cy="236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762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mic Sans MS"/>
              </a:rPr>
              <a:t>WP6:Silicon Detectors    (CNRS)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92696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</a:rPr>
              <a:t>Objectives </a:t>
            </a:r>
          </a:p>
          <a:p>
            <a:r>
              <a:rPr lang="en-US" dirty="0" smtClean="0">
                <a:latin typeface="Comic Sans MS"/>
              </a:rPr>
              <a:t>      </a:t>
            </a:r>
            <a:r>
              <a:rPr lang="en-US" dirty="0" err="1" smtClean="0">
                <a:latin typeface="Comic Sans MS"/>
              </a:rPr>
              <a:t>Optimizationof</a:t>
            </a:r>
            <a:r>
              <a:rPr lang="en-US" dirty="0" smtClean="0">
                <a:latin typeface="Comic Sans MS"/>
              </a:rPr>
              <a:t> CAEN power supply for LHC pixel detectors (phase-II)</a:t>
            </a:r>
          </a:p>
          <a:p>
            <a:endParaRPr lang="en-US" dirty="0" smtClean="0">
              <a:latin typeface="Comic Sans MS"/>
            </a:endParaRPr>
          </a:p>
          <a:p>
            <a:pPr marL="342900" indent="-342900"/>
            <a:r>
              <a:rPr lang="en-US" b="1" dirty="0">
                <a:solidFill>
                  <a:srgbClr val="7030A0"/>
                </a:solidFill>
                <a:latin typeface="Comic Sans MS"/>
                <a:ea typeface="Wingdings"/>
                <a:cs typeface="Wingdings"/>
              </a:rPr>
              <a:t>Description of </a:t>
            </a:r>
            <a:r>
              <a:rPr lang="en-US" b="1" dirty="0" smtClean="0">
                <a:solidFill>
                  <a:srgbClr val="7030A0"/>
                </a:solidFill>
                <a:latin typeface="Comic Sans MS"/>
                <a:ea typeface="Wingdings"/>
                <a:cs typeface="Wingdings"/>
              </a:rPr>
              <a:t>work</a:t>
            </a:r>
          </a:p>
          <a:p>
            <a:pPr marL="342900" indent="-342900"/>
            <a:r>
              <a:rPr lang="en-US" dirty="0" smtClean="0">
                <a:latin typeface="Comic Sans MS"/>
                <a:ea typeface="Wingdings"/>
                <a:cs typeface="Wingdings"/>
              </a:rPr>
              <a:t>T.6.1</a:t>
            </a:r>
            <a:r>
              <a:rPr lang="en-US" dirty="0">
                <a:latin typeface="Comic Sans MS"/>
                <a:ea typeface="Wingdings"/>
                <a:cs typeface="Wingdings"/>
              </a:rPr>
              <a:t>. </a:t>
            </a:r>
            <a:r>
              <a:rPr lang="en-US" i="1" dirty="0">
                <a:latin typeface="Comic Sans MS"/>
                <a:ea typeface="Wingdings"/>
                <a:cs typeface="Wingdings"/>
              </a:rPr>
              <a:t>Setup of a </a:t>
            </a:r>
            <a:r>
              <a:rPr lang="en-US" b="1" i="1" dirty="0">
                <a:solidFill>
                  <a:srgbClr val="FF0000"/>
                </a:solidFill>
                <a:latin typeface="Comic Sans MS"/>
                <a:ea typeface="Wingdings"/>
                <a:cs typeface="Wingdings"/>
              </a:rPr>
              <a:t>test bench for PS </a:t>
            </a:r>
            <a:r>
              <a:rPr lang="en-US" dirty="0">
                <a:latin typeface="Comic Sans MS"/>
                <a:ea typeface="Wingdings"/>
                <a:cs typeface="Wingdings"/>
              </a:rPr>
              <a:t>performance evaluation at CAEN</a:t>
            </a:r>
          </a:p>
          <a:p>
            <a:pPr marL="342900" indent="-342900"/>
            <a:r>
              <a:rPr lang="en-US" dirty="0">
                <a:latin typeface="Comic Sans MS"/>
                <a:ea typeface="Wingdings"/>
                <a:cs typeface="Wingdings"/>
              </a:rPr>
              <a:t>T.6.2 </a:t>
            </a:r>
            <a:r>
              <a:rPr lang="en-US" b="1" i="1" dirty="0" smtClean="0">
                <a:solidFill>
                  <a:srgbClr val="FF0000"/>
                </a:solidFill>
                <a:latin typeface="Comic Sans MS"/>
                <a:ea typeface="Wingdings"/>
                <a:cs typeface="Wingdings"/>
              </a:rPr>
              <a:t>Measurements</a:t>
            </a:r>
            <a:r>
              <a:rPr lang="en-US" i="1" dirty="0" smtClean="0">
                <a:latin typeface="Comic Sans MS"/>
                <a:ea typeface="Wingdings"/>
                <a:cs typeface="Wingdings"/>
              </a:rPr>
              <a:t> </a:t>
            </a:r>
            <a:r>
              <a:rPr lang="en-US" i="1" dirty="0">
                <a:latin typeface="Comic Sans MS"/>
                <a:ea typeface="Wingdings"/>
                <a:cs typeface="Wingdings"/>
              </a:rPr>
              <a:t>on </a:t>
            </a:r>
            <a:r>
              <a:rPr lang="en-US" i="1" dirty="0" err="1">
                <a:latin typeface="Comic Sans MS"/>
                <a:ea typeface="Wingdings"/>
                <a:cs typeface="Wingdings"/>
              </a:rPr>
              <a:t>PSes</a:t>
            </a:r>
            <a:r>
              <a:rPr lang="en-US" i="1" dirty="0">
                <a:latin typeface="Comic Sans MS"/>
                <a:ea typeface="Wingdings"/>
                <a:cs typeface="Wingdings"/>
              </a:rPr>
              <a:t> equipped </a:t>
            </a:r>
            <a:r>
              <a:rPr lang="en-US" dirty="0">
                <a:latin typeface="Comic Sans MS"/>
                <a:ea typeface="Wingdings"/>
                <a:cs typeface="Wingdings"/>
              </a:rPr>
              <a:t>with undamaged readout chips (FEI4 devices</a:t>
            </a:r>
            <a:r>
              <a:rPr lang="en-US" dirty="0" smtClean="0">
                <a:latin typeface="Comic Sans MS"/>
                <a:ea typeface="Wingdings"/>
                <a:cs typeface="Wingdings"/>
              </a:rPr>
              <a:t>)</a:t>
            </a:r>
          </a:p>
          <a:p>
            <a:pPr marL="342900" indent="-342900"/>
            <a:r>
              <a:rPr lang="en-US" dirty="0" smtClean="0">
                <a:latin typeface="Comic Sans MS"/>
                <a:ea typeface="Wingdings"/>
                <a:cs typeface="Wingdings"/>
              </a:rPr>
              <a:t>T.6.3</a:t>
            </a:r>
            <a:r>
              <a:rPr lang="en-US" dirty="0">
                <a:latin typeface="Comic Sans MS"/>
                <a:ea typeface="Wingdings"/>
                <a:cs typeface="Wingdings"/>
              </a:rPr>
              <a:t>. Optimization of </a:t>
            </a:r>
            <a:r>
              <a:rPr lang="en-US" dirty="0" err="1">
                <a:latin typeface="Comic Sans MS"/>
                <a:ea typeface="Wingdings"/>
                <a:cs typeface="Wingdings"/>
              </a:rPr>
              <a:t>PSes</a:t>
            </a:r>
            <a:r>
              <a:rPr lang="en-US" dirty="0">
                <a:latin typeface="Comic Sans MS"/>
                <a:ea typeface="Wingdings"/>
                <a:cs typeface="Wingdings"/>
              </a:rPr>
              <a:t> with irradiated devices</a:t>
            </a:r>
          </a:p>
          <a:p>
            <a:pPr marL="342900" indent="-342900"/>
            <a:r>
              <a:rPr lang="en-US" dirty="0">
                <a:latin typeface="Comic Sans MS"/>
                <a:ea typeface="Wingdings"/>
                <a:cs typeface="Wingdings"/>
              </a:rPr>
              <a:t>T.6.4. Tests with optimized </a:t>
            </a:r>
            <a:r>
              <a:rPr lang="en-US" dirty="0" err="1" smtClean="0">
                <a:latin typeface="Comic Sans MS"/>
                <a:ea typeface="Wingdings"/>
                <a:cs typeface="Wingdings"/>
              </a:rPr>
              <a:t>Pses</a:t>
            </a:r>
            <a:endParaRPr lang="en-US" dirty="0" smtClean="0">
              <a:latin typeface="Comic Sans MS"/>
              <a:ea typeface="Wingdings"/>
              <a:cs typeface="Wingdings"/>
            </a:endParaRPr>
          </a:p>
          <a:p>
            <a:pPr marL="342900" indent="-342900"/>
            <a:endParaRPr lang="en-US" dirty="0">
              <a:latin typeface="Comic Sans MS"/>
              <a:ea typeface="Wingdings"/>
              <a:cs typeface="Wingdings"/>
            </a:endParaRPr>
          </a:p>
          <a:p>
            <a:pPr marL="342900" indent="-342900"/>
            <a:endParaRPr lang="en-US" dirty="0" smtClean="0">
              <a:latin typeface="Comic Sans MS"/>
              <a:ea typeface="Wingdings"/>
              <a:cs typeface="Wingdings"/>
            </a:endParaRPr>
          </a:p>
          <a:p>
            <a:pPr marL="342900" indent="-342900"/>
            <a:endParaRPr lang="en-US" dirty="0" smtClean="0">
              <a:latin typeface="Comic Sans MS"/>
              <a:ea typeface="Wingdings"/>
              <a:cs typeface="Wingding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356992"/>
            <a:ext cx="5148064" cy="3445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-459432"/>
            <a:ext cx="8239125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56176" y="148304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Documents: 90 MB</a:t>
            </a:r>
          </a:p>
          <a:p>
            <a:r>
              <a:rPr lang="en-US" dirty="0" smtClean="0"/>
              <a:t>Most relevant: 9 MB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4544" y="0"/>
            <a:ext cx="9468544" cy="610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80988"/>
            <a:ext cx="76200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Deliverables &amp; reached Milestones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Milestones this year</a:t>
            </a:r>
          </a:p>
          <a:p>
            <a:endParaRPr lang="en-GB" dirty="0" smtClean="0"/>
          </a:p>
          <a:p>
            <a:r>
              <a:rPr lang="en-GB" dirty="0" smtClean="0"/>
              <a:t>Deliverables: who is going to write what</a:t>
            </a:r>
          </a:p>
          <a:p>
            <a:endParaRPr lang="en-GB" dirty="0"/>
          </a:p>
          <a:p>
            <a:r>
              <a:rPr lang="en-GB" dirty="0" smtClean="0"/>
              <a:t>Done &amp; to be done of the Outreach   plan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223016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28800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Milestone  no. 	name 		WP 	Delivery 	 Comments</a:t>
            </a:r>
          </a:p>
          <a:p>
            <a:r>
              <a:rPr lang="it-IT" b="1" dirty="0"/>
              <a:t>	</a:t>
            </a:r>
            <a:r>
              <a:rPr lang="it-IT" b="1" dirty="0" smtClean="0"/>
              <a:t>			Leader  	date 	</a:t>
            </a:r>
            <a:endParaRPr lang="it-IT" b="1" dirty="0"/>
          </a:p>
          <a:p>
            <a:r>
              <a:rPr lang="en-US" sz="1400" dirty="0"/>
              <a:t>M.4.1. </a:t>
            </a:r>
            <a:r>
              <a:rPr lang="en-US" b="1" dirty="0">
                <a:solidFill>
                  <a:srgbClr val="FF0000"/>
                </a:solidFill>
              </a:rPr>
              <a:t>Demo </a:t>
            </a:r>
            <a:r>
              <a:rPr lang="en-US" b="1" dirty="0" smtClean="0">
                <a:solidFill>
                  <a:srgbClr val="FF0000"/>
                </a:solidFill>
              </a:rPr>
              <a:t>general </a:t>
            </a:r>
            <a:r>
              <a:rPr lang="en-US" b="1" dirty="0">
                <a:solidFill>
                  <a:srgbClr val="FF0000"/>
                </a:solidFill>
              </a:rPr>
              <a:t>simulation </a:t>
            </a:r>
            <a:r>
              <a:rPr lang="en-US" dirty="0"/>
              <a:t>ok </a:t>
            </a:r>
            <a:r>
              <a:rPr lang="en-US" dirty="0" smtClean="0"/>
              <a:t>	</a:t>
            </a:r>
            <a:r>
              <a:rPr lang="en-US" dirty="0" err="1" smtClean="0"/>
              <a:t>UniPisa</a:t>
            </a:r>
            <a:r>
              <a:rPr lang="en-US" dirty="0" smtClean="0"/>
              <a:t> 	</a:t>
            </a:r>
            <a:r>
              <a:rPr lang="en-US" b="1" dirty="0" smtClean="0">
                <a:solidFill>
                  <a:srgbClr val="FF0000"/>
                </a:solidFill>
              </a:rPr>
              <a:t>M6</a:t>
            </a:r>
            <a:r>
              <a:rPr lang="en-US" dirty="0" smtClean="0"/>
              <a:t> 	</a:t>
            </a:r>
            <a:r>
              <a:rPr lang="en-US" sz="1600" dirty="0" smtClean="0"/>
              <a:t>Demonstrator </a:t>
            </a:r>
            <a:r>
              <a:rPr lang="en-US" sz="1600" dirty="0"/>
              <a:t>simulated architecture </a:t>
            </a:r>
            <a:r>
              <a:rPr lang="en-US" sz="1600" dirty="0" smtClean="0"/>
              <a:t>ok</a:t>
            </a:r>
          </a:p>
          <a:p>
            <a:r>
              <a:rPr lang="en-US" sz="1600" dirty="0"/>
              <a:t>	</a:t>
            </a:r>
            <a:r>
              <a:rPr lang="en-US" sz="1600" dirty="0" err="1" smtClean="0"/>
              <a:t>basical</a:t>
            </a:r>
            <a:r>
              <a:rPr lang="en-US" sz="1600" dirty="0" smtClean="0"/>
              <a:t>   AMBFTK simulation OK, see    tests  described by Kostas </a:t>
            </a:r>
            <a:r>
              <a:rPr lang="en-US" sz="1600" dirty="0" err="1" smtClean="0"/>
              <a:t>Kordas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r>
              <a:rPr lang="nb-NO" sz="1400" dirty="0"/>
              <a:t>M.1.1.</a:t>
            </a:r>
            <a:r>
              <a:rPr lang="nb-NO" dirty="0"/>
              <a:t> Slp2 prototype ok at Priele </a:t>
            </a:r>
            <a:r>
              <a:rPr lang="nb-NO" dirty="0" smtClean="0"/>
              <a:t>	PRIELE 	M12 	</a:t>
            </a:r>
            <a:r>
              <a:rPr lang="nb-NO" sz="1600" dirty="0" smtClean="0"/>
              <a:t>SLP2 </a:t>
            </a:r>
            <a:r>
              <a:rPr lang="nb-NO" sz="1600" dirty="0"/>
              <a:t>prototype validated at </a:t>
            </a:r>
            <a:r>
              <a:rPr lang="nb-NO" sz="1600" dirty="0" smtClean="0"/>
              <a:t>PRIELE</a:t>
            </a:r>
          </a:p>
          <a:p>
            <a:r>
              <a:rPr lang="nb-NO" sz="1600" dirty="0" smtClean="0"/>
              <a:t>	Ongoing work (see Marco’s and Saverio’s talks)</a:t>
            </a:r>
          </a:p>
          <a:p>
            <a:endParaRPr lang="nb-NO" sz="1600" dirty="0"/>
          </a:p>
          <a:p>
            <a:r>
              <a:rPr lang="en-US" sz="1400" dirty="0"/>
              <a:t>M.1.2. </a:t>
            </a:r>
            <a:r>
              <a:rPr lang="en-US" dirty="0"/>
              <a:t>Prototypes Atlas </a:t>
            </a:r>
            <a:r>
              <a:rPr lang="en-US" dirty="0" smtClean="0"/>
              <a:t>Review		 </a:t>
            </a:r>
            <a:r>
              <a:rPr lang="en-US" dirty="0"/>
              <a:t>PRIELE </a:t>
            </a:r>
            <a:r>
              <a:rPr lang="en-US" dirty="0" smtClean="0"/>
              <a:t>	M12 	</a:t>
            </a:r>
            <a:r>
              <a:rPr lang="en-US" sz="1600" dirty="0" smtClean="0"/>
              <a:t>Atlas </a:t>
            </a:r>
            <a:r>
              <a:rPr lang="en-US" sz="1600" dirty="0"/>
              <a:t>evaluation of FTK </a:t>
            </a:r>
            <a:r>
              <a:rPr lang="en-US" sz="1600" dirty="0" smtClean="0"/>
              <a:t>prototypes</a:t>
            </a:r>
          </a:p>
          <a:p>
            <a:endParaRPr lang="en-US" sz="1600" dirty="0"/>
          </a:p>
          <a:p>
            <a:r>
              <a:rPr lang="it-IT" sz="1400" dirty="0"/>
              <a:t>M.2.1.</a:t>
            </a:r>
            <a:r>
              <a:rPr lang="it-IT" dirty="0"/>
              <a:t> Demonstrator ok at Caen </a:t>
            </a:r>
            <a:r>
              <a:rPr lang="it-IT" dirty="0" smtClean="0"/>
              <a:t>	 CAEN 	M12 	</a:t>
            </a:r>
            <a:r>
              <a:rPr lang="it-IT" sz="1600" dirty="0" smtClean="0"/>
              <a:t>Demonstrator </a:t>
            </a:r>
            <a:r>
              <a:rPr lang="it-IT" sz="1600" dirty="0"/>
              <a:t>runs flawlessly at </a:t>
            </a:r>
            <a:r>
              <a:rPr lang="it-IT" sz="1600" dirty="0" smtClean="0"/>
              <a:t>Caen</a:t>
            </a:r>
          </a:p>
          <a:p>
            <a:r>
              <a:rPr lang="en-GB" sz="1600" dirty="0"/>
              <a:t>	</a:t>
            </a:r>
            <a:r>
              <a:rPr lang="en-GB" sz="1600" dirty="0" smtClean="0"/>
              <a:t>Integration with AUX card</a:t>
            </a:r>
            <a:endParaRPr lang="it-IT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375431" y="785"/>
            <a:ext cx="5429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Deadlines under the corner:</a:t>
            </a:r>
          </a:p>
          <a:p>
            <a:r>
              <a:rPr lang="en-GB" sz="3600" dirty="0" smtClean="0"/>
              <a:t>Milestones in 2013</a:t>
            </a:r>
            <a:endParaRPr lang="it-IT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2259726" y="2855920"/>
            <a:ext cx="4629166" cy="1926055"/>
            <a:chOff x="617857" y="691996"/>
            <a:chExt cx="4629166" cy="19260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7857" y="798520"/>
              <a:ext cx="2140095" cy="1819531"/>
            </a:xfrm>
            <a:prstGeom prst="rect">
              <a:avLst/>
            </a:prstGeom>
          </p:spPr>
        </p:pic>
        <p:sp>
          <p:nvSpPr>
            <p:cNvPr id="8" name="CasellaDiTesto 17"/>
            <p:cNvSpPr txBox="1"/>
            <p:nvPr/>
          </p:nvSpPr>
          <p:spPr>
            <a:xfrm>
              <a:off x="760321" y="2030256"/>
              <a:ext cx="1576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dirty="0" err="1" smtClean="0">
                  <a:solidFill>
                    <a:srgbClr val="FFFF00"/>
                  </a:solidFill>
                  <a:latin typeface="Trebuchet MS"/>
                  <a:cs typeface="Trebuchet MS"/>
                </a:rPr>
                <a:t>AMBoard</a:t>
              </a:r>
              <a:endParaRPr lang="en-US" sz="2800" dirty="0">
                <a:solidFill>
                  <a:srgbClr val="FFFF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9030" y="903445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00"/>
                  </a:solidFill>
                </a:rPr>
                <a:t>(a)</a:t>
              </a:r>
              <a:endParaRPr lang="it-IT" dirty="0">
                <a:solidFill>
                  <a:srgbClr val="FFFF00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645438" y="691996"/>
              <a:ext cx="2601585" cy="1872000"/>
              <a:chOff x="1312380" y="691996"/>
              <a:chExt cx="2601585" cy="1872000"/>
            </a:xfrm>
          </p:grpSpPr>
          <p:sp>
            <p:nvSpPr>
              <p:cNvPr id="11" name="Rectangle 40"/>
              <p:cNvSpPr>
                <a:spLocks noChangeArrowheads="1"/>
              </p:cNvSpPr>
              <p:nvPr/>
            </p:nvSpPr>
            <p:spPr bwMode="auto">
              <a:xfrm>
                <a:off x="3463065" y="691996"/>
                <a:ext cx="450900" cy="990381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r>
                  <a:rPr lang="en-US" sz="1400" dirty="0" smtClean="0"/>
                  <a:t>SSB: </a:t>
                </a:r>
              </a:p>
              <a:p>
                <a:pPr algn="ctr"/>
                <a:r>
                  <a:rPr lang="en-US" sz="1400" dirty="0" smtClean="0"/>
                  <a:t>Final Fit-HW</a:t>
                </a:r>
                <a:endParaRPr lang="it-IT" sz="1400" b="1" dirty="0"/>
              </a:p>
            </p:txBody>
          </p:sp>
          <p:cxnSp>
            <p:nvCxnSpPr>
              <p:cNvPr id="12" name="Connettore 4 102"/>
              <p:cNvCxnSpPr/>
              <p:nvPr/>
            </p:nvCxnSpPr>
            <p:spPr>
              <a:xfrm flipV="1">
                <a:off x="2645438" y="1200956"/>
                <a:ext cx="799988" cy="71821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03"/>
              <p:cNvCxnSpPr/>
              <p:nvPr/>
            </p:nvCxnSpPr>
            <p:spPr>
              <a:xfrm flipH="1" flipV="1">
                <a:off x="2770796" y="2093393"/>
                <a:ext cx="473611" cy="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3260700" y="1781592"/>
                <a:ext cx="404729" cy="68480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CasellaDiTesto 166"/>
              <p:cNvSpPr txBox="1"/>
              <p:nvPr/>
            </p:nvSpPr>
            <p:spPr>
              <a:xfrm rot="5400000">
                <a:off x="3234476" y="1954719"/>
                <a:ext cx="4571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DF</a:t>
                </a:r>
                <a:endParaRPr lang="en-US" sz="1600" b="1" dirty="0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2380" y="831021"/>
                <a:ext cx="1379226" cy="1732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CasellaDiTesto 18"/>
              <p:cNvSpPr txBox="1"/>
              <p:nvPr/>
            </p:nvSpPr>
            <p:spPr>
              <a:xfrm>
                <a:off x="1577540" y="1418354"/>
                <a:ext cx="103502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2800" dirty="0" smtClean="0">
                    <a:solidFill>
                      <a:srgbClr val="FFFF00"/>
                    </a:solidFill>
                    <a:latin typeface="Trebuchet MS"/>
                    <a:cs typeface="Trebuchet MS"/>
                  </a:rPr>
                  <a:t>Proto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800" dirty="0" smtClean="0">
                    <a:solidFill>
                      <a:srgbClr val="FFFF00"/>
                    </a:solidFill>
                    <a:latin typeface="Trebuchet MS"/>
                    <a:cs typeface="Trebuchet MS"/>
                  </a:rPr>
                  <a:t>AUX</a:t>
                </a:r>
                <a:endParaRPr lang="en-US" sz="2800" dirty="0">
                  <a:solidFill>
                    <a:srgbClr val="FFFF00"/>
                  </a:solidFill>
                  <a:latin typeface="Trebuchet MS"/>
                  <a:cs typeface="Trebuchet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816518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OUTREACH       MILESTONES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251520" y="170080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M.7.1</a:t>
            </a:r>
            <a:r>
              <a:rPr lang="it-IT" dirty="0" smtClean="0"/>
              <a:t>.-M.7.3.	</a:t>
            </a:r>
            <a:r>
              <a:rPr lang="en-US" dirty="0" smtClean="0"/>
              <a:t>Open </a:t>
            </a:r>
            <a:r>
              <a:rPr lang="en-US" dirty="0"/>
              <a:t>Days results </a:t>
            </a:r>
            <a:r>
              <a:rPr lang="en-US" dirty="0" smtClean="0"/>
              <a:t>verification	AUTH 	</a:t>
            </a:r>
            <a:r>
              <a:rPr lang="en-US" b="1" dirty="0" smtClean="0">
                <a:solidFill>
                  <a:srgbClr val="FF33CC"/>
                </a:solidFill>
              </a:rPr>
              <a:t>M8</a:t>
            </a:r>
            <a:r>
              <a:rPr lang="en-US" dirty="0"/>
              <a:t>, </a:t>
            </a:r>
            <a:r>
              <a:rPr lang="en-US" dirty="0" smtClean="0"/>
              <a:t>M20,</a:t>
            </a:r>
            <a:r>
              <a:rPr lang="it-IT" dirty="0" smtClean="0"/>
              <a:t>M32</a:t>
            </a:r>
            <a:endParaRPr lang="en-US" dirty="0"/>
          </a:p>
          <a:p>
            <a:r>
              <a:rPr lang="it-IT" dirty="0"/>
              <a:t>M.7.4. </a:t>
            </a:r>
            <a:r>
              <a:rPr lang="it-IT" dirty="0" smtClean="0"/>
              <a:t>–M.7.6.	</a:t>
            </a:r>
            <a:r>
              <a:rPr lang="en-US" dirty="0" err="1" smtClean="0"/>
              <a:t>WorkS</a:t>
            </a:r>
            <a:r>
              <a:rPr lang="en-US" dirty="0" smtClean="0"/>
              <a:t>. </a:t>
            </a:r>
            <a:r>
              <a:rPr lang="en-US" dirty="0"/>
              <a:t>days </a:t>
            </a:r>
            <a:r>
              <a:rPr lang="en-US" dirty="0" smtClean="0"/>
              <a:t>results verification 	AUTH 	</a:t>
            </a:r>
            <a:r>
              <a:rPr lang="en-US" b="1" dirty="0" smtClean="0">
                <a:solidFill>
                  <a:srgbClr val="FF33CC"/>
                </a:solidFill>
              </a:rPr>
              <a:t>M6</a:t>
            </a:r>
            <a:r>
              <a:rPr lang="en-US" dirty="0"/>
              <a:t>, </a:t>
            </a:r>
            <a:r>
              <a:rPr lang="en-US" dirty="0" smtClean="0"/>
              <a:t>M18,</a:t>
            </a:r>
            <a:r>
              <a:rPr lang="it-IT" dirty="0" smtClean="0"/>
              <a:t>M30  </a:t>
            </a:r>
            <a:r>
              <a:rPr lang="it-IT" b="1" dirty="0" smtClean="0">
                <a:solidFill>
                  <a:srgbClr val="FF33CC"/>
                </a:solidFill>
              </a:rPr>
              <a:t>JULY</a:t>
            </a:r>
            <a:r>
              <a:rPr lang="it-IT" dirty="0" smtClean="0"/>
              <a:t> </a:t>
            </a:r>
            <a:endParaRPr lang="it-IT" dirty="0"/>
          </a:p>
          <a:p>
            <a:r>
              <a:rPr lang="it-IT" dirty="0" smtClean="0"/>
              <a:t>M.7.7</a:t>
            </a:r>
            <a:r>
              <a:rPr lang="it-IT" dirty="0"/>
              <a:t>. </a:t>
            </a:r>
            <a:r>
              <a:rPr lang="it-IT" dirty="0" smtClean="0"/>
              <a:t>–M.7.9.	</a:t>
            </a:r>
            <a:r>
              <a:rPr lang="en-US" dirty="0" smtClean="0"/>
              <a:t>Summer </a:t>
            </a:r>
            <a:r>
              <a:rPr lang="en-US" dirty="0"/>
              <a:t>schools results </a:t>
            </a:r>
            <a:r>
              <a:rPr lang="en-US" dirty="0" smtClean="0"/>
              <a:t>		AUTH 	</a:t>
            </a:r>
            <a:r>
              <a:rPr lang="en-US" b="1" dirty="0" smtClean="0">
                <a:solidFill>
                  <a:srgbClr val="FF33CC"/>
                </a:solidFill>
              </a:rPr>
              <a:t>M7</a:t>
            </a:r>
            <a:r>
              <a:rPr lang="en-US" dirty="0"/>
              <a:t>, </a:t>
            </a:r>
            <a:r>
              <a:rPr lang="en-US" dirty="0" smtClean="0"/>
              <a:t>M19,</a:t>
            </a:r>
            <a:r>
              <a:rPr lang="it-IT" dirty="0" smtClean="0"/>
              <a:t>M31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91585" y="2979042"/>
            <a:ext cx="905241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33CC"/>
                </a:solidFill>
              </a:rPr>
              <a:t>Summer School: </a:t>
            </a:r>
            <a:r>
              <a:rPr lang="en-GB" dirty="0" smtClean="0"/>
              <a:t> VHDL language and ISE Xilinx CAD  </a:t>
            </a:r>
            <a:r>
              <a:rPr lang="en-GB" b="1" dirty="0" smtClean="0">
                <a:solidFill>
                  <a:srgbClr val="FF33CC"/>
                </a:solidFill>
              </a:rPr>
              <a:t>July 1 – 4        2013</a:t>
            </a:r>
          </a:p>
          <a:p>
            <a:r>
              <a:rPr lang="en-GB" b="1" dirty="0">
                <a:solidFill>
                  <a:srgbClr val="FF33CC"/>
                </a:solidFill>
              </a:rPr>
              <a:t>	</a:t>
            </a:r>
            <a:r>
              <a:rPr lang="en-GB" b="1" dirty="0" smtClean="0">
                <a:solidFill>
                  <a:srgbClr val="FF33CC"/>
                </a:solidFill>
              </a:rPr>
              <a:t>	 </a:t>
            </a:r>
            <a:r>
              <a:rPr lang="en-GB" b="1" dirty="0" smtClean="0">
                <a:solidFill>
                  <a:srgbClr val="FF33CC"/>
                </a:solidFill>
                <a:hlinkClick r:id="rId2"/>
              </a:rPr>
              <a:t>http://agenda.infn.it/conferenceDisplay.py?confId=6549</a:t>
            </a:r>
            <a:endParaRPr lang="en-GB" b="1" dirty="0" smtClean="0">
              <a:solidFill>
                <a:srgbClr val="FF33CC"/>
              </a:solidFill>
            </a:endParaRPr>
          </a:p>
          <a:p>
            <a:endParaRPr lang="en-GB" b="1" dirty="0">
              <a:solidFill>
                <a:srgbClr val="FF33CC"/>
              </a:solidFill>
            </a:endParaRPr>
          </a:p>
          <a:p>
            <a:endParaRPr lang="en-GB" b="1" dirty="0" smtClean="0">
              <a:solidFill>
                <a:srgbClr val="FF33CC"/>
              </a:solidFill>
            </a:endParaRPr>
          </a:p>
          <a:p>
            <a:r>
              <a:rPr lang="en-GB" sz="2800" b="1" dirty="0" smtClean="0">
                <a:solidFill>
                  <a:srgbClr val="FF33CC"/>
                </a:solidFill>
              </a:rPr>
              <a:t>Workshop DAY:   July 5 2013?  </a:t>
            </a:r>
          </a:p>
          <a:p>
            <a:endParaRPr lang="en-GB" sz="2800" b="1" dirty="0">
              <a:solidFill>
                <a:srgbClr val="FF33CC"/>
              </a:solidFill>
            </a:endParaRPr>
          </a:p>
          <a:p>
            <a:endParaRPr lang="en-GB" sz="2800" b="1" dirty="0" smtClean="0">
              <a:solidFill>
                <a:srgbClr val="FF33CC"/>
              </a:solidFill>
            </a:endParaRPr>
          </a:p>
          <a:p>
            <a:r>
              <a:rPr lang="en-GB" sz="2800" b="1" dirty="0" smtClean="0">
                <a:solidFill>
                  <a:srgbClr val="FF33CC"/>
                </a:solidFill>
              </a:rPr>
              <a:t>IAPP Open day:  </a:t>
            </a:r>
            <a:r>
              <a:rPr lang="en-GB" dirty="0" smtClean="0">
                <a:solidFill>
                  <a:srgbClr val="FF33CC"/>
                </a:solidFill>
              </a:rPr>
              <a:t>inside the “Department </a:t>
            </a:r>
            <a:r>
              <a:rPr lang="en-GB" dirty="0" err="1" smtClean="0">
                <a:solidFill>
                  <a:srgbClr val="FF33CC"/>
                </a:solidFill>
              </a:rPr>
              <a:t>congressino</a:t>
            </a:r>
            <a:r>
              <a:rPr lang="en-GB" dirty="0" smtClean="0">
                <a:solidFill>
                  <a:srgbClr val="FF33CC"/>
                </a:solidFill>
              </a:rPr>
              <a:t>” FTK communicates to students</a:t>
            </a:r>
          </a:p>
          <a:p>
            <a:r>
              <a:rPr lang="en-GB" b="1" dirty="0">
                <a:solidFill>
                  <a:srgbClr val="FF33CC"/>
                </a:solidFill>
              </a:rPr>
              <a:t>	</a:t>
            </a:r>
            <a:r>
              <a:rPr lang="en-GB" b="1" dirty="0" smtClean="0">
                <a:solidFill>
                  <a:srgbClr val="FF33CC"/>
                </a:solidFill>
              </a:rPr>
              <a:t>	April 17 2013 </a:t>
            </a:r>
            <a:r>
              <a:rPr lang="en-GB" b="1" dirty="0" smtClean="0">
                <a:solidFill>
                  <a:srgbClr val="FF33CC"/>
                </a:solidFill>
                <a:hlinkClick r:id="rId3"/>
              </a:rPr>
              <a:t>http://www.df.unipi.it/eventi/congressino-2013</a:t>
            </a:r>
            <a:endParaRPr lang="en-GB" b="1" dirty="0" smtClean="0">
              <a:solidFill>
                <a:srgbClr val="FF33CC"/>
              </a:solidFill>
            </a:endParaRPr>
          </a:p>
          <a:p>
            <a:endParaRPr lang="it-IT" b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836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20889"/>
            <a:ext cx="9144000" cy="119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62797"/>
            <a:ext cx="9144000" cy="92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54868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OUTREACH     SCHEDULE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032584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6909" y="1268338"/>
            <a:ext cx="5617180" cy="4085935"/>
            <a:chOff x="96261" y="456135"/>
            <a:chExt cx="5617180" cy="40859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96261" y="581630"/>
              <a:ext cx="5544616" cy="396044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3178392" y="1392700"/>
              <a:ext cx="0" cy="39847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746344" y="531910"/>
              <a:ext cx="10038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FF00"/>
                  </a:solidFill>
                </a:rPr>
                <a:t>Calliope </a:t>
              </a:r>
            </a:p>
            <a:p>
              <a:r>
                <a:rPr lang="en-GB" b="1" dirty="0" smtClean="0">
                  <a:solidFill>
                    <a:srgbClr val="FFFF00"/>
                  </a:solidFill>
                </a:rPr>
                <a:t>from </a:t>
              </a:r>
            </a:p>
            <a:p>
              <a:r>
                <a:rPr lang="en-GB" b="1" dirty="0" smtClean="0">
                  <a:solidFill>
                    <a:srgbClr val="FFFF00"/>
                  </a:solidFill>
                </a:rPr>
                <a:t>AUTH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906584" y="1190228"/>
              <a:ext cx="144016" cy="2560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75831" y="552833"/>
              <a:ext cx="13376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Andreas</a:t>
              </a:r>
            </a:p>
            <a:p>
              <a:r>
                <a:rPr lang="en-GB" b="1" dirty="0">
                  <a:solidFill>
                    <a:srgbClr val="FF0000"/>
                  </a:solidFill>
                </a:rPr>
                <a:t>f</a:t>
              </a:r>
              <a:r>
                <a:rPr lang="en-GB" b="1" dirty="0" smtClean="0">
                  <a:solidFill>
                    <a:srgbClr val="FF0000"/>
                  </a:solidFill>
                </a:rPr>
                <a:t>rom PRIELE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833888" y="1317189"/>
              <a:ext cx="0" cy="36320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589762" y="456136"/>
              <a:ext cx="7973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FF00"/>
                  </a:solidFill>
                </a:rPr>
                <a:t>Marco</a:t>
              </a:r>
            </a:p>
            <a:p>
              <a:r>
                <a:rPr lang="en-GB" b="1" dirty="0" smtClean="0">
                  <a:solidFill>
                    <a:srgbClr val="FFFF00"/>
                  </a:solidFill>
                </a:rPr>
                <a:t>from </a:t>
              </a:r>
            </a:p>
            <a:p>
              <a:r>
                <a:rPr lang="en-GB" b="1" dirty="0" smtClean="0">
                  <a:solidFill>
                    <a:srgbClr val="FFFF00"/>
                  </a:solidFill>
                </a:rPr>
                <a:t>UNIPI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018152" y="1030740"/>
              <a:ext cx="0" cy="46805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4339" y="456135"/>
              <a:ext cx="1249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FF00"/>
                  </a:solidFill>
                </a:rPr>
                <a:t>Simone</a:t>
              </a:r>
            </a:p>
            <a:p>
              <a:r>
                <a:rPr lang="en-GB" b="1" dirty="0" smtClean="0">
                  <a:solidFill>
                    <a:srgbClr val="FFFF00"/>
                  </a:solidFill>
                </a:rPr>
                <a:t>from UNIPI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1348" y="4633953"/>
            <a:ext cx="3901440" cy="2188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651" y="513116"/>
            <a:ext cx="8302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 smtClean="0"/>
          </a:p>
          <a:p>
            <a:r>
              <a:rPr lang="en-GB" sz="2400" dirty="0" smtClean="0"/>
              <a:t>The FTK group at the IAPP Poster during the “UNIPI </a:t>
            </a:r>
            <a:r>
              <a:rPr lang="en-GB" sz="2400" dirty="0" err="1" smtClean="0"/>
              <a:t>congressino</a:t>
            </a:r>
            <a:r>
              <a:rPr lang="en-GB" sz="2400" dirty="0" smtClean="0"/>
              <a:t>” </a:t>
            </a:r>
            <a:endParaRPr lang="it-IT" sz="24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020272" y="4350471"/>
            <a:ext cx="0" cy="5669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14787" y="3600578"/>
            <a:ext cx="2708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Federico from UNIPI</a:t>
            </a:r>
          </a:p>
          <a:p>
            <a:r>
              <a:rPr lang="en-GB" sz="2400" dirty="0" smtClean="0"/>
              <a:t>&amp; the students</a:t>
            </a:r>
            <a:endParaRPr lang="it-IT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206645"/>
            <a:ext cx="8453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</a:rPr>
              <a:t>FIRST  OUTREACH ACTIVITY:  April   IAPP day </a:t>
            </a:r>
            <a:endParaRPr lang="it-IT" sz="3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0766" y="1757811"/>
            <a:ext cx="31569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Open LAB – posters on FPGA-based Supercomputer – ATLAS </a:t>
            </a:r>
          </a:p>
        </p:txBody>
      </p:sp>
    </p:spTree>
    <p:extLst>
      <p:ext uri="{BB962C8B-B14F-4D97-AF65-F5344CB8AC3E}">
        <p14:creationId xmlns:p14="http://schemas.microsoft.com/office/powerpoint/2010/main" xmlns="" val="3642658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-1"/>
            <a:ext cx="6264696" cy="88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Workshop Day</a:t>
            </a:r>
            <a:br>
              <a:rPr lang="en-GB" dirty="0" smtClean="0"/>
            </a:br>
            <a:r>
              <a:rPr lang="en-GB" dirty="0" smtClean="0">
                <a:solidFill>
                  <a:srgbClr val="FF0000"/>
                </a:solidFill>
              </a:rPr>
              <a:t>July 12 2013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32" y="3994753"/>
            <a:ext cx="4208781" cy="1872208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Seminars to students for:</a:t>
            </a:r>
          </a:p>
          <a:p>
            <a:pPr lvl="1"/>
            <a:r>
              <a:rPr lang="en-GB" dirty="0" smtClean="0"/>
              <a:t>Trigger in HEP</a:t>
            </a:r>
          </a:p>
          <a:p>
            <a:pPr lvl="1"/>
            <a:r>
              <a:rPr lang="en-GB" dirty="0" smtClean="0"/>
              <a:t>FPGA applications outside HEP 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1509163" y="1414659"/>
            <a:ext cx="5630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LHC  e   </a:t>
            </a:r>
            <a:r>
              <a:rPr lang="en-GB" sz="4000" dirty="0" err="1" smtClean="0">
                <a:solidFill>
                  <a:srgbClr val="FF0000"/>
                </a:solidFill>
              </a:rPr>
              <a:t>l’ago</a:t>
            </a:r>
            <a:r>
              <a:rPr lang="en-GB" sz="4000" dirty="0" smtClean="0">
                <a:solidFill>
                  <a:srgbClr val="FF0000"/>
                </a:solidFill>
              </a:rPr>
              <a:t>  </a:t>
            </a:r>
            <a:r>
              <a:rPr lang="en-GB" sz="4000" dirty="0" err="1" smtClean="0">
                <a:solidFill>
                  <a:srgbClr val="FF0000"/>
                </a:solidFill>
              </a:rPr>
              <a:t>nel</a:t>
            </a:r>
            <a:r>
              <a:rPr lang="en-GB" sz="4000" dirty="0" smtClean="0">
                <a:solidFill>
                  <a:srgbClr val="FF0000"/>
                </a:solidFill>
              </a:rPr>
              <a:t>   </a:t>
            </a:r>
            <a:r>
              <a:rPr lang="en-GB" sz="4000" dirty="0" err="1" smtClean="0">
                <a:solidFill>
                  <a:srgbClr val="FF0000"/>
                </a:solidFill>
              </a:rPr>
              <a:t>pagliaio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924944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4577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cms_pr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7768" y="1199696"/>
            <a:ext cx="4556125" cy="624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ttangolo 39"/>
          <p:cNvSpPr/>
          <p:nvPr/>
        </p:nvSpPr>
        <p:spPr bwMode="auto">
          <a:xfrm>
            <a:off x="4572000" y="3968750"/>
            <a:ext cx="4572000" cy="2860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ttangolo arrotondato 160"/>
          <p:cNvSpPr/>
          <p:nvPr/>
        </p:nvSpPr>
        <p:spPr>
          <a:xfrm>
            <a:off x="5013099" y="4723946"/>
            <a:ext cx="4130901" cy="2132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6" name="Rectangle 7"/>
          <p:cNvSpPr>
            <a:spLocks noChangeArrowheads="1"/>
          </p:cNvSpPr>
          <p:nvPr/>
        </p:nvSpPr>
        <p:spPr bwMode="auto">
          <a:xfrm>
            <a:off x="468313" y="6013224"/>
            <a:ext cx="2310946" cy="4853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r>
              <a:rPr lang="it-IT" sz="2400" b="1" dirty="0">
                <a:latin typeface="Times New Roman" pitchFamily="18" charset="0"/>
              </a:rPr>
              <a:t>Su Nastro</a:t>
            </a:r>
          </a:p>
        </p:txBody>
      </p:sp>
      <p:sp>
        <p:nvSpPr>
          <p:cNvPr id="6150" name="Line 9"/>
          <p:cNvSpPr>
            <a:spLocks noChangeShapeType="1"/>
          </p:cNvSpPr>
          <p:nvPr/>
        </p:nvSpPr>
        <p:spPr bwMode="auto">
          <a:xfrm>
            <a:off x="1294947" y="5326063"/>
            <a:ext cx="2268" cy="839107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it-IT"/>
          </a:p>
        </p:txBody>
      </p:sp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2515054" y="2355170"/>
            <a:ext cx="1923143" cy="4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it-IT" sz="2400" b="1">
                <a:latin typeface="Times New Roman" pitchFamily="18" charset="0"/>
              </a:rPr>
              <a:t>DETECTOR</a:t>
            </a:r>
          </a:p>
        </p:txBody>
      </p: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991054" y="1974170"/>
            <a:ext cx="1268866" cy="4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it-IT" sz="2400" b="1">
                <a:solidFill>
                  <a:srgbClr val="FF0000"/>
                </a:solidFill>
                <a:latin typeface="Times New Roman" pitchFamily="18" charset="0"/>
              </a:rPr>
              <a:t>40  TB/s</a:t>
            </a:r>
          </a:p>
        </p:txBody>
      </p:sp>
      <p:sp>
        <p:nvSpPr>
          <p:cNvPr id="6153" name="Text Box 13"/>
          <p:cNvSpPr txBox="1">
            <a:spLocks noChangeArrowheads="1"/>
          </p:cNvSpPr>
          <p:nvPr/>
        </p:nvSpPr>
        <p:spPr bwMode="auto">
          <a:xfrm>
            <a:off x="456974" y="5479143"/>
            <a:ext cx="2515054" cy="46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it-IT" sz="2400" b="1">
                <a:solidFill>
                  <a:srgbClr val="FF0000"/>
                </a:solidFill>
                <a:latin typeface="Times New Roman" pitchFamily="18" charset="0"/>
              </a:rPr>
              <a:t>1/10</a:t>
            </a:r>
            <a:r>
              <a:rPr lang="it-IT" sz="2400" b="1" baseline="30000">
                <a:solidFill>
                  <a:srgbClr val="FF0000"/>
                </a:solidFill>
                <a:latin typeface="Times New Roman" pitchFamily="18" charset="0"/>
              </a:rPr>
              <a:t>9</a:t>
            </a:r>
            <a:r>
              <a:rPr lang="it-IT" sz="2400" b="1">
                <a:solidFill>
                  <a:srgbClr val="FF0000"/>
                </a:solidFill>
                <a:latin typeface="Times New Roman" pitchFamily="18" charset="0"/>
              </a:rPr>
              <a:t>   interazioni</a:t>
            </a:r>
          </a:p>
        </p:txBody>
      </p:sp>
      <p:sp>
        <p:nvSpPr>
          <p:cNvPr id="6154" name="Text Box 14"/>
          <p:cNvSpPr txBox="1">
            <a:spLocks noChangeArrowheads="1"/>
          </p:cNvSpPr>
          <p:nvPr/>
        </p:nvSpPr>
        <p:spPr bwMode="auto">
          <a:xfrm>
            <a:off x="2527527" y="2736170"/>
            <a:ext cx="1831294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 sz="1400">
                <a:latin typeface="Times New Roman" pitchFamily="18" charset="0"/>
              </a:rPr>
              <a:t>2 “Divine Commedie”</a:t>
            </a:r>
          </a:p>
          <a:p>
            <a:pPr algn="ctr" eaLnBrk="1" hangingPunct="1"/>
            <a:r>
              <a:rPr lang="it-IT" sz="1400">
                <a:latin typeface="Times New Roman" pitchFamily="18" charset="0"/>
              </a:rPr>
              <a:t>ogni 25 nsec</a:t>
            </a:r>
          </a:p>
        </p:txBody>
      </p:sp>
      <p:pic>
        <p:nvPicPr>
          <p:cNvPr id="6155" name="Picture 89" descr="0803014_01-A4-at-144-dpi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47" t="17188" b="4688"/>
          <a:stretch>
            <a:fillRect/>
          </a:stretch>
        </p:blipFill>
        <p:spPr bwMode="auto">
          <a:xfrm>
            <a:off x="0" y="602117"/>
            <a:ext cx="3377974" cy="139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05"/>
          <p:cNvGrpSpPr>
            <a:grpSpLocks/>
          </p:cNvGrpSpPr>
          <p:nvPr/>
        </p:nvGrpSpPr>
        <p:grpSpPr bwMode="auto">
          <a:xfrm>
            <a:off x="837974" y="3421063"/>
            <a:ext cx="1621518" cy="1448026"/>
            <a:chOff x="395536" y="2636912"/>
            <a:chExt cx="2520280" cy="2898322"/>
          </a:xfrm>
        </p:grpSpPr>
        <p:pic>
          <p:nvPicPr>
            <p:cNvPr id="10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2636912"/>
              <a:ext cx="2520280" cy="289832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200" name="Rettangolo 107"/>
            <p:cNvSpPr>
              <a:spLocks noChangeArrowheads="1"/>
            </p:cNvSpPr>
            <p:nvPr/>
          </p:nvSpPr>
          <p:spPr bwMode="auto">
            <a:xfrm>
              <a:off x="1331640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01" name="Rettangolo 108"/>
            <p:cNvSpPr>
              <a:spLocks noChangeArrowheads="1"/>
            </p:cNvSpPr>
            <p:nvPr/>
          </p:nvSpPr>
          <p:spPr bwMode="auto">
            <a:xfrm>
              <a:off x="1403648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02" name="Rettangolo 109"/>
            <p:cNvSpPr>
              <a:spLocks noChangeArrowheads="1"/>
            </p:cNvSpPr>
            <p:nvPr/>
          </p:nvSpPr>
          <p:spPr bwMode="auto">
            <a:xfrm>
              <a:off x="1475656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03" name="Rettangolo 110"/>
            <p:cNvSpPr>
              <a:spLocks noChangeArrowheads="1"/>
            </p:cNvSpPr>
            <p:nvPr/>
          </p:nvSpPr>
          <p:spPr bwMode="auto">
            <a:xfrm>
              <a:off x="1547664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04" name="Rettangolo 111"/>
            <p:cNvSpPr>
              <a:spLocks noChangeArrowheads="1"/>
            </p:cNvSpPr>
            <p:nvPr/>
          </p:nvSpPr>
          <p:spPr bwMode="auto">
            <a:xfrm>
              <a:off x="1619672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05" name="Rettangolo 112"/>
            <p:cNvSpPr>
              <a:spLocks noChangeArrowheads="1"/>
            </p:cNvSpPr>
            <p:nvPr/>
          </p:nvSpPr>
          <p:spPr bwMode="auto">
            <a:xfrm>
              <a:off x="1691680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06" name="Rettangolo 113"/>
            <p:cNvSpPr>
              <a:spLocks noChangeArrowheads="1"/>
            </p:cNvSpPr>
            <p:nvPr/>
          </p:nvSpPr>
          <p:spPr bwMode="auto">
            <a:xfrm>
              <a:off x="1763688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07" name="Rettangolo 114"/>
            <p:cNvSpPr>
              <a:spLocks noChangeArrowheads="1"/>
            </p:cNvSpPr>
            <p:nvPr/>
          </p:nvSpPr>
          <p:spPr bwMode="auto">
            <a:xfrm>
              <a:off x="1835696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08" name="Rettangolo 115"/>
            <p:cNvSpPr>
              <a:spLocks noChangeArrowheads="1"/>
            </p:cNvSpPr>
            <p:nvPr/>
          </p:nvSpPr>
          <p:spPr bwMode="auto">
            <a:xfrm>
              <a:off x="1907704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09" name="Rettangolo 116"/>
            <p:cNvSpPr>
              <a:spLocks noChangeArrowheads="1"/>
            </p:cNvSpPr>
            <p:nvPr/>
          </p:nvSpPr>
          <p:spPr bwMode="auto">
            <a:xfrm>
              <a:off x="1979712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10" name="Rettangolo 117"/>
            <p:cNvSpPr>
              <a:spLocks noChangeArrowheads="1"/>
            </p:cNvSpPr>
            <p:nvPr/>
          </p:nvSpPr>
          <p:spPr bwMode="auto">
            <a:xfrm>
              <a:off x="2051720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11" name="Rettangolo 118"/>
            <p:cNvSpPr>
              <a:spLocks noChangeArrowheads="1"/>
            </p:cNvSpPr>
            <p:nvPr/>
          </p:nvSpPr>
          <p:spPr bwMode="auto">
            <a:xfrm>
              <a:off x="2123728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12" name="Rettangolo 119"/>
            <p:cNvSpPr>
              <a:spLocks noChangeArrowheads="1"/>
            </p:cNvSpPr>
            <p:nvPr/>
          </p:nvSpPr>
          <p:spPr bwMode="auto">
            <a:xfrm>
              <a:off x="2195736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13" name="Rettangolo 120"/>
            <p:cNvSpPr>
              <a:spLocks noChangeArrowheads="1"/>
            </p:cNvSpPr>
            <p:nvPr/>
          </p:nvSpPr>
          <p:spPr bwMode="auto">
            <a:xfrm>
              <a:off x="2267744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14" name="Rettangolo 121"/>
            <p:cNvSpPr>
              <a:spLocks noChangeArrowheads="1"/>
            </p:cNvSpPr>
            <p:nvPr/>
          </p:nvSpPr>
          <p:spPr bwMode="auto">
            <a:xfrm>
              <a:off x="2339752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15" name="Rettangolo 122"/>
            <p:cNvSpPr>
              <a:spLocks noChangeArrowheads="1"/>
            </p:cNvSpPr>
            <p:nvPr/>
          </p:nvSpPr>
          <p:spPr bwMode="auto">
            <a:xfrm>
              <a:off x="2411760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16" name="Rettangolo 123"/>
            <p:cNvSpPr>
              <a:spLocks noChangeArrowheads="1"/>
            </p:cNvSpPr>
            <p:nvPr/>
          </p:nvSpPr>
          <p:spPr bwMode="auto">
            <a:xfrm>
              <a:off x="2483768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17" name="Rettangolo 124"/>
            <p:cNvSpPr>
              <a:spLocks noChangeArrowheads="1"/>
            </p:cNvSpPr>
            <p:nvPr/>
          </p:nvSpPr>
          <p:spPr bwMode="auto">
            <a:xfrm>
              <a:off x="2555776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18" name="Rettangolo 125"/>
            <p:cNvSpPr>
              <a:spLocks noChangeArrowheads="1"/>
            </p:cNvSpPr>
            <p:nvPr/>
          </p:nvSpPr>
          <p:spPr bwMode="auto">
            <a:xfrm>
              <a:off x="1259632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19" name="Rettangolo 126"/>
            <p:cNvSpPr>
              <a:spLocks noChangeArrowheads="1"/>
            </p:cNvSpPr>
            <p:nvPr/>
          </p:nvSpPr>
          <p:spPr bwMode="auto">
            <a:xfrm>
              <a:off x="1187624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20" name="Rettangolo 127"/>
            <p:cNvSpPr>
              <a:spLocks noChangeArrowheads="1"/>
            </p:cNvSpPr>
            <p:nvPr/>
          </p:nvSpPr>
          <p:spPr bwMode="auto">
            <a:xfrm>
              <a:off x="1115616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221" name="Rettangolo 128"/>
            <p:cNvSpPr>
              <a:spLocks noChangeArrowheads="1"/>
            </p:cNvSpPr>
            <p:nvPr/>
          </p:nvSpPr>
          <p:spPr bwMode="auto">
            <a:xfrm>
              <a:off x="1043608" y="3068960"/>
              <a:ext cx="72008" cy="158417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sz="16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6157" name="CasellaDiTesto 129"/>
          <p:cNvSpPr txBox="1">
            <a:spLocks noChangeArrowheads="1"/>
          </p:cNvSpPr>
          <p:nvPr/>
        </p:nvSpPr>
        <p:spPr bwMode="auto">
          <a:xfrm>
            <a:off x="1448028" y="3650117"/>
            <a:ext cx="672419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 b="1"/>
              <a:t>FTK</a:t>
            </a:r>
          </a:p>
          <a:p>
            <a:pPr eaLnBrk="1" hangingPunct="1"/>
            <a:r>
              <a:rPr lang="en-US" sz="1400" b="1"/>
              <a:t>25 us</a:t>
            </a:r>
          </a:p>
        </p:txBody>
      </p:sp>
      <p:grpSp>
        <p:nvGrpSpPr>
          <p:cNvPr id="6158" name="Group 64"/>
          <p:cNvGrpSpPr>
            <a:grpSpLocks/>
          </p:cNvGrpSpPr>
          <p:nvPr/>
        </p:nvGrpSpPr>
        <p:grpSpPr bwMode="auto">
          <a:xfrm>
            <a:off x="2210027" y="4412116"/>
            <a:ext cx="1599973" cy="1143000"/>
            <a:chOff x="3969" y="436"/>
            <a:chExt cx="1633" cy="998"/>
          </a:xfrm>
        </p:grpSpPr>
        <p:pic>
          <p:nvPicPr>
            <p:cNvPr id="6181" name="Picture 42" descr="o28058b">
              <a:hlinkClick r:id="rId5" tooltip="Formats: WMF, JPG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633"/>
              <a:ext cx="1206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2" name="Text Box 43"/>
            <p:cNvSpPr txBox="1">
              <a:spLocks noChangeArrowheads="1"/>
            </p:cNvSpPr>
            <p:nvPr/>
          </p:nvSpPr>
          <p:spPr bwMode="auto">
            <a:xfrm>
              <a:off x="4881" y="436"/>
              <a:ext cx="131" cy="26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FF0000"/>
                  </a:solidFill>
                </a:rPr>
                <a:t> b</a:t>
              </a:r>
            </a:p>
          </p:txBody>
        </p:sp>
        <p:sp>
          <p:nvSpPr>
            <p:cNvPr id="6183" name="Text Box 44"/>
            <p:cNvSpPr txBox="1">
              <a:spLocks noChangeArrowheads="1"/>
            </p:cNvSpPr>
            <p:nvPr/>
          </p:nvSpPr>
          <p:spPr bwMode="auto">
            <a:xfrm>
              <a:off x="5193" y="618"/>
              <a:ext cx="136" cy="26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000"/>
                <a:t>  </a:t>
              </a:r>
              <a:r>
                <a:rPr lang="en-US" sz="1000">
                  <a:solidFill>
                    <a:srgbClr val="0033CC"/>
                  </a:solidFill>
                </a:rPr>
                <a:t>e</a:t>
              </a:r>
            </a:p>
          </p:txBody>
        </p:sp>
        <p:sp>
          <p:nvSpPr>
            <p:cNvPr id="6184" name="Text Box 45"/>
            <p:cNvSpPr txBox="1">
              <a:spLocks noChangeArrowheads="1"/>
            </p:cNvSpPr>
            <p:nvPr/>
          </p:nvSpPr>
          <p:spPr bwMode="auto">
            <a:xfrm>
              <a:off x="5057" y="930"/>
              <a:ext cx="97" cy="21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0000"/>
                  </a:solidFill>
                </a:rPr>
                <a:t> b</a:t>
              </a:r>
            </a:p>
          </p:txBody>
        </p:sp>
        <p:sp>
          <p:nvSpPr>
            <p:cNvPr id="6185" name="Text Box 46"/>
            <p:cNvSpPr txBox="1">
              <a:spLocks noChangeArrowheads="1"/>
            </p:cNvSpPr>
            <p:nvPr/>
          </p:nvSpPr>
          <p:spPr bwMode="auto">
            <a:xfrm>
              <a:off x="4850" y="736"/>
              <a:ext cx="117" cy="26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FF0000"/>
                  </a:solidFill>
                </a:rPr>
                <a:t> b</a:t>
              </a:r>
            </a:p>
          </p:txBody>
        </p:sp>
        <p:sp>
          <p:nvSpPr>
            <p:cNvPr id="6186" name="Text Box 47"/>
            <p:cNvSpPr txBox="1">
              <a:spLocks noChangeArrowheads="1"/>
            </p:cNvSpPr>
            <p:nvPr/>
          </p:nvSpPr>
          <p:spPr bwMode="auto">
            <a:xfrm>
              <a:off x="5037" y="749"/>
              <a:ext cx="41" cy="163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50000">
                  <a:srgbClr val="525252"/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6187" name="Text Box 48"/>
            <p:cNvSpPr txBox="1">
              <a:spLocks noChangeArrowheads="1"/>
            </p:cNvSpPr>
            <p:nvPr/>
          </p:nvSpPr>
          <p:spPr bwMode="auto">
            <a:xfrm>
              <a:off x="5284" y="845"/>
              <a:ext cx="103" cy="32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00CC00"/>
                  </a:solidFill>
                  <a:latin typeface="Symbol" pitchFamily="18" charset="2"/>
                </a:rPr>
                <a:t> t</a:t>
              </a:r>
            </a:p>
          </p:txBody>
        </p:sp>
        <p:grpSp>
          <p:nvGrpSpPr>
            <p:cNvPr id="6188" name="Group 49"/>
            <p:cNvGrpSpPr>
              <a:grpSpLocks/>
            </p:cNvGrpSpPr>
            <p:nvPr/>
          </p:nvGrpSpPr>
          <p:grpSpPr bwMode="auto">
            <a:xfrm>
              <a:off x="5210" y="979"/>
              <a:ext cx="392" cy="455"/>
              <a:chOff x="1411" y="2752"/>
              <a:chExt cx="1196" cy="1328"/>
            </a:xfrm>
          </p:grpSpPr>
          <p:sp>
            <p:nvSpPr>
              <p:cNvPr id="6190" name="Freeform 50"/>
              <p:cNvSpPr>
                <a:spLocks/>
              </p:cNvSpPr>
              <p:nvPr/>
            </p:nvSpPr>
            <p:spPr bwMode="auto">
              <a:xfrm>
                <a:off x="1411" y="2825"/>
                <a:ext cx="1196" cy="1255"/>
              </a:xfrm>
              <a:custGeom>
                <a:avLst/>
                <a:gdLst>
                  <a:gd name="T0" fmla="*/ 1883 w 1066"/>
                  <a:gd name="T1" fmla="*/ 0 h 813"/>
                  <a:gd name="T2" fmla="*/ 2141 w 1066"/>
                  <a:gd name="T3" fmla="*/ 1294 h 813"/>
                  <a:gd name="T4" fmla="*/ 2376 w 1066"/>
                  <a:gd name="T5" fmla="*/ 3067 h 813"/>
                  <a:gd name="T6" fmla="*/ 2497 w 1066"/>
                  <a:gd name="T7" fmla="*/ 5347 h 813"/>
                  <a:gd name="T8" fmla="*/ 2618 w 1066"/>
                  <a:gd name="T9" fmla="*/ 8640 h 813"/>
                  <a:gd name="T10" fmla="*/ 2677 w 1066"/>
                  <a:gd name="T11" fmla="*/ 12220 h 813"/>
                  <a:gd name="T12" fmla="*/ 2556 w 1066"/>
                  <a:gd name="T13" fmla="*/ 19864 h 813"/>
                  <a:gd name="T14" fmla="*/ 2220 w 1066"/>
                  <a:gd name="T15" fmla="*/ 24668 h 813"/>
                  <a:gd name="T16" fmla="*/ 1724 w 1066"/>
                  <a:gd name="T17" fmla="*/ 26211 h 813"/>
                  <a:gd name="T18" fmla="*/ 950 w 1066"/>
                  <a:gd name="T19" fmla="*/ 25961 h 813"/>
                  <a:gd name="T20" fmla="*/ 795 w 1066"/>
                  <a:gd name="T21" fmla="*/ 25440 h 813"/>
                  <a:gd name="T22" fmla="*/ 715 w 1066"/>
                  <a:gd name="T23" fmla="*/ 25190 h 813"/>
                  <a:gd name="T24" fmla="*/ 535 w 1066"/>
                  <a:gd name="T25" fmla="*/ 23910 h 813"/>
                  <a:gd name="T26" fmla="*/ 395 w 1066"/>
                  <a:gd name="T27" fmla="*/ 22639 h 813"/>
                  <a:gd name="T28" fmla="*/ 278 w 1066"/>
                  <a:gd name="T29" fmla="*/ 21894 h 813"/>
                  <a:gd name="T30" fmla="*/ 61 w 1066"/>
                  <a:gd name="T31" fmla="*/ 18834 h 813"/>
                  <a:gd name="T32" fmla="*/ 0 w 1066"/>
                  <a:gd name="T33" fmla="*/ 16295 h 813"/>
                  <a:gd name="T34" fmla="*/ 496 w 1066"/>
                  <a:gd name="T35" fmla="*/ 4332 h 813"/>
                  <a:gd name="T36" fmla="*/ 674 w 1066"/>
                  <a:gd name="T37" fmla="*/ 1294 h 813"/>
                  <a:gd name="T38" fmla="*/ 912 w 1066"/>
                  <a:gd name="T39" fmla="*/ 1027 h 813"/>
                  <a:gd name="T40" fmla="*/ 950 w 1066"/>
                  <a:gd name="T41" fmla="*/ 255 h 81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66"/>
                  <a:gd name="T64" fmla="*/ 0 h 813"/>
                  <a:gd name="T65" fmla="*/ 1066 w 1066"/>
                  <a:gd name="T66" fmla="*/ 813 h 81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66" h="813">
                    <a:moveTo>
                      <a:pt x="750" y="0"/>
                    </a:moveTo>
                    <a:cubicBezTo>
                      <a:pt x="785" y="12"/>
                      <a:pt x="817" y="28"/>
                      <a:pt x="852" y="40"/>
                    </a:cubicBezTo>
                    <a:cubicBezTo>
                      <a:pt x="887" y="52"/>
                      <a:pt x="912" y="83"/>
                      <a:pt x="947" y="95"/>
                    </a:cubicBezTo>
                    <a:cubicBezTo>
                      <a:pt x="984" y="150"/>
                      <a:pt x="968" y="126"/>
                      <a:pt x="995" y="166"/>
                    </a:cubicBezTo>
                    <a:cubicBezTo>
                      <a:pt x="1016" y="198"/>
                      <a:pt x="1020" y="236"/>
                      <a:pt x="1042" y="268"/>
                    </a:cubicBezTo>
                    <a:cubicBezTo>
                      <a:pt x="1051" y="305"/>
                      <a:pt x="1066" y="379"/>
                      <a:pt x="1066" y="379"/>
                    </a:cubicBezTo>
                    <a:cubicBezTo>
                      <a:pt x="1060" y="456"/>
                      <a:pt x="1063" y="549"/>
                      <a:pt x="1018" y="616"/>
                    </a:cubicBezTo>
                    <a:cubicBezTo>
                      <a:pt x="1000" y="685"/>
                      <a:pt x="954" y="745"/>
                      <a:pt x="884" y="765"/>
                    </a:cubicBezTo>
                    <a:cubicBezTo>
                      <a:pt x="826" y="803"/>
                      <a:pt x="754" y="805"/>
                      <a:pt x="687" y="813"/>
                    </a:cubicBezTo>
                    <a:cubicBezTo>
                      <a:pt x="584" y="810"/>
                      <a:pt x="481" y="812"/>
                      <a:pt x="379" y="805"/>
                    </a:cubicBezTo>
                    <a:cubicBezTo>
                      <a:pt x="357" y="804"/>
                      <a:pt x="337" y="794"/>
                      <a:pt x="316" y="789"/>
                    </a:cubicBezTo>
                    <a:cubicBezTo>
                      <a:pt x="305" y="786"/>
                      <a:pt x="284" y="781"/>
                      <a:pt x="284" y="781"/>
                    </a:cubicBezTo>
                    <a:cubicBezTo>
                      <a:pt x="260" y="765"/>
                      <a:pt x="240" y="751"/>
                      <a:pt x="213" y="742"/>
                    </a:cubicBezTo>
                    <a:cubicBezTo>
                      <a:pt x="203" y="734"/>
                      <a:pt x="172" y="709"/>
                      <a:pt x="158" y="702"/>
                    </a:cubicBezTo>
                    <a:cubicBezTo>
                      <a:pt x="128" y="687"/>
                      <a:pt x="138" y="703"/>
                      <a:pt x="111" y="679"/>
                    </a:cubicBezTo>
                    <a:cubicBezTo>
                      <a:pt x="76" y="648"/>
                      <a:pt x="56" y="616"/>
                      <a:pt x="24" y="584"/>
                    </a:cubicBezTo>
                    <a:cubicBezTo>
                      <a:pt x="15" y="558"/>
                      <a:pt x="9" y="531"/>
                      <a:pt x="0" y="505"/>
                    </a:cubicBezTo>
                    <a:cubicBezTo>
                      <a:pt x="21" y="342"/>
                      <a:pt x="103" y="261"/>
                      <a:pt x="198" y="134"/>
                    </a:cubicBezTo>
                    <a:cubicBezTo>
                      <a:pt x="219" y="106"/>
                      <a:pt x="227" y="48"/>
                      <a:pt x="269" y="40"/>
                    </a:cubicBezTo>
                    <a:cubicBezTo>
                      <a:pt x="300" y="34"/>
                      <a:pt x="332" y="35"/>
                      <a:pt x="363" y="32"/>
                    </a:cubicBezTo>
                    <a:cubicBezTo>
                      <a:pt x="368" y="24"/>
                      <a:pt x="379" y="8"/>
                      <a:pt x="379" y="8"/>
                    </a:cubicBezTo>
                  </a:path>
                </a:pathLst>
              </a:custGeom>
              <a:solidFill>
                <a:srgbClr val="CC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91" name="Oval 51"/>
              <p:cNvSpPr>
                <a:spLocks noChangeArrowheads="1"/>
              </p:cNvSpPr>
              <p:nvPr/>
            </p:nvSpPr>
            <p:spPr bwMode="auto">
              <a:xfrm>
                <a:off x="1654" y="2752"/>
                <a:ext cx="754" cy="218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192" name="Text Box 52"/>
              <p:cNvSpPr txBox="1">
                <a:spLocks noChangeArrowheads="1"/>
              </p:cNvSpPr>
              <p:nvPr/>
            </p:nvSpPr>
            <p:spPr bwMode="auto">
              <a:xfrm>
                <a:off x="1759" y="3625"/>
                <a:ext cx="122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800"/>
                  <a:t>e</a:t>
                </a:r>
              </a:p>
            </p:txBody>
          </p:sp>
          <p:sp>
            <p:nvSpPr>
              <p:cNvPr id="6193" name="Text Box 53"/>
              <p:cNvSpPr txBox="1">
                <a:spLocks noChangeArrowheads="1"/>
              </p:cNvSpPr>
              <p:nvPr/>
            </p:nvSpPr>
            <p:spPr bwMode="auto">
              <a:xfrm>
                <a:off x="2137" y="3625"/>
                <a:ext cx="122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800">
                    <a:latin typeface="Symbol" pitchFamily="18" charset="2"/>
                  </a:rPr>
                  <a:t>t</a:t>
                </a:r>
              </a:p>
            </p:txBody>
          </p:sp>
          <p:sp>
            <p:nvSpPr>
              <p:cNvPr id="6194" name="Text Box 54"/>
              <p:cNvSpPr txBox="1">
                <a:spLocks noChangeArrowheads="1"/>
              </p:cNvSpPr>
              <p:nvPr/>
            </p:nvSpPr>
            <p:spPr bwMode="auto">
              <a:xfrm>
                <a:off x="1975" y="3333"/>
                <a:ext cx="122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800">
                    <a:latin typeface="Symbol" pitchFamily="18" charset="2"/>
                  </a:rPr>
                  <a:t>t</a:t>
                </a:r>
              </a:p>
            </p:txBody>
          </p:sp>
          <p:sp>
            <p:nvSpPr>
              <p:cNvPr id="6195" name="Text Box 55"/>
              <p:cNvSpPr txBox="1">
                <a:spLocks noChangeArrowheads="1"/>
              </p:cNvSpPr>
              <p:nvPr/>
            </p:nvSpPr>
            <p:spPr bwMode="auto">
              <a:xfrm>
                <a:off x="2244" y="3333"/>
                <a:ext cx="125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800"/>
                  <a:t>h</a:t>
                </a:r>
              </a:p>
            </p:txBody>
          </p:sp>
          <p:sp>
            <p:nvSpPr>
              <p:cNvPr id="6196" name="Text Box 56"/>
              <p:cNvSpPr txBox="1">
                <a:spLocks noChangeArrowheads="1"/>
              </p:cNvSpPr>
              <p:nvPr/>
            </p:nvSpPr>
            <p:spPr bwMode="auto">
              <a:xfrm>
                <a:off x="1652" y="3333"/>
                <a:ext cx="122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800"/>
                  <a:t>b</a:t>
                </a:r>
              </a:p>
            </p:txBody>
          </p:sp>
          <p:sp>
            <p:nvSpPr>
              <p:cNvPr id="6197" name="Text Box 57"/>
              <p:cNvSpPr txBox="1">
                <a:spLocks noChangeArrowheads="1"/>
              </p:cNvSpPr>
              <p:nvPr/>
            </p:nvSpPr>
            <p:spPr bwMode="auto">
              <a:xfrm>
                <a:off x="1869" y="3117"/>
                <a:ext cx="119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800"/>
                  <a:t>b</a:t>
                </a:r>
              </a:p>
            </p:txBody>
          </p:sp>
          <p:sp>
            <p:nvSpPr>
              <p:cNvPr id="6198" name="Text Box 58"/>
              <p:cNvSpPr txBox="1">
                <a:spLocks noChangeArrowheads="1"/>
              </p:cNvSpPr>
              <p:nvPr/>
            </p:nvSpPr>
            <p:spPr bwMode="auto">
              <a:xfrm>
                <a:off x="2159" y="3070"/>
                <a:ext cx="122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800">
                    <a:latin typeface="Symbol" pitchFamily="18" charset="2"/>
                  </a:rPr>
                  <a:t>m</a:t>
                </a:r>
              </a:p>
            </p:txBody>
          </p:sp>
        </p:grpSp>
        <p:sp>
          <p:nvSpPr>
            <p:cNvPr id="6189" name="WordArt 63"/>
            <p:cNvSpPr>
              <a:spLocks noChangeArrowheads="1" noChangeShapeType="1" noTextEdit="1"/>
            </p:cNvSpPr>
            <p:nvPr/>
          </p:nvSpPr>
          <p:spPr bwMode="auto">
            <a:xfrm>
              <a:off x="4558" y="482"/>
              <a:ext cx="228" cy="227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it-IT" sz="36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FTK</a:t>
              </a:r>
            </a:p>
          </p:txBody>
        </p:sp>
      </p:grpSp>
      <p:pic>
        <p:nvPicPr>
          <p:cNvPr id="6167" name="Picture 62" descr="OMIN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2355170"/>
            <a:ext cx="1294946" cy="12563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6160" name="Picture 20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8054" y="4181929"/>
            <a:ext cx="1675946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Rettangolo 153"/>
          <p:cNvSpPr/>
          <p:nvPr/>
        </p:nvSpPr>
        <p:spPr>
          <a:xfrm>
            <a:off x="8501063" y="6139090"/>
            <a:ext cx="642937" cy="718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5" name="Rettangolo arrotondato 154"/>
          <p:cNvSpPr/>
          <p:nvPr/>
        </p:nvSpPr>
        <p:spPr>
          <a:xfrm>
            <a:off x="0" y="2406197"/>
            <a:ext cx="4572000" cy="3123974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7" name="Connettore 2 156"/>
          <p:cNvCxnSpPr/>
          <p:nvPr/>
        </p:nvCxnSpPr>
        <p:spPr>
          <a:xfrm>
            <a:off x="4218214" y="4706938"/>
            <a:ext cx="1143000" cy="22905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4" name="CasellaDiTesto 157"/>
          <p:cNvSpPr txBox="1">
            <a:spLocks noChangeArrowheads="1"/>
          </p:cNvSpPr>
          <p:nvPr/>
        </p:nvSpPr>
        <p:spPr bwMode="auto">
          <a:xfrm>
            <a:off x="5129893" y="5216071"/>
            <a:ext cx="2279196" cy="11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0000FF"/>
                </a:solidFill>
              </a:rPr>
              <a:t>Potente come un </a:t>
            </a:r>
          </a:p>
          <a:p>
            <a:pPr eaLnBrk="1" hangingPunct="1"/>
            <a:r>
              <a:rPr lang="en-US" sz="1700" b="1">
                <a:solidFill>
                  <a:srgbClr val="0000FF"/>
                </a:solidFill>
              </a:rPr>
              <a:t>centro di calcolo </a:t>
            </a:r>
          </a:p>
          <a:p>
            <a:pPr eaLnBrk="1" hangingPunct="1"/>
            <a:r>
              <a:rPr lang="en-US" sz="1700" b="1">
                <a:solidFill>
                  <a:srgbClr val="0000FF"/>
                </a:solidFill>
              </a:rPr>
              <a:t>ma occupa lo spazio</a:t>
            </a:r>
          </a:p>
          <a:p>
            <a:pPr eaLnBrk="1" hangingPunct="1"/>
            <a:r>
              <a:rPr lang="en-US" sz="1700" b="1">
                <a:solidFill>
                  <a:srgbClr val="0000FF"/>
                </a:solidFill>
              </a:rPr>
              <a:t>di un computer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4929" y="1028400"/>
            <a:ext cx="2391802" cy="958496"/>
          </a:xfrm>
          <a:prstGeom prst="rect">
            <a:avLst/>
          </a:prstGeom>
          <a:solidFill>
            <a:schemeClr val="bg1"/>
          </a:solidFill>
        </p:spPr>
        <p:txBody>
          <a:bodyPr wrap="none" lIns="65306" tIns="32653" rIns="65306" bIns="32653">
            <a:spAutoFit/>
          </a:bodyPr>
          <a:lstStyle/>
          <a:p>
            <a:pPr algn="ctr">
              <a:defRPr/>
            </a:pPr>
            <a:r>
              <a:rPr lang="en-US" sz="2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L’ </a:t>
            </a:r>
            <a:r>
              <a:rPr lang="en-US" sz="29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Esperimento</a:t>
            </a:r>
            <a:endParaRPr lang="en-US" sz="29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 </a:t>
            </a:r>
            <a:r>
              <a:rPr lang="en-US" sz="29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l’Higgs</a:t>
            </a:r>
            <a:endParaRPr lang="en-US" sz="29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1367073" y="2587291"/>
            <a:ext cx="979876" cy="512220"/>
          </a:xfrm>
          <a:prstGeom prst="rect">
            <a:avLst/>
          </a:prstGeom>
          <a:solidFill>
            <a:schemeClr val="bg1"/>
          </a:solidFill>
        </p:spPr>
        <p:txBody>
          <a:bodyPr wrap="none" lIns="65306" tIns="32653" rIns="65306" bIns="32653">
            <a:spAutoFit/>
          </a:bodyPr>
          <a:lstStyle/>
          <a:p>
            <a:pPr algn="ctr">
              <a:defRPr/>
            </a:pPr>
            <a:r>
              <a:rPr lang="en-US" sz="2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ASICs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4103688" y="652010"/>
            <a:ext cx="5165044" cy="3576411"/>
            <a:chOff x="5831115" y="322767"/>
            <a:chExt cx="7231062" cy="5007193"/>
          </a:xfrm>
        </p:grpSpPr>
        <p:sp>
          <p:nvSpPr>
            <p:cNvPr id="6173" name="Rectangle 13"/>
            <p:cNvSpPr>
              <a:spLocks noChangeArrowheads="1"/>
            </p:cNvSpPr>
            <p:nvPr/>
          </p:nvSpPr>
          <p:spPr bwMode="auto">
            <a:xfrm>
              <a:off x="6940550" y="4902923"/>
              <a:ext cx="4800600" cy="4270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74" name="Line 18"/>
            <p:cNvSpPr>
              <a:spLocks noChangeShapeType="1"/>
            </p:cNvSpPr>
            <p:nvPr/>
          </p:nvSpPr>
          <p:spPr bwMode="auto">
            <a:xfrm>
              <a:off x="7100888" y="3856987"/>
              <a:ext cx="2667000" cy="0"/>
            </a:xfrm>
            <a:prstGeom prst="line">
              <a:avLst/>
            </a:prstGeom>
            <a:noFill/>
            <a:ln w="38100">
              <a:solidFill>
                <a:srgbClr val="33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75" name="Line 19"/>
            <p:cNvSpPr>
              <a:spLocks noChangeShapeType="1"/>
            </p:cNvSpPr>
            <p:nvPr/>
          </p:nvSpPr>
          <p:spPr bwMode="auto">
            <a:xfrm>
              <a:off x="10056813" y="3829999"/>
              <a:ext cx="2560637" cy="0"/>
            </a:xfrm>
            <a:prstGeom prst="line">
              <a:avLst/>
            </a:prstGeom>
            <a:noFill/>
            <a:ln w="38100">
              <a:solidFill>
                <a:srgbClr val="33CC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76" name="Text Box 21"/>
            <p:cNvSpPr txBox="1">
              <a:spLocks noChangeArrowheads="1"/>
            </p:cNvSpPr>
            <p:nvPr/>
          </p:nvSpPr>
          <p:spPr bwMode="auto">
            <a:xfrm>
              <a:off x="6943953" y="2456813"/>
              <a:ext cx="393184" cy="430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33CCFF"/>
                  </a:solidFill>
                </a:rPr>
                <a:t>p</a:t>
              </a:r>
            </a:p>
          </p:txBody>
        </p:sp>
        <p:sp>
          <p:nvSpPr>
            <p:cNvPr id="6177" name="Text Box 22"/>
            <p:cNvSpPr txBox="1">
              <a:spLocks noChangeArrowheads="1"/>
            </p:cNvSpPr>
            <p:nvPr/>
          </p:nvSpPr>
          <p:spPr bwMode="auto">
            <a:xfrm>
              <a:off x="12171589" y="2450462"/>
              <a:ext cx="393184" cy="430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33CCFF"/>
                  </a:solidFill>
                </a:rPr>
                <a:t>p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8419019" y="322767"/>
              <a:ext cx="4417189" cy="2003712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9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50000">
                        <a:schemeClr val="accent1">
                          <a:shade val="67500"/>
                          <a:satMod val="11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2700000" scaled="1"/>
                    <a:tileRect/>
                  </a:gra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Il </a:t>
              </a:r>
              <a:r>
                <a:rPr lang="en-US" sz="2900" b="1" dirty="0" err="1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50000">
                        <a:schemeClr val="accent1">
                          <a:shade val="67500"/>
                          <a:satMod val="11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2700000" scaled="1"/>
                    <a:tileRect/>
                  </a:gra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problema</a:t>
              </a:r>
              <a:r>
                <a:rPr lang="en-US" sz="29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50000">
                        <a:schemeClr val="accent1">
                          <a:shade val="67500"/>
                          <a:satMod val="11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lin ang="2700000" scaled="1"/>
                    <a:tileRect/>
                  </a:gra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del trigger</a:t>
              </a:r>
            </a:p>
            <a:p>
              <a:pPr algn="ctr">
                <a:defRPr/>
              </a:pPr>
              <a:endParaRPr lang="en-US" sz="2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6179" name="Picture 76"/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115" y="332737"/>
              <a:ext cx="2871787" cy="2460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0" name="Rectangle 12"/>
            <p:cNvSpPr>
              <a:spLocks noChangeArrowheads="1"/>
            </p:cNvSpPr>
            <p:nvPr/>
          </p:nvSpPr>
          <p:spPr bwMode="auto">
            <a:xfrm>
              <a:off x="6555015" y="1359849"/>
              <a:ext cx="6507162" cy="11731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</a:rPr>
                <a:t>              H → Z</a:t>
              </a:r>
              <a:r>
                <a:rPr lang="en-US" sz="2400" baseline="30000">
                  <a:solidFill>
                    <a:srgbClr val="0000FF"/>
                  </a:solidFill>
                </a:rPr>
                <a:t>0</a:t>
              </a:r>
              <a:r>
                <a:rPr lang="en-US" sz="2400">
                  <a:solidFill>
                    <a:srgbClr val="0000FF"/>
                  </a:solidFill>
                </a:rPr>
                <a:t>Z</a:t>
              </a:r>
              <a:r>
                <a:rPr lang="en-US" sz="2400" baseline="30000">
                  <a:solidFill>
                    <a:srgbClr val="0000FF"/>
                  </a:solidFill>
                </a:rPr>
                <a:t>0</a:t>
              </a:r>
              <a:r>
                <a:rPr lang="en-US" sz="2400">
                  <a:solidFill>
                    <a:srgbClr val="0000FF"/>
                  </a:solidFill>
                </a:rPr>
                <a:t> → 4</a:t>
              </a:r>
              <a:r>
                <a:rPr lang="en-US" sz="2400">
                  <a:solidFill>
                    <a:srgbClr val="0000FF"/>
                  </a:solidFill>
                  <a:latin typeface="Symbol" pitchFamily="18" charset="2"/>
                </a:rPr>
                <a:t>m</a:t>
              </a: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2838917" y="3767854"/>
            <a:ext cx="1111322" cy="512220"/>
          </a:xfrm>
          <a:prstGeom prst="rect">
            <a:avLst/>
          </a:prstGeom>
          <a:solidFill>
            <a:schemeClr val="bg1"/>
          </a:solidFill>
        </p:spPr>
        <p:txBody>
          <a:bodyPr wrap="none" lIns="65306" tIns="32653" rIns="65306" bIns="32653">
            <a:spAutoFit/>
          </a:bodyPr>
          <a:lstStyle/>
          <a:p>
            <a:pPr algn="ctr">
              <a:defRPr/>
            </a:pPr>
            <a:r>
              <a:rPr lang="en-US" sz="2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FPGAs</a:t>
            </a:r>
          </a:p>
        </p:txBody>
      </p:sp>
      <p:sp>
        <p:nvSpPr>
          <p:cNvPr id="6169" name="Line 8"/>
          <p:cNvSpPr>
            <a:spLocks noChangeShapeType="1"/>
          </p:cNvSpPr>
          <p:nvPr/>
        </p:nvSpPr>
        <p:spPr bwMode="auto">
          <a:xfrm>
            <a:off x="1458232" y="1749652"/>
            <a:ext cx="1134" cy="837973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it-IT"/>
          </a:p>
        </p:txBody>
      </p:sp>
      <p:sp>
        <p:nvSpPr>
          <p:cNvPr id="6170" name="Text Box 24"/>
          <p:cNvSpPr txBox="1">
            <a:spLocks noChangeArrowheads="1"/>
          </p:cNvSpPr>
          <p:nvPr/>
        </p:nvSpPr>
        <p:spPr bwMode="auto">
          <a:xfrm>
            <a:off x="4637768" y="4060599"/>
            <a:ext cx="2825750" cy="5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700">
                <a:solidFill>
                  <a:srgbClr val="0000FF"/>
                </a:solidFill>
              </a:rPr>
              <a:t>Dov’e` il bosone di Higgs ?</a:t>
            </a:r>
          </a:p>
          <a:p>
            <a:pPr algn="ctr" eaLnBrk="1" hangingPunct="1"/>
            <a:r>
              <a:rPr lang="en-US" sz="1700">
                <a:solidFill>
                  <a:srgbClr val="FF0000"/>
                </a:solidFill>
              </a:rPr>
              <a:t>10 </a:t>
            </a:r>
            <a:r>
              <a:rPr lang="en-US" sz="17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700">
                <a:solidFill>
                  <a:srgbClr val="FF0000"/>
                </a:solidFill>
              </a:rPr>
              <a:t>s per rispondere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912996" y="-57861"/>
            <a:ext cx="4881200" cy="666108"/>
          </a:xfrm>
          <a:prstGeom prst="rect">
            <a:avLst/>
          </a:prstGeom>
          <a:solidFill>
            <a:schemeClr val="bg1"/>
          </a:solidFill>
        </p:spPr>
        <p:txBody>
          <a:bodyPr wrap="none" lIns="65306" tIns="32653" rIns="65306" bIns="32653">
            <a:spAutoFit/>
          </a:bodyPr>
          <a:lstStyle/>
          <a:p>
            <a:pPr algn="ctr">
              <a:defRPr/>
            </a:pPr>
            <a:r>
              <a:rPr lang="en-US" sz="3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LHC e </a:t>
            </a:r>
            <a:r>
              <a:rPr lang="en-US" sz="39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l’ago</a:t>
            </a:r>
            <a:r>
              <a:rPr lang="en-US" sz="3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9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nel</a:t>
            </a:r>
            <a:r>
              <a:rPr lang="en-US" sz="3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9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pagliaio</a:t>
            </a:r>
            <a:endParaRPr lang="en-US" sz="39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78" name="Connettore 2 156"/>
          <p:cNvCxnSpPr/>
          <p:nvPr/>
        </p:nvCxnSpPr>
        <p:spPr>
          <a:xfrm flipV="1">
            <a:off x="6858001" y="3768045"/>
            <a:ext cx="221116" cy="37646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115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1711099"/>
            <a:ext cx="8654143" cy="4765901"/>
          </a:xfrm>
        </p:spPr>
        <p:txBody>
          <a:bodyPr rtlCol="0">
            <a:normAutofit fontScale="92500" lnSpcReduction="20000"/>
          </a:bodyPr>
          <a:lstStyle/>
          <a:p>
            <a:pPr marL="395104" indent="-326532" defTabSz="914290">
              <a:buFont typeface="Wingdings" pitchFamily="2" charset="2"/>
              <a:buChar char="q"/>
              <a:defRPr/>
            </a:pPr>
            <a:r>
              <a:rPr lang="en-GB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GB" sz="2600" dirty="0" err="1">
                <a:latin typeface="Arial Narrow" pitchFamily="34" charset="0"/>
                <a:cs typeface="Arial" pitchFamily="34" charset="0"/>
              </a:rPr>
              <a:t>Gli</a:t>
            </a:r>
            <a:r>
              <a:rPr lang="en-GB" sz="2600" dirty="0">
                <a:latin typeface="Arial Narrow" pitchFamily="34" charset="0"/>
                <a:cs typeface="Arial" pitchFamily="34" charset="0"/>
              </a:rPr>
              <a:t> </a:t>
            </a:r>
            <a:r>
              <a:rPr lang="en-GB" sz="2600" dirty="0" err="1">
                <a:latin typeface="Arial Narrow" pitchFamily="34" charset="0"/>
                <a:cs typeface="Arial" pitchFamily="34" charset="0"/>
              </a:rPr>
              <a:t>esperimenti</a:t>
            </a:r>
            <a:r>
              <a:rPr lang="en-GB" sz="2600" dirty="0">
                <a:latin typeface="Arial Narrow" pitchFamily="34" charset="0"/>
                <a:cs typeface="Arial" pitchFamily="34" charset="0"/>
              </a:rPr>
              <a:t>. La </a:t>
            </a:r>
            <a:r>
              <a:rPr lang="en-GB" sz="2600" dirty="0" err="1">
                <a:latin typeface="Arial Narrow" pitchFamily="34" charset="0"/>
                <a:cs typeface="Arial" pitchFamily="34" charset="0"/>
              </a:rPr>
              <a:t>nuova</a:t>
            </a:r>
            <a:r>
              <a:rPr lang="en-GB" sz="2600" dirty="0">
                <a:latin typeface="Arial Narrow" pitchFamily="34" charset="0"/>
                <a:cs typeface="Arial" pitchFamily="34" charset="0"/>
              </a:rPr>
              <a:t> </a:t>
            </a:r>
            <a:r>
              <a:rPr lang="en-GB" sz="2600" dirty="0" err="1">
                <a:latin typeface="Arial Narrow" pitchFamily="34" charset="0"/>
                <a:cs typeface="Arial" pitchFamily="34" charset="0"/>
              </a:rPr>
              <a:t>particella</a:t>
            </a:r>
            <a:r>
              <a:rPr lang="en-GB" sz="2600" dirty="0">
                <a:latin typeface="Arial Narrow" pitchFamily="34" charset="0"/>
                <a:cs typeface="Arial" pitchFamily="34" charset="0"/>
              </a:rPr>
              <a:t>: Higgs SM ? </a:t>
            </a:r>
            <a:r>
              <a:rPr lang="en-GB" dirty="0" smtClean="0">
                <a:latin typeface="Arial Narrow" pitchFamily="34" charset="0"/>
                <a:cs typeface="Arial" pitchFamily="34" charset="0"/>
              </a:rPr>
              <a:t>	</a:t>
            </a:r>
            <a:r>
              <a:rPr lang="en-GB" sz="1700" dirty="0">
                <a:latin typeface="Arial Narrow" pitchFamily="34" charset="0"/>
                <a:cs typeface="Arial" pitchFamily="34" charset="0"/>
              </a:rPr>
              <a:t>Kostas </a:t>
            </a:r>
            <a:r>
              <a:rPr lang="en-GB" sz="1700" dirty="0" err="1">
                <a:latin typeface="Arial Narrow" pitchFamily="34" charset="0"/>
                <a:cs typeface="Arial" pitchFamily="34" charset="0"/>
              </a:rPr>
              <a:t>Kordas</a:t>
            </a:r>
            <a:r>
              <a:rPr lang="en-GB" sz="1700" dirty="0">
                <a:latin typeface="Arial Narrow" pitchFamily="34" charset="0"/>
                <a:cs typeface="Arial" pitchFamily="34" charset="0"/>
              </a:rPr>
              <a:t> </a:t>
            </a:r>
          </a:p>
          <a:p>
            <a:pPr marL="68572" indent="0" defTabSz="914290">
              <a:buNone/>
              <a:defRPr/>
            </a:pPr>
            <a:r>
              <a:rPr lang="en-GB" sz="1700" dirty="0">
                <a:latin typeface="Arial Narrow" pitchFamily="34" charset="0"/>
                <a:cs typeface="Arial" pitchFamily="34" charset="0"/>
              </a:rPr>
              <a:t>					(</a:t>
            </a:r>
            <a:r>
              <a:rPr lang="it-IT" sz="1700" dirty="0">
                <a:latin typeface="Arial Narrow" pitchFamily="34" charset="0"/>
                <a:cs typeface="Arial" pitchFamily="34" charset="0"/>
              </a:rPr>
              <a:t>Aristotle University of Thessaloniki)</a:t>
            </a:r>
            <a:endParaRPr lang="en-GB" sz="1700" dirty="0">
              <a:latin typeface="Arial Narrow" pitchFamily="34" charset="0"/>
              <a:cs typeface="Arial" pitchFamily="34" charset="0"/>
            </a:endParaRPr>
          </a:p>
          <a:p>
            <a:pPr marL="476737" indent="-408165" defTabSz="914290">
              <a:buFont typeface="Wingdings" pitchFamily="2" charset="2"/>
              <a:buChar char="q"/>
              <a:defRPr/>
            </a:pPr>
            <a:r>
              <a:rPr lang="en-GB" sz="2600" dirty="0">
                <a:latin typeface="Arial Narrow" pitchFamily="34" charset="0"/>
                <a:cs typeface="Arial" pitchFamily="34" charset="0"/>
              </a:rPr>
              <a:t>Il </a:t>
            </a:r>
            <a:r>
              <a:rPr lang="en-GB" sz="2600" dirty="0" err="1">
                <a:latin typeface="Arial Narrow" pitchFamily="34" charset="0"/>
                <a:cs typeface="Arial" pitchFamily="34" charset="0"/>
              </a:rPr>
              <a:t>problema</a:t>
            </a:r>
            <a:r>
              <a:rPr lang="en-GB" sz="2600" dirty="0">
                <a:latin typeface="Arial Narrow" pitchFamily="34" charset="0"/>
                <a:cs typeface="Arial" pitchFamily="34" charset="0"/>
              </a:rPr>
              <a:t> del Trigger 				</a:t>
            </a:r>
            <a:r>
              <a:rPr lang="en-GB" sz="1700" dirty="0">
                <a:latin typeface="Arial Narrow" pitchFamily="34" charset="0"/>
                <a:cs typeface="Arial" pitchFamily="34" charset="0"/>
              </a:rPr>
              <a:t>Kostas </a:t>
            </a:r>
            <a:r>
              <a:rPr lang="en-GB" sz="1700" dirty="0" err="1">
                <a:latin typeface="Arial Narrow" pitchFamily="34" charset="0"/>
                <a:cs typeface="Arial" pitchFamily="34" charset="0"/>
              </a:rPr>
              <a:t>Kordas</a:t>
            </a:r>
            <a:r>
              <a:rPr lang="en-GB" sz="1700" dirty="0">
                <a:latin typeface="Arial Narrow" pitchFamily="34" charset="0"/>
                <a:cs typeface="Arial" pitchFamily="34" charset="0"/>
              </a:rPr>
              <a:t> </a:t>
            </a:r>
          </a:p>
          <a:p>
            <a:pPr marL="68572" indent="0" defTabSz="914290">
              <a:buNone/>
              <a:defRPr/>
            </a:pPr>
            <a:r>
              <a:rPr lang="en-GB" sz="1700" dirty="0">
                <a:latin typeface="Arial Narrow" pitchFamily="34" charset="0"/>
                <a:cs typeface="Arial" pitchFamily="34" charset="0"/>
              </a:rPr>
              <a:t>					(</a:t>
            </a:r>
            <a:r>
              <a:rPr lang="it-IT" sz="1700" dirty="0">
                <a:latin typeface="Arial Narrow" pitchFamily="34" charset="0"/>
                <a:cs typeface="Arial" pitchFamily="34" charset="0"/>
              </a:rPr>
              <a:t>Aristotle University of 	Thessaloniki)</a:t>
            </a:r>
          </a:p>
          <a:p>
            <a:pPr marL="342859" indent="-274287" defTabSz="914290">
              <a:buFont typeface="Wingdings" pitchFamily="2" charset="2"/>
              <a:buChar char="q"/>
              <a:defRPr/>
            </a:pPr>
            <a:endParaRPr lang="en-GB" sz="1700" dirty="0">
              <a:latin typeface="Arial Narrow" pitchFamily="34" charset="0"/>
              <a:cs typeface="Arial" pitchFamily="34" charset="0"/>
            </a:endParaRPr>
          </a:p>
          <a:p>
            <a:pPr marL="342859" indent="-274287" defTabSz="914290">
              <a:buFont typeface="Wingdings" pitchFamily="2" charset="2"/>
              <a:buChar char="q"/>
              <a:defRPr/>
            </a:pPr>
            <a:endParaRPr lang="en-GB" sz="1700" dirty="0">
              <a:latin typeface="Arial Narrow" pitchFamily="34" charset="0"/>
              <a:cs typeface="Arial" pitchFamily="34" charset="0"/>
            </a:endParaRPr>
          </a:p>
          <a:p>
            <a:pPr marL="476737" indent="-408165" defTabSz="914290">
              <a:buFont typeface="Wingdings" pitchFamily="2" charset="2"/>
              <a:buChar char="q"/>
              <a:defRPr/>
            </a:pPr>
            <a:r>
              <a:rPr lang="en-GB" sz="2600" dirty="0" err="1">
                <a:latin typeface="Arial Narrow" pitchFamily="34" charset="0"/>
                <a:cs typeface="Arial" pitchFamily="34" charset="0"/>
              </a:rPr>
              <a:t>Memoria</a:t>
            </a:r>
            <a:r>
              <a:rPr lang="en-GB" sz="2600" dirty="0">
                <a:latin typeface="Arial Narrow" pitchFamily="34" charset="0"/>
                <a:cs typeface="Arial" pitchFamily="34" charset="0"/>
              </a:rPr>
              <a:t> </a:t>
            </a:r>
            <a:r>
              <a:rPr lang="en-GB" sz="2600" dirty="0" err="1">
                <a:latin typeface="Arial Narrow" pitchFamily="34" charset="0"/>
                <a:cs typeface="Arial" pitchFamily="34" charset="0"/>
              </a:rPr>
              <a:t>Associativa</a:t>
            </a:r>
            <a:r>
              <a:rPr lang="en-GB" sz="2600" dirty="0">
                <a:latin typeface="Arial Narrow" pitchFamily="34" charset="0"/>
                <a:cs typeface="Arial" pitchFamily="34" charset="0"/>
              </a:rPr>
              <a:t>  (AM) per </a:t>
            </a:r>
            <a:r>
              <a:rPr lang="en-GB" sz="2600" dirty="0" err="1">
                <a:latin typeface="Arial Narrow" pitchFamily="34" charset="0"/>
                <a:cs typeface="Arial" pitchFamily="34" charset="0"/>
              </a:rPr>
              <a:t>vedere</a:t>
            </a:r>
            <a:r>
              <a:rPr lang="en-GB" sz="2600" dirty="0">
                <a:latin typeface="Arial Narrow" pitchFamily="34" charset="0"/>
                <a:cs typeface="Arial" pitchFamily="34" charset="0"/>
              </a:rPr>
              <a:t> </a:t>
            </a:r>
            <a:r>
              <a:rPr lang="en-GB" sz="2600" dirty="0" err="1">
                <a:latin typeface="Arial Narrow" pitchFamily="34" charset="0"/>
                <a:cs typeface="Arial" pitchFamily="34" charset="0"/>
              </a:rPr>
              <a:t>l’Higgs</a:t>
            </a:r>
            <a:r>
              <a:rPr lang="en-GB" sz="2600" dirty="0">
                <a:latin typeface="Arial Narrow" pitchFamily="34" charset="0"/>
                <a:cs typeface="Arial" pitchFamily="34" charset="0"/>
              </a:rPr>
              <a:t> in 10 </a:t>
            </a:r>
            <a:r>
              <a:rPr lang="en-GB" sz="2600" dirty="0" err="1">
                <a:latin typeface="Symbol" pitchFamily="18" charset="2"/>
                <a:cs typeface="Arial" pitchFamily="34" charset="0"/>
              </a:rPr>
              <a:t>m</a:t>
            </a:r>
            <a:r>
              <a:rPr lang="en-GB" sz="2600" dirty="0" err="1">
                <a:latin typeface="Arial Narrow" pitchFamily="34" charset="0"/>
                <a:cs typeface="Arial" pitchFamily="34" charset="0"/>
              </a:rPr>
              <a:t>s</a:t>
            </a:r>
            <a:r>
              <a:rPr lang="en-GB" sz="2600" dirty="0">
                <a:latin typeface="Arial Narrow" pitchFamily="34" charset="0"/>
                <a:cs typeface="Arial" pitchFamily="34" charset="0"/>
              </a:rPr>
              <a:t> </a:t>
            </a:r>
          </a:p>
          <a:p>
            <a:pPr marL="68572" indent="0" defTabSz="914290">
              <a:buNone/>
              <a:defRPr/>
            </a:pPr>
            <a:r>
              <a:rPr lang="en-GB" sz="2600" dirty="0">
                <a:latin typeface="Arial Narrow" pitchFamily="34" charset="0"/>
                <a:cs typeface="Arial" pitchFamily="34" charset="0"/>
              </a:rPr>
              <a:t>					</a:t>
            </a:r>
            <a:r>
              <a:rPr lang="en-GB" sz="1700" dirty="0">
                <a:latin typeface="Arial Narrow" pitchFamily="34" charset="0"/>
                <a:cs typeface="Arial" pitchFamily="34" charset="0"/>
              </a:rPr>
              <a:t>Mauro </a:t>
            </a:r>
            <a:r>
              <a:rPr lang="en-GB" sz="1700" dirty="0" err="1">
                <a:latin typeface="Arial Narrow" pitchFamily="34" charset="0"/>
                <a:cs typeface="Arial" pitchFamily="34" charset="0"/>
              </a:rPr>
              <a:t>Dell’Orso</a:t>
            </a:r>
            <a:r>
              <a:rPr lang="en-GB" sz="1700" dirty="0">
                <a:latin typeface="Arial Narrow" pitchFamily="34" charset="0"/>
                <a:cs typeface="Arial" pitchFamily="34" charset="0"/>
              </a:rPr>
              <a:t> (</a:t>
            </a:r>
            <a:r>
              <a:rPr lang="en-GB" sz="1700" dirty="0" err="1">
                <a:latin typeface="Arial Narrow" pitchFamily="34" charset="0"/>
                <a:cs typeface="Arial" pitchFamily="34" charset="0"/>
              </a:rPr>
              <a:t>Universita</a:t>
            </a:r>
            <a:r>
              <a:rPr lang="en-GB" sz="1700" dirty="0">
                <a:latin typeface="Arial Narrow" pitchFamily="34" charset="0"/>
                <a:cs typeface="Arial" pitchFamily="34" charset="0"/>
              </a:rPr>
              <a:t>` di Pisa)</a:t>
            </a:r>
            <a:endParaRPr lang="en-GB" sz="2600" dirty="0">
              <a:latin typeface="Arial Narrow" pitchFamily="34" charset="0"/>
              <a:cs typeface="Arial" pitchFamily="34" charset="0"/>
            </a:endParaRPr>
          </a:p>
          <a:p>
            <a:pPr marL="395104" indent="-326532" defTabSz="914290">
              <a:buFont typeface="Wingdings" pitchFamily="2" charset="2"/>
              <a:buChar char="q"/>
              <a:defRPr/>
            </a:pPr>
            <a:r>
              <a:rPr lang="it-IT" dirty="0">
                <a:latin typeface="Arial Narrow" pitchFamily="34" charset="0"/>
                <a:cs typeface="Arial" pitchFamily="34" charset="0"/>
              </a:rPr>
              <a:t>Logica programmabile (FPGAs) per calcolo intensivo: un esempio per ricostruzione di immagini</a:t>
            </a:r>
            <a:r>
              <a:rPr lang="en-GB" dirty="0" smtClean="0">
                <a:latin typeface="Arial Narrow" pitchFamily="34" charset="0"/>
                <a:cs typeface="Arial" pitchFamily="34" charset="0"/>
              </a:rPr>
              <a:t> 		</a:t>
            </a:r>
            <a:r>
              <a:rPr lang="en-US" sz="1800" dirty="0">
                <a:latin typeface="Arial Narrow" pitchFamily="34" charset="0"/>
                <a:cs typeface="Arial" pitchFamily="34" charset="0"/>
              </a:rPr>
              <a:t>Calliope-Louisa </a:t>
            </a:r>
            <a:r>
              <a:rPr lang="en-US" sz="1800" dirty="0" err="1">
                <a:latin typeface="Arial Narrow" pitchFamily="34" charset="0"/>
                <a:cs typeface="Arial" pitchFamily="34" charset="0"/>
              </a:rPr>
              <a:t>Sotiropoulou</a:t>
            </a:r>
            <a:endParaRPr lang="en-US" sz="1800" dirty="0">
              <a:latin typeface="Arial Narrow" pitchFamily="34" charset="0"/>
              <a:cs typeface="Arial" pitchFamily="34" charset="0"/>
            </a:endParaRPr>
          </a:p>
          <a:p>
            <a:pPr marL="68572" indent="0" defTabSz="914290">
              <a:buNone/>
              <a:defRPr/>
            </a:pPr>
            <a:r>
              <a:rPr lang="en-US" sz="1800" dirty="0">
                <a:latin typeface="Arial Narrow" pitchFamily="34" charset="0"/>
                <a:cs typeface="Arial" pitchFamily="34" charset="0"/>
              </a:rPr>
              <a:t>					(Aristotle University of Thessaloniki)</a:t>
            </a:r>
          </a:p>
          <a:p>
            <a:pPr marL="365716" lvl="1" indent="0" defTabSz="914290">
              <a:buNone/>
              <a:defRPr/>
            </a:pPr>
            <a:endParaRPr lang="en-US" sz="1800" dirty="0">
              <a:latin typeface="Arial Narrow" pitchFamily="34" charset="0"/>
              <a:cs typeface="Arial" pitchFamily="34" charset="0"/>
            </a:endParaRPr>
          </a:p>
          <a:p>
            <a:pPr marL="68572" indent="0" defTabSz="914290">
              <a:buNone/>
              <a:defRPr/>
            </a:pPr>
            <a:r>
              <a:rPr lang="en-GB" sz="2000" dirty="0" err="1">
                <a:latin typeface="Arial Narrow" pitchFamily="34" charset="0"/>
                <a:cs typeface="Arial" pitchFamily="34" charset="0"/>
              </a:rPr>
              <a:t>Tutto</a:t>
            </a:r>
            <a:r>
              <a:rPr lang="en-GB" sz="2000" dirty="0">
                <a:latin typeface="Arial Narrow" pitchFamily="34" charset="0"/>
                <a:cs typeface="Arial" pitchFamily="34" charset="0"/>
              </a:rPr>
              <a:t> </a:t>
            </a:r>
            <a:r>
              <a:rPr lang="en-GB" sz="2000" dirty="0" err="1">
                <a:latin typeface="Arial Narrow" pitchFamily="34" charset="0"/>
                <a:cs typeface="Arial" pitchFamily="34" charset="0"/>
              </a:rPr>
              <a:t>questo</a:t>
            </a:r>
            <a:r>
              <a:rPr lang="en-GB" sz="2000" dirty="0">
                <a:latin typeface="Arial Narrow" pitchFamily="34" charset="0"/>
                <a:cs typeface="Arial" pitchFamily="34" charset="0"/>
              </a:rPr>
              <a:t> </a:t>
            </a:r>
            <a:r>
              <a:rPr lang="en-GB" sz="2000" dirty="0" err="1">
                <a:latin typeface="Arial Narrow" pitchFamily="34" charset="0"/>
                <a:cs typeface="Arial" pitchFamily="34" charset="0"/>
              </a:rPr>
              <a:t>spiegato</a:t>
            </a:r>
            <a:r>
              <a:rPr lang="en-GB" sz="2000" dirty="0">
                <a:latin typeface="Arial Narrow" pitchFamily="34" charset="0"/>
                <a:cs typeface="Arial" pitchFamily="34" charset="0"/>
              </a:rPr>
              <a:t> con parole </a:t>
            </a:r>
            <a:r>
              <a:rPr lang="en-GB" sz="2000" dirty="0" err="1">
                <a:latin typeface="Arial Narrow" pitchFamily="34" charset="0"/>
                <a:cs typeface="Arial" pitchFamily="34" charset="0"/>
              </a:rPr>
              <a:t>semplici</a:t>
            </a:r>
            <a:r>
              <a:rPr lang="en-GB" sz="2000" dirty="0">
                <a:latin typeface="Arial Narrow" pitchFamily="34" charset="0"/>
                <a:cs typeface="Arial" pitchFamily="34" charset="0"/>
              </a:rPr>
              <a:t> e </a:t>
            </a:r>
            <a:r>
              <a:rPr lang="en-GB" sz="2000" dirty="0" err="1">
                <a:latin typeface="Arial Narrow" pitchFamily="34" charset="0"/>
                <a:cs typeface="Arial" pitchFamily="34" charset="0"/>
              </a:rPr>
              <a:t>comprensibili</a:t>
            </a:r>
            <a:endParaRPr lang="it-IT" sz="20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184"/>
            <a:ext cx="9144000" cy="14047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65306" tIns="32653" rIns="65306" bIns="32653">
            <a:spAutoFit/>
          </a:bodyPr>
          <a:lstStyle/>
          <a:p>
            <a:pPr algn="ctr">
              <a:defRPr/>
            </a:pPr>
            <a:r>
              <a:rPr lang="en-US" sz="2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 </a:t>
            </a:r>
            <a:r>
              <a:rPr lang="en-US" sz="29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tutti</a:t>
            </a:r>
            <a:r>
              <a:rPr lang="en-US" sz="2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9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gli</a:t>
            </a:r>
            <a:r>
              <a:rPr lang="en-US" sz="2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9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studenti</a:t>
            </a:r>
            <a:r>
              <a:rPr lang="en-US" sz="2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en-US" sz="2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FAST TRACKER AI COLLIDERS ADRONICI</a:t>
            </a:r>
          </a:p>
          <a:p>
            <a:pPr algn="ctr">
              <a:defRPr/>
            </a:pPr>
            <a:r>
              <a:rPr lang="en-US" sz="2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Venerdi</a:t>
            </a:r>
            <a:r>
              <a:rPr lang="en-US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12 </a:t>
            </a:r>
            <a:r>
              <a:rPr lang="en-US" sz="2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luglio</a:t>
            </a:r>
            <a:r>
              <a:rPr lang="en-US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edificio</a:t>
            </a:r>
            <a:r>
              <a:rPr lang="en-US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 aula 131 ore 9:00-12:00</a:t>
            </a:r>
            <a:endParaRPr lang="it-IT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2842824"/>
            <a:ext cx="2933360" cy="666108"/>
          </a:xfrm>
          <a:prstGeom prst="rect">
            <a:avLst/>
          </a:prstGeom>
          <a:noFill/>
        </p:spPr>
        <p:txBody>
          <a:bodyPr wrap="none" lIns="65306" tIns="32653" rIns="65306" bIns="32653">
            <a:spAutoFit/>
          </a:bodyPr>
          <a:lstStyle/>
          <a:p>
            <a:pPr algn="ctr">
              <a:defRPr/>
            </a:pPr>
            <a:r>
              <a:rPr lang="en-US" sz="3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Super-</a:t>
            </a:r>
            <a:r>
              <a:rPr lang="en-US" sz="39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calcolo</a:t>
            </a:r>
            <a:endParaRPr lang="en-US" sz="3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2" y="73897"/>
            <a:ext cx="5023992" cy="1143000"/>
          </a:xfrm>
        </p:spPr>
        <p:txBody>
          <a:bodyPr/>
          <a:lstStyle/>
          <a:p>
            <a:r>
              <a:rPr lang="en-GB" b="1" i="1" dirty="0" smtClean="0">
                <a:solidFill>
                  <a:srgbClr val="FF0000"/>
                </a:solidFill>
              </a:rPr>
              <a:t>SUMMER SCHOOL</a:t>
            </a:r>
            <a:endParaRPr lang="it-IT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16897"/>
            <a:ext cx="4347392" cy="359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6163" y="188640"/>
            <a:ext cx="39367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Lessons and exercises immediately after</a:t>
            </a:r>
          </a:p>
          <a:p>
            <a:r>
              <a:rPr lang="en-GB" dirty="0" smtClean="0"/>
              <a:t>To complete a project (see figure)</a:t>
            </a:r>
          </a:p>
          <a:p>
            <a:r>
              <a:rPr lang="en-GB" dirty="0" smtClean="0"/>
              <a:t>and simulate it</a:t>
            </a:r>
          </a:p>
          <a:p>
            <a:r>
              <a:rPr lang="en-GB" dirty="0" smtClean="0"/>
              <a:t>Lab section the last day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23528" y="609329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See the school web </a:t>
            </a:r>
            <a:r>
              <a:rPr lang="en-GB" dirty="0" smtClean="0"/>
              <a:t>site for details:</a:t>
            </a:r>
            <a:endParaRPr lang="en-GB" dirty="0"/>
          </a:p>
          <a:p>
            <a:r>
              <a:rPr lang="it-IT" dirty="0">
                <a:hlinkClick r:id="rId3"/>
              </a:rPr>
              <a:t>http://</a:t>
            </a:r>
            <a:r>
              <a:rPr lang="it-IT" dirty="0" smtClean="0">
                <a:hlinkClick r:id="rId3"/>
              </a:rPr>
              <a:t>agenda.infn.it/conferenceDisplay.py?confId=6549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4653025" y="1423352"/>
            <a:ext cx="45215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Teacher</a:t>
            </a:r>
            <a:r>
              <a:rPr lang="en-GB" dirty="0" smtClean="0"/>
              <a:t>:</a:t>
            </a:r>
          </a:p>
          <a:p>
            <a:r>
              <a:rPr lang="en-GB" dirty="0" smtClean="0"/>
              <a:t>Calliope-Louisa seconded from AUTH to Pisa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Teacher assistants</a:t>
            </a:r>
            <a:r>
              <a:rPr lang="en-GB" dirty="0" smtClean="0"/>
              <a:t>:</a:t>
            </a:r>
          </a:p>
          <a:p>
            <a:r>
              <a:rPr lang="en-GB" dirty="0" smtClean="0"/>
              <a:t>Marco </a:t>
            </a:r>
            <a:r>
              <a:rPr lang="en-GB" dirty="0" err="1" smtClean="0"/>
              <a:t>Piendibene</a:t>
            </a:r>
            <a:r>
              <a:rPr lang="en-GB" dirty="0" smtClean="0"/>
              <a:t> to be seconded to </a:t>
            </a:r>
            <a:r>
              <a:rPr lang="en-GB" dirty="0" err="1" smtClean="0"/>
              <a:t>Priele</a:t>
            </a:r>
            <a:endParaRPr lang="en-GB" dirty="0" smtClean="0"/>
          </a:p>
          <a:p>
            <a:r>
              <a:rPr lang="en-GB" dirty="0" smtClean="0"/>
              <a:t>Daniel </a:t>
            </a:r>
            <a:r>
              <a:rPr lang="en-GB" dirty="0" err="1" smtClean="0"/>
              <a:t>Magalotti</a:t>
            </a:r>
            <a:r>
              <a:rPr lang="en-GB" dirty="0" smtClean="0"/>
              <a:t> (INFN-PG)</a:t>
            </a:r>
          </a:p>
          <a:p>
            <a:r>
              <a:rPr lang="en-GB" dirty="0"/>
              <a:t>	</a:t>
            </a:r>
            <a:r>
              <a:rPr lang="en-GB" dirty="0" smtClean="0"/>
              <a:t>	: interested to recruitment</a:t>
            </a:r>
          </a:p>
          <a:p>
            <a:endParaRPr lang="en-GB" dirty="0"/>
          </a:p>
          <a:p>
            <a:r>
              <a:rPr lang="en-GB" b="1" dirty="0" smtClean="0">
                <a:solidFill>
                  <a:srgbClr val="FF0000"/>
                </a:solidFill>
              </a:rPr>
              <a:t>Between Students: </a:t>
            </a:r>
          </a:p>
          <a:p>
            <a:r>
              <a:rPr lang="en-GB" dirty="0" smtClean="0"/>
              <a:t>Kostas </a:t>
            </a:r>
            <a:r>
              <a:rPr lang="en-GB" dirty="0" err="1" smtClean="0"/>
              <a:t>Kordas</a:t>
            </a:r>
            <a:r>
              <a:rPr lang="en-GB" dirty="0" smtClean="0"/>
              <a:t> </a:t>
            </a:r>
            <a:r>
              <a:rPr lang="en-GB" dirty="0"/>
              <a:t>seconded from AUTH to Pisa</a:t>
            </a:r>
            <a:endParaRPr lang="en-GB" dirty="0" smtClean="0"/>
          </a:p>
          <a:p>
            <a:r>
              <a:rPr lang="en-GB" dirty="0" err="1" smtClean="0"/>
              <a:t>Dimitrios</a:t>
            </a:r>
            <a:r>
              <a:rPr lang="en-GB" dirty="0" smtClean="0"/>
              <a:t> Dimas </a:t>
            </a:r>
            <a:r>
              <a:rPr lang="en-GB" dirty="0"/>
              <a:t>seconded from </a:t>
            </a:r>
            <a:r>
              <a:rPr lang="en-GB" dirty="0" err="1" smtClean="0"/>
              <a:t>Priele</a:t>
            </a:r>
            <a:r>
              <a:rPr lang="en-GB" dirty="0" smtClean="0"/>
              <a:t> to Pisa</a:t>
            </a:r>
          </a:p>
          <a:p>
            <a:r>
              <a:rPr lang="en-GB" dirty="0" smtClean="0"/>
              <a:t>Guido </a:t>
            </a:r>
            <a:r>
              <a:rPr lang="en-GB" dirty="0" err="1" smtClean="0"/>
              <a:t>Volpi</a:t>
            </a:r>
            <a:r>
              <a:rPr lang="en-GB" dirty="0" smtClean="0"/>
              <a:t> (CERN): </a:t>
            </a:r>
            <a:r>
              <a:rPr lang="en-GB" dirty="0"/>
              <a:t>interested to recruitment</a:t>
            </a:r>
          </a:p>
          <a:p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32172" y="5004296"/>
            <a:ext cx="9004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Other students: </a:t>
            </a:r>
            <a:r>
              <a:rPr lang="en-GB" dirty="0" err="1" smtClean="0"/>
              <a:t>Jafar</a:t>
            </a:r>
            <a:r>
              <a:rPr lang="en-GB" dirty="0"/>
              <a:t>  </a:t>
            </a:r>
            <a:r>
              <a:rPr lang="en-GB" dirty="0" err="1" smtClean="0"/>
              <a:t>Shojaii</a:t>
            </a:r>
            <a:r>
              <a:rPr lang="en-GB" dirty="0" smtClean="0"/>
              <a:t>  (Uni. Milan), </a:t>
            </a:r>
            <a:r>
              <a:rPr lang="en-GB" dirty="0" err="1" smtClean="0"/>
              <a:t>Cinzia</a:t>
            </a:r>
            <a:r>
              <a:rPr lang="en-GB" dirty="0" smtClean="0"/>
              <a:t> </a:t>
            </a:r>
            <a:r>
              <a:rPr lang="en-GB" dirty="0" err="1" smtClean="0"/>
              <a:t>Decesare</a:t>
            </a:r>
            <a:r>
              <a:rPr lang="en-GB" dirty="0" smtClean="0"/>
              <a:t> </a:t>
            </a:r>
            <a:r>
              <a:rPr lang="en-GB" dirty="0"/>
              <a:t>(Uni. Milan), </a:t>
            </a:r>
            <a:r>
              <a:rPr lang="en-GB" dirty="0" smtClean="0"/>
              <a:t>+ </a:t>
            </a:r>
            <a:r>
              <a:rPr lang="en-GB" dirty="0" err="1" smtClean="0"/>
              <a:t>altro</a:t>
            </a:r>
            <a:r>
              <a:rPr lang="en-GB" dirty="0" smtClean="0"/>
              <a:t> Milan, Takashi Kubota (Uni. Melbourne), Mariano </a:t>
            </a:r>
            <a:r>
              <a:rPr lang="en-GB" dirty="0" err="1" smtClean="0"/>
              <a:t>Falcitelli</a:t>
            </a:r>
            <a:r>
              <a:rPr lang="en-GB" dirty="0" smtClean="0"/>
              <a:t> (CNR Pisa), </a:t>
            </a:r>
            <a:r>
              <a:rPr lang="en-GB" dirty="0" err="1" smtClean="0"/>
              <a:t>Emanuele</a:t>
            </a:r>
            <a:r>
              <a:rPr lang="en-GB" dirty="0" smtClean="0"/>
              <a:t> </a:t>
            </a:r>
            <a:r>
              <a:rPr lang="en-GB" dirty="0" err="1" smtClean="0"/>
              <a:t>Raffaele</a:t>
            </a:r>
            <a:r>
              <a:rPr lang="en-GB" dirty="0" smtClean="0"/>
              <a:t> (</a:t>
            </a:r>
            <a:r>
              <a:rPr lang="en-GB" dirty="0" err="1" smtClean="0"/>
              <a:t>studente</a:t>
            </a:r>
            <a:r>
              <a:rPr lang="en-GB" dirty="0" smtClean="0"/>
              <a:t> </a:t>
            </a:r>
            <a:r>
              <a:rPr lang="en-GB" dirty="0" err="1" smtClean="0"/>
              <a:t>ingegneria</a:t>
            </a:r>
            <a:r>
              <a:rPr lang="en-GB" dirty="0" smtClean="0"/>
              <a:t>, S. Anna Pisa), + </a:t>
            </a:r>
            <a:r>
              <a:rPr lang="en-GB" dirty="0" err="1" smtClean="0"/>
              <a:t>altra</a:t>
            </a:r>
            <a:r>
              <a:rPr lang="en-GB" dirty="0" smtClean="0"/>
              <a:t> </a:t>
            </a:r>
            <a:r>
              <a:rPr lang="en-GB" dirty="0" err="1" smtClean="0"/>
              <a:t>ragazza</a:t>
            </a:r>
            <a:r>
              <a:rPr lang="en-GB" dirty="0" smtClean="0"/>
              <a:t> </a:t>
            </a:r>
            <a:r>
              <a:rPr lang="en-GB" dirty="0" err="1" smtClean="0"/>
              <a:t>Uni</a:t>
            </a:r>
            <a:r>
              <a:rPr lang="en-GB" dirty="0" smtClean="0"/>
              <a:t> Pisa (chi e’?)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877243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87" y="5035446"/>
            <a:ext cx="3247169" cy="18225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48880"/>
            <a:ext cx="5131750" cy="288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4624"/>
            <a:ext cx="3913956" cy="2935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522258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The School: Great success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9827" y="1947551"/>
            <a:ext cx="3995936" cy="2242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4492406"/>
            <a:ext cx="3672408" cy="20612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4262" y="1578219"/>
            <a:ext cx="21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lunch all together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5406047" y="4182386"/>
            <a:ext cx="363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At the end: a document for each one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3275856" y="5946722"/>
            <a:ext cx="192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teaching team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52459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2084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Del. no.	</a:t>
            </a:r>
            <a:r>
              <a:rPr lang="en-US" b="1" dirty="0" smtClean="0"/>
              <a:t>Deliverable </a:t>
            </a:r>
            <a:r>
              <a:rPr lang="en-US" b="1" dirty="0"/>
              <a:t>Title </a:t>
            </a:r>
            <a:r>
              <a:rPr lang="en-US" b="1" dirty="0" smtClean="0"/>
              <a:t>		Nature	 </a:t>
            </a:r>
            <a:r>
              <a:rPr lang="en-US" b="1" dirty="0"/>
              <a:t>Dissemination level </a:t>
            </a:r>
            <a:r>
              <a:rPr lang="en-US" b="1" dirty="0" smtClean="0"/>
              <a:t>	Delivery </a:t>
            </a:r>
            <a:r>
              <a:rPr lang="en-US" b="1" dirty="0"/>
              <a:t>date</a:t>
            </a:r>
          </a:p>
          <a:p>
            <a:r>
              <a:rPr lang="it-IT" sz="1400" dirty="0"/>
              <a:t>D.2.1. </a:t>
            </a:r>
            <a:r>
              <a:rPr lang="it-IT" dirty="0"/>
              <a:t>VS infrastructure at CAEN for FTK demonstrator integration </a:t>
            </a:r>
            <a:r>
              <a:rPr lang="it-IT" dirty="0" smtClean="0"/>
              <a:t>	R 	RE 	</a:t>
            </a:r>
            <a:r>
              <a:rPr lang="it-IT" b="1" dirty="0" smtClean="0">
                <a:solidFill>
                  <a:srgbClr val="FF33CC"/>
                </a:solidFill>
              </a:rPr>
              <a:t>M6</a:t>
            </a:r>
            <a:endParaRPr lang="it-IT" b="1" dirty="0">
              <a:solidFill>
                <a:srgbClr val="FF33CC"/>
              </a:solidFill>
            </a:endParaRPr>
          </a:p>
          <a:p>
            <a:r>
              <a:rPr lang="it-IT" sz="1400" dirty="0"/>
              <a:t>D.4.1. </a:t>
            </a:r>
            <a:r>
              <a:rPr lang="it-IT" dirty="0"/>
              <a:t>FTK Demonstrator detailed simulation </a:t>
            </a:r>
            <a:r>
              <a:rPr lang="it-IT" dirty="0" smtClean="0"/>
              <a:t>			R 	RE 	M9</a:t>
            </a:r>
            <a:endParaRPr lang="it-IT" dirty="0"/>
          </a:p>
          <a:p>
            <a:r>
              <a:rPr lang="en-US" sz="1400" dirty="0"/>
              <a:t>D.4.2.</a:t>
            </a:r>
            <a:r>
              <a:rPr lang="en-US" dirty="0"/>
              <a:t> Test Vectors for the FTK demonstrator </a:t>
            </a:r>
            <a:r>
              <a:rPr lang="en-US" dirty="0" smtClean="0"/>
              <a:t>			R 	RE 	M10</a:t>
            </a:r>
            <a:endParaRPr lang="en-US" dirty="0"/>
          </a:p>
          <a:p>
            <a:r>
              <a:rPr lang="en-US" sz="1400" dirty="0"/>
              <a:t>D.2.2. </a:t>
            </a:r>
            <a:r>
              <a:rPr lang="en-US" dirty="0"/>
              <a:t>FTK demonstrator fully integrated with old power supply </a:t>
            </a:r>
            <a:r>
              <a:rPr lang="en-US" dirty="0" smtClean="0"/>
              <a:t>	Pub 	PU 	M12</a:t>
            </a:r>
          </a:p>
          <a:p>
            <a:r>
              <a:rPr lang="it-IT" sz="1400" dirty="0"/>
              <a:t>D.1.1. </a:t>
            </a:r>
            <a:r>
              <a:rPr lang="it-IT" dirty="0"/>
              <a:t>SLP2 prototype constructed at PRIELE </a:t>
            </a:r>
            <a:r>
              <a:rPr lang="it-IT" dirty="0" smtClean="0"/>
              <a:t>			Pub 	PU 	M12</a:t>
            </a:r>
            <a:endParaRPr lang="it-IT" dirty="0"/>
          </a:p>
          <a:p>
            <a:r>
              <a:rPr lang="en-US" sz="1400" dirty="0"/>
              <a:t>D.6.1 </a:t>
            </a:r>
            <a:r>
              <a:rPr lang="en-US" dirty="0"/>
              <a:t>Test bench </a:t>
            </a:r>
            <a:r>
              <a:rPr lang="en-US" dirty="0" smtClean="0"/>
              <a:t>						R 	RE 	M12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D.7.1. IAPP project open days </a:t>
            </a:r>
            <a:r>
              <a:rPr lang="en-US" dirty="0" smtClean="0"/>
              <a:t>		R 	PU 	     </a:t>
            </a:r>
            <a:r>
              <a:rPr lang="en-US" b="1" dirty="0" smtClean="0">
                <a:solidFill>
                  <a:srgbClr val="FF33CC"/>
                </a:solidFill>
              </a:rPr>
              <a:t>M7</a:t>
            </a:r>
            <a:r>
              <a:rPr lang="en-US" dirty="0"/>
              <a:t>, </a:t>
            </a:r>
            <a:r>
              <a:rPr lang="en-US" dirty="0" smtClean="0"/>
              <a:t>M19, </a:t>
            </a:r>
            <a:r>
              <a:rPr lang="it-IT" dirty="0" smtClean="0"/>
              <a:t>M31</a:t>
            </a:r>
            <a:r>
              <a:rPr lang="it-IT" dirty="0"/>
              <a:t>, M43</a:t>
            </a:r>
          </a:p>
          <a:p>
            <a:r>
              <a:rPr lang="en-US" dirty="0"/>
              <a:t>D.7.2. Workshop days </a:t>
            </a:r>
            <a:r>
              <a:rPr lang="en-US" dirty="0" smtClean="0"/>
              <a:t>			R 	PU 	     </a:t>
            </a:r>
            <a:r>
              <a:rPr lang="en-US" b="1" dirty="0" smtClean="0">
                <a:solidFill>
                  <a:srgbClr val="FF33CC"/>
                </a:solidFill>
              </a:rPr>
              <a:t>M5</a:t>
            </a:r>
            <a:r>
              <a:rPr lang="en-US" dirty="0"/>
              <a:t>, </a:t>
            </a:r>
            <a:r>
              <a:rPr lang="en-US" dirty="0" smtClean="0"/>
              <a:t>M17,</a:t>
            </a:r>
            <a:r>
              <a:rPr lang="it-IT" dirty="0" smtClean="0"/>
              <a:t>M29</a:t>
            </a:r>
            <a:r>
              <a:rPr lang="it-IT" dirty="0"/>
              <a:t>, M41</a:t>
            </a:r>
          </a:p>
          <a:p>
            <a:r>
              <a:rPr lang="en-US" dirty="0"/>
              <a:t>D.7.3. Summer school weeks </a:t>
            </a:r>
            <a:r>
              <a:rPr lang="en-US" dirty="0" smtClean="0"/>
              <a:t>			R 	PU 	     </a:t>
            </a:r>
            <a:r>
              <a:rPr lang="en-US" b="1" dirty="0" smtClean="0">
                <a:solidFill>
                  <a:srgbClr val="FF33CC"/>
                </a:solidFill>
              </a:rPr>
              <a:t>M6</a:t>
            </a:r>
            <a:r>
              <a:rPr lang="en-US" dirty="0"/>
              <a:t>, </a:t>
            </a:r>
            <a:r>
              <a:rPr lang="en-US" dirty="0" smtClean="0"/>
              <a:t>M18,</a:t>
            </a:r>
            <a:r>
              <a:rPr lang="it-IT" dirty="0" smtClean="0"/>
              <a:t>M30</a:t>
            </a:r>
            <a:r>
              <a:rPr lang="it-IT" dirty="0"/>
              <a:t>, M42</a:t>
            </a:r>
          </a:p>
          <a:p>
            <a:r>
              <a:rPr lang="it-IT" sz="1400" dirty="0" smtClean="0"/>
              <a:t>D.7.4 D.8.3 </a:t>
            </a:r>
            <a:r>
              <a:rPr lang="en-US" dirty="0" smtClean="0"/>
              <a:t>World </a:t>
            </a:r>
            <a:r>
              <a:rPr lang="en-US" dirty="0"/>
              <a:t>wide web site for dissemination </a:t>
            </a:r>
            <a:r>
              <a:rPr lang="en-US" dirty="0" smtClean="0"/>
              <a:t>	R 	PU 	     </a:t>
            </a:r>
            <a:r>
              <a:rPr lang="en-US" b="1" dirty="0" smtClean="0">
                <a:solidFill>
                  <a:srgbClr val="FF33CC"/>
                </a:solidFill>
              </a:rPr>
              <a:t>M6</a:t>
            </a:r>
            <a:r>
              <a:rPr lang="en-US" dirty="0"/>
              <a:t>, </a:t>
            </a:r>
            <a:r>
              <a:rPr lang="en-US" dirty="0" smtClean="0"/>
              <a:t>M18, </a:t>
            </a:r>
            <a:r>
              <a:rPr lang="it-IT" dirty="0" smtClean="0"/>
              <a:t>M30</a:t>
            </a:r>
            <a:r>
              <a:rPr lang="it-IT" dirty="0"/>
              <a:t>, </a:t>
            </a:r>
            <a:r>
              <a:rPr lang="it-IT" dirty="0" smtClean="0"/>
              <a:t>M48</a:t>
            </a:r>
          </a:p>
          <a:p>
            <a:r>
              <a:rPr lang="en-GB" dirty="0"/>
              <a:t>	</a:t>
            </a:r>
            <a:r>
              <a:rPr lang="en-GB" dirty="0" smtClean="0"/>
              <a:t>	</a:t>
            </a:r>
            <a:r>
              <a:rPr lang="en-GB" dirty="0" smtClean="0">
                <a:solidFill>
                  <a:srgbClr val="0070C0"/>
                </a:solidFill>
              </a:rPr>
              <a:t>what to report?</a:t>
            </a:r>
            <a:endParaRPr lang="it-IT" dirty="0">
              <a:solidFill>
                <a:srgbClr val="0070C0"/>
              </a:solidFill>
            </a:endParaRPr>
          </a:p>
          <a:p>
            <a:r>
              <a:rPr lang="en-US" dirty="0"/>
              <a:t>D.8.1. FTK Workshops </a:t>
            </a:r>
            <a:r>
              <a:rPr lang="en-US" dirty="0" smtClean="0"/>
              <a:t>			R 	RE 	     M1</a:t>
            </a:r>
            <a:r>
              <a:rPr lang="en-US" dirty="0"/>
              <a:t>, </a:t>
            </a:r>
            <a:r>
              <a:rPr lang="en-US" dirty="0" smtClean="0"/>
              <a:t>M13, </a:t>
            </a:r>
            <a:r>
              <a:rPr lang="it-IT" dirty="0" smtClean="0"/>
              <a:t>M30</a:t>
            </a:r>
            <a:r>
              <a:rPr lang="it-IT" dirty="0"/>
              <a:t>, M46</a:t>
            </a:r>
          </a:p>
          <a:p>
            <a:r>
              <a:rPr lang="pt-BR" dirty="0"/>
              <a:t>D.8.2. Trainings </a:t>
            </a:r>
            <a:r>
              <a:rPr lang="pt-BR" dirty="0" smtClean="0"/>
              <a:t> (</a:t>
            </a:r>
            <a:r>
              <a:rPr lang="pt-BR" b="1" dirty="0" smtClean="0">
                <a:solidFill>
                  <a:srgbClr val="FF33CC"/>
                </a:solidFill>
              </a:rPr>
              <a:t>next is CAEN</a:t>
            </a:r>
            <a:r>
              <a:rPr lang="pt-BR" dirty="0" smtClean="0"/>
              <a:t>)		R 	RE         M1</a:t>
            </a:r>
            <a:r>
              <a:rPr lang="pt-BR" dirty="0"/>
              <a:t>, </a:t>
            </a:r>
            <a:r>
              <a:rPr lang="pt-BR" b="1" dirty="0">
                <a:solidFill>
                  <a:srgbClr val="FF33CC"/>
                </a:solidFill>
              </a:rPr>
              <a:t>M5</a:t>
            </a:r>
            <a:r>
              <a:rPr lang="pt-BR" dirty="0"/>
              <a:t>, </a:t>
            </a:r>
            <a:r>
              <a:rPr lang="pt-BR" dirty="0" smtClean="0"/>
              <a:t>M9,</a:t>
            </a:r>
            <a:r>
              <a:rPr lang="it-IT" dirty="0" smtClean="0"/>
              <a:t>M19</a:t>
            </a:r>
            <a:r>
              <a:rPr lang="it-IT" dirty="0"/>
              <a:t>, </a:t>
            </a:r>
            <a:r>
              <a:rPr lang="it-IT" dirty="0" smtClean="0"/>
              <a:t>M29, M47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Let’s do it in July!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476672"/>
            <a:ext cx="4036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DELIVERABLE    SUMMARY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196752"/>
            <a:ext cx="461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ASK PO about Deliverables classified ad Report.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014039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CONCLUSIONS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TIME IS RUNNING FAST</a:t>
            </a:r>
          </a:p>
          <a:p>
            <a:r>
              <a:rPr lang="en-GB" dirty="0" smtClean="0"/>
              <a:t>A LOT OF REPORTS TO PREPARE </a:t>
            </a:r>
            <a:r>
              <a:rPr lang="en-GB" dirty="0" smtClean="0"/>
              <a:t>(HOPEFULLY)</a:t>
            </a:r>
            <a:endParaRPr lang="en-GB" dirty="0" smtClean="0"/>
          </a:p>
          <a:p>
            <a:r>
              <a:rPr lang="en-GB" dirty="0" smtClean="0"/>
              <a:t>OUTREACH AND TRAININGS </a:t>
            </a:r>
            <a:r>
              <a:rPr lang="en-GB" dirty="0" smtClean="0"/>
              <a:t>ONGOING</a:t>
            </a:r>
            <a:br>
              <a:rPr lang="en-GB" dirty="0" smtClean="0"/>
            </a:br>
            <a:r>
              <a:rPr lang="en-GB" dirty="0" smtClean="0"/>
              <a:t>@ high </a:t>
            </a:r>
            <a:r>
              <a:rPr lang="en-GB" dirty="0" smtClean="0"/>
              <a:t>rate</a:t>
            </a:r>
          </a:p>
          <a:p>
            <a:endParaRPr lang="en-GB" dirty="0"/>
          </a:p>
          <a:p>
            <a:r>
              <a:rPr lang="en-GB" dirty="0" smtClean="0"/>
              <a:t>HOWEVER WE HAVE IN HANDS THE EXPECTED RESULTS!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060237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0" y="346367"/>
            <a:ext cx="5410944" cy="1143000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Participants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9367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UNIPI   </a:t>
            </a:r>
          </a:p>
          <a:p>
            <a:endParaRPr lang="en-GB" dirty="0"/>
          </a:p>
          <a:p>
            <a:r>
              <a:rPr lang="en-GB" dirty="0" smtClean="0"/>
              <a:t>CAEN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AUTH</a:t>
            </a:r>
          </a:p>
          <a:p>
            <a:endParaRPr lang="en-GB" dirty="0"/>
          </a:p>
          <a:p>
            <a:r>
              <a:rPr lang="en-GB" dirty="0" smtClean="0"/>
              <a:t>CERN</a:t>
            </a:r>
          </a:p>
          <a:p>
            <a:endParaRPr lang="en-GB" dirty="0"/>
          </a:p>
          <a:p>
            <a:r>
              <a:rPr lang="en-GB" dirty="0" smtClean="0"/>
              <a:t>PRIELE</a:t>
            </a:r>
          </a:p>
          <a:p>
            <a:endParaRPr lang="en-GB" dirty="0"/>
          </a:p>
          <a:p>
            <a:r>
              <a:rPr lang="en-GB" dirty="0" smtClean="0"/>
              <a:t>CNRS</a:t>
            </a:r>
            <a:endParaRPr lang="it-IT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4922" y="901144"/>
            <a:ext cx="2499569" cy="135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9403" y="2852936"/>
            <a:ext cx="2592288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E:\Paola\divulgazione\fotoCern\058-CERN-Hôtels-21-23.10.2010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1357" y="3356992"/>
            <a:ext cx="3179763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1575" y="4941168"/>
            <a:ext cx="2660005" cy="148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4922" y="4149080"/>
            <a:ext cx="2088232" cy="136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4302" y="1757561"/>
            <a:ext cx="21145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763688" y="2492896"/>
            <a:ext cx="4176464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605111" y="3989102"/>
            <a:ext cx="347094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629774" y="5805264"/>
            <a:ext cx="4022346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706553" y="1489367"/>
            <a:ext cx="568369" cy="280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85610" y="4976285"/>
            <a:ext cx="483793" cy="14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605111" y="3286792"/>
            <a:ext cx="48379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456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6210" y="260648"/>
            <a:ext cx="7297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omic Sans MS"/>
              </a:rPr>
              <a:t>List of Work Packages &amp; WP leaders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64088" y="1072277"/>
            <a:ext cx="778931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latin typeface="Comic Sans MS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omic Sans MS"/>
              </a:rPr>
              <a:t>Prototype Construction &amp; Production Validation  (PRIELE, M1-M42)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Comic Sans M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</a:rPr>
              <a:t>Infrastructure &amp; Integration (CAEN, M1-M48)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Comic Sans MS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Comic Sans MS"/>
              </a:rPr>
              <a:t>Commissioning (CERN, M12-M48)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Comic Sans MS"/>
              </a:rPr>
              <a:t> Architecture Simulation (</a:t>
            </a:r>
            <a:r>
              <a:rPr lang="en-US" dirty="0" err="1" smtClean="0">
                <a:latin typeface="Comic Sans MS"/>
              </a:rPr>
              <a:t>UniPisa</a:t>
            </a:r>
            <a:r>
              <a:rPr lang="en-US" dirty="0" smtClean="0">
                <a:latin typeface="Comic Sans MS"/>
              </a:rPr>
              <a:t>, M1-M48)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Comic Sans MS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Comic Sans MS"/>
              </a:rPr>
              <a:t>Image Processing (</a:t>
            </a:r>
            <a:r>
              <a:rPr lang="en-US" dirty="0" err="1" smtClean="0">
                <a:solidFill>
                  <a:srgbClr val="7030A0"/>
                </a:solidFill>
                <a:latin typeface="Comic Sans MS"/>
              </a:rPr>
              <a:t>UniPisa</a:t>
            </a:r>
            <a:r>
              <a:rPr lang="en-US" dirty="0" smtClean="0">
                <a:solidFill>
                  <a:srgbClr val="7030A0"/>
                </a:solidFill>
                <a:latin typeface="Comic Sans MS"/>
              </a:rPr>
              <a:t>, M25-M48)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Comic Sans MS"/>
              </a:rPr>
              <a:t> </a:t>
            </a:r>
            <a:r>
              <a:rPr lang="en-US" dirty="0" smtClean="0">
                <a:solidFill>
                  <a:srgbClr val="FF66FF"/>
                </a:solidFill>
                <a:latin typeface="Comic Sans MS"/>
              </a:rPr>
              <a:t>Silicon Detectors (CNRS,M1-M48)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Comic Sans MS"/>
              </a:rPr>
              <a:t> </a:t>
            </a:r>
            <a:r>
              <a:rPr lang="en-US" dirty="0" smtClean="0">
                <a:solidFill>
                  <a:srgbClr val="FFC000"/>
                </a:solidFill>
                <a:latin typeface="Comic Sans MS"/>
              </a:rPr>
              <a:t>Outreach (AUTH, M1-M48)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Comic Sans MS"/>
              </a:rPr>
              <a:t> </a:t>
            </a:r>
            <a:r>
              <a:rPr lang="en-US" dirty="0" smtClean="0">
                <a:solidFill>
                  <a:srgbClr val="FFC000"/>
                </a:solidFill>
                <a:latin typeface="Comic Sans MS"/>
              </a:rPr>
              <a:t>Workshops &amp; Trainings (AUTH, M1-M48)</a:t>
            </a:r>
          </a:p>
          <a:p>
            <a:pPr marL="342900" indent="-342900"/>
            <a:r>
              <a:rPr lang="en-US" dirty="0" smtClean="0">
                <a:latin typeface="Comic Sans MS"/>
              </a:rPr>
              <a:t> </a:t>
            </a:r>
            <a:endParaRPr lang="en-US" dirty="0">
              <a:latin typeface="Comic Sans M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628" y="3429000"/>
            <a:ext cx="926074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6456"/>
            <a:ext cx="8707513" cy="303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6210" y="260648"/>
            <a:ext cx="6162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omic Sans MS"/>
              </a:rPr>
              <a:t>Participation to Work Packages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6710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012404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omic Sans MS"/>
              </a:rPr>
              <a:t>WP1: Prototype Construction &amp; Production Validation</a:t>
            </a:r>
          </a:p>
          <a:p>
            <a:r>
              <a:rPr lang="en-US" sz="2800" dirty="0">
                <a:latin typeface="Comic Sans MS"/>
              </a:rPr>
              <a:t>	</a:t>
            </a:r>
            <a:r>
              <a:rPr lang="en-US" sz="2800" dirty="0" smtClean="0">
                <a:latin typeface="Comic Sans MS"/>
              </a:rPr>
              <a:t>											(</a:t>
            </a:r>
            <a:r>
              <a:rPr lang="en-US" sz="2800" dirty="0" err="1" smtClean="0">
                <a:latin typeface="Comic Sans MS"/>
              </a:rPr>
              <a:t>Priele</a:t>
            </a:r>
            <a:r>
              <a:rPr lang="en-US" sz="2800" dirty="0" smtClean="0">
                <a:latin typeface="Comic Sans MS"/>
              </a:rPr>
              <a:t>)</a:t>
            </a:r>
          </a:p>
          <a:p>
            <a:r>
              <a:rPr lang="en-US" sz="2000" dirty="0" smtClean="0">
                <a:latin typeface="Comic Sans MS"/>
              </a:rPr>
              <a:t>Objectives 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Comic Sans MS"/>
              </a:rPr>
              <a:t>Construction</a:t>
            </a:r>
            <a:r>
              <a:rPr lang="en-US" sz="2000" dirty="0" smtClean="0">
                <a:latin typeface="Comic Sans MS"/>
              </a:rPr>
              <a:t> and </a:t>
            </a:r>
            <a:r>
              <a:rPr lang="en-US" sz="2000" dirty="0" smtClean="0">
                <a:solidFill>
                  <a:srgbClr val="0070C0"/>
                </a:solidFill>
                <a:latin typeface="Comic Sans MS"/>
              </a:rPr>
              <a:t>standalone validation </a:t>
            </a:r>
            <a:r>
              <a:rPr lang="en-US" sz="2000" dirty="0" smtClean="0">
                <a:latin typeface="Comic Sans MS"/>
              </a:rPr>
              <a:t>of an FTK processor based on 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Comic Sans MS"/>
              </a:rPr>
              <a:t>Serial Link technology for Level 1 and Level 2 </a:t>
            </a:r>
            <a:r>
              <a:rPr lang="en-US" sz="2000" dirty="0" smtClean="0">
                <a:latin typeface="Comic Sans MS"/>
              </a:rPr>
              <a:t>trigger applications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Comic Sans MS"/>
              </a:rPr>
              <a:t>Transfer of Knowledge to PRIELE</a:t>
            </a:r>
            <a:r>
              <a:rPr lang="en-US" sz="2000" dirty="0" smtClean="0">
                <a:latin typeface="Comic Sans MS"/>
              </a:rPr>
              <a:t> for </a:t>
            </a:r>
            <a:r>
              <a:rPr lang="en-US" sz="2000" dirty="0" smtClean="0">
                <a:solidFill>
                  <a:srgbClr val="00B050"/>
                </a:solidFill>
                <a:latin typeface="Comic Sans MS"/>
              </a:rPr>
              <a:t>board assembly </a:t>
            </a:r>
            <a:r>
              <a:rPr lang="en-US" sz="2000" dirty="0" smtClean="0">
                <a:latin typeface="Comic Sans MS"/>
              </a:rPr>
              <a:t>and </a:t>
            </a:r>
            <a:r>
              <a:rPr lang="en-US" sz="2000" dirty="0" smtClean="0">
                <a:solidFill>
                  <a:srgbClr val="00B050"/>
                </a:solidFill>
                <a:latin typeface="Comic Sans MS"/>
              </a:rPr>
              <a:t>validation </a:t>
            </a:r>
          </a:p>
          <a:p>
            <a:r>
              <a:rPr lang="en-US" sz="2000" dirty="0" smtClean="0">
                <a:latin typeface="Comic Sans MS"/>
              </a:rPr>
              <a:t>and among all research institutions about Associative Memory technology</a:t>
            </a:r>
          </a:p>
          <a:p>
            <a:r>
              <a:rPr lang="en-US" sz="2000" dirty="0" smtClean="0">
                <a:latin typeface="Comic Sans MS"/>
              </a:rPr>
              <a:t>on </a:t>
            </a:r>
            <a:r>
              <a:rPr lang="en-US" sz="2000" dirty="0">
                <a:latin typeface="Comic Sans MS"/>
              </a:rPr>
              <a:t>of SLP2 at PRIELE before integration at </a:t>
            </a:r>
            <a:r>
              <a:rPr lang="en-US" sz="2000" dirty="0" smtClean="0">
                <a:latin typeface="Comic Sans MS"/>
              </a:rPr>
              <a:t>CAEN</a:t>
            </a:r>
          </a:p>
          <a:p>
            <a:endParaRPr lang="en-US" sz="2000" dirty="0">
              <a:latin typeface="Comic Sans MS"/>
            </a:endParaRPr>
          </a:p>
          <a:p>
            <a:endParaRPr lang="en-US" sz="2000" dirty="0">
              <a:latin typeface="Comic Sans M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3327334"/>
            <a:ext cx="2105353" cy="1579015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81347"/>
            <a:ext cx="3139637" cy="310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/>
        </p:nvCxnSpPr>
        <p:spPr>
          <a:xfrm flipV="1">
            <a:off x="366527" y="3213034"/>
            <a:ext cx="457200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1525" y="2967263"/>
            <a:ext cx="2493114" cy="186983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021284" y="4111688"/>
            <a:ext cx="1677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rebuchet MS"/>
                <a:cs typeface="Trebuchet MS"/>
              </a:rPr>
              <a:t>128 </a:t>
            </a:r>
            <a:r>
              <a:rPr lang="en-US" dirty="0" smtClean="0">
                <a:solidFill>
                  <a:srgbClr val="FFFF00"/>
                </a:solidFill>
                <a:latin typeface="Trebuchet MS"/>
                <a:cs typeface="Trebuchet MS"/>
              </a:rPr>
              <a:t>AMchip04s</a:t>
            </a:r>
            <a:endParaRPr lang="it-IT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0642" y="4933206"/>
            <a:ext cx="1687913" cy="13990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771" y="6201072"/>
            <a:ext cx="1532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Task 1: design </a:t>
            </a:r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3463165" y="6385738"/>
            <a:ext cx="365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Task 2: prototype design &amp; assembly </a:t>
            </a:r>
            <a:endParaRPr lang="it-IT" dirty="0"/>
          </a:p>
        </p:txBody>
      </p:sp>
      <p:sp>
        <p:nvSpPr>
          <p:cNvPr id="25" name="TextBox 24"/>
          <p:cNvSpPr txBox="1"/>
          <p:nvPr/>
        </p:nvSpPr>
        <p:spPr>
          <a:xfrm>
            <a:off x="6588224" y="5085184"/>
            <a:ext cx="221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Task 3: prototype test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762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mic Sans MS"/>
              </a:rPr>
              <a:t>WP2: </a:t>
            </a:r>
            <a:r>
              <a:rPr lang="en-US" sz="2800" dirty="0" err="1" smtClean="0">
                <a:latin typeface="Comic Sans MS"/>
              </a:rPr>
              <a:t>Infrastrucure</a:t>
            </a:r>
            <a:r>
              <a:rPr lang="en-US" sz="2800" dirty="0" smtClean="0">
                <a:latin typeface="Comic Sans MS"/>
              </a:rPr>
              <a:t> &amp; Integration (CAEN)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6200" y="605351"/>
            <a:ext cx="9067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</a:rPr>
              <a:t>Objectives 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Comic Sans MS"/>
              </a:rPr>
              <a:t>Infrastructure construction and validation </a:t>
            </a:r>
            <a:r>
              <a:rPr lang="en-US" dirty="0" smtClean="0">
                <a:latin typeface="Comic Sans MS"/>
              </a:rPr>
              <a:t>(racks, crates, power supplies, cooling)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Comic Sans MS"/>
              </a:rPr>
              <a:t>Validation/integration of prototypes </a:t>
            </a:r>
            <a:r>
              <a:rPr lang="en-US" dirty="0" smtClean="0">
                <a:latin typeface="Comic Sans MS"/>
              </a:rPr>
              <a:t>from Europe, Japan and USA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Comic Sans MS"/>
              </a:rPr>
              <a:t>Software development </a:t>
            </a:r>
            <a:r>
              <a:rPr lang="en-US" dirty="0" smtClean="0">
                <a:latin typeface="Comic Sans MS"/>
              </a:rPr>
              <a:t>for system test/control/monitoring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Comic Sans MS"/>
              </a:rPr>
              <a:t>Transfer of Knowledge</a:t>
            </a:r>
            <a:r>
              <a:rPr lang="en-US" dirty="0" smtClean="0">
                <a:latin typeface="Comic Sans MS"/>
              </a:rPr>
              <a:t> among CAEN and research institutions</a:t>
            </a:r>
          </a:p>
          <a:p>
            <a:endParaRPr lang="en-US" dirty="0" smtClean="0">
              <a:latin typeface="Comic Sans MS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Comic Sans MS"/>
              </a:rPr>
              <a:t>Description of work</a:t>
            </a:r>
          </a:p>
          <a:p>
            <a:r>
              <a:rPr lang="en-US" dirty="0" smtClean="0">
                <a:latin typeface="Comic Sans MS"/>
              </a:rPr>
              <a:t>T.2.3. </a:t>
            </a:r>
            <a:r>
              <a:rPr lang="en-US" b="1" dirty="0" smtClean="0">
                <a:solidFill>
                  <a:srgbClr val="7030A0"/>
                </a:solidFill>
                <a:latin typeface="Comic Sans MS"/>
              </a:rPr>
              <a:t>Software development for tests of the VS</a:t>
            </a:r>
          </a:p>
          <a:p>
            <a:r>
              <a:rPr lang="en-US" dirty="0" smtClean="0">
                <a:latin typeface="Comic Sans MS"/>
              </a:rPr>
              <a:t>T.2.4. Tests and validation of the baseline FTK system for the demonstrator</a:t>
            </a:r>
          </a:p>
          <a:p>
            <a:endParaRPr lang="en-US" b="1" dirty="0" smtClean="0">
              <a:solidFill>
                <a:srgbClr val="7030A0"/>
              </a:solidFill>
              <a:latin typeface="Comic Sans MS"/>
            </a:endParaRPr>
          </a:p>
          <a:p>
            <a:endParaRPr lang="en-US" b="1" dirty="0">
              <a:solidFill>
                <a:srgbClr val="7030A0"/>
              </a:solidFill>
              <a:latin typeface="Comic Sans MS"/>
            </a:endParaRPr>
          </a:p>
          <a:p>
            <a:endParaRPr lang="en-US" b="1" dirty="0" smtClean="0">
              <a:solidFill>
                <a:srgbClr val="7030A0"/>
              </a:solidFill>
              <a:latin typeface="Comic Sans MS"/>
            </a:endParaRPr>
          </a:p>
          <a:p>
            <a:endParaRPr lang="en-US" b="1" dirty="0">
              <a:solidFill>
                <a:srgbClr val="7030A0"/>
              </a:solidFill>
              <a:latin typeface="Comic Sans MS"/>
            </a:endParaRPr>
          </a:p>
          <a:p>
            <a:endParaRPr lang="en-US" b="1" dirty="0" smtClean="0">
              <a:solidFill>
                <a:srgbClr val="7030A0"/>
              </a:solidFill>
              <a:latin typeface="Comic Sans MS"/>
            </a:endParaRPr>
          </a:p>
          <a:p>
            <a:endParaRPr lang="en-US" b="1" dirty="0" smtClean="0">
              <a:solidFill>
                <a:srgbClr val="7030A0"/>
              </a:solidFill>
              <a:latin typeface="Comic Sans MS"/>
            </a:endParaRPr>
          </a:p>
          <a:p>
            <a:endParaRPr lang="en-US" b="1" dirty="0" smtClean="0">
              <a:solidFill>
                <a:srgbClr val="7030A0"/>
              </a:solidFill>
              <a:latin typeface="Comic Sans MS"/>
            </a:endParaRPr>
          </a:p>
          <a:p>
            <a:r>
              <a:rPr lang="en-US" b="1" i="1" dirty="0" smtClean="0">
                <a:solidFill>
                  <a:srgbClr val="FF0000"/>
                </a:solidFill>
                <a:latin typeface="Comic Sans MS"/>
              </a:rPr>
              <a:t>After:</a:t>
            </a:r>
            <a:endParaRPr lang="en-US" b="1" i="1" dirty="0">
              <a:solidFill>
                <a:srgbClr val="FF0000"/>
              </a:solidFill>
              <a:latin typeface="Comic Sans MS"/>
            </a:endParaRPr>
          </a:p>
          <a:p>
            <a:r>
              <a:rPr lang="en-US" dirty="0" smtClean="0">
                <a:latin typeface="Comic Sans MS"/>
              </a:rPr>
              <a:t>T.2.2</a:t>
            </a:r>
            <a:r>
              <a:rPr lang="en-US" dirty="0">
                <a:latin typeface="Comic Sans MS"/>
              </a:rPr>
              <a:t>. </a:t>
            </a:r>
            <a:r>
              <a:rPr lang="en-US" b="1" dirty="0">
                <a:solidFill>
                  <a:srgbClr val="FF0000"/>
                </a:solidFill>
                <a:latin typeface="Comic Sans MS"/>
              </a:rPr>
              <a:t>Prototyping of a CAEN power supply </a:t>
            </a:r>
            <a:endParaRPr lang="en-US" b="1" dirty="0" smtClean="0">
              <a:solidFill>
                <a:srgbClr val="FF0000"/>
              </a:solidFill>
              <a:latin typeface="Comic Sans M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omic Sans MS"/>
              </a:rPr>
              <a:t>for </a:t>
            </a:r>
            <a:r>
              <a:rPr lang="en-US" dirty="0">
                <a:solidFill>
                  <a:srgbClr val="FF0000"/>
                </a:solidFill>
                <a:latin typeface="Comic Sans MS"/>
              </a:rPr>
              <a:t>the final crate (5kW</a:t>
            </a:r>
            <a:r>
              <a:rPr lang="en-US" dirty="0" smtClean="0">
                <a:solidFill>
                  <a:srgbClr val="FF0000"/>
                </a:solidFill>
                <a:latin typeface="Comic Sans MS"/>
              </a:rPr>
              <a:t>)</a:t>
            </a:r>
            <a:endParaRPr lang="en-US" dirty="0" smtClean="0">
              <a:latin typeface="Comic Sans MS"/>
            </a:endParaRPr>
          </a:p>
          <a:p>
            <a:r>
              <a:rPr lang="en-US" dirty="0" smtClean="0">
                <a:latin typeface="Comic Sans MS"/>
              </a:rPr>
              <a:t>T.2.5</a:t>
            </a:r>
            <a:r>
              <a:rPr lang="en-US" dirty="0">
                <a:latin typeface="Comic Sans MS"/>
              </a:rPr>
              <a:t>. Tests and validation of the SLP2-based </a:t>
            </a:r>
            <a:r>
              <a:rPr lang="en-US" dirty="0" smtClean="0">
                <a:latin typeface="Comic Sans MS"/>
              </a:rPr>
              <a:t>system</a:t>
            </a:r>
          </a:p>
          <a:p>
            <a:r>
              <a:rPr lang="en-US" dirty="0" smtClean="0">
                <a:latin typeface="Comic Sans MS"/>
              </a:rPr>
              <a:t>T.2.6</a:t>
            </a:r>
            <a:r>
              <a:rPr lang="en-US" dirty="0">
                <a:latin typeface="Comic Sans MS"/>
              </a:rPr>
              <a:t>. Tests and validation of the SLP1-based </a:t>
            </a:r>
            <a:r>
              <a:rPr lang="en-US" dirty="0" smtClean="0">
                <a:latin typeface="Comic Sans MS"/>
              </a:rPr>
              <a:t>system</a:t>
            </a:r>
          </a:p>
          <a:p>
            <a:r>
              <a:rPr lang="en-US" dirty="0" smtClean="0">
                <a:latin typeface="Comic Sans MS"/>
              </a:rPr>
              <a:t>T.2.7</a:t>
            </a:r>
            <a:r>
              <a:rPr lang="en-US" dirty="0">
                <a:latin typeface="Comic Sans MS"/>
              </a:rPr>
              <a:t>. </a:t>
            </a:r>
            <a:r>
              <a:rPr lang="en-US" b="1" dirty="0">
                <a:solidFill>
                  <a:srgbClr val="FF0000"/>
                </a:solidFill>
                <a:latin typeface="Comic Sans MS"/>
              </a:rPr>
              <a:t>Tests of cooling and mechanics </a:t>
            </a:r>
            <a:r>
              <a:rPr lang="en-US" dirty="0">
                <a:latin typeface="Comic Sans MS"/>
              </a:rPr>
              <a:t>of a rack with complete final </a:t>
            </a:r>
            <a:r>
              <a:rPr lang="en-US" dirty="0" smtClean="0">
                <a:latin typeface="Comic Sans MS"/>
              </a:rPr>
              <a:t>crates</a:t>
            </a:r>
            <a:endParaRPr lang="en-US" dirty="0">
              <a:latin typeface="Comic Sans M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9039" y="3286498"/>
            <a:ext cx="3904790" cy="1586251"/>
            <a:chOff x="617857" y="691996"/>
            <a:chExt cx="4629166" cy="19969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7857" y="798520"/>
              <a:ext cx="2140095" cy="1819531"/>
            </a:xfrm>
            <a:prstGeom prst="rect">
              <a:avLst/>
            </a:prstGeom>
          </p:spPr>
        </p:pic>
        <p:sp>
          <p:nvSpPr>
            <p:cNvPr id="8" name="CasellaDiTesto 17"/>
            <p:cNvSpPr txBox="1"/>
            <p:nvPr/>
          </p:nvSpPr>
          <p:spPr>
            <a:xfrm>
              <a:off x="760321" y="2030256"/>
              <a:ext cx="219000" cy="65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sz="2800" dirty="0">
                <a:solidFill>
                  <a:srgbClr val="FFFF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9031" y="903445"/>
              <a:ext cx="219000" cy="813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>
                <a:solidFill>
                  <a:srgbClr val="FFFF00"/>
                </a:solidFill>
              </a:endParaRPr>
            </a:p>
            <a:p>
              <a:endParaRPr lang="it-IT" dirty="0">
                <a:solidFill>
                  <a:srgbClr val="FFFF00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645438" y="691996"/>
              <a:ext cx="2601585" cy="1872000"/>
              <a:chOff x="1312380" y="691996"/>
              <a:chExt cx="2601585" cy="1872000"/>
            </a:xfrm>
          </p:grpSpPr>
          <p:sp>
            <p:nvSpPr>
              <p:cNvPr id="11" name="Rectangle 40"/>
              <p:cNvSpPr>
                <a:spLocks noChangeArrowheads="1"/>
              </p:cNvSpPr>
              <p:nvPr/>
            </p:nvSpPr>
            <p:spPr bwMode="auto">
              <a:xfrm>
                <a:off x="3463065" y="691996"/>
                <a:ext cx="450900" cy="990381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r>
                  <a:rPr lang="en-US" sz="1400" dirty="0" smtClean="0"/>
                  <a:t>SSB: </a:t>
                </a:r>
              </a:p>
              <a:p>
                <a:pPr algn="ctr"/>
                <a:r>
                  <a:rPr lang="en-US" sz="1400" dirty="0" smtClean="0"/>
                  <a:t>Final Fit-HW</a:t>
                </a:r>
                <a:endParaRPr lang="it-IT" sz="1400" b="1" dirty="0"/>
              </a:p>
            </p:txBody>
          </p:sp>
          <p:cxnSp>
            <p:nvCxnSpPr>
              <p:cNvPr id="12" name="Connettore 4 102"/>
              <p:cNvCxnSpPr/>
              <p:nvPr/>
            </p:nvCxnSpPr>
            <p:spPr>
              <a:xfrm flipV="1">
                <a:off x="2645438" y="1200956"/>
                <a:ext cx="799988" cy="71821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03"/>
              <p:cNvCxnSpPr/>
              <p:nvPr/>
            </p:nvCxnSpPr>
            <p:spPr>
              <a:xfrm flipH="1" flipV="1">
                <a:off x="2770796" y="2093393"/>
                <a:ext cx="473611" cy="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3260700" y="1781592"/>
                <a:ext cx="404729" cy="68480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CasellaDiTesto 166"/>
              <p:cNvSpPr txBox="1"/>
              <p:nvPr/>
            </p:nvSpPr>
            <p:spPr>
              <a:xfrm rot="5400000">
                <a:off x="3234476" y="1954719"/>
                <a:ext cx="4571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DF</a:t>
                </a:r>
                <a:endParaRPr lang="en-US" sz="1600" b="1" dirty="0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2380" y="831021"/>
                <a:ext cx="1379226" cy="1732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CasellaDiTesto 18"/>
              <p:cNvSpPr txBox="1"/>
              <p:nvPr/>
            </p:nvSpPr>
            <p:spPr>
              <a:xfrm>
                <a:off x="1577541" y="1418354"/>
                <a:ext cx="219000" cy="65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endParaRPr lang="en-US" sz="2800" dirty="0">
                  <a:solidFill>
                    <a:srgbClr val="FFFF00"/>
                  </a:solidFill>
                  <a:latin typeface="Trebuchet MS"/>
                  <a:cs typeface="Trebuchet MS"/>
                </a:endParaRPr>
              </a:p>
            </p:txBody>
          </p: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9023" y="3379729"/>
            <a:ext cx="1512168" cy="144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magine 7" descr="P3071029.JPG"/>
          <p:cNvPicPr>
            <a:picLocks noChangeAspect="1"/>
          </p:cNvPicPr>
          <p:nvPr/>
        </p:nvPicPr>
        <p:blipFill>
          <a:blip r:embed="rId5" cstate="print"/>
          <a:srcRect l="2461" t="8202" r="923" b="16404"/>
          <a:stretch>
            <a:fillRect/>
          </a:stretch>
        </p:blipFill>
        <p:spPr>
          <a:xfrm rot="-5400000">
            <a:off x="6238401" y="3665580"/>
            <a:ext cx="3075912" cy="1800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2040" y="4872749"/>
            <a:ext cx="56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USA</a:t>
            </a:r>
            <a:endParaRPr lang="it-IT" dirty="0"/>
          </a:p>
        </p:txBody>
      </p:sp>
      <p:sp>
        <p:nvSpPr>
          <p:cNvPr id="22" name="TextBox 21"/>
          <p:cNvSpPr txBox="1"/>
          <p:nvPr/>
        </p:nvSpPr>
        <p:spPr>
          <a:xfrm>
            <a:off x="967748" y="477350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ITALY</a:t>
            </a:r>
            <a:endParaRPr lang="it-IT" dirty="0"/>
          </a:p>
        </p:txBody>
      </p:sp>
      <p:sp>
        <p:nvSpPr>
          <p:cNvPr id="23" name="TextBox 22"/>
          <p:cNvSpPr txBox="1"/>
          <p:nvPr/>
        </p:nvSpPr>
        <p:spPr>
          <a:xfrm>
            <a:off x="2257741" y="4773500"/>
            <a:ext cx="56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USA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9144" y="2852936"/>
            <a:ext cx="4464496" cy="33483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762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mic Sans MS"/>
              </a:rPr>
              <a:t>WP3:Commissioning   (CERN)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6200" y="613353"/>
            <a:ext cx="9144000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</a:rPr>
              <a:t>Objectives </a:t>
            </a:r>
          </a:p>
          <a:p>
            <a:r>
              <a:rPr lang="en-US" dirty="0" smtClean="0">
                <a:latin typeface="Comic Sans MS"/>
              </a:rPr>
              <a:t>Infrastructure installation and validation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</a:rPr>
              <a:t>at point 1 </a:t>
            </a:r>
            <a:r>
              <a:rPr lang="en-US" dirty="0" smtClean="0">
                <a:latin typeface="Comic Sans MS"/>
              </a:rPr>
              <a:t>(racks/crates/power supplies)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omic Sans MS"/>
              </a:rPr>
              <a:t>Board installation/validation </a:t>
            </a:r>
            <a:r>
              <a:rPr lang="en-US" dirty="0" smtClean="0">
                <a:latin typeface="Comic Sans MS"/>
              </a:rPr>
              <a:t>and running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</a:rPr>
              <a:t>control/functional monitoring</a:t>
            </a:r>
          </a:p>
          <a:p>
            <a:r>
              <a:rPr lang="en-US" dirty="0" smtClean="0">
                <a:latin typeface="Comic Sans MS"/>
              </a:rPr>
              <a:t>Transfer of Knowledge among CAEN and research institutions for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</a:rPr>
              <a:t>board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omic Sans MS"/>
              </a:rPr>
              <a:t>Commissioning/maintenance</a:t>
            </a:r>
          </a:p>
          <a:p>
            <a:endParaRPr lang="en-US" dirty="0" smtClean="0">
              <a:latin typeface="Comic Sans MS"/>
            </a:endParaRPr>
          </a:p>
          <a:p>
            <a:r>
              <a:rPr lang="en-US" b="1" dirty="0">
                <a:solidFill>
                  <a:srgbClr val="FF0000"/>
                </a:solidFill>
                <a:latin typeface="Comic Sans MS"/>
              </a:rPr>
              <a:t>Description of work</a:t>
            </a:r>
          </a:p>
          <a:p>
            <a:r>
              <a:rPr lang="en-US" dirty="0">
                <a:latin typeface="Comic Sans MS"/>
              </a:rPr>
              <a:t>T.3.1. Installation of Infrastructures, validation tests &amp; ToK</a:t>
            </a:r>
          </a:p>
          <a:p>
            <a:r>
              <a:rPr lang="en-US" dirty="0">
                <a:latin typeface="Comic Sans MS"/>
              </a:rPr>
              <a:t>T.3.2. Installation of boards (SLP2 or FTK baseline) for the demonstrator</a:t>
            </a:r>
          </a:p>
          <a:p>
            <a:r>
              <a:rPr lang="en-US" dirty="0">
                <a:latin typeface="Comic Sans MS"/>
              </a:rPr>
              <a:t>T.3.3. Tests and validation of the FTK demonstrator</a:t>
            </a:r>
          </a:p>
          <a:p>
            <a:r>
              <a:rPr lang="en-US" dirty="0">
                <a:latin typeface="Comic Sans MS"/>
              </a:rPr>
              <a:t>T.3.4. T.3.5 as T.3.2, T.3.3. for the first production</a:t>
            </a:r>
          </a:p>
          <a:p>
            <a:r>
              <a:rPr lang="en-US" dirty="0">
                <a:latin typeface="Comic Sans MS"/>
              </a:rPr>
              <a:t>T.3.6. T.3.7. as T.3.2, T.3.3. for the second </a:t>
            </a:r>
            <a:r>
              <a:rPr lang="en-US" dirty="0" smtClean="0">
                <a:latin typeface="Comic Sans MS"/>
              </a:rPr>
              <a:t>production</a:t>
            </a:r>
          </a:p>
          <a:p>
            <a:r>
              <a:rPr lang="en-US" dirty="0" smtClean="0">
                <a:latin typeface="Comic Sans MS"/>
              </a:rPr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898" y="3968156"/>
            <a:ext cx="4293244" cy="304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762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mic Sans MS"/>
              </a:rPr>
              <a:t>WP4: Simulation   (University of Pisa)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9304" y="671691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</a:rPr>
              <a:t>Objectives 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Comic Sans MS"/>
              </a:rPr>
              <a:t>Production of test vectors </a:t>
            </a:r>
            <a:r>
              <a:rPr lang="en-US" dirty="0" smtClean="0">
                <a:latin typeface="Comic Sans MS"/>
              </a:rPr>
              <a:t>to validate hardware configurations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Comic Sans MS"/>
              </a:rPr>
              <a:t>Definition of Level 1/Level 2 architectures </a:t>
            </a:r>
            <a:r>
              <a:rPr lang="en-US" dirty="0" smtClean="0">
                <a:latin typeface="Comic Sans MS"/>
              </a:rPr>
              <a:t>to optimize physics reach</a:t>
            </a:r>
          </a:p>
          <a:p>
            <a:endParaRPr lang="en-US" dirty="0" smtClean="0">
              <a:latin typeface="Comic Sans MS"/>
            </a:endParaRPr>
          </a:p>
          <a:p>
            <a:endParaRPr lang="en-US" dirty="0" smtClean="0">
              <a:latin typeface="Calibri" pitchFamily="34" charset="0"/>
            </a:endParaRPr>
          </a:p>
          <a:p>
            <a:pPr marL="342900" indent="-342900"/>
            <a:endParaRPr lang="en-US" dirty="0" smtClean="0">
              <a:latin typeface="Comic Sans MS"/>
              <a:ea typeface="Wingdings"/>
              <a:cs typeface="Wingding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642494"/>
            <a:ext cx="4680520" cy="351039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8811" y="3482498"/>
            <a:ext cx="5216897" cy="334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886</Words>
  <Application>Microsoft Office PowerPoint</Application>
  <PresentationFormat>On-screen Show (4:3)</PresentationFormat>
  <Paragraphs>288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Participants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 Deliverables &amp; reached Milestones</vt:lpstr>
      <vt:lpstr>Slide 16</vt:lpstr>
      <vt:lpstr>OUTREACH       MILESTONES</vt:lpstr>
      <vt:lpstr>Slide 18</vt:lpstr>
      <vt:lpstr>Slide 19</vt:lpstr>
      <vt:lpstr>Workshop Day July 12 2013</vt:lpstr>
      <vt:lpstr>Slide 21</vt:lpstr>
      <vt:lpstr>Slide 22</vt:lpstr>
      <vt:lpstr>SUMMER SCHOOL</vt:lpstr>
      <vt:lpstr>Slide 24</vt:lpstr>
      <vt:lpstr>Slide 25</vt:lpstr>
      <vt:lpstr>CONCLUSIONS</vt:lpstr>
    </vt:vector>
  </TitlesOfParts>
  <Company>Dipartimento di Fisica - Universita' di Pisa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SimoneDonati</dc:creator>
  <cp:lastModifiedBy>Orso</cp:lastModifiedBy>
  <cp:revision>171</cp:revision>
  <dcterms:created xsi:type="dcterms:W3CDTF">2013-03-07T14:11:15Z</dcterms:created>
  <dcterms:modified xsi:type="dcterms:W3CDTF">2013-07-16T09:42:34Z</dcterms:modified>
</cp:coreProperties>
</file>