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0265-7496-4B98-98A7-02722F0F02C7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03712-743A-4E8D-8E0F-D79B3E19B1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9D514B-7E9A-4B77-830E-356780C1AD0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Queste sono le dimenzioni realistiche dell’hardware necessario per un settore.</a:t>
            </a:r>
          </a:p>
          <a:p>
            <a:pPr eaLnBrk="1" hangingPunct="1"/>
            <a:r>
              <a:rPr lang="en-US" smtClean="0"/>
              <a:t>AM + 4 CPU per il fit.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F634-8B28-40F9-AFBB-AD10F0B3AA1C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B0EA-DB6F-4F6D-ADDE-F3B72727C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F634-8B28-40F9-AFBB-AD10F0B3AA1C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B0EA-DB6F-4F6D-ADDE-F3B72727C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F634-8B28-40F9-AFBB-AD10F0B3AA1C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B0EA-DB6F-4F6D-ADDE-F3B72727C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F634-8B28-40F9-AFBB-AD10F0B3AA1C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B0EA-DB6F-4F6D-ADDE-F3B72727C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F634-8B28-40F9-AFBB-AD10F0B3AA1C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B0EA-DB6F-4F6D-ADDE-F3B72727C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F634-8B28-40F9-AFBB-AD10F0B3AA1C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B0EA-DB6F-4F6D-ADDE-F3B72727C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F634-8B28-40F9-AFBB-AD10F0B3AA1C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B0EA-DB6F-4F6D-ADDE-F3B72727C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F634-8B28-40F9-AFBB-AD10F0B3AA1C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B0EA-DB6F-4F6D-ADDE-F3B72727C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F634-8B28-40F9-AFBB-AD10F0B3AA1C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B0EA-DB6F-4F6D-ADDE-F3B72727C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F634-8B28-40F9-AFBB-AD10F0B3AA1C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B0EA-DB6F-4F6D-ADDE-F3B72727C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F634-8B28-40F9-AFBB-AD10F0B3AA1C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B0EA-DB6F-4F6D-ADDE-F3B72727C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F634-8B28-40F9-AFBB-AD10F0B3AA1C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7B0EA-DB6F-4F6D-ADDE-F3B72727CA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			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5468" y="3143250"/>
            <a:ext cx="6430433" cy="371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6" name="Picture 176" descr="OM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62484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645150" y="528638"/>
            <a:ext cx="235352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IL problema</a:t>
            </a:r>
          </a:p>
          <a:p>
            <a:r>
              <a:rPr lang="en-GB" sz="3200"/>
              <a:t>della </a:t>
            </a:r>
          </a:p>
          <a:p>
            <a:r>
              <a:rPr lang="en-GB" sz="3200"/>
              <a:t>ricostruzione</a:t>
            </a:r>
          </a:p>
          <a:p>
            <a:r>
              <a:rPr lang="en-GB" sz="3200"/>
              <a:t>delle tracce</a:t>
            </a:r>
            <a:endParaRPr lang="it-IT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			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943600" cy="626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400"/>
              <a:t>			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016000" y="514351"/>
            <a:ext cx="36928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Piu’ potente ….. Non basta…</a:t>
            </a:r>
            <a:endParaRPr lang="it-IT" sz="2400"/>
          </a:p>
        </p:txBody>
      </p:sp>
      <p:sp>
        <p:nvSpPr>
          <p:cNvPr id="4" name="TextBox 3"/>
          <p:cNvSpPr txBox="1"/>
          <p:nvPr/>
        </p:nvSpPr>
        <p:spPr>
          <a:xfrm>
            <a:off x="4648200" y="1524000"/>
            <a:ext cx="351384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/>
              <a:t>1 </a:t>
            </a:r>
            <a:r>
              <a:rPr lang="en-GB" sz="2400" dirty="0" smtClean="0"/>
              <a:t>    </a:t>
            </a:r>
            <a:r>
              <a:rPr lang="en-GB" sz="2400" dirty="0" err="1" smtClean="0"/>
              <a:t>Usiamo</a:t>
            </a:r>
            <a:r>
              <a:rPr lang="en-GB" sz="2400" dirty="0" smtClean="0"/>
              <a:t> </a:t>
            </a:r>
            <a:r>
              <a:rPr lang="en-GB" sz="2400" dirty="0"/>
              <a:t>FPGA</a:t>
            </a:r>
            <a:r>
              <a:rPr lang="en-GB" sz="2400" dirty="0" smtClean="0"/>
              <a:t>?</a:t>
            </a:r>
            <a:endParaRPr lang="en-GB" sz="2400" dirty="0"/>
          </a:p>
          <a:p>
            <a:pPr marL="457200" indent="-457200">
              <a:buFontTx/>
              <a:buAutoNum type="arabicPlain" startAt="2"/>
              <a:defRPr/>
            </a:pPr>
            <a:r>
              <a:rPr lang="en-GB" sz="2400" dirty="0" err="1"/>
              <a:t>Usiamo</a:t>
            </a:r>
            <a:r>
              <a:rPr lang="en-GB" sz="2400" dirty="0"/>
              <a:t> standard cells?</a:t>
            </a:r>
          </a:p>
          <a:p>
            <a:pPr marL="457200" indent="-457200">
              <a:buFontTx/>
              <a:buAutoNum type="arabicPlain" startAt="2"/>
              <a:defRPr/>
            </a:pPr>
            <a:endParaRPr lang="en-GB" sz="2400" dirty="0"/>
          </a:p>
          <a:p>
            <a:pPr>
              <a:defRPr/>
            </a:pPr>
            <a:endParaRPr lang="it-IT" sz="2400" dirty="0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371600" y="3276600"/>
            <a:ext cx="29467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differenza</a:t>
            </a:r>
            <a:r>
              <a:rPr lang="en-GB" sz="2400" dirty="0"/>
              <a:t> </a:t>
            </a:r>
            <a:r>
              <a:rPr lang="en-GB" sz="2400" dirty="0" err="1"/>
              <a:t>c’e</a:t>
            </a:r>
            <a:r>
              <a:rPr lang="en-GB" sz="2400" dirty="0"/>
              <a:t>’ </a:t>
            </a:r>
            <a:r>
              <a:rPr lang="en-GB" sz="2400" dirty="0" err="1"/>
              <a:t>fra</a:t>
            </a:r>
            <a:r>
              <a:rPr lang="en-GB" sz="2400" dirty="0"/>
              <a:t> </a:t>
            </a:r>
          </a:p>
          <a:p>
            <a:r>
              <a:rPr lang="en-GB" sz="2400" dirty="0"/>
              <a:t>Full </a:t>
            </a:r>
            <a:r>
              <a:rPr lang="en-GB" sz="2400" dirty="0" smtClean="0"/>
              <a:t>custom </a:t>
            </a:r>
            <a:endParaRPr lang="en-GB" sz="2400" dirty="0"/>
          </a:p>
          <a:p>
            <a:r>
              <a:rPr lang="en-GB" sz="2400" dirty="0"/>
              <a:t>FPGA </a:t>
            </a:r>
          </a:p>
          <a:p>
            <a:r>
              <a:rPr lang="en-GB" sz="2400" dirty="0"/>
              <a:t>Standard cells</a:t>
            </a:r>
          </a:p>
          <a:p>
            <a:r>
              <a:rPr lang="en-GB" sz="2400" dirty="0"/>
              <a:t>             </a:t>
            </a:r>
            <a:r>
              <a:rPr lang="en-GB" sz="2400" dirty="0" smtClean="0"/>
              <a:t>   ?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8763000"/>
            <a:ext cx="64008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	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533400"/>
            <a:ext cx="1971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895600" y="774700"/>
            <a:ext cx="2447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Standard cells  </a:t>
            </a:r>
            <a:endParaRPr lang="it-IT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905000"/>
            <a:ext cx="31623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724400" y="2438400"/>
            <a:ext cx="37245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err="1"/>
              <a:t>Finalmente</a:t>
            </a:r>
            <a:r>
              <a:rPr lang="en-GB" dirty="0"/>
              <a:t> </a:t>
            </a:r>
            <a:r>
              <a:rPr lang="en-GB" dirty="0" err="1" smtClean="0"/>
              <a:t>l’optimum</a:t>
            </a:r>
            <a:r>
              <a:rPr lang="en-GB" dirty="0" smtClean="0"/>
              <a:t>:</a:t>
            </a:r>
            <a:endParaRPr lang="en-GB" dirty="0"/>
          </a:p>
          <a:p>
            <a:r>
              <a:rPr lang="en-GB" dirty="0"/>
              <a:t>Un mix </a:t>
            </a:r>
            <a:r>
              <a:rPr lang="en-GB" dirty="0" err="1"/>
              <a:t>di</a:t>
            </a:r>
            <a:r>
              <a:rPr lang="en-GB" dirty="0"/>
              <a:t> Standard cells e Full </a:t>
            </a:r>
            <a:r>
              <a:rPr lang="en-GB" dirty="0" smtClean="0"/>
              <a:t>custom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			</a:t>
            </a:r>
          </a:p>
        </p:txBody>
      </p:sp>
      <p:sp>
        <p:nvSpPr>
          <p:cNvPr id="18435" name="AutoShape 2"/>
          <p:cNvSpPr>
            <a:spLocks noChangeArrowheads="1"/>
          </p:cNvSpPr>
          <p:nvPr/>
        </p:nvSpPr>
        <p:spPr bwMode="auto">
          <a:xfrm rot="5400000">
            <a:off x="4171950" y="-2292350"/>
            <a:ext cx="800100" cy="62992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The AM board</a:t>
            </a:r>
          </a:p>
        </p:txBody>
      </p:sp>
      <p:pic>
        <p:nvPicPr>
          <p:cNvPr id="18437" name="Picture 4" descr="vme9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2270523"/>
            <a:ext cx="8940800" cy="361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Real Time Conference 2003 			Alberto Annovi</a:t>
            </a:r>
          </a:p>
        </p:txBody>
      </p:sp>
      <p:sp>
        <p:nvSpPr>
          <p:cNvPr id="19459" name="AutoShape 1075"/>
          <p:cNvSpPr>
            <a:spLocks noChangeArrowheads="1"/>
          </p:cNvSpPr>
          <p:nvPr/>
        </p:nvSpPr>
        <p:spPr bwMode="auto">
          <a:xfrm rot="5400000">
            <a:off x="4343400" y="-3962400"/>
            <a:ext cx="457200" cy="8534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9460" name="Rectangle 1076"/>
          <p:cNvSpPr>
            <a:spLocks noChangeArrowheads="1"/>
          </p:cNvSpPr>
          <p:nvPr/>
        </p:nvSpPr>
        <p:spPr bwMode="auto">
          <a:xfrm flipH="1">
            <a:off x="3837475" y="0"/>
            <a:ext cx="14838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accent2"/>
                </a:solidFill>
              </a:rPr>
              <a:t>Il crate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grpSp>
        <p:nvGrpSpPr>
          <p:cNvPr id="2" name="Group 1206"/>
          <p:cNvGrpSpPr>
            <a:grpSpLocks/>
          </p:cNvGrpSpPr>
          <p:nvPr/>
        </p:nvGrpSpPr>
        <p:grpSpPr bwMode="auto">
          <a:xfrm>
            <a:off x="370418" y="457200"/>
            <a:ext cx="8828616" cy="4618435"/>
            <a:chOff x="149" y="1365"/>
            <a:chExt cx="4171" cy="3879"/>
          </a:xfrm>
        </p:grpSpPr>
        <p:sp>
          <p:nvSpPr>
            <p:cNvPr id="19463" name="Rectangle 1026"/>
            <p:cNvSpPr>
              <a:spLocks noChangeArrowheads="1"/>
            </p:cNvSpPr>
            <p:nvPr/>
          </p:nvSpPr>
          <p:spPr bwMode="auto">
            <a:xfrm>
              <a:off x="149" y="2064"/>
              <a:ext cx="4075" cy="2736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19464" name="Rectangle 1169"/>
            <p:cNvSpPr>
              <a:spLocks noChangeArrowheads="1"/>
            </p:cNvSpPr>
            <p:nvPr/>
          </p:nvSpPr>
          <p:spPr bwMode="auto">
            <a:xfrm>
              <a:off x="3409" y="2061"/>
              <a:ext cx="192" cy="273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65" name="Rectangle 1170"/>
            <p:cNvSpPr>
              <a:spLocks noChangeArrowheads="1"/>
            </p:cNvSpPr>
            <p:nvPr/>
          </p:nvSpPr>
          <p:spPr bwMode="auto">
            <a:xfrm>
              <a:off x="3601" y="2061"/>
              <a:ext cx="192" cy="27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66" name="Text Box 1171"/>
            <p:cNvSpPr txBox="1">
              <a:spLocks noChangeArrowheads="1"/>
            </p:cNvSpPr>
            <p:nvPr/>
          </p:nvSpPr>
          <p:spPr bwMode="auto">
            <a:xfrm rot="16200000">
              <a:off x="3304" y="2853"/>
              <a:ext cx="75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AM-B7</a:t>
              </a:r>
            </a:p>
          </p:txBody>
        </p:sp>
        <p:sp>
          <p:nvSpPr>
            <p:cNvPr id="19467" name="Line 1172"/>
            <p:cNvSpPr>
              <a:spLocks noChangeShapeType="1"/>
            </p:cNvSpPr>
            <p:nvPr/>
          </p:nvSpPr>
          <p:spPr bwMode="auto">
            <a:xfrm flipV="1">
              <a:off x="3505" y="3885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Line 1173"/>
            <p:cNvSpPr>
              <a:spLocks noChangeShapeType="1"/>
            </p:cNvSpPr>
            <p:nvPr/>
          </p:nvSpPr>
          <p:spPr bwMode="auto">
            <a:xfrm flipV="1">
              <a:off x="3505" y="4029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Line 1174"/>
            <p:cNvSpPr>
              <a:spLocks noChangeShapeType="1"/>
            </p:cNvSpPr>
            <p:nvPr/>
          </p:nvSpPr>
          <p:spPr bwMode="auto">
            <a:xfrm flipV="1">
              <a:off x="3505" y="4173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Line 1175"/>
            <p:cNvSpPr>
              <a:spLocks noChangeShapeType="1"/>
            </p:cNvSpPr>
            <p:nvPr/>
          </p:nvSpPr>
          <p:spPr bwMode="auto">
            <a:xfrm flipV="1">
              <a:off x="3505" y="4317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Line 1176"/>
            <p:cNvSpPr>
              <a:spLocks noChangeShapeType="1"/>
            </p:cNvSpPr>
            <p:nvPr/>
          </p:nvSpPr>
          <p:spPr bwMode="auto">
            <a:xfrm flipV="1">
              <a:off x="3505" y="4461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Line 1177"/>
            <p:cNvSpPr>
              <a:spLocks noChangeShapeType="1"/>
            </p:cNvSpPr>
            <p:nvPr/>
          </p:nvSpPr>
          <p:spPr bwMode="auto">
            <a:xfrm flipV="1">
              <a:off x="3505" y="4605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Rectangle 1178"/>
            <p:cNvSpPr>
              <a:spLocks noChangeArrowheads="1"/>
            </p:cNvSpPr>
            <p:nvPr/>
          </p:nvSpPr>
          <p:spPr bwMode="auto">
            <a:xfrm>
              <a:off x="3793" y="2061"/>
              <a:ext cx="192" cy="27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4" name="Text Box 1179"/>
            <p:cNvSpPr txBox="1">
              <a:spLocks noChangeArrowheads="1"/>
            </p:cNvSpPr>
            <p:nvPr/>
          </p:nvSpPr>
          <p:spPr bwMode="auto">
            <a:xfrm rot="16200000">
              <a:off x="3496" y="2853"/>
              <a:ext cx="75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AM-B8</a:t>
              </a:r>
            </a:p>
          </p:txBody>
        </p:sp>
        <p:sp>
          <p:nvSpPr>
            <p:cNvPr id="19475" name="Line 1188"/>
            <p:cNvSpPr>
              <a:spLocks noChangeShapeType="1"/>
            </p:cNvSpPr>
            <p:nvPr/>
          </p:nvSpPr>
          <p:spPr bwMode="auto">
            <a:xfrm flipV="1">
              <a:off x="3697" y="3885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Line 1189"/>
            <p:cNvSpPr>
              <a:spLocks noChangeShapeType="1"/>
            </p:cNvSpPr>
            <p:nvPr/>
          </p:nvSpPr>
          <p:spPr bwMode="auto">
            <a:xfrm flipV="1">
              <a:off x="3697" y="4029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Line 1190"/>
            <p:cNvSpPr>
              <a:spLocks noChangeShapeType="1"/>
            </p:cNvSpPr>
            <p:nvPr/>
          </p:nvSpPr>
          <p:spPr bwMode="auto">
            <a:xfrm flipV="1">
              <a:off x="3697" y="4173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Line 1191"/>
            <p:cNvSpPr>
              <a:spLocks noChangeShapeType="1"/>
            </p:cNvSpPr>
            <p:nvPr/>
          </p:nvSpPr>
          <p:spPr bwMode="auto">
            <a:xfrm flipV="1">
              <a:off x="3697" y="4317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Line 1192"/>
            <p:cNvSpPr>
              <a:spLocks noChangeShapeType="1"/>
            </p:cNvSpPr>
            <p:nvPr/>
          </p:nvSpPr>
          <p:spPr bwMode="auto">
            <a:xfrm flipV="1">
              <a:off x="3697" y="4461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Line 1193"/>
            <p:cNvSpPr>
              <a:spLocks noChangeShapeType="1"/>
            </p:cNvSpPr>
            <p:nvPr/>
          </p:nvSpPr>
          <p:spPr bwMode="auto">
            <a:xfrm flipV="1">
              <a:off x="3697" y="4605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Rectangle 1027"/>
            <p:cNvSpPr>
              <a:spLocks noChangeArrowheads="1"/>
            </p:cNvSpPr>
            <p:nvPr/>
          </p:nvSpPr>
          <p:spPr bwMode="auto">
            <a:xfrm>
              <a:off x="1104" y="2062"/>
              <a:ext cx="192" cy="27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82" name="Rectangle 1028"/>
            <p:cNvSpPr>
              <a:spLocks noChangeArrowheads="1"/>
            </p:cNvSpPr>
            <p:nvPr/>
          </p:nvSpPr>
          <p:spPr bwMode="auto">
            <a:xfrm>
              <a:off x="1296" y="2062"/>
              <a:ext cx="192" cy="27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83" name="Rectangle 1029"/>
            <p:cNvSpPr>
              <a:spLocks noChangeArrowheads="1"/>
            </p:cNvSpPr>
            <p:nvPr/>
          </p:nvSpPr>
          <p:spPr bwMode="auto">
            <a:xfrm>
              <a:off x="1488" y="2062"/>
              <a:ext cx="192" cy="27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84" name="Rectangle 1030"/>
            <p:cNvSpPr>
              <a:spLocks noChangeArrowheads="1"/>
            </p:cNvSpPr>
            <p:nvPr/>
          </p:nvSpPr>
          <p:spPr bwMode="auto">
            <a:xfrm>
              <a:off x="1680" y="2062"/>
              <a:ext cx="192" cy="27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85" name="Rectangle 1031"/>
            <p:cNvSpPr>
              <a:spLocks noChangeArrowheads="1"/>
            </p:cNvSpPr>
            <p:nvPr/>
          </p:nvSpPr>
          <p:spPr bwMode="auto">
            <a:xfrm>
              <a:off x="1872" y="2062"/>
              <a:ext cx="192" cy="27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86" name="Rectangle 1032"/>
            <p:cNvSpPr>
              <a:spLocks noChangeArrowheads="1"/>
            </p:cNvSpPr>
            <p:nvPr/>
          </p:nvSpPr>
          <p:spPr bwMode="auto">
            <a:xfrm>
              <a:off x="2064" y="2062"/>
              <a:ext cx="192" cy="27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87" name="Rectangle 1033"/>
            <p:cNvSpPr>
              <a:spLocks noChangeArrowheads="1"/>
            </p:cNvSpPr>
            <p:nvPr/>
          </p:nvSpPr>
          <p:spPr bwMode="auto">
            <a:xfrm>
              <a:off x="2256" y="2062"/>
              <a:ext cx="192" cy="27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88" name="Rectangle 1034"/>
            <p:cNvSpPr>
              <a:spLocks noChangeArrowheads="1"/>
            </p:cNvSpPr>
            <p:nvPr/>
          </p:nvSpPr>
          <p:spPr bwMode="auto">
            <a:xfrm>
              <a:off x="2448" y="2062"/>
              <a:ext cx="192" cy="27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89" name="Rectangle 1035"/>
            <p:cNvSpPr>
              <a:spLocks noChangeArrowheads="1"/>
            </p:cNvSpPr>
            <p:nvPr/>
          </p:nvSpPr>
          <p:spPr bwMode="auto">
            <a:xfrm>
              <a:off x="912" y="2062"/>
              <a:ext cx="192" cy="273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90" name="Text Box 1036"/>
            <p:cNvSpPr txBox="1">
              <a:spLocks noChangeArrowheads="1"/>
            </p:cNvSpPr>
            <p:nvPr/>
          </p:nvSpPr>
          <p:spPr bwMode="auto">
            <a:xfrm rot="16200000">
              <a:off x="2162" y="2867"/>
              <a:ext cx="75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AM-B1</a:t>
              </a:r>
            </a:p>
          </p:txBody>
        </p:sp>
        <p:sp>
          <p:nvSpPr>
            <p:cNvPr id="19491" name="Text Box 1037"/>
            <p:cNvSpPr txBox="1">
              <a:spLocks noChangeArrowheads="1"/>
            </p:cNvSpPr>
            <p:nvPr/>
          </p:nvSpPr>
          <p:spPr bwMode="auto">
            <a:xfrm rot="16200000">
              <a:off x="1973" y="2850"/>
              <a:ext cx="75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AM-B0</a:t>
              </a:r>
            </a:p>
          </p:txBody>
        </p:sp>
        <p:grpSp>
          <p:nvGrpSpPr>
            <p:cNvPr id="3" name="Group 1038"/>
            <p:cNvGrpSpPr>
              <a:grpSpLocks/>
            </p:cNvGrpSpPr>
            <p:nvPr/>
          </p:nvGrpSpPr>
          <p:grpSpPr bwMode="auto">
            <a:xfrm>
              <a:off x="1107" y="3108"/>
              <a:ext cx="1149" cy="552"/>
              <a:chOff x="2425" y="3817"/>
              <a:chExt cx="1149" cy="553"/>
            </a:xfrm>
          </p:grpSpPr>
          <p:sp>
            <p:nvSpPr>
              <p:cNvPr id="19614" name="Text Box 1039"/>
              <p:cNvSpPr txBox="1">
                <a:spLocks noChangeArrowheads="1"/>
              </p:cNvSpPr>
              <p:nvPr/>
            </p:nvSpPr>
            <p:spPr bwMode="auto">
              <a:xfrm rot="16200000">
                <a:off x="3210" y="3993"/>
                <a:ext cx="540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/>
                  <a:t>DO5</a:t>
                </a:r>
              </a:p>
            </p:txBody>
          </p:sp>
          <p:sp>
            <p:nvSpPr>
              <p:cNvPr id="19615" name="Text Box 1040"/>
              <p:cNvSpPr txBox="1">
                <a:spLocks noChangeArrowheads="1"/>
              </p:cNvSpPr>
              <p:nvPr/>
            </p:nvSpPr>
            <p:spPr bwMode="auto">
              <a:xfrm rot="16200000">
                <a:off x="3019" y="3993"/>
                <a:ext cx="540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/>
                  <a:t>DO4</a:t>
                </a:r>
              </a:p>
            </p:txBody>
          </p:sp>
          <p:sp>
            <p:nvSpPr>
              <p:cNvPr id="19616" name="Text Box 1041"/>
              <p:cNvSpPr txBox="1">
                <a:spLocks noChangeArrowheads="1"/>
              </p:cNvSpPr>
              <p:nvPr/>
            </p:nvSpPr>
            <p:spPr bwMode="auto">
              <a:xfrm rot="16200000">
                <a:off x="2826" y="3992"/>
                <a:ext cx="540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/>
                  <a:t>DO3</a:t>
                </a:r>
              </a:p>
            </p:txBody>
          </p:sp>
          <p:sp>
            <p:nvSpPr>
              <p:cNvPr id="19617" name="Text Box 1042"/>
              <p:cNvSpPr txBox="1">
                <a:spLocks noChangeArrowheads="1"/>
              </p:cNvSpPr>
              <p:nvPr/>
            </p:nvSpPr>
            <p:spPr bwMode="auto">
              <a:xfrm rot="16200000">
                <a:off x="2634" y="3992"/>
                <a:ext cx="540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/>
                  <a:t>DO2</a:t>
                </a:r>
              </a:p>
            </p:txBody>
          </p:sp>
          <p:sp>
            <p:nvSpPr>
              <p:cNvPr id="19618" name="Text Box 1043"/>
              <p:cNvSpPr txBox="1">
                <a:spLocks noChangeArrowheads="1"/>
              </p:cNvSpPr>
              <p:nvPr/>
            </p:nvSpPr>
            <p:spPr bwMode="auto">
              <a:xfrm rot="16200000">
                <a:off x="2442" y="4005"/>
                <a:ext cx="540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/>
                  <a:t>DO1</a:t>
                </a:r>
              </a:p>
            </p:txBody>
          </p:sp>
          <p:sp>
            <p:nvSpPr>
              <p:cNvPr id="19619" name="Text Box 1044"/>
              <p:cNvSpPr txBox="1">
                <a:spLocks noChangeArrowheads="1"/>
              </p:cNvSpPr>
              <p:nvPr/>
            </p:nvSpPr>
            <p:spPr bwMode="auto">
              <a:xfrm rot="16200000">
                <a:off x="2250" y="3992"/>
                <a:ext cx="540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/>
                  <a:t>DO0</a:t>
                </a:r>
              </a:p>
            </p:txBody>
          </p:sp>
        </p:grpSp>
        <p:sp>
          <p:nvSpPr>
            <p:cNvPr id="19493" name="Rectangle 1045"/>
            <p:cNvSpPr>
              <a:spLocks noChangeArrowheads="1"/>
            </p:cNvSpPr>
            <p:nvPr/>
          </p:nvSpPr>
          <p:spPr bwMode="auto">
            <a:xfrm flipH="1">
              <a:off x="971" y="2101"/>
              <a:ext cx="104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94" name="Rectangle 1046"/>
            <p:cNvSpPr>
              <a:spLocks noChangeArrowheads="1"/>
            </p:cNvSpPr>
            <p:nvPr/>
          </p:nvSpPr>
          <p:spPr bwMode="auto">
            <a:xfrm flipH="1">
              <a:off x="974" y="2822"/>
              <a:ext cx="92" cy="1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95" name="Rectangle 1047"/>
            <p:cNvSpPr>
              <a:spLocks noChangeArrowheads="1"/>
            </p:cNvSpPr>
            <p:nvPr/>
          </p:nvSpPr>
          <p:spPr bwMode="auto">
            <a:xfrm flipH="1">
              <a:off x="974" y="2678"/>
              <a:ext cx="284" cy="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96" name="Rectangle 1048"/>
            <p:cNvSpPr>
              <a:spLocks noChangeArrowheads="1"/>
            </p:cNvSpPr>
            <p:nvPr/>
          </p:nvSpPr>
          <p:spPr bwMode="auto">
            <a:xfrm flipH="1">
              <a:off x="964" y="2534"/>
              <a:ext cx="486" cy="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97" name="Rectangle 1049"/>
            <p:cNvSpPr>
              <a:spLocks noChangeArrowheads="1"/>
            </p:cNvSpPr>
            <p:nvPr/>
          </p:nvSpPr>
          <p:spPr bwMode="auto">
            <a:xfrm flipH="1">
              <a:off x="964" y="2390"/>
              <a:ext cx="678" cy="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98" name="Rectangle 1050"/>
            <p:cNvSpPr>
              <a:spLocks noChangeArrowheads="1"/>
            </p:cNvSpPr>
            <p:nvPr/>
          </p:nvSpPr>
          <p:spPr bwMode="auto">
            <a:xfrm flipH="1">
              <a:off x="973" y="2247"/>
              <a:ext cx="854" cy="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99" name="Rectangle 1051"/>
            <p:cNvSpPr>
              <a:spLocks noChangeArrowheads="1"/>
            </p:cNvSpPr>
            <p:nvPr/>
          </p:nvSpPr>
          <p:spPr bwMode="auto">
            <a:xfrm flipH="1">
              <a:off x="1104" y="2967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00" name="Freeform 1052"/>
            <p:cNvSpPr>
              <a:spLocks/>
            </p:cNvSpPr>
            <p:nvPr/>
          </p:nvSpPr>
          <p:spPr bwMode="auto">
            <a:xfrm flipH="1">
              <a:off x="1056" y="2823"/>
              <a:ext cx="48" cy="240"/>
            </a:xfrm>
            <a:custGeom>
              <a:avLst/>
              <a:gdLst>
                <a:gd name="T0" fmla="*/ 48 w 48"/>
                <a:gd name="T1" fmla="*/ 0 h 240"/>
                <a:gd name="T2" fmla="*/ 48 w 48"/>
                <a:gd name="T3" fmla="*/ 144 h 240"/>
                <a:gd name="T4" fmla="*/ 0 w 48"/>
                <a:gd name="T5" fmla="*/ 240 h 240"/>
                <a:gd name="T6" fmla="*/ 0 w 48"/>
                <a:gd name="T7" fmla="*/ 96 h 240"/>
                <a:gd name="T8" fmla="*/ 48 w 4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240">
                  <a:moveTo>
                    <a:pt x="48" y="0"/>
                  </a:moveTo>
                  <a:lnTo>
                    <a:pt x="48" y="144"/>
                  </a:lnTo>
                  <a:lnTo>
                    <a:pt x="0" y="240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Rectangle 1053"/>
            <p:cNvSpPr>
              <a:spLocks noChangeArrowheads="1"/>
            </p:cNvSpPr>
            <p:nvPr/>
          </p:nvSpPr>
          <p:spPr bwMode="auto">
            <a:xfrm flipH="1">
              <a:off x="1296" y="2967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02" name="Freeform 1054"/>
            <p:cNvSpPr>
              <a:spLocks/>
            </p:cNvSpPr>
            <p:nvPr/>
          </p:nvSpPr>
          <p:spPr bwMode="auto">
            <a:xfrm flipH="1">
              <a:off x="1248" y="2679"/>
              <a:ext cx="48" cy="384"/>
            </a:xfrm>
            <a:custGeom>
              <a:avLst/>
              <a:gdLst>
                <a:gd name="T0" fmla="*/ 48 w 48"/>
                <a:gd name="T1" fmla="*/ 0 h 384"/>
                <a:gd name="T2" fmla="*/ 48 w 48"/>
                <a:gd name="T3" fmla="*/ 288 h 384"/>
                <a:gd name="T4" fmla="*/ 0 w 48"/>
                <a:gd name="T5" fmla="*/ 384 h 384"/>
                <a:gd name="T6" fmla="*/ 0 w 48"/>
                <a:gd name="T7" fmla="*/ 96 h 384"/>
                <a:gd name="T8" fmla="*/ 48 w 48"/>
                <a:gd name="T9" fmla="*/ 0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84">
                  <a:moveTo>
                    <a:pt x="48" y="0"/>
                  </a:moveTo>
                  <a:lnTo>
                    <a:pt x="48" y="288"/>
                  </a:lnTo>
                  <a:lnTo>
                    <a:pt x="0" y="38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Rectangle 1055"/>
            <p:cNvSpPr>
              <a:spLocks noChangeArrowheads="1"/>
            </p:cNvSpPr>
            <p:nvPr/>
          </p:nvSpPr>
          <p:spPr bwMode="auto">
            <a:xfrm flipH="1">
              <a:off x="1488" y="2967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04" name="Rectangle 1056"/>
            <p:cNvSpPr>
              <a:spLocks noChangeArrowheads="1"/>
            </p:cNvSpPr>
            <p:nvPr/>
          </p:nvSpPr>
          <p:spPr bwMode="auto">
            <a:xfrm flipH="1">
              <a:off x="1680" y="2967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05" name="Rectangle 1057"/>
            <p:cNvSpPr>
              <a:spLocks noChangeArrowheads="1"/>
            </p:cNvSpPr>
            <p:nvPr/>
          </p:nvSpPr>
          <p:spPr bwMode="auto">
            <a:xfrm flipH="1">
              <a:off x="1872" y="2967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06" name="Freeform 1058"/>
            <p:cNvSpPr>
              <a:spLocks/>
            </p:cNvSpPr>
            <p:nvPr/>
          </p:nvSpPr>
          <p:spPr bwMode="auto">
            <a:xfrm flipH="1">
              <a:off x="1440" y="2535"/>
              <a:ext cx="48" cy="528"/>
            </a:xfrm>
            <a:custGeom>
              <a:avLst/>
              <a:gdLst>
                <a:gd name="T0" fmla="*/ 48 w 48"/>
                <a:gd name="T1" fmla="*/ 0 h 528"/>
                <a:gd name="T2" fmla="*/ 48 w 48"/>
                <a:gd name="T3" fmla="*/ 432 h 528"/>
                <a:gd name="T4" fmla="*/ 0 w 48"/>
                <a:gd name="T5" fmla="*/ 528 h 528"/>
                <a:gd name="T6" fmla="*/ 0 w 48"/>
                <a:gd name="T7" fmla="*/ 96 h 528"/>
                <a:gd name="T8" fmla="*/ 48 w 48"/>
                <a:gd name="T9" fmla="*/ 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28">
                  <a:moveTo>
                    <a:pt x="48" y="0"/>
                  </a:moveTo>
                  <a:lnTo>
                    <a:pt x="48" y="432"/>
                  </a:lnTo>
                  <a:lnTo>
                    <a:pt x="0" y="528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1059"/>
            <p:cNvSpPr>
              <a:spLocks/>
            </p:cNvSpPr>
            <p:nvPr/>
          </p:nvSpPr>
          <p:spPr bwMode="auto">
            <a:xfrm flipH="1">
              <a:off x="1632" y="2391"/>
              <a:ext cx="48" cy="672"/>
            </a:xfrm>
            <a:custGeom>
              <a:avLst/>
              <a:gdLst>
                <a:gd name="T0" fmla="*/ 48 w 48"/>
                <a:gd name="T1" fmla="*/ 0 h 672"/>
                <a:gd name="T2" fmla="*/ 48 w 48"/>
                <a:gd name="T3" fmla="*/ 576 h 672"/>
                <a:gd name="T4" fmla="*/ 0 w 48"/>
                <a:gd name="T5" fmla="*/ 672 h 672"/>
                <a:gd name="T6" fmla="*/ 0 w 48"/>
                <a:gd name="T7" fmla="*/ 96 h 672"/>
                <a:gd name="T8" fmla="*/ 48 w 48"/>
                <a:gd name="T9" fmla="*/ 0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672">
                  <a:moveTo>
                    <a:pt x="48" y="0"/>
                  </a:moveTo>
                  <a:lnTo>
                    <a:pt x="48" y="576"/>
                  </a:lnTo>
                  <a:lnTo>
                    <a:pt x="0" y="672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1060"/>
            <p:cNvSpPr>
              <a:spLocks/>
            </p:cNvSpPr>
            <p:nvPr/>
          </p:nvSpPr>
          <p:spPr bwMode="auto">
            <a:xfrm flipH="1">
              <a:off x="1824" y="2247"/>
              <a:ext cx="48" cy="816"/>
            </a:xfrm>
            <a:custGeom>
              <a:avLst/>
              <a:gdLst>
                <a:gd name="T0" fmla="*/ 48 w 48"/>
                <a:gd name="T1" fmla="*/ 0 h 816"/>
                <a:gd name="T2" fmla="*/ 48 w 48"/>
                <a:gd name="T3" fmla="*/ 720 h 816"/>
                <a:gd name="T4" fmla="*/ 0 w 48"/>
                <a:gd name="T5" fmla="*/ 816 h 816"/>
                <a:gd name="T6" fmla="*/ 0 w 48"/>
                <a:gd name="T7" fmla="*/ 96 h 816"/>
                <a:gd name="T8" fmla="*/ 48 w 48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816">
                  <a:moveTo>
                    <a:pt x="48" y="0"/>
                  </a:moveTo>
                  <a:lnTo>
                    <a:pt x="48" y="720"/>
                  </a:lnTo>
                  <a:lnTo>
                    <a:pt x="0" y="816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Rectangle 1061"/>
            <p:cNvSpPr>
              <a:spLocks noChangeArrowheads="1"/>
            </p:cNvSpPr>
            <p:nvPr/>
          </p:nvSpPr>
          <p:spPr bwMode="auto">
            <a:xfrm flipH="1">
              <a:off x="2064" y="2967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10" name="Freeform 1062"/>
            <p:cNvSpPr>
              <a:spLocks/>
            </p:cNvSpPr>
            <p:nvPr/>
          </p:nvSpPr>
          <p:spPr bwMode="auto">
            <a:xfrm>
              <a:off x="2016" y="2103"/>
              <a:ext cx="48" cy="960"/>
            </a:xfrm>
            <a:custGeom>
              <a:avLst/>
              <a:gdLst>
                <a:gd name="T0" fmla="*/ 0 w 48"/>
                <a:gd name="T1" fmla="*/ 0 h 960"/>
                <a:gd name="T2" fmla="*/ 0 w 48"/>
                <a:gd name="T3" fmla="*/ 864 h 960"/>
                <a:gd name="T4" fmla="*/ 48 w 48"/>
                <a:gd name="T5" fmla="*/ 960 h 960"/>
                <a:gd name="T6" fmla="*/ 48 w 48"/>
                <a:gd name="T7" fmla="*/ 96 h 960"/>
                <a:gd name="T8" fmla="*/ 0 w 48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960">
                  <a:moveTo>
                    <a:pt x="0" y="0"/>
                  </a:moveTo>
                  <a:lnTo>
                    <a:pt x="0" y="864"/>
                  </a:lnTo>
                  <a:lnTo>
                    <a:pt x="48" y="960"/>
                  </a:lnTo>
                  <a:lnTo>
                    <a:pt x="48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Line 1063"/>
            <p:cNvSpPr>
              <a:spLocks noChangeShapeType="1"/>
            </p:cNvSpPr>
            <p:nvPr/>
          </p:nvSpPr>
          <p:spPr bwMode="auto">
            <a:xfrm flipV="1">
              <a:off x="2352" y="3886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2" name="Line 1064"/>
            <p:cNvSpPr>
              <a:spLocks noChangeShapeType="1"/>
            </p:cNvSpPr>
            <p:nvPr/>
          </p:nvSpPr>
          <p:spPr bwMode="auto">
            <a:xfrm flipV="1">
              <a:off x="2352" y="4030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3" name="Line 1065"/>
            <p:cNvSpPr>
              <a:spLocks noChangeShapeType="1"/>
            </p:cNvSpPr>
            <p:nvPr/>
          </p:nvSpPr>
          <p:spPr bwMode="auto">
            <a:xfrm flipV="1">
              <a:off x="2352" y="4174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4" name="Line 1066"/>
            <p:cNvSpPr>
              <a:spLocks noChangeShapeType="1"/>
            </p:cNvSpPr>
            <p:nvPr/>
          </p:nvSpPr>
          <p:spPr bwMode="auto">
            <a:xfrm flipV="1">
              <a:off x="2352" y="4318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Line 1067"/>
            <p:cNvSpPr>
              <a:spLocks noChangeShapeType="1"/>
            </p:cNvSpPr>
            <p:nvPr/>
          </p:nvSpPr>
          <p:spPr bwMode="auto">
            <a:xfrm flipV="1">
              <a:off x="2352" y="4462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6" name="Line 1068"/>
            <p:cNvSpPr>
              <a:spLocks noChangeShapeType="1"/>
            </p:cNvSpPr>
            <p:nvPr/>
          </p:nvSpPr>
          <p:spPr bwMode="auto">
            <a:xfrm flipV="1">
              <a:off x="2352" y="4606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7" name="Text Box 1069"/>
            <p:cNvSpPr txBox="1">
              <a:spLocks noChangeArrowheads="1"/>
            </p:cNvSpPr>
            <p:nvPr/>
          </p:nvSpPr>
          <p:spPr bwMode="auto">
            <a:xfrm>
              <a:off x="1872" y="4960"/>
              <a:ext cx="244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/>
                <a:t> CUSTOM BACKPLANE </a:t>
              </a:r>
            </a:p>
          </p:txBody>
        </p:sp>
        <p:sp>
          <p:nvSpPr>
            <p:cNvPr id="19518" name="Text Box 1072"/>
            <p:cNvSpPr txBox="1">
              <a:spLocks noChangeArrowheads="1"/>
            </p:cNvSpPr>
            <p:nvPr/>
          </p:nvSpPr>
          <p:spPr bwMode="auto">
            <a:xfrm rot="16200000">
              <a:off x="367" y="4124"/>
              <a:ext cx="128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Ghost Buster</a:t>
              </a:r>
            </a:p>
          </p:txBody>
        </p:sp>
        <p:sp>
          <p:nvSpPr>
            <p:cNvPr id="19519" name="Text Box 1073"/>
            <p:cNvSpPr txBox="1">
              <a:spLocks noChangeArrowheads="1"/>
            </p:cNvSpPr>
            <p:nvPr/>
          </p:nvSpPr>
          <p:spPr bwMode="auto">
            <a:xfrm>
              <a:off x="884" y="4960"/>
              <a:ext cx="513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/>
                <a:t>FTK INPUT</a:t>
              </a:r>
            </a:p>
          </p:txBody>
        </p:sp>
        <p:sp>
          <p:nvSpPr>
            <p:cNvPr id="19520" name="Line 1074"/>
            <p:cNvSpPr>
              <a:spLocks noChangeShapeType="1"/>
            </p:cNvSpPr>
            <p:nvPr/>
          </p:nvSpPr>
          <p:spPr bwMode="auto">
            <a:xfrm flipV="1">
              <a:off x="1056" y="4672"/>
              <a:ext cx="288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1" name="Line 1077"/>
            <p:cNvSpPr>
              <a:spLocks noChangeShapeType="1"/>
            </p:cNvSpPr>
            <p:nvPr/>
          </p:nvSpPr>
          <p:spPr bwMode="auto">
            <a:xfrm rot="5400000">
              <a:off x="2087" y="3953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1078"/>
            <p:cNvSpPr>
              <a:spLocks noChangeShapeType="1"/>
            </p:cNvSpPr>
            <p:nvPr/>
          </p:nvSpPr>
          <p:spPr bwMode="auto">
            <a:xfrm rot="5400000">
              <a:off x="1895" y="3953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1079"/>
            <p:cNvSpPr>
              <a:spLocks noChangeShapeType="1"/>
            </p:cNvSpPr>
            <p:nvPr/>
          </p:nvSpPr>
          <p:spPr bwMode="auto">
            <a:xfrm rot="5400000">
              <a:off x="1703" y="3953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1080"/>
            <p:cNvSpPr>
              <a:spLocks noChangeShapeType="1"/>
            </p:cNvSpPr>
            <p:nvPr/>
          </p:nvSpPr>
          <p:spPr bwMode="auto">
            <a:xfrm rot="5400000">
              <a:off x="1511" y="3953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1081"/>
            <p:cNvSpPr>
              <a:spLocks noChangeShapeType="1"/>
            </p:cNvSpPr>
            <p:nvPr/>
          </p:nvSpPr>
          <p:spPr bwMode="auto">
            <a:xfrm rot="5400000">
              <a:off x="1319" y="3953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1082"/>
            <p:cNvSpPr>
              <a:spLocks noChangeShapeType="1"/>
            </p:cNvSpPr>
            <p:nvPr/>
          </p:nvSpPr>
          <p:spPr bwMode="auto">
            <a:xfrm rot="5400000">
              <a:off x="1127" y="3953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083"/>
            <p:cNvGrpSpPr>
              <a:grpSpLocks/>
            </p:cNvGrpSpPr>
            <p:nvPr/>
          </p:nvGrpSpPr>
          <p:grpSpPr bwMode="auto">
            <a:xfrm rot="5400000">
              <a:off x="983" y="4433"/>
              <a:ext cx="432" cy="96"/>
              <a:chOff x="3168" y="4224"/>
              <a:chExt cx="432" cy="96"/>
            </a:xfrm>
          </p:grpSpPr>
          <p:sp>
            <p:nvSpPr>
              <p:cNvPr id="19610" name="Line 1084"/>
              <p:cNvSpPr>
                <a:spLocks noChangeShapeType="1"/>
              </p:cNvSpPr>
              <p:nvPr/>
            </p:nvSpPr>
            <p:spPr bwMode="auto">
              <a:xfrm flipV="1">
                <a:off x="3168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1" name="Line 1085"/>
              <p:cNvSpPr>
                <a:spLocks noChangeShapeType="1"/>
              </p:cNvSpPr>
              <p:nvPr/>
            </p:nvSpPr>
            <p:spPr bwMode="auto">
              <a:xfrm flipV="1">
                <a:off x="3264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2" name="Line 1086"/>
              <p:cNvSpPr>
                <a:spLocks noChangeShapeType="1"/>
              </p:cNvSpPr>
              <p:nvPr/>
            </p:nvSpPr>
            <p:spPr bwMode="auto">
              <a:xfrm flipV="1">
                <a:off x="3360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3" name="Line 1087"/>
              <p:cNvSpPr>
                <a:spLocks noChangeShapeType="1"/>
              </p:cNvSpPr>
              <p:nvPr/>
            </p:nvSpPr>
            <p:spPr bwMode="auto">
              <a:xfrm flipV="1">
                <a:off x="3456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088"/>
            <p:cNvGrpSpPr>
              <a:grpSpLocks/>
            </p:cNvGrpSpPr>
            <p:nvPr/>
          </p:nvGrpSpPr>
          <p:grpSpPr bwMode="auto">
            <a:xfrm rot="5400000">
              <a:off x="1175" y="4433"/>
              <a:ext cx="432" cy="96"/>
              <a:chOff x="3168" y="4224"/>
              <a:chExt cx="432" cy="96"/>
            </a:xfrm>
          </p:grpSpPr>
          <p:sp>
            <p:nvSpPr>
              <p:cNvPr id="19606" name="Line 1089"/>
              <p:cNvSpPr>
                <a:spLocks noChangeShapeType="1"/>
              </p:cNvSpPr>
              <p:nvPr/>
            </p:nvSpPr>
            <p:spPr bwMode="auto">
              <a:xfrm flipV="1">
                <a:off x="3168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7" name="Line 1090"/>
              <p:cNvSpPr>
                <a:spLocks noChangeShapeType="1"/>
              </p:cNvSpPr>
              <p:nvPr/>
            </p:nvSpPr>
            <p:spPr bwMode="auto">
              <a:xfrm flipV="1">
                <a:off x="3264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8" name="Line 1091"/>
              <p:cNvSpPr>
                <a:spLocks noChangeShapeType="1"/>
              </p:cNvSpPr>
              <p:nvPr/>
            </p:nvSpPr>
            <p:spPr bwMode="auto">
              <a:xfrm flipV="1">
                <a:off x="3360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9" name="Line 1092"/>
              <p:cNvSpPr>
                <a:spLocks noChangeShapeType="1"/>
              </p:cNvSpPr>
              <p:nvPr/>
            </p:nvSpPr>
            <p:spPr bwMode="auto">
              <a:xfrm flipV="1">
                <a:off x="3456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093"/>
            <p:cNvGrpSpPr>
              <a:grpSpLocks/>
            </p:cNvGrpSpPr>
            <p:nvPr/>
          </p:nvGrpSpPr>
          <p:grpSpPr bwMode="auto">
            <a:xfrm rot="5400000">
              <a:off x="1367" y="4481"/>
              <a:ext cx="432" cy="96"/>
              <a:chOff x="3168" y="4224"/>
              <a:chExt cx="432" cy="96"/>
            </a:xfrm>
          </p:grpSpPr>
          <p:sp>
            <p:nvSpPr>
              <p:cNvPr id="19602" name="Line 1094"/>
              <p:cNvSpPr>
                <a:spLocks noChangeShapeType="1"/>
              </p:cNvSpPr>
              <p:nvPr/>
            </p:nvSpPr>
            <p:spPr bwMode="auto">
              <a:xfrm flipV="1">
                <a:off x="3168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3" name="Line 1095"/>
              <p:cNvSpPr>
                <a:spLocks noChangeShapeType="1"/>
              </p:cNvSpPr>
              <p:nvPr/>
            </p:nvSpPr>
            <p:spPr bwMode="auto">
              <a:xfrm flipV="1">
                <a:off x="3264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4" name="Line 1096"/>
              <p:cNvSpPr>
                <a:spLocks noChangeShapeType="1"/>
              </p:cNvSpPr>
              <p:nvPr/>
            </p:nvSpPr>
            <p:spPr bwMode="auto">
              <a:xfrm flipV="1">
                <a:off x="3360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5" name="Line 1097"/>
              <p:cNvSpPr>
                <a:spLocks noChangeShapeType="1"/>
              </p:cNvSpPr>
              <p:nvPr/>
            </p:nvSpPr>
            <p:spPr bwMode="auto">
              <a:xfrm flipV="1">
                <a:off x="3456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098"/>
            <p:cNvGrpSpPr>
              <a:grpSpLocks/>
            </p:cNvGrpSpPr>
            <p:nvPr/>
          </p:nvGrpSpPr>
          <p:grpSpPr bwMode="auto">
            <a:xfrm rot="5400000">
              <a:off x="1559" y="4481"/>
              <a:ext cx="432" cy="96"/>
              <a:chOff x="3168" y="4224"/>
              <a:chExt cx="432" cy="96"/>
            </a:xfrm>
          </p:grpSpPr>
          <p:sp>
            <p:nvSpPr>
              <p:cNvPr id="19598" name="Line 1099"/>
              <p:cNvSpPr>
                <a:spLocks noChangeShapeType="1"/>
              </p:cNvSpPr>
              <p:nvPr/>
            </p:nvSpPr>
            <p:spPr bwMode="auto">
              <a:xfrm flipV="1">
                <a:off x="3168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9" name="Line 1100"/>
              <p:cNvSpPr>
                <a:spLocks noChangeShapeType="1"/>
              </p:cNvSpPr>
              <p:nvPr/>
            </p:nvSpPr>
            <p:spPr bwMode="auto">
              <a:xfrm flipV="1">
                <a:off x="3264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0" name="Line 1101"/>
              <p:cNvSpPr>
                <a:spLocks noChangeShapeType="1"/>
              </p:cNvSpPr>
              <p:nvPr/>
            </p:nvSpPr>
            <p:spPr bwMode="auto">
              <a:xfrm flipV="1">
                <a:off x="3360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1" name="Line 1102"/>
              <p:cNvSpPr>
                <a:spLocks noChangeShapeType="1"/>
              </p:cNvSpPr>
              <p:nvPr/>
            </p:nvSpPr>
            <p:spPr bwMode="auto">
              <a:xfrm flipV="1">
                <a:off x="3456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103"/>
            <p:cNvGrpSpPr>
              <a:grpSpLocks/>
            </p:cNvGrpSpPr>
            <p:nvPr/>
          </p:nvGrpSpPr>
          <p:grpSpPr bwMode="auto">
            <a:xfrm rot="5400000">
              <a:off x="1751" y="4481"/>
              <a:ext cx="432" cy="96"/>
              <a:chOff x="3168" y="4224"/>
              <a:chExt cx="432" cy="96"/>
            </a:xfrm>
          </p:grpSpPr>
          <p:sp>
            <p:nvSpPr>
              <p:cNvPr id="19594" name="Line 1104"/>
              <p:cNvSpPr>
                <a:spLocks noChangeShapeType="1"/>
              </p:cNvSpPr>
              <p:nvPr/>
            </p:nvSpPr>
            <p:spPr bwMode="auto">
              <a:xfrm flipV="1">
                <a:off x="3168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5" name="Line 1105"/>
              <p:cNvSpPr>
                <a:spLocks noChangeShapeType="1"/>
              </p:cNvSpPr>
              <p:nvPr/>
            </p:nvSpPr>
            <p:spPr bwMode="auto">
              <a:xfrm flipV="1">
                <a:off x="3264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6" name="Line 1106"/>
              <p:cNvSpPr>
                <a:spLocks noChangeShapeType="1"/>
              </p:cNvSpPr>
              <p:nvPr/>
            </p:nvSpPr>
            <p:spPr bwMode="auto">
              <a:xfrm flipV="1">
                <a:off x="3360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7" name="Line 1107"/>
              <p:cNvSpPr>
                <a:spLocks noChangeShapeType="1"/>
              </p:cNvSpPr>
              <p:nvPr/>
            </p:nvSpPr>
            <p:spPr bwMode="auto">
              <a:xfrm flipV="1">
                <a:off x="3456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108"/>
            <p:cNvGrpSpPr>
              <a:grpSpLocks/>
            </p:cNvGrpSpPr>
            <p:nvPr/>
          </p:nvGrpSpPr>
          <p:grpSpPr bwMode="auto">
            <a:xfrm rot="5400000">
              <a:off x="1943" y="4481"/>
              <a:ext cx="432" cy="96"/>
              <a:chOff x="3168" y="4224"/>
              <a:chExt cx="432" cy="96"/>
            </a:xfrm>
          </p:grpSpPr>
          <p:sp>
            <p:nvSpPr>
              <p:cNvPr id="19590" name="Line 1109"/>
              <p:cNvSpPr>
                <a:spLocks noChangeShapeType="1"/>
              </p:cNvSpPr>
              <p:nvPr/>
            </p:nvSpPr>
            <p:spPr bwMode="auto">
              <a:xfrm flipV="1">
                <a:off x="3168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1" name="Line 1110"/>
              <p:cNvSpPr>
                <a:spLocks noChangeShapeType="1"/>
              </p:cNvSpPr>
              <p:nvPr/>
            </p:nvSpPr>
            <p:spPr bwMode="auto">
              <a:xfrm flipV="1">
                <a:off x="3264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2" name="Line 1111"/>
              <p:cNvSpPr>
                <a:spLocks noChangeShapeType="1"/>
              </p:cNvSpPr>
              <p:nvPr/>
            </p:nvSpPr>
            <p:spPr bwMode="auto">
              <a:xfrm flipV="1">
                <a:off x="3360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3" name="Line 1112"/>
              <p:cNvSpPr>
                <a:spLocks noChangeShapeType="1"/>
              </p:cNvSpPr>
              <p:nvPr/>
            </p:nvSpPr>
            <p:spPr bwMode="auto">
              <a:xfrm flipV="1">
                <a:off x="3456" y="42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33" name="Line 1113"/>
            <p:cNvSpPr>
              <a:spLocks noChangeShapeType="1"/>
            </p:cNvSpPr>
            <p:nvPr/>
          </p:nvSpPr>
          <p:spPr bwMode="auto">
            <a:xfrm rot="5400000" flipV="1">
              <a:off x="2256" y="3808"/>
              <a:ext cx="48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1114"/>
            <p:cNvSpPr>
              <a:spLocks noChangeShapeType="1"/>
            </p:cNvSpPr>
            <p:nvPr/>
          </p:nvSpPr>
          <p:spPr bwMode="auto">
            <a:xfrm rot="5400000" flipV="1">
              <a:off x="2111" y="3785"/>
              <a:ext cx="144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Line 1115"/>
            <p:cNvSpPr>
              <a:spLocks noChangeShapeType="1"/>
            </p:cNvSpPr>
            <p:nvPr/>
          </p:nvSpPr>
          <p:spPr bwMode="auto">
            <a:xfrm rot="5400000" flipV="1">
              <a:off x="1943" y="3761"/>
              <a:ext cx="288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1116"/>
            <p:cNvSpPr>
              <a:spLocks noChangeShapeType="1"/>
            </p:cNvSpPr>
            <p:nvPr/>
          </p:nvSpPr>
          <p:spPr bwMode="auto">
            <a:xfrm rot="5400000" flipV="1">
              <a:off x="1775" y="3737"/>
              <a:ext cx="432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Rectangle 1117"/>
            <p:cNvSpPr>
              <a:spLocks noChangeArrowheads="1"/>
            </p:cNvSpPr>
            <p:nvPr/>
          </p:nvSpPr>
          <p:spPr bwMode="auto">
            <a:xfrm>
              <a:off x="341" y="2064"/>
              <a:ext cx="192" cy="273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38" name="Rectangle 1118"/>
            <p:cNvSpPr>
              <a:spLocks noChangeArrowheads="1"/>
            </p:cNvSpPr>
            <p:nvPr/>
          </p:nvSpPr>
          <p:spPr bwMode="auto">
            <a:xfrm>
              <a:off x="149" y="2064"/>
              <a:ext cx="192" cy="273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39" name="Text Box 1119"/>
            <p:cNvSpPr txBox="1">
              <a:spLocks noChangeArrowheads="1"/>
            </p:cNvSpPr>
            <p:nvPr/>
          </p:nvSpPr>
          <p:spPr bwMode="auto">
            <a:xfrm rot="16200000">
              <a:off x="-51" y="3281"/>
              <a:ext cx="62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CPU0</a:t>
              </a:r>
            </a:p>
          </p:txBody>
        </p:sp>
        <p:sp>
          <p:nvSpPr>
            <p:cNvPr id="19540" name="Text Box 1120"/>
            <p:cNvSpPr txBox="1">
              <a:spLocks noChangeArrowheads="1"/>
            </p:cNvSpPr>
            <p:nvPr/>
          </p:nvSpPr>
          <p:spPr bwMode="auto">
            <a:xfrm rot="16200000">
              <a:off x="141" y="3291"/>
              <a:ext cx="62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CPU1</a:t>
              </a:r>
            </a:p>
          </p:txBody>
        </p:sp>
        <p:sp>
          <p:nvSpPr>
            <p:cNvPr id="19541" name="Rectangle 1121"/>
            <p:cNvSpPr>
              <a:spLocks noChangeArrowheads="1"/>
            </p:cNvSpPr>
            <p:nvPr/>
          </p:nvSpPr>
          <p:spPr bwMode="auto">
            <a:xfrm>
              <a:off x="2640" y="2062"/>
              <a:ext cx="192" cy="27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42" name="Text Box 1123"/>
            <p:cNvSpPr txBox="1">
              <a:spLocks noChangeArrowheads="1"/>
            </p:cNvSpPr>
            <p:nvPr/>
          </p:nvSpPr>
          <p:spPr bwMode="auto">
            <a:xfrm>
              <a:off x="2112" y="1365"/>
              <a:ext cx="1986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0" anchor="ctr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rgbClr val="FF3300"/>
                  </a:solidFill>
                </a:rPr>
                <a:t>O(50 </a:t>
              </a:r>
              <a:r>
                <a:rPr lang="en-US" sz="2800" dirty="0" smtClean="0">
                  <a:solidFill>
                    <a:srgbClr val="FF3300"/>
                  </a:solidFill>
                </a:rPr>
                <a:t>x 10</a:t>
              </a:r>
              <a:r>
                <a:rPr lang="en-US" sz="2800" baseline="30000" dirty="0" smtClean="0">
                  <a:solidFill>
                    <a:srgbClr val="FF3300"/>
                  </a:solidFill>
                </a:rPr>
                <a:t>6</a:t>
              </a:r>
              <a:r>
                <a:rPr lang="en-US" sz="2800" dirty="0">
                  <a:solidFill>
                    <a:srgbClr val="FF3300"/>
                  </a:solidFill>
                </a:rPr>
                <a:t>) patterns</a:t>
              </a:r>
            </a:p>
          </p:txBody>
        </p:sp>
        <p:sp>
          <p:nvSpPr>
            <p:cNvPr id="19543" name="Text Box 1124"/>
            <p:cNvSpPr txBox="1">
              <a:spLocks noChangeArrowheads="1"/>
            </p:cNvSpPr>
            <p:nvPr/>
          </p:nvSpPr>
          <p:spPr bwMode="auto">
            <a:xfrm rot="16200000">
              <a:off x="2343" y="2854"/>
              <a:ext cx="75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AM-B2</a:t>
              </a:r>
            </a:p>
          </p:txBody>
        </p:sp>
        <p:sp>
          <p:nvSpPr>
            <p:cNvPr id="19544" name="Rectangle 1125"/>
            <p:cNvSpPr>
              <a:spLocks noChangeArrowheads="1"/>
            </p:cNvSpPr>
            <p:nvPr/>
          </p:nvSpPr>
          <p:spPr bwMode="auto">
            <a:xfrm>
              <a:off x="2832" y="2062"/>
              <a:ext cx="192" cy="27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45" name="Text Box 1126"/>
            <p:cNvSpPr txBox="1">
              <a:spLocks noChangeArrowheads="1"/>
            </p:cNvSpPr>
            <p:nvPr/>
          </p:nvSpPr>
          <p:spPr bwMode="auto">
            <a:xfrm rot="16200000">
              <a:off x="2535" y="2854"/>
              <a:ext cx="75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AM-B3</a:t>
              </a:r>
            </a:p>
          </p:txBody>
        </p:sp>
        <p:sp>
          <p:nvSpPr>
            <p:cNvPr id="19546" name="Line 1127"/>
            <p:cNvSpPr>
              <a:spLocks noChangeShapeType="1"/>
            </p:cNvSpPr>
            <p:nvPr/>
          </p:nvSpPr>
          <p:spPr bwMode="auto">
            <a:xfrm flipV="1">
              <a:off x="2736" y="3886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7" name="Line 1128"/>
            <p:cNvSpPr>
              <a:spLocks noChangeShapeType="1"/>
            </p:cNvSpPr>
            <p:nvPr/>
          </p:nvSpPr>
          <p:spPr bwMode="auto">
            <a:xfrm flipV="1">
              <a:off x="2736" y="4030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8" name="Line 1129"/>
            <p:cNvSpPr>
              <a:spLocks noChangeShapeType="1"/>
            </p:cNvSpPr>
            <p:nvPr/>
          </p:nvSpPr>
          <p:spPr bwMode="auto">
            <a:xfrm flipV="1">
              <a:off x="2736" y="4174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9" name="Line 1130"/>
            <p:cNvSpPr>
              <a:spLocks noChangeShapeType="1"/>
            </p:cNvSpPr>
            <p:nvPr/>
          </p:nvSpPr>
          <p:spPr bwMode="auto">
            <a:xfrm flipV="1">
              <a:off x="2736" y="4318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0" name="Line 1131"/>
            <p:cNvSpPr>
              <a:spLocks noChangeShapeType="1"/>
            </p:cNvSpPr>
            <p:nvPr/>
          </p:nvSpPr>
          <p:spPr bwMode="auto">
            <a:xfrm flipV="1">
              <a:off x="2736" y="4462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1" name="Line 1132"/>
            <p:cNvSpPr>
              <a:spLocks noChangeShapeType="1"/>
            </p:cNvSpPr>
            <p:nvPr/>
          </p:nvSpPr>
          <p:spPr bwMode="auto">
            <a:xfrm flipV="1">
              <a:off x="2736" y="4606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2" name="Line 1133"/>
            <p:cNvSpPr>
              <a:spLocks noChangeShapeType="1"/>
            </p:cNvSpPr>
            <p:nvPr/>
          </p:nvSpPr>
          <p:spPr bwMode="auto">
            <a:xfrm flipV="1">
              <a:off x="2544" y="3886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3" name="Line 1134"/>
            <p:cNvSpPr>
              <a:spLocks noChangeShapeType="1"/>
            </p:cNvSpPr>
            <p:nvPr/>
          </p:nvSpPr>
          <p:spPr bwMode="auto">
            <a:xfrm flipV="1">
              <a:off x="2544" y="4030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4" name="Line 1135"/>
            <p:cNvSpPr>
              <a:spLocks noChangeShapeType="1"/>
            </p:cNvSpPr>
            <p:nvPr/>
          </p:nvSpPr>
          <p:spPr bwMode="auto">
            <a:xfrm flipV="1">
              <a:off x="2544" y="4174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5" name="Line 1136"/>
            <p:cNvSpPr>
              <a:spLocks noChangeShapeType="1"/>
            </p:cNvSpPr>
            <p:nvPr/>
          </p:nvSpPr>
          <p:spPr bwMode="auto">
            <a:xfrm flipV="1">
              <a:off x="2544" y="4318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6" name="Line 1137"/>
            <p:cNvSpPr>
              <a:spLocks noChangeShapeType="1"/>
            </p:cNvSpPr>
            <p:nvPr/>
          </p:nvSpPr>
          <p:spPr bwMode="auto">
            <a:xfrm flipV="1">
              <a:off x="2544" y="4462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7" name="Line 1138"/>
            <p:cNvSpPr>
              <a:spLocks noChangeShapeType="1"/>
            </p:cNvSpPr>
            <p:nvPr/>
          </p:nvSpPr>
          <p:spPr bwMode="auto">
            <a:xfrm flipV="1">
              <a:off x="2544" y="4606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8" name="Rectangle 1139"/>
            <p:cNvSpPr>
              <a:spLocks noChangeArrowheads="1"/>
            </p:cNvSpPr>
            <p:nvPr/>
          </p:nvSpPr>
          <p:spPr bwMode="auto">
            <a:xfrm>
              <a:off x="533" y="2064"/>
              <a:ext cx="192" cy="273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59" name="Text Box 1140"/>
            <p:cNvSpPr txBox="1">
              <a:spLocks noChangeArrowheads="1"/>
            </p:cNvSpPr>
            <p:nvPr/>
          </p:nvSpPr>
          <p:spPr bwMode="auto">
            <a:xfrm rot="16200000">
              <a:off x="334" y="3281"/>
              <a:ext cx="62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CPU2</a:t>
              </a:r>
            </a:p>
          </p:txBody>
        </p:sp>
        <p:sp>
          <p:nvSpPr>
            <p:cNvPr id="19560" name="Rectangle 1141"/>
            <p:cNvSpPr>
              <a:spLocks noChangeArrowheads="1"/>
            </p:cNvSpPr>
            <p:nvPr/>
          </p:nvSpPr>
          <p:spPr bwMode="auto">
            <a:xfrm>
              <a:off x="725" y="2064"/>
              <a:ext cx="192" cy="273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61" name="Text Box 1142"/>
            <p:cNvSpPr txBox="1">
              <a:spLocks noChangeArrowheads="1"/>
            </p:cNvSpPr>
            <p:nvPr/>
          </p:nvSpPr>
          <p:spPr bwMode="auto">
            <a:xfrm rot="16200000">
              <a:off x="525" y="3281"/>
              <a:ext cx="62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CPU3</a:t>
              </a:r>
            </a:p>
          </p:txBody>
        </p:sp>
        <p:sp>
          <p:nvSpPr>
            <p:cNvPr id="19562" name="Rectangle 1144"/>
            <p:cNvSpPr>
              <a:spLocks noChangeArrowheads="1"/>
            </p:cNvSpPr>
            <p:nvPr/>
          </p:nvSpPr>
          <p:spPr bwMode="auto">
            <a:xfrm>
              <a:off x="3024" y="2062"/>
              <a:ext cx="192" cy="27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63" name="Text Box 1145"/>
            <p:cNvSpPr txBox="1">
              <a:spLocks noChangeArrowheads="1"/>
            </p:cNvSpPr>
            <p:nvPr/>
          </p:nvSpPr>
          <p:spPr bwMode="auto">
            <a:xfrm rot="16200000">
              <a:off x="2727" y="2854"/>
              <a:ext cx="75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AM-B4</a:t>
              </a:r>
            </a:p>
          </p:txBody>
        </p:sp>
        <p:sp>
          <p:nvSpPr>
            <p:cNvPr id="19564" name="Rectangle 1146"/>
            <p:cNvSpPr>
              <a:spLocks noChangeArrowheads="1"/>
            </p:cNvSpPr>
            <p:nvPr/>
          </p:nvSpPr>
          <p:spPr bwMode="auto">
            <a:xfrm>
              <a:off x="3216" y="2062"/>
              <a:ext cx="192" cy="27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65" name="Text Box 1147"/>
            <p:cNvSpPr txBox="1">
              <a:spLocks noChangeArrowheads="1"/>
            </p:cNvSpPr>
            <p:nvPr/>
          </p:nvSpPr>
          <p:spPr bwMode="auto">
            <a:xfrm rot="16200000">
              <a:off x="2919" y="2854"/>
              <a:ext cx="75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AM-B5</a:t>
              </a:r>
            </a:p>
          </p:txBody>
        </p:sp>
        <p:sp>
          <p:nvSpPr>
            <p:cNvPr id="19566" name="Line 1148"/>
            <p:cNvSpPr>
              <a:spLocks noChangeShapeType="1"/>
            </p:cNvSpPr>
            <p:nvPr/>
          </p:nvSpPr>
          <p:spPr bwMode="auto">
            <a:xfrm rot="10800000" flipV="1">
              <a:off x="1200" y="3664"/>
              <a:ext cx="26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7" name="Line 1149"/>
            <p:cNvSpPr>
              <a:spLocks noChangeShapeType="1"/>
            </p:cNvSpPr>
            <p:nvPr/>
          </p:nvSpPr>
          <p:spPr bwMode="auto">
            <a:xfrm flipV="1">
              <a:off x="3120" y="3886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8" name="Line 1150"/>
            <p:cNvSpPr>
              <a:spLocks noChangeShapeType="1"/>
            </p:cNvSpPr>
            <p:nvPr/>
          </p:nvSpPr>
          <p:spPr bwMode="auto">
            <a:xfrm flipV="1">
              <a:off x="3120" y="4030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9" name="Line 1151"/>
            <p:cNvSpPr>
              <a:spLocks noChangeShapeType="1"/>
            </p:cNvSpPr>
            <p:nvPr/>
          </p:nvSpPr>
          <p:spPr bwMode="auto">
            <a:xfrm flipV="1">
              <a:off x="3120" y="4174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0" name="Line 1152"/>
            <p:cNvSpPr>
              <a:spLocks noChangeShapeType="1"/>
            </p:cNvSpPr>
            <p:nvPr/>
          </p:nvSpPr>
          <p:spPr bwMode="auto">
            <a:xfrm flipV="1">
              <a:off x="3120" y="4318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1" name="Line 1153"/>
            <p:cNvSpPr>
              <a:spLocks noChangeShapeType="1"/>
            </p:cNvSpPr>
            <p:nvPr/>
          </p:nvSpPr>
          <p:spPr bwMode="auto">
            <a:xfrm flipV="1">
              <a:off x="3120" y="4462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2" name="Line 1154"/>
            <p:cNvSpPr>
              <a:spLocks noChangeShapeType="1"/>
            </p:cNvSpPr>
            <p:nvPr/>
          </p:nvSpPr>
          <p:spPr bwMode="auto">
            <a:xfrm flipV="1">
              <a:off x="3120" y="4606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3" name="Line 1155"/>
            <p:cNvSpPr>
              <a:spLocks noChangeShapeType="1"/>
            </p:cNvSpPr>
            <p:nvPr/>
          </p:nvSpPr>
          <p:spPr bwMode="auto">
            <a:xfrm flipV="1">
              <a:off x="2928" y="3886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4" name="Line 1156"/>
            <p:cNvSpPr>
              <a:spLocks noChangeShapeType="1"/>
            </p:cNvSpPr>
            <p:nvPr/>
          </p:nvSpPr>
          <p:spPr bwMode="auto">
            <a:xfrm flipV="1">
              <a:off x="2928" y="4030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5" name="Line 1157"/>
            <p:cNvSpPr>
              <a:spLocks noChangeShapeType="1"/>
            </p:cNvSpPr>
            <p:nvPr/>
          </p:nvSpPr>
          <p:spPr bwMode="auto">
            <a:xfrm flipV="1">
              <a:off x="2928" y="4174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6" name="Line 1158"/>
            <p:cNvSpPr>
              <a:spLocks noChangeShapeType="1"/>
            </p:cNvSpPr>
            <p:nvPr/>
          </p:nvSpPr>
          <p:spPr bwMode="auto">
            <a:xfrm flipV="1">
              <a:off x="2928" y="4318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7" name="Line 1159"/>
            <p:cNvSpPr>
              <a:spLocks noChangeShapeType="1"/>
            </p:cNvSpPr>
            <p:nvPr/>
          </p:nvSpPr>
          <p:spPr bwMode="auto">
            <a:xfrm flipV="1">
              <a:off x="2928" y="4462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8" name="Line 1160"/>
            <p:cNvSpPr>
              <a:spLocks noChangeShapeType="1"/>
            </p:cNvSpPr>
            <p:nvPr/>
          </p:nvSpPr>
          <p:spPr bwMode="auto">
            <a:xfrm flipV="1">
              <a:off x="2928" y="4606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9" name="Line 1161"/>
            <p:cNvSpPr>
              <a:spLocks noChangeShapeType="1"/>
            </p:cNvSpPr>
            <p:nvPr/>
          </p:nvSpPr>
          <p:spPr bwMode="auto">
            <a:xfrm flipV="1">
              <a:off x="3312" y="3886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0" name="Line 1162"/>
            <p:cNvSpPr>
              <a:spLocks noChangeShapeType="1"/>
            </p:cNvSpPr>
            <p:nvPr/>
          </p:nvSpPr>
          <p:spPr bwMode="auto">
            <a:xfrm flipV="1">
              <a:off x="3312" y="4030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1" name="Line 1163"/>
            <p:cNvSpPr>
              <a:spLocks noChangeShapeType="1"/>
            </p:cNvSpPr>
            <p:nvPr/>
          </p:nvSpPr>
          <p:spPr bwMode="auto">
            <a:xfrm flipV="1">
              <a:off x="3312" y="4174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2" name="Line 1164"/>
            <p:cNvSpPr>
              <a:spLocks noChangeShapeType="1"/>
            </p:cNvSpPr>
            <p:nvPr/>
          </p:nvSpPr>
          <p:spPr bwMode="auto">
            <a:xfrm flipV="1">
              <a:off x="3312" y="4318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3" name="Line 1165"/>
            <p:cNvSpPr>
              <a:spLocks noChangeShapeType="1"/>
            </p:cNvSpPr>
            <p:nvPr/>
          </p:nvSpPr>
          <p:spPr bwMode="auto">
            <a:xfrm flipV="1">
              <a:off x="3312" y="4462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4" name="Line 1166"/>
            <p:cNvSpPr>
              <a:spLocks noChangeShapeType="1"/>
            </p:cNvSpPr>
            <p:nvPr/>
          </p:nvSpPr>
          <p:spPr bwMode="auto">
            <a:xfrm flipV="1">
              <a:off x="3312" y="4606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5" name="Rectangle 1167"/>
            <p:cNvSpPr>
              <a:spLocks noChangeArrowheads="1"/>
            </p:cNvSpPr>
            <p:nvPr/>
          </p:nvSpPr>
          <p:spPr bwMode="auto">
            <a:xfrm>
              <a:off x="1104" y="3846"/>
              <a:ext cx="2880" cy="97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86" name="Line 1168"/>
            <p:cNvSpPr>
              <a:spLocks noChangeShapeType="1"/>
            </p:cNvSpPr>
            <p:nvPr/>
          </p:nvSpPr>
          <p:spPr bwMode="auto">
            <a:xfrm flipH="1" flipV="1">
              <a:off x="2880" y="4720"/>
              <a:ext cx="230" cy="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7" name="Text Box 1201"/>
            <p:cNvSpPr txBox="1">
              <a:spLocks noChangeArrowheads="1"/>
            </p:cNvSpPr>
            <p:nvPr/>
          </p:nvSpPr>
          <p:spPr bwMode="auto">
            <a:xfrm rot="16200000">
              <a:off x="3119" y="2857"/>
              <a:ext cx="75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AM-B6</a:t>
              </a:r>
            </a:p>
          </p:txBody>
        </p:sp>
        <p:sp>
          <p:nvSpPr>
            <p:cNvPr id="19588" name="AutoShape 1202"/>
            <p:cNvSpPr>
              <a:spLocks/>
            </p:cNvSpPr>
            <p:nvPr/>
          </p:nvSpPr>
          <p:spPr bwMode="auto">
            <a:xfrm rot="-5395865">
              <a:off x="2976" y="1023"/>
              <a:ext cx="288" cy="1728"/>
            </a:xfrm>
            <a:prstGeom prst="rightBrace">
              <a:avLst>
                <a:gd name="adj1" fmla="val 125000"/>
                <a:gd name="adj2" fmla="val 50000"/>
              </a:avLst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89" name="Line 1204"/>
            <p:cNvSpPr>
              <a:spLocks noChangeShapeType="1"/>
            </p:cNvSpPr>
            <p:nvPr/>
          </p:nvSpPr>
          <p:spPr bwMode="auto">
            <a:xfrm rot="10800000" flipV="1">
              <a:off x="240" y="3664"/>
              <a:ext cx="7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567" y="4737497"/>
            <a:ext cx="4349751" cy="211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2022308" y="2362200"/>
            <a:ext cx="5638800" cy="3581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641308" y="4114800"/>
            <a:ext cx="312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84108" y="37338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71764" y="3595048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079708" y="1600200"/>
            <a:ext cx="5334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70308" y="1600200"/>
            <a:ext cx="5334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60908" y="1600200"/>
            <a:ext cx="5334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765508" y="3962400"/>
            <a:ext cx="304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65508" y="4114800"/>
            <a:ext cx="381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38548" y="4343400"/>
            <a:ext cx="533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46508" y="4419600"/>
            <a:ext cx="38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70308" y="3962400"/>
            <a:ext cx="304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70308" y="3886200"/>
            <a:ext cx="38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75108" y="4114800"/>
            <a:ext cx="38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451308" y="4038600"/>
            <a:ext cx="38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451308" y="3733800"/>
            <a:ext cx="457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13860" y="3872552"/>
            <a:ext cx="609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79908" y="4343400"/>
            <a:ext cx="38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679908" y="4191000"/>
            <a:ext cx="533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527508" y="4419600"/>
            <a:ext cx="38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27508" y="4495800"/>
            <a:ext cx="533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908508" y="358936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08508" y="3733800"/>
            <a:ext cx="228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4460708" y="2743200"/>
            <a:ext cx="381000" cy="114300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375108" y="2590800"/>
            <a:ext cx="76200" cy="114300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137108" y="2590800"/>
            <a:ext cx="152400" cy="83820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886200" y="1066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=37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2395184" y="1698008"/>
            <a:ext cx="190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Fotorivelatori</a:t>
            </a:r>
            <a:endParaRPr lang="en-US" sz="2000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5513860" y="2895600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Luce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6365708" y="3886200"/>
            <a:ext cx="121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Energia</a:t>
            </a:r>
            <a:r>
              <a:rPr lang="en-US" sz="2000" dirty="0" smtClean="0"/>
              <a:t>: </a:t>
            </a:r>
            <a:r>
              <a:rPr lang="en-US" sz="2000" b="1" dirty="0" smtClean="0"/>
              <a:t>E</a:t>
            </a:r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3851108" y="4191000"/>
            <a:ext cx="0" cy="167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479508" y="4876800"/>
            <a:ext cx="12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Posizione</a:t>
            </a:r>
            <a:r>
              <a:rPr lang="en-US" dirty="0" smtClean="0"/>
              <a:t>: </a:t>
            </a:r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4876800" y="1066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=58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5867400" y="1066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=45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stCxn id="13" idx="3"/>
          </p:cNvCxnSpPr>
          <p:nvPr/>
        </p:nvCxnSpPr>
        <p:spPr>
          <a:xfrm>
            <a:off x="4038600" y="3771900"/>
            <a:ext cx="0" cy="17145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3"/>
          </p:cNvCxnSpPr>
          <p:nvPr/>
        </p:nvCxnSpPr>
        <p:spPr>
          <a:xfrm>
            <a:off x="4343400" y="3543300"/>
            <a:ext cx="0" cy="1943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/>
          <p:cNvSpPr/>
          <p:nvPr/>
        </p:nvSpPr>
        <p:spPr>
          <a:xfrm>
            <a:off x="2971800" y="2819400"/>
            <a:ext cx="7239000" cy="4648200"/>
          </a:xfrm>
          <a:prstGeom prst="arc">
            <a:avLst>
              <a:gd name="adj1" fmla="val 10957695"/>
              <a:gd name="adj2" fmla="val 14836274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9400" y="48006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45720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43434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43434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41148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38862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38862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36576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36576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33800" y="34290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38600" y="34290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38600" y="32004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43400" y="32004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43400" y="29718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29718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53000" y="29718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7800" y="29718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57800" y="27432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62600" y="27432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438400" y="1600200"/>
            <a:ext cx="0" cy="3886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438400" y="5486400"/>
            <a:ext cx="4724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10400" y="5715000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1760638" y="1748135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438400" y="3200400"/>
            <a:ext cx="1600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438400" y="3429000"/>
            <a:ext cx="1295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819400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127314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508314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782704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084390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13372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715058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016744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318430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438400" y="47224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438400" y="4493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438400" y="42652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438400" y="4036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438400" y="3808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438400" y="35794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438400" y="33781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438400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38400" y="2893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343400" y="685800"/>
            <a:ext cx="3984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ASSOCIARE 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5  CON 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8</a:t>
            </a:r>
          </a:p>
          <a:p>
            <a:r>
              <a:rPr lang="en-US" sz="2400" dirty="0" smtClean="0"/>
              <a:t>PATTERN: (5,8)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33400"/>
            <a:ext cx="670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r>
              <a:rPr lang="en-US" sz="2800" dirty="0" smtClean="0"/>
              <a:t> </a:t>
            </a:r>
            <a:r>
              <a:rPr lang="en-US" sz="2800" dirty="0" err="1" smtClean="0"/>
              <a:t>Rivelatori</a:t>
            </a:r>
            <a:r>
              <a:rPr lang="en-US" sz="2800" dirty="0"/>
              <a:t> </a:t>
            </a:r>
            <a:r>
              <a:rPr lang="en-US" sz="2800" dirty="0" smtClean="0"/>
              <a:t> ×  </a:t>
            </a:r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/>
              <a:t> Coordinate/</a:t>
            </a:r>
            <a:r>
              <a:rPr lang="en-US" sz="2800" dirty="0" err="1" smtClean="0"/>
              <a:t>Rivelatore</a:t>
            </a:r>
            <a:endParaRPr lang="en-US" sz="2800" dirty="0"/>
          </a:p>
          <a:p>
            <a:r>
              <a:rPr lang="en-US" sz="2800" dirty="0" smtClean="0"/>
              <a:t>          =</a:t>
            </a:r>
            <a:endParaRPr lang="en-US" sz="2800" dirty="0"/>
          </a:p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</a:rPr>
              <a:t>12</a:t>
            </a:r>
            <a:r>
              <a:rPr lang="en-US" sz="2800" dirty="0" smtClean="0"/>
              <a:t>  Coordinate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3124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Lato</a:t>
            </a:r>
            <a:r>
              <a:rPr lang="en-US" sz="2800" dirty="0" smtClean="0"/>
              <a:t> del </a:t>
            </a:r>
            <a:r>
              <a:rPr lang="en-US" sz="2800" dirty="0" err="1" smtClean="0"/>
              <a:t>rivelatore</a:t>
            </a:r>
            <a:r>
              <a:rPr lang="en-US" sz="2800" dirty="0" smtClean="0"/>
              <a:t> </a:t>
            </a:r>
            <a:r>
              <a:rPr lang="en-US" sz="2800" dirty="0" err="1" smtClean="0"/>
              <a:t>diviso</a:t>
            </a:r>
            <a:r>
              <a:rPr lang="en-US" sz="2800" dirty="0" smtClean="0"/>
              <a:t> in 100 </a:t>
            </a:r>
            <a:r>
              <a:rPr lang="en-US" sz="2800" dirty="0" err="1" smtClean="0"/>
              <a:t>parti</a:t>
            </a:r>
            <a:r>
              <a:rPr lang="en-US" sz="2800" dirty="0" smtClean="0"/>
              <a:t>: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10 000 </a:t>
            </a:r>
            <a:r>
              <a:rPr lang="en-US" sz="2800" dirty="0" smtClean="0"/>
              <a:t>pixel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4343400"/>
            <a:ext cx="6479146" cy="1241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100</a:t>
            </a:r>
            <a:r>
              <a:rPr lang="en-US" sz="2800" baseline="30000" dirty="0" smtClean="0"/>
              <a:t>12</a:t>
            </a:r>
            <a:r>
              <a:rPr lang="en-US" sz="2800" dirty="0" smtClean="0"/>
              <a:t> = 10</a:t>
            </a:r>
            <a:r>
              <a:rPr lang="en-US" sz="2800" baseline="30000" dirty="0" smtClean="0"/>
              <a:t>24</a:t>
            </a:r>
            <a:r>
              <a:rPr lang="en-US" sz="2800" dirty="0" smtClean="0"/>
              <a:t> </a:t>
            </a:r>
            <a:r>
              <a:rPr lang="en-US" sz="2800" dirty="0" err="1" smtClean="0"/>
              <a:t>combinazioni</a:t>
            </a:r>
            <a:r>
              <a:rPr lang="en-US" sz="2800" dirty="0" smtClean="0"/>
              <a:t> </a:t>
            </a:r>
            <a:r>
              <a:rPr lang="en-US" sz="2800" dirty="0" err="1" smtClean="0"/>
              <a:t>possibili</a:t>
            </a:r>
            <a:endParaRPr lang="en-US" sz="2800" baseline="30000" dirty="0" smtClean="0"/>
          </a:p>
          <a:p>
            <a:endParaRPr lang="en-US" sz="2800" baseline="30000" dirty="0"/>
          </a:p>
          <a:p>
            <a:r>
              <a:rPr lang="en-US" sz="2800" dirty="0" smtClean="0"/>
              <a:t>7 × 100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= 7 × 10</a:t>
            </a:r>
            <a:r>
              <a:rPr lang="en-US" sz="2800" baseline="30000" dirty="0" smtClean="0"/>
              <a:t>10</a:t>
            </a:r>
            <a:r>
              <a:rPr lang="en-US" sz="2800" dirty="0" smtClean="0"/>
              <a:t> pattern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memorizzare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43000" y="2286000"/>
            <a:ext cx="4540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L’elica</a:t>
            </a:r>
            <a:r>
              <a:rPr lang="en-US" sz="2800" dirty="0" smtClean="0"/>
              <a:t> </a:t>
            </a:r>
            <a:r>
              <a:rPr lang="en-US" sz="2800" dirty="0" err="1" smtClean="0"/>
              <a:t>dipende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r>
              <a:rPr lang="en-US" sz="2800" dirty="0" smtClean="0"/>
              <a:t> </a:t>
            </a:r>
            <a:r>
              <a:rPr lang="en-US" sz="2800" dirty="0" err="1" smtClean="0"/>
              <a:t>parametri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			</a:t>
            </a: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508000" y="114300"/>
            <a:ext cx="8128000" cy="40005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3201" y="4686300"/>
            <a:ext cx="8707967" cy="2008585"/>
            <a:chOff x="144" y="1659"/>
            <a:chExt cx="4114" cy="168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730" y="1659"/>
              <a:ext cx="528" cy="727"/>
              <a:chOff x="3648" y="1632"/>
              <a:chExt cx="528" cy="727"/>
            </a:xfrm>
          </p:grpSpPr>
          <p:sp>
            <p:nvSpPr>
              <p:cNvPr id="4321" name="Rectangle 5"/>
              <p:cNvSpPr>
                <a:spLocks noChangeArrowheads="1"/>
              </p:cNvSpPr>
              <p:nvPr/>
            </p:nvSpPr>
            <p:spPr bwMode="auto">
              <a:xfrm>
                <a:off x="3648" y="1632"/>
                <a:ext cx="528" cy="72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22" name="Line 6"/>
              <p:cNvSpPr>
                <a:spLocks noChangeShapeType="1"/>
              </p:cNvSpPr>
              <p:nvPr/>
            </p:nvSpPr>
            <p:spPr bwMode="auto">
              <a:xfrm>
                <a:off x="3916" y="1639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3" name="Oval 7"/>
              <p:cNvSpPr>
                <a:spLocks noChangeArrowheads="1"/>
              </p:cNvSpPr>
              <p:nvPr/>
            </p:nvSpPr>
            <p:spPr bwMode="auto">
              <a:xfrm>
                <a:off x="3984" y="19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24" name="Oval 8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aphicFrame>
          <p:nvGraphicFramePr>
            <p:cNvPr id="4320" name="Object 9"/>
            <p:cNvGraphicFramePr>
              <a:graphicFrameLocks noChangeAspect="1"/>
            </p:cNvGraphicFramePr>
            <p:nvPr/>
          </p:nvGraphicFramePr>
          <p:xfrm>
            <a:off x="144" y="1776"/>
            <a:ext cx="3792" cy="1569"/>
          </p:xfrm>
          <a:graphic>
            <a:graphicData uri="http://schemas.openxmlformats.org/presentationml/2006/ole">
              <p:oleObj spid="_x0000_s1026" name="Document" r:id="rId3" imgW="7772400" imgH="3217164" progId="Word.Document.8">
                <p:embed/>
              </p:oleObj>
            </a:graphicData>
          </a:graphic>
        </p:graphicFrame>
      </p:grp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508000" y="3486150"/>
            <a:ext cx="8026400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>
                <a:solidFill>
                  <a:srgbClr val="FF3300"/>
                </a:solidFill>
              </a:rPr>
              <a:t>  </a:t>
            </a:r>
            <a:r>
              <a:rPr lang="en-US"/>
              <a:t>Dedicated device - </a:t>
            </a:r>
            <a:r>
              <a:rPr lang="en-US">
                <a:solidFill>
                  <a:srgbClr val="FF3300"/>
                </a:solidFill>
              </a:rPr>
              <a:t>maximum parallelism</a:t>
            </a:r>
            <a:r>
              <a:rPr lang="en-US"/>
              <a:t>: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/>
              <a:t> Each pattern with </a:t>
            </a:r>
            <a:r>
              <a:rPr lang="en-US">
                <a:solidFill>
                  <a:srgbClr val="FF3300"/>
                </a:solidFill>
              </a:rPr>
              <a:t>private comparator</a:t>
            </a:r>
            <a:endParaRPr lang="en-US"/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/>
              <a:t> Road search </a:t>
            </a:r>
            <a:r>
              <a:rPr lang="en-US">
                <a:solidFill>
                  <a:srgbClr val="FF0000"/>
                </a:solidFill>
              </a:rPr>
              <a:t>during</a:t>
            </a:r>
            <a:r>
              <a:rPr lang="en-US"/>
              <a:t> detector</a:t>
            </a:r>
            <a:r>
              <a:rPr lang="en-US">
                <a:solidFill>
                  <a:srgbClr val="FF3300"/>
                </a:solidFill>
              </a:rPr>
              <a:t> readout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06400" y="571501"/>
            <a:ext cx="3556000" cy="2401544"/>
            <a:chOff x="336" y="1056"/>
            <a:chExt cx="1680" cy="2016"/>
          </a:xfrm>
        </p:grpSpPr>
        <p:sp>
          <p:nvSpPr>
            <p:cNvPr id="4250" name="Rectangle 12"/>
            <p:cNvSpPr>
              <a:spLocks noChangeArrowheads="1"/>
            </p:cNvSpPr>
            <p:nvPr/>
          </p:nvSpPr>
          <p:spPr bwMode="auto">
            <a:xfrm>
              <a:off x="336" y="1056"/>
              <a:ext cx="1680" cy="1920"/>
            </a:xfrm>
            <a:prstGeom prst="rect">
              <a:avLst/>
            </a:prstGeom>
            <a:noFill/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51" name="Rectangle 13"/>
            <p:cNvSpPr>
              <a:spLocks noChangeArrowheads="1"/>
            </p:cNvSpPr>
            <p:nvPr/>
          </p:nvSpPr>
          <p:spPr bwMode="auto">
            <a:xfrm>
              <a:off x="480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52" name="Rectangle 14"/>
            <p:cNvSpPr>
              <a:spLocks noChangeArrowheads="1"/>
            </p:cNvSpPr>
            <p:nvPr/>
          </p:nvSpPr>
          <p:spPr bwMode="auto">
            <a:xfrm>
              <a:off x="567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53" name="Rectangle 15"/>
            <p:cNvSpPr>
              <a:spLocks noChangeArrowheads="1"/>
            </p:cNvSpPr>
            <p:nvPr/>
          </p:nvSpPr>
          <p:spPr bwMode="auto">
            <a:xfrm>
              <a:off x="742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54" name="Rectangle 16"/>
            <p:cNvSpPr>
              <a:spLocks noChangeArrowheads="1"/>
            </p:cNvSpPr>
            <p:nvPr/>
          </p:nvSpPr>
          <p:spPr bwMode="auto">
            <a:xfrm>
              <a:off x="830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55" name="Rectangle 17"/>
            <p:cNvSpPr>
              <a:spLocks noChangeArrowheads="1"/>
            </p:cNvSpPr>
            <p:nvPr/>
          </p:nvSpPr>
          <p:spPr bwMode="auto">
            <a:xfrm>
              <a:off x="918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56" name="Rectangle 18"/>
            <p:cNvSpPr>
              <a:spLocks noChangeArrowheads="1"/>
            </p:cNvSpPr>
            <p:nvPr/>
          </p:nvSpPr>
          <p:spPr bwMode="auto">
            <a:xfrm>
              <a:off x="1005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57" name="Rectangle 19"/>
            <p:cNvSpPr>
              <a:spLocks noChangeArrowheads="1"/>
            </p:cNvSpPr>
            <p:nvPr/>
          </p:nvSpPr>
          <p:spPr bwMode="auto">
            <a:xfrm>
              <a:off x="1093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58" name="Rectangle 20"/>
            <p:cNvSpPr>
              <a:spLocks noChangeArrowheads="1"/>
            </p:cNvSpPr>
            <p:nvPr/>
          </p:nvSpPr>
          <p:spPr bwMode="auto">
            <a:xfrm>
              <a:off x="1180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59" name="Rectangle 21"/>
            <p:cNvSpPr>
              <a:spLocks noChangeArrowheads="1"/>
            </p:cNvSpPr>
            <p:nvPr/>
          </p:nvSpPr>
          <p:spPr bwMode="auto">
            <a:xfrm>
              <a:off x="1268" y="1302"/>
              <a:ext cx="92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60" name="Rectangle 22"/>
            <p:cNvSpPr>
              <a:spLocks noChangeArrowheads="1"/>
            </p:cNvSpPr>
            <p:nvPr/>
          </p:nvSpPr>
          <p:spPr bwMode="auto">
            <a:xfrm>
              <a:off x="1356" y="1302"/>
              <a:ext cx="92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61" name="Rectangle 23"/>
            <p:cNvSpPr>
              <a:spLocks noChangeArrowheads="1"/>
            </p:cNvSpPr>
            <p:nvPr/>
          </p:nvSpPr>
          <p:spPr bwMode="auto">
            <a:xfrm>
              <a:off x="1443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62" name="Rectangle 24"/>
            <p:cNvSpPr>
              <a:spLocks noChangeArrowheads="1"/>
            </p:cNvSpPr>
            <p:nvPr/>
          </p:nvSpPr>
          <p:spPr bwMode="auto">
            <a:xfrm>
              <a:off x="1530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63" name="Rectangle 25"/>
            <p:cNvSpPr>
              <a:spLocks noChangeArrowheads="1"/>
            </p:cNvSpPr>
            <p:nvPr/>
          </p:nvSpPr>
          <p:spPr bwMode="auto">
            <a:xfrm>
              <a:off x="1618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64" name="Rectangle 26"/>
            <p:cNvSpPr>
              <a:spLocks noChangeArrowheads="1"/>
            </p:cNvSpPr>
            <p:nvPr/>
          </p:nvSpPr>
          <p:spPr bwMode="auto">
            <a:xfrm>
              <a:off x="1793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65" name="Rectangle 27"/>
            <p:cNvSpPr>
              <a:spLocks noChangeArrowheads="1"/>
            </p:cNvSpPr>
            <p:nvPr/>
          </p:nvSpPr>
          <p:spPr bwMode="auto">
            <a:xfrm>
              <a:off x="480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66" name="Rectangle 28"/>
            <p:cNvSpPr>
              <a:spLocks noChangeArrowheads="1"/>
            </p:cNvSpPr>
            <p:nvPr/>
          </p:nvSpPr>
          <p:spPr bwMode="auto">
            <a:xfrm>
              <a:off x="567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67" name="Rectangle 29"/>
            <p:cNvSpPr>
              <a:spLocks noChangeArrowheads="1"/>
            </p:cNvSpPr>
            <p:nvPr/>
          </p:nvSpPr>
          <p:spPr bwMode="auto">
            <a:xfrm>
              <a:off x="742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68" name="Rectangle 30"/>
            <p:cNvSpPr>
              <a:spLocks noChangeArrowheads="1"/>
            </p:cNvSpPr>
            <p:nvPr/>
          </p:nvSpPr>
          <p:spPr bwMode="auto">
            <a:xfrm>
              <a:off x="830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69" name="Rectangle 31"/>
            <p:cNvSpPr>
              <a:spLocks noChangeArrowheads="1"/>
            </p:cNvSpPr>
            <p:nvPr/>
          </p:nvSpPr>
          <p:spPr bwMode="auto">
            <a:xfrm>
              <a:off x="918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70" name="Rectangle 32"/>
            <p:cNvSpPr>
              <a:spLocks noChangeArrowheads="1"/>
            </p:cNvSpPr>
            <p:nvPr/>
          </p:nvSpPr>
          <p:spPr bwMode="auto">
            <a:xfrm>
              <a:off x="1005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71" name="Rectangle 33"/>
            <p:cNvSpPr>
              <a:spLocks noChangeArrowheads="1"/>
            </p:cNvSpPr>
            <p:nvPr/>
          </p:nvSpPr>
          <p:spPr bwMode="auto">
            <a:xfrm>
              <a:off x="1093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72" name="Rectangle 34"/>
            <p:cNvSpPr>
              <a:spLocks noChangeArrowheads="1"/>
            </p:cNvSpPr>
            <p:nvPr/>
          </p:nvSpPr>
          <p:spPr bwMode="auto">
            <a:xfrm>
              <a:off x="1180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73" name="Rectangle 35"/>
            <p:cNvSpPr>
              <a:spLocks noChangeArrowheads="1"/>
            </p:cNvSpPr>
            <p:nvPr/>
          </p:nvSpPr>
          <p:spPr bwMode="auto">
            <a:xfrm>
              <a:off x="1268" y="1701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74" name="Rectangle 36"/>
            <p:cNvSpPr>
              <a:spLocks noChangeArrowheads="1"/>
            </p:cNvSpPr>
            <p:nvPr/>
          </p:nvSpPr>
          <p:spPr bwMode="auto">
            <a:xfrm>
              <a:off x="1356" y="1701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75" name="Rectangle 37"/>
            <p:cNvSpPr>
              <a:spLocks noChangeArrowheads="1"/>
            </p:cNvSpPr>
            <p:nvPr/>
          </p:nvSpPr>
          <p:spPr bwMode="auto">
            <a:xfrm>
              <a:off x="1443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76" name="Rectangle 38"/>
            <p:cNvSpPr>
              <a:spLocks noChangeArrowheads="1"/>
            </p:cNvSpPr>
            <p:nvPr/>
          </p:nvSpPr>
          <p:spPr bwMode="auto">
            <a:xfrm>
              <a:off x="1618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77" name="Rectangle 39"/>
            <p:cNvSpPr>
              <a:spLocks noChangeArrowheads="1"/>
            </p:cNvSpPr>
            <p:nvPr/>
          </p:nvSpPr>
          <p:spPr bwMode="auto">
            <a:xfrm>
              <a:off x="1706" y="1701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78" name="Rectangle 40"/>
            <p:cNvSpPr>
              <a:spLocks noChangeArrowheads="1"/>
            </p:cNvSpPr>
            <p:nvPr/>
          </p:nvSpPr>
          <p:spPr bwMode="auto">
            <a:xfrm>
              <a:off x="1793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79" name="Rectangle 41"/>
            <p:cNvSpPr>
              <a:spLocks noChangeArrowheads="1"/>
            </p:cNvSpPr>
            <p:nvPr/>
          </p:nvSpPr>
          <p:spPr bwMode="auto">
            <a:xfrm>
              <a:off x="480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80" name="Rectangle 42"/>
            <p:cNvSpPr>
              <a:spLocks noChangeArrowheads="1"/>
            </p:cNvSpPr>
            <p:nvPr/>
          </p:nvSpPr>
          <p:spPr bwMode="auto">
            <a:xfrm>
              <a:off x="567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81" name="Rectangle 43"/>
            <p:cNvSpPr>
              <a:spLocks noChangeArrowheads="1"/>
            </p:cNvSpPr>
            <p:nvPr/>
          </p:nvSpPr>
          <p:spPr bwMode="auto">
            <a:xfrm>
              <a:off x="742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82" name="Rectangle 44"/>
            <p:cNvSpPr>
              <a:spLocks noChangeArrowheads="1"/>
            </p:cNvSpPr>
            <p:nvPr/>
          </p:nvSpPr>
          <p:spPr bwMode="auto">
            <a:xfrm>
              <a:off x="830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83" name="Rectangle 45"/>
            <p:cNvSpPr>
              <a:spLocks noChangeArrowheads="1"/>
            </p:cNvSpPr>
            <p:nvPr/>
          </p:nvSpPr>
          <p:spPr bwMode="auto">
            <a:xfrm>
              <a:off x="918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84" name="Rectangle 46"/>
            <p:cNvSpPr>
              <a:spLocks noChangeArrowheads="1"/>
            </p:cNvSpPr>
            <p:nvPr/>
          </p:nvSpPr>
          <p:spPr bwMode="auto">
            <a:xfrm>
              <a:off x="1005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85" name="Rectangle 47"/>
            <p:cNvSpPr>
              <a:spLocks noChangeArrowheads="1"/>
            </p:cNvSpPr>
            <p:nvPr/>
          </p:nvSpPr>
          <p:spPr bwMode="auto">
            <a:xfrm>
              <a:off x="1093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86" name="Rectangle 48"/>
            <p:cNvSpPr>
              <a:spLocks noChangeArrowheads="1"/>
            </p:cNvSpPr>
            <p:nvPr/>
          </p:nvSpPr>
          <p:spPr bwMode="auto">
            <a:xfrm>
              <a:off x="1180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87" name="Rectangle 49"/>
            <p:cNvSpPr>
              <a:spLocks noChangeArrowheads="1"/>
            </p:cNvSpPr>
            <p:nvPr/>
          </p:nvSpPr>
          <p:spPr bwMode="auto">
            <a:xfrm>
              <a:off x="1268" y="2093"/>
              <a:ext cx="92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88" name="Rectangle 50"/>
            <p:cNvSpPr>
              <a:spLocks noChangeArrowheads="1"/>
            </p:cNvSpPr>
            <p:nvPr/>
          </p:nvSpPr>
          <p:spPr bwMode="auto">
            <a:xfrm>
              <a:off x="1443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89" name="Rectangle 51"/>
            <p:cNvSpPr>
              <a:spLocks noChangeArrowheads="1"/>
            </p:cNvSpPr>
            <p:nvPr/>
          </p:nvSpPr>
          <p:spPr bwMode="auto">
            <a:xfrm>
              <a:off x="1530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90" name="Rectangle 52"/>
            <p:cNvSpPr>
              <a:spLocks noChangeArrowheads="1"/>
            </p:cNvSpPr>
            <p:nvPr/>
          </p:nvSpPr>
          <p:spPr bwMode="auto">
            <a:xfrm>
              <a:off x="1618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91" name="Rectangle 53"/>
            <p:cNvSpPr>
              <a:spLocks noChangeArrowheads="1"/>
            </p:cNvSpPr>
            <p:nvPr/>
          </p:nvSpPr>
          <p:spPr bwMode="auto">
            <a:xfrm>
              <a:off x="1706" y="2093"/>
              <a:ext cx="92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92" name="Rectangle 54"/>
            <p:cNvSpPr>
              <a:spLocks noChangeArrowheads="1"/>
            </p:cNvSpPr>
            <p:nvPr/>
          </p:nvSpPr>
          <p:spPr bwMode="auto">
            <a:xfrm>
              <a:off x="1793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93" name="Rectangle 55"/>
            <p:cNvSpPr>
              <a:spLocks noChangeArrowheads="1"/>
            </p:cNvSpPr>
            <p:nvPr/>
          </p:nvSpPr>
          <p:spPr bwMode="auto">
            <a:xfrm>
              <a:off x="480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94" name="Rectangle 56"/>
            <p:cNvSpPr>
              <a:spLocks noChangeArrowheads="1"/>
            </p:cNvSpPr>
            <p:nvPr/>
          </p:nvSpPr>
          <p:spPr bwMode="auto">
            <a:xfrm>
              <a:off x="567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95" name="Rectangle 57"/>
            <p:cNvSpPr>
              <a:spLocks noChangeArrowheads="1"/>
            </p:cNvSpPr>
            <p:nvPr/>
          </p:nvSpPr>
          <p:spPr bwMode="auto">
            <a:xfrm>
              <a:off x="742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96" name="Rectangle 58"/>
            <p:cNvSpPr>
              <a:spLocks noChangeArrowheads="1"/>
            </p:cNvSpPr>
            <p:nvPr/>
          </p:nvSpPr>
          <p:spPr bwMode="auto">
            <a:xfrm>
              <a:off x="830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97" name="Rectangle 59"/>
            <p:cNvSpPr>
              <a:spLocks noChangeArrowheads="1"/>
            </p:cNvSpPr>
            <p:nvPr/>
          </p:nvSpPr>
          <p:spPr bwMode="auto">
            <a:xfrm>
              <a:off x="918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98" name="Rectangle 60"/>
            <p:cNvSpPr>
              <a:spLocks noChangeArrowheads="1"/>
            </p:cNvSpPr>
            <p:nvPr/>
          </p:nvSpPr>
          <p:spPr bwMode="auto">
            <a:xfrm>
              <a:off x="1005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99" name="Rectangle 61"/>
            <p:cNvSpPr>
              <a:spLocks noChangeArrowheads="1"/>
            </p:cNvSpPr>
            <p:nvPr/>
          </p:nvSpPr>
          <p:spPr bwMode="auto">
            <a:xfrm>
              <a:off x="1093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0" name="Rectangle 62"/>
            <p:cNvSpPr>
              <a:spLocks noChangeArrowheads="1"/>
            </p:cNvSpPr>
            <p:nvPr/>
          </p:nvSpPr>
          <p:spPr bwMode="auto">
            <a:xfrm>
              <a:off x="1268" y="2492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1" name="Rectangle 63"/>
            <p:cNvSpPr>
              <a:spLocks noChangeArrowheads="1"/>
            </p:cNvSpPr>
            <p:nvPr/>
          </p:nvSpPr>
          <p:spPr bwMode="auto">
            <a:xfrm>
              <a:off x="1356" y="2492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2" name="Rectangle 64"/>
            <p:cNvSpPr>
              <a:spLocks noChangeArrowheads="1"/>
            </p:cNvSpPr>
            <p:nvPr/>
          </p:nvSpPr>
          <p:spPr bwMode="auto">
            <a:xfrm>
              <a:off x="1443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3" name="Rectangle 65"/>
            <p:cNvSpPr>
              <a:spLocks noChangeArrowheads="1"/>
            </p:cNvSpPr>
            <p:nvPr/>
          </p:nvSpPr>
          <p:spPr bwMode="auto">
            <a:xfrm>
              <a:off x="1530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4" name="Rectangle 66"/>
            <p:cNvSpPr>
              <a:spLocks noChangeArrowheads="1"/>
            </p:cNvSpPr>
            <p:nvPr/>
          </p:nvSpPr>
          <p:spPr bwMode="auto">
            <a:xfrm>
              <a:off x="1618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5" name="Rectangle 67"/>
            <p:cNvSpPr>
              <a:spLocks noChangeArrowheads="1"/>
            </p:cNvSpPr>
            <p:nvPr/>
          </p:nvSpPr>
          <p:spPr bwMode="auto">
            <a:xfrm>
              <a:off x="1706" y="2492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6" name="Rectangle 68"/>
            <p:cNvSpPr>
              <a:spLocks noChangeArrowheads="1"/>
            </p:cNvSpPr>
            <p:nvPr/>
          </p:nvSpPr>
          <p:spPr bwMode="auto">
            <a:xfrm>
              <a:off x="1793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7" name="Line 69"/>
            <p:cNvSpPr>
              <a:spLocks noChangeShapeType="1"/>
            </p:cNvSpPr>
            <p:nvPr/>
          </p:nvSpPr>
          <p:spPr bwMode="auto">
            <a:xfrm>
              <a:off x="671" y="1168"/>
              <a:ext cx="46" cy="1570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" name="Line 70"/>
            <p:cNvSpPr>
              <a:spLocks noChangeShapeType="1"/>
            </p:cNvSpPr>
            <p:nvPr/>
          </p:nvSpPr>
          <p:spPr bwMode="auto">
            <a:xfrm flipH="1">
              <a:off x="1108" y="1168"/>
              <a:ext cx="685" cy="1570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" name="Rectangle 71"/>
            <p:cNvSpPr>
              <a:spLocks noChangeArrowheads="1"/>
            </p:cNvSpPr>
            <p:nvPr/>
          </p:nvSpPr>
          <p:spPr bwMode="auto">
            <a:xfrm>
              <a:off x="1242" y="2658"/>
              <a:ext cx="654" cy="1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10" name="Rectangle 72"/>
            <p:cNvSpPr>
              <a:spLocks noChangeArrowheads="1"/>
            </p:cNvSpPr>
            <p:nvPr/>
          </p:nvSpPr>
          <p:spPr bwMode="auto">
            <a:xfrm>
              <a:off x="816" y="2736"/>
              <a:ext cx="6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600">
                  <a:solidFill>
                    <a:srgbClr val="FF0000"/>
                  </a:solidFill>
                </a:rPr>
                <a:t>The Event</a:t>
              </a:r>
            </a:p>
          </p:txBody>
        </p:sp>
        <p:sp>
          <p:nvSpPr>
            <p:cNvPr id="4311" name="Rectangle 73"/>
            <p:cNvSpPr>
              <a:spLocks noChangeArrowheads="1"/>
            </p:cNvSpPr>
            <p:nvPr/>
          </p:nvSpPr>
          <p:spPr bwMode="auto">
            <a:xfrm>
              <a:off x="655" y="1302"/>
              <a:ext cx="93" cy="66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12" name="Rectangle 74"/>
            <p:cNvSpPr>
              <a:spLocks noChangeArrowheads="1"/>
            </p:cNvSpPr>
            <p:nvPr/>
          </p:nvSpPr>
          <p:spPr bwMode="auto">
            <a:xfrm>
              <a:off x="655" y="1701"/>
              <a:ext cx="93" cy="59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13" name="Rectangle 75"/>
            <p:cNvSpPr>
              <a:spLocks noChangeArrowheads="1"/>
            </p:cNvSpPr>
            <p:nvPr/>
          </p:nvSpPr>
          <p:spPr bwMode="auto">
            <a:xfrm>
              <a:off x="655" y="2093"/>
              <a:ext cx="93" cy="66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14" name="Rectangle 76"/>
            <p:cNvSpPr>
              <a:spLocks noChangeArrowheads="1"/>
            </p:cNvSpPr>
            <p:nvPr/>
          </p:nvSpPr>
          <p:spPr bwMode="auto">
            <a:xfrm>
              <a:off x="655" y="2492"/>
              <a:ext cx="93" cy="59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15" name="Rectangle 77"/>
            <p:cNvSpPr>
              <a:spLocks noChangeArrowheads="1"/>
            </p:cNvSpPr>
            <p:nvPr/>
          </p:nvSpPr>
          <p:spPr bwMode="auto">
            <a:xfrm>
              <a:off x="1706" y="1302"/>
              <a:ext cx="92" cy="66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16" name="Rectangle 78"/>
            <p:cNvSpPr>
              <a:spLocks noChangeArrowheads="1"/>
            </p:cNvSpPr>
            <p:nvPr/>
          </p:nvSpPr>
          <p:spPr bwMode="auto">
            <a:xfrm>
              <a:off x="1530" y="1701"/>
              <a:ext cx="93" cy="59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17" name="Rectangle 79"/>
            <p:cNvSpPr>
              <a:spLocks noChangeArrowheads="1"/>
            </p:cNvSpPr>
            <p:nvPr/>
          </p:nvSpPr>
          <p:spPr bwMode="auto">
            <a:xfrm>
              <a:off x="1356" y="2093"/>
              <a:ext cx="92" cy="66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18" name="Rectangle 80"/>
            <p:cNvSpPr>
              <a:spLocks noChangeArrowheads="1"/>
            </p:cNvSpPr>
            <p:nvPr/>
          </p:nvSpPr>
          <p:spPr bwMode="auto">
            <a:xfrm>
              <a:off x="1180" y="2492"/>
              <a:ext cx="93" cy="59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4267200" y="571500"/>
            <a:ext cx="4572000" cy="2286000"/>
            <a:chOff x="1968" y="1056"/>
            <a:chExt cx="2160" cy="1920"/>
          </a:xfrm>
        </p:grpSpPr>
        <p:grpSp>
          <p:nvGrpSpPr>
            <p:cNvPr id="6" name="Group 82"/>
            <p:cNvGrpSpPr>
              <a:grpSpLocks/>
            </p:cNvGrpSpPr>
            <p:nvPr/>
          </p:nvGrpSpPr>
          <p:grpSpPr bwMode="auto">
            <a:xfrm>
              <a:off x="2016" y="1151"/>
              <a:ext cx="2014" cy="1705"/>
              <a:chOff x="847" y="3532"/>
              <a:chExt cx="2829" cy="1919"/>
            </a:xfrm>
          </p:grpSpPr>
          <p:sp>
            <p:nvSpPr>
              <p:cNvPr id="4113" name="Rectangle 83"/>
              <p:cNvSpPr>
                <a:spLocks noChangeArrowheads="1"/>
              </p:cNvSpPr>
              <p:nvPr/>
            </p:nvSpPr>
            <p:spPr bwMode="auto">
              <a:xfrm>
                <a:off x="977" y="3708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14" name="Rectangle 84"/>
              <p:cNvSpPr>
                <a:spLocks noChangeArrowheads="1"/>
              </p:cNvSpPr>
              <p:nvPr/>
            </p:nvSpPr>
            <p:spPr bwMode="auto">
              <a:xfrm>
                <a:off x="1068" y="3708"/>
                <a:ext cx="92" cy="53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15" name="Rectangle 85"/>
              <p:cNvSpPr>
                <a:spLocks noChangeArrowheads="1"/>
              </p:cNvSpPr>
              <p:nvPr/>
            </p:nvSpPr>
            <p:spPr bwMode="auto">
              <a:xfrm>
                <a:off x="1152" y="3708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16" name="Rectangle 86"/>
              <p:cNvSpPr>
                <a:spLocks noChangeArrowheads="1"/>
              </p:cNvSpPr>
              <p:nvPr/>
            </p:nvSpPr>
            <p:spPr bwMode="auto">
              <a:xfrm>
                <a:off x="1236" y="3708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17" name="Rectangle 87"/>
              <p:cNvSpPr>
                <a:spLocks noChangeArrowheads="1"/>
              </p:cNvSpPr>
              <p:nvPr/>
            </p:nvSpPr>
            <p:spPr bwMode="auto">
              <a:xfrm>
                <a:off x="1328" y="3708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18" name="Rectangle 88"/>
              <p:cNvSpPr>
                <a:spLocks noChangeArrowheads="1"/>
              </p:cNvSpPr>
              <p:nvPr/>
            </p:nvSpPr>
            <p:spPr bwMode="auto">
              <a:xfrm>
                <a:off x="1412" y="3708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19" name="Rectangle 89"/>
              <p:cNvSpPr>
                <a:spLocks noChangeArrowheads="1"/>
              </p:cNvSpPr>
              <p:nvPr/>
            </p:nvSpPr>
            <p:spPr bwMode="auto">
              <a:xfrm>
                <a:off x="1495" y="3708"/>
                <a:ext cx="100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20" name="Rectangle 90"/>
              <p:cNvSpPr>
                <a:spLocks noChangeArrowheads="1"/>
              </p:cNvSpPr>
              <p:nvPr/>
            </p:nvSpPr>
            <p:spPr bwMode="auto">
              <a:xfrm>
                <a:off x="1587" y="3708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21" name="Rectangle 91"/>
              <p:cNvSpPr>
                <a:spLocks noChangeArrowheads="1"/>
              </p:cNvSpPr>
              <p:nvPr/>
            </p:nvSpPr>
            <p:spPr bwMode="auto">
              <a:xfrm>
                <a:off x="977" y="3838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22" name="Rectangle 92"/>
              <p:cNvSpPr>
                <a:spLocks noChangeArrowheads="1"/>
              </p:cNvSpPr>
              <p:nvPr/>
            </p:nvSpPr>
            <p:spPr bwMode="auto">
              <a:xfrm>
                <a:off x="1068" y="3838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23" name="Rectangle 93"/>
              <p:cNvSpPr>
                <a:spLocks noChangeArrowheads="1"/>
              </p:cNvSpPr>
              <p:nvPr/>
            </p:nvSpPr>
            <p:spPr bwMode="auto">
              <a:xfrm>
                <a:off x="1152" y="3838"/>
                <a:ext cx="92" cy="53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24" name="Rectangle 94"/>
              <p:cNvSpPr>
                <a:spLocks noChangeArrowheads="1"/>
              </p:cNvSpPr>
              <p:nvPr/>
            </p:nvSpPr>
            <p:spPr bwMode="auto">
              <a:xfrm>
                <a:off x="1236" y="3838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25" name="Rectangle 95"/>
              <p:cNvSpPr>
                <a:spLocks noChangeArrowheads="1"/>
              </p:cNvSpPr>
              <p:nvPr/>
            </p:nvSpPr>
            <p:spPr bwMode="auto">
              <a:xfrm>
                <a:off x="1328" y="3838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26" name="Rectangle 96"/>
              <p:cNvSpPr>
                <a:spLocks noChangeArrowheads="1"/>
              </p:cNvSpPr>
              <p:nvPr/>
            </p:nvSpPr>
            <p:spPr bwMode="auto">
              <a:xfrm>
                <a:off x="1412" y="3838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27" name="Rectangle 97"/>
              <p:cNvSpPr>
                <a:spLocks noChangeArrowheads="1"/>
              </p:cNvSpPr>
              <p:nvPr/>
            </p:nvSpPr>
            <p:spPr bwMode="auto">
              <a:xfrm>
                <a:off x="1495" y="3838"/>
                <a:ext cx="100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28" name="Rectangle 98"/>
              <p:cNvSpPr>
                <a:spLocks noChangeArrowheads="1"/>
              </p:cNvSpPr>
              <p:nvPr/>
            </p:nvSpPr>
            <p:spPr bwMode="auto">
              <a:xfrm>
                <a:off x="1587" y="3838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29" name="Rectangle 99"/>
              <p:cNvSpPr>
                <a:spLocks noChangeArrowheads="1"/>
              </p:cNvSpPr>
              <p:nvPr/>
            </p:nvSpPr>
            <p:spPr bwMode="auto">
              <a:xfrm>
                <a:off x="977" y="3967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0" name="Rectangle 100"/>
              <p:cNvSpPr>
                <a:spLocks noChangeArrowheads="1"/>
              </p:cNvSpPr>
              <p:nvPr/>
            </p:nvSpPr>
            <p:spPr bwMode="auto">
              <a:xfrm>
                <a:off x="1068" y="3967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1" name="Rectangle 101"/>
              <p:cNvSpPr>
                <a:spLocks noChangeArrowheads="1"/>
              </p:cNvSpPr>
              <p:nvPr/>
            </p:nvSpPr>
            <p:spPr bwMode="auto">
              <a:xfrm>
                <a:off x="1152" y="3967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2" name="Rectangle 102"/>
              <p:cNvSpPr>
                <a:spLocks noChangeArrowheads="1"/>
              </p:cNvSpPr>
              <p:nvPr/>
            </p:nvSpPr>
            <p:spPr bwMode="auto">
              <a:xfrm>
                <a:off x="1236" y="3967"/>
                <a:ext cx="99" cy="53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3" name="Rectangle 103"/>
              <p:cNvSpPr>
                <a:spLocks noChangeArrowheads="1"/>
              </p:cNvSpPr>
              <p:nvPr/>
            </p:nvSpPr>
            <p:spPr bwMode="auto">
              <a:xfrm>
                <a:off x="1328" y="3967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4" name="Rectangle 104"/>
              <p:cNvSpPr>
                <a:spLocks noChangeArrowheads="1"/>
              </p:cNvSpPr>
              <p:nvPr/>
            </p:nvSpPr>
            <p:spPr bwMode="auto">
              <a:xfrm>
                <a:off x="1412" y="3967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5" name="Rectangle 105"/>
              <p:cNvSpPr>
                <a:spLocks noChangeArrowheads="1"/>
              </p:cNvSpPr>
              <p:nvPr/>
            </p:nvSpPr>
            <p:spPr bwMode="auto">
              <a:xfrm>
                <a:off x="1495" y="3967"/>
                <a:ext cx="100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6" name="Rectangle 106"/>
              <p:cNvSpPr>
                <a:spLocks noChangeArrowheads="1"/>
              </p:cNvSpPr>
              <p:nvPr/>
            </p:nvSpPr>
            <p:spPr bwMode="auto">
              <a:xfrm>
                <a:off x="1587" y="3967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7" name="Rectangle 107"/>
              <p:cNvSpPr>
                <a:spLocks noChangeArrowheads="1"/>
              </p:cNvSpPr>
              <p:nvPr/>
            </p:nvSpPr>
            <p:spPr bwMode="auto">
              <a:xfrm>
                <a:off x="977" y="4097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8" name="Rectangle 108"/>
              <p:cNvSpPr>
                <a:spLocks noChangeArrowheads="1"/>
              </p:cNvSpPr>
              <p:nvPr/>
            </p:nvSpPr>
            <p:spPr bwMode="auto">
              <a:xfrm>
                <a:off x="1068" y="4097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9" name="Rectangle 109"/>
              <p:cNvSpPr>
                <a:spLocks noChangeArrowheads="1"/>
              </p:cNvSpPr>
              <p:nvPr/>
            </p:nvSpPr>
            <p:spPr bwMode="auto">
              <a:xfrm>
                <a:off x="1152" y="4097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0" name="Rectangle 110"/>
              <p:cNvSpPr>
                <a:spLocks noChangeArrowheads="1"/>
              </p:cNvSpPr>
              <p:nvPr/>
            </p:nvSpPr>
            <p:spPr bwMode="auto">
              <a:xfrm>
                <a:off x="1236" y="4097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1" name="Rectangle 111"/>
              <p:cNvSpPr>
                <a:spLocks noChangeArrowheads="1"/>
              </p:cNvSpPr>
              <p:nvPr/>
            </p:nvSpPr>
            <p:spPr bwMode="auto">
              <a:xfrm>
                <a:off x="1328" y="4097"/>
                <a:ext cx="91" cy="53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2" name="Rectangle 112"/>
              <p:cNvSpPr>
                <a:spLocks noChangeArrowheads="1"/>
              </p:cNvSpPr>
              <p:nvPr/>
            </p:nvSpPr>
            <p:spPr bwMode="auto">
              <a:xfrm>
                <a:off x="1412" y="4097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3" name="Rectangle 113"/>
              <p:cNvSpPr>
                <a:spLocks noChangeArrowheads="1"/>
              </p:cNvSpPr>
              <p:nvPr/>
            </p:nvSpPr>
            <p:spPr bwMode="auto">
              <a:xfrm>
                <a:off x="1495" y="4097"/>
                <a:ext cx="100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4" name="Rectangle 114"/>
              <p:cNvSpPr>
                <a:spLocks noChangeArrowheads="1"/>
              </p:cNvSpPr>
              <p:nvPr/>
            </p:nvSpPr>
            <p:spPr bwMode="auto">
              <a:xfrm>
                <a:off x="1587" y="4097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5" name="Rectangle 115"/>
              <p:cNvSpPr>
                <a:spLocks noChangeArrowheads="1"/>
              </p:cNvSpPr>
              <p:nvPr/>
            </p:nvSpPr>
            <p:spPr bwMode="auto">
              <a:xfrm>
                <a:off x="2144" y="3708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6" name="Rectangle 116"/>
              <p:cNvSpPr>
                <a:spLocks noChangeArrowheads="1"/>
              </p:cNvSpPr>
              <p:nvPr/>
            </p:nvSpPr>
            <p:spPr bwMode="auto">
              <a:xfrm>
                <a:off x="2236" y="3708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7" name="Rectangle 117"/>
              <p:cNvSpPr>
                <a:spLocks noChangeArrowheads="1"/>
              </p:cNvSpPr>
              <p:nvPr/>
            </p:nvSpPr>
            <p:spPr bwMode="auto">
              <a:xfrm>
                <a:off x="2320" y="3708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8" name="Rectangle 118"/>
              <p:cNvSpPr>
                <a:spLocks noChangeArrowheads="1"/>
              </p:cNvSpPr>
              <p:nvPr/>
            </p:nvSpPr>
            <p:spPr bwMode="auto">
              <a:xfrm>
                <a:off x="2404" y="3708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9" name="Rectangle 119"/>
              <p:cNvSpPr>
                <a:spLocks noChangeArrowheads="1"/>
              </p:cNvSpPr>
              <p:nvPr/>
            </p:nvSpPr>
            <p:spPr bwMode="auto">
              <a:xfrm>
                <a:off x="2495" y="3708"/>
                <a:ext cx="92" cy="53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0" name="Rectangle 120"/>
              <p:cNvSpPr>
                <a:spLocks noChangeArrowheads="1"/>
              </p:cNvSpPr>
              <p:nvPr/>
            </p:nvSpPr>
            <p:spPr bwMode="auto">
              <a:xfrm>
                <a:off x="2579" y="3708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1" name="Rectangle 121"/>
              <p:cNvSpPr>
                <a:spLocks noChangeArrowheads="1"/>
              </p:cNvSpPr>
              <p:nvPr/>
            </p:nvSpPr>
            <p:spPr bwMode="auto">
              <a:xfrm>
                <a:off x="2663" y="3708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2" name="Rectangle 122"/>
              <p:cNvSpPr>
                <a:spLocks noChangeArrowheads="1"/>
              </p:cNvSpPr>
              <p:nvPr/>
            </p:nvSpPr>
            <p:spPr bwMode="auto">
              <a:xfrm>
                <a:off x="2755" y="3708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3" name="Rectangle 123"/>
              <p:cNvSpPr>
                <a:spLocks noChangeArrowheads="1"/>
              </p:cNvSpPr>
              <p:nvPr/>
            </p:nvSpPr>
            <p:spPr bwMode="auto">
              <a:xfrm>
                <a:off x="2144" y="3838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4" name="Rectangle 124"/>
              <p:cNvSpPr>
                <a:spLocks noChangeArrowheads="1"/>
              </p:cNvSpPr>
              <p:nvPr/>
            </p:nvSpPr>
            <p:spPr bwMode="auto">
              <a:xfrm>
                <a:off x="2236" y="3838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5" name="Rectangle 125"/>
              <p:cNvSpPr>
                <a:spLocks noChangeArrowheads="1"/>
              </p:cNvSpPr>
              <p:nvPr/>
            </p:nvSpPr>
            <p:spPr bwMode="auto">
              <a:xfrm>
                <a:off x="2320" y="3838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6" name="Rectangle 126"/>
              <p:cNvSpPr>
                <a:spLocks noChangeArrowheads="1"/>
              </p:cNvSpPr>
              <p:nvPr/>
            </p:nvSpPr>
            <p:spPr bwMode="auto">
              <a:xfrm>
                <a:off x="2404" y="3838"/>
                <a:ext cx="99" cy="53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7" name="Rectangle 127"/>
              <p:cNvSpPr>
                <a:spLocks noChangeArrowheads="1"/>
              </p:cNvSpPr>
              <p:nvPr/>
            </p:nvSpPr>
            <p:spPr bwMode="auto">
              <a:xfrm>
                <a:off x="2495" y="3838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8" name="Rectangle 128"/>
              <p:cNvSpPr>
                <a:spLocks noChangeArrowheads="1"/>
              </p:cNvSpPr>
              <p:nvPr/>
            </p:nvSpPr>
            <p:spPr bwMode="auto">
              <a:xfrm>
                <a:off x="2579" y="3838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9" name="Rectangle 129"/>
              <p:cNvSpPr>
                <a:spLocks noChangeArrowheads="1"/>
              </p:cNvSpPr>
              <p:nvPr/>
            </p:nvSpPr>
            <p:spPr bwMode="auto">
              <a:xfrm>
                <a:off x="2663" y="3838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0" name="Rectangle 130"/>
              <p:cNvSpPr>
                <a:spLocks noChangeArrowheads="1"/>
              </p:cNvSpPr>
              <p:nvPr/>
            </p:nvSpPr>
            <p:spPr bwMode="auto">
              <a:xfrm>
                <a:off x="2755" y="3838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1" name="Rectangle 131"/>
              <p:cNvSpPr>
                <a:spLocks noChangeArrowheads="1"/>
              </p:cNvSpPr>
              <p:nvPr/>
            </p:nvSpPr>
            <p:spPr bwMode="auto">
              <a:xfrm>
                <a:off x="2144" y="3967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2" name="Rectangle 132"/>
              <p:cNvSpPr>
                <a:spLocks noChangeArrowheads="1"/>
              </p:cNvSpPr>
              <p:nvPr/>
            </p:nvSpPr>
            <p:spPr bwMode="auto">
              <a:xfrm>
                <a:off x="2236" y="3967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3" name="Rectangle 133"/>
              <p:cNvSpPr>
                <a:spLocks noChangeArrowheads="1"/>
              </p:cNvSpPr>
              <p:nvPr/>
            </p:nvSpPr>
            <p:spPr bwMode="auto">
              <a:xfrm>
                <a:off x="2320" y="3967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4" name="Rectangle 134"/>
              <p:cNvSpPr>
                <a:spLocks noChangeArrowheads="1"/>
              </p:cNvSpPr>
              <p:nvPr/>
            </p:nvSpPr>
            <p:spPr bwMode="auto">
              <a:xfrm>
                <a:off x="2404" y="3967"/>
                <a:ext cx="99" cy="53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5" name="Rectangle 135"/>
              <p:cNvSpPr>
                <a:spLocks noChangeArrowheads="1"/>
              </p:cNvSpPr>
              <p:nvPr/>
            </p:nvSpPr>
            <p:spPr bwMode="auto">
              <a:xfrm>
                <a:off x="2495" y="3967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6" name="Rectangle 136"/>
              <p:cNvSpPr>
                <a:spLocks noChangeArrowheads="1"/>
              </p:cNvSpPr>
              <p:nvPr/>
            </p:nvSpPr>
            <p:spPr bwMode="auto">
              <a:xfrm>
                <a:off x="2579" y="3967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7" name="Rectangle 137"/>
              <p:cNvSpPr>
                <a:spLocks noChangeArrowheads="1"/>
              </p:cNvSpPr>
              <p:nvPr/>
            </p:nvSpPr>
            <p:spPr bwMode="auto">
              <a:xfrm>
                <a:off x="2663" y="3967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8" name="Rectangle 138"/>
              <p:cNvSpPr>
                <a:spLocks noChangeArrowheads="1"/>
              </p:cNvSpPr>
              <p:nvPr/>
            </p:nvSpPr>
            <p:spPr bwMode="auto">
              <a:xfrm>
                <a:off x="2755" y="3967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9" name="Rectangle 139"/>
              <p:cNvSpPr>
                <a:spLocks noChangeArrowheads="1"/>
              </p:cNvSpPr>
              <p:nvPr/>
            </p:nvSpPr>
            <p:spPr bwMode="auto">
              <a:xfrm>
                <a:off x="2144" y="4097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70" name="Rectangle 140"/>
              <p:cNvSpPr>
                <a:spLocks noChangeArrowheads="1"/>
              </p:cNvSpPr>
              <p:nvPr/>
            </p:nvSpPr>
            <p:spPr bwMode="auto">
              <a:xfrm>
                <a:off x="2236" y="4097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71" name="Rectangle 141"/>
              <p:cNvSpPr>
                <a:spLocks noChangeArrowheads="1"/>
              </p:cNvSpPr>
              <p:nvPr/>
            </p:nvSpPr>
            <p:spPr bwMode="auto">
              <a:xfrm>
                <a:off x="2320" y="4097"/>
                <a:ext cx="91" cy="53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72" name="Rectangle 142"/>
              <p:cNvSpPr>
                <a:spLocks noChangeArrowheads="1"/>
              </p:cNvSpPr>
              <p:nvPr/>
            </p:nvSpPr>
            <p:spPr bwMode="auto">
              <a:xfrm>
                <a:off x="2404" y="4097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73" name="Rectangle 143"/>
              <p:cNvSpPr>
                <a:spLocks noChangeArrowheads="1"/>
              </p:cNvSpPr>
              <p:nvPr/>
            </p:nvSpPr>
            <p:spPr bwMode="auto">
              <a:xfrm>
                <a:off x="2495" y="4097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74" name="Rectangle 144"/>
              <p:cNvSpPr>
                <a:spLocks noChangeArrowheads="1"/>
              </p:cNvSpPr>
              <p:nvPr/>
            </p:nvSpPr>
            <p:spPr bwMode="auto">
              <a:xfrm>
                <a:off x="2579" y="4097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75" name="Rectangle 145"/>
              <p:cNvSpPr>
                <a:spLocks noChangeArrowheads="1"/>
              </p:cNvSpPr>
              <p:nvPr/>
            </p:nvSpPr>
            <p:spPr bwMode="auto">
              <a:xfrm>
                <a:off x="2663" y="4097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76" name="Rectangle 146"/>
              <p:cNvSpPr>
                <a:spLocks noChangeArrowheads="1"/>
              </p:cNvSpPr>
              <p:nvPr/>
            </p:nvSpPr>
            <p:spPr bwMode="auto">
              <a:xfrm>
                <a:off x="2755" y="4097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77" name="Rectangle 147"/>
              <p:cNvSpPr>
                <a:spLocks noChangeArrowheads="1"/>
              </p:cNvSpPr>
              <p:nvPr/>
            </p:nvSpPr>
            <p:spPr bwMode="auto">
              <a:xfrm>
                <a:off x="847" y="3532"/>
                <a:ext cx="962" cy="786"/>
              </a:xfrm>
              <a:prstGeom prst="rect">
                <a:avLst/>
              </a:prstGeom>
              <a:noFill/>
              <a:ln w="12065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78" name="Rectangle 148"/>
              <p:cNvSpPr>
                <a:spLocks noChangeArrowheads="1"/>
              </p:cNvSpPr>
              <p:nvPr/>
            </p:nvSpPr>
            <p:spPr bwMode="auto">
              <a:xfrm>
                <a:off x="2015" y="3532"/>
                <a:ext cx="961" cy="786"/>
              </a:xfrm>
              <a:prstGeom prst="rect">
                <a:avLst/>
              </a:prstGeom>
              <a:noFill/>
              <a:ln w="12065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79" name="Rectangle 149"/>
              <p:cNvSpPr>
                <a:spLocks noChangeArrowheads="1"/>
              </p:cNvSpPr>
              <p:nvPr/>
            </p:nvSpPr>
            <p:spPr bwMode="auto">
              <a:xfrm>
                <a:off x="1083" y="4700"/>
                <a:ext cx="100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80" name="Rectangle 150"/>
              <p:cNvSpPr>
                <a:spLocks noChangeArrowheads="1"/>
              </p:cNvSpPr>
              <p:nvPr/>
            </p:nvSpPr>
            <p:spPr bwMode="auto">
              <a:xfrm>
                <a:off x="1175" y="4700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81" name="Rectangle 151"/>
              <p:cNvSpPr>
                <a:spLocks noChangeArrowheads="1"/>
              </p:cNvSpPr>
              <p:nvPr/>
            </p:nvSpPr>
            <p:spPr bwMode="auto">
              <a:xfrm>
                <a:off x="1259" y="4700"/>
                <a:ext cx="92" cy="53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82" name="Rectangle 152"/>
              <p:cNvSpPr>
                <a:spLocks noChangeArrowheads="1"/>
              </p:cNvSpPr>
              <p:nvPr/>
            </p:nvSpPr>
            <p:spPr bwMode="auto">
              <a:xfrm>
                <a:off x="1343" y="4700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83" name="Rectangle 153"/>
              <p:cNvSpPr>
                <a:spLocks noChangeArrowheads="1"/>
              </p:cNvSpPr>
              <p:nvPr/>
            </p:nvSpPr>
            <p:spPr bwMode="auto">
              <a:xfrm>
                <a:off x="1435" y="4700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84" name="Rectangle 154"/>
              <p:cNvSpPr>
                <a:spLocks noChangeArrowheads="1"/>
              </p:cNvSpPr>
              <p:nvPr/>
            </p:nvSpPr>
            <p:spPr bwMode="auto">
              <a:xfrm>
                <a:off x="1519" y="4700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85" name="Rectangle 155"/>
              <p:cNvSpPr>
                <a:spLocks noChangeArrowheads="1"/>
              </p:cNvSpPr>
              <p:nvPr/>
            </p:nvSpPr>
            <p:spPr bwMode="auto">
              <a:xfrm>
                <a:off x="1603" y="4700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86" name="Rectangle 156"/>
              <p:cNvSpPr>
                <a:spLocks noChangeArrowheads="1"/>
              </p:cNvSpPr>
              <p:nvPr/>
            </p:nvSpPr>
            <p:spPr bwMode="auto">
              <a:xfrm>
                <a:off x="1694" y="4700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87" name="Rectangle 157"/>
              <p:cNvSpPr>
                <a:spLocks noChangeArrowheads="1"/>
              </p:cNvSpPr>
              <p:nvPr/>
            </p:nvSpPr>
            <p:spPr bwMode="auto">
              <a:xfrm>
                <a:off x="1083" y="4830"/>
                <a:ext cx="100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88" name="Rectangle 158"/>
              <p:cNvSpPr>
                <a:spLocks noChangeArrowheads="1"/>
              </p:cNvSpPr>
              <p:nvPr/>
            </p:nvSpPr>
            <p:spPr bwMode="auto">
              <a:xfrm>
                <a:off x="1175" y="4830"/>
                <a:ext cx="92" cy="53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89" name="Rectangle 159"/>
              <p:cNvSpPr>
                <a:spLocks noChangeArrowheads="1"/>
              </p:cNvSpPr>
              <p:nvPr/>
            </p:nvSpPr>
            <p:spPr bwMode="auto">
              <a:xfrm>
                <a:off x="1259" y="4830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90" name="Rectangle 160"/>
              <p:cNvSpPr>
                <a:spLocks noChangeArrowheads="1"/>
              </p:cNvSpPr>
              <p:nvPr/>
            </p:nvSpPr>
            <p:spPr bwMode="auto">
              <a:xfrm>
                <a:off x="1343" y="4830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91" name="Rectangle 161"/>
              <p:cNvSpPr>
                <a:spLocks noChangeArrowheads="1"/>
              </p:cNvSpPr>
              <p:nvPr/>
            </p:nvSpPr>
            <p:spPr bwMode="auto">
              <a:xfrm>
                <a:off x="1435" y="4830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92" name="Rectangle 162"/>
              <p:cNvSpPr>
                <a:spLocks noChangeArrowheads="1"/>
              </p:cNvSpPr>
              <p:nvPr/>
            </p:nvSpPr>
            <p:spPr bwMode="auto">
              <a:xfrm>
                <a:off x="1519" y="4830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93" name="Rectangle 163"/>
              <p:cNvSpPr>
                <a:spLocks noChangeArrowheads="1"/>
              </p:cNvSpPr>
              <p:nvPr/>
            </p:nvSpPr>
            <p:spPr bwMode="auto">
              <a:xfrm>
                <a:off x="1603" y="4830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94" name="Rectangle 164"/>
              <p:cNvSpPr>
                <a:spLocks noChangeArrowheads="1"/>
              </p:cNvSpPr>
              <p:nvPr/>
            </p:nvSpPr>
            <p:spPr bwMode="auto">
              <a:xfrm>
                <a:off x="1694" y="4830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95" name="Rectangle 165"/>
              <p:cNvSpPr>
                <a:spLocks noChangeArrowheads="1"/>
              </p:cNvSpPr>
              <p:nvPr/>
            </p:nvSpPr>
            <p:spPr bwMode="auto">
              <a:xfrm>
                <a:off x="1083" y="4959"/>
                <a:ext cx="100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96" name="Rectangle 166"/>
              <p:cNvSpPr>
                <a:spLocks noChangeArrowheads="1"/>
              </p:cNvSpPr>
              <p:nvPr/>
            </p:nvSpPr>
            <p:spPr bwMode="auto">
              <a:xfrm>
                <a:off x="1175" y="4959"/>
                <a:ext cx="92" cy="53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97" name="Rectangle 167"/>
              <p:cNvSpPr>
                <a:spLocks noChangeArrowheads="1"/>
              </p:cNvSpPr>
              <p:nvPr/>
            </p:nvSpPr>
            <p:spPr bwMode="auto">
              <a:xfrm>
                <a:off x="1259" y="4959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98" name="Rectangle 168"/>
              <p:cNvSpPr>
                <a:spLocks noChangeArrowheads="1"/>
              </p:cNvSpPr>
              <p:nvPr/>
            </p:nvSpPr>
            <p:spPr bwMode="auto">
              <a:xfrm>
                <a:off x="1343" y="4959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99" name="Rectangle 169"/>
              <p:cNvSpPr>
                <a:spLocks noChangeArrowheads="1"/>
              </p:cNvSpPr>
              <p:nvPr/>
            </p:nvSpPr>
            <p:spPr bwMode="auto">
              <a:xfrm>
                <a:off x="1435" y="4959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0" name="Rectangle 170"/>
              <p:cNvSpPr>
                <a:spLocks noChangeArrowheads="1"/>
              </p:cNvSpPr>
              <p:nvPr/>
            </p:nvSpPr>
            <p:spPr bwMode="auto">
              <a:xfrm>
                <a:off x="1519" y="4959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1" name="Rectangle 171"/>
              <p:cNvSpPr>
                <a:spLocks noChangeArrowheads="1"/>
              </p:cNvSpPr>
              <p:nvPr/>
            </p:nvSpPr>
            <p:spPr bwMode="auto">
              <a:xfrm>
                <a:off x="1603" y="4959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2" name="Rectangle 172"/>
              <p:cNvSpPr>
                <a:spLocks noChangeArrowheads="1"/>
              </p:cNvSpPr>
              <p:nvPr/>
            </p:nvSpPr>
            <p:spPr bwMode="auto">
              <a:xfrm>
                <a:off x="1694" y="4959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3" name="Rectangle 173"/>
              <p:cNvSpPr>
                <a:spLocks noChangeArrowheads="1"/>
              </p:cNvSpPr>
              <p:nvPr/>
            </p:nvSpPr>
            <p:spPr bwMode="auto">
              <a:xfrm>
                <a:off x="1083" y="5089"/>
                <a:ext cx="100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4" name="Rectangle 174"/>
              <p:cNvSpPr>
                <a:spLocks noChangeArrowheads="1"/>
              </p:cNvSpPr>
              <p:nvPr/>
            </p:nvSpPr>
            <p:spPr bwMode="auto">
              <a:xfrm>
                <a:off x="1175" y="5089"/>
                <a:ext cx="92" cy="53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5" name="Rectangle 175"/>
              <p:cNvSpPr>
                <a:spLocks noChangeArrowheads="1"/>
              </p:cNvSpPr>
              <p:nvPr/>
            </p:nvSpPr>
            <p:spPr bwMode="auto">
              <a:xfrm>
                <a:off x="1259" y="5089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6" name="Rectangle 176"/>
              <p:cNvSpPr>
                <a:spLocks noChangeArrowheads="1"/>
              </p:cNvSpPr>
              <p:nvPr/>
            </p:nvSpPr>
            <p:spPr bwMode="auto">
              <a:xfrm>
                <a:off x="1343" y="5089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7" name="Rectangle 177"/>
              <p:cNvSpPr>
                <a:spLocks noChangeArrowheads="1"/>
              </p:cNvSpPr>
              <p:nvPr/>
            </p:nvSpPr>
            <p:spPr bwMode="auto">
              <a:xfrm>
                <a:off x="1435" y="5089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8" name="Rectangle 178"/>
              <p:cNvSpPr>
                <a:spLocks noChangeArrowheads="1"/>
              </p:cNvSpPr>
              <p:nvPr/>
            </p:nvSpPr>
            <p:spPr bwMode="auto">
              <a:xfrm>
                <a:off x="1519" y="5089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9" name="Rectangle 179"/>
              <p:cNvSpPr>
                <a:spLocks noChangeArrowheads="1"/>
              </p:cNvSpPr>
              <p:nvPr/>
            </p:nvSpPr>
            <p:spPr bwMode="auto">
              <a:xfrm>
                <a:off x="1603" y="5089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0" name="Rectangle 180"/>
              <p:cNvSpPr>
                <a:spLocks noChangeArrowheads="1"/>
              </p:cNvSpPr>
              <p:nvPr/>
            </p:nvSpPr>
            <p:spPr bwMode="auto">
              <a:xfrm>
                <a:off x="1694" y="5089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1" name="Rectangle 181"/>
              <p:cNvSpPr>
                <a:spLocks noChangeArrowheads="1"/>
              </p:cNvSpPr>
              <p:nvPr/>
            </p:nvSpPr>
            <p:spPr bwMode="auto">
              <a:xfrm>
                <a:off x="2251" y="4700"/>
                <a:ext cx="100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2" name="Rectangle 182"/>
              <p:cNvSpPr>
                <a:spLocks noChangeArrowheads="1"/>
              </p:cNvSpPr>
              <p:nvPr/>
            </p:nvSpPr>
            <p:spPr bwMode="auto">
              <a:xfrm>
                <a:off x="2343" y="4700"/>
                <a:ext cx="91" cy="53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3" name="Rectangle 183"/>
              <p:cNvSpPr>
                <a:spLocks noChangeArrowheads="1"/>
              </p:cNvSpPr>
              <p:nvPr/>
            </p:nvSpPr>
            <p:spPr bwMode="auto">
              <a:xfrm>
                <a:off x="2427" y="4700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4" name="Rectangle 184"/>
              <p:cNvSpPr>
                <a:spLocks noChangeArrowheads="1"/>
              </p:cNvSpPr>
              <p:nvPr/>
            </p:nvSpPr>
            <p:spPr bwMode="auto">
              <a:xfrm>
                <a:off x="2510" y="4700"/>
                <a:ext cx="100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5" name="Rectangle 185"/>
              <p:cNvSpPr>
                <a:spLocks noChangeArrowheads="1"/>
              </p:cNvSpPr>
              <p:nvPr/>
            </p:nvSpPr>
            <p:spPr bwMode="auto">
              <a:xfrm>
                <a:off x="2602" y="4700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6" name="Rectangle 186"/>
              <p:cNvSpPr>
                <a:spLocks noChangeArrowheads="1"/>
              </p:cNvSpPr>
              <p:nvPr/>
            </p:nvSpPr>
            <p:spPr bwMode="auto">
              <a:xfrm>
                <a:off x="2686" y="4700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7" name="Rectangle 187"/>
              <p:cNvSpPr>
                <a:spLocks noChangeArrowheads="1"/>
              </p:cNvSpPr>
              <p:nvPr/>
            </p:nvSpPr>
            <p:spPr bwMode="auto">
              <a:xfrm>
                <a:off x="2770" y="4700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8" name="Rectangle 188"/>
              <p:cNvSpPr>
                <a:spLocks noChangeArrowheads="1"/>
              </p:cNvSpPr>
              <p:nvPr/>
            </p:nvSpPr>
            <p:spPr bwMode="auto">
              <a:xfrm>
                <a:off x="2862" y="4700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19" name="Rectangle 189"/>
              <p:cNvSpPr>
                <a:spLocks noChangeArrowheads="1"/>
              </p:cNvSpPr>
              <p:nvPr/>
            </p:nvSpPr>
            <p:spPr bwMode="auto">
              <a:xfrm>
                <a:off x="2251" y="4830"/>
                <a:ext cx="100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20" name="Rectangle 190"/>
              <p:cNvSpPr>
                <a:spLocks noChangeArrowheads="1"/>
              </p:cNvSpPr>
              <p:nvPr/>
            </p:nvSpPr>
            <p:spPr bwMode="auto">
              <a:xfrm>
                <a:off x="2343" y="4830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21" name="Rectangle 191"/>
              <p:cNvSpPr>
                <a:spLocks noChangeArrowheads="1"/>
              </p:cNvSpPr>
              <p:nvPr/>
            </p:nvSpPr>
            <p:spPr bwMode="auto">
              <a:xfrm>
                <a:off x="2427" y="4830"/>
                <a:ext cx="91" cy="53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22" name="Rectangle 192"/>
              <p:cNvSpPr>
                <a:spLocks noChangeArrowheads="1"/>
              </p:cNvSpPr>
              <p:nvPr/>
            </p:nvSpPr>
            <p:spPr bwMode="auto">
              <a:xfrm>
                <a:off x="2510" y="4830"/>
                <a:ext cx="100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23" name="Rectangle 193"/>
              <p:cNvSpPr>
                <a:spLocks noChangeArrowheads="1"/>
              </p:cNvSpPr>
              <p:nvPr/>
            </p:nvSpPr>
            <p:spPr bwMode="auto">
              <a:xfrm>
                <a:off x="2602" y="4830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24" name="Rectangle 194"/>
              <p:cNvSpPr>
                <a:spLocks noChangeArrowheads="1"/>
              </p:cNvSpPr>
              <p:nvPr/>
            </p:nvSpPr>
            <p:spPr bwMode="auto">
              <a:xfrm>
                <a:off x="2686" y="4830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25" name="Rectangle 195"/>
              <p:cNvSpPr>
                <a:spLocks noChangeArrowheads="1"/>
              </p:cNvSpPr>
              <p:nvPr/>
            </p:nvSpPr>
            <p:spPr bwMode="auto">
              <a:xfrm>
                <a:off x="2770" y="4830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26" name="Rectangle 196"/>
              <p:cNvSpPr>
                <a:spLocks noChangeArrowheads="1"/>
              </p:cNvSpPr>
              <p:nvPr/>
            </p:nvSpPr>
            <p:spPr bwMode="auto">
              <a:xfrm>
                <a:off x="2862" y="4830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27" name="Rectangle 197"/>
              <p:cNvSpPr>
                <a:spLocks noChangeArrowheads="1"/>
              </p:cNvSpPr>
              <p:nvPr/>
            </p:nvSpPr>
            <p:spPr bwMode="auto">
              <a:xfrm>
                <a:off x="2251" y="4959"/>
                <a:ext cx="100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28" name="Rectangle 198"/>
              <p:cNvSpPr>
                <a:spLocks noChangeArrowheads="1"/>
              </p:cNvSpPr>
              <p:nvPr/>
            </p:nvSpPr>
            <p:spPr bwMode="auto">
              <a:xfrm>
                <a:off x="2343" y="4959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29" name="Rectangle 199"/>
              <p:cNvSpPr>
                <a:spLocks noChangeArrowheads="1"/>
              </p:cNvSpPr>
              <p:nvPr/>
            </p:nvSpPr>
            <p:spPr bwMode="auto">
              <a:xfrm>
                <a:off x="2427" y="4959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0" name="Rectangle 200"/>
              <p:cNvSpPr>
                <a:spLocks noChangeArrowheads="1"/>
              </p:cNvSpPr>
              <p:nvPr/>
            </p:nvSpPr>
            <p:spPr bwMode="auto">
              <a:xfrm>
                <a:off x="2510" y="4959"/>
                <a:ext cx="100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1" name="Rectangle 201"/>
              <p:cNvSpPr>
                <a:spLocks noChangeArrowheads="1"/>
              </p:cNvSpPr>
              <p:nvPr/>
            </p:nvSpPr>
            <p:spPr bwMode="auto">
              <a:xfrm>
                <a:off x="2602" y="4959"/>
                <a:ext cx="92" cy="53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2" name="Rectangle 202"/>
              <p:cNvSpPr>
                <a:spLocks noChangeArrowheads="1"/>
              </p:cNvSpPr>
              <p:nvPr/>
            </p:nvSpPr>
            <p:spPr bwMode="auto">
              <a:xfrm>
                <a:off x="2686" y="4959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3" name="Rectangle 203"/>
              <p:cNvSpPr>
                <a:spLocks noChangeArrowheads="1"/>
              </p:cNvSpPr>
              <p:nvPr/>
            </p:nvSpPr>
            <p:spPr bwMode="auto">
              <a:xfrm>
                <a:off x="2770" y="4959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4" name="Rectangle 204"/>
              <p:cNvSpPr>
                <a:spLocks noChangeArrowheads="1"/>
              </p:cNvSpPr>
              <p:nvPr/>
            </p:nvSpPr>
            <p:spPr bwMode="auto">
              <a:xfrm>
                <a:off x="2862" y="4959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5" name="Rectangle 205"/>
              <p:cNvSpPr>
                <a:spLocks noChangeArrowheads="1"/>
              </p:cNvSpPr>
              <p:nvPr/>
            </p:nvSpPr>
            <p:spPr bwMode="auto">
              <a:xfrm>
                <a:off x="2251" y="5089"/>
                <a:ext cx="100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6" name="Rectangle 206"/>
              <p:cNvSpPr>
                <a:spLocks noChangeArrowheads="1"/>
              </p:cNvSpPr>
              <p:nvPr/>
            </p:nvSpPr>
            <p:spPr bwMode="auto">
              <a:xfrm>
                <a:off x="2343" y="5089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7" name="Rectangle 207"/>
              <p:cNvSpPr>
                <a:spLocks noChangeArrowheads="1"/>
              </p:cNvSpPr>
              <p:nvPr/>
            </p:nvSpPr>
            <p:spPr bwMode="auto">
              <a:xfrm>
                <a:off x="2427" y="5089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8" name="Rectangle 208"/>
              <p:cNvSpPr>
                <a:spLocks noChangeArrowheads="1"/>
              </p:cNvSpPr>
              <p:nvPr/>
            </p:nvSpPr>
            <p:spPr bwMode="auto">
              <a:xfrm>
                <a:off x="2510" y="5089"/>
                <a:ext cx="100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9" name="Rectangle 209"/>
              <p:cNvSpPr>
                <a:spLocks noChangeArrowheads="1"/>
              </p:cNvSpPr>
              <p:nvPr/>
            </p:nvSpPr>
            <p:spPr bwMode="auto">
              <a:xfrm>
                <a:off x="2602" y="5089"/>
                <a:ext cx="92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40" name="Rectangle 210"/>
              <p:cNvSpPr>
                <a:spLocks noChangeArrowheads="1"/>
              </p:cNvSpPr>
              <p:nvPr/>
            </p:nvSpPr>
            <p:spPr bwMode="auto">
              <a:xfrm>
                <a:off x="2686" y="5089"/>
                <a:ext cx="92" cy="53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41" name="Rectangle 211"/>
              <p:cNvSpPr>
                <a:spLocks noChangeArrowheads="1"/>
              </p:cNvSpPr>
              <p:nvPr/>
            </p:nvSpPr>
            <p:spPr bwMode="auto">
              <a:xfrm>
                <a:off x="2770" y="5089"/>
                <a:ext cx="99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42" name="Rectangle 212"/>
              <p:cNvSpPr>
                <a:spLocks noChangeArrowheads="1"/>
              </p:cNvSpPr>
              <p:nvPr/>
            </p:nvSpPr>
            <p:spPr bwMode="auto">
              <a:xfrm>
                <a:off x="2862" y="5089"/>
                <a:ext cx="91" cy="53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43" name="Rectangle 213"/>
              <p:cNvSpPr>
                <a:spLocks noChangeArrowheads="1"/>
              </p:cNvSpPr>
              <p:nvPr/>
            </p:nvSpPr>
            <p:spPr bwMode="auto">
              <a:xfrm>
                <a:off x="954" y="4532"/>
                <a:ext cx="961" cy="786"/>
              </a:xfrm>
              <a:prstGeom prst="rect">
                <a:avLst/>
              </a:prstGeom>
              <a:noFill/>
              <a:ln w="12065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44" name="Rectangle 214"/>
              <p:cNvSpPr>
                <a:spLocks noChangeArrowheads="1"/>
              </p:cNvSpPr>
              <p:nvPr/>
            </p:nvSpPr>
            <p:spPr bwMode="auto">
              <a:xfrm>
                <a:off x="2121" y="4532"/>
                <a:ext cx="962" cy="786"/>
              </a:xfrm>
              <a:prstGeom prst="rect">
                <a:avLst/>
              </a:prstGeom>
              <a:noFill/>
              <a:ln w="12065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45" name="Rectangle 215"/>
              <p:cNvSpPr>
                <a:spLocks noChangeArrowheads="1"/>
              </p:cNvSpPr>
              <p:nvPr/>
            </p:nvSpPr>
            <p:spPr bwMode="auto">
              <a:xfrm>
                <a:off x="3325" y="5116"/>
                <a:ext cx="351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2300">
                    <a:solidFill>
                      <a:srgbClr val="000000"/>
                    </a:solidFill>
                    <a:latin typeface="Courier" pitchFamily="49" charset="0"/>
                  </a:rPr>
                  <a:t>...</a:t>
                </a:r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4246" name="Line 216"/>
              <p:cNvSpPr>
                <a:spLocks noChangeShapeType="1"/>
              </p:cNvSpPr>
              <p:nvPr/>
            </p:nvSpPr>
            <p:spPr bwMode="auto">
              <a:xfrm>
                <a:off x="1045" y="3624"/>
                <a:ext cx="390" cy="602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" name="Line 217"/>
              <p:cNvSpPr>
                <a:spLocks noChangeShapeType="1"/>
              </p:cNvSpPr>
              <p:nvPr/>
            </p:nvSpPr>
            <p:spPr bwMode="auto">
              <a:xfrm flipH="1">
                <a:off x="2343" y="3624"/>
                <a:ext cx="236" cy="602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" name="Line 218"/>
              <p:cNvSpPr>
                <a:spLocks noChangeShapeType="1"/>
              </p:cNvSpPr>
              <p:nvPr/>
            </p:nvSpPr>
            <p:spPr bwMode="auto">
              <a:xfrm flipH="1">
                <a:off x="1198" y="4593"/>
                <a:ext cx="84" cy="649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" name="Line 219"/>
              <p:cNvSpPr>
                <a:spLocks noChangeShapeType="1"/>
              </p:cNvSpPr>
              <p:nvPr/>
            </p:nvSpPr>
            <p:spPr bwMode="auto">
              <a:xfrm>
                <a:off x="2251" y="4593"/>
                <a:ext cx="611" cy="649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1" name="Rectangle 220"/>
            <p:cNvSpPr>
              <a:spLocks noChangeArrowheads="1"/>
            </p:cNvSpPr>
            <p:nvPr/>
          </p:nvSpPr>
          <p:spPr bwMode="auto">
            <a:xfrm>
              <a:off x="2160" y="2736"/>
              <a:ext cx="7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FF"/>
                  </a:solidFill>
                </a:rPr>
                <a:t>The Pattern Bank</a:t>
              </a:r>
            </a:p>
          </p:txBody>
        </p:sp>
        <p:sp>
          <p:nvSpPr>
            <p:cNvPr id="4112" name="Rectangle 221"/>
            <p:cNvSpPr>
              <a:spLocks noChangeArrowheads="1"/>
            </p:cNvSpPr>
            <p:nvPr/>
          </p:nvSpPr>
          <p:spPr bwMode="auto">
            <a:xfrm>
              <a:off x="1968" y="1056"/>
              <a:ext cx="2160" cy="1920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104" name="Rectangle 223"/>
          <p:cNvSpPr>
            <a:spLocks noChangeArrowheads="1"/>
          </p:cNvSpPr>
          <p:nvPr/>
        </p:nvSpPr>
        <p:spPr bwMode="auto">
          <a:xfrm>
            <a:off x="609600" y="182166"/>
            <a:ext cx="502034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800080"/>
                </a:solidFill>
              </a:rPr>
              <a:t>PATTERN  MATCHING per trovare le tracce</a:t>
            </a:r>
          </a:p>
        </p:txBody>
      </p:sp>
      <p:grpSp>
        <p:nvGrpSpPr>
          <p:cNvPr id="7" name="Group 224"/>
          <p:cNvGrpSpPr>
            <a:grpSpLocks/>
          </p:cNvGrpSpPr>
          <p:nvPr/>
        </p:nvGrpSpPr>
        <p:grpSpPr bwMode="auto">
          <a:xfrm>
            <a:off x="508001" y="3028950"/>
            <a:ext cx="8403167" cy="400050"/>
            <a:chOff x="240" y="2544"/>
            <a:chExt cx="3970" cy="336"/>
          </a:xfrm>
        </p:grpSpPr>
        <p:sp>
          <p:nvSpPr>
            <p:cNvPr id="4108" name="AutoShape 225"/>
            <p:cNvSpPr>
              <a:spLocks noChangeArrowheads="1"/>
            </p:cNvSpPr>
            <p:nvPr/>
          </p:nvSpPr>
          <p:spPr bwMode="auto">
            <a:xfrm>
              <a:off x="768" y="2544"/>
              <a:ext cx="2976" cy="336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9" name="Rectangle 226"/>
            <p:cNvSpPr>
              <a:spLocks noChangeArrowheads="1"/>
            </p:cNvSpPr>
            <p:nvPr/>
          </p:nvSpPr>
          <p:spPr bwMode="auto">
            <a:xfrm>
              <a:off x="240" y="2592"/>
              <a:ext cx="3970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b="1" i="1">
                  <a:solidFill>
                    <a:schemeClr val="accent2"/>
                  </a:solidFill>
                </a:rPr>
                <a:t>AM</a:t>
              </a:r>
              <a:r>
                <a:rPr lang="en-US"/>
                <a:t>   </a:t>
              </a:r>
              <a:r>
                <a:rPr lang="en-US">
                  <a:solidFill>
                    <a:schemeClr val="tx2"/>
                  </a:solidFill>
                </a:rPr>
                <a:t>the  </a:t>
              </a:r>
              <a:r>
                <a:rPr lang="en-US" b="1" i="1">
                  <a:solidFill>
                    <a:schemeClr val="accent2"/>
                  </a:solidFill>
                </a:rPr>
                <a:t>Associative Memory to be fast </a:t>
              </a:r>
            </a:p>
          </p:txBody>
        </p:sp>
      </p:grpSp>
      <p:sp>
        <p:nvSpPr>
          <p:cNvPr id="4106" name="Text Box 227"/>
          <p:cNvSpPr txBox="1">
            <a:spLocks noChangeArrowheads="1"/>
          </p:cNvSpPr>
          <p:nvPr/>
        </p:nvSpPr>
        <p:spPr bwMode="auto">
          <a:xfrm>
            <a:off x="6197600" y="6286500"/>
            <a:ext cx="243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/>
              <a:t>Bingo scorecard</a:t>
            </a:r>
          </a:p>
        </p:txBody>
      </p:sp>
      <p:sp>
        <p:nvSpPr>
          <p:cNvPr id="4107" name="Line 228"/>
          <p:cNvSpPr>
            <a:spLocks noChangeShapeType="1"/>
          </p:cNvSpPr>
          <p:nvPr/>
        </p:nvSpPr>
        <p:spPr bwMode="auto">
          <a:xfrm flipH="1" flipV="1">
            <a:off x="5384800" y="6057900"/>
            <a:ext cx="12192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			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932449" y="171450"/>
            <a:ext cx="23117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</a:rPr>
              <a:t>ASSOCIATIVE MEMORY: </a:t>
            </a:r>
          </a:p>
          <a:p>
            <a:pPr algn="ctr" eaLnBrk="0" hangingPunct="0"/>
            <a:r>
              <a:rPr lang="en-US" b="1">
                <a:solidFill>
                  <a:srgbClr val="0000FF"/>
                </a:solidFill>
              </a:rPr>
              <a:t>CHIP ARCHITECTURE  </a:t>
            </a:r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1600" y="1428750"/>
            <a:ext cx="8894234" cy="4635103"/>
            <a:chOff x="48" y="1200"/>
            <a:chExt cx="4202" cy="389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17" y="1200"/>
              <a:ext cx="856" cy="576"/>
              <a:chOff x="2017" y="1200"/>
              <a:chExt cx="856" cy="576"/>
            </a:xfrm>
          </p:grpSpPr>
          <p:sp>
            <p:nvSpPr>
              <p:cNvPr id="5366" name="Rectangle 5"/>
              <p:cNvSpPr>
                <a:spLocks noChangeArrowheads="1"/>
              </p:cNvSpPr>
              <p:nvPr/>
            </p:nvSpPr>
            <p:spPr bwMode="auto">
              <a:xfrm>
                <a:off x="2134" y="1297"/>
                <a:ext cx="82" cy="42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7" name="Rectangle 6"/>
              <p:cNvSpPr>
                <a:spLocks noChangeArrowheads="1"/>
              </p:cNvSpPr>
              <p:nvPr/>
            </p:nvSpPr>
            <p:spPr bwMode="auto">
              <a:xfrm>
                <a:off x="2216" y="1296"/>
                <a:ext cx="75" cy="42"/>
              </a:xfrm>
              <a:prstGeom prst="rect">
                <a:avLst/>
              </a:prstGeom>
              <a:solidFill>
                <a:srgbClr val="FFFF00"/>
              </a:solidFill>
              <a:ln w="12065">
                <a:solidFill>
                  <a:srgbClr val="0000D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8" name="Rectangle 7"/>
              <p:cNvSpPr>
                <a:spLocks noChangeArrowheads="1"/>
              </p:cNvSpPr>
              <p:nvPr/>
            </p:nvSpPr>
            <p:spPr bwMode="auto">
              <a:xfrm>
                <a:off x="2290" y="1296"/>
                <a:ext cx="76" cy="42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9" name="Rectangle 8"/>
              <p:cNvSpPr>
                <a:spLocks noChangeArrowheads="1"/>
              </p:cNvSpPr>
              <p:nvPr/>
            </p:nvSpPr>
            <p:spPr bwMode="auto">
              <a:xfrm>
                <a:off x="2366" y="1296"/>
                <a:ext cx="83" cy="42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0" name="Rectangle 9"/>
              <p:cNvSpPr>
                <a:spLocks noChangeArrowheads="1"/>
              </p:cNvSpPr>
              <p:nvPr/>
            </p:nvSpPr>
            <p:spPr bwMode="auto">
              <a:xfrm>
                <a:off x="2448" y="1296"/>
                <a:ext cx="75" cy="42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1" name="Rectangle 10"/>
              <p:cNvSpPr>
                <a:spLocks noChangeArrowheads="1"/>
              </p:cNvSpPr>
              <p:nvPr/>
            </p:nvSpPr>
            <p:spPr bwMode="auto">
              <a:xfrm>
                <a:off x="2523" y="1296"/>
                <a:ext cx="76" cy="42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2" name="Rectangle 11"/>
              <p:cNvSpPr>
                <a:spLocks noChangeArrowheads="1"/>
              </p:cNvSpPr>
              <p:nvPr/>
            </p:nvSpPr>
            <p:spPr bwMode="auto">
              <a:xfrm>
                <a:off x="2598" y="1296"/>
                <a:ext cx="83" cy="42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3" name="Rectangle 12"/>
              <p:cNvSpPr>
                <a:spLocks noChangeArrowheads="1"/>
              </p:cNvSpPr>
              <p:nvPr/>
            </p:nvSpPr>
            <p:spPr bwMode="auto">
              <a:xfrm>
                <a:off x="2681" y="1296"/>
                <a:ext cx="75" cy="42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4" name="Rectangle 13"/>
              <p:cNvSpPr>
                <a:spLocks noChangeArrowheads="1"/>
              </p:cNvSpPr>
              <p:nvPr/>
            </p:nvSpPr>
            <p:spPr bwMode="auto">
              <a:xfrm>
                <a:off x="2134" y="1413"/>
                <a:ext cx="82" cy="40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5" name="Rectangle 14"/>
              <p:cNvSpPr>
                <a:spLocks noChangeArrowheads="1"/>
              </p:cNvSpPr>
              <p:nvPr/>
            </p:nvSpPr>
            <p:spPr bwMode="auto">
              <a:xfrm>
                <a:off x="2216" y="1413"/>
                <a:ext cx="75" cy="40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6" name="Rectangle 15"/>
              <p:cNvSpPr>
                <a:spLocks noChangeArrowheads="1"/>
              </p:cNvSpPr>
              <p:nvPr/>
            </p:nvSpPr>
            <p:spPr bwMode="auto">
              <a:xfrm>
                <a:off x="2290" y="1413"/>
                <a:ext cx="76" cy="40"/>
              </a:xfrm>
              <a:prstGeom prst="rect">
                <a:avLst/>
              </a:prstGeom>
              <a:solidFill>
                <a:srgbClr val="FFFF00"/>
              </a:solidFill>
              <a:ln w="12065">
                <a:solidFill>
                  <a:srgbClr val="0000D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7" name="Rectangle 16"/>
              <p:cNvSpPr>
                <a:spLocks noChangeArrowheads="1"/>
              </p:cNvSpPr>
              <p:nvPr/>
            </p:nvSpPr>
            <p:spPr bwMode="auto">
              <a:xfrm>
                <a:off x="2366" y="1413"/>
                <a:ext cx="83" cy="40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8" name="Rectangle 17"/>
              <p:cNvSpPr>
                <a:spLocks noChangeArrowheads="1"/>
              </p:cNvSpPr>
              <p:nvPr/>
            </p:nvSpPr>
            <p:spPr bwMode="auto">
              <a:xfrm>
                <a:off x="2448" y="1413"/>
                <a:ext cx="75" cy="40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9" name="Rectangle 18"/>
              <p:cNvSpPr>
                <a:spLocks noChangeArrowheads="1"/>
              </p:cNvSpPr>
              <p:nvPr/>
            </p:nvSpPr>
            <p:spPr bwMode="auto">
              <a:xfrm>
                <a:off x="2523" y="1413"/>
                <a:ext cx="76" cy="40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80" name="Rectangle 19"/>
              <p:cNvSpPr>
                <a:spLocks noChangeArrowheads="1"/>
              </p:cNvSpPr>
              <p:nvPr/>
            </p:nvSpPr>
            <p:spPr bwMode="auto">
              <a:xfrm>
                <a:off x="2598" y="1413"/>
                <a:ext cx="83" cy="40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81" name="Rectangle 20"/>
              <p:cNvSpPr>
                <a:spLocks noChangeArrowheads="1"/>
              </p:cNvSpPr>
              <p:nvPr/>
            </p:nvSpPr>
            <p:spPr bwMode="auto">
              <a:xfrm>
                <a:off x="2681" y="1413"/>
                <a:ext cx="75" cy="40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82" name="Rectangle 21"/>
              <p:cNvSpPr>
                <a:spLocks noChangeArrowheads="1"/>
              </p:cNvSpPr>
              <p:nvPr/>
            </p:nvSpPr>
            <p:spPr bwMode="auto">
              <a:xfrm>
                <a:off x="2133" y="1530"/>
                <a:ext cx="82" cy="41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83" name="Rectangle 22"/>
              <p:cNvSpPr>
                <a:spLocks noChangeArrowheads="1"/>
              </p:cNvSpPr>
              <p:nvPr/>
            </p:nvSpPr>
            <p:spPr bwMode="auto">
              <a:xfrm>
                <a:off x="2215" y="1530"/>
                <a:ext cx="75" cy="41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84" name="Rectangle 23"/>
              <p:cNvSpPr>
                <a:spLocks noChangeArrowheads="1"/>
              </p:cNvSpPr>
              <p:nvPr/>
            </p:nvSpPr>
            <p:spPr bwMode="auto">
              <a:xfrm>
                <a:off x="2289" y="1530"/>
                <a:ext cx="76" cy="41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85" name="Rectangle 24"/>
              <p:cNvSpPr>
                <a:spLocks noChangeArrowheads="1"/>
              </p:cNvSpPr>
              <p:nvPr/>
            </p:nvSpPr>
            <p:spPr bwMode="auto">
              <a:xfrm>
                <a:off x="2365" y="1530"/>
                <a:ext cx="83" cy="41"/>
              </a:xfrm>
              <a:prstGeom prst="rect">
                <a:avLst/>
              </a:prstGeom>
              <a:solidFill>
                <a:srgbClr val="FFFF00"/>
              </a:solidFill>
              <a:ln w="12065">
                <a:solidFill>
                  <a:srgbClr val="0000D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86" name="Rectangle 25"/>
              <p:cNvSpPr>
                <a:spLocks noChangeArrowheads="1"/>
              </p:cNvSpPr>
              <p:nvPr/>
            </p:nvSpPr>
            <p:spPr bwMode="auto">
              <a:xfrm>
                <a:off x="2447" y="1530"/>
                <a:ext cx="75" cy="41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87" name="Rectangle 26"/>
              <p:cNvSpPr>
                <a:spLocks noChangeArrowheads="1"/>
              </p:cNvSpPr>
              <p:nvPr/>
            </p:nvSpPr>
            <p:spPr bwMode="auto">
              <a:xfrm>
                <a:off x="2522" y="1530"/>
                <a:ext cx="76" cy="41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88" name="Rectangle 27"/>
              <p:cNvSpPr>
                <a:spLocks noChangeArrowheads="1"/>
              </p:cNvSpPr>
              <p:nvPr/>
            </p:nvSpPr>
            <p:spPr bwMode="auto">
              <a:xfrm>
                <a:off x="2597" y="1530"/>
                <a:ext cx="83" cy="41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89" name="Rectangle 28"/>
              <p:cNvSpPr>
                <a:spLocks noChangeArrowheads="1"/>
              </p:cNvSpPr>
              <p:nvPr/>
            </p:nvSpPr>
            <p:spPr bwMode="auto">
              <a:xfrm>
                <a:off x="2680" y="1530"/>
                <a:ext cx="75" cy="41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90" name="Rectangle 29"/>
              <p:cNvSpPr>
                <a:spLocks noChangeArrowheads="1"/>
              </p:cNvSpPr>
              <p:nvPr/>
            </p:nvSpPr>
            <p:spPr bwMode="auto">
              <a:xfrm>
                <a:off x="2134" y="1645"/>
                <a:ext cx="82" cy="42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91" name="Rectangle 30"/>
              <p:cNvSpPr>
                <a:spLocks noChangeArrowheads="1"/>
              </p:cNvSpPr>
              <p:nvPr/>
            </p:nvSpPr>
            <p:spPr bwMode="auto">
              <a:xfrm>
                <a:off x="2216" y="1645"/>
                <a:ext cx="75" cy="42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92" name="Rectangle 31"/>
              <p:cNvSpPr>
                <a:spLocks noChangeArrowheads="1"/>
              </p:cNvSpPr>
              <p:nvPr/>
            </p:nvSpPr>
            <p:spPr bwMode="auto">
              <a:xfrm>
                <a:off x="2290" y="1645"/>
                <a:ext cx="76" cy="42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93" name="Rectangle 32"/>
              <p:cNvSpPr>
                <a:spLocks noChangeArrowheads="1"/>
              </p:cNvSpPr>
              <p:nvPr/>
            </p:nvSpPr>
            <p:spPr bwMode="auto">
              <a:xfrm>
                <a:off x="2366" y="1645"/>
                <a:ext cx="83" cy="42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94" name="Rectangle 33"/>
              <p:cNvSpPr>
                <a:spLocks noChangeArrowheads="1"/>
              </p:cNvSpPr>
              <p:nvPr/>
            </p:nvSpPr>
            <p:spPr bwMode="auto">
              <a:xfrm>
                <a:off x="2448" y="1645"/>
                <a:ext cx="75" cy="42"/>
              </a:xfrm>
              <a:prstGeom prst="rect">
                <a:avLst/>
              </a:prstGeom>
              <a:solidFill>
                <a:srgbClr val="FFFF00"/>
              </a:solidFill>
              <a:ln w="12065">
                <a:solidFill>
                  <a:srgbClr val="0000D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95" name="Rectangle 34"/>
              <p:cNvSpPr>
                <a:spLocks noChangeArrowheads="1"/>
              </p:cNvSpPr>
              <p:nvPr/>
            </p:nvSpPr>
            <p:spPr bwMode="auto">
              <a:xfrm>
                <a:off x="2523" y="1645"/>
                <a:ext cx="76" cy="42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96" name="Rectangle 35"/>
              <p:cNvSpPr>
                <a:spLocks noChangeArrowheads="1"/>
              </p:cNvSpPr>
              <p:nvPr/>
            </p:nvSpPr>
            <p:spPr bwMode="auto">
              <a:xfrm>
                <a:off x="2598" y="1645"/>
                <a:ext cx="83" cy="42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97" name="Rectangle 36"/>
              <p:cNvSpPr>
                <a:spLocks noChangeArrowheads="1"/>
              </p:cNvSpPr>
              <p:nvPr/>
            </p:nvSpPr>
            <p:spPr bwMode="auto">
              <a:xfrm>
                <a:off x="2681" y="1645"/>
                <a:ext cx="75" cy="42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98" name="Rectangle 37"/>
              <p:cNvSpPr>
                <a:spLocks noChangeArrowheads="1"/>
              </p:cNvSpPr>
              <p:nvPr/>
            </p:nvSpPr>
            <p:spPr bwMode="auto">
              <a:xfrm>
                <a:off x="2017" y="1200"/>
                <a:ext cx="856" cy="576"/>
              </a:xfrm>
              <a:prstGeom prst="rect">
                <a:avLst/>
              </a:prstGeom>
              <a:noFill/>
              <a:ln w="12065">
                <a:solidFill>
                  <a:srgbClr val="0000D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99" name="Line 38"/>
              <p:cNvSpPr>
                <a:spLocks noChangeShapeType="1"/>
              </p:cNvSpPr>
              <p:nvPr/>
            </p:nvSpPr>
            <p:spPr bwMode="auto">
              <a:xfrm>
                <a:off x="2191" y="1218"/>
                <a:ext cx="349" cy="54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6" name="Rectangle 39"/>
            <p:cNvSpPr>
              <a:spLocks noChangeArrowheads="1"/>
            </p:cNvSpPr>
            <p:nvPr/>
          </p:nvSpPr>
          <p:spPr bwMode="auto">
            <a:xfrm>
              <a:off x="769" y="1440"/>
              <a:ext cx="6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FF"/>
                  </a:solidFill>
                </a:rPr>
                <a:t>ONE PATTERN</a:t>
              </a:r>
            </a:p>
          </p:txBody>
        </p: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2737" y="1776"/>
              <a:ext cx="47" cy="576"/>
              <a:chOff x="4255" y="6672"/>
              <a:chExt cx="152" cy="1025"/>
            </a:xfrm>
          </p:grpSpPr>
          <p:sp>
            <p:nvSpPr>
              <p:cNvPr id="5364" name="Freeform 41"/>
              <p:cNvSpPr>
                <a:spLocks/>
              </p:cNvSpPr>
              <p:nvPr/>
            </p:nvSpPr>
            <p:spPr bwMode="auto">
              <a:xfrm>
                <a:off x="4255" y="7431"/>
                <a:ext cx="152" cy="266"/>
              </a:xfrm>
              <a:custGeom>
                <a:avLst/>
                <a:gdLst>
                  <a:gd name="T0" fmla="*/ 76 w 152"/>
                  <a:gd name="T1" fmla="*/ 266 h 266"/>
                  <a:gd name="T2" fmla="*/ 0 w 152"/>
                  <a:gd name="T3" fmla="*/ 0 h 266"/>
                  <a:gd name="T4" fmla="*/ 76 w 152"/>
                  <a:gd name="T5" fmla="*/ 0 h 266"/>
                  <a:gd name="T6" fmla="*/ 152 w 152"/>
                  <a:gd name="T7" fmla="*/ 0 h 266"/>
                  <a:gd name="T8" fmla="*/ 114 w 152"/>
                  <a:gd name="T9" fmla="*/ 133 h 266"/>
                  <a:gd name="T10" fmla="*/ 76 w 152"/>
                  <a:gd name="T11" fmla="*/ 228 h 266"/>
                  <a:gd name="T12" fmla="*/ 76 w 152"/>
                  <a:gd name="T13" fmla="*/ 266 h 2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66">
                    <a:moveTo>
                      <a:pt x="76" y="266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152" y="0"/>
                    </a:lnTo>
                    <a:lnTo>
                      <a:pt x="114" y="133"/>
                    </a:lnTo>
                    <a:lnTo>
                      <a:pt x="76" y="228"/>
                    </a:lnTo>
                    <a:lnTo>
                      <a:pt x="76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" name="Line 42"/>
              <p:cNvSpPr>
                <a:spLocks noChangeShapeType="1"/>
              </p:cNvSpPr>
              <p:nvPr/>
            </p:nvSpPr>
            <p:spPr bwMode="auto">
              <a:xfrm>
                <a:off x="4331" y="6672"/>
                <a:ext cx="1" cy="759"/>
              </a:xfrm>
              <a:prstGeom prst="line">
                <a:avLst/>
              </a:prstGeom>
              <a:noFill/>
              <a:ln w="1206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8" name="Line 43"/>
            <p:cNvSpPr>
              <a:spLocks noChangeShapeType="1"/>
            </p:cNvSpPr>
            <p:nvPr/>
          </p:nvSpPr>
          <p:spPr bwMode="auto">
            <a:xfrm>
              <a:off x="537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44"/>
            <p:cNvSpPr>
              <a:spLocks noChangeShapeType="1"/>
            </p:cNvSpPr>
            <p:nvPr/>
          </p:nvSpPr>
          <p:spPr bwMode="auto">
            <a:xfrm>
              <a:off x="571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45"/>
            <p:cNvSpPr>
              <a:spLocks noChangeShapeType="1"/>
            </p:cNvSpPr>
            <p:nvPr/>
          </p:nvSpPr>
          <p:spPr bwMode="auto">
            <a:xfrm>
              <a:off x="598" y="2099"/>
              <a:ext cx="1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46"/>
            <p:cNvSpPr>
              <a:spLocks noChangeShapeType="1"/>
            </p:cNvSpPr>
            <p:nvPr/>
          </p:nvSpPr>
          <p:spPr bwMode="auto">
            <a:xfrm>
              <a:off x="633" y="2099"/>
              <a:ext cx="1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47"/>
            <p:cNvSpPr>
              <a:spLocks noChangeShapeType="1"/>
            </p:cNvSpPr>
            <p:nvPr/>
          </p:nvSpPr>
          <p:spPr bwMode="auto">
            <a:xfrm>
              <a:off x="661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48"/>
            <p:cNvSpPr>
              <a:spLocks noChangeShapeType="1"/>
            </p:cNvSpPr>
            <p:nvPr/>
          </p:nvSpPr>
          <p:spPr bwMode="auto">
            <a:xfrm>
              <a:off x="695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49"/>
            <p:cNvSpPr>
              <a:spLocks noChangeShapeType="1"/>
            </p:cNvSpPr>
            <p:nvPr/>
          </p:nvSpPr>
          <p:spPr bwMode="auto">
            <a:xfrm>
              <a:off x="722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50"/>
            <p:cNvSpPr>
              <a:spLocks noChangeShapeType="1"/>
            </p:cNvSpPr>
            <p:nvPr/>
          </p:nvSpPr>
          <p:spPr bwMode="auto">
            <a:xfrm>
              <a:off x="756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51"/>
            <p:cNvSpPr>
              <a:spLocks noChangeShapeType="1"/>
            </p:cNvSpPr>
            <p:nvPr/>
          </p:nvSpPr>
          <p:spPr bwMode="auto">
            <a:xfrm>
              <a:off x="783" y="2099"/>
              <a:ext cx="1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Rectangle 52"/>
            <p:cNvSpPr>
              <a:spLocks noChangeArrowheads="1"/>
            </p:cNvSpPr>
            <p:nvPr/>
          </p:nvSpPr>
          <p:spPr bwMode="auto">
            <a:xfrm>
              <a:off x="513" y="2471"/>
              <a:ext cx="308" cy="157"/>
            </a:xfrm>
            <a:prstGeom prst="rect">
              <a:avLst/>
            </a:prstGeom>
            <a:solidFill>
              <a:srgbClr val="FCF305"/>
            </a:solidFill>
            <a:ln w="12065">
              <a:solidFill>
                <a:srgbClr val="FCF30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38" name="Rectangle 53"/>
            <p:cNvSpPr>
              <a:spLocks noChangeArrowheads="1"/>
            </p:cNvSpPr>
            <p:nvPr/>
          </p:nvSpPr>
          <p:spPr bwMode="auto">
            <a:xfrm>
              <a:off x="1005" y="2471"/>
              <a:ext cx="151" cy="157"/>
            </a:xfrm>
            <a:prstGeom prst="rect">
              <a:avLst/>
            </a:prstGeom>
            <a:solidFill>
              <a:srgbClr val="FF3300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817" y="2536"/>
              <a:ext cx="185" cy="47"/>
              <a:chOff x="7676" y="8134"/>
              <a:chExt cx="513" cy="132"/>
            </a:xfrm>
          </p:grpSpPr>
          <p:sp>
            <p:nvSpPr>
              <p:cNvPr id="5362" name="Freeform 55"/>
              <p:cNvSpPr>
                <a:spLocks/>
              </p:cNvSpPr>
              <p:nvPr/>
            </p:nvSpPr>
            <p:spPr bwMode="auto">
              <a:xfrm>
                <a:off x="7904" y="8134"/>
                <a:ext cx="285" cy="132"/>
              </a:xfrm>
              <a:custGeom>
                <a:avLst/>
                <a:gdLst>
                  <a:gd name="T0" fmla="*/ 285 w 285"/>
                  <a:gd name="T1" fmla="*/ 76 h 132"/>
                  <a:gd name="T2" fmla="*/ 0 w 285"/>
                  <a:gd name="T3" fmla="*/ 132 h 132"/>
                  <a:gd name="T4" fmla="*/ 0 w 285"/>
                  <a:gd name="T5" fmla="*/ 76 h 132"/>
                  <a:gd name="T6" fmla="*/ 0 w 285"/>
                  <a:gd name="T7" fmla="*/ 0 h 132"/>
                  <a:gd name="T8" fmla="*/ 133 w 285"/>
                  <a:gd name="T9" fmla="*/ 38 h 132"/>
                  <a:gd name="T10" fmla="*/ 285 w 285"/>
                  <a:gd name="T11" fmla="*/ 76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132">
                    <a:moveTo>
                      <a:pt x="285" y="76"/>
                    </a:moveTo>
                    <a:lnTo>
                      <a:pt x="0" y="132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33" y="38"/>
                    </a:lnTo>
                    <a:lnTo>
                      <a:pt x="285" y="7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" name="Line 56"/>
              <p:cNvSpPr>
                <a:spLocks noChangeShapeType="1"/>
              </p:cNvSpPr>
              <p:nvPr/>
            </p:nvSpPr>
            <p:spPr bwMode="auto">
              <a:xfrm>
                <a:off x="7676" y="8210"/>
                <a:ext cx="22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57"/>
            <p:cNvGrpSpPr>
              <a:grpSpLocks/>
            </p:cNvGrpSpPr>
            <p:nvPr/>
          </p:nvGrpSpPr>
          <p:grpSpPr bwMode="auto">
            <a:xfrm>
              <a:off x="1064" y="2625"/>
              <a:ext cx="54" cy="212"/>
              <a:chOff x="8360" y="8380"/>
              <a:chExt cx="152" cy="589"/>
            </a:xfrm>
          </p:grpSpPr>
          <p:sp>
            <p:nvSpPr>
              <p:cNvPr id="5360" name="Freeform 58"/>
              <p:cNvSpPr>
                <a:spLocks/>
              </p:cNvSpPr>
              <p:nvPr/>
            </p:nvSpPr>
            <p:spPr bwMode="auto">
              <a:xfrm>
                <a:off x="8360" y="8703"/>
                <a:ext cx="152" cy="266"/>
              </a:xfrm>
              <a:custGeom>
                <a:avLst/>
                <a:gdLst>
                  <a:gd name="T0" fmla="*/ 76 w 152"/>
                  <a:gd name="T1" fmla="*/ 266 h 266"/>
                  <a:gd name="T2" fmla="*/ 0 w 152"/>
                  <a:gd name="T3" fmla="*/ 0 h 266"/>
                  <a:gd name="T4" fmla="*/ 76 w 152"/>
                  <a:gd name="T5" fmla="*/ 0 h 266"/>
                  <a:gd name="T6" fmla="*/ 152 w 152"/>
                  <a:gd name="T7" fmla="*/ 0 h 266"/>
                  <a:gd name="T8" fmla="*/ 114 w 152"/>
                  <a:gd name="T9" fmla="*/ 133 h 266"/>
                  <a:gd name="T10" fmla="*/ 76 w 152"/>
                  <a:gd name="T11" fmla="*/ 228 h 266"/>
                  <a:gd name="T12" fmla="*/ 76 w 152"/>
                  <a:gd name="T13" fmla="*/ 266 h 2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66">
                    <a:moveTo>
                      <a:pt x="76" y="266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152" y="0"/>
                    </a:lnTo>
                    <a:lnTo>
                      <a:pt x="114" y="133"/>
                    </a:lnTo>
                    <a:lnTo>
                      <a:pt x="76" y="228"/>
                    </a:lnTo>
                    <a:lnTo>
                      <a:pt x="76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1" name="Line 59"/>
              <p:cNvSpPr>
                <a:spLocks noChangeShapeType="1"/>
              </p:cNvSpPr>
              <p:nvPr/>
            </p:nvSpPr>
            <p:spPr bwMode="auto">
              <a:xfrm>
                <a:off x="8436" y="8380"/>
                <a:ext cx="1" cy="323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1" name="Rectangle 60"/>
            <p:cNvSpPr>
              <a:spLocks noChangeArrowheads="1"/>
            </p:cNvSpPr>
            <p:nvPr/>
          </p:nvSpPr>
          <p:spPr bwMode="auto">
            <a:xfrm>
              <a:off x="513" y="3025"/>
              <a:ext cx="308" cy="158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42" name="Rectangle 61"/>
            <p:cNvSpPr>
              <a:spLocks noChangeArrowheads="1"/>
            </p:cNvSpPr>
            <p:nvPr/>
          </p:nvSpPr>
          <p:spPr bwMode="auto">
            <a:xfrm>
              <a:off x="1005" y="3025"/>
              <a:ext cx="151" cy="158"/>
            </a:xfrm>
            <a:prstGeom prst="rect">
              <a:avLst/>
            </a:prstGeom>
            <a:noFill/>
            <a:ln w="12065">
              <a:solidFill>
                <a:srgbClr val="0000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817" y="3090"/>
              <a:ext cx="185" cy="48"/>
              <a:chOff x="7676" y="9671"/>
              <a:chExt cx="513" cy="133"/>
            </a:xfrm>
          </p:grpSpPr>
          <p:sp>
            <p:nvSpPr>
              <p:cNvPr id="5358" name="Freeform 63"/>
              <p:cNvSpPr>
                <a:spLocks/>
              </p:cNvSpPr>
              <p:nvPr/>
            </p:nvSpPr>
            <p:spPr bwMode="auto">
              <a:xfrm>
                <a:off x="7904" y="9671"/>
                <a:ext cx="285" cy="133"/>
              </a:xfrm>
              <a:custGeom>
                <a:avLst/>
                <a:gdLst>
                  <a:gd name="T0" fmla="*/ 285 w 285"/>
                  <a:gd name="T1" fmla="*/ 76 h 133"/>
                  <a:gd name="T2" fmla="*/ 0 w 285"/>
                  <a:gd name="T3" fmla="*/ 133 h 133"/>
                  <a:gd name="T4" fmla="*/ 0 w 285"/>
                  <a:gd name="T5" fmla="*/ 76 h 133"/>
                  <a:gd name="T6" fmla="*/ 0 w 285"/>
                  <a:gd name="T7" fmla="*/ 0 h 133"/>
                  <a:gd name="T8" fmla="*/ 133 w 285"/>
                  <a:gd name="T9" fmla="*/ 38 h 133"/>
                  <a:gd name="T10" fmla="*/ 285 w 285"/>
                  <a:gd name="T11" fmla="*/ 76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133">
                    <a:moveTo>
                      <a:pt x="285" y="76"/>
                    </a:moveTo>
                    <a:lnTo>
                      <a:pt x="0" y="133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33" y="38"/>
                    </a:lnTo>
                    <a:lnTo>
                      <a:pt x="285" y="7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9" name="Line 64"/>
              <p:cNvSpPr>
                <a:spLocks noChangeShapeType="1"/>
              </p:cNvSpPr>
              <p:nvPr/>
            </p:nvSpPr>
            <p:spPr bwMode="auto">
              <a:xfrm>
                <a:off x="7676" y="9747"/>
                <a:ext cx="22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65"/>
            <p:cNvGrpSpPr>
              <a:grpSpLocks/>
            </p:cNvGrpSpPr>
            <p:nvPr/>
          </p:nvGrpSpPr>
          <p:grpSpPr bwMode="auto">
            <a:xfrm>
              <a:off x="1064" y="3179"/>
              <a:ext cx="54" cy="213"/>
              <a:chOff x="8360" y="9918"/>
              <a:chExt cx="152" cy="589"/>
            </a:xfrm>
          </p:grpSpPr>
          <p:sp>
            <p:nvSpPr>
              <p:cNvPr id="5356" name="Freeform 66"/>
              <p:cNvSpPr>
                <a:spLocks/>
              </p:cNvSpPr>
              <p:nvPr/>
            </p:nvSpPr>
            <p:spPr bwMode="auto">
              <a:xfrm>
                <a:off x="8360" y="10241"/>
                <a:ext cx="152" cy="266"/>
              </a:xfrm>
              <a:custGeom>
                <a:avLst/>
                <a:gdLst>
                  <a:gd name="T0" fmla="*/ 76 w 152"/>
                  <a:gd name="T1" fmla="*/ 266 h 266"/>
                  <a:gd name="T2" fmla="*/ 0 w 152"/>
                  <a:gd name="T3" fmla="*/ 0 h 266"/>
                  <a:gd name="T4" fmla="*/ 76 w 152"/>
                  <a:gd name="T5" fmla="*/ 0 h 266"/>
                  <a:gd name="T6" fmla="*/ 152 w 152"/>
                  <a:gd name="T7" fmla="*/ 0 h 266"/>
                  <a:gd name="T8" fmla="*/ 114 w 152"/>
                  <a:gd name="T9" fmla="*/ 133 h 266"/>
                  <a:gd name="T10" fmla="*/ 76 w 152"/>
                  <a:gd name="T11" fmla="*/ 228 h 266"/>
                  <a:gd name="T12" fmla="*/ 76 w 152"/>
                  <a:gd name="T13" fmla="*/ 266 h 2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66">
                    <a:moveTo>
                      <a:pt x="76" y="266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152" y="0"/>
                    </a:lnTo>
                    <a:lnTo>
                      <a:pt x="114" y="133"/>
                    </a:lnTo>
                    <a:lnTo>
                      <a:pt x="76" y="228"/>
                    </a:lnTo>
                    <a:lnTo>
                      <a:pt x="76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7" name="Line 67"/>
              <p:cNvSpPr>
                <a:spLocks noChangeShapeType="1"/>
              </p:cNvSpPr>
              <p:nvPr/>
            </p:nvSpPr>
            <p:spPr bwMode="auto">
              <a:xfrm>
                <a:off x="8436" y="9918"/>
                <a:ext cx="1" cy="323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5" name="Rectangle 68"/>
            <p:cNvSpPr>
              <a:spLocks noChangeArrowheads="1"/>
            </p:cNvSpPr>
            <p:nvPr/>
          </p:nvSpPr>
          <p:spPr bwMode="auto">
            <a:xfrm>
              <a:off x="513" y="3579"/>
              <a:ext cx="308" cy="158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46" name="Rectangle 69"/>
            <p:cNvSpPr>
              <a:spLocks noChangeArrowheads="1"/>
            </p:cNvSpPr>
            <p:nvPr/>
          </p:nvSpPr>
          <p:spPr bwMode="auto">
            <a:xfrm>
              <a:off x="1005" y="3579"/>
              <a:ext cx="151" cy="158"/>
            </a:xfrm>
            <a:prstGeom prst="rect">
              <a:avLst/>
            </a:prstGeom>
            <a:noFill/>
            <a:ln w="12065">
              <a:solidFill>
                <a:srgbClr val="0000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817" y="3645"/>
              <a:ext cx="185" cy="48"/>
              <a:chOff x="7676" y="11209"/>
              <a:chExt cx="513" cy="133"/>
            </a:xfrm>
          </p:grpSpPr>
          <p:sp>
            <p:nvSpPr>
              <p:cNvPr id="5354" name="Freeform 71"/>
              <p:cNvSpPr>
                <a:spLocks/>
              </p:cNvSpPr>
              <p:nvPr/>
            </p:nvSpPr>
            <p:spPr bwMode="auto">
              <a:xfrm>
                <a:off x="7904" y="11209"/>
                <a:ext cx="285" cy="133"/>
              </a:xfrm>
              <a:custGeom>
                <a:avLst/>
                <a:gdLst>
                  <a:gd name="T0" fmla="*/ 285 w 285"/>
                  <a:gd name="T1" fmla="*/ 76 h 133"/>
                  <a:gd name="T2" fmla="*/ 0 w 285"/>
                  <a:gd name="T3" fmla="*/ 133 h 133"/>
                  <a:gd name="T4" fmla="*/ 0 w 285"/>
                  <a:gd name="T5" fmla="*/ 76 h 133"/>
                  <a:gd name="T6" fmla="*/ 0 w 285"/>
                  <a:gd name="T7" fmla="*/ 0 h 133"/>
                  <a:gd name="T8" fmla="*/ 133 w 285"/>
                  <a:gd name="T9" fmla="*/ 38 h 133"/>
                  <a:gd name="T10" fmla="*/ 285 w 285"/>
                  <a:gd name="T11" fmla="*/ 76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133">
                    <a:moveTo>
                      <a:pt x="285" y="76"/>
                    </a:moveTo>
                    <a:lnTo>
                      <a:pt x="0" y="133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33" y="38"/>
                    </a:lnTo>
                    <a:lnTo>
                      <a:pt x="285" y="7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5" name="Line 72"/>
              <p:cNvSpPr>
                <a:spLocks noChangeShapeType="1"/>
              </p:cNvSpPr>
              <p:nvPr/>
            </p:nvSpPr>
            <p:spPr bwMode="auto">
              <a:xfrm>
                <a:off x="7676" y="11285"/>
                <a:ext cx="22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>
              <a:off x="1064" y="3733"/>
              <a:ext cx="54" cy="213"/>
              <a:chOff x="8360" y="11456"/>
              <a:chExt cx="152" cy="588"/>
            </a:xfrm>
          </p:grpSpPr>
          <p:sp>
            <p:nvSpPr>
              <p:cNvPr id="5352" name="Freeform 74"/>
              <p:cNvSpPr>
                <a:spLocks/>
              </p:cNvSpPr>
              <p:nvPr/>
            </p:nvSpPr>
            <p:spPr bwMode="auto">
              <a:xfrm>
                <a:off x="8360" y="11779"/>
                <a:ext cx="152" cy="265"/>
              </a:xfrm>
              <a:custGeom>
                <a:avLst/>
                <a:gdLst>
                  <a:gd name="T0" fmla="*/ 76 w 152"/>
                  <a:gd name="T1" fmla="*/ 265 h 265"/>
                  <a:gd name="T2" fmla="*/ 0 w 152"/>
                  <a:gd name="T3" fmla="*/ 0 h 265"/>
                  <a:gd name="T4" fmla="*/ 76 w 152"/>
                  <a:gd name="T5" fmla="*/ 0 h 265"/>
                  <a:gd name="T6" fmla="*/ 152 w 152"/>
                  <a:gd name="T7" fmla="*/ 0 h 265"/>
                  <a:gd name="T8" fmla="*/ 114 w 152"/>
                  <a:gd name="T9" fmla="*/ 132 h 265"/>
                  <a:gd name="T10" fmla="*/ 76 w 152"/>
                  <a:gd name="T11" fmla="*/ 227 h 265"/>
                  <a:gd name="T12" fmla="*/ 76 w 152"/>
                  <a:gd name="T13" fmla="*/ 265 h 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65">
                    <a:moveTo>
                      <a:pt x="76" y="265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152" y="0"/>
                    </a:lnTo>
                    <a:lnTo>
                      <a:pt x="114" y="132"/>
                    </a:lnTo>
                    <a:lnTo>
                      <a:pt x="76" y="227"/>
                    </a:lnTo>
                    <a:lnTo>
                      <a:pt x="76" y="265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3" name="Line 75"/>
              <p:cNvSpPr>
                <a:spLocks noChangeShapeType="1"/>
              </p:cNvSpPr>
              <p:nvPr/>
            </p:nvSpPr>
            <p:spPr bwMode="auto">
              <a:xfrm>
                <a:off x="8436" y="11456"/>
                <a:ext cx="1" cy="323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9" name="Rectangle 76"/>
            <p:cNvSpPr>
              <a:spLocks noChangeArrowheads="1"/>
            </p:cNvSpPr>
            <p:nvPr/>
          </p:nvSpPr>
          <p:spPr bwMode="auto">
            <a:xfrm>
              <a:off x="513" y="4133"/>
              <a:ext cx="308" cy="1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0" name="Rectangle 77"/>
            <p:cNvSpPr>
              <a:spLocks noChangeArrowheads="1"/>
            </p:cNvSpPr>
            <p:nvPr/>
          </p:nvSpPr>
          <p:spPr bwMode="auto">
            <a:xfrm>
              <a:off x="1005" y="4133"/>
              <a:ext cx="151" cy="159"/>
            </a:xfrm>
            <a:prstGeom prst="rect">
              <a:avLst/>
            </a:prstGeom>
            <a:noFill/>
            <a:ln w="12065">
              <a:solidFill>
                <a:srgbClr val="0000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817" y="4199"/>
              <a:ext cx="185" cy="48"/>
              <a:chOff x="7676" y="12747"/>
              <a:chExt cx="513" cy="133"/>
            </a:xfrm>
          </p:grpSpPr>
          <p:sp>
            <p:nvSpPr>
              <p:cNvPr id="5350" name="Freeform 79"/>
              <p:cNvSpPr>
                <a:spLocks/>
              </p:cNvSpPr>
              <p:nvPr/>
            </p:nvSpPr>
            <p:spPr bwMode="auto">
              <a:xfrm>
                <a:off x="7904" y="12747"/>
                <a:ext cx="285" cy="133"/>
              </a:xfrm>
              <a:custGeom>
                <a:avLst/>
                <a:gdLst>
                  <a:gd name="T0" fmla="*/ 285 w 285"/>
                  <a:gd name="T1" fmla="*/ 76 h 133"/>
                  <a:gd name="T2" fmla="*/ 0 w 285"/>
                  <a:gd name="T3" fmla="*/ 133 h 133"/>
                  <a:gd name="T4" fmla="*/ 0 w 285"/>
                  <a:gd name="T5" fmla="*/ 76 h 133"/>
                  <a:gd name="T6" fmla="*/ 0 w 285"/>
                  <a:gd name="T7" fmla="*/ 0 h 133"/>
                  <a:gd name="T8" fmla="*/ 133 w 285"/>
                  <a:gd name="T9" fmla="*/ 38 h 133"/>
                  <a:gd name="T10" fmla="*/ 285 w 285"/>
                  <a:gd name="T11" fmla="*/ 76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133">
                    <a:moveTo>
                      <a:pt x="285" y="76"/>
                    </a:moveTo>
                    <a:lnTo>
                      <a:pt x="0" y="133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33" y="38"/>
                    </a:lnTo>
                    <a:lnTo>
                      <a:pt x="285" y="7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1" name="Line 80"/>
              <p:cNvSpPr>
                <a:spLocks noChangeShapeType="1"/>
              </p:cNvSpPr>
              <p:nvPr/>
            </p:nvSpPr>
            <p:spPr bwMode="auto">
              <a:xfrm>
                <a:off x="7676" y="12823"/>
                <a:ext cx="22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81"/>
            <p:cNvGrpSpPr>
              <a:grpSpLocks/>
            </p:cNvGrpSpPr>
            <p:nvPr/>
          </p:nvGrpSpPr>
          <p:grpSpPr bwMode="auto">
            <a:xfrm>
              <a:off x="1064" y="4288"/>
              <a:ext cx="54" cy="212"/>
              <a:chOff x="8360" y="12994"/>
              <a:chExt cx="152" cy="588"/>
            </a:xfrm>
          </p:grpSpPr>
          <p:sp>
            <p:nvSpPr>
              <p:cNvPr id="5348" name="Freeform 82"/>
              <p:cNvSpPr>
                <a:spLocks/>
              </p:cNvSpPr>
              <p:nvPr/>
            </p:nvSpPr>
            <p:spPr bwMode="auto">
              <a:xfrm>
                <a:off x="8360" y="13316"/>
                <a:ext cx="152" cy="266"/>
              </a:xfrm>
              <a:custGeom>
                <a:avLst/>
                <a:gdLst>
                  <a:gd name="T0" fmla="*/ 76 w 152"/>
                  <a:gd name="T1" fmla="*/ 266 h 266"/>
                  <a:gd name="T2" fmla="*/ 0 w 152"/>
                  <a:gd name="T3" fmla="*/ 0 h 266"/>
                  <a:gd name="T4" fmla="*/ 76 w 152"/>
                  <a:gd name="T5" fmla="*/ 0 h 266"/>
                  <a:gd name="T6" fmla="*/ 152 w 152"/>
                  <a:gd name="T7" fmla="*/ 0 h 266"/>
                  <a:gd name="T8" fmla="*/ 114 w 152"/>
                  <a:gd name="T9" fmla="*/ 133 h 266"/>
                  <a:gd name="T10" fmla="*/ 76 w 152"/>
                  <a:gd name="T11" fmla="*/ 228 h 266"/>
                  <a:gd name="T12" fmla="*/ 76 w 152"/>
                  <a:gd name="T13" fmla="*/ 266 h 2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66">
                    <a:moveTo>
                      <a:pt x="76" y="266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152" y="0"/>
                    </a:lnTo>
                    <a:lnTo>
                      <a:pt x="114" y="133"/>
                    </a:lnTo>
                    <a:lnTo>
                      <a:pt x="76" y="228"/>
                    </a:lnTo>
                    <a:lnTo>
                      <a:pt x="76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9" name="Line 83"/>
              <p:cNvSpPr>
                <a:spLocks noChangeShapeType="1"/>
              </p:cNvSpPr>
              <p:nvPr/>
            </p:nvSpPr>
            <p:spPr bwMode="auto">
              <a:xfrm>
                <a:off x="8436" y="12994"/>
                <a:ext cx="1" cy="322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3" name="Line 84"/>
            <p:cNvSpPr>
              <a:spLocks noChangeShapeType="1"/>
            </p:cNvSpPr>
            <p:nvPr/>
          </p:nvSpPr>
          <p:spPr bwMode="auto">
            <a:xfrm>
              <a:off x="1371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85"/>
            <p:cNvSpPr>
              <a:spLocks noChangeShapeType="1"/>
            </p:cNvSpPr>
            <p:nvPr/>
          </p:nvSpPr>
          <p:spPr bwMode="auto">
            <a:xfrm>
              <a:off x="1398" y="2099"/>
              <a:ext cx="1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86"/>
            <p:cNvSpPr>
              <a:spLocks noChangeShapeType="1"/>
            </p:cNvSpPr>
            <p:nvPr/>
          </p:nvSpPr>
          <p:spPr bwMode="auto">
            <a:xfrm>
              <a:off x="1432" y="2099"/>
              <a:ext cx="1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87"/>
            <p:cNvSpPr>
              <a:spLocks noChangeShapeType="1"/>
            </p:cNvSpPr>
            <p:nvPr/>
          </p:nvSpPr>
          <p:spPr bwMode="auto">
            <a:xfrm>
              <a:off x="1460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88"/>
            <p:cNvSpPr>
              <a:spLocks noChangeShapeType="1"/>
            </p:cNvSpPr>
            <p:nvPr/>
          </p:nvSpPr>
          <p:spPr bwMode="auto">
            <a:xfrm>
              <a:off x="1494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89"/>
            <p:cNvSpPr>
              <a:spLocks noChangeShapeType="1"/>
            </p:cNvSpPr>
            <p:nvPr/>
          </p:nvSpPr>
          <p:spPr bwMode="auto">
            <a:xfrm>
              <a:off x="1521" y="2099"/>
              <a:ext cx="1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90"/>
            <p:cNvSpPr>
              <a:spLocks noChangeShapeType="1"/>
            </p:cNvSpPr>
            <p:nvPr/>
          </p:nvSpPr>
          <p:spPr bwMode="auto">
            <a:xfrm>
              <a:off x="1556" y="2099"/>
              <a:ext cx="1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91"/>
            <p:cNvSpPr>
              <a:spLocks noChangeShapeType="1"/>
            </p:cNvSpPr>
            <p:nvPr/>
          </p:nvSpPr>
          <p:spPr bwMode="auto">
            <a:xfrm>
              <a:off x="1583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92"/>
            <p:cNvSpPr>
              <a:spLocks noChangeShapeType="1"/>
            </p:cNvSpPr>
            <p:nvPr/>
          </p:nvSpPr>
          <p:spPr bwMode="auto">
            <a:xfrm>
              <a:off x="1618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Rectangle 93"/>
            <p:cNvSpPr>
              <a:spLocks noChangeArrowheads="1"/>
            </p:cNvSpPr>
            <p:nvPr/>
          </p:nvSpPr>
          <p:spPr bwMode="auto">
            <a:xfrm>
              <a:off x="1341" y="2471"/>
              <a:ext cx="307" cy="157"/>
            </a:xfrm>
            <a:prstGeom prst="rect">
              <a:avLst/>
            </a:prstGeom>
            <a:solidFill>
              <a:srgbClr val="FCF305"/>
            </a:solidFill>
            <a:ln w="12065">
              <a:solidFill>
                <a:srgbClr val="FCF30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63" name="Rectangle 94"/>
            <p:cNvSpPr>
              <a:spLocks noChangeArrowheads="1"/>
            </p:cNvSpPr>
            <p:nvPr/>
          </p:nvSpPr>
          <p:spPr bwMode="auto">
            <a:xfrm>
              <a:off x="1833" y="2471"/>
              <a:ext cx="157" cy="157"/>
            </a:xfrm>
            <a:prstGeom prst="rect">
              <a:avLst/>
            </a:prstGeom>
            <a:solidFill>
              <a:srgbClr val="FF3300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3" name="Group 95"/>
            <p:cNvGrpSpPr>
              <a:grpSpLocks/>
            </p:cNvGrpSpPr>
            <p:nvPr/>
          </p:nvGrpSpPr>
          <p:grpSpPr bwMode="auto">
            <a:xfrm>
              <a:off x="1645" y="2536"/>
              <a:ext cx="185" cy="47"/>
              <a:chOff x="9975" y="8134"/>
              <a:chExt cx="514" cy="132"/>
            </a:xfrm>
          </p:grpSpPr>
          <p:sp>
            <p:nvSpPr>
              <p:cNvPr id="5346" name="Freeform 96"/>
              <p:cNvSpPr>
                <a:spLocks/>
              </p:cNvSpPr>
              <p:nvPr/>
            </p:nvSpPr>
            <p:spPr bwMode="auto">
              <a:xfrm>
                <a:off x="10223" y="8134"/>
                <a:ext cx="266" cy="132"/>
              </a:xfrm>
              <a:custGeom>
                <a:avLst/>
                <a:gdLst>
                  <a:gd name="T0" fmla="*/ 266 w 266"/>
                  <a:gd name="T1" fmla="*/ 76 h 132"/>
                  <a:gd name="T2" fmla="*/ 0 w 266"/>
                  <a:gd name="T3" fmla="*/ 132 h 132"/>
                  <a:gd name="T4" fmla="*/ 0 w 266"/>
                  <a:gd name="T5" fmla="*/ 76 h 132"/>
                  <a:gd name="T6" fmla="*/ 0 w 266"/>
                  <a:gd name="T7" fmla="*/ 0 h 132"/>
                  <a:gd name="T8" fmla="*/ 133 w 266"/>
                  <a:gd name="T9" fmla="*/ 38 h 132"/>
                  <a:gd name="T10" fmla="*/ 228 w 266"/>
                  <a:gd name="T11" fmla="*/ 57 h 132"/>
                  <a:gd name="T12" fmla="*/ 266 w 266"/>
                  <a:gd name="T13" fmla="*/ 76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" h="132">
                    <a:moveTo>
                      <a:pt x="266" y="76"/>
                    </a:moveTo>
                    <a:lnTo>
                      <a:pt x="0" y="132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33" y="38"/>
                    </a:lnTo>
                    <a:lnTo>
                      <a:pt x="228" y="57"/>
                    </a:lnTo>
                    <a:lnTo>
                      <a:pt x="266" y="7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7" name="Line 97"/>
              <p:cNvSpPr>
                <a:spLocks noChangeShapeType="1"/>
              </p:cNvSpPr>
              <p:nvPr/>
            </p:nvSpPr>
            <p:spPr bwMode="auto">
              <a:xfrm>
                <a:off x="9975" y="8210"/>
                <a:ext cx="24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98"/>
            <p:cNvGrpSpPr>
              <a:grpSpLocks/>
            </p:cNvGrpSpPr>
            <p:nvPr/>
          </p:nvGrpSpPr>
          <p:grpSpPr bwMode="auto">
            <a:xfrm>
              <a:off x="1898" y="2625"/>
              <a:ext cx="48" cy="212"/>
              <a:chOff x="10679" y="8380"/>
              <a:chExt cx="133" cy="589"/>
            </a:xfrm>
          </p:grpSpPr>
          <p:sp>
            <p:nvSpPr>
              <p:cNvPr id="5344" name="Freeform 99"/>
              <p:cNvSpPr>
                <a:spLocks/>
              </p:cNvSpPr>
              <p:nvPr/>
            </p:nvSpPr>
            <p:spPr bwMode="auto">
              <a:xfrm>
                <a:off x="10679" y="8703"/>
                <a:ext cx="133" cy="266"/>
              </a:xfrm>
              <a:custGeom>
                <a:avLst/>
                <a:gdLst>
                  <a:gd name="T0" fmla="*/ 76 w 133"/>
                  <a:gd name="T1" fmla="*/ 266 h 266"/>
                  <a:gd name="T2" fmla="*/ 0 w 133"/>
                  <a:gd name="T3" fmla="*/ 0 h 266"/>
                  <a:gd name="T4" fmla="*/ 76 w 133"/>
                  <a:gd name="T5" fmla="*/ 0 h 266"/>
                  <a:gd name="T6" fmla="*/ 133 w 133"/>
                  <a:gd name="T7" fmla="*/ 0 h 266"/>
                  <a:gd name="T8" fmla="*/ 95 w 133"/>
                  <a:gd name="T9" fmla="*/ 133 h 266"/>
                  <a:gd name="T10" fmla="*/ 76 w 133"/>
                  <a:gd name="T11" fmla="*/ 228 h 266"/>
                  <a:gd name="T12" fmla="*/ 76 w 133"/>
                  <a:gd name="T13" fmla="*/ 266 h 2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266">
                    <a:moveTo>
                      <a:pt x="76" y="266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133" y="0"/>
                    </a:lnTo>
                    <a:lnTo>
                      <a:pt x="95" y="133"/>
                    </a:lnTo>
                    <a:lnTo>
                      <a:pt x="76" y="228"/>
                    </a:lnTo>
                    <a:lnTo>
                      <a:pt x="76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" name="Line 100"/>
              <p:cNvSpPr>
                <a:spLocks noChangeShapeType="1"/>
              </p:cNvSpPr>
              <p:nvPr/>
            </p:nvSpPr>
            <p:spPr bwMode="auto">
              <a:xfrm>
                <a:off x="10755" y="8380"/>
                <a:ext cx="1" cy="323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6" name="Rectangle 101"/>
            <p:cNvSpPr>
              <a:spLocks noChangeArrowheads="1"/>
            </p:cNvSpPr>
            <p:nvPr/>
          </p:nvSpPr>
          <p:spPr bwMode="auto">
            <a:xfrm>
              <a:off x="1341" y="3025"/>
              <a:ext cx="307" cy="158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67" name="Rectangle 102"/>
            <p:cNvSpPr>
              <a:spLocks noChangeArrowheads="1"/>
            </p:cNvSpPr>
            <p:nvPr/>
          </p:nvSpPr>
          <p:spPr bwMode="auto">
            <a:xfrm>
              <a:off x="1833" y="3025"/>
              <a:ext cx="157" cy="158"/>
            </a:xfrm>
            <a:prstGeom prst="rect">
              <a:avLst/>
            </a:prstGeom>
            <a:noFill/>
            <a:ln w="12065">
              <a:solidFill>
                <a:srgbClr val="0000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5" name="Group 103"/>
            <p:cNvGrpSpPr>
              <a:grpSpLocks/>
            </p:cNvGrpSpPr>
            <p:nvPr/>
          </p:nvGrpSpPr>
          <p:grpSpPr bwMode="auto">
            <a:xfrm>
              <a:off x="1645" y="3090"/>
              <a:ext cx="185" cy="48"/>
              <a:chOff x="9975" y="9671"/>
              <a:chExt cx="514" cy="133"/>
            </a:xfrm>
          </p:grpSpPr>
          <p:sp>
            <p:nvSpPr>
              <p:cNvPr id="5342" name="Freeform 104"/>
              <p:cNvSpPr>
                <a:spLocks/>
              </p:cNvSpPr>
              <p:nvPr/>
            </p:nvSpPr>
            <p:spPr bwMode="auto">
              <a:xfrm>
                <a:off x="10223" y="9671"/>
                <a:ext cx="266" cy="133"/>
              </a:xfrm>
              <a:custGeom>
                <a:avLst/>
                <a:gdLst>
                  <a:gd name="T0" fmla="*/ 266 w 266"/>
                  <a:gd name="T1" fmla="*/ 76 h 133"/>
                  <a:gd name="T2" fmla="*/ 0 w 266"/>
                  <a:gd name="T3" fmla="*/ 133 h 133"/>
                  <a:gd name="T4" fmla="*/ 0 w 266"/>
                  <a:gd name="T5" fmla="*/ 76 h 133"/>
                  <a:gd name="T6" fmla="*/ 0 w 266"/>
                  <a:gd name="T7" fmla="*/ 0 h 133"/>
                  <a:gd name="T8" fmla="*/ 133 w 266"/>
                  <a:gd name="T9" fmla="*/ 38 h 133"/>
                  <a:gd name="T10" fmla="*/ 228 w 266"/>
                  <a:gd name="T11" fmla="*/ 57 h 133"/>
                  <a:gd name="T12" fmla="*/ 266 w 266"/>
                  <a:gd name="T13" fmla="*/ 76 h 1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" h="133">
                    <a:moveTo>
                      <a:pt x="266" y="76"/>
                    </a:moveTo>
                    <a:lnTo>
                      <a:pt x="0" y="133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33" y="38"/>
                    </a:lnTo>
                    <a:lnTo>
                      <a:pt x="228" y="57"/>
                    </a:lnTo>
                    <a:lnTo>
                      <a:pt x="266" y="7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" name="Line 105"/>
              <p:cNvSpPr>
                <a:spLocks noChangeShapeType="1"/>
              </p:cNvSpPr>
              <p:nvPr/>
            </p:nvSpPr>
            <p:spPr bwMode="auto">
              <a:xfrm>
                <a:off x="9975" y="9747"/>
                <a:ext cx="24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06"/>
            <p:cNvGrpSpPr>
              <a:grpSpLocks/>
            </p:cNvGrpSpPr>
            <p:nvPr/>
          </p:nvGrpSpPr>
          <p:grpSpPr bwMode="auto">
            <a:xfrm>
              <a:off x="1898" y="3179"/>
              <a:ext cx="48" cy="213"/>
              <a:chOff x="10679" y="9918"/>
              <a:chExt cx="133" cy="589"/>
            </a:xfrm>
          </p:grpSpPr>
          <p:sp>
            <p:nvSpPr>
              <p:cNvPr id="5340" name="Freeform 107"/>
              <p:cNvSpPr>
                <a:spLocks/>
              </p:cNvSpPr>
              <p:nvPr/>
            </p:nvSpPr>
            <p:spPr bwMode="auto">
              <a:xfrm>
                <a:off x="10679" y="10241"/>
                <a:ext cx="133" cy="266"/>
              </a:xfrm>
              <a:custGeom>
                <a:avLst/>
                <a:gdLst>
                  <a:gd name="T0" fmla="*/ 76 w 133"/>
                  <a:gd name="T1" fmla="*/ 266 h 266"/>
                  <a:gd name="T2" fmla="*/ 0 w 133"/>
                  <a:gd name="T3" fmla="*/ 0 h 266"/>
                  <a:gd name="T4" fmla="*/ 76 w 133"/>
                  <a:gd name="T5" fmla="*/ 0 h 266"/>
                  <a:gd name="T6" fmla="*/ 133 w 133"/>
                  <a:gd name="T7" fmla="*/ 0 h 266"/>
                  <a:gd name="T8" fmla="*/ 95 w 133"/>
                  <a:gd name="T9" fmla="*/ 133 h 266"/>
                  <a:gd name="T10" fmla="*/ 76 w 133"/>
                  <a:gd name="T11" fmla="*/ 228 h 266"/>
                  <a:gd name="T12" fmla="*/ 76 w 133"/>
                  <a:gd name="T13" fmla="*/ 266 h 2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266">
                    <a:moveTo>
                      <a:pt x="76" y="266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133" y="0"/>
                    </a:lnTo>
                    <a:lnTo>
                      <a:pt x="95" y="133"/>
                    </a:lnTo>
                    <a:lnTo>
                      <a:pt x="76" y="228"/>
                    </a:lnTo>
                    <a:lnTo>
                      <a:pt x="76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" name="Line 108"/>
              <p:cNvSpPr>
                <a:spLocks noChangeShapeType="1"/>
              </p:cNvSpPr>
              <p:nvPr/>
            </p:nvSpPr>
            <p:spPr bwMode="auto">
              <a:xfrm>
                <a:off x="10755" y="9918"/>
                <a:ext cx="1" cy="323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70" name="Rectangle 109"/>
            <p:cNvSpPr>
              <a:spLocks noChangeArrowheads="1"/>
            </p:cNvSpPr>
            <p:nvPr/>
          </p:nvSpPr>
          <p:spPr bwMode="auto">
            <a:xfrm>
              <a:off x="1341" y="3579"/>
              <a:ext cx="307" cy="158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1" name="Rectangle 110"/>
            <p:cNvSpPr>
              <a:spLocks noChangeArrowheads="1"/>
            </p:cNvSpPr>
            <p:nvPr/>
          </p:nvSpPr>
          <p:spPr bwMode="auto">
            <a:xfrm>
              <a:off x="1833" y="3579"/>
              <a:ext cx="157" cy="158"/>
            </a:xfrm>
            <a:prstGeom prst="rect">
              <a:avLst/>
            </a:prstGeom>
            <a:noFill/>
            <a:ln w="12065">
              <a:solidFill>
                <a:srgbClr val="0000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7" name="Group 111"/>
            <p:cNvGrpSpPr>
              <a:grpSpLocks/>
            </p:cNvGrpSpPr>
            <p:nvPr/>
          </p:nvGrpSpPr>
          <p:grpSpPr bwMode="auto">
            <a:xfrm>
              <a:off x="1645" y="3645"/>
              <a:ext cx="185" cy="48"/>
              <a:chOff x="9975" y="11209"/>
              <a:chExt cx="514" cy="133"/>
            </a:xfrm>
          </p:grpSpPr>
          <p:sp>
            <p:nvSpPr>
              <p:cNvPr id="5338" name="Freeform 112"/>
              <p:cNvSpPr>
                <a:spLocks/>
              </p:cNvSpPr>
              <p:nvPr/>
            </p:nvSpPr>
            <p:spPr bwMode="auto">
              <a:xfrm>
                <a:off x="10223" y="11209"/>
                <a:ext cx="266" cy="133"/>
              </a:xfrm>
              <a:custGeom>
                <a:avLst/>
                <a:gdLst>
                  <a:gd name="T0" fmla="*/ 266 w 266"/>
                  <a:gd name="T1" fmla="*/ 76 h 133"/>
                  <a:gd name="T2" fmla="*/ 0 w 266"/>
                  <a:gd name="T3" fmla="*/ 133 h 133"/>
                  <a:gd name="T4" fmla="*/ 0 w 266"/>
                  <a:gd name="T5" fmla="*/ 76 h 133"/>
                  <a:gd name="T6" fmla="*/ 0 w 266"/>
                  <a:gd name="T7" fmla="*/ 0 h 133"/>
                  <a:gd name="T8" fmla="*/ 133 w 266"/>
                  <a:gd name="T9" fmla="*/ 38 h 133"/>
                  <a:gd name="T10" fmla="*/ 228 w 266"/>
                  <a:gd name="T11" fmla="*/ 57 h 133"/>
                  <a:gd name="T12" fmla="*/ 266 w 266"/>
                  <a:gd name="T13" fmla="*/ 76 h 1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" h="133">
                    <a:moveTo>
                      <a:pt x="266" y="76"/>
                    </a:moveTo>
                    <a:lnTo>
                      <a:pt x="0" y="133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33" y="38"/>
                    </a:lnTo>
                    <a:lnTo>
                      <a:pt x="228" y="57"/>
                    </a:lnTo>
                    <a:lnTo>
                      <a:pt x="266" y="7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" name="Line 113"/>
              <p:cNvSpPr>
                <a:spLocks noChangeShapeType="1"/>
              </p:cNvSpPr>
              <p:nvPr/>
            </p:nvSpPr>
            <p:spPr bwMode="auto">
              <a:xfrm>
                <a:off x="9975" y="11285"/>
                <a:ext cx="24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14"/>
            <p:cNvGrpSpPr>
              <a:grpSpLocks/>
            </p:cNvGrpSpPr>
            <p:nvPr/>
          </p:nvGrpSpPr>
          <p:grpSpPr bwMode="auto">
            <a:xfrm>
              <a:off x="1898" y="3733"/>
              <a:ext cx="48" cy="213"/>
              <a:chOff x="10679" y="11456"/>
              <a:chExt cx="133" cy="588"/>
            </a:xfrm>
          </p:grpSpPr>
          <p:sp>
            <p:nvSpPr>
              <p:cNvPr id="5336" name="Freeform 115"/>
              <p:cNvSpPr>
                <a:spLocks/>
              </p:cNvSpPr>
              <p:nvPr/>
            </p:nvSpPr>
            <p:spPr bwMode="auto">
              <a:xfrm>
                <a:off x="10679" y="11779"/>
                <a:ext cx="133" cy="265"/>
              </a:xfrm>
              <a:custGeom>
                <a:avLst/>
                <a:gdLst>
                  <a:gd name="T0" fmla="*/ 76 w 133"/>
                  <a:gd name="T1" fmla="*/ 265 h 265"/>
                  <a:gd name="T2" fmla="*/ 0 w 133"/>
                  <a:gd name="T3" fmla="*/ 0 h 265"/>
                  <a:gd name="T4" fmla="*/ 76 w 133"/>
                  <a:gd name="T5" fmla="*/ 0 h 265"/>
                  <a:gd name="T6" fmla="*/ 133 w 133"/>
                  <a:gd name="T7" fmla="*/ 0 h 265"/>
                  <a:gd name="T8" fmla="*/ 95 w 133"/>
                  <a:gd name="T9" fmla="*/ 132 h 265"/>
                  <a:gd name="T10" fmla="*/ 76 w 133"/>
                  <a:gd name="T11" fmla="*/ 227 h 265"/>
                  <a:gd name="T12" fmla="*/ 76 w 133"/>
                  <a:gd name="T13" fmla="*/ 265 h 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265">
                    <a:moveTo>
                      <a:pt x="76" y="265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133" y="0"/>
                    </a:lnTo>
                    <a:lnTo>
                      <a:pt x="95" y="132"/>
                    </a:lnTo>
                    <a:lnTo>
                      <a:pt x="76" y="227"/>
                    </a:lnTo>
                    <a:lnTo>
                      <a:pt x="76" y="265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" name="Line 116"/>
              <p:cNvSpPr>
                <a:spLocks noChangeShapeType="1"/>
              </p:cNvSpPr>
              <p:nvPr/>
            </p:nvSpPr>
            <p:spPr bwMode="auto">
              <a:xfrm>
                <a:off x="10755" y="11456"/>
                <a:ext cx="1" cy="323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74" name="Rectangle 117"/>
            <p:cNvSpPr>
              <a:spLocks noChangeArrowheads="1"/>
            </p:cNvSpPr>
            <p:nvPr/>
          </p:nvSpPr>
          <p:spPr bwMode="auto">
            <a:xfrm>
              <a:off x="1341" y="4133"/>
              <a:ext cx="307" cy="1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5" name="Rectangle 118"/>
            <p:cNvSpPr>
              <a:spLocks noChangeArrowheads="1"/>
            </p:cNvSpPr>
            <p:nvPr/>
          </p:nvSpPr>
          <p:spPr bwMode="auto">
            <a:xfrm>
              <a:off x="1833" y="4133"/>
              <a:ext cx="157" cy="159"/>
            </a:xfrm>
            <a:prstGeom prst="rect">
              <a:avLst/>
            </a:prstGeom>
            <a:noFill/>
            <a:ln w="12065">
              <a:solidFill>
                <a:srgbClr val="0000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9" name="Group 119"/>
            <p:cNvGrpSpPr>
              <a:grpSpLocks/>
            </p:cNvGrpSpPr>
            <p:nvPr/>
          </p:nvGrpSpPr>
          <p:grpSpPr bwMode="auto">
            <a:xfrm>
              <a:off x="1645" y="4199"/>
              <a:ext cx="185" cy="48"/>
              <a:chOff x="9975" y="12747"/>
              <a:chExt cx="514" cy="133"/>
            </a:xfrm>
          </p:grpSpPr>
          <p:sp>
            <p:nvSpPr>
              <p:cNvPr id="5334" name="Freeform 120"/>
              <p:cNvSpPr>
                <a:spLocks/>
              </p:cNvSpPr>
              <p:nvPr/>
            </p:nvSpPr>
            <p:spPr bwMode="auto">
              <a:xfrm>
                <a:off x="10223" y="12747"/>
                <a:ext cx="266" cy="133"/>
              </a:xfrm>
              <a:custGeom>
                <a:avLst/>
                <a:gdLst>
                  <a:gd name="T0" fmla="*/ 266 w 266"/>
                  <a:gd name="T1" fmla="*/ 76 h 133"/>
                  <a:gd name="T2" fmla="*/ 0 w 266"/>
                  <a:gd name="T3" fmla="*/ 133 h 133"/>
                  <a:gd name="T4" fmla="*/ 0 w 266"/>
                  <a:gd name="T5" fmla="*/ 76 h 133"/>
                  <a:gd name="T6" fmla="*/ 0 w 266"/>
                  <a:gd name="T7" fmla="*/ 0 h 133"/>
                  <a:gd name="T8" fmla="*/ 133 w 266"/>
                  <a:gd name="T9" fmla="*/ 38 h 133"/>
                  <a:gd name="T10" fmla="*/ 228 w 266"/>
                  <a:gd name="T11" fmla="*/ 57 h 133"/>
                  <a:gd name="T12" fmla="*/ 266 w 266"/>
                  <a:gd name="T13" fmla="*/ 76 h 1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" h="133">
                    <a:moveTo>
                      <a:pt x="266" y="76"/>
                    </a:moveTo>
                    <a:lnTo>
                      <a:pt x="0" y="133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33" y="38"/>
                    </a:lnTo>
                    <a:lnTo>
                      <a:pt x="228" y="57"/>
                    </a:lnTo>
                    <a:lnTo>
                      <a:pt x="266" y="7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" name="Line 121"/>
              <p:cNvSpPr>
                <a:spLocks noChangeShapeType="1"/>
              </p:cNvSpPr>
              <p:nvPr/>
            </p:nvSpPr>
            <p:spPr bwMode="auto">
              <a:xfrm>
                <a:off x="9975" y="12823"/>
                <a:ext cx="24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22"/>
            <p:cNvGrpSpPr>
              <a:grpSpLocks/>
            </p:cNvGrpSpPr>
            <p:nvPr/>
          </p:nvGrpSpPr>
          <p:grpSpPr bwMode="auto">
            <a:xfrm>
              <a:off x="1898" y="4288"/>
              <a:ext cx="48" cy="212"/>
              <a:chOff x="10679" y="12994"/>
              <a:chExt cx="133" cy="588"/>
            </a:xfrm>
          </p:grpSpPr>
          <p:sp>
            <p:nvSpPr>
              <p:cNvPr id="5332" name="Freeform 123"/>
              <p:cNvSpPr>
                <a:spLocks/>
              </p:cNvSpPr>
              <p:nvPr/>
            </p:nvSpPr>
            <p:spPr bwMode="auto">
              <a:xfrm>
                <a:off x="10679" y="13316"/>
                <a:ext cx="133" cy="266"/>
              </a:xfrm>
              <a:custGeom>
                <a:avLst/>
                <a:gdLst>
                  <a:gd name="T0" fmla="*/ 76 w 133"/>
                  <a:gd name="T1" fmla="*/ 266 h 266"/>
                  <a:gd name="T2" fmla="*/ 0 w 133"/>
                  <a:gd name="T3" fmla="*/ 0 h 266"/>
                  <a:gd name="T4" fmla="*/ 76 w 133"/>
                  <a:gd name="T5" fmla="*/ 0 h 266"/>
                  <a:gd name="T6" fmla="*/ 133 w 133"/>
                  <a:gd name="T7" fmla="*/ 0 h 266"/>
                  <a:gd name="T8" fmla="*/ 95 w 133"/>
                  <a:gd name="T9" fmla="*/ 133 h 266"/>
                  <a:gd name="T10" fmla="*/ 76 w 133"/>
                  <a:gd name="T11" fmla="*/ 228 h 266"/>
                  <a:gd name="T12" fmla="*/ 76 w 133"/>
                  <a:gd name="T13" fmla="*/ 266 h 2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266">
                    <a:moveTo>
                      <a:pt x="76" y="266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133" y="0"/>
                    </a:lnTo>
                    <a:lnTo>
                      <a:pt x="95" y="133"/>
                    </a:lnTo>
                    <a:lnTo>
                      <a:pt x="76" y="228"/>
                    </a:lnTo>
                    <a:lnTo>
                      <a:pt x="76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" name="Line 124"/>
              <p:cNvSpPr>
                <a:spLocks noChangeShapeType="1"/>
              </p:cNvSpPr>
              <p:nvPr/>
            </p:nvSpPr>
            <p:spPr bwMode="auto">
              <a:xfrm>
                <a:off x="10755" y="12994"/>
                <a:ext cx="1" cy="322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78" name="Line 125"/>
            <p:cNvSpPr>
              <a:spLocks noChangeShapeType="1"/>
            </p:cNvSpPr>
            <p:nvPr/>
          </p:nvSpPr>
          <p:spPr bwMode="auto">
            <a:xfrm>
              <a:off x="2199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Line 126"/>
            <p:cNvSpPr>
              <a:spLocks noChangeShapeType="1"/>
            </p:cNvSpPr>
            <p:nvPr/>
          </p:nvSpPr>
          <p:spPr bwMode="auto">
            <a:xfrm>
              <a:off x="2233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Line 127"/>
            <p:cNvSpPr>
              <a:spLocks noChangeShapeType="1"/>
            </p:cNvSpPr>
            <p:nvPr/>
          </p:nvSpPr>
          <p:spPr bwMode="auto">
            <a:xfrm>
              <a:off x="2260" y="2099"/>
              <a:ext cx="1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Line 128"/>
            <p:cNvSpPr>
              <a:spLocks noChangeShapeType="1"/>
            </p:cNvSpPr>
            <p:nvPr/>
          </p:nvSpPr>
          <p:spPr bwMode="auto">
            <a:xfrm>
              <a:off x="2294" y="2099"/>
              <a:ext cx="1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Line 129"/>
            <p:cNvSpPr>
              <a:spLocks noChangeShapeType="1"/>
            </p:cNvSpPr>
            <p:nvPr/>
          </p:nvSpPr>
          <p:spPr bwMode="auto">
            <a:xfrm>
              <a:off x="2322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Line 130"/>
            <p:cNvSpPr>
              <a:spLocks noChangeShapeType="1"/>
            </p:cNvSpPr>
            <p:nvPr/>
          </p:nvSpPr>
          <p:spPr bwMode="auto">
            <a:xfrm>
              <a:off x="2356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Line 131"/>
            <p:cNvSpPr>
              <a:spLocks noChangeShapeType="1"/>
            </p:cNvSpPr>
            <p:nvPr/>
          </p:nvSpPr>
          <p:spPr bwMode="auto">
            <a:xfrm>
              <a:off x="2383" y="2099"/>
              <a:ext cx="1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Line 132"/>
            <p:cNvSpPr>
              <a:spLocks noChangeShapeType="1"/>
            </p:cNvSpPr>
            <p:nvPr/>
          </p:nvSpPr>
          <p:spPr bwMode="auto">
            <a:xfrm>
              <a:off x="2417" y="2099"/>
              <a:ext cx="1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Line 133"/>
            <p:cNvSpPr>
              <a:spLocks noChangeShapeType="1"/>
            </p:cNvSpPr>
            <p:nvPr/>
          </p:nvSpPr>
          <p:spPr bwMode="auto">
            <a:xfrm>
              <a:off x="2445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Rectangle 134"/>
            <p:cNvSpPr>
              <a:spLocks noChangeArrowheads="1"/>
            </p:cNvSpPr>
            <p:nvPr/>
          </p:nvSpPr>
          <p:spPr bwMode="auto">
            <a:xfrm>
              <a:off x="2175" y="2471"/>
              <a:ext cx="308" cy="157"/>
            </a:xfrm>
            <a:prstGeom prst="rect">
              <a:avLst/>
            </a:prstGeom>
            <a:solidFill>
              <a:srgbClr val="FCF305"/>
            </a:solidFill>
            <a:ln w="12065">
              <a:solidFill>
                <a:srgbClr val="FCF30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8" name="Rectangle 135"/>
            <p:cNvSpPr>
              <a:spLocks noChangeArrowheads="1"/>
            </p:cNvSpPr>
            <p:nvPr/>
          </p:nvSpPr>
          <p:spPr bwMode="auto">
            <a:xfrm>
              <a:off x="2667" y="2471"/>
              <a:ext cx="151" cy="157"/>
            </a:xfrm>
            <a:prstGeom prst="rect">
              <a:avLst/>
            </a:prstGeom>
            <a:solidFill>
              <a:srgbClr val="FF3300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1" name="Group 136"/>
            <p:cNvGrpSpPr>
              <a:grpSpLocks/>
            </p:cNvGrpSpPr>
            <p:nvPr/>
          </p:nvGrpSpPr>
          <p:grpSpPr bwMode="auto">
            <a:xfrm>
              <a:off x="2479" y="2536"/>
              <a:ext cx="185" cy="47"/>
              <a:chOff x="12294" y="8134"/>
              <a:chExt cx="513" cy="132"/>
            </a:xfrm>
          </p:grpSpPr>
          <p:sp>
            <p:nvSpPr>
              <p:cNvPr id="5330" name="Freeform 137"/>
              <p:cNvSpPr>
                <a:spLocks/>
              </p:cNvSpPr>
              <p:nvPr/>
            </p:nvSpPr>
            <p:spPr bwMode="auto">
              <a:xfrm>
                <a:off x="12522" y="8134"/>
                <a:ext cx="285" cy="132"/>
              </a:xfrm>
              <a:custGeom>
                <a:avLst/>
                <a:gdLst>
                  <a:gd name="T0" fmla="*/ 285 w 285"/>
                  <a:gd name="T1" fmla="*/ 76 h 132"/>
                  <a:gd name="T2" fmla="*/ 0 w 285"/>
                  <a:gd name="T3" fmla="*/ 132 h 132"/>
                  <a:gd name="T4" fmla="*/ 0 w 285"/>
                  <a:gd name="T5" fmla="*/ 76 h 132"/>
                  <a:gd name="T6" fmla="*/ 0 w 285"/>
                  <a:gd name="T7" fmla="*/ 0 h 132"/>
                  <a:gd name="T8" fmla="*/ 133 w 285"/>
                  <a:gd name="T9" fmla="*/ 38 h 132"/>
                  <a:gd name="T10" fmla="*/ 285 w 285"/>
                  <a:gd name="T11" fmla="*/ 76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132">
                    <a:moveTo>
                      <a:pt x="285" y="76"/>
                    </a:moveTo>
                    <a:lnTo>
                      <a:pt x="0" y="132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33" y="38"/>
                    </a:lnTo>
                    <a:lnTo>
                      <a:pt x="285" y="7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" name="Line 138"/>
              <p:cNvSpPr>
                <a:spLocks noChangeShapeType="1"/>
              </p:cNvSpPr>
              <p:nvPr/>
            </p:nvSpPr>
            <p:spPr bwMode="auto">
              <a:xfrm>
                <a:off x="12294" y="8210"/>
                <a:ext cx="22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39"/>
            <p:cNvGrpSpPr>
              <a:grpSpLocks/>
            </p:cNvGrpSpPr>
            <p:nvPr/>
          </p:nvGrpSpPr>
          <p:grpSpPr bwMode="auto">
            <a:xfrm>
              <a:off x="2725" y="2625"/>
              <a:ext cx="55" cy="212"/>
              <a:chOff x="12978" y="8380"/>
              <a:chExt cx="152" cy="589"/>
            </a:xfrm>
          </p:grpSpPr>
          <p:sp>
            <p:nvSpPr>
              <p:cNvPr id="5328" name="Freeform 140"/>
              <p:cNvSpPr>
                <a:spLocks/>
              </p:cNvSpPr>
              <p:nvPr/>
            </p:nvSpPr>
            <p:spPr bwMode="auto">
              <a:xfrm>
                <a:off x="12978" y="8703"/>
                <a:ext cx="152" cy="266"/>
              </a:xfrm>
              <a:custGeom>
                <a:avLst/>
                <a:gdLst>
                  <a:gd name="T0" fmla="*/ 76 w 152"/>
                  <a:gd name="T1" fmla="*/ 266 h 266"/>
                  <a:gd name="T2" fmla="*/ 0 w 152"/>
                  <a:gd name="T3" fmla="*/ 0 h 266"/>
                  <a:gd name="T4" fmla="*/ 76 w 152"/>
                  <a:gd name="T5" fmla="*/ 0 h 266"/>
                  <a:gd name="T6" fmla="*/ 152 w 152"/>
                  <a:gd name="T7" fmla="*/ 0 h 266"/>
                  <a:gd name="T8" fmla="*/ 114 w 152"/>
                  <a:gd name="T9" fmla="*/ 133 h 266"/>
                  <a:gd name="T10" fmla="*/ 76 w 152"/>
                  <a:gd name="T11" fmla="*/ 228 h 266"/>
                  <a:gd name="T12" fmla="*/ 76 w 152"/>
                  <a:gd name="T13" fmla="*/ 266 h 2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66">
                    <a:moveTo>
                      <a:pt x="76" y="266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152" y="0"/>
                    </a:lnTo>
                    <a:lnTo>
                      <a:pt x="114" y="133"/>
                    </a:lnTo>
                    <a:lnTo>
                      <a:pt x="76" y="228"/>
                    </a:lnTo>
                    <a:lnTo>
                      <a:pt x="76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" name="Line 141"/>
              <p:cNvSpPr>
                <a:spLocks noChangeShapeType="1"/>
              </p:cNvSpPr>
              <p:nvPr/>
            </p:nvSpPr>
            <p:spPr bwMode="auto">
              <a:xfrm>
                <a:off x="13054" y="8380"/>
                <a:ext cx="1" cy="323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91" name="Rectangle 142"/>
            <p:cNvSpPr>
              <a:spLocks noChangeArrowheads="1"/>
            </p:cNvSpPr>
            <p:nvPr/>
          </p:nvSpPr>
          <p:spPr bwMode="auto">
            <a:xfrm>
              <a:off x="2175" y="3025"/>
              <a:ext cx="308" cy="158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2" name="Rectangle 143"/>
            <p:cNvSpPr>
              <a:spLocks noChangeArrowheads="1"/>
            </p:cNvSpPr>
            <p:nvPr/>
          </p:nvSpPr>
          <p:spPr bwMode="auto">
            <a:xfrm>
              <a:off x="2667" y="3025"/>
              <a:ext cx="151" cy="158"/>
            </a:xfrm>
            <a:prstGeom prst="rect">
              <a:avLst/>
            </a:prstGeom>
            <a:noFill/>
            <a:ln w="12065">
              <a:solidFill>
                <a:srgbClr val="0000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3" name="Group 144"/>
            <p:cNvGrpSpPr>
              <a:grpSpLocks/>
            </p:cNvGrpSpPr>
            <p:nvPr/>
          </p:nvGrpSpPr>
          <p:grpSpPr bwMode="auto">
            <a:xfrm>
              <a:off x="2479" y="3090"/>
              <a:ext cx="185" cy="48"/>
              <a:chOff x="12294" y="9671"/>
              <a:chExt cx="513" cy="133"/>
            </a:xfrm>
          </p:grpSpPr>
          <p:sp>
            <p:nvSpPr>
              <p:cNvPr id="5326" name="Freeform 145"/>
              <p:cNvSpPr>
                <a:spLocks/>
              </p:cNvSpPr>
              <p:nvPr/>
            </p:nvSpPr>
            <p:spPr bwMode="auto">
              <a:xfrm>
                <a:off x="12522" y="9671"/>
                <a:ext cx="285" cy="133"/>
              </a:xfrm>
              <a:custGeom>
                <a:avLst/>
                <a:gdLst>
                  <a:gd name="T0" fmla="*/ 285 w 285"/>
                  <a:gd name="T1" fmla="*/ 76 h 133"/>
                  <a:gd name="T2" fmla="*/ 0 w 285"/>
                  <a:gd name="T3" fmla="*/ 133 h 133"/>
                  <a:gd name="T4" fmla="*/ 0 w 285"/>
                  <a:gd name="T5" fmla="*/ 76 h 133"/>
                  <a:gd name="T6" fmla="*/ 0 w 285"/>
                  <a:gd name="T7" fmla="*/ 0 h 133"/>
                  <a:gd name="T8" fmla="*/ 133 w 285"/>
                  <a:gd name="T9" fmla="*/ 38 h 133"/>
                  <a:gd name="T10" fmla="*/ 285 w 285"/>
                  <a:gd name="T11" fmla="*/ 76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133">
                    <a:moveTo>
                      <a:pt x="285" y="76"/>
                    </a:moveTo>
                    <a:lnTo>
                      <a:pt x="0" y="133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33" y="38"/>
                    </a:lnTo>
                    <a:lnTo>
                      <a:pt x="285" y="7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" name="Line 146"/>
              <p:cNvSpPr>
                <a:spLocks noChangeShapeType="1"/>
              </p:cNvSpPr>
              <p:nvPr/>
            </p:nvSpPr>
            <p:spPr bwMode="auto">
              <a:xfrm>
                <a:off x="12294" y="9747"/>
                <a:ext cx="22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147"/>
            <p:cNvGrpSpPr>
              <a:grpSpLocks/>
            </p:cNvGrpSpPr>
            <p:nvPr/>
          </p:nvGrpSpPr>
          <p:grpSpPr bwMode="auto">
            <a:xfrm>
              <a:off x="2725" y="3179"/>
              <a:ext cx="55" cy="213"/>
              <a:chOff x="12978" y="9918"/>
              <a:chExt cx="152" cy="589"/>
            </a:xfrm>
          </p:grpSpPr>
          <p:sp>
            <p:nvSpPr>
              <p:cNvPr id="5324" name="Freeform 148"/>
              <p:cNvSpPr>
                <a:spLocks/>
              </p:cNvSpPr>
              <p:nvPr/>
            </p:nvSpPr>
            <p:spPr bwMode="auto">
              <a:xfrm>
                <a:off x="12978" y="10241"/>
                <a:ext cx="152" cy="266"/>
              </a:xfrm>
              <a:custGeom>
                <a:avLst/>
                <a:gdLst>
                  <a:gd name="T0" fmla="*/ 76 w 152"/>
                  <a:gd name="T1" fmla="*/ 266 h 266"/>
                  <a:gd name="T2" fmla="*/ 0 w 152"/>
                  <a:gd name="T3" fmla="*/ 0 h 266"/>
                  <a:gd name="T4" fmla="*/ 76 w 152"/>
                  <a:gd name="T5" fmla="*/ 0 h 266"/>
                  <a:gd name="T6" fmla="*/ 152 w 152"/>
                  <a:gd name="T7" fmla="*/ 0 h 266"/>
                  <a:gd name="T8" fmla="*/ 114 w 152"/>
                  <a:gd name="T9" fmla="*/ 133 h 266"/>
                  <a:gd name="T10" fmla="*/ 76 w 152"/>
                  <a:gd name="T11" fmla="*/ 228 h 266"/>
                  <a:gd name="T12" fmla="*/ 76 w 152"/>
                  <a:gd name="T13" fmla="*/ 266 h 2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66">
                    <a:moveTo>
                      <a:pt x="76" y="266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152" y="0"/>
                    </a:lnTo>
                    <a:lnTo>
                      <a:pt x="114" y="133"/>
                    </a:lnTo>
                    <a:lnTo>
                      <a:pt x="76" y="228"/>
                    </a:lnTo>
                    <a:lnTo>
                      <a:pt x="76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" name="Line 149"/>
              <p:cNvSpPr>
                <a:spLocks noChangeShapeType="1"/>
              </p:cNvSpPr>
              <p:nvPr/>
            </p:nvSpPr>
            <p:spPr bwMode="auto">
              <a:xfrm>
                <a:off x="13054" y="9918"/>
                <a:ext cx="1" cy="323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95" name="Rectangle 150"/>
            <p:cNvSpPr>
              <a:spLocks noChangeArrowheads="1"/>
            </p:cNvSpPr>
            <p:nvPr/>
          </p:nvSpPr>
          <p:spPr bwMode="auto">
            <a:xfrm>
              <a:off x="2175" y="3579"/>
              <a:ext cx="308" cy="158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6" name="Rectangle 151"/>
            <p:cNvSpPr>
              <a:spLocks noChangeArrowheads="1"/>
            </p:cNvSpPr>
            <p:nvPr/>
          </p:nvSpPr>
          <p:spPr bwMode="auto">
            <a:xfrm>
              <a:off x="2667" y="3579"/>
              <a:ext cx="151" cy="158"/>
            </a:xfrm>
            <a:prstGeom prst="rect">
              <a:avLst/>
            </a:prstGeom>
            <a:noFill/>
            <a:ln w="12065">
              <a:solidFill>
                <a:srgbClr val="0000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5" name="Group 152"/>
            <p:cNvGrpSpPr>
              <a:grpSpLocks/>
            </p:cNvGrpSpPr>
            <p:nvPr/>
          </p:nvGrpSpPr>
          <p:grpSpPr bwMode="auto">
            <a:xfrm>
              <a:off x="2479" y="3645"/>
              <a:ext cx="185" cy="48"/>
              <a:chOff x="12294" y="11209"/>
              <a:chExt cx="513" cy="133"/>
            </a:xfrm>
          </p:grpSpPr>
          <p:sp>
            <p:nvSpPr>
              <p:cNvPr id="5322" name="Freeform 153"/>
              <p:cNvSpPr>
                <a:spLocks/>
              </p:cNvSpPr>
              <p:nvPr/>
            </p:nvSpPr>
            <p:spPr bwMode="auto">
              <a:xfrm>
                <a:off x="12522" y="11209"/>
                <a:ext cx="285" cy="133"/>
              </a:xfrm>
              <a:custGeom>
                <a:avLst/>
                <a:gdLst>
                  <a:gd name="T0" fmla="*/ 285 w 285"/>
                  <a:gd name="T1" fmla="*/ 76 h 133"/>
                  <a:gd name="T2" fmla="*/ 0 w 285"/>
                  <a:gd name="T3" fmla="*/ 133 h 133"/>
                  <a:gd name="T4" fmla="*/ 0 w 285"/>
                  <a:gd name="T5" fmla="*/ 76 h 133"/>
                  <a:gd name="T6" fmla="*/ 0 w 285"/>
                  <a:gd name="T7" fmla="*/ 0 h 133"/>
                  <a:gd name="T8" fmla="*/ 133 w 285"/>
                  <a:gd name="T9" fmla="*/ 38 h 133"/>
                  <a:gd name="T10" fmla="*/ 285 w 285"/>
                  <a:gd name="T11" fmla="*/ 76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133">
                    <a:moveTo>
                      <a:pt x="285" y="76"/>
                    </a:moveTo>
                    <a:lnTo>
                      <a:pt x="0" y="133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33" y="38"/>
                    </a:lnTo>
                    <a:lnTo>
                      <a:pt x="285" y="7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" name="Line 154"/>
              <p:cNvSpPr>
                <a:spLocks noChangeShapeType="1"/>
              </p:cNvSpPr>
              <p:nvPr/>
            </p:nvSpPr>
            <p:spPr bwMode="auto">
              <a:xfrm>
                <a:off x="12294" y="11285"/>
                <a:ext cx="22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155"/>
            <p:cNvGrpSpPr>
              <a:grpSpLocks/>
            </p:cNvGrpSpPr>
            <p:nvPr/>
          </p:nvGrpSpPr>
          <p:grpSpPr bwMode="auto">
            <a:xfrm>
              <a:off x="2725" y="3733"/>
              <a:ext cx="55" cy="213"/>
              <a:chOff x="12978" y="11456"/>
              <a:chExt cx="152" cy="588"/>
            </a:xfrm>
          </p:grpSpPr>
          <p:sp>
            <p:nvSpPr>
              <p:cNvPr id="5320" name="Freeform 156"/>
              <p:cNvSpPr>
                <a:spLocks/>
              </p:cNvSpPr>
              <p:nvPr/>
            </p:nvSpPr>
            <p:spPr bwMode="auto">
              <a:xfrm>
                <a:off x="12978" y="11779"/>
                <a:ext cx="152" cy="265"/>
              </a:xfrm>
              <a:custGeom>
                <a:avLst/>
                <a:gdLst>
                  <a:gd name="T0" fmla="*/ 76 w 152"/>
                  <a:gd name="T1" fmla="*/ 265 h 265"/>
                  <a:gd name="T2" fmla="*/ 0 w 152"/>
                  <a:gd name="T3" fmla="*/ 0 h 265"/>
                  <a:gd name="T4" fmla="*/ 76 w 152"/>
                  <a:gd name="T5" fmla="*/ 0 h 265"/>
                  <a:gd name="T6" fmla="*/ 152 w 152"/>
                  <a:gd name="T7" fmla="*/ 0 h 265"/>
                  <a:gd name="T8" fmla="*/ 114 w 152"/>
                  <a:gd name="T9" fmla="*/ 132 h 265"/>
                  <a:gd name="T10" fmla="*/ 76 w 152"/>
                  <a:gd name="T11" fmla="*/ 227 h 265"/>
                  <a:gd name="T12" fmla="*/ 76 w 152"/>
                  <a:gd name="T13" fmla="*/ 265 h 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65">
                    <a:moveTo>
                      <a:pt x="76" y="265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152" y="0"/>
                    </a:lnTo>
                    <a:lnTo>
                      <a:pt x="114" y="132"/>
                    </a:lnTo>
                    <a:lnTo>
                      <a:pt x="76" y="227"/>
                    </a:lnTo>
                    <a:lnTo>
                      <a:pt x="76" y="265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" name="Line 157"/>
              <p:cNvSpPr>
                <a:spLocks noChangeShapeType="1"/>
              </p:cNvSpPr>
              <p:nvPr/>
            </p:nvSpPr>
            <p:spPr bwMode="auto">
              <a:xfrm>
                <a:off x="13054" y="11456"/>
                <a:ext cx="1" cy="323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99" name="Rectangle 158"/>
            <p:cNvSpPr>
              <a:spLocks noChangeArrowheads="1"/>
            </p:cNvSpPr>
            <p:nvPr/>
          </p:nvSpPr>
          <p:spPr bwMode="auto">
            <a:xfrm>
              <a:off x="2175" y="4133"/>
              <a:ext cx="308" cy="1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0" name="Rectangle 159"/>
            <p:cNvSpPr>
              <a:spLocks noChangeArrowheads="1"/>
            </p:cNvSpPr>
            <p:nvPr/>
          </p:nvSpPr>
          <p:spPr bwMode="auto">
            <a:xfrm>
              <a:off x="2667" y="4133"/>
              <a:ext cx="151" cy="159"/>
            </a:xfrm>
            <a:prstGeom prst="rect">
              <a:avLst/>
            </a:prstGeom>
            <a:noFill/>
            <a:ln w="12065">
              <a:solidFill>
                <a:srgbClr val="0000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7" name="Group 160"/>
            <p:cNvGrpSpPr>
              <a:grpSpLocks/>
            </p:cNvGrpSpPr>
            <p:nvPr/>
          </p:nvGrpSpPr>
          <p:grpSpPr bwMode="auto">
            <a:xfrm>
              <a:off x="2479" y="4199"/>
              <a:ext cx="185" cy="48"/>
              <a:chOff x="12294" y="12747"/>
              <a:chExt cx="513" cy="133"/>
            </a:xfrm>
          </p:grpSpPr>
          <p:sp>
            <p:nvSpPr>
              <p:cNvPr id="5318" name="Freeform 161"/>
              <p:cNvSpPr>
                <a:spLocks/>
              </p:cNvSpPr>
              <p:nvPr/>
            </p:nvSpPr>
            <p:spPr bwMode="auto">
              <a:xfrm>
                <a:off x="12522" y="12747"/>
                <a:ext cx="285" cy="133"/>
              </a:xfrm>
              <a:custGeom>
                <a:avLst/>
                <a:gdLst>
                  <a:gd name="T0" fmla="*/ 285 w 285"/>
                  <a:gd name="T1" fmla="*/ 76 h 133"/>
                  <a:gd name="T2" fmla="*/ 0 w 285"/>
                  <a:gd name="T3" fmla="*/ 133 h 133"/>
                  <a:gd name="T4" fmla="*/ 0 w 285"/>
                  <a:gd name="T5" fmla="*/ 76 h 133"/>
                  <a:gd name="T6" fmla="*/ 0 w 285"/>
                  <a:gd name="T7" fmla="*/ 0 h 133"/>
                  <a:gd name="T8" fmla="*/ 133 w 285"/>
                  <a:gd name="T9" fmla="*/ 38 h 133"/>
                  <a:gd name="T10" fmla="*/ 285 w 285"/>
                  <a:gd name="T11" fmla="*/ 76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133">
                    <a:moveTo>
                      <a:pt x="285" y="76"/>
                    </a:moveTo>
                    <a:lnTo>
                      <a:pt x="0" y="133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33" y="38"/>
                    </a:lnTo>
                    <a:lnTo>
                      <a:pt x="285" y="7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" name="Line 162"/>
              <p:cNvSpPr>
                <a:spLocks noChangeShapeType="1"/>
              </p:cNvSpPr>
              <p:nvPr/>
            </p:nvSpPr>
            <p:spPr bwMode="auto">
              <a:xfrm>
                <a:off x="12294" y="12823"/>
                <a:ext cx="22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163"/>
            <p:cNvGrpSpPr>
              <a:grpSpLocks/>
            </p:cNvGrpSpPr>
            <p:nvPr/>
          </p:nvGrpSpPr>
          <p:grpSpPr bwMode="auto">
            <a:xfrm>
              <a:off x="2725" y="4288"/>
              <a:ext cx="55" cy="212"/>
              <a:chOff x="12978" y="12994"/>
              <a:chExt cx="152" cy="588"/>
            </a:xfrm>
          </p:grpSpPr>
          <p:sp>
            <p:nvSpPr>
              <p:cNvPr id="5316" name="Freeform 164"/>
              <p:cNvSpPr>
                <a:spLocks/>
              </p:cNvSpPr>
              <p:nvPr/>
            </p:nvSpPr>
            <p:spPr bwMode="auto">
              <a:xfrm>
                <a:off x="12978" y="13316"/>
                <a:ext cx="152" cy="266"/>
              </a:xfrm>
              <a:custGeom>
                <a:avLst/>
                <a:gdLst>
                  <a:gd name="T0" fmla="*/ 76 w 152"/>
                  <a:gd name="T1" fmla="*/ 266 h 266"/>
                  <a:gd name="T2" fmla="*/ 0 w 152"/>
                  <a:gd name="T3" fmla="*/ 0 h 266"/>
                  <a:gd name="T4" fmla="*/ 76 w 152"/>
                  <a:gd name="T5" fmla="*/ 0 h 266"/>
                  <a:gd name="T6" fmla="*/ 152 w 152"/>
                  <a:gd name="T7" fmla="*/ 0 h 266"/>
                  <a:gd name="T8" fmla="*/ 114 w 152"/>
                  <a:gd name="T9" fmla="*/ 133 h 266"/>
                  <a:gd name="T10" fmla="*/ 76 w 152"/>
                  <a:gd name="T11" fmla="*/ 228 h 266"/>
                  <a:gd name="T12" fmla="*/ 76 w 152"/>
                  <a:gd name="T13" fmla="*/ 266 h 2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66">
                    <a:moveTo>
                      <a:pt x="76" y="266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152" y="0"/>
                    </a:lnTo>
                    <a:lnTo>
                      <a:pt x="114" y="133"/>
                    </a:lnTo>
                    <a:lnTo>
                      <a:pt x="76" y="228"/>
                    </a:lnTo>
                    <a:lnTo>
                      <a:pt x="76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" name="Line 165"/>
              <p:cNvSpPr>
                <a:spLocks noChangeShapeType="1"/>
              </p:cNvSpPr>
              <p:nvPr/>
            </p:nvSpPr>
            <p:spPr bwMode="auto">
              <a:xfrm>
                <a:off x="13054" y="12994"/>
                <a:ext cx="1" cy="322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03" name="Line 166"/>
            <p:cNvSpPr>
              <a:spLocks noChangeShapeType="1"/>
            </p:cNvSpPr>
            <p:nvPr/>
          </p:nvSpPr>
          <p:spPr bwMode="auto">
            <a:xfrm>
              <a:off x="3033" y="2099"/>
              <a:ext cx="1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Line 167"/>
            <p:cNvSpPr>
              <a:spLocks noChangeShapeType="1"/>
            </p:cNvSpPr>
            <p:nvPr/>
          </p:nvSpPr>
          <p:spPr bwMode="auto">
            <a:xfrm>
              <a:off x="3061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Line 168"/>
            <p:cNvSpPr>
              <a:spLocks noChangeShapeType="1"/>
            </p:cNvSpPr>
            <p:nvPr/>
          </p:nvSpPr>
          <p:spPr bwMode="auto">
            <a:xfrm>
              <a:off x="3095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6" name="Line 169"/>
            <p:cNvSpPr>
              <a:spLocks noChangeShapeType="1"/>
            </p:cNvSpPr>
            <p:nvPr/>
          </p:nvSpPr>
          <p:spPr bwMode="auto">
            <a:xfrm>
              <a:off x="3122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170"/>
            <p:cNvSpPr>
              <a:spLocks noChangeShapeType="1"/>
            </p:cNvSpPr>
            <p:nvPr/>
          </p:nvSpPr>
          <p:spPr bwMode="auto">
            <a:xfrm>
              <a:off x="3156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Line 171"/>
            <p:cNvSpPr>
              <a:spLocks noChangeShapeType="1"/>
            </p:cNvSpPr>
            <p:nvPr/>
          </p:nvSpPr>
          <p:spPr bwMode="auto">
            <a:xfrm>
              <a:off x="3183" y="2099"/>
              <a:ext cx="1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Line 172"/>
            <p:cNvSpPr>
              <a:spLocks noChangeShapeType="1"/>
            </p:cNvSpPr>
            <p:nvPr/>
          </p:nvSpPr>
          <p:spPr bwMode="auto">
            <a:xfrm>
              <a:off x="3217" y="2099"/>
              <a:ext cx="1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Line 173"/>
            <p:cNvSpPr>
              <a:spLocks noChangeShapeType="1"/>
            </p:cNvSpPr>
            <p:nvPr/>
          </p:nvSpPr>
          <p:spPr bwMode="auto">
            <a:xfrm>
              <a:off x="3245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Line 174"/>
            <p:cNvSpPr>
              <a:spLocks noChangeShapeType="1"/>
            </p:cNvSpPr>
            <p:nvPr/>
          </p:nvSpPr>
          <p:spPr bwMode="auto">
            <a:xfrm>
              <a:off x="3279" y="2099"/>
              <a:ext cx="0" cy="2559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Rectangle 175"/>
            <p:cNvSpPr>
              <a:spLocks noChangeArrowheads="1"/>
            </p:cNvSpPr>
            <p:nvPr/>
          </p:nvSpPr>
          <p:spPr bwMode="auto">
            <a:xfrm>
              <a:off x="3002" y="2471"/>
              <a:ext cx="308" cy="157"/>
            </a:xfrm>
            <a:prstGeom prst="rect">
              <a:avLst/>
            </a:prstGeom>
            <a:solidFill>
              <a:srgbClr val="FCF305"/>
            </a:solidFill>
            <a:ln w="12065">
              <a:solidFill>
                <a:srgbClr val="FCF30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3" name="Rectangle 176"/>
            <p:cNvSpPr>
              <a:spLocks noChangeArrowheads="1"/>
            </p:cNvSpPr>
            <p:nvPr/>
          </p:nvSpPr>
          <p:spPr bwMode="auto">
            <a:xfrm>
              <a:off x="3494" y="2471"/>
              <a:ext cx="159" cy="157"/>
            </a:xfrm>
            <a:prstGeom prst="rect">
              <a:avLst/>
            </a:prstGeom>
            <a:solidFill>
              <a:srgbClr val="FF3300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9" name="Group 177"/>
            <p:cNvGrpSpPr>
              <a:grpSpLocks/>
            </p:cNvGrpSpPr>
            <p:nvPr/>
          </p:nvGrpSpPr>
          <p:grpSpPr bwMode="auto">
            <a:xfrm>
              <a:off x="3306" y="2536"/>
              <a:ext cx="186" cy="47"/>
              <a:chOff x="14593" y="8134"/>
              <a:chExt cx="514" cy="132"/>
            </a:xfrm>
          </p:grpSpPr>
          <p:sp>
            <p:nvSpPr>
              <p:cNvPr id="5314" name="Freeform 178"/>
              <p:cNvSpPr>
                <a:spLocks/>
              </p:cNvSpPr>
              <p:nvPr/>
            </p:nvSpPr>
            <p:spPr bwMode="auto">
              <a:xfrm>
                <a:off x="14840" y="8134"/>
                <a:ext cx="267" cy="132"/>
              </a:xfrm>
              <a:custGeom>
                <a:avLst/>
                <a:gdLst>
                  <a:gd name="T0" fmla="*/ 267 w 267"/>
                  <a:gd name="T1" fmla="*/ 76 h 132"/>
                  <a:gd name="T2" fmla="*/ 0 w 267"/>
                  <a:gd name="T3" fmla="*/ 132 h 132"/>
                  <a:gd name="T4" fmla="*/ 0 w 267"/>
                  <a:gd name="T5" fmla="*/ 76 h 132"/>
                  <a:gd name="T6" fmla="*/ 0 w 267"/>
                  <a:gd name="T7" fmla="*/ 0 h 132"/>
                  <a:gd name="T8" fmla="*/ 134 w 267"/>
                  <a:gd name="T9" fmla="*/ 38 h 132"/>
                  <a:gd name="T10" fmla="*/ 229 w 267"/>
                  <a:gd name="T11" fmla="*/ 57 h 132"/>
                  <a:gd name="T12" fmla="*/ 267 w 267"/>
                  <a:gd name="T13" fmla="*/ 76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7" h="132">
                    <a:moveTo>
                      <a:pt x="267" y="76"/>
                    </a:moveTo>
                    <a:lnTo>
                      <a:pt x="0" y="132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34" y="38"/>
                    </a:lnTo>
                    <a:lnTo>
                      <a:pt x="229" y="57"/>
                    </a:lnTo>
                    <a:lnTo>
                      <a:pt x="267" y="7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" name="Line 179"/>
              <p:cNvSpPr>
                <a:spLocks noChangeShapeType="1"/>
              </p:cNvSpPr>
              <p:nvPr/>
            </p:nvSpPr>
            <p:spPr bwMode="auto">
              <a:xfrm>
                <a:off x="14593" y="8210"/>
                <a:ext cx="247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180"/>
            <p:cNvGrpSpPr>
              <a:grpSpLocks/>
            </p:cNvGrpSpPr>
            <p:nvPr/>
          </p:nvGrpSpPr>
          <p:grpSpPr bwMode="auto">
            <a:xfrm>
              <a:off x="3560" y="2625"/>
              <a:ext cx="48" cy="212"/>
              <a:chOff x="15297" y="8380"/>
              <a:chExt cx="133" cy="589"/>
            </a:xfrm>
          </p:grpSpPr>
          <p:sp>
            <p:nvSpPr>
              <p:cNvPr id="5312" name="Freeform 181"/>
              <p:cNvSpPr>
                <a:spLocks/>
              </p:cNvSpPr>
              <p:nvPr/>
            </p:nvSpPr>
            <p:spPr bwMode="auto">
              <a:xfrm>
                <a:off x="15297" y="8703"/>
                <a:ext cx="133" cy="266"/>
              </a:xfrm>
              <a:custGeom>
                <a:avLst/>
                <a:gdLst>
                  <a:gd name="T0" fmla="*/ 76 w 133"/>
                  <a:gd name="T1" fmla="*/ 266 h 266"/>
                  <a:gd name="T2" fmla="*/ 0 w 133"/>
                  <a:gd name="T3" fmla="*/ 0 h 266"/>
                  <a:gd name="T4" fmla="*/ 76 w 133"/>
                  <a:gd name="T5" fmla="*/ 0 h 266"/>
                  <a:gd name="T6" fmla="*/ 133 w 133"/>
                  <a:gd name="T7" fmla="*/ 0 h 266"/>
                  <a:gd name="T8" fmla="*/ 95 w 133"/>
                  <a:gd name="T9" fmla="*/ 133 h 266"/>
                  <a:gd name="T10" fmla="*/ 76 w 133"/>
                  <a:gd name="T11" fmla="*/ 228 h 266"/>
                  <a:gd name="T12" fmla="*/ 76 w 133"/>
                  <a:gd name="T13" fmla="*/ 266 h 2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266">
                    <a:moveTo>
                      <a:pt x="76" y="266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133" y="0"/>
                    </a:lnTo>
                    <a:lnTo>
                      <a:pt x="95" y="133"/>
                    </a:lnTo>
                    <a:lnTo>
                      <a:pt x="76" y="228"/>
                    </a:lnTo>
                    <a:lnTo>
                      <a:pt x="76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" name="Line 182"/>
              <p:cNvSpPr>
                <a:spLocks noChangeShapeType="1"/>
              </p:cNvSpPr>
              <p:nvPr/>
            </p:nvSpPr>
            <p:spPr bwMode="auto">
              <a:xfrm>
                <a:off x="15373" y="8380"/>
                <a:ext cx="1" cy="323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16" name="Rectangle 183"/>
            <p:cNvSpPr>
              <a:spLocks noChangeArrowheads="1"/>
            </p:cNvSpPr>
            <p:nvPr/>
          </p:nvSpPr>
          <p:spPr bwMode="auto">
            <a:xfrm>
              <a:off x="3002" y="3025"/>
              <a:ext cx="308" cy="158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7" name="Rectangle 184"/>
            <p:cNvSpPr>
              <a:spLocks noChangeArrowheads="1"/>
            </p:cNvSpPr>
            <p:nvPr/>
          </p:nvSpPr>
          <p:spPr bwMode="auto">
            <a:xfrm>
              <a:off x="3494" y="3025"/>
              <a:ext cx="159" cy="158"/>
            </a:xfrm>
            <a:prstGeom prst="rect">
              <a:avLst/>
            </a:prstGeom>
            <a:noFill/>
            <a:ln w="12065">
              <a:solidFill>
                <a:srgbClr val="0000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31" name="Group 185"/>
            <p:cNvGrpSpPr>
              <a:grpSpLocks/>
            </p:cNvGrpSpPr>
            <p:nvPr/>
          </p:nvGrpSpPr>
          <p:grpSpPr bwMode="auto">
            <a:xfrm>
              <a:off x="3306" y="3090"/>
              <a:ext cx="186" cy="48"/>
              <a:chOff x="14593" y="9671"/>
              <a:chExt cx="514" cy="133"/>
            </a:xfrm>
          </p:grpSpPr>
          <p:sp>
            <p:nvSpPr>
              <p:cNvPr id="5310" name="Freeform 186"/>
              <p:cNvSpPr>
                <a:spLocks/>
              </p:cNvSpPr>
              <p:nvPr/>
            </p:nvSpPr>
            <p:spPr bwMode="auto">
              <a:xfrm>
                <a:off x="14840" y="9671"/>
                <a:ext cx="267" cy="133"/>
              </a:xfrm>
              <a:custGeom>
                <a:avLst/>
                <a:gdLst>
                  <a:gd name="T0" fmla="*/ 267 w 267"/>
                  <a:gd name="T1" fmla="*/ 76 h 133"/>
                  <a:gd name="T2" fmla="*/ 0 w 267"/>
                  <a:gd name="T3" fmla="*/ 133 h 133"/>
                  <a:gd name="T4" fmla="*/ 0 w 267"/>
                  <a:gd name="T5" fmla="*/ 76 h 133"/>
                  <a:gd name="T6" fmla="*/ 0 w 267"/>
                  <a:gd name="T7" fmla="*/ 0 h 133"/>
                  <a:gd name="T8" fmla="*/ 134 w 267"/>
                  <a:gd name="T9" fmla="*/ 38 h 133"/>
                  <a:gd name="T10" fmla="*/ 229 w 267"/>
                  <a:gd name="T11" fmla="*/ 57 h 133"/>
                  <a:gd name="T12" fmla="*/ 267 w 267"/>
                  <a:gd name="T13" fmla="*/ 76 h 1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7" h="133">
                    <a:moveTo>
                      <a:pt x="267" y="76"/>
                    </a:moveTo>
                    <a:lnTo>
                      <a:pt x="0" y="133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34" y="38"/>
                    </a:lnTo>
                    <a:lnTo>
                      <a:pt x="229" y="57"/>
                    </a:lnTo>
                    <a:lnTo>
                      <a:pt x="267" y="7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" name="Line 187"/>
              <p:cNvSpPr>
                <a:spLocks noChangeShapeType="1"/>
              </p:cNvSpPr>
              <p:nvPr/>
            </p:nvSpPr>
            <p:spPr bwMode="auto">
              <a:xfrm>
                <a:off x="14593" y="9747"/>
                <a:ext cx="247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2" name="Group 188"/>
            <p:cNvGrpSpPr>
              <a:grpSpLocks/>
            </p:cNvGrpSpPr>
            <p:nvPr/>
          </p:nvGrpSpPr>
          <p:grpSpPr bwMode="auto">
            <a:xfrm>
              <a:off x="3560" y="3179"/>
              <a:ext cx="48" cy="213"/>
              <a:chOff x="15297" y="9918"/>
              <a:chExt cx="133" cy="589"/>
            </a:xfrm>
          </p:grpSpPr>
          <p:sp>
            <p:nvSpPr>
              <p:cNvPr id="5308" name="Freeform 189"/>
              <p:cNvSpPr>
                <a:spLocks/>
              </p:cNvSpPr>
              <p:nvPr/>
            </p:nvSpPr>
            <p:spPr bwMode="auto">
              <a:xfrm>
                <a:off x="15297" y="10241"/>
                <a:ext cx="133" cy="266"/>
              </a:xfrm>
              <a:custGeom>
                <a:avLst/>
                <a:gdLst>
                  <a:gd name="T0" fmla="*/ 76 w 133"/>
                  <a:gd name="T1" fmla="*/ 266 h 266"/>
                  <a:gd name="T2" fmla="*/ 0 w 133"/>
                  <a:gd name="T3" fmla="*/ 0 h 266"/>
                  <a:gd name="T4" fmla="*/ 76 w 133"/>
                  <a:gd name="T5" fmla="*/ 0 h 266"/>
                  <a:gd name="T6" fmla="*/ 133 w 133"/>
                  <a:gd name="T7" fmla="*/ 0 h 266"/>
                  <a:gd name="T8" fmla="*/ 95 w 133"/>
                  <a:gd name="T9" fmla="*/ 133 h 266"/>
                  <a:gd name="T10" fmla="*/ 76 w 133"/>
                  <a:gd name="T11" fmla="*/ 228 h 266"/>
                  <a:gd name="T12" fmla="*/ 76 w 133"/>
                  <a:gd name="T13" fmla="*/ 266 h 2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266">
                    <a:moveTo>
                      <a:pt x="76" y="266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133" y="0"/>
                    </a:lnTo>
                    <a:lnTo>
                      <a:pt x="95" y="133"/>
                    </a:lnTo>
                    <a:lnTo>
                      <a:pt x="76" y="228"/>
                    </a:lnTo>
                    <a:lnTo>
                      <a:pt x="76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" name="Line 190"/>
              <p:cNvSpPr>
                <a:spLocks noChangeShapeType="1"/>
              </p:cNvSpPr>
              <p:nvPr/>
            </p:nvSpPr>
            <p:spPr bwMode="auto">
              <a:xfrm>
                <a:off x="15373" y="9918"/>
                <a:ext cx="1" cy="323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0" name="Rectangle 191"/>
            <p:cNvSpPr>
              <a:spLocks noChangeArrowheads="1"/>
            </p:cNvSpPr>
            <p:nvPr/>
          </p:nvSpPr>
          <p:spPr bwMode="auto">
            <a:xfrm>
              <a:off x="3002" y="3579"/>
              <a:ext cx="308" cy="158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1" name="Rectangle 192"/>
            <p:cNvSpPr>
              <a:spLocks noChangeArrowheads="1"/>
            </p:cNvSpPr>
            <p:nvPr/>
          </p:nvSpPr>
          <p:spPr bwMode="auto">
            <a:xfrm>
              <a:off x="3494" y="3579"/>
              <a:ext cx="159" cy="158"/>
            </a:xfrm>
            <a:prstGeom prst="rect">
              <a:avLst/>
            </a:prstGeom>
            <a:noFill/>
            <a:ln w="12065">
              <a:solidFill>
                <a:srgbClr val="0000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5164" name="Group 193"/>
            <p:cNvGrpSpPr>
              <a:grpSpLocks/>
            </p:cNvGrpSpPr>
            <p:nvPr/>
          </p:nvGrpSpPr>
          <p:grpSpPr bwMode="auto">
            <a:xfrm>
              <a:off x="3306" y="3645"/>
              <a:ext cx="186" cy="48"/>
              <a:chOff x="14593" y="11209"/>
              <a:chExt cx="514" cy="133"/>
            </a:xfrm>
          </p:grpSpPr>
          <p:sp>
            <p:nvSpPr>
              <p:cNvPr id="5306" name="Freeform 194"/>
              <p:cNvSpPr>
                <a:spLocks/>
              </p:cNvSpPr>
              <p:nvPr/>
            </p:nvSpPr>
            <p:spPr bwMode="auto">
              <a:xfrm>
                <a:off x="14840" y="11209"/>
                <a:ext cx="267" cy="133"/>
              </a:xfrm>
              <a:custGeom>
                <a:avLst/>
                <a:gdLst>
                  <a:gd name="T0" fmla="*/ 267 w 267"/>
                  <a:gd name="T1" fmla="*/ 76 h 133"/>
                  <a:gd name="T2" fmla="*/ 0 w 267"/>
                  <a:gd name="T3" fmla="*/ 133 h 133"/>
                  <a:gd name="T4" fmla="*/ 0 w 267"/>
                  <a:gd name="T5" fmla="*/ 76 h 133"/>
                  <a:gd name="T6" fmla="*/ 0 w 267"/>
                  <a:gd name="T7" fmla="*/ 0 h 133"/>
                  <a:gd name="T8" fmla="*/ 134 w 267"/>
                  <a:gd name="T9" fmla="*/ 38 h 133"/>
                  <a:gd name="T10" fmla="*/ 229 w 267"/>
                  <a:gd name="T11" fmla="*/ 57 h 133"/>
                  <a:gd name="T12" fmla="*/ 267 w 267"/>
                  <a:gd name="T13" fmla="*/ 76 h 1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7" h="133">
                    <a:moveTo>
                      <a:pt x="267" y="76"/>
                    </a:moveTo>
                    <a:lnTo>
                      <a:pt x="0" y="133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34" y="38"/>
                    </a:lnTo>
                    <a:lnTo>
                      <a:pt x="229" y="57"/>
                    </a:lnTo>
                    <a:lnTo>
                      <a:pt x="267" y="7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" name="Line 195"/>
              <p:cNvSpPr>
                <a:spLocks noChangeShapeType="1"/>
              </p:cNvSpPr>
              <p:nvPr/>
            </p:nvSpPr>
            <p:spPr bwMode="auto">
              <a:xfrm>
                <a:off x="14593" y="11285"/>
                <a:ext cx="247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5" name="Group 196"/>
            <p:cNvGrpSpPr>
              <a:grpSpLocks/>
            </p:cNvGrpSpPr>
            <p:nvPr/>
          </p:nvGrpSpPr>
          <p:grpSpPr bwMode="auto">
            <a:xfrm>
              <a:off x="3560" y="3733"/>
              <a:ext cx="48" cy="213"/>
              <a:chOff x="15297" y="11456"/>
              <a:chExt cx="133" cy="588"/>
            </a:xfrm>
          </p:grpSpPr>
          <p:sp>
            <p:nvSpPr>
              <p:cNvPr id="5304" name="Freeform 197"/>
              <p:cNvSpPr>
                <a:spLocks/>
              </p:cNvSpPr>
              <p:nvPr/>
            </p:nvSpPr>
            <p:spPr bwMode="auto">
              <a:xfrm>
                <a:off x="15297" y="11779"/>
                <a:ext cx="133" cy="265"/>
              </a:xfrm>
              <a:custGeom>
                <a:avLst/>
                <a:gdLst>
                  <a:gd name="T0" fmla="*/ 76 w 133"/>
                  <a:gd name="T1" fmla="*/ 265 h 265"/>
                  <a:gd name="T2" fmla="*/ 0 w 133"/>
                  <a:gd name="T3" fmla="*/ 0 h 265"/>
                  <a:gd name="T4" fmla="*/ 76 w 133"/>
                  <a:gd name="T5" fmla="*/ 0 h 265"/>
                  <a:gd name="T6" fmla="*/ 133 w 133"/>
                  <a:gd name="T7" fmla="*/ 0 h 265"/>
                  <a:gd name="T8" fmla="*/ 95 w 133"/>
                  <a:gd name="T9" fmla="*/ 132 h 265"/>
                  <a:gd name="T10" fmla="*/ 76 w 133"/>
                  <a:gd name="T11" fmla="*/ 227 h 265"/>
                  <a:gd name="T12" fmla="*/ 76 w 133"/>
                  <a:gd name="T13" fmla="*/ 265 h 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265">
                    <a:moveTo>
                      <a:pt x="76" y="265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133" y="0"/>
                    </a:lnTo>
                    <a:lnTo>
                      <a:pt x="95" y="132"/>
                    </a:lnTo>
                    <a:lnTo>
                      <a:pt x="76" y="227"/>
                    </a:lnTo>
                    <a:lnTo>
                      <a:pt x="76" y="265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" name="Line 198"/>
              <p:cNvSpPr>
                <a:spLocks noChangeShapeType="1"/>
              </p:cNvSpPr>
              <p:nvPr/>
            </p:nvSpPr>
            <p:spPr bwMode="auto">
              <a:xfrm>
                <a:off x="15373" y="11456"/>
                <a:ext cx="1" cy="323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4" name="Rectangle 199"/>
            <p:cNvSpPr>
              <a:spLocks noChangeArrowheads="1"/>
            </p:cNvSpPr>
            <p:nvPr/>
          </p:nvSpPr>
          <p:spPr bwMode="auto">
            <a:xfrm>
              <a:off x="3002" y="4133"/>
              <a:ext cx="308" cy="1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5" name="Rectangle 200"/>
            <p:cNvSpPr>
              <a:spLocks noChangeArrowheads="1"/>
            </p:cNvSpPr>
            <p:nvPr/>
          </p:nvSpPr>
          <p:spPr bwMode="auto">
            <a:xfrm>
              <a:off x="3494" y="4133"/>
              <a:ext cx="159" cy="159"/>
            </a:xfrm>
            <a:prstGeom prst="rect">
              <a:avLst/>
            </a:prstGeom>
            <a:noFill/>
            <a:ln w="12065">
              <a:solidFill>
                <a:srgbClr val="0000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5168" name="Group 201"/>
            <p:cNvGrpSpPr>
              <a:grpSpLocks/>
            </p:cNvGrpSpPr>
            <p:nvPr/>
          </p:nvGrpSpPr>
          <p:grpSpPr bwMode="auto">
            <a:xfrm>
              <a:off x="3306" y="4199"/>
              <a:ext cx="186" cy="48"/>
              <a:chOff x="14593" y="12747"/>
              <a:chExt cx="514" cy="133"/>
            </a:xfrm>
          </p:grpSpPr>
          <p:sp>
            <p:nvSpPr>
              <p:cNvPr id="5302" name="Freeform 202"/>
              <p:cNvSpPr>
                <a:spLocks/>
              </p:cNvSpPr>
              <p:nvPr/>
            </p:nvSpPr>
            <p:spPr bwMode="auto">
              <a:xfrm>
                <a:off x="14840" y="12747"/>
                <a:ext cx="267" cy="133"/>
              </a:xfrm>
              <a:custGeom>
                <a:avLst/>
                <a:gdLst>
                  <a:gd name="T0" fmla="*/ 267 w 267"/>
                  <a:gd name="T1" fmla="*/ 76 h 133"/>
                  <a:gd name="T2" fmla="*/ 0 w 267"/>
                  <a:gd name="T3" fmla="*/ 133 h 133"/>
                  <a:gd name="T4" fmla="*/ 0 w 267"/>
                  <a:gd name="T5" fmla="*/ 76 h 133"/>
                  <a:gd name="T6" fmla="*/ 0 w 267"/>
                  <a:gd name="T7" fmla="*/ 0 h 133"/>
                  <a:gd name="T8" fmla="*/ 134 w 267"/>
                  <a:gd name="T9" fmla="*/ 38 h 133"/>
                  <a:gd name="T10" fmla="*/ 229 w 267"/>
                  <a:gd name="T11" fmla="*/ 57 h 133"/>
                  <a:gd name="T12" fmla="*/ 267 w 267"/>
                  <a:gd name="T13" fmla="*/ 76 h 1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7" h="133">
                    <a:moveTo>
                      <a:pt x="267" y="76"/>
                    </a:moveTo>
                    <a:lnTo>
                      <a:pt x="0" y="133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34" y="38"/>
                    </a:lnTo>
                    <a:lnTo>
                      <a:pt x="229" y="57"/>
                    </a:lnTo>
                    <a:lnTo>
                      <a:pt x="267" y="7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" name="Line 203"/>
              <p:cNvSpPr>
                <a:spLocks noChangeShapeType="1"/>
              </p:cNvSpPr>
              <p:nvPr/>
            </p:nvSpPr>
            <p:spPr bwMode="auto">
              <a:xfrm>
                <a:off x="14593" y="12823"/>
                <a:ext cx="247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9" name="Group 204"/>
            <p:cNvGrpSpPr>
              <a:grpSpLocks/>
            </p:cNvGrpSpPr>
            <p:nvPr/>
          </p:nvGrpSpPr>
          <p:grpSpPr bwMode="auto">
            <a:xfrm>
              <a:off x="3560" y="4288"/>
              <a:ext cx="48" cy="212"/>
              <a:chOff x="15297" y="12994"/>
              <a:chExt cx="133" cy="588"/>
            </a:xfrm>
          </p:grpSpPr>
          <p:sp>
            <p:nvSpPr>
              <p:cNvPr id="5300" name="Freeform 205"/>
              <p:cNvSpPr>
                <a:spLocks/>
              </p:cNvSpPr>
              <p:nvPr/>
            </p:nvSpPr>
            <p:spPr bwMode="auto">
              <a:xfrm>
                <a:off x="15297" y="13316"/>
                <a:ext cx="133" cy="266"/>
              </a:xfrm>
              <a:custGeom>
                <a:avLst/>
                <a:gdLst>
                  <a:gd name="T0" fmla="*/ 76 w 133"/>
                  <a:gd name="T1" fmla="*/ 266 h 266"/>
                  <a:gd name="T2" fmla="*/ 0 w 133"/>
                  <a:gd name="T3" fmla="*/ 0 h 266"/>
                  <a:gd name="T4" fmla="*/ 76 w 133"/>
                  <a:gd name="T5" fmla="*/ 0 h 266"/>
                  <a:gd name="T6" fmla="*/ 133 w 133"/>
                  <a:gd name="T7" fmla="*/ 0 h 266"/>
                  <a:gd name="T8" fmla="*/ 95 w 133"/>
                  <a:gd name="T9" fmla="*/ 133 h 266"/>
                  <a:gd name="T10" fmla="*/ 76 w 133"/>
                  <a:gd name="T11" fmla="*/ 228 h 266"/>
                  <a:gd name="T12" fmla="*/ 76 w 133"/>
                  <a:gd name="T13" fmla="*/ 266 h 2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266">
                    <a:moveTo>
                      <a:pt x="76" y="266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133" y="0"/>
                    </a:lnTo>
                    <a:lnTo>
                      <a:pt x="95" y="133"/>
                    </a:lnTo>
                    <a:lnTo>
                      <a:pt x="76" y="228"/>
                    </a:lnTo>
                    <a:lnTo>
                      <a:pt x="76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" name="Line 206"/>
              <p:cNvSpPr>
                <a:spLocks noChangeShapeType="1"/>
              </p:cNvSpPr>
              <p:nvPr/>
            </p:nvSpPr>
            <p:spPr bwMode="auto">
              <a:xfrm>
                <a:off x="15373" y="12994"/>
                <a:ext cx="1" cy="322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8" name="Line 207"/>
            <p:cNvSpPr>
              <a:spLocks noChangeShapeType="1"/>
            </p:cNvSpPr>
            <p:nvPr/>
          </p:nvSpPr>
          <p:spPr bwMode="auto">
            <a:xfrm>
              <a:off x="1091" y="2837"/>
              <a:ext cx="2940" cy="0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72" name="Group 208"/>
            <p:cNvGrpSpPr>
              <a:grpSpLocks/>
            </p:cNvGrpSpPr>
            <p:nvPr/>
          </p:nvGrpSpPr>
          <p:grpSpPr bwMode="auto">
            <a:xfrm>
              <a:off x="3880" y="2740"/>
              <a:ext cx="95" cy="192"/>
              <a:chOff x="16190" y="8703"/>
              <a:chExt cx="266" cy="532"/>
            </a:xfrm>
          </p:grpSpPr>
          <p:sp>
            <p:nvSpPr>
              <p:cNvPr id="5297" name="Arc 209"/>
              <p:cNvSpPr>
                <a:spLocks/>
              </p:cNvSpPr>
              <p:nvPr/>
            </p:nvSpPr>
            <p:spPr bwMode="auto">
              <a:xfrm>
                <a:off x="16190" y="8703"/>
                <a:ext cx="266" cy="532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7 h 43200"/>
                  <a:gd name="T4" fmla="*/ 0 w 21600"/>
                  <a:gd name="T5" fmla="*/ 3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" name="Arc 210"/>
              <p:cNvSpPr>
                <a:spLocks/>
              </p:cNvSpPr>
              <p:nvPr/>
            </p:nvSpPr>
            <p:spPr bwMode="auto">
              <a:xfrm>
                <a:off x="16190" y="8712"/>
                <a:ext cx="257" cy="514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6 h 43200"/>
                  <a:gd name="T4" fmla="*/ 0 w 21600"/>
                  <a:gd name="T5" fmla="*/ 3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11"/>
              </a:solidFill>
              <a:ln w="12065">
                <a:solidFill>
                  <a:srgbClr val="0080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" name="Line 211"/>
              <p:cNvSpPr>
                <a:spLocks noChangeShapeType="1"/>
              </p:cNvSpPr>
              <p:nvPr/>
            </p:nvSpPr>
            <p:spPr bwMode="auto">
              <a:xfrm>
                <a:off x="16190" y="8703"/>
                <a:ext cx="1" cy="513"/>
              </a:xfrm>
              <a:prstGeom prst="line">
                <a:avLst/>
              </a:prstGeom>
              <a:noFill/>
              <a:ln w="12065">
                <a:solidFill>
                  <a:srgbClr val="0080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0" name="Line 212"/>
            <p:cNvSpPr>
              <a:spLocks noChangeShapeType="1"/>
            </p:cNvSpPr>
            <p:nvPr/>
          </p:nvSpPr>
          <p:spPr bwMode="auto">
            <a:xfrm>
              <a:off x="1091" y="3392"/>
              <a:ext cx="2947" cy="0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73" name="Group 213"/>
            <p:cNvGrpSpPr>
              <a:grpSpLocks/>
            </p:cNvGrpSpPr>
            <p:nvPr/>
          </p:nvGrpSpPr>
          <p:grpSpPr bwMode="auto">
            <a:xfrm>
              <a:off x="3880" y="3294"/>
              <a:ext cx="103" cy="192"/>
              <a:chOff x="16190" y="10241"/>
              <a:chExt cx="285" cy="531"/>
            </a:xfrm>
          </p:grpSpPr>
          <p:sp>
            <p:nvSpPr>
              <p:cNvPr id="5294" name="Arc 214"/>
              <p:cNvSpPr>
                <a:spLocks/>
              </p:cNvSpPr>
              <p:nvPr/>
            </p:nvSpPr>
            <p:spPr bwMode="auto">
              <a:xfrm>
                <a:off x="16209" y="10241"/>
                <a:ext cx="266" cy="531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7 h 43200"/>
                  <a:gd name="T4" fmla="*/ 0 w 21600"/>
                  <a:gd name="T5" fmla="*/ 3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" name="Arc 215"/>
              <p:cNvSpPr>
                <a:spLocks/>
              </p:cNvSpPr>
              <p:nvPr/>
            </p:nvSpPr>
            <p:spPr bwMode="auto">
              <a:xfrm>
                <a:off x="16209" y="10250"/>
                <a:ext cx="257" cy="513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6 h 43200"/>
                  <a:gd name="T4" fmla="*/ 0 w 21600"/>
                  <a:gd name="T5" fmla="*/ 3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11"/>
              </a:solidFill>
              <a:ln w="12065">
                <a:solidFill>
                  <a:srgbClr val="0080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" name="Line 216"/>
              <p:cNvSpPr>
                <a:spLocks noChangeShapeType="1"/>
              </p:cNvSpPr>
              <p:nvPr/>
            </p:nvSpPr>
            <p:spPr bwMode="auto">
              <a:xfrm>
                <a:off x="16190" y="10241"/>
                <a:ext cx="1" cy="512"/>
              </a:xfrm>
              <a:prstGeom prst="line">
                <a:avLst/>
              </a:prstGeom>
              <a:noFill/>
              <a:ln w="12065">
                <a:solidFill>
                  <a:srgbClr val="0080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2" name="Line 217"/>
            <p:cNvSpPr>
              <a:spLocks noChangeShapeType="1"/>
            </p:cNvSpPr>
            <p:nvPr/>
          </p:nvSpPr>
          <p:spPr bwMode="auto">
            <a:xfrm>
              <a:off x="1091" y="3946"/>
              <a:ext cx="2954" cy="0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76" name="Group 218"/>
            <p:cNvGrpSpPr>
              <a:grpSpLocks/>
            </p:cNvGrpSpPr>
            <p:nvPr/>
          </p:nvGrpSpPr>
          <p:grpSpPr bwMode="auto">
            <a:xfrm>
              <a:off x="3860" y="3850"/>
              <a:ext cx="97" cy="191"/>
              <a:chOff x="16133" y="11779"/>
              <a:chExt cx="266" cy="531"/>
            </a:xfrm>
          </p:grpSpPr>
          <p:sp>
            <p:nvSpPr>
              <p:cNvPr id="5291" name="Arc 219"/>
              <p:cNvSpPr>
                <a:spLocks/>
              </p:cNvSpPr>
              <p:nvPr/>
            </p:nvSpPr>
            <p:spPr bwMode="auto">
              <a:xfrm>
                <a:off x="16133" y="11779"/>
                <a:ext cx="266" cy="531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7 h 43200"/>
                  <a:gd name="T4" fmla="*/ 0 w 21600"/>
                  <a:gd name="T5" fmla="*/ 3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" name="Arc 220"/>
              <p:cNvSpPr>
                <a:spLocks/>
              </p:cNvSpPr>
              <p:nvPr/>
            </p:nvSpPr>
            <p:spPr bwMode="auto">
              <a:xfrm>
                <a:off x="16133" y="11788"/>
                <a:ext cx="257" cy="513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6 h 43200"/>
                  <a:gd name="T4" fmla="*/ 0 w 21600"/>
                  <a:gd name="T5" fmla="*/ 3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11"/>
              </a:solidFill>
              <a:ln w="12065">
                <a:solidFill>
                  <a:srgbClr val="0080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" name="Line 221"/>
              <p:cNvSpPr>
                <a:spLocks noChangeShapeType="1"/>
              </p:cNvSpPr>
              <p:nvPr/>
            </p:nvSpPr>
            <p:spPr bwMode="auto">
              <a:xfrm>
                <a:off x="16133" y="11779"/>
                <a:ext cx="1" cy="512"/>
              </a:xfrm>
              <a:prstGeom prst="line">
                <a:avLst/>
              </a:prstGeom>
              <a:noFill/>
              <a:ln w="12065">
                <a:solidFill>
                  <a:srgbClr val="0080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4" name="Line 222"/>
            <p:cNvSpPr>
              <a:spLocks noChangeShapeType="1"/>
            </p:cNvSpPr>
            <p:nvPr/>
          </p:nvSpPr>
          <p:spPr bwMode="auto">
            <a:xfrm>
              <a:off x="1091" y="4500"/>
              <a:ext cx="2954" cy="0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77" name="Group 223"/>
            <p:cNvGrpSpPr>
              <a:grpSpLocks/>
            </p:cNvGrpSpPr>
            <p:nvPr/>
          </p:nvGrpSpPr>
          <p:grpSpPr bwMode="auto">
            <a:xfrm>
              <a:off x="3859" y="4403"/>
              <a:ext cx="103" cy="192"/>
              <a:chOff x="16133" y="13316"/>
              <a:chExt cx="285" cy="532"/>
            </a:xfrm>
          </p:grpSpPr>
          <p:sp>
            <p:nvSpPr>
              <p:cNvPr id="5288" name="Arc 224"/>
              <p:cNvSpPr>
                <a:spLocks/>
              </p:cNvSpPr>
              <p:nvPr/>
            </p:nvSpPr>
            <p:spPr bwMode="auto">
              <a:xfrm>
                <a:off x="16152" y="13316"/>
                <a:ext cx="266" cy="532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7 h 43200"/>
                  <a:gd name="T4" fmla="*/ 0 w 21600"/>
                  <a:gd name="T5" fmla="*/ 3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" name="Arc 225"/>
              <p:cNvSpPr>
                <a:spLocks/>
              </p:cNvSpPr>
              <p:nvPr/>
            </p:nvSpPr>
            <p:spPr bwMode="auto">
              <a:xfrm>
                <a:off x="16152" y="13325"/>
                <a:ext cx="257" cy="514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6 h 43200"/>
                  <a:gd name="T4" fmla="*/ 0 w 21600"/>
                  <a:gd name="T5" fmla="*/ 3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11"/>
              </a:solidFill>
              <a:ln w="12065">
                <a:solidFill>
                  <a:srgbClr val="0080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" name="Line 226"/>
              <p:cNvSpPr>
                <a:spLocks noChangeShapeType="1"/>
              </p:cNvSpPr>
              <p:nvPr/>
            </p:nvSpPr>
            <p:spPr bwMode="auto">
              <a:xfrm>
                <a:off x="16133" y="13316"/>
                <a:ext cx="1" cy="513"/>
              </a:xfrm>
              <a:prstGeom prst="line">
                <a:avLst/>
              </a:prstGeom>
              <a:noFill/>
              <a:ln w="12065">
                <a:solidFill>
                  <a:srgbClr val="0080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89" name="Group 227"/>
            <p:cNvGrpSpPr>
              <a:grpSpLocks/>
            </p:cNvGrpSpPr>
            <p:nvPr/>
          </p:nvGrpSpPr>
          <p:grpSpPr bwMode="auto">
            <a:xfrm>
              <a:off x="4037" y="2098"/>
              <a:ext cx="75" cy="2620"/>
              <a:chOff x="16627" y="6919"/>
              <a:chExt cx="209" cy="7271"/>
            </a:xfrm>
          </p:grpSpPr>
          <p:sp>
            <p:nvSpPr>
              <p:cNvPr id="5286" name="Freeform 228"/>
              <p:cNvSpPr>
                <a:spLocks/>
              </p:cNvSpPr>
              <p:nvPr/>
            </p:nvSpPr>
            <p:spPr bwMode="auto">
              <a:xfrm>
                <a:off x="16627" y="6919"/>
                <a:ext cx="209" cy="436"/>
              </a:xfrm>
              <a:custGeom>
                <a:avLst/>
                <a:gdLst>
                  <a:gd name="T0" fmla="*/ 114 w 209"/>
                  <a:gd name="T1" fmla="*/ 0 h 436"/>
                  <a:gd name="T2" fmla="*/ 209 w 209"/>
                  <a:gd name="T3" fmla="*/ 436 h 436"/>
                  <a:gd name="T4" fmla="*/ 114 w 209"/>
                  <a:gd name="T5" fmla="*/ 436 h 436"/>
                  <a:gd name="T6" fmla="*/ 0 w 209"/>
                  <a:gd name="T7" fmla="*/ 436 h 436"/>
                  <a:gd name="T8" fmla="*/ 57 w 209"/>
                  <a:gd name="T9" fmla="*/ 208 h 436"/>
                  <a:gd name="T10" fmla="*/ 76 w 209"/>
                  <a:gd name="T11" fmla="*/ 95 h 436"/>
                  <a:gd name="T12" fmla="*/ 95 w 209"/>
                  <a:gd name="T13" fmla="*/ 38 h 436"/>
                  <a:gd name="T14" fmla="*/ 114 w 209"/>
                  <a:gd name="T15" fmla="*/ 0 h 4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9" h="436">
                    <a:moveTo>
                      <a:pt x="114" y="0"/>
                    </a:moveTo>
                    <a:lnTo>
                      <a:pt x="209" y="436"/>
                    </a:lnTo>
                    <a:lnTo>
                      <a:pt x="114" y="436"/>
                    </a:lnTo>
                    <a:lnTo>
                      <a:pt x="0" y="436"/>
                    </a:lnTo>
                    <a:lnTo>
                      <a:pt x="57" y="208"/>
                    </a:lnTo>
                    <a:lnTo>
                      <a:pt x="76" y="95"/>
                    </a:lnTo>
                    <a:lnTo>
                      <a:pt x="95" y="38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" name="Line 229"/>
              <p:cNvSpPr>
                <a:spLocks noChangeShapeType="1"/>
              </p:cNvSpPr>
              <p:nvPr/>
            </p:nvSpPr>
            <p:spPr bwMode="auto">
              <a:xfrm>
                <a:off x="16741" y="7355"/>
                <a:ext cx="1" cy="6835"/>
              </a:xfrm>
              <a:prstGeom prst="line">
                <a:avLst/>
              </a:prstGeom>
              <a:noFill/>
              <a:ln w="482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90" name="Group 230"/>
            <p:cNvGrpSpPr>
              <a:grpSpLocks/>
            </p:cNvGrpSpPr>
            <p:nvPr/>
          </p:nvGrpSpPr>
          <p:grpSpPr bwMode="auto">
            <a:xfrm>
              <a:off x="1010" y="2501"/>
              <a:ext cx="2559" cy="144"/>
              <a:chOff x="8262" y="8065"/>
              <a:chExt cx="7021" cy="397"/>
            </a:xfrm>
          </p:grpSpPr>
          <p:sp>
            <p:nvSpPr>
              <p:cNvPr id="5282" name="Rectangle 231"/>
              <p:cNvSpPr>
                <a:spLocks noChangeArrowheads="1"/>
              </p:cNvSpPr>
              <p:nvPr/>
            </p:nvSpPr>
            <p:spPr bwMode="auto">
              <a:xfrm>
                <a:off x="8262" y="8070"/>
                <a:ext cx="166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FFFFFF"/>
                    </a:solidFill>
                  </a:rPr>
                  <a:t>FF</a:t>
                </a:r>
                <a:endParaRPr lang="en-US" sz="1000"/>
              </a:p>
            </p:txBody>
          </p:sp>
          <p:sp>
            <p:nvSpPr>
              <p:cNvPr id="5283" name="Rectangle 232"/>
              <p:cNvSpPr>
                <a:spLocks noChangeArrowheads="1"/>
              </p:cNvSpPr>
              <p:nvPr/>
            </p:nvSpPr>
            <p:spPr bwMode="auto">
              <a:xfrm>
                <a:off x="10626" y="8065"/>
                <a:ext cx="166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FFFFFF"/>
                    </a:solidFill>
                  </a:rPr>
                  <a:t>FF</a:t>
                </a:r>
                <a:endParaRPr lang="en-US" sz="1000"/>
              </a:p>
            </p:txBody>
          </p:sp>
          <p:sp>
            <p:nvSpPr>
              <p:cNvPr id="5284" name="Rectangle 233"/>
              <p:cNvSpPr>
                <a:spLocks noChangeArrowheads="1"/>
              </p:cNvSpPr>
              <p:nvPr/>
            </p:nvSpPr>
            <p:spPr bwMode="auto">
              <a:xfrm>
                <a:off x="12888" y="8065"/>
                <a:ext cx="166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FFFFFF"/>
                    </a:solidFill>
                  </a:rPr>
                  <a:t>FF</a:t>
                </a:r>
                <a:endParaRPr lang="en-US" sz="1000"/>
              </a:p>
            </p:txBody>
          </p:sp>
          <p:sp>
            <p:nvSpPr>
              <p:cNvPr id="5285" name="Rectangle 234"/>
              <p:cNvSpPr>
                <a:spLocks noChangeArrowheads="1"/>
              </p:cNvSpPr>
              <p:nvPr/>
            </p:nvSpPr>
            <p:spPr bwMode="auto">
              <a:xfrm>
                <a:off x="15117" y="8071"/>
                <a:ext cx="166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FFFFFF"/>
                    </a:solidFill>
                  </a:rPr>
                  <a:t>FF</a:t>
                </a:r>
                <a:endParaRPr lang="en-US" sz="1000"/>
              </a:p>
            </p:txBody>
          </p:sp>
        </p:grpSp>
        <p:grpSp>
          <p:nvGrpSpPr>
            <p:cNvPr id="5193" name="Group 235"/>
            <p:cNvGrpSpPr>
              <a:grpSpLocks/>
            </p:cNvGrpSpPr>
            <p:nvPr/>
          </p:nvGrpSpPr>
          <p:grpSpPr bwMode="auto">
            <a:xfrm>
              <a:off x="1029" y="3048"/>
              <a:ext cx="2549" cy="155"/>
              <a:chOff x="8263" y="9560"/>
              <a:chExt cx="7067" cy="430"/>
            </a:xfrm>
          </p:grpSpPr>
          <p:sp>
            <p:nvSpPr>
              <p:cNvPr id="5278" name="Rectangle 236"/>
              <p:cNvSpPr>
                <a:spLocks noChangeArrowheads="1"/>
              </p:cNvSpPr>
              <p:nvPr/>
            </p:nvSpPr>
            <p:spPr bwMode="auto">
              <a:xfrm>
                <a:off x="8263" y="9572"/>
                <a:ext cx="16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FF</a:t>
                </a:r>
                <a:endParaRPr lang="en-US" sz="1000"/>
              </a:p>
            </p:txBody>
          </p:sp>
          <p:sp>
            <p:nvSpPr>
              <p:cNvPr id="5279" name="Rectangle 237"/>
              <p:cNvSpPr>
                <a:spLocks noChangeArrowheads="1"/>
              </p:cNvSpPr>
              <p:nvPr/>
            </p:nvSpPr>
            <p:spPr bwMode="auto">
              <a:xfrm>
                <a:off x="10607" y="9595"/>
                <a:ext cx="168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FF</a:t>
                </a:r>
                <a:endParaRPr lang="en-US" sz="1000"/>
              </a:p>
            </p:txBody>
          </p:sp>
          <p:sp>
            <p:nvSpPr>
              <p:cNvPr id="5280" name="Rectangle 238"/>
              <p:cNvSpPr>
                <a:spLocks noChangeArrowheads="1"/>
              </p:cNvSpPr>
              <p:nvPr/>
            </p:nvSpPr>
            <p:spPr bwMode="auto">
              <a:xfrm>
                <a:off x="12894" y="9560"/>
                <a:ext cx="16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FF</a:t>
                </a:r>
                <a:endParaRPr lang="en-US" sz="1000"/>
              </a:p>
            </p:txBody>
          </p:sp>
          <p:sp>
            <p:nvSpPr>
              <p:cNvPr id="5281" name="Rectangle 239"/>
              <p:cNvSpPr>
                <a:spLocks noChangeArrowheads="1"/>
              </p:cNvSpPr>
              <p:nvPr/>
            </p:nvSpPr>
            <p:spPr bwMode="auto">
              <a:xfrm>
                <a:off x="15162" y="9580"/>
                <a:ext cx="16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FF</a:t>
                </a:r>
                <a:endParaRPr lang="en-US" sz="1000"/>
              </a:p>
            </p:txBody>
          </p:sp>
        </p:grpSp>
        <p:sp>
          <p:nvSpPr>
            <p:cNvPr id="5239" name="Rectangle 240"/>
            <p:cNvSpPr>
              <a:spLocks noChangeArrowheads="1"/>
            </p:cNvSpPr>
            <p:nvPr/>
          </p:nvSpPr>
          <p:spPr bwMode="auto">
            <a:xfrm>
              <a:off x="1037" y="3607"/>
              <a:ext cx="6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FF</a:t>
              </a:r>
              <a:endParaRPr lang="en-US" sz="1000"/>
            </a:p>
          </p:txBody>
        </p:sp>
        <p:sp>
          <p:nvSpPr>
            <p:cNvPr id="5240" name="Rectangle 241"/>
            <p:cNvSpPr>
              <a:spLocks noChangeArrowheads="1"/>
            </p:cNvSpPr>
            <p:nvPr/>
          </p:nvSpPr>
          <p:spPr bwMode="auto">
            <a:xfrm>
              <a:off x="1869" y="3618"/>
              <a:ext cx="6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FF</a:t>
              </a:r>
              <a:endParaRPr lang="en-US" sz="1000"/>
            </a:p>
          </p:txBody>
        </p:sp>
        <p:sp>
          <p:nvSpPr>
            <p:cNvPr id="5241" name="Rectangle 242"/>
            <p:cNvSpPr>
              <a:spLocks noChangeArrowheads="1"/>
            </p:cNvSpPr>
            <p:nvPr/>
          </p:nvSpPr>
          <p:spPr bwMode="auto">
            <a:xfrm>
              <a:off x="2702" y="3602"/>
              <a:ext cx="6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FF</a:t>
              </a:r>
              <a:endParaRPr lang="en-US" sz="1000"/>
            </a:p>
          </p:txBody>
        </p:sp>
        <p:sp>
          <p:nvSpPr>
            <p:cNvPr id="5242" name="Rectangle 243"/>
            <p:cNvSpPr>
              <a:spLocks noChangeArrowheads="1"/>
            </p:cNvSpPr>
            <p:nvPr/>
          </p:nvSpPr>
          <p:spPr bwMode="auto">
            <a:xfrm>
              <a:off x="3524" y="3608"/>
              <a:ext cx="6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FF</a:t>
              </a:r>
              <a:endParaRPr lang="en-US" sz="1000"/>
            </a:p>
          </p:txBody>
        </p:sp>
        <p:grpSp>
          <p:nvGrpSpPr>
            <p:cNvPr id="5194" name="Group 244"/>
            <p:cNvGrpSpPr>
              <a:grpSpLocks/>
            </p:cNvGrpSpPr>
            <p:nvPr/>
          </p:nvGrpSpPr>
          <p:grpSpPr bwMode="auto">
            <a:xfrm>
              <a:off x="1027" y="4170"/>
              <a:ext cx="2553" cy="171"/>
              <a:chOff x="8292" y="12615"/>
              <a:chExt cx="7019" cy="469"/>
            </a:xfrm>
          </p:grpSpPr>
          <p:sp>
            <p:nvSpPr>
              <p:cNvPr id="5274" name="Rectangle 245"/>
              <p:cNvSpPr>
                <a:spLocks noChangeArrowheads="1"/>
              </p:cNvSpPr>
              <p:nvPr/>
            </p:nvSpPr>
            <p:spPr bwMode="auto">
              <a:xfrm>
                <a:off x="8292" y="12692"/>
                <a:ext cx="167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FF</a:t>
                </a:r>
                <a:endParaRPr lang="en-US" sz="1000"/>
              </a:p>
            </p:txBody>
          </p:sp>
          <p:sp>
            <p:nvSpPr>
              <p:cNvPr id="5275" name="Rectangle 246"/>
              <p:cNvSpPr>
                <a:spLocks noChangeArrowheads="1"/>
              </p:cNvSpPr>
              <p:nvPr/>
            </p:nvSpPr>
            <p:spPr bwMode="auto">
              <a:xfrm>
                <a:off x="10558" y="12661"/>
                <a:ext cx="167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FF</a:t>
                </a:r>
                <a:endParaRPr lang="en-US" sz="1000"/>
              </a:p>
            </p:txBody>
          </p:sp>
          <p:sp>
            <p:nvSpPr>
              <p:cNvPr id="5276" name="Rectangle 247"/>
              <p:cNvSpPr>
                <a:spLocks noChangeArrowheads="1"/>
              </p:cNvSpPr>
              <p:nvPr/>
            </p:nvSpPr>
            <p:spPr bwMode="auto">
              <a:xfrm>
                <a:off x="12889" y="12651"/>
                <a:ext cx="167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FF</a:t>
                </a:r>
                <a:endParaRPr lang="en-US" sz="1000"/>
              </a:p>
            </p:txBody>
          </p:sp>
          <p:sp>
            <p:nvSpPr>
              <p:cNvPr id="5277" name="Rectangle 248"/>
              <p:cNvSpPr>
                <a:spLocks noChangeArrowheads="1"/>
              </p:cNvSpPr>
              <p:nvPr/>
            </p:nvSpPr>
            <p:spPr bwMode="auto">
              <a:xfrm>
                <a:off x="15144" y="12615"/>
                <a:ext cx="167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00"/>
                    </a:solidFill>
                  </a:rPr>
                  <a:t>FF</a:t>
                </a:r>
                <a:endParaRPr lang="en-US" sz="1000"/>
              </a:p>
            </p:txBody>
          </p:sp>
        </p:grpSp>
        <p:sp>
          <p:nvSpPr>
            <p:cNvPr id="5244" name="Rectangle 249"/>
            <p:cNvSpPr>
              <a:spLocks noChangeArrowheads="1"/>
            </p:cNvSpPr>
            <p:nvPr/>
          </p:nvSpPr>
          <p:spPr bwMode="auto">
            <a:xfrm>
              <a:off x="559" y="2508"/>
              <a:ext cx="14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word</a:t>
              </a:r>
              <a:endParaRPr lang="en-US" sz="1000"/>
            </a:p>
          </p:txBody>
        </p:sp>
        <p:sp>
          <p:nvSpPr>
            <p:cNvPr id="5245" name="Rectangle 250"/>
            <p:cNvSpPr>
              <a:spLocks noChangeArrowheads="1"/>
            </p:cNvSpPr>
            <p:nvPr/>
          </p:nvSpPr>
          <p:spPr bwMode="auto">
            <a:xfrm>
              <a:off x="1381" y="2507"/>
              <a:ext cx="14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word</a:t>
              </a:r>
              <a:endParaRPr lang="en-US" sz="1000"/>
            </a:p>
          </p:txBody>
        </p:sp>
        <p:sp>
          <p:nvSpPr>
            <p:cNvPr id="5246" name="Rectangle 251"/>
            <p:cNvSpPr>
              <a:spLocks noChangeArrowheads="1"/>
            </p:cNvSpPr>
            <p:nvPr/>
          </p:nvSpPr>
          <p:spPr bwMode="auto">
            <a:xfrm>
              <a:off x="2204" y="2508"/>
              <a:ext cx="14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word</a:t>
              </a:r>
              <a:endParaRPr lang="en-US" sz="1000"/>
            </a:p>
          </p:txBody>
        </p:sp>
        <p:sp>
          <p:nvSpPr>
            <p:cNvPr id="5247" name="Rectangle 252"/>
            <p:cNvSpPr>
              <a:spLocks noChangeArrowheads="1"/>
            </p:cNvSpPr>
            <p:nvPr/>
          </p:nvSpPr>
          <p:spPr bwMode="auto">
            <a:xfrm>
              <a:off x="3051" y="2479"/>
              <a:ext cx="14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word</a:t>
              </a:r>
              <a:endParaRPr lang="en-US" sz="1000"/>
            </a:p>
          </p:txBody>
        </p:sp>
        <p:sp>
          <p:nvSpPr>
            <p:cNvPr id="5248" name="Rectangle 253"/>
            <p:cNvSpPr>
              <a:spLocks noChangeArrowheads="1"/>
            </p:cNvSpPr>
            <p:nvPr/>
          </p:nvSpPr>
          <p:spPr bwMode="auto">
            <a:xfrm>
              <a:off x="455" y="1903"/>
              <a:ext cx="35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800080"/>
                  </a:solidFill>
                </a:rPr>
                <a:t>Layer 1</a:t>
              </a:r>
            </a:p>
          </p:txBody>
        </p:sp>
        <p:sp>
          <p:nvSpPr>
            <p:cNvPr id="5249" name="Rectangle 254"/>
            <p:cNvSpPr>
              <a:spLocks noChangeArrowheads="1"/>
            </p:cNvSpPr>
            <p:nvPr/>
          </p:nvSpPr>
          <p:spPr bwMode="auto">
            <a:xfrm>
              <a:off x="1275" y="1902"/>
              <a:ext cx="35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800080"/>
                  </a:solidFill>
                </a:rPr>
                <a:t>Layer 2</a:t>
              </a:r>
            </a:p>
          </p:txBody>
        </p:sp>
        <p:sp>
          <p:nvSpPr>
            <p:cNvPr id="5250" name="Rectangle 255"/>
            <p:cNvSpPr>
              <a:spLocks noChangeArrowheads="1"/>
            </p:cNvSpPr>
            <p:nvPr/>
          </p:nvSpPr>
          <p:spPr bwMode="auto">
            <a:xfrm>
              <a:off x="2096" y="1901"/>
              <a:ext cx="35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800080"/>
                  </a:solidFill>
                </a:rPr>
                <a:t>Layer 3</a:t>
              </a:r>
            </a:p>
          </p:txBody>
        </p:sp>
        <p:sp>
          <p:nvSpPr>
            <p:cNvPr id="5251" name="Rectangle 256"/>
            <p:cNvSpPr>
              <a:spLocks noChangeArrowheads="1"/>
            </p:cNvSpPr>
            <p:nvPr/>
          </p:nvSpPr>
          <p:spPr bwMode="auto">
            <a:xfrm>
              <a:off x="2944" y="1901"/>
              <a:ext cx="35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800080"/>
                  </a:solidFill>
                </a:rPr>
                <a:t>Layer 4</a:t>
              </a:r>
            </a:p>
          </p:txBody>
        </p:sp>
        <p:sp>
          <p:nvSpPr>
            <p:cNvPr id="5252" name="Rectangle 257"/>
            <p:cNvSpPr>
              <a:spLocks noChangeArrowheads="1"/>
            </p:cNvSpPr>
            <p:nvPr/>
          </p:nvSpPr>
          <p:spPr bwMode="auto">
            <a:xfrm>
              <a:off x="557" y="4886"/>
              <a:ext cx="15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HIT </a:t>
              </a:r>
              <a:endParaRPr lang="en-US" sz="1600"/>
            </a:p>
          </p:txBody>
        </p:sp>
        <p:sp>
          <p:nvSpPr>
            <p:cNvPr id="5253" name="Rectangle 258"/>
            <p:cNvSpPr>
              <a:spLocks noChangeArrowheads="1"/>
            </p:cNvSpPr>
            <p:nvPr/>
          </p:nvSpPr>
          <p:spPr bwMode="auto">
            <a:xfrm>
              <a:off x="72" y="2491"/>
              <a:ext cx="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FF"/>
                  </a:solidFill>
                </a:rPr>
                <a:t>Patt 0</a:t>
              </a:r>
              <a:endParaRPr lang="en-US" sz="1800"/>
            </a:p>
          </p:txBody>
        </p:sp>
        <p:sp>
          <p:nvSpPr>
            <p:cNvPr id="5254" name="Rectangle 259"/>
            <p:cNvSpPr>
              <a:spLocks noChangeArrowheads="1"/>
            </p:cNvSpPr>
            <p:nvPr/>
          </p:nvSpPr>
          <p:spPr bwMode="auto">
            <a:xfrm>
              <a:off x="74" y="3065"/>
              <a:ext cx="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FF"/>
                  </a:solidFill>
                </a:rPr>
                <a:t>Patt 1</a:t>
              </a:r>
              <a:endParaRPr lang="en-US" sz="1800"/>
            </a:p>
          </p:txBody>
        </p:sp>
        <p:sp>
          <p:nvSpPr>
            <p:cNvPr id="5255" name="Rectangle 260"/>
            <p:cNvSpPr>
              <a:spLocks noChangeArrowheads="1"/>
            </p:cNvSpPr>
            <p:nvPr/>
          </p:nvSpPr>
          <p:spPr bwMode="auto">
            <a:xfrm>
              <a:off x="73" y="3612"/>
              <a:ext cx="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FF"/>
                  </a:solidFill>
                </a:rPr>
                <a:t>Patt 2</a:t>
              </a:r>
              <a:endParaRPr lang="en-US" sz="1800"/>
            </a:p>
          </p:txBody>
        </p:sp>
        <p:sp>
          <p:nvSpPr>
            <p:cNvPr id="5256" name="Rectangle 261"/>
            <p:cNvSpPr>
              <a:spLocks noChangeArrowheads="1"/>
            </p:cNvSpPr>
            <p:nvPr/>
          </p:nvSpPr>
          <p:spPr bwMode="auto">
            <a:xfrm>
              <a:off x="73" y="4159"/>
              <a:ext cx="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FF"/>
                  </a:solidFill>
                </a:rPr>
                <a:t>Patt 3</a:t>
              </a:r>
              <a:endParaRPr lang="en-US" sz="1800"/>
            </a:p>
          </p:txBody>
        </p:sp>
        <p:sp>
          <p:nvSpPr>
            <p:cNvPr id="5257" name="Rectangle 262"/>
            <p:cNvSpPr>
              <a:spLocks noChangeArrowheads="1"/>
            </p:cNvSpPr>
            <p:nvPr/>
          </p:nvSpPr>
          <p:spPr bwMode="auto">
            <a:xfrm rot="5400000">
              <a:off x="3682" y="3583"/>
              <a:ext cx="9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Output Bus</a:t>
              </a:r>
              <a:endParaRPr lang="en-US" sz="2000"/>
            </a:p>
          </p:txBody>
        </p:sp>
        <p:sp>
          <p:nvSpPr>
            <p:cNvPr id="5258" name="AutoShape 263"/>
            <p:cNvSpPr>
              <a:spLocks noChangeArrowheads="1"/>
            </p:cNvSpPr>
            <p:nvPr/>
          </p:nvSpPr>
          <p:spPr bwMode="auto">
            <a:xfrm>
              <a:off x="48" y="2381"/>
              <a:ext cx="4124" cy="583"/>
            </a:xfrm>
            <a:prstGeom prst="roundRect">
              <a:avLst>
                <a:gd name="adj" fmla="val 15699"/>
              </a:avLst>
            </a:prstGeom>
            <a:noFill/>
            <a:ln w="12065">
              <a:solidFill>
                <a:srgbClr val="02ABEA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9" name="Rectangle 264"/>
            <p:cNvSpPr>
              <a:spLocks noChangeArrowheads="1"/>
            </p:cNvSpPr>
            <p:nvPr/>
          </p:nvSpPr>
          <p:spPr bwMode="auto">
            <a:xfrm>
              <a:off x="1394" y="4882"/>
              <a:ext cx="15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HIT </a:t>
              </a:r>
              <a:endParaRPr lang="en-US" sz="1600"/>
            </a:p>
          </p:txBody>
        </p:sp>
        <p:sp>
          <p:nvSpPr>
            <p:cNvPr id="5260" name="Rectangle 265"/>
            <p:cNvSpPr>
              <a:spLocks noChangeArrowheads="1"/>
            </p:cNvSpPr>
            <p:nvPr/>
          </p:nvSpPr>
          <p:spPr bwMode="auto">
            <a:xfrm>
              <a:off x="2217" y="4881"/>
              <a:ext cx="15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HIT </a:t>
              </a:r>
              <a:endParaRPr lang="en-US" sz="1600"/>
            </a:p>
          </p:txBody>
        </p:sp>
        <p:sp>
          <p:nvSpPr>
            <p:cNvPr id="5261" name="Rectangle 266"/>
            <p:cNvSpPr>
              <a:spLocks noChangeArrowheads="1"/>
            </p:cNvSpPr>
            <p:nvPr/>
          </p:nvSpPr>
          <p:spPr bwMode="auto">
            <a:xfrm>
              <a:off x="3051" y="4879"/>
              <a:ext cx="15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HIT </a:t>
              </a:r>
              <a:endParaRPr lang="en-US" sz="1600"/>
            </a:p>
          </p:txBody>
        </p:sp>
        <p:grpSp>
          <p:nvGrpSpPr>
            <p:cNvPr id="5197" name="Group 267"/>
            <p:cNvGrpSpPr>
              <a:grpSpLocks/>
            </p:cNvGrpSpPr>
            <p:nvPr/>
          </p:nvGrpSpPr>
          <p:grpSpPr bwMode="auto">
            <a:xfrm>
              <a:off x="606" y="4719"/>
              <a:ext cx="47" cy="123"/>
              <a:chOff x="7087" y="14190"/>
              <a:chExt cx="133" cy="341"/>
            </a:xfrm>
          </p:grpSpPr>
          <p:sp>
            <p:nvSpPr>
              <p:cNvPr id="5272" name="Freeform 268"/>
              <p:cNvSpPr>
                <a:spLocks/>
              </p:cNvSpPr>
              <p:nvPr/>
            </p:nvSpPr>
            <p:spPr bwMode="auto">
              <a:xfrm>
                <a:off x="7087" y="14190"/>
                <a:ext cx="133" cy="265"/>
              </a:xfrm>
              <a:custGeom>
                <a:avLst/>
                <a:gdLst>
                  <a:gd name="T0" fmla="*/ 76 w 133"/>
                  <a:gd name="T1" fmla="*/ 0 h 265"/>
                  <a:gd name="T2" fmla="*/ 133 w 133"/>
                  <a:gd name="T3" fmla="*/ 265 h 265"/>
                  <a:gd name="T4" fmla="*/ 76 w 133"/>
                  <a:gd name="T5" fmla="*/ 265 h 265"/>
                  <a:gd name="T6" fmla="*/ 0 w 133"/>
                  <a:gd name="T7" fmla="*/ 265 h 265"/>
                  <a:gd name="T8" fmla="*/ 38 w 133"/>
                  <a:gd name="T9" fmla="*/ 133 h 265"/>
                  <a:gd name="T10" fmla="*/ 76 w 133"/>
                  <a:gd name="T11" fmla="*/ 0 h 2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3" h="265">
                    <a:moveTo>
                      <a:pt x="76" y="0"/>
                    </a:moveTo>
                    <a:lnTo>
                      <a:pt x="133" y="265"/>
                    </a:lnTo>
                    <a:lnTo>
                      <a:pt x="76" y="265"/>
                    </a:lnTo>
                    <a:lnTo>
                      <a:pt x="0" y="265"/>
                    </a:lnTo>
                    <a:lnTo>
                      <a:pt x="38" y="133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" name="Line 269"/>
              <p:cNvSpPr>
                <a:spLocks noChangeShapeType="1"/>
              </p:cNvSpPr>
              <p:nvPr/>
            </p:nvSpPr>
            <p:spPr bwMode="auto">
              <a:xfrm flipV="1">
                <a:off x="7163" y="14455"/>
                <a:ext cx="1" cy="76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98" name="Group 270"/>
            <p:cNvGrpSpPr>
              <a:grpSpLocks/>
            </p:cNvGrpSpPr>
            <p:nvPr/>
          </p:nvGrpSpPr>
          <p:grpSpPr bwMode="auto">
            <a:xfrm>
              <a:off x="1432" y="4719"/>
              <a:ext cx="55" cy="123"/>
              <a:chOff x="9386" y="14190"/>
              <a:chExt cx="152" cy="341"/>
            </a:xfrm>
          </p:grpSpPr>
          <p:sp>
            <p:nvSpPr>
              <p:cNvPr id="5270" name="Freeform 271"/>
              <p:cNvSpPr>
                <a:spLocks/>
              </p:cNvSpPr>
              <p:nvPr/>
            </p:nvSpPr>
            <p:spPr bwMode="auto">
              <a:xfrm>
                <a:off x="9386" y="14190"/>
                <a:ext cx="152" cy="265"/>
              </a:xfrm>
              <a:custGeom>
                <a:avLst/>
                <a:gdLst>
                  <a:gd name="T0" fmla="*/ 76 w 152"/>
                  <a:gd name="T1" fmla="*/ 0 h 265"/>
                  <a:gd name="T2" fmla="*/ 152 w 152"/>
                  <a:gd name="T3" fmla="*/ 265 h 265"/>
                  <a:gd name="T4" fmla="*/ 76 w 152"/>
                  <a:gd name="T5" fmla="*/ 265 h 265"/>
                  <a:gd name="T6" fmla="*/ 0 w 152"/>
                  <a:gd name="T7" fmla="*/ 265 h 265"/>
                  <a:gd name="T8" fmla="*/ 38 w 152"/>
                  <a:gd name="T9" fmla="*/ 133 h 265"/>
                  <a:gd name="T10" fmla="*/ 76 w 152"/>
                  <a:gd name="T11" fmla="*/ 0 h 2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2" h="265">
                    <a:moveTo>
                      <a:pt x="76" y="0"/>
                    </a:moveTo>
                    <a:lnTo>
                      <a:pt x="152" y="265"/>
                    </a:lnTo>
                    <a:lnTo>
                      <a:pt x="76" y="265"/>
                    </a:lnTo>
                    <a:lnTo>
                      <a:pt x="0" y="265"/>
                    </a:lnTo>
                    <a:lnTo>
                      <a:pt x="38" y="133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" name="Line 272"/>
              <p:cNvSpPr>
                <a:spLocks noChangeShapeType="1"/>
              </p:cNvSpPr>
              <p:nvPr/>
            </p:nvSpPr>
            <p:spPr bwMode="auto">
              <a:xfrm flipV="1">
                <a:off x="9462" y="14455"/>
                <a:ext cx="1" cy="76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01" name="Group 273"/>
            <p:cNvGrpSpPr>
              <a:grpSpLocks/>
            </p:cNvGrpSpPr>
            <p:nvPr/>
          </p:nvGrpSpPr>
          <p:grpSpPr bwMode="auto">
            <a:xfrm>
              <a:off x="2267" y="4719"/>
              <a:ext cx="48" cy="123"/>
              <a:chOff x="11705" y="14190"/>
              <a:chExt cx="133" cy="341"/>
            </a:xfrm>
          </p:grpSpPr>
          <p:sp>
            <p:nvSpPr>
              <p:cNvPr id="5268" name="Freeform 274"/>
              <p:cNvSpPr>
                <a:spLocks/>
              </p:cNvSpPr>
              <p:nvPr/>
            </p:nvSpPr>
            <p:spPr bwMode="auto">
              <a:xfrm>
                <a:off x="11705" y="14190"/>
                <a:ext cx="133" cy="265"/>
              </a:xfrm>
              <a:custGeom>
                <a:avLst/>
                <a:gdLst>
                  <a:gd name="T0" fmla="*/ 76 w 133"/>
                  <a:gd name="T1" fmla="*/ 0 h 265"/>
                  <a:gd name="T2" fmla="*/ 133 w 133"/>
                  <a:gd name="T3" fmla="*/ 265 h 265"/>
                  <a:gd name="T4" fmla="*/ 76 w 133"/>
                  <a:gd name="T5" fmla="*/ 265 h 265"/>
                  <a:gd name="T6" fmla="*/ 0 w 133"/>
                  <a:gd name="T7" fmla="*/ 265 h 265"/>
                  <a:gd name="T8" fmla="*/ 38 w 133"/>
                  <a:gd name="T9" fmla="*/ 133 h 265"/>
                  <a:gd name="T10" fmla="*/ 76 w 133"/>
                  <a:gd name="T11" fmla="*/ 0 h 2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3" h="265">
                    <a:moveTo>
                      <a:pt x="76" y="0"/>
                    </a:moveTo>
                    <a:lnTo>
                      <a:pt x="133" y="265"/>
                    </a:lnTo>
                    <a:lnTo>
                      <a:pt x="76" y="265"/>
                    </a:lnTo>
                    <a:lnTo>
                      <a:pt x="0" y="265"/>
                    </a:lnTo>
                    <a:lnTo>
                      <a:pt x="38" y="133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" name="Line 275"/>
              <p:cNvSpPr>
                <a:spLocks noChangeShapeType="1"/>
              </p:cNvSpPr>
              <p:nvPr/>
            </p:nvSpPr>
            <p:spPr bwMode="auto">
              <a:xfrm flipV="1">
                <a:off x="11781" y="14455"/>
                <a:ext cx="1" cy="76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02" name="Group 276"/>
            <p:cNvGrpSpPr>
              <a:grpSpLocks/>
            </p:cNvGrpSpPr>
            <p:nvPr/>
          </p:nvGrpSpPr>
          <p:grpSpPr bwMode="auto">
            <a:xfrm>
              <a:off x="3095" y="4719"/>
              <a:ext cx="54" cy="123"/>
              <a:chOff x="14004" y="14190"/>
              <a:chExt cx="152" cy="341"/>
            </a:xfrm>
          </p:grpSpPr>
          <p:sp>
            <p:nvSpPr>
              <p:cNvPr id="5266" name="Freeform 277"/>
              <p:cNvSpPr>
                <a:spLocks/>
              </p:cNvSpPr>
              <p:nvPr/>
            </p:nvSpPr>
            <p:spPr bwMode="auto">
              <a:xfrm>
                <a:off x="14004" y="14190"/>
                <a:ext cx="152" cy="265"/>
              </a:xfrm>
              <a:custGeom>
                <a:avLst/>
                <a:gdLst>
                  <a:gd name="T0" fmla="*/ 76 w 152"/>
                  <a:gd name="T1" fmla="*/ 0 h 265"/>
                  <a:gd name="T2" fmla="*/ 152 w 152"/>
                  <a:gd name="T3" fmla="*/ 265 h 265"/>
                  <a:gd name="T4" fmla="*/ 76 w 152"/>
                  <a:gd name="T5" fmla="*/ 265 h 265"/>
                  <a:gd name="T6" fmla="*/ 0 w 152"/>
                  <a:gd name="T7" fmla="*/ 265 h 265"/>
                  <a:gd name="T8" fmla="*/ 38 w 152"/>
                  <a:gd name="T9" fmla="*/ 133 h 265"/>
                  <a:gd name="T10" fmla="*/ 76 w 152"/>
                  <a:gd name="T11" fmla="*/ 0 h 2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2" h="265">
                    <a:moveTo>
                      <a:pt x="76" y="0"/>
                    </a:moveTo>
                    <a:lnTo>
                      <a:pt x="152" y="265"/>
                    </a:lnTo>
                    <a:lnTo>
                      <a:pt x="76" y="265"/>
                    </a:lnTo>
                    <a:lnTo>
                      <a:pt x="0" y="265"/>
                    </a:lnTo>
                    <a:lnTo>
                      <a:pt x="38" y="133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06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" name="Line 278"/>
              <p:cNvSpPr>
                <a:spLocks noChangeShapeType="1"/>
              </p:cNvSpPr>
              <p:nvPr/>
            </p:nvSpPr>
            <p:spPr bwMode="auto">
              <a:xfrm flipV="1">
                <a:off x="14080" y="14455"/>
                <a:ext cx="1" cy="76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			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990600"/>
            <a:ext cx="3200400" cy="293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304800" y="228600"/>
            <a:ext cx="42091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/>
              <a:t>Il primo chip full custom</a:t>
            </a:r>
            <a:endParaRPr lang="it-IT" sz="32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4495801"/>
            <a:ext cx="1955800" cy="175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04800"/>
            <a:ext cx="3746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667000"/>
            <a:ext cx="4360334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77" descr="amchip_brigh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5181600"/>
            <a:ext cx="1761067" cy="151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			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39623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7200"/>
            <a:ext cx="32893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812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			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67" y="476250"/>
            <a:ext cx="3699933" cy="38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67" y="90487"/>
            <a:ext cx="37465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914400"/>
            <a:ext cx="4897190" cy="23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287</Words>
  <Application>Microsoft Office PowerPoint</Application>
  <PresentationFormat>On-screen Show (4:3)</PresentationFormat>
  <Paragraphs>140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Microsoft Word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The AM board</vt:lpstr>
      <vt:lpstr>Slide 14</vt:lpstr>
    </vt:vector>
  </TitlesOfParts>
  <Company>INFN Sez. di Pisa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Orso</dc:creator>
  <cp:lastModifiedBy>Orso</cp:lastModifiedBy>
  <cp:revision>4</cp:revision>
  <dcterms:created xsi:type="dcterms:W3CDTF">2013-07-11T12:45:46Z</dcterms:created>
  <dcterms:modified xsi:type="dcterms:W3CDTF">2013-07-12T06:58:49Z</dcterms:modified>
</cp:coreProperties>
</file>