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93" r:id="rId2"/>
    <p:sldId id="614" r:id="rId3"/>
    <p:sldId id="630" r:id="rId4"/>
    <p:sldId id="631" r:id="rId5"/>
    <p:sldId id="619" r:id="rId6"/>
    <p:sldId id="633" r:id="rId7"/>
    <p:sldId id="634" r:id="rId8"/>
    <p:sldId id="635" r:id="rId9"/>
    <p:sldId id="636" r:id="rId10"/>
    <p:sldId id="637" r:id="rId11"/>
    <p:sldId id="638" r:id="rId12"/>
    <p:sldId id="645" r:id="rId13"/>
    <p:sldId id="646" r:id="rId14"/>
    <p:sldId id="639" r:id="rId15"/>
    <p:sldId id="641" r:id="rId16"/>
    <p:sldId id="642" r:id="rId17"/>
    <p:sldId id="644" r:id="rId18"/>
    <p:sldId id="647" r:id="rId19"/>
    <p:sldId id="620" r:id="rId20"/>
    <p:sldId id="652" r:id="rId21"/>
    <p:sldId id="653" r:id="rId22"/>
    <p:sldId id="650" r:id="rId23"/>
    <p:sldId id="654" r:id="rId24"/>
    <p:sldId id="621" r:id="rId25"/>
    <p:sldId id="657" r:id="rId26"/>
    <p:sldId id="655" r:id="rId27"/>
    <p:sldId id="656" r:id="rId28"/>
    <p:sldId id="622" r:id="rId29"/>
    <p:sldId id="628" r:id="rId30"/>
    <p:sldId id="629" r:id="rId31"/>
    <p:sldId id="623" r:id="rId32"/>
    <p:sldId id="627" r:id="rId33"/>
  </p:sldIdLst>
  <p:sldSz cx="9902825" cy="6858000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CC"/>
    <a:srgbClr val="FF9900"/>
    <a:srgbClr val="FF9933"/>
    <a:srgbClr val="B2B2B2"/>
    <a:srgbClr val="FFFF99"/>
    <a:srgbClr val="33CC33"/>
    <a:srgbClr val="FFFF66"/>
    <a:srgbClr val="FF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8" autoAdjust="0"/>
    <p:restoredTop sz="99630" autoAdjust="0"/>
  </p:normalViewPr>
  <p:slideViewPr>
    <p:cSldViewPr snapToGrid="0">
      <p:cViewPr varScale="1">
        <p:scale>
          <a:sx n="85" d="100"/>
          <a:sy n="85" d="100"/>
        </p:scale>
        <p:origin x="-588" y="-90"/>
      </p:cViewPr>
      <p:guideLst>
        <p:guide orient="horz" pos="2136"/>
        <p:guide pos="30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4"/>
    </p:cViewPr>
  </p:sorterViewPr>
  <p:notesViewPr>
    <p:cSldViewPr snapToGrid="0">
      <p:cViewPr>
        <p:scale>
          <a:sx n="100" d="100"/>
          <a:sy n="100" d="100"/>
        </p:scale>
        <p:origin x="-869" y="2280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gem%20Test%20beam\Desktop\paschen-curve_clip_image0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fano%20Levorato\AppData\Local\Temp\isola%2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Pashchen Curve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079008269127649"/>
          <c:y val="0.14743907188477376"/>
          <c:w val="0.82997601106313323"/>
          <c:h val="0.62581234592108459"/>
        </c:manualLayout>
      </c:layout>
      <c:scatterChart>
        <c:scatterStyle val="lineMarker"/>
        <c:varyColors val="0"/>
        <c:ser>
          <c:idx val="0"/>
          <c:order val="0"/>
          <c:xVal>
            <c:numRef>
              <c:f>'paschen-curve_clip_image002'!$A$2:$A$18</c:f>
              <c:numCache>
                <c:formatCode>0.000000</c:formatCode>
                <c:ptCount val="17"/>
                <c:pt idx="0">
                  <c:v>2.8585099999999999E-2</c:v>
                </c:pt>
                <c:pt idx="1">
                  <c:v>5.9146600000000001E-2</c:v>
                </c:pt>
                <c:pt idx="2">
                  <c:v>0.117537</c:v>
                </c:pt>
                <c:pt idx="3">
                  <c:v>0.18329799999999999</c:v>
                </c:pt>
                <c:pt idx="4">
                  <c:v>0.28585100000000002</c:v>
                </c:pt>
                <c:pt idx="5">
                  <c:v>0.59146600000000005</c:v>
                </c:pt>
                <c:pt idx="6">
                  <c:v>1.17537</c:v>
                </c:pt>
                <c:pt idx="7">
                  <c:v>1.8329800000000001</c:v>
                </c:pt>
                <c:pt idx="8">
                  <c:v>3.0990500000000001</c:v>
                </c:pt>
                <c:pt idx="9">
                  <c:v>6.15848</c:v>
                </c:pt>
                <c:pt idx="10">
                  <c:v>11.7537</c:v>
                </c:pt>
                <c:pt idx="11">
                  <c:v>17.604099999999999</c:v>
                </c:pt>
                <c:pt idx="12">
                  <c:v>29.763500000000001</c:v>
                </c:pt>
                <c:pt idx="13">
                  <c:v>59.146599999999999</c:v>
                </c:pt>
                <c:pt idx="14">
                  <c:v>122.38200000000001</c:v>
                </c:pt>
                <c:pt idx="15">
                  <c:v>176.041</c:v>
                </c:pt>
                <c:pt idx="16">
                  <c:v>309.90499999999997</c:v>
                </c:pt>
              </c:numCache>
            </c:numRef>
          </c:xVal>
          <c:yVal>
            <c:numRef>
              <c:f>'paschen-curve_clip_image002'!$B$2:$B$18</c:f>
              <c:numCache>
                <c:formatCode>0.000000</c:formatCode>
                <c:ptCount val="17"/>
                <c:pt idx="0">
                  <c:v>4052.61</c:v>
                </c:pt>
                <c:pt idx="1">
                  <c:v>674.10799999999995</c:v>
                </c:pt>
                <c:pt idx="2">
                  <c:v>410.44900000000001</c:v>
                </c:pt>
                <c:pt idx="3">
                  <c:v>366.04599999999999</c:v>
                </c:pt>
                <c:pt idx="4">
                  <c:v>380.286</c:v>
                </c:pt>
                <c:pt idx="5">
                  <c:v>426.41699999999997</c:v>
                </c:pt>
                <c:pt idx="6">
                  <c:v>624.56899999999996</c:v>
                </c:pt>
                <c:pt idx="7">
                  <c:v>727.57600000000002</c:v>
                </c:pt>
                <c:pt idx="8">
                  <c:v>987.35900000000004</c:v>
                </c:pt>
                <c:pt idx="9">
                  <c:v>1446.18</c:v>
                </c:pt>
                <c:pt idx="10">
                  <c:v>2467.5500000000002</c:v>
                </c:pt>
                <c:pt idx="11">
                  <c:v>3102.51</c:v>
                </c:pt>
                <c:pt idx="12">
                  <c:v>5095.45</c:v>
                </c:pt>
                <c:pt idx="13">
                  <c:v>8055.22</c:v>
                </c:pt>
                <c:pt idx="14">
                  <c:v>15411.5</c:v>
                </c:pt>
                <c:pt idx="15">
                  <c:v>20914.2</c:v>
                </c:pt>
                <c:pt idx="16">
                  <c:v>37073.300000000003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697856"/>
        <c:axId val="109443712"/>
      </c:scatterChart>
      <c:valAx>
        <c:axId val="108697856"/>
        <c:scaling>
          <c:logBase val="10"/>
          <c:orientation val="minMax"/>
          <c:max val="1000"/>
          <c:min val="1.0000000000000002E-2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X Gap in Torr-Inch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out"/>
        <c:tickLblPos val="nextTo"/>
        <c:crossAx val="109443712"/>
        <c:crossesAt val="1.0000000000000004E-6"/>
        <c:crossBetween val="midCat"/>
        <c:majorUnit val="10"/>
        <c:minorUnit val="10"/>
      </c:valAx>
      <c:valAx>
        <c:axId val="109443712"/>
        <c:scaling>
          <c:logBase val="10"/>
          <c:orientation val="minMax"/>
          <c:max val="100000"/>
          <c:min val="1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Breakdown Voltage in V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108697856"/>
        <c:crossesAt val="1.0000000000000002E-2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/>
              <a:t>Isola</a:t>
            </a:r>
            <a:r>
              <a:rPr lang="pt-PT" baseline="0"/>
              <a:t> #8</a:t>
            </a:r>
            <a:endParaRPr lang="pt-PT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Folha1!$R$3</c:f>
              <c:strCache>
                <c:ptCount val="1"/>
                <c:pt idx="0">
                  <c:v>Sector 1</c:v>
                </c:pt>
              </c:strCache>
            </c:strRef>
          </c:tx>
          <c:marker>
            <c:symbol val="triangle"/>
            <c:size val="7"/>
          </c:marker>
          <c:yVal>
            <c:numRef>
              <c:f>Folha1!$B$4:$B$6</c:f>
              <c:numCache>
                <c:formatCode>General</c:formatCode>
                <c:ptCount val="3"/>
                <c:pt idx="0">
                  <c:v>1410</c:v>
                </c:pt>
                <c:pt idx="1">
                  <c:v>2140</c:v>
                </c:pt>
                <c:pt idx="2">
                  <c:v>2200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Folha1!$R$4</c:f>
              <c:strCache>
                <c:ptCount val="1"/>
                <c:pt idx="0">
                  <c:v>Sector 2</c:v>
                </c:pt>
              </c:strCache>
            </c:strRef>
          </c:tx>
          <c:yVal>
            <c:numRef>
              <c:f>Folha1!$C$4:$C$6</c:f>
              <c:numCache>
                <c:formatCode>General</c:formatCode>
                <c:ptCount val="3"/>
                <c:pt idx="0">
                  <c:v>1220</c:v>
                </c:pt>
                <c:pt idx="1">
                  <c:v>1980</c:v>
                </c:pt>
                <c:pt idx="2">
                  <c:v>2190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Folha1!$R$5</c:f>
              <c:strCache>
                <c:ptCount val="1"/>
                <c:pt idx="0">
                  <c:v>Sector 3</c:v>
                </c:pt>
              </c:strCache>
            </c:strRef>
          </c:tx>
          <c:yVal>
            <c:numRef>
              <c:f>Folha1!$D$4:$D$6</c:f>
              <c:numCache>
                <c:formatCode>General</c:formatCode>
                <c:ptCount val="3"/>
                <c:pt idx="0">
                  <c:v>1610</c:v>
                </c:pt>
                <c:pt idx="1">
                  <c:v>1940</c:v>
                </c:pt>
                <c:pt idx="2">
                  <c:v>2140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Folha1!$R$6</c:f>
              <c:strCache>
                <c:ptCount val="1"/>
                <c:pt idx="0">
                  <c:v>Sector 4</c:v>
                </c:pt>
              </c:strCache>
            </c:strRef>
          </c:tx>
          <c:marker>
            <c:symbol val="circle"/>
            <c:size val="7"/>
          </c:marker>
          <c:yVal>
            <c:numRef>
              <c:f>Folha1!$E$4:$E$6</c:f>
              <c:numCache>
                <c:formatCode>General</c:formatCode>
                <c:ptCount val="3"/>
                <c:pt idx="0">
                  <c:v>1430</c:v>
                </c:pt>
                <c:pt idx="1">
                  <c:v>2120</c:v>
                </c:pt>
                <c:pt idx="2">
                  <c:v>2120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Folha1!$R$7</c:f>
              <c:strCache>
                <c:ptCount val="1"/>
                <c:pt idx="0">
                  <c:v>Sector 5</c:v>
                </c:pt>
              </c:strCache>
            </c:strRef>
          </c:tx>
          <c:marker>
            <c:symbol val="diamond"/>
            <c:size val="7"/>
          </c:marker>
          <c:yVal>
            <c:numRef>
              <c:f>Folha1!$F$4:$F$6</c:f>
              <c:numCache>
                <c:formatCode>General</c:formatCode>
                <c:ptCount val="3"/>
                <c:pt idx="0">
                  <c:v>1410</c:v>
                </c:pt>
                <c:pt idx="1">
                  <c:v>2110</c:v>
                </c:pt>
                <c:pt idx="2">
                  <c:v>2220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Folha1!$R$8</c:f>
              <c:strCache>
                <c:ptCount val="1"/>
                <c:pt idx="0">
                  <c:v>Sector 6</c:v>
                </c:pt>
              </c:strCache>
            </c:strRef>
          </c:tx>
          <c:yVal>
            <c:numRef>
              <c:f>Folha1!$G$4:$G$6</c:f>
              <c:numCache>
                <c:formatCode>General</c:formatCode>
                <c:ptCount val="3"/>
                <c:pt idx="0">
                  <c:v>1450</c:v>
                </c:pt>
                <c:pt idx="1">
                  <c:v>2100</c:v>
                </c:pt>
                <c:pt idx="2">
                  <c:v>2180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34976"/>
        <c:axId val="151136896"/>
      </c:scatterChart>
      <c:valAx>
        <c:axId val="151134976"/>
        <c:scaling>
          <c:orientation val="minMax"/>
          <c:max val="3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Steps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51136896"/>
        <c:crosses val="autoZero"/>
        <c:crossBetween val="midCat"/>
        <c:majorUnit val="1"/>
      </c:valAx>
      <c:valAx>
        <c:axId val="151136896"/>
        <c:scaling>
          <c:orientation val="minMax"/>
          <c:min val="1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Vmax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51134976"/>
        <c:crosses val="autoZero"/>
        <c:crossBetween val="midCat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575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25913" y="0"/>
            <a:ext cx="31575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3363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25913" y="9123363"/>
            <a:ext cx="315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F0EE09F5-DE33-45FB-AD2B-833EA9E869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9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397250" y="9123363"/>
            <a:ext cx="357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953" tIns="47978" rIns="95953" bIns="47978" anchor="ctr">
            <a:spAutoFit/>
          </a:bodyPr>
          <a:lstStyle/>
          <a:p>
            <a:pPr algn="ctr" defTabSz="952500">
              <a:spcBef>
                <a:spcPct val="50000"/>
              </a:spcBef>
            </a:pPr>
            <a:fld id="{F377A969-9BF3-4FCC-9D97-5E32E1DBD98D}" type="slidenum">
              <a:rPr lang="en-GB" sz="1000" b="0">
                <a:solidFill>
                  <a:schemeClr val="tx1"/>
                </a:solidFill>
                <a:effectLst/>
                <a:latin typeface="Times New Roman" pitchFamily="18" charset="0"/>
              </a:rPr>
              <a:pPr algn="ctr" defTabSz="952500">
                <a:spcBef>
                  <a:spcPct val="50000"/>
                </a:spcBef>
              </a:pPr>
              <a:t>‹#›</a:t>
            </a:fld>
            <a:endParaRPr lang="en-GB" sz="10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96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  <a:ln>
            <a:noFill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9125" y="6437313"/>
            <a:ext cx="3048000" cy="287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 sz="1000">
                <a:latin typeface="Helvetica" pitchFamily="34" charset="0"/>
              </a:defRPr>
            </a:lvl1pPr>
          </a:lstStyle>
          <a:p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4913" y="0"/>
            <a:ext cx="2347912" cy="6315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0"/>
            <a:ext cx="6892925" cy="6315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13" y="0"/>
            <a:ext cx="7148512" cy="984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754313" y="0"/>
            <a:ext cx="714851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6863" y="6678613"/>
            <a:ext cx="842168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                 RICH&amp;THGEM</a:t>
            </a:r>
            <a:r>
              <a:rPr lang="en-US" dirty="0"/>
              <a:t>		Silvia DALLA TORRE</a:t>
            </a:r>
          </a:p>
          <a:p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799782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fld id="{9A115F6C-74EA-4BD9-8CC9-31AE54DB4437}" type="slidenum">
              <a:rPr lang="en-US" b="0">
                <a:solidFill>
                  <a:schemeClr val="tx1"/>
                </a:solidFill>
                <a:effectLst/>
                <a:latin typeface="Comic Sans MS" pitchFamily="66" charset="0"/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US" b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92" name="Line 68"/>
          <p:cNvSpPr>
            <a:spLocks noChangeShapeType="1"/>
          </p:cNvSpPr>
          <p:nvPr/>
        </p:nvSpPr>
        <p:spPr bwMode="auto">
          <a:xfrm>
            <a:off x="0" y="1000125"/>
            <a:ext cx="990282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0" y="6472238"/>
            <a:ext cx="99028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094" name="Picture 70" descr="Logo_INFN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10625" y="6515100"/>
            <a:ext cx="6127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4" descr="rich1_artistic_trans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135" y="0"/>
            <a:ext cx="902366" cy="101559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600" b="1">
          <a:solidFill>
            <a:srgbClr val="0000CC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rgbClr val="0000CC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rgbClr val="0000CC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3" y="1410525"/>
            <a:ext cx="7259217" cy="344402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est beam, 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novembre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2012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Produzione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THGEM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Uniformita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Confronto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THGEM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grandi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piccole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Verso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test del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rivelatore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ibrido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Anodo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resistivo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 micromesh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Costruzione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Leopard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Coordinemanto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progetto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ocumentazione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69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83" y="0"/>
            <a:ext cx="8484842" cy="984250"/>
          </a:xfrm>
        </p:spPr>
        <p:txBody>
          <a:bodyPr/>
          <a:lstStyle/>
          <a:p>
            <a:r>
              <a:rPr lang="en-US" dirty="0"/>
              <a:t>THGEM GAIN: LARGE </a:t>
            </a:r>
            <a:r>
              <a:rPr lang="en-US" dirty="0" err="1"/>
              <a:t>vs</a:t>
            </a:r>
            <a:r>
              <a:rPr lang="en-US" dirty="0"/>
              <a:t> SMALL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" y="1874173"/>
            <a:ext cx="7893394" cy="449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7372" y="1057952"/>
            <a:ext cx="9416955" cy="5377218"/>
          </a:xfrm>
          <a:ln>
            <a:solidFill>
              <a:srgbClr val="0000C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The 300 x 300 mm</a:t>
            </a:r>
            <a:r>
              <a:rPr lang="en-US" baseline="30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chamber exhibits the </a:t>
            </a:r>
            <a:r>
              <a:rPr lang="en-US" u="sng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same  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response</a:t>
            </a: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of the small ones (300 </a:t>
            </a:r>
            <a:r>
              <a:rPr lang="en-US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x 300 </a:t>
            </a: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mm</a:t>
            </a:r>
            <a:r>
              <a:rPr lang="en-US" baseline="30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),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but </a:t>
            </a:r>
            <a:r>
              <a:rPr lang="en-US" u="sng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it cannot reach the same maximum gain</a:t>
            </a: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6535077" y="1546614"/>
            <a:ext cx="3237787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January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70417" y="2353430"/>
            <a:ext cx="3437810" cy="13163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Max GAIN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small / large =  10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(best small assumed)</a:t>
            </a:r>
          </a:p>
        </p:txBody>
      </p:sp>
      <p:sp>
        <p:nvSpPr>
          <p:cNvPr id="9" name="Rectangle 8"/>
          <p:cNvSpPr/>
          <p:nvPr/>
        </p:nvSpPr>
        <p:spPr bwMode="auto">
          <a:xfrm rot="20084223">
            <a:off x="2484814" y="4149573"/>
            <a:ext cx="3533988" cy="220677"/>
          </a:xfrm>
          <a:prstGeom prst="rect">
            <a:avLst/>
          </a:prstGeom>
          <a:solidFill>
            <a:srgbClr val="0000CC">
              <a:alpha val="2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0119" y="5022760"/>
            <a:ext cx="1029449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300 x 300 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2955" y="1078174"/>
            <a:ext cx="9416955" cy="53772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kern="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Design and production of non-standard THGEMs 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dedicated to these studies</a:t>
            </a: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endParaRPr lang="en-US" kern="0" dirty="0" smtClean="0"/>
          </a:p>
          <a:p>
            <a:pPr marL="762000" lvl="1" indent="0">
              <a:buFont typeface="Wingdings" pitchFamily="2" charset="2"/>
              <a:buNone/>
            </a:pPr>
            <a:endParaRPr lang="en-US" sz="1800" kern="0" dirty="0">
              <a:effectLst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6238" y="2928295"/>
            <a:ext cx="8128597" cy="2920226"/>
            <a:chOff x="646238" y="1684593"/>
            <a:chExt cx="8128597" cy="2920226"/>
          </a:xfrm>
          <a:noFill/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63" y="1684593"/>
              <a:ext cx="3264363" cy="2448272"/>
            </a:xfrm>
            <a:prstGeom prst="rect">
              <a:avLst/>
            </a:prstGeom>
            <a:grpFill/>
          </p:spPr>
        </p:pic>
        <p:pic>
          <p:nvPicPr>
            <p:cNvPr id="9" name="Picture 5" descr="C:\Users\Stefano Levorato\Desktop\WP_0004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485" y="1700047"/>
              <a:ext cx="3323350" cy="2491493"/>
            </a:xfrm>
            <a:prstGeom prst="rect">
              <a:avLst/>
            </a:prstGeom>
            <a:grpFill/>
            <a:extLst/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646238" y="4191600"/>
              <a:ext cx="3889612" cy="393616"/>
            </a:xfrm>
            <a:prstGeom prst="rect">
              <a:avLst/>
            </a:prstGeom>
            <a:grp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800" i="0" kern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Large and small in the same PCB</a:t>
              </a:r>
              <a:endParaRPr lang="en-US" sz="1800" i="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5419002" y="4211203"/>
              <a:ext cx="3355833" cy="393616"/>
            </a:xfrm>
            <a:prstGeom prst="rect">
              <a:avLst/>
            </a:prstGeom>
            <a:grp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800" i="0" kern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The role of the segmentation</a:t>
              </a:r>
              <a:endParaRPr lang="en-US" sz="1800" i="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 rot="1095879">
            <a:off x="7140195" y="1472663"/>
            <a:ext cx="2765883" cy="42386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2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4543425" y="6330154"/>
            <a:ext cx="47371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                                                                           Silvia DALLA TORRE</a:t>
            </a:r>
            <a:endParaRPr lang="en-US" dirty="0"/>
          </a:p>
        </p:txBody>
      </p:sp>
      <p:sp>
        <p:nvSpPr>
          <p:cNvPr id="7" name="Date Placeholder 5"/>
          <p:cNvSpPr txBox="1">
            <a:spLocks/>
          </p:cNvSpPr>
          <p:nvPr/>
        </p:nvSpPr>
        <p:spPr>
          <a:xfrm>
            <a:off x="633413" y="6338092"/>
            <a:ext cx="6118225" cy="2270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CERN, COMPASS TB meeting, 8/5/2013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172414"/>
              </p:ext>
            </p:extLst>
          </p:nvPr>
        </p:nvGraphicFramePr>
        <p:xfrm>
          <a:off x="327546" y="1309482"/>
          <a:ext cx="7086600" cy="259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16" y="3488927"/>
            <a:ext cx="4954588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 rot="19981416">
            <a:off x="4451589" y="2849400"/>
            <a:ext cx="1925752" cy="2101762"/>
          </a:xfrm>
          <a:prstGeom prst="downArrow">
            <a:avLst>
              <a:gd name="adj1" fmla="val 49505"/>
              <a:gd name="adj2" fmla="val 3993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00416" y="2546216"/>
            <a:ext cx="12192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 rot="1095879">
            <a:off x="7140195" y="1472663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96036" y="6306740"/>
            <a:ext cx="2483892" cy="2441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54841" y="5390866"/>
            <a:ext cx="3916908" cy="1160059"/>
          </a:xfrm>
          <a:prstGeom prst="rect">
            <a:avLst/>
          </a:prstGeom>
          <a:solidFill>
            <a:srgbClr val="0000CC">
              <a:alpha val="14118"/>
            </a:srgbClr>
          </a:solidFill>
          <a:ln w="9525" cap="flat" cmpd="sng" algn="ctr">
            <a:solidFill>
              <a:srgbClr val="0000CC">
                <a:alpha val="16863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2955" y="928048"/>
            <a:ext cx="9416955" cy="567746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Understand the role of the </a:t>
            </a:r>
            <a:r>
              <a:rPr lang="en-US" sz="2400" u="sng" dirty="0" err="1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en-US" sz="2400" u="sng" dirty="0" err="1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aschen</a:t>
            </a:r>
            <a:r>
              <a:rPr lang="en-US" sz="2400" u="sng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curve</a:t>
            </a: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breakdown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bd</a:t>
            </a:r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depends on 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(electrode distance)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specific gas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= 0.4 mm  </a:t>
            </a: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err="1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lang="en-US" sz="2200" baseline="-25000" dirty="0" err="1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bd</a:t>
            </a:r>
            <a:r>
              <a:rPr lang="en-US" sz="2200" baseline="-25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= 2270 V</a:t>
            </a:r>
          </a:p>
          <a:p>
            <a:pPr marL="0" indent="0">
              <a:buNone/>
            </a:pPr>
            <a:r>
              <a:rPr lang="en-US" sz="2200" dirty="0" err="1" smtClean="0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lang="en-US" sz="22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= 20 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</a:rPr>
              <a:t>m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m 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err="1" smtClean="0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D</a:t>
            </a:r>
            <a:r>
              <a:rPr lang="en-US" sz="22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lang="en-US" sz="2200" baseline="-250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bd</a:t>
            </a:r>
            <a:r>
              <a:rPr lang="en-US" sz="220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100 V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 = 20 mbar 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err="1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D</a:t>
            </a:r>
            <a:r>
              <a:rPr lang="en-US" sz="2200" dirty="0" err="1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lang="en-US" sz="2200" baseline="-25000" dirty="0" err="1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bd</a:t>
            </a:r>
            <a:r>
              <a:rPr lang="en-US" sz="220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en-US" sz="22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35 </a:t>
            </a:r>
            <a:r>
              <a:rPr lang="en-US" sz="220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</a:p>
          <a:p>
            <a:pPr marL="0" indent="0">
              <a:buNone/>
            </a:pPr>
            <a:endParaRPr lang="en-US" sz="2200" dirty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2954" y="984250"/>
            <a:ext cx="9416955" cy="544545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THGEM production, after drilling</a:t>
            </a:r>
          </a:p>
          <a:p>
            <a:pPr lvl="1"/>
            <a:r>
              <a:rPr lang="en-US" sz="2000" kern="0" dirty="0" smtClean="0">
                <a:effectLst/>
                <a:latin typeface="Arial" pitchFamily="34" charset="0"/>
                <a:cs typeface="Arial" pitchFamily="34" charset="0"/>
              </a:rPr>
              <a:t>ELTOS (industrial </a:t>
            </a:r>
            <a:r>
              <a:rPr lang="en-US" sz="2000" kern="0" dirty="0" err="1" smtClean="0">
                <a:effectLst/>
                <a:latin typeface="Arial" pitchFamily="34" charset="0"/>
                <a:cs typeface="Arial" pitchFamily="34" charset="0"/>
              </a:rPr>
              <a:t>poroducer</a:t>
            </a:r>
            <a:r>
              <a:rPr lang="en-US" sz="2000" kern="0" dirty="0" smtClean="0">
                <a:effectLst/>
                <a:latin typeface="Arial" pitchFamily="34" charset="0"/>
                <a:cs typeface="Arial" pitchFamily="34" charset="0"/>
              </a:rPr>
              <a:t>) : </a:t>
            </a:r>
            <a:r>
              <a:rPr lang="en-US" sz="2000" kern="0" dirty="0" err="1" smtClean="0">
                <a:effectLst/>
                <a:latin typeface="Arial" pitchFamily="34" charset="0"/>
                <a:cs typeface="Arial" pitchFamily="34" charset="0"/>
              </a:rPr>
              <a:t>microetching</a:t>
            </a:r>
            <a:r>
              <a:rPr lang="en-US" sz="2000" kern="0" dirty="0" smtClean="0">
                <a:effectLst/>
                <a:latin typeface="Arial" pitchFamily="34" charset="0"/>
                <a:cs typeface="Arial" pitchFamily="34" charset="0"/>
              </a:rPr>
              <a:t>, brushing</a:t>
            </a:r>
          </a:p>
          <a:p>
            <a:pPr lvl="1"/>
            <a:r>
              <a:rPr lang="en-US" sz="2000" kern="0" dirty="0" smtClean="0">
                <a:effectLst/>
                <a:latin typeface="Arial" pitchFamily="34" charset="0"/>
                <a:cs typeface="Arial" pitchFamily="34" charset="0"/>
              </a:rPr>
              <a:t>CERN workshop, brushing </a:t>
            </a: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endParaRPr lang="en-US" kern="0" dirty="0" smtClean="0"/>
          </a:p>
          <a:p>
            <a:pPr marL="762000" lvl="1" indent="0">
              <a:buFont typeface="Wingdings" pitchFamily="2" charset="2"/>
              <a:buNone/>
            </a:pPr>
            <a:endParaRPr lang="en-US" sz="1800" kern="0" dirty="0">
              <a:effectLst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5184" y="3358852"/>
            <a:ext cx="4004236" cy="3024336"/>
            <a:chOff x="554366" y="3177902"/>
            <a:chExt cx="4004236" cy="302433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66" y="3177902"/>
              <a:ext cx="4004236" cy="30031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390250" y="4871020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686394" y="4049872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867766" y="5626174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5184" y="2827157"/>
            <a:ext cx="3889612" cy="871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These defects (due to  brushing?) are (almost) non present in the small THGEMs</a:t>
            </a:r>
            <a:endParaRPr lang="en-US" sz="18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13" y="3318199"/>
            <a:ext cx="4112641" cy="3084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483927" y="2542828"/>
            <a:ext cx="3889612" cy="11557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Irregularities are gone, but still the Max </a:t>
            </a:r>
            <a:r>
              <a:rPr lang="en-US" sz="18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lang="en-US" sz="1800" baseline="-250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bd</a:t>
            </a:r>
            <a:r>
              <a:rPr lang="en-US" sz="18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far from </a:t>
            </a:r>
            <a:r>
              <a:rPr lang="en-US" sz="18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Paschen’s</a:t>
            </a: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curve … related to surface irregularities ?</a:t>
            </a:r>
            <a:endParaRPr lang="en-US" sz="18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0501" y="1637731"/>
            <a:ext cx="545911" cy="1189426"/>
          </a:xfrm>
          <a:prstGeom prst="straightConnector1">
            <a:avLst/>
          </a:prstGeom>
          <a:ln w="76200" cmpd="sng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35773" y="1948115"/>
            <a:ext cx="1296537" cy="594713"/>
          </a:xfrm>
          <a:prstGeom prst="straightConnector1">
            <a:avLst/>
          </a:prstGeom>
          <a:ln w="76200" cmpd="sng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01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THGEM production, after </a:t>
            </a: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drilling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NEW: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Trieste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333500" lvl="2" indent="0">
              <a:buNone/>
            </a:pP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	</a:t>
            </a:r>
            <a:r>
              <a:rPr lang="en-US" sz="2000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polishing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Hinrichs</a:t>
            </a:r>
            <a:r>
              <a:rPr lang="it-IT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Pumice</a:t>
            </a:r>
            <a:r>
              <a:rPr lang="it-IT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Powder</a:t>
            </a:r>
            <a:r>
              <a:rPr lang="it-IT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333500" lvl="2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2.	cleaning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with high pressure water to remove all pumice residuals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333500" lvl="2" indent="0">
              <a:buNone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	</a:t>
            </a:r>
            <a:r>
              <a:rPr lang="en-GB" sz="2000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ultrasonic </a:t>
            </a:r>
            <a:r>
              <a:rPr lang="en-GB" sz="2000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bath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(~1 h) @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50-60 </a:t>
            </a:r>
            <a:r>
              <a:rPr lang="en-GB" sz="2000" baseline="30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 Sonica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PCB solution (pH11)</a:t>
            </a:r>
          </a:p>
          <a:p>
            <a:pPr marL="1333500" lvl="2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4.	washing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with demineralized water plus oven at 180 </a:t>
            </a:r>
            <a:r>
              <a:rPr lang="en-GB" sz="2000" baseline="30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333500" lvl="2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24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</a:t>
            </a:r>
          </a:p>
          <a:p>
            <a:pPr marL="1333500" lvl="2" indent="0">
              <a:buNone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All w/o adequate </a:t>
            </a:r>
            <a:r>
              <a:rPr lang="en-GB" sz="2200" u="sng" dirty="0" err="1" smtClean="0">
                <a:latin typeface="Arial" pitchFamily="34" charset="0"/>
                <a:cs typeface="Arial" pitchFamily="34" charset="0"/>
              </a:rPr>
              <a:t>equipments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 and tools !</a:t>
            </a: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7317616" y="1254300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Stefano Levorato\Desktop\WP_000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24" y="4745247"/>
            <a:ext cx="2557671" cy="191746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1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955" y="1195388"/>
            <a:ext cx="9416955" cy="5255690"/>
          </a:xfrm>
          <a:ln>
            <a:solidFill>
              <a:srgbClr val="0000CC"/>
            </a:solidFill>
          </a:ln>
        </p:spPr>
        <p:txBody>
          <a:bodyPr/>
          <a:lstStyle/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7030207" y="1493115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07580" y="1925696"/>
            <a:ext cx="1082344" cy="4356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</a:t>
            </a:r>
            <a:endParaRPr lang="en-US" sz="24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665478" y="2518432"/>
            <a:ext cx="1025478" cy="4356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final</a:t>
            </a:r>
            <a:endParaRPr lang="en-US" sz="24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2128" y="1269353"/>
            <a:ext cx="2226482" cy="43569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summarising</a:t>
            </a:r>
            <a:endParaRPr lang="en-US" sz="24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5184" y="2518432"/>
            <a:ext cx="4404660" cy="3326770"/>
            <a:chOff x="554366" y="3177902"/>
            <a:chExt cx="4004236" cy="302433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66" y="3177902"/>
              <a:ext cx="4004236" cy="30031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1390250" y="4871020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686394" y="4049872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867766" y="5626174"/>
              <a:ext cx="504056" cy="576064"/>
            </a:xfrm>
            <a:prstGeom prst="straightConnector1">
              <a:avLst/>
            </a:prstGeom>
            <a:ln w="76200" cmpd="sng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44" y="3021612"/>
            <a:ext cx="4442841" cy="3292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3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Does the new procedure pay 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lang="en-US" sz="24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this and the following tests in AIR</a:t>
            </a:r>
            <a:endParaRPr lang="en-US" sz="24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7317616" y="1254300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025812"/>
              </p:ext>
            </p:extLst>
          </p:nvPr>
        </p:nvGraphicFramePr>
        <p:xfrm>
          <a:off x="645518" y="5256929"/>
          <a:ext cx="4610308" cy="468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154"/>
                <a:gridCol w="2305154"/>
              </a:tblGrid>
              <a:tr h="46865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63 %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99 %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090316"/>
              </p:ext>
            </p:extLst>
          </p:nvPr>
        </p:nvGraphicFramePr>
        <p:xfrm>
          <a:off x="663709" y="2536675"/>
          <a:ext cx="4594798" cy="2695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399"/>
                <a:gridCol w="2297399"/>
              </a:tblGrid>
              <a:tr h="222147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300 X 300 Single Sector #1 (before treatment)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300 X 300 Single Sector #1 (After treatment)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7417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1390 V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2180 V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443759" y="4265374"/>
            <a:ext cx="2909771" cy="867930"/>
          </a:xfrm>
          <a:prstGeom prst="rect">
            <a:avLst/>
          </a:prstGeom>
          <a:solidFill>
            <a:srgbClr val="969696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Paschen limit = 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2190.76V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5850" y="5285738"/>
            <a:ext cx="360301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% of the </a:t>
            </a:r>
            <a:r>
              <a:rPr lang="en-US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Paschen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limit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68" y="1826525"/>
            <a:ext cx="2094559" cy="157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Does the new procedure pay 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pic>
        <p:nvPicPr>
          <p:cNvPr id="7" name="Picture 2" descr="C:\Users\Stefano Levorato\Desktop\WP_00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3" y="1518013"/>
            <a:ext cx="2628000" cy="24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02299"/>
              </p:ext>
            </p:extLst>
          </p:nvPr>
        </p:nvGraphicFramePr>
        <p:xfrm>
          <a:off x="450402" y="4280278"/>
          <a:ext cx="9028075" cy="2068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8777"/>
                <a:gridCol w="1269883"/>
                <a:gridCol w="1269883"/>
                <a:gridCol w="1269883"/>
                <a:gridCol w="1269883"/>
                <a:gridCol w="1269883"/>
                <a:gridCol w="1269883"/>
              </a:tblGrid>
              <a:tr h="4328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out of the box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1410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1220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1610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1430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1410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1450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8178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 err="1" smtClean="0">
                          <a:effectLst/>
                        </a:rPr>
                        <a:t>After</a:t>
                      </a:r>
                      <a:r>
                        <a:rPr lang="it-IT" sz="1600" b="1" u="none" strike="noStrike" dirty="0" smtClean="0">
                          <a:effectLst/>
                        </a:rPr>
                        <a:t> first treatment  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2140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1980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1940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2120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effectLst/>
                        </a:rPr>
                        <a:t>2110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2100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75459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 err="1" smtClean="0">
                          <a:effectLst/>
                        </a:rPr>
                        <a:t>After</a:t>
                      </a:r>
                      <a:r>
                        <a:rPr lang="it-IT" sz="1600" b="1" u="none" strike="noStrike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dirty="0" err="1" smtClean="0">
                          <a:effectLst/>
                        </a:rPr>
                        <a:t>second</a:t>
                      </a:r>
                      <a:r>
                        <a:rPr lang="it-IT" sz="1600" b="1" u="none" strike="noStrike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dirty="0">
                          <a:effectLst/>
                        </a:rPr>
                        <a:t>treatment 24/4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2190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2140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2120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2220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2180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</a:tbl>
          </a:graphicData>
        </a:graphic>
      </p:graphicFrame>
      <p:graphicFrame>
        <p:nvGraphicFramePr>
          <p:cNvPr id="9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082659"/>
              </p:ext>
            </p:extLst>
          </p:nvPr>
        </p:nvGraphicFramePr>
        <p:xfrm>
          <a:off x="3323083" y="1187299"/>
          <a:ext cx="540060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 rot="1095879">
            <a:off x="7317616" y="1254300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22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17983" y="0"/>
            <a:ext cx="848484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THGEM GAIN: LARGE vs SMALL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2955" y="1009934"/>
            <a:ext cx="9416955" cy="5445458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Does the new procedure pay ?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kern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kern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kern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smtClean="0"/>
          </a:p>
          <a:p>
            <a:endParaRPr lang="en-US" kern="0" smtClean="0"/>
          </a:p>
          <a:p>
            <a:pPr marL="762000" lvl="1" indent="0">
              <a:buFont typeface="Wingdings" pitchFamily="2" charset="2"/>
              <a:buNone/>
            </a:pPr>
            <a:endParaRPr lang="en-US" sz="1800" kern="0" dirty="0">
              <a:effectLst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000940"/>
              </p:ext>
            </p:extLst>
          </p:nvPr>
        </p:nvGraphicFramePr>
        <p:xfrm>
          <a:off x="450403" y="2040203"/>
          <a:ext cx="3733800" cy="3990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3450"/>
                <a:gridCol w="933450"/>
                <a:gridCol w="933450"/>
                <a:gridCol w="933450"/>
              </a:tblGrid>
              <a:tr h="346975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1690</a:t>
                      </a:r>
                    </a:p>
                    <a:p>
                      <a:pPr algn="ctr"/>
                      <a:r>
                        <a:rPr lang="en-US" sz="1600" dirty="0" smtClean="0"/>
                        <a:t>(1540)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1810</a:t>
                      </a:r>
                    </a:p>
                    <a:p>
                      <a:pPr algn="ctr"/>
                      <a:r>
                        <a:rPr lang="en-US" sz="1600" dirty="0" smtClean="0"/>
                        <a:t>(1610)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1660</a:t>
                      </a:r>
                    </a:p>
                    <a:p>
                      <a:pPr algn="ctr"/>
                      <a:r>
                        <a:rPr lang="en-US" sz="1600" dirty="0" smtClean="0"/>
                        <a:t>(1570)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1470</a:t>
                      </a:r>
                    </a:p>
                    <a:p>
                      <a:pPr algn="ctr"/>
                      <a:r>
                        <a:rPr lang="en-US" sz="1600" dirty="0" smtClean="0"/>
                        <a:t>(1410)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1470</a:t>
                      </a:r>
                    </a:p>
                    <a:p>
                      <a:pPr algn="ctr"/>
                      <a:r>
                        <a:rPr lang="en-US" sz="1600" dirty="0" smtClean="0"/>
                        <a:t>(1410)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1470</a:t>
                      </a:r>
                    </a:p>
                    <a:p>
                      <a:pPr algn="ctr"/>
                      <a:r>
                        <a:rPr lang="en-US" sz="1600" dirty="0" smtClean="0"/>
                        <a:t>(1410)</a:t>
                      </a:r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1510</a:t>
                      </a:r>
                    </a:p>
                    <a:p>
                      <a:pPr algn="ctr"/>
                      <a:r>
                        <a:rPr lang="en-US" sz="1600" dirty="0" smtClean="0"/>
                        <a:t>(1490)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1510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(1500)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1510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(1500)</a:t>
                      </a:r>
                      <a:endParaRPr lang="en-US" sz="1600" dirty="0"/>
                    </a:p>
                  </a:txBody>
                  <a:tcPr anchor="ctr"/>
                </a:tc>
              </a:tr>
              <a:tr h="607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1590</a:t>
                      </a:r>
                    </a:p>
                    <a:p>
                      <a:pPr algn="ctr"/>
                      <a:r>
                        <a:rPr lang="en-US" sz="1600" dirty="0" smtClean="0"/>
                        <a:t>(1580)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1590</a:t>
                      </a:r>
                    </a:p>
                    <a:p>
                      <a:pPr algn="ctr"/>
                      <a:r>
                        <a:rPr lang="en-US" sz="1600" dirty="0" smtClean="0"/>
                        <a:t>(1550)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1590</a:t>
                      </a:r>
                    </a:p>
                    <a:p>
                      <a:pPr algn="ctr"/>
                      <a:r>
                        <a:rPr lang="en-US" sz="1600" dirty="0" smtClean="0"/>
                        <a:t>(1500)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9700"/>
              </p:ext>
            </p:extLst>
          </p:nvPr>
        </p:nvGraphicFramePr>
        <p:xfrm>
          <a:off x="5334000" y="3211798"/>
          <a:ext cx="3810000" cy="266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500"/>
                <a:gridCol w="952500"/>
                <a:gridCol w="952500"/>
                <a:gridCol w="952500"/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1137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0403" y="1451498"/>
            <a:ext cx="4437433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TABLE I: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Maximum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/>
              </a:rPr>
              <a:t>∆V scan with &amp; without source 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6019800"/>
            <a:ext cx="14470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Without source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(With Source)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02" b="42492"/>
          <a:stretch/>
        </p:blipFill>
        <p:spPr>
          <a:xfrm>
            <a:off x="4242558" y="1998896"/>
            <a:ext cx="1306583" cy="11264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5695904" y="2465127"/>
            <a:ext cx="3155031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TABLE II: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Gain measurement @ highest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/>
              </a:rPr>
              <a:t>∆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V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/>
              </a:rPr>
              <a:t>of the sectors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787406" y="1466230"/>
            <a:ext cx="3066926" cy="726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algn="l"/>
            <a:r>
              <a:rPr lang="en-US" sz="2400" i="0" kern="0" dirty="0" smtClean="0">
                <a:solidFill>
                  <a:schemeClr val="tx1"/>
                </a:solidFill>
              </a:rPr>
              <a:t>Now in </a:t>
            </a:r>
          </a:p>
          <a:p>
            <a:pPr algn="l"/>
            <a:r>
              <a:rPr lang="en-US" sz="2400" i="0" kern="0" dirty="0" err="1" smtClean="0">
                <a:solidFill>
                  <a:schemeClr val="tx1"/>
                </a:solidFill>
              </a:rPr>
              <a:t>Ar</a:t>
            </a:r>
            <a:r>
              <a:rPr lang="en-US" sz="2400" i="0" kern="0" dirty="0" smtClean="0">
                <a:solidFill>
                  <a:schemeClr val="tx1"/>
                </a:solidFill>
              </a:rPr>
              <a:t>/CO2 : 70-30%</a:t>
            </a:r>
            <a:endParaRPr lang="it-IT" sz="2400" i="0" kern="0" dirty="0">
              <a:solidFill>
                <a:schemeClr val="tx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343458" y="5918230"/>
            <a:ext cx="3954821" cy="3631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algn="l"/>
            <a:r>
              <a:rPr lang="en-US" sz="2400" i="0" kern="0" dirty="0" smtClean="0">
                <a:solidFill>
                  <a:schemeClr val="tx1"/>
                </a:solidFill>
              </a:rPr>
              <a:t>Gains in the same range !</a:t>
            </a:r>
            <a:endParaRPr lang="it-IT" sz="2400" i="0" kern="0" dirty="0">
              <a:solidFill>
                <a:schemeClr val="tx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rot="1095879">
            <a:off x="7317616" y="1254300"/>
            <a:ext cx="2765883" cy="4238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6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3" y="2642977"/>
            <a:ext cx="7259217" cy="158812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Verso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test del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rivelatore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ibrido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Anodo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resistivo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 micromesh</a:t>
            </a: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78293" y="2682733"/>
            <a:ext cx="7259217" cy="11726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est beam, </a:t>
            </a:r>
            <a:r>
              <a:rPr lang="en-US" sz="1800" dirty="0" err="1" smtClean="0">
                <a:solidFill>
                  <a:schemeClr val="tx1"/>
                </a:solidFill>
                <a:effectLst/>
              </a:rPr>
              <a:t>novembre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2012</a:t>
            </a: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42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0"/>
            <a:ext cx="8643868" cy="98425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HYBRID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– MICROMESH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A first resistive anode produced</a:t>
            </a:r>
          </a:p>
          <a:p>
            <a:pPr lvl="1"/>
            <a:r>
              <a:rPr lang="en-US" sz="2200" dirty="0" smtClean="0">
                <a:latin typeface="Arial" pitchFamily="34" charset="0"/>
                <a:cs typeface="Arial" pitchFamily="34" charset="0"/>
              </a:rPr>
              <a:t>Obtained modifying an existing anode</a:t>
            </a:r>
          </a:p>
          <a:p>
            <a:pPr lvl="1"/>
            <a:r>
              <a:rPr lang="en-US" sz="2200" dirty="0" smtClean="0">
                <a:effectLst/>
                <a:latin typeface="Arial" pitchFamily="34" charset="0"/>
                <a:cs typeface="Arial" pitchFamily="34" charset="0"/>
              </a:rPr>
              <a:t>Using lithographic masks already available</a:t>
            </a:r>
          </a:p>
          <a:p>
            <a:pPr lvl="2"/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Useful surface: 100 x 100 mm</a:t>
            </a:r>
            <a:r>
              <a:rPr lang="en-US" sz="1800" baseline="30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800" baseline="3000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 rot="1095879">
            <a:off x="7317616" y="1254300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Dallator\Old Disk_C\U_local\Ucomplete\slides\slides\THGEM\THGEM_COMPASS\pictures_resistive_anode\WP_000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3" y="2661313"/>
            <a:ext cx="4145280" cy="310896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allator\Old Disk_C\U_local\Ucomplete\slides\slides\THGEM\THGEM_COMPASS\pictures_resistive_anode\WP_0005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56260" r="47757" b="18740"/>
          <a:stretch/>
        </p:blipFill>
        <p:spPr bwMode="auto">
          <a:xfrm>
            <a:off x="4480560" y="3283652"/>
            <a:ext cx="5029200" cy="310896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86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0"/>
            <a:ext cx="8643868" cy="98425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HYBRID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– MICROMESH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A first resistive anode produced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 rot="1095879">
            <a:off x="6681941" y="1888976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Dallator\Old Disk_C\U_local\Ucomplete\slides\slides\THGEM\THGEM_COMPASS\pictures_resistive_anode\WP_0005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56259" r="47757" b="26827"/>
          <a:stretch/>
        </p:blipFill>
        <p:spPr bwMode="auto">
          <a:xfrm>
            <a:off x="636103" y="1662535"/>
            <a:ext cx="5029200" cy="210312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49768" y="4140472"/>
            <a:ext cx="9075172" cy="1859099"/>
            <a:chOff x="449768" y="2014220"/>
            <a:chExt cx="9075172" cy="1859099"/>
          </a:xfrm>
        </p:grpSpPr>
        <p:pic>
          <p:nvPicPr>
            <p:cNvPr id="9" name="Picture 8" descr="RMM_structure_side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5" r="1597" b="7256"/>
            <a:stretch/>
          </p:blipFill>
          <p:spPr>
            <a:xfrm>
              <a:off x="5479603" y="2026014"/>
              <a:ext cx="4045337" cy="1613724"/>
            </a:xfrm>
            <a:prstGeom prst="rect">
              <a:avLst/>
            </a:prstGeom>
          </p:spPr>
        </p:pic>
        <p:pic>
          <p:nvPicPr>
            <p:cNvPr id="10" name="Picture 9" descr="RMM_structure_front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" r="3470"/>
            <a:stretch/>
          </p:blipFill>
          <p:spPr>
            <a:xfrm>
              <a:off x="449768" y="2014220"/>
              <a:ext cx="4052008" cy="1859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97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0"/>
            <a:ext cx="8643868" cy="98425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HYBRID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– RESISTIVE ANODE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955" y="1195388"/>
            <a:ext cx="9416955" cy="5260004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Micromesh “production”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2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learing</a:t>
            </a: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session at </a:t>
            </a:r>
            <a:r>
              <a:rPr lang="en-US" sz="2400" dirty="0" err="1" smtClean="0"/>
              <a:t>Seritech</a:t>
            </a:r>
            <a:r>
              <a:rPr lang="en-US" sz="2400" dirty="0" smtClean="0"/>
              <a:t> services SA (</a:t>
            </a:r>
            <a:r>
              <a:rPr lang="en-US" sz="2400" dirty="0" err="1" smtClean="0"/>
              <a:t>Montrex</a:t>
            </a:r>
            <a:r>
              <a:rPr lang="en-US" sz="2400" dirty="0" smtClean="0"/>
              <a:t>)</a:t>
            </a: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 rot="1095879">
            <a:off x="7140195" y="1097435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5" t="27008" r="30677" b="35769"/>
          <a:stretch/>
        </p:blipFill>
        <p:spPr bwMode="auto">
          <a:xfrm>
            <a:off x="564177" y="2123025"/>
            <a:ext cx="841231" cy="204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Stefano Levorato\Downloads\1109141630100_ultraf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92" y="4518527"/>
            <a:ext cx="2531010" cy="1900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609918"/>
            <a:ext cx="2240447" cy="1745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http://www.serigraphie-boutique.fr/WebRoot/StoreLFR/Shops/62058141/Products/112/tensiomet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48" y="2753531"/>
            <a:ext cx="193241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1405408" y="2200644"/>
            <a:ext cx="3344705" cy="1105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Micromesh: 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Bopp &amp; Co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sz="2200" dirty="0">
                <a:latin typeface="Symbol" pitchFamily="18" charset="2"/>
              </a:rPr>
              <a:t>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m </a:t>
            </a:r>
            <a:r>
              <a:rPr lang="en-US" sz="2200" dirty="0">
                <a:latin typeface="Symbol" pitchFamily="18" charset="2"/>
              </a:rPr>
              <a:t>f 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hole: 45 </a:t>
            </a:r>
            <a:r>
              <a:rPr lang="en-US" sz="2200" dirty="0" smtClean="0">
                <a:latin typeface="Symbol" pitchFamily="18" charset="2"/>
              </a:rPr>
              <a:t>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</a:t>
            </a:r>
            <a:endParaRPr lang="it-IT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6196596" y="2147589"/>
            <a:ext cx="2814018" cy="7957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SEFAR </a:t>
            </a:r>
          </a:p>
          <a:p>
            <a:pPr marL="0" indent="0">
              <a:buNone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Tensocheck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100-R </a:t>
            </a: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1705460" y="3446693"/>
            <a:ext cx="5567083" cy="1163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GLUES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Thick: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SAATIchem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Ultrafix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SB2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Thin: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SEFAR NYTAL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Cyanacrylat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Kleber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9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0"/>
            <a:ext cx="8643868" cy="98425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HYBRID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– RESISTIVE ANODE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4543425" y="6470650"/>
            <a:ext cx="47371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                                                                           Silvia DALLA TORRE</a:t>
            </a:r>
            <a:endParaRPr lang="en-US" dirty="0"/>
          </a:p>
        </p:txBody>
      </p:sp>
      <p:sp>
        <p:nvSpPr>
          <p:cNvPr id="15" name="Date Placeholder 5"/>
          <p:cNvSpPr txBox="1">
            <a:spLocks/>
          </p:cNvSpPr>
          <p:nvPr/>
        </p:nvSpPr>
        <p:spPr>
          <a:xfrm>
            <a:off x="633413" y="6478588"/>
            <a:ext cx="6118225" cy="2270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CERN, COMPASS TB meeting, 8/5/2013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72955" y="1075765"/>
            <a:ext cx="9416955" cy="5647763"/>
          </a:xfrm>
          <a:solidFill>
            <a:schemeClr val="bg1"/>
          </a:solidFill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Micromesh “production”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2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learing</a:t>
            </a: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session at </a:t>
            </a:r>
            <a:r>
              <a:rPr lang="en-US" sz="2400" dirty="0" err="1" smtClean="0"/>
              <a:t>Seritech</a:t>
            </a:r>
            <a:r>
              <a:rPr lang="en-US" sz="2400" dirty="0" smtClean="0"/>
              <a:t> services SA (</a:t>
            </a:r>
            <a:r>
              <a:rPr lang="en-US" sz="2400" dirty="0" err="1" smtClean="0"/>
              <a:t>Montrex</a:t>
            </a:r>
            <a:r>
              <a:rPr lang="en-US" sz="2400" dirty="0" smtClean="0"/>
              <a:t>)</a:t>
            </a: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 rot="1095879">
            <a:off x="7140195" y="1097435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8" y="2041683"/>
            <a:ext cx="4033751" cy="226314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9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19" y="1909289"/>
            <a:ext cx="4033751" cy="226314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0" name="Content Placeholder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3" y="4439294"/>
            <a:ext cx="4033751" cy="226314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1" name="Content Placeholder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72" y="4439294"/>
            <a:ext cx="4033751" cy="226314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651904" y="2239983"/>
            <a:ext cx="2566779" cy="7015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Tensioning the mesh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15N/cm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±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1N/cm)</a:t>
            </a:r>
            <a:endParaRPr lang="en-US" sz="18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039693" y="4439294"/>
            <a:ext cx="2566779" cy="5630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Glueing</a:t>
            </a: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onto the TRANSPORT frame</a:t>
            </a:r>
            <a:endParaRPr lang="en-US" sz="18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7239747" y="4304823"/>
            <a:ext cx="2334560" cy="7916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Glueing</a:t>
            </a:r>
            <a:r>
              <a:rPr lang="en-US" sz="18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onto the FINAL frame (with reinforcement) </a:t>
            </a:r>
            <a:endParaRPr lang="en-US" sz="18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39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3" y="2483951"/>
            <a:ext cx="7259217" cy="11449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Costruzione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Leopard</a:t>
            </a: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0"/>
            <a:ext cx="8272808" cy="984250"/>
          </a:xfrm>
        </p:spPr>
        <p:txBody>
          <a:bodyPr/>
          <a:lstStyle/>
          <a:p>
            <a:r>
              <a:rPr lang="en-US" dirty="0"/>
              <a:t>LEOPARD </a:t>
            </a:r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955" y="100993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A few images to remind about the LEOPARD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0403" y="5988274"/>
            <a:ext cx="4181138" cy="328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G.Hamar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D.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arga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NIMA 694(2012)16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" y="1546550"/>
            <a:ext cx="2253067" cy="40878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08" y="2565400"/>
            <a:ext cx="3372451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59" y="3201956"/>
            <a:ext cx="3098800" cy="311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46899" y="5521650"/>
            <a:ext cx="2955925" cy="32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Gain map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42024" y="4595115"/>
            <a:ext cx="2955925" cy="32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Efficiency 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map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Leopard_2880x1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9659" y="798686"/>
            <a:ext cx="2393165" cy="14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6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0"/>
            <a:ext cx="8272808" cy="984250"/>
          </a:xfrm>
        </p:spPr>
        <p:txBody>
          <a:bodyPr/>
          <a:lstStyle/>
          <a:p>
            <a:r>
              <a:rPr lang="en-US" dirty="0"/>
              <a:t>LEOPARD </a:t>
            </a:r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955" y="1195388"/>
            <a:ext cx="9416955" cy="5260004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The CAD design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 rot="1095879">
            <a:off x="6127122" y="1528945"/>
            <a:ext cx="3335039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January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THGEM\TS_meeting_21_01_2013\images\Struttura Leo._02_002.png"/>
          <p:cNvPicPr>
            <a:picLocks noChangeAspect="1" noChangeArrowheads="1"/>
          </p:cNvPicPr>
          <p:nvPr/>
        </p:nvPicPr>
        <p:blipFill>
          <a:blip r:embed="rId2" cstate="print"/>
          <a:srcRect l="18895" t="15116" r="28342" b="7558"/>
          <a:stretch>
            <a:fillRect/>
          </a:stretch>
        </p:blipFill>
        <p:spPr bwMode="auto">
          <a:xfrm>
            <a:off x="2005674" y="1981200"/>
            <a:ext cx="5530417" cy="4052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704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0"/>
            <a:ext cx="8272808" cy="984250"/>
          </a:xfrm>
        </p:spPr>
        <p:txBody>
          <a:bodyPr/>
          <a:lstStyle/>
          <a:p>
            <a:r>
              <a:rPr lang="en-US" dirty="0"/>
              <a:t>LEOPARD </a:t>
            </a:r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incontro Referee, virtuale, 18/6/2013</a:t>
            </a:r>
            <a:r>
              <a:rPr lang="en-US" smtClean="0"/>
              <a:t>                        </a:t>
            </a:r>
            <a:r>
              <a:rPr lang="en-US" b="1" smtClean="0"/>
              <a:t>                 RICH&amp;THGEM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9460" y="975444"/>
            <a:ext cx="9416955" cy="5445458"/>
          </a:xfrm>
          <a:ln>
            <a:solidFill>
              <a:srgbClr val="0000C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Leopard mechanics and stepping motors computer control ready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</a:p>
          <a:p>
            <a:endParaRPr lang="en-US" sz="240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u="sng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 rot="1794604">
            <a:off x="7140197" y="626224"/>
            <a:ext cx="27658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Dallator\AppData\Local\Temp\b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9388" y="2425702"/>
            <a:ext cx="4551680" cy="303593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Dallator\AppData\Local\Temp\b-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43" y="3183575"/>
            <a:ext cx="4551680" cy="303593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213411" y="1711448"/>
            <a:ext cx="1600389" cy="5969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ine  x &amp; y movement</a:t>
            </a:r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51594" y="1658427"/>
            <a:ext cx="1566606" cy="5969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large  x &amp; y movement</a:t>
            </a:r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096452" y="2255327"/>
            <a:ext cx="2788731" cy="226587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022600" y="2308348"/>
            <a:ext cx="1862583" cy="117145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718300" y="2290947"/>
            <a:ext cx="1409605" cy="281445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7213411" y="2290947"/>
            <a:ext cx="914494" cy="293040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856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3" y="2815256"/>
            <a:ext cx="7259217" cy="11449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Coordinemanto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progetto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PROJECT MEETING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7688" y="1277938"/>
            <a:ext cx="8729662" cy="48037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Trieste, 21/1/2013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Attendance (25 in total):</a:t>
            </a:r>
          </a:p>
          <a:p>
            <a:pPr marL="0" indent="0">
              <a:buNone/>
            </a:pP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err="1" smtClean="0"/>
              <a:t>Aveiro</a:t>
            </a:r>
            <a:r>
              <a:rPr lang="en-US" dirty="0" smtClean="0"/>
              <a:t>: 	</a:t>
            </a:r>
            <a:r>
              <a:rPr lang="en-US" dirty="0" err="1" smtClean="0">
                <a:solidFill>
                  <a:srgbClr val="0000CC"/>
                </a:solidFill>
              </a:rPr>
              <a:t>C.Santos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C.Azevedo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J.Veloso</a:t>
            </a:r>
            <a:endParaRPr lang="en-US" dirty="0">
              <a:solidFill>
                <a:srgbClr val="0000CC"/>
              </a:solidFill>
            </a:endParaRPr>
          </a:p>
          <a:p>
            <a:r>
              <a:rPr lang="en-US" dirty="0" smtClean="0"/>
              <a:t>Freiburg: </a:t>
            </a:r>
            <a:r>
              <a:rPr lang="de-DE" dirty="0" smtClean="0">
                <a:solidFill>
                  <a:srgbClr val="0000CC"/>
                </a:solidFill>
              </a:rPr>
              <a:t>M.Büchle, H.Fischer, F.Herrmann, S.Schopferer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err="1" smtClean="0"/>
              <a:t>Liberc</a:t>
            </a:r>
            <a:r>
              <a:rPr lang="en-US" dirty="0" smtClean="0"/>
              <a:t>: 	</a:t>
            </a:r>
            <a:r>
              <a:rPr lang="en-US" dirty="0" err="1" smtClean="0">
                <a:solidFill>
                  <a:srgbClr val="0000CC"/>
                </a:solidFill>
              </a:rPr>
              <a:t>K.Novakova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L.Steiger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M.Sulc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err="1" smtClean="0"/>
              <a:t>Matrivani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CC"/>
                </a:solidFill>
              </a:rPr>
              <a:t>S. </a:t>
            </a:r>
            <a:r>
              <a:rPr lang="en-US" dirty="0" err="1" smtClean="0">
                <a:solidFill>
                  <a:srgbClr val="0000CC"/>
                </a:solidFill>
              </a:rPr>
              <a:t>Dasgupta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smtClean="0"/>
              <a:t>Prague: 	</a:t>
            </a:r>
            <a:r>
              <a:rPr lang="en-US" dirty="0" err="1" smtClean="0">
                <a:solidFill>
                  <a:srgbClr val="0000CC"/>
                </a:solidFill>
              </a:rPr>
              <a:t>M.Finger,M.Finger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J.Novy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smtClean="0"/>
              <a:t>Trieste: 	</a:t>
            </a:r>
            <a:r>
              <a:rPr lang="en-US" dirty="0" err="1" smtClean="0">
                <a:solidFill>
                  <a:srgbClr val="0000CC"/>
                </a:solidFill>
              </a:rPr>
              <a:t>M.Alekseev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F.Bradamante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R.Birsa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A.Bressan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	</a:t>
            </a:r>
            <a:r>
              <a:rPr lang="en-US" dirty="0" smtClean="0">
                <a:solidFill>
                  <a:srgbClr val="0000CC"/>
                </a:solidFill>
              </a:rPr>
              <a:t>	</a:t>
            </a:r>
            <a:r>
              <a:rPr lang="en-US" dirty="0" err="1" smtClean="0">
                <a:solidFill>
                  <a:srgbClr val="0000CC"/>
                </a:solidFill>
              </a:rPr>
              <a:t>P.Ciliberti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S.Dalla</a:t>
            </a:r>
            <a:r>
              <a:rPr lang="en-US" dirty="0" smtClean="0">
                <a:solidFill>
                  <a:srgbClr val="0000CC"/>
                </a:solidFill>
              </a:rPr>
              <a:t> Torre, </a:t>
            </a:r>
            <a:r>
              <a:rPr lang="en-US" dirty="0" err="1" smtClean="0">
                <a:solidFill>
                  <a:srgbClr val="0000CC"/>
                </a:solidFill>
              </a:rPr>
              <a:t>S.Levorato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A.Martin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	</a:t>
            </a:r>
            <a:r>
              <a:rPr lang="en-US" dirty="0" smtClean="0">
                <a:solidFill>
                  <a:srgbClr val="0000CC"/>
                </a:solidFill>
              </a:rPr>
              <a:t>	</a:t>
            </a:r>
            <a:r>
              <a:rPr lang="en-US" dirty="0" err="1" smtClean="0">
                <a:solidFill>
                  <a:srgbClr val="0000CC"/>
                </a:solidFill>
              </a:rPr>
              <a:t>G.Menon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G.Sbrizzai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F.Tessarotto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347" y="0"/>
            <a:ext cx="8099217" cy="984250"/>
          </a:xfrm>
        </p:spPr>
        <p:txBody>
          <a:bodyPr/>
          <a:lstStyle/>
          <a:p>
            <a:r>
              <a:rPr lang="en-US" dirty="0" smtClean="0"/>
              <a:t>TEST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5" name="Picture 2" descr="C:\Users\Stefano Levorato\Desktop\TestBeam2012\Photos\IMG_1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789395"/>
            <a:ext cx="8440218" cy="564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04" y="643621"/>
            <a:ext cx="3059906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3717" y="929563"/>
            <a:ext cx="2415014" cy="393616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CERN PS, T10</a:t>
            </a:r>
            <a:endParaRPr lang="en-US" sz="24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04" y="2553384"/>
            <a:ext cx="3048000" cy="1921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09" y="4577897"/>
            <a:ext cx="1977390" cy="1973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Carlos\Desktop\Inventor\packngoT10\Workspaces\Workspace\pictures\Prova dimensionale_0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r="11809"/>
          <a:stretch/>
        </p:blipFill>
        <p:spPr bwMode="auto">
          <a:xfrm>
            <a:off x="7774974" y="4199911"/>
            <a:ext cx="1818034" cy="209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991" y="5773675"/>
            <a:ext cx="1107706" cy="777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4386469" y="789395"/>
            <a:ext cx="3246230" cy="226762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009584" y="3057018"/>
            <a:ext cx="1218336" cy="191254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8428382" y="3422140"/>
            <a:ext cx="422653" cy="169018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7937499" y="1598503"/>
            <a:ext cx="230505" cy="124167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73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GB" sz="3200" dirty="0" smtClean="0"/>
              <a:t>Trieste, 21/1/2013 - AGENDA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9075" y="1113184"/>
            <a:ext cx="9420225" cy="520810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Introduction (Silvia) 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u="sng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Session: Test beam session 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Set-up and preparation (Carlos)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FE performance (Maxim)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Data analysis (Stefano)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kern="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u="sng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Session: More information 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THGEM read-out (Max)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THGEM read-out FE (Maxim)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Cherenkov photons from quartz radiators (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Miroslav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)  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The hybrid detector (Stefano)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The "leopard" (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Fulvio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CsI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 QE 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 time in the present detectors (slides by Federica shown by Silvia)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800" kern="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u="sng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Session: planning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Next 6 month planning in Trieste (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Fulvio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) 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General Discussion</a:t>
            </a:r>
            <a:br>
              <a:rPr lang="en-US" sz="1800" kern="0" dirty="0" smtClean="0">
                <a:latin typeface="Arial" pitchFamily="34" charset="0"/>
                <a:cs typeface="Arial" pitchFamily="34" charset="0"/>
              </a:rPr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34448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3" y="2575696"/>
            <a:ext cx="7259217" cy="11726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  <a:effectLst/>
              </a:rPr>
              <a:t>Documentazione</a:t>
            </a:r>
            <a:endParaRPr lang="en-US" sz="1800" dirty="0" smtClean="0">
              <a:solidFill>
                <a:schemeClr val="tx1"/>
              </a:solidFill>
              <a:effectLst/>
            </a:endParaRP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THGEM: DOCUMENTAZIONE ATTIVITA’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035" y="914391"/>
            <a:ext cx="9475304" cy="413651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effectLst/>
              </a:rPr>
              <a:t>CONFERENZE: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FF9933"/>
                </a:solidFill>
                <a:effectLst/>
              </a:rPr>
              <a:t>13th Vienna Conference on instrumentation Pisa </a:t>
            </a:r>
            <a:r>
              <a:rPr lang="en-US" sz="1700" dirty="0">
                <a:solidFill>
                  <a:srgbClr val="FF9933"/>
                </a:solidFill>
                <a:effectLst/>
              </a:rPr>
              <a:t>Meeting on Advanced </a:t>
            </a:r>
            <a:r>
              <a:rPr lang="en-US" sz="1700" dirty="0" smtClean="0">
                <a:solidFill>
                  <a:srgbClr val="FF9933"/>
                </a:solidFill>
                <a:effectLst/>
              </a:rPr>
              <a:t>Detectors (VCI 2013)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, 11-15/2/2013, </a:t>
            </a:r>
            <a:r>
              <a:rPr lang="it-IT" sz="1700" dirty="0" smtClean="0">
                <a:solidFill>
                  <a:srgbClr val="0000CC"/>
                </a:solidFill>
                <a:effectLst/>
              </a:rPr>
              <a:t>Vienna, </a:t>
            </a:r>
            <a:r>
              <a:rPr lang="it-IT" sz="1700" dirty="0">
                <a:solidFill>
                  <a:srgbClr val="0000CC"/>
                </a:solidFill>
                <a:effectLst/>
              </a:rPr>
              <a:t>A</a:t>
            </a:r>
            <a:r>
              <a:rPr lang="it-IT" sz="1700" dirty="0" smtClean="0">
                <a:solidFill>
                  <a:srgbClr val="0000CC"/>
                </a:solidFill>
                <a:effectLst/>
              </a:rPr>
              <a:t>ustria</a:t>
            </a:r>
            <a:endParaRPr lang="en-US" sz="1700" dirty="0" smtClean="0">
              <a:solidFill>
                <a:srgbClr val="0000CC"/>
              </a:solidFill>
              <a:effectLst/>
            </a:endParaRPr>
          </a:p>
          <a:p>
            <a:r>
              <a:rPr lang="en-US" sz="1700" i="1" dirty="0" smtClean="0">
                <a:solidFill>
                  <a:srgbClr val="0000CC"/>
                </a:solidFill>
              </a:rPr>
              <a:t>     </a:t>
            </a:r>
            <a:r>
              <a:rPr lang="en-US" sz="1700" dirty="0">
                <a:solidFill>
                  <a:schemeClr val="tx1"/>
                </a:solidFill>
              </a:rPr>
              <a:t>THGEM-based Photon Detectors for the upgrade of COMPASS RICH-1 </a:t>
            </a:r>
            <a:endParaRPr lang="it-IT" sz="1700" i="1" dirty="0">
              <a:solidFill>
                <a:srgbClr val="0000CC"/>
              </a:solidFill>
            </a:endParaRPr>
          </a:p>
          <a:p>
            <a:r>
              <a:rPr lang="it-IT" sz="1700" i="1" dirty="0" smtClean="0">
                <a:solidFill>
                  <a:srgbClr val="0000CC"/>
                </a:solidFill>
              </a:rPr>
              <a:t>     </a:t>
            </a:r>
            <a:r>
              <a:rPr lang="it-IT" sz="1700" i="1" u="sng" dirty="0" smtClean="0">
                <a:solidFill>
                  <a:srgbClr val="0000CC"/>
                </a:solidFill>
              </a:rPr>
              <a:t>F. </a:t>
            </a:r>
            <a:r>
              <a:rPr lang="it-IT" sz="1700" i="1" u="sng" dirty="0" err="1" smtClean="0">
                <a:solidFill>
                  <a:srgbClr val="0000CC"/>
                </a:solidFill>
              </a:rPr>
              <a:t>Tessarotto</a:t>
            </a:r>
            <a:endParaRPr lang="it-IT" sz="1700" i="1" u="sng" dirty="0" smtClean="0">
              <a:solidFill>
                <a:srgbClr val="0000CC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FF9933"/>
                </a:solidFill>
                <a:effectLst/>
              </a:rPr>
              <a:t>5th </a:t>
            </a:r>
            <a:r>
              <a:rPr lang="en-US" sz="1700" dirty="0">
                <a:solidFill>
                  <a:srgbClr val="FF9933"/>
                </a:solidFill>
                <a:effectLst/>
              </a:rPr>
              <a:t>IEEE International Workshop on Advances in Sensors and </a:t>
            </a:r>
            <a:r>
              <a:rPr lang="en-US" sz="1700" dirty="0" smtClean="0">
                <a:solidFill>
                  <a:srgbClr val="FF9933"/>
                </a:solidFill>
                <a:effectLst/>
              </a:rPr>
              <a:t>Interfaces (IWASI 2013)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, 13-14/6/2013, </a:t>
            </a:r>
            <a:r>
              <a:rPr lang="en-US" sz="1700" dirty="0">
                <a:solidFill>
                  <a:srgbClr val="0000CC"/>
                </a:solidFill>
                <a:effectLst/>
              </a:rPr>
              <a:t>B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ari, Italy</a:t>
            </a:r>
            <a:endParaRPr lang="en-US" sz="1700" dirty="0">
              <a:solidFill>
                <a:srgbClr val="0000CC"/>
              </a:solidFill>
              <a:effectLst/>
            </a:endParaRPr>
          </a:p>
          <a:p>
            <a:r>
              <a:rPr lang="en-US" sz="1700" i="1" dirty="0" smtClean="0">
                <a:solidFill>
                  <a:srgbClr val="0000CC"/>
                </a:solidFill>
              </a:rPr>
              <a:t>     </a:t>
            </a:r>
            <a:r>
              <a:rPr lang="en-US" sz="1700" dirty="0">
                <a:solidFill>
                  <a:schemeClr val="tx1"/>
                </a:solidFill>
              </a:rPr>
              <a:t>A Hybrid photon sensitive detector based on </a:t>
            </a:r>
            <a:r>
              <a:rPr lang="en-US" sz="1700" dirty="0" smtClean="0">
                <a:solidFill>
                  <a:schemeClr val="tx1"/>
                </a:solidFill>
              </a:rPr>
              <a:t>MPGD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 (</a:t>
            </a:r>
            <a:r>
              <a:rPr lang="en-US" sz="1700" i="1" dirty="0" err="1" smtClean="0">
                <a:solidFill>
                  <a:srgbClr val="0000CC"/>
                </a:solidFill>
              </a:rPr>
              <a:t>relazione</a:t>
            </a:r>
            <a:r>
              <a:rPr lang="en-US" sz="1700" i="1" dirty="0" smtClean="0">
                <a:solidFill>
                  <a:srgbClr val="0000CC"/>
                </a:solidFill>
              </a:rPr>
              <a:t> </a:t>
            </a:r>
            <a:r>
              <a:rPr lang="en-US" sz="1700" i="1" dirty="0" err="1">
                <a:solidFill>
                  <a:srgbClr val="0000CC"/>
                </a:solidFill>
              </a:rPr>
              <a:t>su</a:t>
            </a:r>
            <a:r>
              <a:rPr lang="en-US" sz="1700" i="1" dirty="0">
                <a:solidFill>
                  <a:srgbClr val="0000CC"/>
                </a:solidFill>
              </a:rPr>
              <a:t> </a:t>
            </a:r>
            <a:r>
              <a:rPr lang="en-US" sz="1700" i="1" dirty="0" err="1" smtClean="0">
                <a:solidFill>
                  <a:srgbClr val="0000CC"/>
                </a:solidFill>
              </a:rPr>
              <a:t>invito</a:t>
            </a:r>
            <a:r>
              <a:rPr lang="en-US" sz="1700" i="1" dirty="0" smtClean="0">
                <a:solidFill>
                  <a:srgbClr val="0000CC"/>
                </a:solidFill>
              </a:rPr>
              <a:t>)</a:t>
            </a:r>
            <a:endParaRPr lang="it-IT" sz="1700" i="1" dirty="0">
              <a:solidFill>
                <a:srgbClr val="0000CC"/>
              </a:solidFill>
            </a:endParaRPr>
          </a:p>
          <a:p>
            <a:r>
              <a:rPr lang="it-IT" sz="1700" i="1" dirty="0">
                <a:solidFill>
                  <a:srgbClr val="0000CC"/>
                </a:solidFill>
              </a:rPr>
              <a:t>     </a:t>
            </a:r>
            <a:r>
              <a:rPr lang="it-IT" sz="1700" i="1" u="sng" dirty="0" smtClean="0">
                <a:solidFill>
                  <a:srgbClr val="0000CC"/>
                </a:solidFill>
              </a:rPr>
              <a:t>S. Levorato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>
                <a:solidFill>
                  <a:srgbClr val="FF9933"/>
                </a:solidFill>
                <a:effectLst/>
              </a:rPr>
              <a:t>3rd </a:t>
            </a:r>
            <a:r>
              <a:rPr lang="en-US" sz="1700" dirty="0" smtClean="0">
                <a:solidFill>
                  <a:srgbClr val="FF9933"/>
                </a:solidFill>
                <a:effectLst/>
              </a:rPr>
              <a:t>International Conference </a:t>
            </a:r>
            <a:r>
              <a:rPr lang="en-US" sz="1700" dirty="0">
                <a:solidFill>
                  <a:srgbClr val="FF9933"/>
                </a:solidFill>
                <a:effectLst/>
              </a:rPr>
              <a:t>on Micro-Pattern Gaseous </a:t>
            </a:r>
            <a:r>
              <a:rPr lang="en-US" sz="1700" dirty="0" smtClean="0">
                <a:solidFill>
                  <a:srgbClr val="FF9933"/>
                </a:solidFill>
                <a:effectLst/>
              </a:rPr>
              <a:t>Detectors (MPGD 2013), 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1-4/7/2013, Zaragoza, </a:t>
            </a:r>
            <a:r>
              <a:rPr lang="en-US" sz="1700" dirty="0">
                <a:solidFill>
                  <a:srgbClr val="0000CC"/>
                </a:solidFill>
                <a:effectLst/>
              </a:rPr>
              <a:t>S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pain</a:t>
            </a:r>
          </a:p>
          <a:p>
            <a:r>
              <a:rPr lang="en-US" sz="1700" dirty="0" smtClean="0">
                <a:solidFill>
                  <a:srgbClr val="0000CC"/>
                </a:solidFill>
                <a:effectLst/>
              </a:rPr>
              <a:t>     </a:t>
            </a:r>
            <a:r>
              <a:rPr lang="en-US" sz="1700" dirty="0" smtClean="0">
                <a:solidFill>
                  <a:schemeClr val="tx1"/>
                </a:solidFill>
              </a:rPr>
              <a:t>MPGDs </a:t>
            </a:r>
            <a:r>
              <a:rPr lang="en-US" sz="1700" dirty="0">
                <a:solidFill>
                  <a:schemeClr val="tx1"/>
                </a:solidFill>
              </a:rPr>
              <a:t>developments: Historical Roadmap and Recent Progresses in </a:t>
            </a:r>
            <a:r>
              <a:rPr lang="en-US" sz="1700" dirty="0" smtClean="0">
                <a:solidFill>
                  <a:schemeClr val="tx1"/>
                </a:solidFill>
              </a:rPr>
              <a:t>Consolidating </a:t>
            </a:r>
          </a:p>
          <a:p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smtClean="0">
                <a:solidFill>
                  <a:schemeClr val="tx1"/>
                </a:solidFill>
              </a:rPr>
              <a:t>    MPGDs </a:t>
            </a:r>
            <a:r>
              <a:rPr lang="en-US" sz="1700" dirty="0" smtClean="0">
                <a:solidFill>
                  <a:srgbClr val="0000CC"/>
                </a:solidFill>
                <a:effectLst/>
              </a:rPr>
              <a:t>(</a:t>
            </a:r>
            <a:r>
              <a:rPr lang="en-US" sz="1700" i="1" dirty="0" err="1">
                <a:solidFill>
                  <a:srgbClr val="0000CC"/>
                </a:solidFill>
              </a:rPr>
              <a:t>relazione</a:t>
            </a:r>
            <a:r>
              <a:rPr lang="en-US" sz="1700" i="1" dirty="0">
                <a:solidFill>
                  <a:srgbClr val="0000CC"/>
                </a:solidFill>
              </a:rPr>
              <a:t> </a:t>
            </a:r>
            <a:r>
              <a:rPr lang="en-US" sz="1700" i="1" dirty="0" err="1">
                <a:solidFill>
                  <a:srgbClr val="0000CC"/>
                </a:solidFill>
              </a:rPr>
              <a:t>su</a:t>
            </a:r>
            <a:r>
              <a:rPr lang="en-US" sz="1700" i="1" dirty="0">
                <a:solidFill>
                  <a:srgbClr val="0000CC"/>
                </a:solidFill>
              </a:rPr>
              <a:t> </a:t>
            </a:r>
            <a:r>
              <a:rPr lang="en-US" sz="1700" i="1" dirty="0" err="1">
                <a:solidFill>
                  <a:srgbClr val="0000CC"/>
                </a:solidFill>
              </a:rPr>
              <a:t>invito</a:t>
            </a:r>
            <a:r>
              <a:rPr lang="en-US" sz="1700" i="1" dirty="0">
                <a:solidFill>
                  <a:srgbClr val="0000CC"/>
                </a:solidFill>
              </a:rPr>
              <a:t>)</a:t>
            </a:r>
            <a:endParaRPr lang="en-US" sz="1700" dirty="0" smtClean="0">
              <a:solidFill>
                <a:schemeClr val="tx1"/>
              </a:solidFill>
              <a:effectLst/>
            </a:endParaRPr>
          </a:p>
          <a:p>
            <a:r>
              <a:rPr lang="en-US" sz="1700" dirty="0" smtClean="0">
                <a:solidFill>
                  <a:srgbClr val="0000CC"/>
                </a:solidFill>
                <a:effectLst/>
              </a:rPr>
              <a:t>     </a:t>
            </a:r>
            <a:r>
              <a:rPr lang="en-US" sz="1700" i="1" u="sng" dirty="0" smtClean="0">
                <a:solidFill>
                  <a:srgbClr val="0000CC"/>
                </a:solidFill>
              </a:rPr>
              <a:t>S. </a:t>
            </a:r>
            <a:r>
              <a:rPr lang="en-US" sz="1700" i="1" u="sng" dirty="0" err="1" smtClean="0">
                <a:solidFill>
                  <a:srgbClr val="0000CC"/>
                </a:solidFill>
              </a:rPr>
              <a:t>Dalla</a:t>
            </a:r>
            <a:r>
              <a:rPr lang="en-US" sz="1700" i="1" u="sng" dirty="0" smtClean="0">
                <a:solidFill>
                  <a:srgbClr val="0000CC"/>
                </a:solidFill>
              </a:rPr>
              <a:t> Torre</a:t>
            </a:r>
          </a:p>
          <a:p>
            <a:r>
              <a:rPr lang="en-US" sz="1700" dirty="0">
                <a:solidFill>
                  <a:schemeClr val="tx1"/>
                </a:solidFill>
              </a:rPr>
              <a:t>     Status and progress of the novel photon detectors based on THGEM and hybrid </a:t>
            </a:r>
            <a:endParaRPr lang="en-US" sz="1700" dirty="0" smtClean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smtClean="0">
                <a:solidFill>
                  <a:schemeClr val="tx1"/>
                </a:solidFill>
              </a:rPr>
              <a:t>    MPGD architectures</a:t>
            </a:r>
          </a:p>
          <a:p>
            <a:r>
              <a:rPr lang="en-US" sz="1700" dirty="0" smtClean="0">
                <a:solidFill>
                  <a:srgbClr val="0000CC"/>
                </a:solidFill>
                <a:effectLst/>
              </a:rPr>
              <a:t>     </a:t>
            </a:r>
            <a:r>
              <a:rPr lang="en-US" sz="1700" i="1" u="sng" dirty="0" smtClean="0">
                <a:solidFill>
                  <a:srgbClr val="0000CC"/>
                </a:solidFill>
              </a:rPr>
              <a:t>F. </a:t>
            </a:r>
            <a:r>
              <a:rPr lang="en-US" sz="1700" i="1" u="sng" dirty="0" err="1" smtClean="0">
                <a:solidFill>
                  <a:srgbClr val="0000CC"/>
                </a:solidFill>
              </a:rPr>
              <a:t>Tessarotto</a:t>
            </a:r>
            <a:endParaRPr lang="en-US" sz="1700" i="1" u="sng" dirty="0" smtClean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036" y="5278356"/>
            <a:ext cx="9475303" cy="131112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effectLst/>
              </a:rPr>
              <a:t>ARTICOLI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/>
                </a:solidFill>
                <a:effectLst/>
              </a:rPr>
              <a:t>M. </a:t>
            </a:r>
            <a:r>
              <a:rPr lang="en-US" sz="1700" dirty="0" err="1">
                <a:solidFill>
                  <a:schemeClr val="tx1"/>
                </a:solidFill>
                <a:effectLst/>
              </a:rPr>
              <a:t>A</a:t>
            </a:r>
            <a:r>
              <a:rPr lang="en-US" sz="1700" dirty="0" err="1" smtClean="0">
                <a:solidFill>
                  <a:schemeClr val="tx1"/>
                </a:solidFill>
                <a:effectLst/>
              </a:rPr>
              <a:t>lexeev</a:t>
            </a:r>
            <a:r>
              <a:rPr lang="en-US" sz="1700" dirty="0" smtClean="0">
                <a:solidFill>
                  <a:schemeClr val="tx1"/>
                </a:solidFill>
                <a:effectLst/>
              </a:rPr>
              <a:t> et al., NIMA 695 (2012) 159.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effectLst/>
              </a:rPr>
              <a:t>M. </a:t>
            </a:r>
            <a:r>
              <a:rPr lang="en-US" sz="1700" dirty="0" err="1">
                <a:solidFill>
                  <a:schemeClr val="tx1"/>
                </a:solidFill>
                <a:effectLst/>
              </a:rPr>
              <a:t>Alexeev</a:t>
            </a:r>
            <a:r>
              <a:rPr lang="en-US" sz="1700" dirty="0">
                <a:solidFill>
                  <a:schemeClr val="tx1"/>
                </a:solidFill>
                <a:effectLst/>
              </a:rPr>
              <a:t> et al., JINST </a:t>
            </a:r>
            <a:r>
              <a:rPr lang="en-US" sz="1700" dirty="0" smtClean="0">
                <a:solidFill>
                  <a:schemeClr val="tx1"/>
                </a:solidFill>
                <a:effectLst/>
              </a:rPr>
              <a:t>8 (2013) P01021.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700" u="sng" dirty="0" smtClean="0">
                <a:solidFill>
                  <a:srgbClr val="0000CC"/>
                </a:solidFill>
              </a:rPr>
              <a:t>The </a:t>
            </a:r>
            <a:r>
              <a:rPr lang="en-US" sz="1700" u="sng" dirty="0">
                <a:solidFill>
                  <a:srgbClr val="0000CC"/>
                </a:solidFill>
              </a:rPr>
              <a:t>development of Thick GEM-based </a:t>
            </a:r>
            <a:r>
              <a:rPr lang="en-US" sz="1700" u="sng" dirty="0" smtClean="0">
                <a:solidFill>
                  <a:srgbClr val="0000CC"/>
                </a:solidFill>
              </a:rPr>
              <a:t>photon detectors </a:t>
            </a:r>
            <a:r>
              <a:rPr lang="en-US" sz="1700" u="sng" dirty="0">
                <a:solidFill>
                  <a:srgbClr val="0000CC"/>
                </a:solidFill>
              </a:rPr>
              <a:t>for COMPASS </a:t>
            </a:r>
            <a:r>
              <a:rPr lang="en-US" sz="1700" u="sng" dirty="0" smtClean="0">
                <a:solidFill>
                  <a:srgbClr val="0000CC"/>
                </a:solidFill>
              </a:rPr>
              <a:t>RICH-1</a:t>
            </a:r>
            <a:r>
              <a:rPr lang="en-US" sz="1700" dirty="0" smtClean="0">
                <a:solidFill>
                  <a:srgbClr val="0000CC"/>
                </a:solidFill>
              </a:rPr>
              <a:t> </a:t>
            </a:r>
            <a:r>
              <a:rPr lang="en-US" sz="1700" i="1" dirty="0" smtClean="0">
                <a:solidFill>
                  <a:srgbClr val="FF9933"/>
                </a:solidFill>
              </a:rPr>
              <a:t>(submitted to NIMA)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76338"/>
            <a:ext cx="9183755" cy="5211210"/>
          </a:xfrm>
        </p:spPr>
        <p:txBody>
          <a:bodyPr/>
          <a:lstStyle/>
          <a:p>
            <a:r>
              <a:rPr lang="en-US" sz="2400" dirty="0" smtClean="0"/>
              <a:t>RESULTS, only a </a:t>
            </a:r>
            <a:r>
              <a:rPr lang="en-US" sz="2400" dirty="0" err="1" smtClean="0"/>
              <a:t>flavour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Effect of the reverse </a:t>
            </a:r>
          </a:p>
          <a:p>
            <a:pPr marL="762000" lvl="1" indent="0">
              <a:buNone/>
            </a:pPr>
            <a:r>
              <a:rPr lang="en-US" dirty="0" smtClean="0"/>
              <a:t>	  bias on MIP detection</a:t>
            </a:r>
          </a:p>
          <a:p>
            <a:pPr marL="7620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Response of the large-size prototype</a:t>
            </a:r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42347" y="0"/>
            <a:ext cx="8099217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kern="0" smtClean="0"/>
              <a:t>TEST BEAM</a:t>
            </a:r>
            <a:endParaRPr lang="en-US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02" y="772684"/>
            <a:ext cx="4011277" cy="2394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6" y="3399817"/>
            <a:ext cx="2926020" cy="2839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43" y="3399817"/>
            <a:ext cx="2918974" cy="2839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2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3" y="0"/>
            <a:ext cx="8598132" cy="984250"/>
          </a:xfrm>
        </p:spPr>
        <p:txBody>
          <a:bodyPr/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8291" y="2580378"/>
            <a:ext cx="7259217" cy="158812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0000CC"/>
              </a:solidFill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Attivita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’ </a:t>
            </a:r>
            <a:r>
              <a:rPr lang="en-US" sz="2000" i="1" dirty="0" err="1" smtClean="0">
                <a:solidFill>
                  <a:srgbClr val="0000CC"/>
                </a:solidFill>
                <a:effectLst/>
              </a:rPr>
              <a:t>periodo</a:t>
            </a:r>
            <a:r>
              <a:rPr lang="en-US" sz="2000" i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settembre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2012 – 15 </a:t>
            </a:r>
            <a:r>
              <a:rPr lang="en-US" sz="2000" i="1" u="sng" dirty="0" err="1" smtClean="0">
                <a:solidFill>
                  <a:srgbClr val="0000CC"/>
                </a:solidFill>
                <a:effectLst/>
              </a:rPr>
              <a:t>giugno</a:t>
            </a:r>
            <a:r>
              <a:rPr lang="en-US" sz="2000" i="1" u="sng" dirty="0" smtClean="0">
                <a:solidFill>
                  <a:srgbClr val="0000CC"/>
                </a:solidFill>
                <a:effectLst/>
              </a:rPr>
              <a:t> 2013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Produzione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THGEM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Uniformita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Confronto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THGEM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grandi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piccole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i="1" dirty="0" smtClean="0"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7" y="0"/>
            <a:ext cx="8643868" cy="984250"/>
          </a:xfrm>
        </p:spPr>
        <p:txBody>
          <a:bodyPr/>
          <a:lstStyle/>
          <a:p>
            <a:r>
              <a:rPr lang="en-US" sz="2800" dirty="0"/>
              <a:t>THGEM PRODUCTION – thickness </a:t>
            </a:r>
            <a:r>
              <a:rPr lang="en-US" sz="2800" dirty="0" smtClean="0"/>
              <a:t>uniformity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518084"/>
            <a:ext cx="8583612" cy="48524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 rot="1095879">
            <a:off x="6158086" y="1141053"/>
            <a:ext cx="36281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smtClean="0">
                <a:latin typeface="Arial" pitchFamily="34" charset="0"/>
                <a:cs typeface="Arial" pitchFamily="34" charset="0"/>
              </a:rPr>
              <a:t>September 2012,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7212" y="1518084"/>
            <a:ext cx="184731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508060" y="2615640"/>
            <a:ext cx="1394765" cy="13163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GAIN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Max/Min 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= 2.9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30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58957" y="0"/>
            <a:ext cx="8643868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2800" kern="0" smtClean="0"/>
              <a:t>THGEM PRODUCTION – thickness uniformity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2955" y="1078174"/>
            <a:ext cx="9416955" cy="53772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 of the fiberglass plates (with Cu) </a:t>
            </a:r>
          </a:p>
          <a:p>
            <a:pPr lvl="1"/>
            <a:endParaRPr lang="en-US" sz="1800" kern="0" dirty="0" smtClean="0">
              <a:effectLst/>
            </a:endParaRPr>
          </a:p>
          <a:p>
            <a:endParaRPr lang="en-US" kern="0" dirty="0" smtClean="0"/>
          </a:p>
          <a:p>
            <a:endParaRPr lang="en-US" kern="0" dirty="0" smtClean="0"/>
          </a:p>
          <a:p>
            <a:pPr marL="762000" lvl="1" indent="0">
              <a:buFont typeface="Wingdings" pitchFamily="2" charset="2"/>
              <a:buNone/>
            </a:pPr>
            <a:endParaRPr lang="en-US" sz="1800" kern="0" dirty="0">
              <a:effectLst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6385494" y="1407752"/>
            <a:ext cx="3628183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January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THGEM\TS_meeting_21_01_2013\24012013644.jpg"/>
          <p:cNvPicPr>
            <a:picLocks noChangeAspect="1" noChangeArrowheads="1"/>
          </p:cNvPicPr>
          <p:nvPr/>
        </p:nvPicPr>
        <p:blipFill>
          <a:blip r:embed="rId2" cstate="print"/>
          <a:srcRect l="17301" t="11534" r="25952" b="7689"/>
          <a:stretch>
            <a:fillRect/>
          </a:stretch>
        </p:blipFill>
        <p:spPr bwMode="auto">
          <a:xfrm>
            <a:off x="423081" y="2303166"/>
            <a:ext cx="2788845" cy="297738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  <p:sp>
        <p:nvSpPr>
          <p:cNvPr id="9" name="TextBox 8"/>
          <p:cNvSpPr txBox="1"/>
          <p:nvPr/>
        </p:nvSpPr>
        <p:spPr>
          <a:xfrm rot="16200000">
            <a:off x="3008633" y="2879618"/>
            <a:ext cx="6928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50 cm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11550" y="1465610"/>
            <a:ext cx="2499929" cy="2824852"/>
            <a:chOff x="3511550" y="1767707"/>
            <a:chExt cx="2499929" cy="282485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550" y="1801262"/>
              <a:ext cx="2499929" cy="248920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321293" y="1767707"/>
              <a:ext cx="567784" cy="2862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n-US" sz="1400" dirty="0" smtClean="0">
                  <a:solidFill>
                    <a:schemeClr val="tx1"/>
                  </a:solidFill>
                </a:rPr>
                <a:t>m)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3511550" y="2053939"/>
              <a:ext cx="0" cy="209871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343066" y="4306327"/>
              <a:ext cx="692818" cy="2862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50 cm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3663950" y="4305049"/>
              <a:ext cx="2051050" cy="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58" y="2057199"/>
            <a:ext cx="2000250" cy="12382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01" y="4147346"/>
            <a:ext cx="4343400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4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58957" y="0"/>
            <a:ext cx="8643868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2800" kern="0" smtClean="0"/>
              <a:t>THGEM PRODUCTION – thickness uniformity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955" y="1078174"/>
            <a:ext cx="9416955" cy="5377218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Different material:</a:t>
            </a:r>
          </a:p>
          <a:p>
            <a:pPr lvl="1"/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Permaglas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machinable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(~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Stesalite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BUT: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ELTOS could not glue the Cu layers with standard pre-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preg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Glued at CERN, now back to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Eltos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095879">
            <a:off x="6959033" y="1304836"/>
            <a:ext cx="2951727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May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5794" y="2098816"/>
            <a:ext cx="8520112" cy="3124207"/>
            <a:chOff x="635794" y="2981463"/>
            <a:chExt cx="8520112" cy="312420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4" y="3660920"/>
              <a:ext cx="8520112" cy="2444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1160059" y="2981463"/>
              <a:ext cx="3084394" cy="471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Thickness: 0.8 mm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5424771" y="2989989"/>
              <a:ext cx="3084394" cy="471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Thickness: 1 mm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1214649" y="4061912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5.3 %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3277736" y="5271728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2.1 %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1239669" y="5267464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5.2 %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3277736" y="4049967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5.3 %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5597855" y="4049967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3.8 %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7676863" y="5281101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2.6 %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7676864" y="4063043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2.5 %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5571696" y="5282244"/>
              <a:ext cx="966717" cy="3736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i="0" kern="0" dirty="0" smtClean="0">
                  <a:latin typeface="Arial" pitchFamily="34" charset="0"/>
                  <a:cs typeface="Arial" pitchFamily="34" charset="0"/>
                </a:rPr>
                <a:t>2.5 %</a:t>
              </a:r>
              <a:endParaRPr lang="en-US" sz="2400" i="0" kern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94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/>
              <a:t>incontro</a:t>
            </a:r>
            <a:r>
              <a:rPr lang="en-GB" dirty="0" smtClean="0"/>
              <a:t> Referee, </a:t>
            </a:r>
            <a:r>
              <a:rPr lang="en-GB" dirty="0" err="1" smtClean="0"/>
              <a:t>virtuale</a:t>
            </a:r>
            <a:r>
              <a:rPr lang="en-GB" dirty="0" smtClean="0"/>
              <a:t>, 18/6/2013</a:t>
            </a:r>
            <a:r>
              <a:rPr lang="en-US" dirty="0" smtClean="0"/>
              <a:t>                        </a:t>
            </a:r>
            <a:r>
              <a:rPr lang="en-US" b="1" dirty="0" smtClean="0"/>
              <a:t>                 RICH&amp;THGEM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58957" y="0"/>
            <a:ext cx="8643868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2800" kern="0" smtClean="0"/>
              <a:t>THGEM PRODUCTION – thickness uniformity</a:t>
            </a:r>
            <a:endParaRPr lang="en-US" kern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5551" y="1394491"/>
            <a:ext cx="9416955" cy="4938626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THGEMs from selected boards:</a:t>
            </a: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762000" lvl="1" indent="0">
              <a:buNone/>
            </a:pPr>
            <a:endParaRPr lang="en-US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6" y="3050843"/>
            <a:ext cx="3810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b="6650"/>
          <a:stretch/>
        </p:blipFill>
        <p:spPr bwMode="auto">
          <a:xfrm>
            <a:off x="4641624" y="4426598"/>
            <a:ext cx="3793272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8982"/>
          <a:stretch/>
        </p:blipFill>
        <p:spPr bwMode="auto">
          <a:xfrm>
            <a:off x="4895850" y="2049440"/>
            <a:ext cx="3962401" cy="1676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 rot="1095879">
            <a:off x="6959033" y="1304836"/>
            <a:ext cx="2951727" cy="423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April 2013, status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160868" y="3404307"/>
            <a:ext cx="1394765" cy="13163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GAIN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Max/Min 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i="0" kern="0" dirty="0" smtClean="0">
                <a:latin typeface="Arial" pitchFamily="34" charset="0"/>
                <a:cs typeface="Arial" pitchFamily="34" charset="0"/>
              </a:rPr>
              <a:t>= 1.6</a:t>
            </a:r>
            <a:endParaRPr lang="en-US" sz="2400" i="0" kern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2156346" y="5108813"/>
            <a:ext cx="2497504" cy="11828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010557" y="3725839"/>
            <a:ext cx="1216536" cy="89484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93291682"/>
      </p:ext>
    </p:extLst>
  </p:cSld>
  <p:clrMapOvr>
    <a:masterClrMapping/>
  </p:clrMapOvr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111117</TotalTime>
  <Words>1395</Words>
  <Application>Microsoft Office PowerPoint</Application>
  <PresentationFormat>Custom</PresentationFormat>
  <Paragraphs>695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Paper Presentation 2</vt:lpstr>
      <vt:lpstr>OUTLINE</vt:lpstr>
      <vt:lpstr>PowerPoint Presentation</vt:lpstr>
      <vt:lpstr>TEST BEAM</vt:lpstr>
      <vt:lpstr>PowerPoint Presentation</vt:lpstr>
      <vt:lpstr>OUTLINE</vt:lpstr>
      <vt:lpstr>THGEM PRODUCTION – thickness uniformity</vt:lpstr>
      <vt:lpstr>PowerPoint Presentation</vt:lpstr>
      <vt:lpstr>PowerPoint Presentation</vt:lpstr>
      <vt:lpstr>PowerPoint Presentation</vt:lpstr>
      <vt:lpstr>THGEM GAIN: LARGE vs SMALL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THE HYBRID DETECTOR – MICROMESH</vt:lpstr>
      <vt:lpstr>THE HYBRID DETECTOR – MICROMESH</vt:lpstr>
      <vt:lpstr>THE HYBRID DETECTOR – RESISTIVE ANODE</vt:lpstr>
      <vt:lpstr>THE HYBRID DETECTOR – RESISTIVE ANODE</vt:lpstr>
      <vt:lpstr>OUTLINE</vt:lpstr>
      <vt:lpstr>LEOPARD CONSTRUCTION</vt:lpstr>
      <vt:lpstr>LEOPARD CONSTRUCTION</vt:lpstr>
      <vt:lpstr>LEOPARD CONSTRUCTION</vt:lpstr>
      <vt:lpstr>OUTLINE</vt:lpstr>
      <vt:lpstr>1st PROJECT MEETING</vt:lpstr>
      <vt:lpstr>Trieste, 21/1/2013 - AGENDA</vt:lpstr>
      <vt:lpstr>OUTLINE</vt:lpstr>
      <vt:lpstr>THGEM: DOCUMENTAZIONE ATTIVITA’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Robertson</dc:creator>
  <cp:lastModifiedBy>Silvia Dalla Torre</cp:lastModifiedBy>
  <cp:revision>1900</cp:revision>
  <cp:lastPrinted>2000-06-14T12:59:46Z</cp:lastPrinted>
  <dcterms:created xsi:type="dcterms:W3CDTF">1999-01-09T07:35:23Z</dcterms:created>
  <dcterms:modified xsi:type="dcterms:W3CDTF">2013-07-09T11:19:02Z</dcterms:modified>
</cp:coreProperties>
</file>