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21"/>
  </p:notesMasterIdLst>
  <p:handoutMasterIdLst>
    <p:handoutMasterId r:id="rId22"/>
  </p:handoutMasterIdLst>
  <p:sldIdLst>
    <p:sldId id="270" r:id="rId2"/>
    <p:sldId id="267" r:id="rId3"/>
    <p:sldId id="281" r:id="rId4"/>
    <p:sldId id="305" r:id="rId5"/>
    <p:sldId id="306" r:id="rId6"/>
    <p:sldId id="282" r:id="rId7"/>
    <p:sldId id="289" r:id="rId8"/>
    <p:sldId id="317" r:id="rId9"/>
    <p:sldId id="302" r:id="rId10"/>
    <p:sldId id="307" r:id="rId11"/>
    <p:sldId id="308" r:id="rId12"/>
    <p:sldId id="309" r:id="rId13"/>
    <p:sldId id="310" r:id="rId14"/>
    <p:sldId id="311" r:id="rId15"/>
    <p:sldId id="313" r:id="rId16"/>
    <p:sldId id="314" r:id="rId17"/>
    <p:sldId id="312" r:id="rId18"/>
    <p:sldId id="315" r:id="rId19"/>
    <p:sldId id="31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05" autoAdjust="0"/>
  </p:normalViewPr>
  <p:slideViewPr>
    <p:cSldViewPr snapToGrid="0" snapToObjects="1">
      <p:cViewPr>
        <p:scale>
          <a:sx n="66" d="100"/>
          <a:sy n="66" d="100"/>
        </p:scale>
        <p:origin x="-133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535A3-368C-F042-B017-608E1F19D639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7CC10-573A-C446-861A-8AF628DBEF7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63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BF769-AA10-614D-8428-1BE10C8DE821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105D2-1784-F44D-8080-53E58EE1F0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76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several bodies such as the ”CERN Council Open Symposium on the European Strategy for Particle Physics” and US “Snowmass Meeting”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105D2-1784-F44D-8080-53E58EE1F0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55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212"/>
            <a:ext cx="8229600" cy="4880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00FF"/>
                </a:solidFill>
                <a:latin typeface="Helvetica"/>
                <a:cs typeface="Helvetica"/>
              </a:defRPr>
            </a:lvl1pPr>
            <a:lvl2pPr>
              <a:defRPr sz="2400">
                <a:solidFill>
                  <a:srgbClr val="0000FF"/>
                </a:solidFill>
                <a:latin typeface="Helvetica"/>
                <a:cs typeface="Helvetica"/>
              </a:defRPr>
            </a:lvl2pPr>
            <a:lvl3pPr>
              <a:defRPr sz="2000">
                <a:solidFill>
                  <a:srgbClr val="0000FF"/>
                </a:solidFill>
                <a:latin typeface="Helvetica"/>
                <a:cs typeface="Helvetica"/>
              </a:defRPr>
            </a:lvl3pPr>
            <a:lvl4pPr>
              <a:defRPr sz="1800">
                <a:solidFill>
                  <a:srgbClr val="0000FF"/>
                </a:solidFill>
                <a:latin typeface="Helvetica"/>
                <a:cs typeface="Helvetica"/>
              </a:defRPr>
            </a:lvl4pPr>
            <a:lvl5pPr>
              <a:defRPr sz="1800">
                <a:solidFill>
                  <a:srgbClr val="0000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4 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Nicolo’ Cartiglia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F6DE559C-EFC5-B841-8C8F-F6BA852688D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02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53200"/>
            <a:ext cx="69342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Hartmut F.-W. Sadrozinski: UFSD RD50 ABQ 2013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A8F4D-9F11-4C3F-B199-E4FED77FDE2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67818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algn="ct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1066800" y="685800"/>
            <a:ext cx="678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274624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Hartmut F.-W. Sadrozinski: UFSD SCIPP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6B1B-602B-4440-A897-551B2DBE0E3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109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" y="6699235"/>
            <a:ext cx="9144000" cy="1803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070"/>
            <a:ext cx="8229600" cy="859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376" y="6699235"/>
            <a:ext cx="2133600" cy="17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4 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99236"/>
            <a:ext cx="2895600" cy="175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Nicolo’ Cartiglia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9377" y="6711687"/>
            <a:ext cx="2133600" cy="179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6DE559C-EFC5-B841-8C8F-F6BA852688D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971266"/>
            <a:ext cx="8229600" cy="3424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89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Ultra-Fast </a:t>
            </a:r>
            <a:r>
              <a:rPr lang="en-US" dirty="0"/>
              <a:t>S</a:t>
            </a:r>
            <a:r>
              <a:rPr lang="en-US" dirty="0" smtClean="0"/>
              <a:t>ilicon Detector</a:t>
            </a:r>
            <a:r>
              <a:rPr lang="en-US" sz="20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47" y="1016508"/>
            <a:ext cx="8509333" cy="2409565"/>
          </a:xfrm>
        </p:spPr>
        <p:txBody>
          <a:bodyPr/>
          <a:lstStyle/>
          <a:p>
            <a:r>
              <a:rPr lang="it-IT" sz="2400" dirty="0" smtClean="0">
                <a:latin typeface="Times New Roman"/>
                <a:cs typeface="Times New Roman"/>
              </a:rPr>
              <a:t>In molte applicazioni c'è la necessità di misurare la posizione ed il tempo di arrivo di una particella con una precisione dell’ordine di:</a:t>
            </a:r>
          </a:p>
          <a:p>
            <a:pPr marL="1485900" lvl="2" indent="-342900"/>
            <a:r>
              <a:rPr lang="it-IT" sz="28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it-IT" sz="280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it-IT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~ 20 ps</a:t>
            </a:r>
          </a:p>
          <a:p>
            <a:pPr marL="1485900" lvl="2" indent="-342900"/>
            <a:r>
              <a:rPr lang="it-IT" sz="28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it-IT" sz="280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it-IT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~ 20 </a:t>
            </a:r>
            <a:r>
              <a:rPr lang="it-IT" sz="2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it-IT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</a:p>
          <a:p>
            <a:endParaRPr lang="it-IT" sz="2400" dirty="0" smtClean="0">
              <a:latin typeface="Times New Roman"/>
              <a:cs typeface="Times New Roman"/>
            </a:endParaRPr>
          </a:p>
          <a:p>
            <a:endParaRPr lang="it-IT" sz="2400" dirty="0" smtClean="0">
              <a:latin typeface="Times New Roman"/>
              <a:cs typeface="Times New Roman"/>
            </a:endParaRPr>
          </a:p>
          <a:p>
            <a:endParaRPr lang="it-IT" sz="2400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Nicolo’ Cartiglia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559C-EFC5-B841-8C8F-F6BA852688D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2961180"/>
            <a:ext cx="8242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Proponiamo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quindi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di [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ufsd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]: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Sviluppare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un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rivelatore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pixel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planare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ottima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risoluzione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temporale</a:t>
            </a:r>
            <a:endParaRPr lang="en-US" sz="28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640" y="4518216"/>
            <a:ext cx="79558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Due problemi: 1) Elettronica  2) Sensore</a:t>
            </a:r>
          </a:p>
          <a:p>
            <a:endParaRPr lang="it-IT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it-IT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questa proposta vogliamo cominciare a sviluppare il sensore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1634" y="5755860"/>
            <a:ext cx="8820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[</a:t>
            </a:r>
            <a:r>
              <a:rPr lang="en-US" dirty="0" err="1">
                <a:latin typeface="Times New Roman"/>
                <a:cs typeface="Times New Roman"/>
              </a:rPr>
              <a:t>ufsd</a:t>
            </a:r>
            <a:r>
              <a:rPr lang="en-US" dirty="0">
                <a:latin typeface="Times New Roman"/>
                <a:cs typeface="Times New Roman"/>
              </a:rPr>
              <a:t>] Ultra-fast Silicon Detector: H.-W. Sadrozinski, </a:t>
            </a:r>
            <a:r>
              <a:rPr lang="en-US" dirty="0" smtClean="0">
                <a:latin typeface="Times New Roman"/>
                <a:cs typeface="Times New Roman"/>
              </a:rPr>
              <a:t>M. </a:t>
            </a:r>
            <a:r>
              <a:rPr lang="en-US" dirty="0" err="1" smtClean="0">
                <a:latin typeface="Times New Roman"/>
                <a:cs typeface="Times New Roman"/>
              </a:rPr>
              <a:t>Bruzzi</a:t>
            </a:r>
            <a:r>
              <a:rPr lang="en-US" dirty="0" smtClean="0">
                <a:latin typeface="Times New Roman"/>
                <a:cs typeface="Times New Roman"/>
              </a:rPr>
              <a:t>, N. </a:t>
            </a:r>
            <a:r>
              <a:rPr lang="en-US" dirty="0" err="1" smtClean="0">
                <a:latin typeface="Times New Roman"/>
                <a:cs typeface="Times New Roman"/>
              </a:rPr>
              <a:t>Cartiglia</a:t>
            </a:r>
            <a:r>
              <a:rPr lang="en-US" dirty="0" smtClean="0">
                <a:latin typeface="Times New Roman"/>
                <a:cs typeface="Times New Roman"/>
              </a:rPr>
              <a:t>, M. </a:t>
            </a:r>
            <a:r>
              <a:rPr lang="en-US" dirty="0" err="1" smtClean="0">
                <a:latin typeface="Times New Roman"/>
                <a:cs typeface="Times New Roman"/>
              </a:rPr>
              <a:t>Scaringella</a:t>
            </a:r>
            <a:r>
              <a:rPr lang="en-US" dirty="0" smtClean="0">
                <a:latin typeface="Times New Roman"/>
                <a:cs typeface="Times New Roman"/>
              </a:rPr>
              <a:t> et </a:t>
            </a:r>
            <a:r>
              <a:rPr lang="en-US" dirty="0">
                <a:latin typeface="Times New Roman"/>
                <a:cs typeface="Times New Roman"/>
              </a:rPr>
              <a:t>al., Nuclear Instruments &amp; Methods in Physics Research A (2013), http://dx.doi.org/ 10.1016/j.nima.2013.06.033i</a:t>
            </a:r>
          </a:p>
        </p:txBody>
      </p:sp>
    </p:spTree>
    <p:extLst>
      <p:ext uri="{BB962C8B-B14F-4D97-AF65-F5344CB8AC3E}">
        <p14:creationId xmlns:p14="http://schemas.microsoft.com/office/powerpoint/2010/main" xmlns="" val="18573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UFSD: </a:t>
            </a:r>
            <a:r>
              <a:rPr lang="en-US" dirty="0" err="1" smtClean="0"/>
              <a:t>linee</a:t>
            </a:r>
            <a:r>
              <a:rPr lang="en-US" dirty="0" smtClean="0"/>
              <a:t> </a:t>
            </a:r>
            <a:r>
              <a:rPr lang="en-US" dirty="0" err="1" smtClean="0"/>
              <a:t>generali</a:t>
            </a:r>
            <a:r>
              <a:rPr lang="en-US" dirty="0" smtClean="0"/>
              <a:t> di </a:t>
            </a:r>
            <a:r>
              <a:rPr lang="en-US" dirty="0" err="1" smtClean="0"/>
              <a:t>sviluppo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Nicolo’ Cartiglia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559C-EFC5-B841-8C8F-F6BA852688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81" y="1025983"/>
            <a:ext cx="8528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Simulare il sensore</a:t>
            </a:r>
          </a:p>
          <a:p>
            <a:pPr marL="342900" indent="-342900">
              <a:buFont typeface="Arial"/>
              <a:buChar char="•"/>
            </a:pP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Sviluppare profili di drogaggio diversi</a:t>
            </a:r>
          </a:p>
          <a:p>
            <a:pPr marL="342900" indent="-342900">
              <a:buFont typeface="Arial"/>
              <a:buChar char="•"/>
            </a:pP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Realizzare sensori con varie geometrie</a:t>
            </a:r>
          </a:p>
          <a:p>
            <a:pPr marL="342900" indent="-342900">
              <a:buFont typeface="Arial"/>
              <a:buChar char="•"/>
            </a:pP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Fare test su sensori identici con e senza guadagno</a:t>
            </a:r>
          </a:p>
          <a:p>
            <a:pPr marL="342900" indent="-342900">
              <a:buFont typeface="Arial"/>
              <a:buChar char="•"/>
            </a:pP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Fare test di resistenza alle radiazioni</a:t>
            </a:r>
          </a:p>
          <a:p>
            <a:pPr marL="342900" indent="-342900">
              <a:buFont typeface="Arial"/>
              <a:buChar char="•"/>
            </a:pP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Realizzare un sensore sottile con guadagno</a:t>
            </a:r>
          </a:p>
          <a:p>
            <a:pPr marL="342900" indent="-342900">
              <a:buFont typeface="Arial"/>
              <a:buChar char="•"/>
            </a:pP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Realizzare un pixel sottile con guadagno</a:t>
            </a:r>
          </a:p>
          <a:p>
            <a:endParaRPr lang="it-IT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8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UFSD: </a:t>
            </a:r>
            <a:r>
              <a:rPr lang="en-US" dirty="0" err="1" smtClean="0"/>
              <a:t>Collaboratori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Nicolo’ Cartiglia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559C-EFC5-B841-8C8F-F6BA852688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81" y="1025983"/>
            <a:ext cx="8528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Gruppi interessati: </a:t>
            </a:r>
          </a:p>
          <a:p>
            <a:endParaRPr lang="it-IT" sz="2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it-IT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Torino</a:t>
            </a: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N. </a:t>
            </a:r>
            <a:r>
              <a:rPr lang="it-IT" sz="2800" dirty="0">
                <a:solidFill>
                  <a:srgbClr val="0000FF"/>
                </a:solidFill>
                <a:latin typeface="Times New Roman"/>
                <a:cs typeface="Times New Roman"/>
              </a:rPr>
              <a:t>Cartiglia (</a:t>
            </a:r>
            <a:r>
              <a:rPr lang="it-IT" sz="2800" dirty="0" err="1">
                <a:solidFill>
                  <a:srgbClr val="0000FF"/>
                </a:solidFill>
                <a:latin typeface="Times New Roman"/>
                <a:cs typeface="Times New Roman"/>
              </a:rPr>
              <a:t>Resp</a:t>
            </a:r>
            <a:r>
              <a:rPr lang="it-IT" sz="2800" dirty="0">
                <a:solidFill>
                  <a:srgbClr val="0000FF"/>
                </a:solidFill>
                <a:latin typeface="Times New Roman"/>
                <a:cs typeface="Times New Roman"/>
              </a:rPr>
              <a:t>. Nazionale</a:t>
            </a: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), </a:t>
            </a:r>
            <a:r>
              <a:rPr lang="it-IT" sz="2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 Cirio, V. Monaco, </a:t>
            </a:r>
            <a:r>
              <a:rPr lang="it-IT" sz="2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 Sacchi, A. Staiano. </a:t>
            </a:r>
            <a:r>
              <a:rPr lang="it-IT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FTE = 2</a:t>
            </a:r>
          </a:p>
          <a:p>
            <a:endParaRPr lang="it-IT" sz="2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it-IT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Firenze</a:t>
            </a: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M. Bruzzi, E. Pace (M. </a:t>
            </a:r>
            <a:r>
              <a:rPr lang="it-IT" sz="2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Scaringella</a:t>
            </a: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). </a:t>
            </a:r>
            <a:r>
              <a:rPr lang="it-IT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FTE = 1</a:t>
            </a:r>
          </a:p>
          <a:p>
            <a:endParaRPr lang="it-IT" sz="2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it-IT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FBK</a:t>
            </a: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Maurizio </a:t>
            </a:r>
            <a:r>
              <a:rPr lang="it-IT" sz="2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Boscardin</a:t>
            </a:r>
            <a:r>
              <a:rPr lang="it-IT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Claudio Piemonte</a:t>
            </a:r>
            <a:endParaRPr lang="it-IT" sz="2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it-IT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9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UFSD: piano di </a:t>
            </a:r>
            <a:r>
              <a:rPr lang="en-US" dirty="0" err="1" smtClean="0"/>
              <a:t>lavoro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Nicolo’ Cartiglia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559C-EFC5-B841-8C8F-F6BA852688D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81" y="1025983"/>
            <a:ext cx="852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it-IT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81" y="2200825"/>
            <a:ext cx="8218853" cy="2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0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2"/>
            <a:ext cx="8229600" cy="859196"/>
          </a:xfrm>
        </p:spPr>
        <p:txBody>
          <a:bodyPr>
            <a:normAutofit/>
          </a:bodyPr>
          <a:lstStyle/>
          <a:p>
            <a:r>
              <a:rPr lang="en-US" dirty="0" smtClean="0"/>
              <a:t>UFSD: </a:t>
            </a:r>
            <a:r>
              <a:rPr lang="en-US" dirty="0" err="1" smtClean="0"/>
              <a:t>richieste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Nicolo’ Cartiglia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559C-EFC5-B841-8C8F-F6BA852688D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81" y="1025983"/>
            <a:ext cx="852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it-IT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688122" y="711200"/>
            <a:ext cx="5844791" cy="5603017"/>
            <a:chOff x="1688123" y="940869"/>
            <a:chExt cx="5571692" cy="53733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88123" y="940869"/>
              <a:ext cx="5571692" cy="5373348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2940148" y="2166425"/>
              <a:ext cx="407963" cy="984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3008140" y="4654113"/>
              <a:ext cx="407963" cy="984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568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Hartmut F.-W. Sadrozinski: UFSD RD50 ABQ 2013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1A8F4D-9F11-4C3F-B199-E4FED77FDE2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appoggio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Acquisto Oscilloscopio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sz="2200" dirty="0" err="1" smtClean="0"/>
              <a:t>Agilent</a:t>
            </a:r>
            <a:r>
              <a:rPr lang="it-IT" sz="2200" dirty="0" smtClean="0"/>
              <a:t> DSO90804A (8 </a:t>
            </a:r>
            <a:r>
              <a:rPr lang="it-IT" sz="2200" dirty="0" err="1" smtClean="0"/>
              <a:t>GHz</a:t>
            </a:r>
            <a:r>
              <a:rPr lang="it-IT" sz="2200" dirty="0" smtClean="0"/>
              <a:t> </a:t>
            </a:r>
            <a:r>
              <a:rPr lang="it-IT" sz="2200" dirty="0" err="1" smtClean="0"/>
              <a:t>bandwidth</a:t>
            </a:r>
            <a:r>
              <a:rPr lang="it-IT" sz="2200" dirty="0" smtClean="0"/>
              <a:t>, 40 </a:t>
            </a:r>
            <a:r>
              <a:rPr lang="it-IT" sz="2200" dirty="0" err="1" smtClean="0"/>
              <a:t>GSa</a:t>
            </a:r>
            <a:r>
              <a:rPr lang="it-IT" sz="2200" dirty="0" smtClean="0"/>
              <a:t>/s on </a:t>
            </a:r>
            <a:r>
              <a:rPr lang="it-IT" sz="2200" dirty="0" err="1" smtClean="0"/>
              <a:t>each</a:t>
            </a:r>
            <a:r>
              <a:rPr lang="it-IT" sz="2200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4 </a:t>
            </a:r>
            <a:r>
              <a:rPr lang="it-IT" sz="2200" dirty="0" err="1" smtClean="0"/>
              <a:t>analog</a:t>
            </a:r>
            <a:r>
              <a:rPr lang="it-IT" sz="2200" dirty="0" smtClean="0"/>
              <a:t> </a:t>
            </a:r>
            <a:r>
              <a:rPr lang="it-IT" sz="2200" dirty="0" err="1" smtClean="0"/>
              <a:t>channels</a:t>
            </a:r>
            <a:r>
              <a:rPr lang="it-IT" sz="2200" dirty="0" smtClean="0"/>
              <a:t>):   prezzo di listino circa 75000 euro, versione demo più sconti e promozioni fino a circa 35000 Euro</a:t>
            </a:r>
            <a:br>
              <a:rPr lang="it-IT" sz="2200" dirty="0" smtClean="0"/>
            </a:br>
            <a:endParaRPr lang="it-IT" sz="2200" dirty="0" smtClean="0"/>
          </a:p>
          <a:p>
            <a:pPr>
              <a:buFontTx/>
              <a:buChar char="-"/>
            </a:pPr>
            <a:r>
              <a:rPr lang="it-IT" sz="2200" dirty="0" smtClean="0"/>
              <a:t> </a:t>
            </a:r>
            <a:r>
              <a:rPr lang="it-IT" sz="2200" dirty="0" err="1" smtClean="0"/>
              <a:t>Lecroy</a:t>
            </a:r>
            <a:r>
              <a:rPr lang="it-IT" sz="2200" dirty="0" smtClean="0"/>
              <a:t> 1 </a:t>
            </a:r>
            <a:r>
              <a:rPr lang="it-IT" sz="2200" dirty="0" err="1" smtClean="0"/>
              <a:t>WaveMaster</a:t>
            </a:r>
            <a:r>
              <a:rPr lang="it-IT" sz="2200" dirty="0" smtClean="0"/>
              <a:t> 808Zi-A(8 </a:t>
            </a:r>
            <a:r>
              <a:rPr lang="it-IT" sz="2200" dirty="0" err="1" smtClean="0"/>
              <a:t>GHz</a:t>
            </a:r>
            <a:r>
              <a:rPr lang="it-IT" sz="2200" dirty="0" smtClean="0"/>
              <a:t>, 40 GS/s, 4ch, 20 </a:t>
            </a:r>
            <a:r>
              <a:rPr lang="it-IT" sz="2200" dirty="0" err="1" smtClean="0"/>
              <a:t>Mpts</a:t>
            </a:r>
            <a:r>
              <a:rPr lang="it-IT" sz="2200" dirty="0" smtClean="0"/>
              <a:t>/</a:t>
            </a:r>
            <a:r>
              <a:rPr lang="it-IT" sz="2200" dirty="0" err="1" smtClean="0"/>
              <a:t>Ch</a:t>
            </a:r>
            <a:r>
              <a:rPr lang="it-IT" sz="2200" dirty="0" smtClean="0"/>
              <a:t>): Listino: 89.475 Euro, prezzo demo (garanzia 3 anni, certificato di calibrazione incluso): 39.900 Euro</a:t>
            </a:r>
            <a:br>
              <a:rPr lang="it-IT" sz="2200" dirty="0" smtClean="0"/>
            </a:br>
            <a:endParaRPr lang="it-IT" sz="2200" dirty="0" smtClean="0"/>
          </a:p>
          <a:p>
            <a:r>
              <a:rPr lang="it-IT" sz="2200" dirty="0" smtClean="0"/>
              <a:t>- </a:t>
            </a:r>
            <a:r>
              <a:rPr lang="it-IT" sz="2200" dirty="0" err="1" smtClean="0"/>
              <a:t>Tektronix</a:t>
            </a:r>
            <a:r>
              <a:rPr lang="it-IT" sz="2200" dirty="0" smtClean="0"/>
              <a:t> DPO70804C (8 </a:t>
            </a:r>
            <a:r>
              <a:rPr lang="it-IT" sz="2200" dirty="0" err="1" smtClean="0"/>
              <a:t>GHz</a:t>
            </a:r>
            <a:r>
              <a:rPr lang="it-IT" sz="2200" dirty="0" smtClean="0"/>
              <a:t>, 25 GS/s - 5 TS/s) Listino 92.340, versione demo (garanzia 3 </a:t>
            </a:r>
            <a:br>
              <a:rPr lang="it-IT" sz="2200" dirty="0" smtClean="0"/>
            </a:br>
            <a:r>
              <a:rPr lang="it-IT" sz="2200" dirty="0" smtClean="0"/>
              <a:t>anni) 46.170,00</a:t>
            </a:r>
            <a:r>
              <a:rPr lang="it-IT" dirty="0" smtClean="0"/>
              <a:t/>
            </a:r>
            <a:br>
              <a:rPr lang="it-IT" dirty="0" smtClean="0"/>
            </a:b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July 2013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Nicolo’ Cartiglia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559C-EFC5-B841-8C8F-F6BA852688D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1A8F4D-9F11-4C3F-B199-E4FED77FDE2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it-IT" dirty="0" smtClean="0"/>
              <a:t>Misure preliminari effettuate a Firenze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r="6221"/>
          <a:stretch>
            <a:fillRect/>
          </a:stretch>
        </p:blipFill>
        <p:spPr bwMode="auto">
          <a:xfrm>
            <a:off x="5716798" y="1030750"/>
            <a:ext cx="3390914" cy="292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569" y="3922476"/>
            <a:ext cx="31242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1594" y="1219200"/>
            <a:ext cx="1947101" cy="120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5316" y="986976"/>
            <a:ext cx="88392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Laser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1.2 ps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width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10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740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nm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wavelength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light,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penetrate ~6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Oscilloscope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500 MHz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bandwidth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BNC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50 Ohm, 500 Ohm in scope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collection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moving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away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laser spot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Terminal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velocity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100um/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i.e.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collection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~500ps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fields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1848" y="3873362"/>
            <a:ext cx="2676847" cy="268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6494101" y="4060374"/>
            <a:ext cx="24104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Above 120V bias, the field &gt; 25kV/cm, i.e. large enough to saturate the drift velocity, i.e. constant collection time. Below 120V bias, the unsaturated drift velocity increases the charge collection time, causing the pulses to widen.</a:t>
            </a: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" y="10668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Energy loss measurement for charged particles  in very thin silicon layers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5361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S. Meroli, D. Passeri and L. Servoli</a:t>
            </a:r>
          </a:p>
        </p:txBody>
      </p:sp>
      <p:pic>
        <p:nvPicPr>
          <p:cNvPr id="1026" name="Picture 2" descr="C:\Users\Hartmut\Documents\UFSD\diode data\Pages from 2011_JINST_6_P06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02" t="7891" r="15496" b="54894"/>
          <a:stretch/>
        </p:blipFill>
        <p:spPr bwMode="auto">
          <a:xfrm>
            <a:off x="0" y="2619367"/>
            <a:ext cx="5410200" cy="4224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36148"/>
            <a:ext cx="4876800" cy="235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2182479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11 JINST 6 P06013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800" b="1" dirty="0" smtClean="0"/>
              <a:t>Details of Collected Charge in Thin Sensors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Hartmut F.-W. Sadrozinski: UFSD RD50 ABQ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1A8F4D-9F11-4C3F-B199-E4FED77FDE2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0200" y="49530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Reduced measured energy loss</a:t>
            </a:r>
          </a:p>
          <a:p>
            <a:pPr algn="l"/>
            <a:r>
              <a:rPr lang="en-US" dirty="0" smtClean="0"/>
              <a:t> in very thin silicon layers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63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Hartmut F.-W. Sadrozinski: UFSD RD50 ABQ 2013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1A8F4D-9F11-4C3F-B199-E4FED77FDE2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08744" y="0"/>
            <a:ext cx="77724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dirty="0" smtClean="0"/>
              <a:t>First </a:t>
            </a:r>
            <a:r>
              <a:rPr lang="it-IT" dirty="0" err="1" smtClean="0"/>
              <a:t>evidence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charge</a:t>
            </a:r>
            <a:r>
              <a:rPr lang="it-IT" dirty="0" smtClean="0"/>
              <a:t> </a:t>
            </a:r>
            <a:r>
              <a:rPr lang="it-IT" dirty="0" err="1" smtClean="0"/>
              <a:t>multiplication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380671"/>
            <a:ext cx="70008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8"/>
            <a:ext cx="9144357" cy="68577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Hartmut F.-W. Sadrozinski: UFSD RD50 ABQ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6B1B-602B-4440-A897-551B2DBE0E3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800000">
            <a:off x="219121" y="3305540"/>
            <a:ext cx="8022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Example of ASIC development for fast signal processing: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Here much larger dynamic range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886200" y="2057400"/>
            <a:ext cx="19812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352800" y="2443946"/>
            <a:ext cx="1981200" cy="29925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8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Linee</a:t>
            </a:r>
            <a:r>
              <a:rPr lang="en-US" dirty="0" smtClean="0"/>
              <a:t> di </a:t>
            </a:r>
            <a:r>
              <a:rPr lang="en-US" dirty="0" err="1" smtClean="0"/>
              <a:t>sviluppo</a:t>
            </a:r>
            <a:r>
              <a:rPr lang="en-US" dirty="0" smtClean="0"/>
              <a:t> </a:t>
            </a:r>
            <a:r>
              <a:rPr lang="en-US" dirty="0" err="1" smtClean="0"/>
              <a:t>attuali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endParaRPr lang="en-US" sz="3600" dirty="0"/>
          </a:p>
        </p:txBody>
      </p:sp>
      <p:cxnSp>
        <p:nvCxnSpPr>
          <p:cNvPr id="12" name="Straight Arrow Connector 11"/>
          <p:cNvCxnSpPr>
            <a:stCxn id="65" idx="2"/>
            <a:endCxn id="66" idx="0"/>
          </p:cNvCxnSpPr>
          <p:nvPr/>
        </p:nvCxnSpPr>
        <p:spPr>
          <a:xfrm flipH="1">
            <a:off x="1230727" y="1867779"/>
            <a:ext cx="3325785" cy="697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2"/>
            <a:endCxn id="72" idx="0"/>
          </p:cNvCxnSpPr>
          <p:nvPr/>
        </p:nvCxnSpPr>
        <p:spPr>
          <a:xfrm flipH="1">
            <a:off x="3475019" y="1867779"/>
            <a:ext cx="1081493" cy="763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5" idx="2"/>
            <a:endCxn id="83" idx="0"/>
          </p:cNvCxnSpPr>
          <p:nvPr/>
        </p:nvCxnSpPr>
        <p:spPr>
          <a:xfrm>
            <a:off x="4556512" y="1867779"/>
            <a:ext cx="3372328" cy="76390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6" idx="2"/>
            <a:endCxn id="67" idx="0"/>
          </p:cNvCxnSpPr>
          <p:nvPr/>
        </p:nvCxnSpPr>
        <p:spPr>
          <a:xfrm flipH="1">
            <a:off x="1225176" y="3273286"/>
            <a:ext cx="5551" cy="3585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5" idx="2"/>
            <a:endCxn id="77" idx="0"/>
          </p:cNvCxnSpPr>
          <p:nvPr/>
        </p:nvCxnSpPr>
        <p:spPr>
          <a:xfrm>
            <a:off x="4556512" y="1867779"/>
            <a:ext cx="1192288" cy="776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2" idx="2"/>
            <a:endCxn id="26" idx="0"/>
          </p:cNvCxnSpPr>
          <p:nvPr/>
        </p:nvCxnSpPr>
        <p:spPr>
          <a:xfrm>
            <a:off x="3475019" y="3031797"/>
            <a:ext cx="0" cy="579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7" idx="2"/>
          </p:cNvCxnSpPr>
          <p:nvPr/>
        </p:nvCxnSpPr>
        <p:spPr>
          <a:xfrm flipH="1">
            <a:off x="5746535" y="3044687"/>
            <a:ext cx="2265" cy="624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3" idx="2"/>
            <a:endCxn id="86" idx="0"/>
          </p:cNvCxnSpPr>
          <p:nvPr/>
        </p:nvCxnSpPr>
        <p:spPr>
          <a:xfrm>
            <a:off x="7928840" y="3001019"/>
            <a:ext cx="19613" cy="70309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6208888" y="1261168"/>
            <a:ext cx="2806312" cy="5328720"/>
            <a:chOff x="5791799" y="1261168"/>
            <a:chExt cx="3352201" cy="5328720"/>
          </a:xfrm>
        </p:grpSpPr>
        <p:sp>
          <p:nvSpPr>
            <p:cNvPr id="58" name="Oval 57"/>
            <p:cNvSpPr/>
            <p:nvPr/>
          </p:nvSpPr>
          <p:spPr>
            <a:xfrm>
              <a:off x="6559465" y="1707444"/>
              <a:ext cx="2584535" cy="4882444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91799" y="1261168"/>
              <a:ext cx="3330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Noi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vogliamo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fare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questo</a:t>
              </a:r>
              <a:endParaRPr lang="en-US" sz="2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2" name="Date Placeholder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July 2013</a:t>
            </a:r>
            <a:endParaRPr lang="en-US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Nicolo’ Cartiglia</a:t>
            </a:r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559C-EFC5-B841-8C8F-F6BA852688D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825783" y="1283003"/>
            <a:ext cx="14614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Sensors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38810" y="2565400"/>
            <a:ext cx="1783834" cy="707886"/>
          </a:xfrm>
          <a:prstGeom prst="rect">
            <a:avLst/>
          </a:prstGeom>
          <a:ln w="38100" cmpd="sng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Radiation Resistance</a:t>
            </a:r>
            <a:endParaRPr lang="en-US" sz="1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8376" y="3631835"/>
            <a:ext cx="2133600" cy="2288040"/>
          </a:xfrm>
          <a:prstGeom prst="rect">
            <a:avLst/>
          </a:prstGeom>
          <a:ln w="38100" cmpd="sng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- Vert.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Electr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.,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3D</a:t>
            </a:r>
          </a:p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- n-in-n</a:t>
            </a:r>
          </a:p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- n-in-p</a:t>
            </a:r>
          </a:p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- Silicon Substrate 	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(FZ, CZ)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Diamond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- CMOS 3T, 4T pixel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862900" y="2631687"/>
            <a:ext cx="1224238" cy="400110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Integrated</a:t>
            </a:r>
            <a:endParaRPr lang="en-US" sz="1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18584" y="2644577"/>
            <a:ext cx="1260431" cy="400110"/>
          </a:xfrm>
          <a:prstGeom prst="rect">
            <a:avLst/>
          </a:prstGeom>
          <a:ln w="38100" cmpd="sng"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Low Mass</a:t>
            </a:r>
            <a:endParaRPr lang="en-US" sz="1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397328" y="2631687"/>
            <a:ext cx="1063024" cy="369332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Very Fast</a:t>
            </a:r>
            <a:endParaRPr lang="en-US" sz="1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210777" y="3704116"/>
            <a:ext cx="1475352" cy="2308324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UltraThin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- Built-in gain</a:t>
            </a:r>
          </a:p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Picosec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precision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GigaHertz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counting capability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3130" y="3611551"/>
            <a:ext cx="2003778" cy="2308324"/>
          </a:xfrm>
          <a:prstGeom prst="rect">
            <a:avLst/>
          </a:prstGeom>
          <a:ln w="38100" cmpd="sng">
            <a:solidFill>
              <a:srgbClr val="C0504D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Semi-monolithic, DEPFET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CMOS monolithic, MAPS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SOI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HV CMOS,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LePix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- 3D IC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90291" y="3669281"/>
            <a:ext cx="1912487" cy="1754327"/>
          </a:xfrm>
          <a:prstGeom prst="rect">
            <a:avLst/>
          </a:prstGeom>
          <a:ln w="38100" cmpd="sng">
            <a:solidFill>
              <a:srgbClr val="F79646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Thinned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Self Supporting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- Active Edge</a:t>
            </a:r>
          </a:p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Vertical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Vias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- Micro-channel cooling</a:t>
            </a:r>
          </a:p>
        </p:txBody>
      </p:sp>
    </p:spTree>
    <p:extLst>
      <p:ext uri="{BB962C8B-B14F-4D97-AF65-F5344CB8AC3E}">
        <p14:creationId xmlns:p14="http://schemas.microsoft.com/office/powerpoint/2010/main" xmlns="" val="40908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Ultra-Fast Silicon </a:t>
            </a:r>
            <a:r>
              <a:rPr lang="en-US" dirty="0"/>
              <a:t>D</a:t>
            </a:r>
            <a:r>
              <a:rPr lang="en-US" dirty="0" smtClean="0"/>
              <a:t>etector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Nicolo’ Cartiglia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559C-EFC5-B841-8C8F-F6BA852688D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58376" y="1128422"/>
            <a:ext cx="3841555" cy="93007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sz="2400" dirty="0" smtClean="0">
                <a:latin typeface="Times New Roman"/>
                <a:cs typeface="Times New Roman"/>
              </a:rPr>
              <a:t>Rivelatori ultraveloci devono essere sottili  10-20 </a:t>
            </a:r>
            <a:r>
              <a:rPr lang="it-IT" sz="2400" dirty="0" smtClean="0">
                <a:latin typeface="Symbol" charset="2"/>
                <a:cs typeface="Symbol" charset="2"/>
              </a:rPr>
              <a:t>m</a:t>
            </a:r>
            <a:r>
              <a:rPr lang="it-IT" sz="2400" dirty="0" smtClean="0"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17" name="Content Placeholder 15"/>
          <p:cNvSpPr txBox="1">
            <a:spLocks/>
          </p:cNvSpPr>
          <p:nvPr/>
        </p:nvSpPr>
        <p:spPr>
          <a:xfrm>
            <a:off x="4697121" y="1134830"/>
            <a:ext cx="4061851" cy="9236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0000FF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000FF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FF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FF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smtClean="0">
                <a:latin typeface="Times New Roman"/>
                <a:cs typeface="Times New Roman"/>
              </a:rPr>
              <a:t>Sensori sottili generano segnali troppo piccoli</a:t>
            </a:r>
          </a:p>
        </p:txBody>
      </p:sp>
      <p:sp>
        <p:nvSpPr>
          <p:cNvPr id="18" name="Content Placeholder 15"/>
          <p:cNvSpPr txBox="1">
            <a:spLocks/>
          </p:cNvSpPr>
          <p:nvPr/>
        </p:nvSpPr>
        <p:spPr>
          <a:xfrm>
            <a:off x="457200" y="2447209"/>
            <a:ext cx="8372327" cy="197113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0000FF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000FF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FF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FF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>
                <a:latin typeface="Times New Roman"/>
                <a:cs typeface="Times New Roman"/>
              </a:rPr>
              <a:t>Rivelatori sottili con guadagno interno: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 New Roman"/>
                <a:cs typeface="Times New Roman"/>
              </a:rPr>
              <a:t>Aggiungere  “</a:t>
            </a:r>
            <a:r>
              <a:rPr lang="it-IT" sz="2400" dirty="0" err="1" smtClean="0">
                <a:latin typeface="Times New Roman"/>
                <a:cs typeface="Times New Roman"/>
              </a:rPr>
              <a:t>deep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p</a:t>
            </a:r>
            <a:r>
              <a:rPr lang="it-IT" sz="2400" dirty="0" smtClean="0">
                <a:latin typeface="Times New Roman"/>
                <a:cs typeface="Times New Roman"/>
              </a:rPr>
              <a:t>+” </a:t>
            </a:r>
            <a:r>
              <a:rPr lang="it-IT" sz="2400" dirty="0" err="1" smtClean="0">
                <a:latin typeface="Times New Roman"/>
                <a:cs typeface="Times New Roman"/>
              </a:rPr>
              <a:t>diffusion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layer</a:t>
            </a:r>
            <a:r>
              <a:rPr lang="it-IT" sz="2400" dirty="0" smtClean="0">
                <a:latin typeface="Times New Roman"/>
                <a:cs typeface="Times New Roman"/>
              </a:rPr>
              <a:t> per avere alto campo elettrico e moltiplicazione di carica (come nei SiPM)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 New Roman"/>
                <a:cs typeface="Times New Roman"/>
              </a:rPr>
              <a:t>Cambiare la forma dei sensori per evitare breakdown elettrico</a:t>
            </a:r>
          </a:p>
          <a:p>
            <a:endParaRPr lang="it-IT" sz="2400" dirty="0" smtClean="0">
              <a:latin typeface="Times New Roman"/>
              <a:cs typeface="Times New Roman"/>
            </a:endParaRPr>
          </a:p>
        </p:txBody>
      </p:sp>
      <p:cxnSp>
        <p:nvCxnSpPr>
          <p:cNvPr id="20" name="Straight Arrow Connector 19"/>
          <p:cNvCxnSpPr>
            <a:stCxn id="16" idx="2"/>
            <a:endCxn id="18" idx="0"/>
          </p:cNvCxnSpPr>
          <p:nvPr/>
        </p:nvCxnSpPr>
        <p:spPr>
          <a:xfrm>
            <a:off x="2079154" y="2058499"/>
            <a:ext cx="2564210" cy="388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18" idx="0"/>
          </p:cNvCxnSpPr>
          <p:nvPr/>
        </p:nvCxnSpPr>
        <p:spPr>
          <a:xfrm flipH="1">
            <a:off x="4643364" y="2058500"/>
            <a:ext cx="2084683" cy="388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14782" y="5072127"/>
            <a:ext cx="8245161" cy="923670"/>
            <a:chOff x="457200" y="5072127"/>
            <a:chExt cx="7162800" cy="923670"/>
          </a:xfrm>
        </p:grpSpPr>
        <p:sp>
          <p:nvSpPr>
            <p:cNvPr id="49" name="Content Placeholder 15"/>
            <p:cNvSpPr txBox="1">
              <a:spLocks/>
            </p:cNvSpPr>
            <p:nvPr/>
          </p:nvSpPr>
          <p:spPr>
            <a:xfrm>
              <a:off x="457200" y="5072127"/>
              <a:ext cx="7162800" cy="92367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rgbClr val="0000FF"/>
                  </a:solidFill>
                  <a:latin typeface="Helvetica"/>
                  <a:ea typeface="+mn-ea"/>
                  <a:cs typeface="Helvetica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rgbClr val="0000FF"/>
                  </a:solidFill>
                  <a:latin typeface="Helvetica"/>
                  <a:ea typeface="+mn-ea"/>
                  <a:cs typeface="Helvetic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rgbClr val="0000FF"/>
                  </a:solidFill>
                  <a:latin typeface="Helvetica"/>
                  <a:ea typeface="+mn-ea"/>
                  <a:cs typeface="Helvetica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rgbClr val="0000FF"/>
                  </a:solidFill>
                  <a:latin typeface="Helvetica"/>
                  <a:ea typeface="+mn-ea"/>
                  <a:cs typeface="Helvetica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rgbClr val="0000FF"/>
                  </a:solidFill>
                  <a:latin typeface="Helvetica"/>
                  <a:ea typeface="+mn-ea"/>
                  <a:cs typeface="Helvetic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Times New Roman"/>
                  <a:cs typeface="Times New Roman"/>
                </a:rPr>
                <a:t>UFSD gain ~ 5-10            </a:t>
              </a:r>
              <a:r>
                <a:rPr lang="it-IT" sz="2400" dirty="0" smtClean="0">
                  <a:latin typeface="Times New Roman"/>
                  <a:cs typeface="Times New Roman"/>
                </a:rPr>
                <a:t>Capacita</a:t>
              </a:r>
              <a:r>
                <a:rPr lang="en-US" sz="2400" dirty="0" smtClean="0">
                  <a:latin typeface="Times New Roman"/>
                  <a:cs typeface="Times New Roman"/>
                </a:rPr>
                <a:t>’  di </a:t>
              </a:r>
              <a:r>
                <a:rPr lang="en-US" sz="2400" dirty="0" err="1" smtClean="0">
                  <a:latin typeface="Times New Roman"/>
                  <a:cs typeface="Times New Roman"/>
                </a:rPr>
                <a:t>conteggio</a:t>
              </a:r>
              <a:r>
                <a:rPr lang="en-US" sz="2400" dirty="0" smtClean="0">
                  <a:latin typeface="Times New Roman"/>
                  <a:cs typeface="Times New Roman"/>
                </a:rPr>
                <a:t> molto diverse</a:t>
              </a:r>
            </a:p>
            <a:p>
              <a:r>
                <a:rPr lang="en-US" sz="2400" dirty="0" smtClean="0">
                  <a:latin typeface="Times New Roman"/>
                  <a:cs typeface="Times New Roman"/>
                </a:rPr>
                <a:t>SiPM gain ~ 10</a:t>
              </a:r>
              <a:r>
                <a:rPr lang="en-US" sz="2400" baseline="30000" dirty="0" smtClean="0">
                  <a:latin typeface="Times New Roman"/>
                  <a:cs typeface="Times New Roman"/>
                </a:rPr>
                <a:t>4-5                        </a:t>
              </a:r>
              <a:r>
                <a:rPr lang="en-US" sz="2400" dirty="0" smtClean="0">
                  <a:latin typeface="Times New Roman"/>
                  <a:cs typeface="Times New Roman"/>
                </a:rPr>
                <a:t>UFSD ~ 1 GHz</a:t>
              </a:r>
            </a:p>
          </p:txBody>
        </p:sp>
        <p:sp>
          <p:nvSpPr>
            <p:cNvPr id="50" name="Right Brace 49"/>
            <p:cNvSpPr/>
            <p:nvPr/>
          </p:nvSpPr>
          <p:spPr>
            <a:xfrm>
              <a:off x="2873023" y="5207001"/>
              <a:ext cx="276578" cy="718241"/>
            </a:xfrm>
            <a:prstGeom prst="rightBrac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cxnSp>
        <p:nvCxnSpPr>
          <p:cNvPr id="52" name="Straight Arrow Connector 51"/>
          <p:cNvCxnSpPr>
            <a:stCxn id="18" idx="2"/>
            <a:endCxn id="49" idx="0"/>
          </p:cNvCxnSpPr>
          <p:nvPr/>
        </p:nvCxnSpPr>
        <p:spPr>
          <a:xfrm flipH="1">
            <a:off x="4637363" y="4418344"/>
            <a:ext cx="6001" cy="653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61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" y="1663414"/>
            <a:ext cx="7709388" cy="224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05800" cy="609600"/>
          </a:xfrm>
          <a:solidFill>
            <a:schemeClr val="bg1"/>
          </a:solidFill>
        </p:spPr>
        <p:txBody>
          <a:bodyPr/>
          <a:lstStyle/>
          <a:p>
            <a:r>
              <a:rPr lang="en-US" sz="2800" b="1" dirty="0" smtClean="0"/>
              <a:t>Can 4D-UFSD work?</a:t>
            </a:r>
            <a:endParaRPr lang="en-US" sz="2400" b="1" dirty="0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84150" y="4666964"/>
            <a:ext cx="85296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V</a:t>
            </a:r>
            <a:r>
              <a:rPr lang="en-US" dirty="0" smtClean="0"/>
              <a:t>iable sensor thickness </a:t>
            </a:r>
            <a:r>
              <a:rPr lang="en-US" dirty="0"/>
              <a:t>2 µm – 10 µm (i.e. 20-100ps) </a:t>
            </a:r>
            <a:endParaRPr lang="en-US" dirty="0" smtClean="0"/>
          </a:p>
          <a:p>
            <a:pPr algn="l">
              <a:spcBef>
                <a:spcPct val="50000"/>
              </a:spcBef>
            </a:pPr>
            <a:r>
              <a:rPr lang="en-US" dirty="0" smtClean="0"/>
              <a:t>Needed Gain: Pixels 4 – 25, Strips (1 mm) 20- 150 </a:t>
            </a:r>
          </a:p>
          <a:p>
            <a:pPr algn="l">
              <a:spcBef>
                <a:spcPct val="50000"/>
              </a:spcBef>
            </a:pPr>
            <a:r>
              <a:rPr lang="en-US" dirty="0" smtClean="0"/>
              <a:t>		(much less than APD’s or </a:t>
            </a:r>
            <a:r>
              <a:rPr lang="en-US" dirty="0" err="1" smtClean="0"/>
              <a:t>SiPM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84150" y="1314164"/>
            <a:ext cx="8959850" cy="2895600"/>
            <a:chOff x="116" y="1683"/>
            <a:chExt cx="5448" cy="1824"/>
          </a:xfrm>
        </p:grpSpPr>
        <p:sp>
          <p:nvSpPr>
            <p:cNvPr id="39940" name="Line 4"/>
            <p:cNvSpPr>
              <a:spLocks noChangeShapeType="1"/>
            </p:cNvSpPr>
            <p:nvPr/>
          </p:nvSpPr>
          <p:spPr bwMode="auto">
            <a:xfrm>
              <a:off x="116" y="2392"/>
              <a:ext cx="50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4720" y="1683"/>
              <a:ext cx="8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Realistic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gain &amp; cap</a:t>
              </a:r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>
              <a:off x="5007" y="2144"/>
              <a:ext cx="0" cy="212"/>
            </a:xfrm>
            <a:prstGeom prst="line">
              <a:avLst/>
            </a:prstGeom>
            <a:noFill/>
            <a:ln w="730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>
              <a:off x="116" y="2842"/>
              <a:ext cx="5084" cy="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>
              <a:off x="4696" y="3103"/>
              <a:ext cx="8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33FF"/>
                  </a:solidFill>
                </a:rPr>
                <a:t>Good time </a:t>
              </a:r>
            </a:p>
            <a:p>
              <a:r>
                <a:rPr lang="en-US" b="1">
                  <a:solidFill>
                    <a:srgbClr val="3333FF"/>
                  </a:solidFill>
                </a:rPr>
                <a:t>resolution</a:t>
              </a:r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5007" y="2891"/>
              <a:ext cx="0" cy="212"/>
            </a:xfrm>
            <a:prstGeom prst="line">
              <a:avLst/>
            </a:prstGeom>
            <a:noFill/>
            <a:ln w="73025">
              <a:solidFill>
                <a:srgbClr val="3333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1A8F4D-9F11-4C3F-B199-E4FED77FDE2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18581" y="3904964"/>
            <a:ext cx="763736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 smtClean="0"/>
              <a:t>For pixel  </a:t>
            </a:r>
            <a:r>
              <a:rPr lang="en-US" sz="1400" dirty="0"/>
              <a:t>thickness &gt; 5 um, Capacitance to the backplane  </a:t>
            </a:r>
            <a:r>
              <a:rPr lang="en-US" sz="1400" dirty="0" err="1"/>
              <a:t>Cb</a:t>
            </a:r>
            <a:r>
              <a:rPr lang="en-US" sz="1400" dirty="0"/>
              <a:t> </a:t>
            </a:r>
            <a:r>
              <a:rPr lang="en-US" sz="1400" dirty="0" smtClean="0"/>
              <a:t>&lt; </a:t>
            </a:r>
            <a:r>
              <a:rPr lang="en-US" sz="1400" dirty="0" err="1" smtClean="0"/>
              <a:t>Cint</a:t>
            </a:r>
            <a:r>
              <a:rPr lang="en-US" sz="1400" dirty="0" smtClean="0"/>
              <a:t> (200 </a:t>
            </a:r>
            <a:r>
              <a:rPr lang="en-US" sz="1400" dirty="0" err="1" smtClean="0"/>
              <a:t>fF</a:t>
            </a:r>
            <a:r>
              <a:rPr lang="en-US" sz="1400" dirty="0" smtClean="0"/>
              <a:t>)</a:t>
            </a:r>
            <a:endParaRPr lang="en-US" sz="1400" dirty="0"/>
          </a:p>
          <a:p>
            <a:pPr algn="l">
              <a:spcBef>
                <a:spcPct val="50000"/>
              </a:spcBef>
            </a:pPr>
            <a:r>
              <a:rPr lang="en-US" sz="1400" dirty="0" smtClean="0"/>
              <a:t>For pixel </a:t>
            </a:r>
            <a:r>
              <a:rPr lang="en-US" sz="1400" dirty="0"/>
              <a:t>thickness = 2 um, </a:t>
            </a:r>
            <a:r>
              <a:rPr lang="en-US" sz="1400" dirty="0" err="1"/>
              <a:t>Cb</a:t>
            </a:r>
            <a:r>
              <a:rPr lang="en-US" sz="1400" dirty="0"/>
              <a:t> ~ ½ of </a:t>
            </a:r>
            <a:r>
              <a:rPr lang="en-US" sz="1400" dirty="0" err="1"/>
              <a:t>Cint</a:t>
            </a:r>
            <a:r>
              <a:rPr lang="en-US" sz="1400" dirty="0"/>
              <a:t>, and we might need bipolar (</a:t>
            </a:r>
            <a:r>
              <a:rPr lang="en-US" sz="1400" dirty="0" err="1"/>
              <a:t>SiGe</a:t>
            </a:r>
            <a:r>
              <a:rPr lang="en-US" sz="1400" dirty="0"/>
              <a:t>)?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00640" y="1085564"/>
            <a:ext cx="7720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Collection </a:t>
            </a:r>
            <a:r>
              <a:rPr lang="en-US" sz="2400" dirty="0"/>
              <a:t>time = thickness/</a:t>
            </a:r>
            <a:r>
              <a:rPr lang="en-US" sz="2400" dirty="0" err="1"/>
              <a:t>v</a:t>
            </a:r>
            <a:r>
              <a:rPr lang="en-US" sz="2400" baseline="-25000" dirty="0" err="1"/>
              <a:t>sat</a:t>
            </a:r>
            <a:r>
              <a:rPr lang="en-US" sz="2400" dirty="0"/>
              <a:t> (</a:t>
            </a:r>
            <a:r>
              <a:rPr lang="en-US" sz="2400" dirty="0" err="1"/>
              <a:t>v</a:t>
            </a:r>
            <a:r>
              <a:rPr lang="en-US" sz="2400" baseline="-25000" dirty="0" err="1"/>
              <a:t>sat</a:t>
            </a:r>
            <a:r>
              <a:rPr lang="en-US" sz="2400" dirty="0"/>
              <a:t> = 80 </a:t>
            </a:r>
            <a:r>
              <a:rPr lang="en-US" sz="2400" dirty="0">
                <a:latin typeface="Symbol" pitchFamily="18" charset="2"/>
              </a:rPr>
              <a:t>m</a:t>
            </a:r>
            <a:r>
              <a:rPr lang="en-US" sz="2400" dirty="0"/>
              <a:t>m/ns</a:t>
            </a:r>
            <a:r>
              <a:rPr lang="en-US" sz="2400" dirty="0" smtClean="0"/>
              <a:t>) </a:t>
            </a:r>
            <a:r>
              <a:rPr lang="en-US" sz="2000" dirty="0" smtClean="0"/>
              <a:t>(holes)</a:t>
            </a:r>
            <a:endParaRPr lang="en-US" sz="2000" dirty="0"/>
          </a:p>
        </p:txBody>
      </p:sp>
      <p:sp>
        <p:nvSpPr>
          <p:cNvPr id="19" name="Rectangle 15"/>
          <p:cNvSpPr/>
          <p:nvPr/>
        </p:nvSpPr>
        <p:spPr>
          <a:xfrm>
            <a:off x="253498" y="5924676"/>
            <a:ext cx="88201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Times New Roman"/>
                <a:cs typeface="Times New Roman"/>
              </a:rPr>
              <a:t>[</a:t>
            </a:r>
            <a:r>
              <a:rPr lang="en-US" sz="1500" dirty="0" err="1">
                <a:latin typeface="Times New Roman"/>
                <a:cs typeface="Times New Roman"/>
              </a:rPr>
              <a:t>ufsd</a:t>
            </a:r>
            <a:r>
              <a:rPr lang="en-US" sz="1500" dirty="0">
                <a:latin typeface="Times New Roman"/>
                <a:cs typeface="Times New Roman"/>
              </a:rPr>
              <a:t>] Ultra-fast Silicon Detector: H.-W. Sadrozinski, </a:t>
            </a:r>
            <a:r>
              <a:rPr lang="en-US" sz="1500" dirty="0" smtClean="0">
                <a:latin typeface="Times New Roman"/>
                <a:cs typeface="Times New Roman"/>
              </a:rPr>
              <a:t>M. </a:t>
            </a:r>
            <a:r>
              <a:rPr lang="en-US" sz="1500" dirty="0" err="1" smtClean="0">
                <a:latin typeface="Times New Roman"/>
                <a:cs typeface="Times New Roman"/>
              </a:rPr>
              <a:t>Bruzzi</a:t>
            </a:r>
            <a:r>
              <a:rPr lang="en-US" sz="1500" dirty="0" smtClean="0">
                <a:latin typeface="Times New Roman"/>
                <a:cs typeface="Times New Roman"/>
              </a:rPr>
              <a:t>, N. </a:t>
            </a:r>
            <a:r>
              <a:rPr lang="en-US" sz="1500" dirty="0" err="1" smtClean="0">
                <a:latin typeface="Times New Roman"/>
                <a:cs typeface="Times New Roman"/>
              </a:rPr>
              <a:t>Cartiglia</a:t>
            </a:r>
            <a:r>
              <a:rPr lang="en-US" sz="1500" dirty="0" smtClean="0">
                <a:latin typeface="Times New Roman"/>
                <a:cs typeface="Times New Roman"/>
              </a:rPr>
              <a:t>, M. </a:t>
            </a:r>
            <a:r>
              <a:rPr lang="en-US" sz="1500" dirty="0" err="1" smtClean="0">
                <a:latin typeface="Times New Roman"/>
                <a:cs typeface="Times New Roman"/>
              </a:rPr>
              <a:t>Scaringella</a:t>
            </a:r>
            <a:r>
              <a:rPr lang="en-US" sz="1500" dirty="0" smtClean="0">
                <a:latin typeface="Times New Roman"/>
                <a:cs typeface="Times New Roman"/>
              </a:rPr>
              <a:t> et </a:t>
            </a:r>
            <a:r>
              <a:rPr lang="en-US" sz="1500" dirty="0">
                <a:latin typeface="Times New Roman"/>
                <a:cs typeface="Times New Roman"/>
              </a:rPr>
              <a:t>al., Nuclear Instruments &amp; Methods in Physics Research A (2013), http://dx.doi.org/ 10.1016/j.nima.2013.06.033i</a:t>
            </a:r>
          </a:p>
        </p:txBody>
      </p:sp>
    </p:spTree>
    <p:extLst>
      <p:ext uri="{BB962C8B-B14F-4D97-AF65-F5344CB8AC3E}">
        <p14:creationId xmlns="" xmlns:p14="http://schemas.microsoft.com/office/powerpoint/2010/main" val="10473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620000" cy="609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Charge Multiplication</a:t>
            </a:r>
            <a:endParaRPr lang="en-US" b="0" dirty="0"/>
          </a:p>
        </p:txBody>
      </p:sp>
      <p:graphicFrame>
        <p:nvGraphicFramePr>
          <p:cNvPr id="24593" name="Rectangle 17"/>
          <p:cNvGraphicFramePr>
            <a:graphicFrameLocks noGrp="1"/>
          </p:cNvGraphicFramePr>
          <p:nvPr>
            <p:ph sz="quarter" idx="4294967295"/>
          </p:nvPr>
        </p:nvGraphicFramePr>
        <p:xfrm>
          <a:off x="5864225" y="1600200"/>
          <a:ext cx="3279775" cy="2185988"/>
        </p:xfrm>
        <a:graphic>
          <a:graphicData uri="http://schemas.openxmlformats.org/presentationml/2006/ole">
            <p:oleObj spid="_x0000_s19458" name="Equation" r:id="rId3" imgW="0" imgH="0" progId="Equation.3">
              <p:embed/>
            </p:oleObj>
          </a:graphicData>
        </a:graphic>
      </p:graphicFrame>
      <p:graphicFrame>
        <p:nvGraphicFramePr>
          <p:cNvPr id="24596" name="Object 2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4911725"/>
          <a:ext cx="127000" cy="241300"/>
        </p:xfrm>
        <a:graphic>
          <a:graphicData uri="http://schemas.openxmlformats.org/presentationml/2006/ole">
            <p:oleObj spid="_x0000_s19459" name="Equation" r:id="rId4" imgW="126890" imgH="241091" progId="Equation.3">
              <p:embed/>
            </p:oleObj>
          </a:graphicData>
        </a:graphic>
      </p:graphicFrame>
      <p:graphicFrame>
        <p:nvGraphicFramePr>
          <p:cNvPr id="24599" name="Object 2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473403050"/>
              </p:ext>
            </p:extLst>
          </p:nvPr>
        </p:nvGraphicFramePr>
        <p:xfrm>
          <a:off x="304800" y="2092325"/>
          <a:ext cx="3281363" cy="1252538"/>
        </p:xfrm>
        <a:graphic>
          <a:graphicData uri="http://schemas.openxmlformats.org/presentationml/2006/ole">
            <p:oleObj spid="_x0000_s19460" name="Equation" r:id="rId5" imgW="1930320" imgH="736560" progId="Equation.3">
              <p:embed/>
            </p:oleObj>
          </a:graphicData>
        </a:graphic>
      </p:graphicFrame>
      <p:pic>
        <p:nvPicPr>
          <p:cNvPr id="24603" name="Picture 2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35" t="14960"/>
          <a:stretch>
            <a:fillRect/>
          </a:stretch>
        </p:blipFill>
        <p:spPr>
          <a:xfrm>
            <a:off x="5284531" y="812802"/>
            <a:ext cx="3209692" cy="3517900"/>
          </a:xfrm>
          <a:prstGeom prst="rect">
            <a:avLst/>
          </a:prstGeom>
          <a:noFill/>
          <a:ln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09550" y="914400"/>
            <a:ext cx="454660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200" dirty="0" smtClean="0"/>
              <a:t>A</a:t>
            </a:r>
            <a:r>
              <a:rPr lang="en-US" sz="1200" dirty="0"/>
              <a:t>. Macchiolo,16th RD50 Workshop Barcelona, Spain, May 2010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0800" y="1436688"/>
            <a:ext cx="4864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Charge multiplication in path length </a:t>
            </a:r>
            <a:r>
              <a:rPr lang="en-US" sz="2000" i="1">
                <a:cs typeface="Arial" pitchFamily="34" charset="0"/>
              </a:rPr>
              <a:t>ℓ : </a:t>
            </a:r>
            <a:endParaRPr lang="en-US" sz="2000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166006" y="3849002"/>
            <a:ext cx="48069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At the breakdown field in Si of </a:t>
            </a:r>
            <a:r>
              <a:rPr lang="en-US" dirty="0">
                <a:solidFill>
                  <a:schemeClr val="tx2"/>
                </a:solidFill>
              </a:rPr>
              <a:t>270kV/cm:</a:t>
            </a:r>
          </a:p>
          <a:p>
            <a:r>
              <a:rPr lang="en-US" dirty="0" err="1">
                <a:solidFill>
                  <a:schemeClr val="tx2"/>
                </a:solidFill>
                <a:latin typeface="Symbol" pitchFamily="18" charset="2"/>
              </a:rPr>
              <a:t>a</a:t>
            </a:r>
            <a:r>
              <a:rPr lang="en-US" baseline="-25000" dirty="0" err="1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≈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0.7 pair/µm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latin typeface="Symbol" pitchFamily="18" charset="2"/>
              </a:rPr>
              <a:t>a</a:t>
            </a:r>
            <a:r>
              <a:rPr lang="en-US" baseline="-25000" dirty="0">
                <a:solidFill>
                  <a:schemeClr val="tx2"/>
                </a:solidFill>
              </a:rPr>
              <a:t>h</a:t>
            </a:r>
            <a:r>
              <a:rPr lang="en-US" dirty="0">
                <a:solidFill>
                  <a:schemeClr val="tx2"/>
                </a:solidFill>
              </a:rPr>
              <a:t> ≈ 0.1 pair/µm</a:t>
            </a:r>
          </a:p>
          <a:p>
            <a:pPr algn="l"/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→ </a:t>
            </a:r>
            <a:r>
              <a:rPr lang="en-US" dirty="0" smtClean="0">
                <a:solidFill>
                  <a:schemeClr val="tx2"/>
                </a:solidFill>
              </a:rPr>
              <a:t>gain g = </a:t>
            </a:r>
            <a:r>
              <a:rPr lang="en-US" dirty="0">
                <a:solidFill>
                  <a:schemeClr val="tx2"/>
                </a:solidFill>
              </a:rPr>
              <a:t>33 </a:t>
            </a:r>
            <a:r>
              <a:rPr lang="en-US" dirty="0" smtClean="0">
                <a:solidFill>
                  <a:schemeClr val="tx2"/>
                </a:solidFill>
              </a:rPr>
              <a:t>possible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in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l </a:t>
            </a:r>
            <a:r>
              <a:rPr lang="en-US" dirty="0">
                <a:solidFill>
                  <a:schemeClr val="tx2"/>
                </a:solidFill>
              </a:rPr>
              <a:t>= 5 </a:t>
            </a:r>
            <a:r>
              <a:rPr lang="en-US" dirty="0" smtClean="0">
                <a:solidFill>
                  <a:schemeClr val="tx2"/>
                </a:solidFill>
              </a:rPr>
              <a:t>µm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→ </a:t>
            </a:r>
            <a:r>
              <a:rPr lang="en-US" dirty="0">
                <a:solidFill>
                  <a:schemeClr val="tx2"/>
                </a:solidFill>
              </a:rPr>
              <a:t>In the linear mode (gain </a:t>
            </a:r>
            <a:r>
              <a:rPr lang="en-US" dirty="0" smtClean="0">
                <a:solidFill>
                  <a:schemeClr val="tx2"/>
                </a:solidFill>
              </a:rPr>
              <a:t>~10</a:t>
            </a:r>
            <a:r>
              <a:rPr lang="en-US" dirty="0">
                <a:solidFill>
                  <a:schemeClr val="tx2"/>
                </a:solidFill>
              </a:rPr>
              <a:t>),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consider 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electrons </a:t>
            </a:r>
            <a:r>
              <a:rPr lang="en-US" dirty="0">
                <a:solidFill>
                  <a:schemeClr val="tx2"/>
                </a:solidFill>
              </a:rPr>
              <a:t>only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Hartmut F.-W. Sadrozinski: UFSD RD50 ABQ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1A8F4D-9F11-4C3F-B199-E4FED77FDE2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0880" y="4280545"/>
            <a:ext cx="3923343" cy="237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1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053510"/>
              </p:ext>
            </p:extLst>
          </p:nvPr>
        </p:nvGraphicFramePr>
        <p:xfrm>
          <a:off x="794947" y="2108199"/>
          <a:ext cx="7899642" cy="3619219"/>
        </p:xfrm>
        <a:graphic>
          <a:graphicData uri="http://schemas.openxmlformats.org/presentationml/2006/ole">
            <p:oleObj spid="_x0000_s1034" name="Document" r:id="rId3" imgW="5765588" imgH="2641503" progId="Word.Document.12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UFSD: schema di </a:t>
            </a:r>
            <a:r>
              <a:rPr lang="en-US" dirty="0" err="1" smtClean="0"/>
              <a:t>drogaggio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Nicolo’ Cartiglia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559C-EFC5-B841-8C8F-F6BA852688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976" y="5953660"/>
            <a:ext cx="869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>
                <a:solidFill>
                  <a:srgbClr val="0000FF"/>
                </a:solidFill>
                <a:latin typeface="Times New Roman"/>
                <a:cs typeface="Times New Roman"/>
              </a:rPr>
              <a:t>Il progetto è di rendere quest’idea un rivelatore funzionante</a:t>
            </a:r>
            <a:endParaRPr lang="it-IT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1280065"/>
            <a:ext cx="445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/>
                <a:cs typeface="Times New Roman"/>
              </a:rPr>
              <a:t>Regione con alto campo elettrico e guadagno</a:t>
            </a:r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>
            <a:off x="2686101" y="1649397"/>
            <a:ext cx="579498" cy="1330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83490" y="1926396"/>
            <a:ext cx="699771" cy="9632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05090" y="1280065"/>
            <a:ext cx="338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/>
                <a:cs typeface="Times New Roman"/>
              </a:rPr>
              <a:t>Opzione di protezione laterale dal breakdown elettrico</a:t>
            </a:r>
          </a:p>
        </p:txBody>
      </p:sp>
    </p:spTree>
    <p:extLst>
      <p:ext uri="{BB962C8B-B14F-4D97-AF65-F5344CB8AC3E}">
        <p14:creationId xmlns:p14="http://schemas.microsoft.com/office/powerpoint/2010/main" xmlns="" val="31546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UFSD: </a:t>
            </a:r>
            <a:r>
              <a:rPr lang="en-US" dirty="0" err="1" smtClean="0"/>
              <a:t>realizzazione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Nicolo’ Cartiglia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559C-EFC5-B841-8C8F-F6BA852688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81" y="1025983"/>
            <a:ext cx="852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it-IT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781" y="1025983"/>
            <a:ext cx="85284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Ci sono due ditte interessate alle sviluppo: CNM ed FBK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CNM</a:t>
            </a:r>
            <a:r>
              <a:rPr lang="it-IT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(Barcellona) ha </a:t>
            </a:r>
            <a:r>
              <a:rPr lang="it-IT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gia’</a:t>
            </a:r>
            <a:r>
              <a:rPr lang="it-IT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prodotto dei prototipi di sensori con guadagno, ed è interessata a continuare. Il costo di una produzione è di circa </a:t>
            </a:r>
            <a:r>
              <a:rPr lang="it-IT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30k-35k euro</a:t>
            </a:r>
            <a:r>
              <a:rPr lang="it-IT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 I sensori prodotti da CNM hanno uno spessore di circa 200 </a:t>
            </a:r>
            <a:r>
              <a:rPr lang="it-IT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um</a:t>
            </a:r>
            <a:r>
              <a:rPr lang="it-IT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</a:p>
          <a:p>
            <a:endParaRPr lang="it-IT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it-IT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it-IT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it-IT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it-IT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it-IT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it-IT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89" t="57267" r="6663" b="7572"/>
          <a:stretch>
            <a:fillRect/>
          </a:stretch>
        </p:blipFill>
        <p:spPr>
          <a:xfrm>
            <a:off x="6105677" y="2576197"/>
            <a:ext cx="2917300" cy="2207847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72781" y="4872841"/>
            <a:ext cx="852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FBK</a:t>
            </a:r>
            <a:r>
              <a:rPr lang="it-IT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è molto interessata ad una collaborazione scientifica in questo progetto. Partendo dal lavoro fatto sui </a:t>
            </a:r>
            <a:r>
              <a:rPr lang="it-IT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SiPM</a:t>
            </a:r>
            <a:r>
              <a:rPr lang="it-IT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per la comprensione di impianti di drogaggio in profondità per ottenere guadagno, pensano di poter produrre sensori con guadagno molto sottili (50 </a:t>
            </a:r>
            <a:r>
              <a:rPr lang="it-IT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um</a:t>
            </a:r>
            <a:r>
              <a:rPr lang="it-IT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). 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36" t="24413" r="26831" b="41342"/>
          <a:stretch>
            <a:fillRect/>
          </a:stretch>
        </p:blipFill>
        <p:spPr>
          <a:xfrm>
            <a:off x="457200" y="2692410"/>
            <a:ext cx="3221501" cy="168074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6" r="2949"/>
          <a:stretch/>
        </p:blipFill>
        <p:spPr bwMode="auto">
          <a:xfrm>
            <a:off x="3678701" y="2576197"/>
            <a:ext cx="2557686" cy="200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29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29ECF6-7E75-4FBA-A236-674104EF4253}" type="slidenum">
              <a:rPr lang="es-ES" smtClean="0"/>
              <a:pPr/>
              <a:t>8</a:t>
            </a:fld>
            <a:endParaRPr lang="es-ES" smtClean="0"/>
          </a:p>
        </p:txBody>
      </p:sp>
      <p:pic>
        <p:nvPicPr>
          <p:cNvPr id="6147" name="Picture 5" descr="C:\Users\marta\Desktop\Sin títu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424862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3276600" y="1052513"/>
            <a:ext cx="903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AC 1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Strip = 24</a:t>
            </a:r>
          </a:p>
          <a:p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Metal = 20</a:t>
            </a:r>
          </a:p>
        </p:txBody>
      </p:sp>
      <p:sp>
        <p:nvSpPr>
          <p:cNvPr id="6149" name="6 CuadroTexto"/>
          <p:cNvSpPr txBox="1">
            <a:spLocks noChangeArrowheads="1"/>
          </p:cNvSpPr>
          <p:nvPr/>
        </p:nvSpPr>
        <p:spPr bwMode="auto">
          <a:xfrm>
            <a:off x="4156075" y="1052513"/>
            <a:ext cx="903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AC 2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Strip = 24</a:t>
            </a:r>
          </a:p>
          <a:p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Metal = 24</a:t>
            </a:r>
          </a:p>
        </p:txBody>
      </p:sp>
      <p:sp>
        <p:nvSpPr>
          <p:cNvPr id="6150" name="7 CuadroTexto"/>
          <p:cNvSpPr txBox="1">
            <a:spLocks noChangeArrowheads="1"/>
          </p:cNvSpPr>
          <p:nvPr/>
        </p:nvSpPr>
        <p:spPr bwMode="auto">
          <a:xfrm>
            <a:off x="5059363" y="1052513"/>
            <a:ext cx="903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AC 3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Strip = 24</a:t>
            </a:r>
          </a:p>
          <a:p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Metal = 28</a:t>
            </a:r>
          </a:p>
        </p:txBody>
      </p:sp>
      <p:sp>
        <p:nvSpPr>
          <p:cNvPr id="6151" name="16 CuadroTexto"/>
          <p:cNvSpPr txBox="1">
            <a:spLocks noChangeArrowheads="1"/>
          </p:cNvSpPr>
          <p:nvPr/>
        </p:nvSpPr>
        <p:spPr bwMode="auto">
          <a:xfrm>
            <a:off x="2382838" y="1916113"/>
            <a:ext cx="903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DC 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Strip = 32</a:t>
            </a:r>
          </a:p>
          <a:p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Metal = 40</a:t>
            </a:r>
          </a:p>
        </p:txBody>
      </p:sp>
      <p:sp>
        <p:nvSpPr>
          <p:cNvPr id="6152" name="16 CuadroTexto"/>
          <p:cNvSpPr txBox="1">
            <a:spLocks noChangeArrowheads="1"/>
          </p:cNvSpPr>
          <p:nvPr/>
        </p:nvSpPr>
        <p:spPr bwMode="auto">
          <a:xfrm>
            <a:off x="2382838" y="2787650"/>
            <a:ext cx="903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DC 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Strip = 32</a:t>
            </a:r>
          </a:p>
          <a:p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Metal = 40</a:t>
            </a:r>
          </a:p>
        </p:txBody>
      </p:sp>
      <p:sp>
        <p:nvSpPr>
          <p:cNvPr id="6153" name="8 CuadroTexto"/>
          <p:cNvSpPr txBox="1">
            <a:spLocks noChangeArrowheads="1"/>
          </p:cNvSpPr>
          <p:nvPr/>
        </p:nvSpPr>
        <p:spPr bwMode="auto">
          <a:xfrm>
            <a:off x="3290888" y="1916113"/>
            <a:ext cx="903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AC 4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Strip = 48</a:t>
            </a:r>
          </a:p>
          <a:p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Metal = 44</a:t>
            </a:r>
          </a:p>
        </p:txBody>
      </p:sp>
      <p:sp>
        <p:nvSpPr>
          <p:cNvPr id="6154" name="9 CuadroTexto"/>
          <p:cNvSpPr txBox="1">
            <a:spLocks noChangeArrowheads="1"/>
          </p:cNvSpPr>
          <p:nvPr/>
        </p:nvSpPr>
        <p:spPr bwMode="auto">
          <a:xfrm>
            <a:off x="4194175" y="1900238"/>
            <a:ext cx="903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AC 5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Strip = 48</a:t>
            </a:r>
          </a:p>
          <a:p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Metal = 48</a:t>
            </a:r>
          </a:p>
        </p:txBody>
      </p:sp>
      <p:sp>
        <p:nvSpPr>
          <p:cNvPr id="6155" name="10 CuadroTexto"/>
          <p:cNvSpPr txBox="1">
            <a:spLocks noChangeArrowheads="1"/>
          </p:cNvSpPr>
          <p:nvPr/>
        </p:nvSpPr>
        <p:spPr bwMode="auto">
          <a:xfrm>
            <a:off x="5059363" y="1900238"/>
            <a:ext cx="903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AC 6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Strip = 48</a:t>
            </a:r>
          </a:p>
          <a:p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Metal = 52</a:t>
            </a:r>
          </a:p>
        </p:txBody>
      </p:sp>
      <p:sp>
        <p:nvSpPr>
          <p:cNvPr id="6156" name="14 CuadroTexto"/>
          <p:cNvSpPr txBox="1">
            <a:spLocks noChangeArrowheads="1"/>
          </p:cNvSpPr>
          <p:nvPr/>
        </p:nvSpPr>
        <p:spPr bwMode="auto">
          <a:xfrm>
            <a:off x="5962650" y="1900238"/>
            <a:ext cx="903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AC 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Strip = 32</a:t>
            </a:r>
          </a:p>
          <a:p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Metal = 40</a:t>
            </a:r>
          </a:p>
        </p:txBody>
      </p:sp>
      <p:sp>
        <p:nvSpPr>
          <p:cNvPr id="6157" name="14 CuadroTexto"/>
          <p:cNvSpPr txBox="1">
            <a:spLocks noChangeArrowheads="1"/>
          </p:cNvSpPr>
          <p:nvPr/>
        </p:nvSpPr>
        <p:spPr bwMode="auto">
          <a:xfrm>
            <a:off x="5962650" y="2787650"/>
            <a:ext cx="903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AC 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Strip = 32</a:t>
            </a:r>
          </a:p>
          <a:p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Metal = 40</a:t>
            </a:r>
          </a:p>
        </p:txBody>
      </p:sp>
      <p:sp>
        <p:nvSpPr>
          <p:cNvPr id="6158" name="11 CuadroTexto"/>
          <p:cNvSpPr txBox="1">
            <a:spLocks noChangeArrowheads="1"/>
          </p:cNvSpPr>
          <p:nvPr/>
        </p:nvSpPr>
        <p:spPr bwMode="auto">
          <a:xfrm>
            <a:off x="3290888" y="2789238"/>
            <a:ext cx="903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AC 7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Strip = 62</a:t>
            </a:r>
          </a:p>
          <a:p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Metal = 58</a:t>
            </a:r>
          </a:p>
        </p:txBody>
      </p:sp>
      <p:sp>
        <p:nvSpPr>
          <p:cNvPr id="6159" name="12 CuadroTexto"/>
          <p:cNvSpPr txBox="1">
            <a:spLocks noChangeArrowheads="1"/>
          </p:cNvSpPr>
          <p:nvPr/>
        </p:nvSpPr>
        <p:spPr bwMode="auto">
          <a:xfrm>
            <a:off x="4194175" y="2787650"/>
            <a:ext cx="903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AC 8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Strip = 62</a:t>
            </a:r>
          </a:p>
          <a:p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Metal = 62</a:t>
            </a:r>
          </a:p>
        </p:txBody>
      </p:sp>
      <p:sp>
        <p:nvSpPr>
          <p:cNvPr id="6160" name="13 CuadroTexto"/>
          <p:cNvSpPr txBox="1">
            <a:spLocks noChangeArrowheads="1"/>
          </p:cNvSpPr>
          <p:nvPr/>
        </p:nvSpPr>
        <p:spPr bwMode="auto">
          <a:xfrm>
            <a:off x="5059363" y="2787650"/>
            <a:ext cx="903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AC 9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Strip = 62</a:t>
            </a:r>
          </a:p>
          <a:p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Metal = 66</a:t>
            </a:r>
          </a:p>
        </p:txBody>
      </p:sp>
      <p:sp>
        <p:nvSpPr>
          <p:cNvPr id="6161" name="18 CuadroTexto"/>
          <p:cNvSpPr txBox="1">
            <a:spLocks noChangeArrowheads="1"/>
          </p:cNvSpPr>
          <p:nvPr/>
        </p:nvSpPr>
        <p:spPr bwMode="auto">
          <a:xfrm>
            <a:off x="2190750" y="3967163"/>
            <a:ext cx="903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FEI4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With Guard rings</a:t>
            </a:r>
          </a:p>
        </p:txBody>
      </p:sp>
      <p:sp>
        <p:nvSpPr>
          <p:cNvPr id="6162" name="18 CuadroTexto"/>
          <p:cNvSpPr txBox="1">
            <a:spLocks noChangeArrowheads="1"/>
          </p:cNvSpPr>
          <p:nvPr/>
        </p:nvSpPr>
        <p:spPr bwMode="auto">
          <a:xfrm>
            <a:off x="3492500" y="3967163"/>
            <a:ext cx="903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FEI4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With Guard rings</a:t>
            </a:r>
          </a:p>
        </p:txBody>
      </p:sp>
      <p:sp>
        <p:nvSpPr>
          <p:cNvPr id="6163" name="20 CuadroTexto"/>
          <p:cNvSpPr txBox="1">
            <a:spLocks noChangeArrowheads="1"/>
          </p:cNvSpPr>
          <p:nvPr/>
        </p:nvSpPr>
        <p:spPr bwMode="auto">
          <a:xfrm>
            <a:off x="4859338" y="3967163"/>
            <a:ext cx="903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FEI4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With one Guard ring</a:t>
            </a:r>
          </a:p>
        </p:txBody>
      </p:sp>
      <p:sp>
        <p:nvSpPr>
          <p:cNvPr id="6164" name="20 CuadroTexto"/>
          <p:cNvSpPr txBox="1">
            <a:spLocks noChangeArrowheads="1"/>
          </p:cNvSpPr>
          <p:nvPr/>
        </p:nvSpPr>
        <p:spPr bwMode="auto">
          <a:xfrm>
            <a:off x="6156325" y="3967163"/>
            <a:ext cx="903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FEI4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With one Guard ring</a:t>
            </a:r>
          </a:p>
        </p:txBody>
      </p:sp>
      <p:sp>
        <p:nvSpPr>
          <p:cNvPr id="6165" name="22 CuadroTexto"/>
          <p:cNvSpPr txBox="1">
            <a:spLocks noChangeArrowheads="1"/>
          </p:cNvSpPr>
          <p:nvPr/>
        </p:nvSpPr>
        <p:spPr bwMode="auto">
          <a:xfrm>
            <a:off x="2651125" y="5119688"/>
            <a:ext cx="903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FEI3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With Guard rings</a:t>
            </a:r>
          </a:p>
        </p:txBody>
      </p:sp>
      <p:sp>
        <p:nvSpPr>
          <p:cNvPr id="6166" name="25 CuadroTexto"/>
          <p:cNvSpPr txBox="1">
            <a:spLocks noChangeArrowheads="1"/>
          </p:cNvSpPr>
          <p:nvPr/>
        </p:nvSpPr>
        <p:spPr bwMode="auto">
          <a:xfrm>
            <a:off x="4156075" y="5211763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CMS pixel detectors</a:t>
            </a:r>
          </a:p>
        </p:txBody>
      </p:sp>
      <p:sp>
        <p:nvSpPr>
          <p:cNvPr id="6167" name="24 CuadroTexto"/>
          <p:cNvSpPr txBox="1">
            <a:spLocks noChangeArrowheads="1"/>
          </p:cNvSpPr>
          <p:nvPr/>
        </p:nvSpPr>
        <p:spPr bwMode="auto">
          <a:xfrm>
            <a:off x="5551488" y="5119688"/>
            <a:ext cx="90328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FEI3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With one Guard ring</a:t>
            </a:r>
          </a:p>
        </p:txBody>
      </p:sp>
      <p:sp>
        <p:nvSpPr>
          <p:cNvPr id="6168" name="23 CuadroTexto"/>
          <p:cNvSpPr txBox="1">
            <a:spLocks noChangeArrowheads="1"/>
          </p:cNvSpPr>
          <p:nvPr/>
        </p:nvSpPr>
        <p:spPr bwMode="auto">
          <a:xfrm>
            <a:off x="4194175" y="5807075"/>
            <a:ext cx="903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FEI3</a:t>
            </a:r>
          </a:p>
          <a:p>
            <a:pPr algn="ctr"/>
            <a:r>
              <a:rPr lang="es-ES" sz="1200">
                <a:solidFill>
                  <a:schemeClr val="bg1"/>
                </a:solidFill>
                <a:latin typeface="Calibri" pitchFamily="34" charset="0"/>
              </a:rPr>
              <a:t>With Guard rings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8313" y="331788"/>
            <a:ext cx="2273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charset="0"/>
              </a:rPr>
              <a:t>CNM Mask </a:t>
            </a: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set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Hartmut F.-W. Sadrozinski: UFSD RD50 ABQ 2013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1A8F4D-9F11-4C3F-B199-E4FED77FDE2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it-IT" dirty="0" smtClean="0"/>
              <a:t>Applicazioni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228600" y="1098781"/>
            <a:ext cx="871817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a.) </a:t>
            </a:r>
            <a:r>
              <a:rPr lang="en-US" b="1" dirty="0" smtClean="0"/>
              <a:t>Particle counting</a:t>
            </a:r>
            <a:r>
              <a:rPr lang="en-US" dirty="0" smtClean="0"/>
              <a:t>: UFSD performance would allow developing new tools in single particle counting applications with unprecedented rate capabilities. For example, in the </a:t>
            </a:r>
            <a:r>
              <a:rPr lang="en-US" b="1" dirty="0" smtClean="0"/>
              <a:t>treatment of cancer using </a:t>
            </a:r>
            <a:r>
              <a:rPr lang="en-US" b="1" dirty="0" err="1" smtClean="0"/>
              <a:t>hadron</a:t>
            </a:r>
            <a:r>
              <a:rPr lang="en-US" b="1" dirty="0" smtClean="0"/>
              <a:t> beams, such a tool would measure the delivered dose to patients by directly counting the number of hadrons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b.) </a:t>
            </a:r>
            <a:r>
              <a:rPr lang="en-US" b="1" dirty="0" smtClean="0"/>
              <a:t>Time of Flight (</a:t>
            </a:r>
            <a:r>
              <a:rPr lang="en-US" b="1" dirty="0" err="1" smtClean="0"/>
              <a:t>ToF</a:t>
            </a:r>
            <a:r>
              <a:rPr lang="en-US" b="1" dirty="0" smtClean="0"/>
              <a:t>): </a:t>
            </a:r>
            <a:r>
              <a:rPr lang="en-US" dirty="0" err="1" smtClean="0"/>
              <a:t>ToF</a:t>
            </a:r>
            <a:r>
              <a:rPr lang="en-US" dirty="0" smtClean="0"/>
              <a:t> is already used in many commercial applications such as </a:t>
            </a:r>
            <a:r>
              <a:rPr lang="en-US" dirty="0" err="1" smtClean="0"/>
              <a:t>ToF</a:t>
            </a:r>
            <a:r>
              <a:rPr lang="en-US" dirty="0" smtClean="0"/>
              <a:t>-enhanced PET and mass spectroscopy </a:t>
            </a:r>
            <a:r>
              <a:rPr lang="en-US" dirty="0" err="1" smtClean="0"/>
              <a:t>ToF</a:t>
            </a:r>
            <a:r>
              <a:rPr lang="en-US" dirty="0" smtClean="0"/>
              <a:t>, </a:t>
            </a:r>
            <a:r>
              <a:rPr lang="en-US" b="1" dirty="0" smtClean="0"/>
              <a:t>with precision more than one order of magnitude worse than the goal of UFSD(∼500ps vs. ∼10ps</a:t>
            </a:r>
            <a:r>
              <a:rPr lang="en-US" b="1" dirty="0" smtClean="0"/>
              <a:t>) </a:t>
            </a:r>
            <a:r>
              <a:rPr lang="en-US" dirty="0" smtClean="0"/>
              <a:t>( </a:t>
            </a:r>
            <a:r>
              <a:rPr lang="en-US" dirty="0" err="1" smtClean="0"/>
              <a:t>e.g.</a:t>
            </a:r>
            <a:r>
              <a:rPr lang="en-US" dirty="0" err="1" smtClean="0"/>
              <a:t>Positron</a:t>
            </a:r>
            <a:r>
              <a:rPr lang="en-US" dirty="0" smtClean="0"/>
              <a:t> </a:t>
            </a:r>
            <a:r>
              <a:rPr lang="en-US" dirty="0" smtClean="0"/>
              <a:t>Emission Tomography PET </a:t>
            </a:r>
            <a:r>
              <a:rPr lang="en-US" dirty="0" smtClean="0"/>
              <a:t>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c.) </a:t>
            </a:r>
            <a:r>
              <a:rPr lang="en-US" b="1" dirty="0" smtClean="0"/>
              <a:t>3D and Robotic Vision</a:t>
            </a:r>
            <a:r>
              <a:rPr lang="en-US" dirty="0" smtClean="0"/>
              <a:t>: The </a:t>
            </a:r>
            <a:r>
              <a:rPr lang="en-US" b="1" dirty="0" smtClean="0"/>
              <a:t>ability to accurately measure the travel time of light pulses reflected by an object at unknown distance is of paramount importance to reconstruct 3D images</a:t>
            </a:r>
            <a:r>
              <a:rPr lang="en-US" dirty="0" smtClean="0"/>
              <a:t>, fundamental in imaging and robotic vision. UFSD will offer a spatial precision of a few millimeters, revolutionizing the current applications. </a:t>
            </a:r>
          </a:p>
          <a:p>
            <a:endParaRPr lang="en-US" dirty="0" smtClean="0"/>
          </a:p>
          <a:p>
            <a:r>
              <a:rPr lang="en-US" dirty="0" smtClean="0"/>
              <a:t>d.) </a:t>
            </a:r>
            <a:r>
              <a:rPr lang="en-US" b="1" dirty="0" smtClean="0"/>
              <a:t>Tracking: Identifying with high precision the temporal signature of different events allows for their association and reduces random coincidences</a:t>
            </a:r>
            <a:r>
              <a:rPr lang="en-US" dirty="0" smtClean="0"/>
              <a:t>. Traditional tracking is often over- whelmed by combinatorial backgrounds, which could be drastically reduced.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11289</TotalTime>
  <Words>1396</Words>
  <Application>Microsoft Office PowerPoint</Application>
  <PresentationFormat>Presentazione su schermo (4:3)</PresentationFormat>
  <Paragraphs>236</Paragraphs>
  <Slides>19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Office Theme</vt:lpstr>
      <vt:lpstr>Equation</vt:lpstr>
      <vt:lpstr>Document</vt:lpstr>
      <vt:lpstr>Ultra-Fast Silicon Detector </vt:lpstr>
      <vt:lpstr>Linee di sviluppo attuali dei sensori</vt:lpstr>
      <vt:lpstr>Ultra-Fast Silicon Detector</vt:lpstr>
      <vt:lpstr>Can 4D-UFSD work?</vt:lpstr>
      <vt:lpstr>Charge Multiplication</vt:lpstr>
      <vt:lpstr>UFSD: schema di drogaggio</vt:lpstr>
      <vt:lpstr>UFSD: realizzazione dei sensori</vt:lpstr>
      <vt:lpstr>Diapositiva 8</vt:lpstr>
      <vt:lpstr>Applicazioni</vt:lpstr>
      <vt:lpstr>UFSD: linee generali di sviluppo</vt:lpstr>
      <vt:lpstr>UFSD: Collaboratori</vt:lpstr>
      <vt:lpstr>UFSD: piano di lavoro</vt:lpstr>
      <vt:lpstr>UFSD: richieste</vt:lpstr>
      <vt:lpstr>appoggio</vt:lpstr>
      <vt:lpstr>Acquisto Oscilloscopio </vt:lpstr>
      <vt:lpstr>Misure preliminari effettuate a Firenze</vt:lpstr>
      <vt:lpstr>Details of Collected Charge in Thin Sensors</vt:lpstr>
      <vt:lpstr>First evidence of charge multiplication</vt:lpstr>
      <vt:lpstr>Diapositiva 19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nicolo cartiglia</dc:creator>
  <cp:lastModifiedBy>autore sconosciuto</cp:lastModifiedBy>
  <cp:revision>185</cp:revision>
  <dcterms:created xsi:type="dcterms:W3CDTF">2013-06-09T07:50:15Z</dcterms:created>
  <dcterms:modified xsi:type="dcterms:W3CDTF">2013-07-08T14:12:19Z</dcterms:modified>
</cp:coreProperties>
</file>