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9" r:id="rId2"/>
    <p:sldId id="270" r:id="rId3"/>
    <p:sldId id="300" r:id="rId4"/>
    <p:sldId id="299" r:id="rId5"/>
    <p:sldId id="295" r:id="rId6"/>
    <p:sldId id="298" r:id="rId7"/>
    <p:sldId id="297" r:id="rId8"/>
    <p:sldId id="273" r:id="rId9"/>
    <p:sldId id="296" r:id="rId10"/>
    <p:sldId id="271" r:id="rId11"/>
    <p:sldId id="267" r:id="rId12"/>
    <p:sldId id="286" r:id="rId13"/>
    <p:sldId id="287" r:id="rId14"/>
    <p:sldId id="288" r:id="rId15"/>
    <p:sldId id="289" r:id="rId16"/>
    <p:sldId id="285" r:id="rId17"/>
    <p:sldId id="256" r:id="rId18"/>
    <p:sldId id="278" r:id="rId19"/>
    <p:sldId id="280" r:id="rId20"/>
    <p:sldId id="279" r:id="rId21"/>
    <p:sldId id="281" r:id="rId22"/>
    <p:sldId id="282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94" d="100"/>
          <a:sy n="94" d="100"/>
        </p:scale>
        <p:origin x="-2506" y="-6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0D99D-A58C-4C2D-968E-0353964C607D}" type="datetimeFigureOut">
              <a:rPr lang="it-IT" smtClean="0"/>
              <a:t>09/07/2013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36EB0-046B-4CB7-BFDA-C1DAD854565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902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AE3F74-656D-4995-9E98-6E082A726C88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>
              <a:buSzPct val="100000"/>
            </a:pPr>
            <a:fld id="{FF41DC4D-F0D6-4594-A69D-0038A6CB1140}" type="slidenum">
              <a:rPr lang="nl-BE" sz="1200">
                <a:solidFill>
                  <a:srgbClr val="000000"/>
                </a:solidFill>
                <a:latin typeface="Arial" charset="0"/>
              </a:rPr>
              <a:pPr algn="r" eaLnBrk="1" hangingPunct="1">
                <a:buSzPct val="100000"/>
              </a:pPr>
              <a:t>15</a:t>
            </a:fld>
            <a:endParaRPr lang="nl-BE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39750" y="4319588"/>
            <a:ext cx="5761038" cy="41402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E7020F-1805-4663-95CC-F7214C4ED8C3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3E9A-8CD3-B04D-B5BC-C28BCD0D27DD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E19-DBBD-E741-8618-5DC073AF5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3E9A-8CD3-B04D-B5BC-C28BCD0D27DD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E19-DBBD-E741-8618-5DC073AF5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3E9A-8CD3-B04D-B5BC-C28BCD0D27DD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E19-DBBD-E741-8618-5DC073AF5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3E9A-8CD3-B04D-B5BC-C28BCD0D27DD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E19-DBBD-E741-8618-5DC073AF5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3E9A-8CD3-B04D-B5BC-C28BCD0D27DD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E19-DBBD-E741-8618-5DC073AF5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3E9A-8CD3-B04D-B5BC-C28BCD0D27DD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E19-DBBD-E741-8618-5DC073AF5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3E9A-8CD3-B04D-B5BC-C28BCD0D27DD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E19-DBBD-E741-8618-5DC073AF5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3E9A-8CD3-B04D-B5BC-C28BCD0D27DD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E19-DBBD-E741-8618-5DC073AF5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3E9A-8CD3-B04D-B5BC-C28BCD0D27DD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E19-DBBD-E741-8618-5DC073AF5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3E9A-8CD3-B04D-B5BC-C28BCD0D27DD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E19-DBBD-E741-8618-5DC073AF5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3E9A-8CD3-B04D-B5BC-C28BCD0D27DD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E19-DBBD-E741-8618-5DC073AF5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D3E9A-8CD3-B04D-B5BC-C28BCD0D27DD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6EE19-DBBD-E741-8618-5DC073AF5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8.pd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aliceinfo.cern.ch/ArtSubmission/node/66" TargetMode="External"/><Relationship Id="rId13" Type="http://schemas.openxmlformats.org/officeDocument/2006/relationships/hyperlink" Target="https://aliceinfo.cern.ch/ArtSubmission/node/101" TargetMode="External"/><Relationship Id="rId3" Type="http://schemas.openxmlformats.org/officeDocument/2006/relationships/hyperlink" Target="https://aliceinfo.cern.ch/ArtSubmission/node/100" TargetMode="External"/><Relationship Id="rId7" Type="http://schemas.openxmlformats.org/officeDocument/2006/relationships/hyperlink" Target="https://aliceinfo.cern.ch/ArtSubmission/node/141" TargetMode="External"/><Relationship Id="rId12" Type="http://schemas.openxmlformats.org/officeDocument/2006/relationships/hyperlink" Target="https://aliceinfo.cern.ch/ArtSubmission/node/10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liceinfo.cern.ch/ArtSubmission/node/144" TargetMode="External"/><Relationship Id="rId11" Type="http://schemas.openxmlformats.org/officeDocument/2006/relationships/hyperlink" Target="https://aliceinfo.cern.ch/ArtSubmission/node/102" TargetMode="External"/><Relationship Id="rId5" Type="http://schemas.openxmlformats.org/officeDocument/2006/relationships/hyperlink" Target="https://aliceinfo.cern.ch/ArtSubmission/node/116" TargetMode="External"/><Relationship Id="rId10" Type="http://schemas.openxmlformats.org/officeDocument/2006/relationships/hyperlink" Target="https://aliceinfo.cern.ch/ArtSubmission/node/115" TargetMode="External"/><Relationship Id="rId4" Type="http://schemas.openxmlformats.org/officeDocument/2006/relationships/hyperlink" Target="https://aliceinfo.cern.ch/ArtSubmission/node/111" TargetMode="External"/><Relationship Id="rId9" Type="http://schemas.openxmlformats.org/officeDocument/2006/relationships/hyperlink" Target="https://aliceinfo.cern.ch/ArtSubmission/node/104" TargetMode="External"/><Relationship Id="rId14" Type="http://schemas.openxmlformats.org/officeDocument/2006/relationships/hyperlink" Target="https://aliceinfo.cern.ch/ArtSubmission/node/131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aliceinfo.cern.ch/ArtSubmission/node/112" TargetMode="External"/><Relationship Id="rId13" Type="http://schemas.openxmlformats.org/officeDocument/2006/relationships/hyperlink" Target="https://aliceinfo.cern.ch/ArtSubmission/node/117" TargetMode="External"/><Relationship Id="rId3" Type="http://schemas.openxmlformats.org/officeDocument/2006/relationships/hyperlink" Target="https://aliceinfo.cern.ch/ArtSubmission/node/142" TargetMode="External"/><Relationship Id="rId7" Type="http://schemas.openxmlformats.org/officeDocument/2006/relationships/hyperlink" Target="https://aliceinfo.cern.ch/ArtSubmission/node/139" TargetMode="External"/><Relationship Id="rId12" Type="http://schemas.openxmlformats.org/officeDocument/2006/relationships/hyperlink" Target="https://aliceinfo.cern.ch/ArtSubmission/node/162" TargetMode="External"/><Relationship Id="rId2" Type="http://schemas.openxmlformats.org/officeDocument/2006/relationships/hyperlink" Target="https://aliceinfo.cern.ch/ArtSubmission/node/9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liceinfo.cern.ch/ArtSubmission/node/122" TargetMode="External"/><Relationship Id="rId11" Type="http://schemas.openxmlformats.org/officeDocument/2006/relationships/hyperlink" Target="https://aliceinfo.cern.ch/ArtSubmission/node/157" TargetMode="External"/><Relationship Id="rId5" Type="http://schemas.openxmlformats.org/officeDocument/2006/relationships/hyperlink" Target="https://aliceinfo.cern.ch/ArtSubmission/node/118" TargetMode="External"/><Relationship Id="rId10" Type="http://schemas.openxmlformats.org/officeDocument/2006/relationships/hyperlink" Target="https://aliceinfo.cern.ch/ArtSubmission/node/103" TargetMode="External"/><Relationship Id="rId4" Type="http://schemas.openxmlformats.org/officeDocument/2006/relationships/hyperlink" Target="https://aliceinfo.cern.ch/ArtSubmission/node/149" TargetMode="External"/><Relationship Id="rId9" Type="http://schemas.openxmlformats.org/officeDocument/2006/relationships/hyperlink" Target="https://aliceinfo.cern.ch/ArtSubmission/node/158" TargetMode="Externa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7.emf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116632"/>
            <a:ext cx="3286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Attività di Gruppo 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836712"/>
            <a:ext cx="22006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E. Scapparone</a:t>
            </a:r>
          </a:p>
          <a:p>
            <a:r>
              <a:rPr lang="it-IT" dirty="0" smtClean="0"/>
              <a:t>Assemblea di Sezione</a:t>
            </a:r>
            <a:endParaRPr lang="it-IT" dirty="0" smtClean="0"/>
          </a:p>
          <a:p>
            <a:r>
              <a:rPr lang="it-IT" dirty="0" smtClean="0"/>
              <a:t>10 Luglio 2013</a:t>
            </a:r>
            <a:endParaRPr lang="it-IT" dirty="0"/>
          </a:p>
        </p:txBody>
      </p:sp>
      <p:pic>
        <p:nvPicPr>
          <p:cNvPr id="9" name="Content Placeholder 4" descr="Fig-cap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107" r="-107"/>
              <a:stretch>
                <a:fillRect/>
              </a:stretch>
            </p:blipFill>
          </mc:Choice>
          <mc:Fallback>
            <p:blipFill>
              <a:blip r:embed="rId3"/>
              <a:srcRect l="-107" r="-107"/>
              <a:stretch>
                <a:fillRect/>
              </a:stretch>
            </p:blipFill>
          </mc:Fallback>
        </mc:AlternateContent>
        <p:spPr>
          <a:xfrm rot="18964946">
            <a:off x="-128223" y="1949712"/>
            <a:ext cx="3856814" cy="212109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3226900" cy="221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e 26"/>
          <p:cNvGrpSpPr>
            <a:grpSpLocks/>
          </p:cNvGrpSpPr>
          <p:nvPr/>
        </p:nvGrpSpPr>
        <p:grpSpPr bwMode="auto">
          <a:xfrm>
            <a:off x="3419872" y="1655218"/>
            <a:ext cx="3384550" cy="2760910"/>
            <a:chOff x="251520" y="1799194"/>
            <a:chExt cx="3384376" cy="2759806"/>
          </a:xfrm>
        </p:grpSpPr>
        <p:pic>
          <p:nvPicPr>
            <p:cNvPr id="33" name="Imag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2" t="62361" r="35847" b="6277"/>
            <a:stretch>
              <a:fillRect/>
            </a:stretch>
          </p:blipFill>
          <p:spPr bwMode="auto">
            <a:xfrm>
              <a:off x="539552" y="2070373"/>
              <a:ext cx="2752725" cy="2150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Ellipse 8"/>
            <p:cNvSpPr/>
            <p:nvPr/>
          </p:nvSpPr>
          <p:spPr>
            <a:xfrm>
              <a:off x="1280167" y="3146442"/>
              <a:ext cx="941340" cy="95529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/>
            </a:p>
          </p:txBody>
        </p:sp>
        <p:sp>
          <p:nvSpPr>
            <p:cNvPr id="35" name="ZoneTexte 10"/>
            <p:cNvSpPr txBox="1">
              <a:spLocks noChangeArrowheads="1"/>
            </p:cNvSpPr>
            <p:nvPr/>
          </p:nvSpPr>
          <p:spPr bwMode="auto">
            <a:xfrm>
              <a:off x="251520" y="4251346"/>
              <a:ext cx="3384376" cy="307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indent="0" eaLnBrk="1" hangingPunct="1"/>
              <a:endParaRPr lang="fr-FR" sz="14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7" name="Ellipse 14"/>
            <p:cNvSpPr>
              <a:spLocks noChangeAspect="1"/>
            </p:cNvSpPr>
            <p:nvPr/>
          </p:nvSpPr>
          <p:spPr>
            <a:xfrm>
              <a:off x="781718" y="1799194"/>
              <a:ext cx="46036" cy="460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/>
            </a:p>
          </p:txBody>
        </p:sp>
        <p:cxnSp>
          <p:nvCxnSpPr>
            <p:cNvPr id="38" name="Connecteur droit 16"/>
            <p:cNvCxnSpPr/>
            <p:nvPr/>
          </p:nvCxnSpPr>
          <p:spPr>
            <a:xfrm>
              <a:off x="756319" y="2061026"/>
              <a:ext cx="93658" cy="952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Immagin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6529">
            <a:off x="5690959" y="3861492"/>
            <a:ext cx="3154503" cy="2136383"/>
          </a:xfrm>
          <a:prstGeom prst="rect">
            <a:avLst/>
          </a:prstGeom>
        </p:spPr>
      </p:pic>
      <p:pic>
        <p:nvPicPr>
          <p:cNvPr id="39" name="Picture 4" descr="n_TOF_Logo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10003">
            <a:off x="683568" y="5301208"/>
            <a:ext cx="1032509" cy="77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1681">
            <a:off x="7366628" y="2397867"/>
            <a:ext cx="1422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9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3573016"/>
            <a:ext cx="6023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932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4141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754442"/>
              </p:ext>
            </p:extLst>
          </p:nvPr>
        </p:nvGraphicFramePr>
        <p:xfrm>
          <a:off x="539552" y="1268760"/>
          <a:ext cx="8208962" cy="5314184"/>
        </p:xfrm>
        <a:graphic>
          <a:graphicData uri="http://schemas.openxmlformats.org/drawingml/2006/table">
            <a:tbl>
              <a:tblPr/>
              <a:tblGrid>
                <a:gridCol w="3240087"/>
                <a:gridCol w="1871663"/>
                <a:gridCol w="3097212"/>
              </a:tblGrid>
              <a:tr h="520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Servizio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Mesi uomo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Periodo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11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Elettronica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 smtClean="0"/>
                        <a:t>preparazione cavi clock spare TOF</a:t>
                      </a:r>
                    </a:p>
                    <a:p>
                      <a:r>
                        <a:rPr lang="it-IT" sz="2000" b="1" dirty="0" smtClean="0"/>
                        <a:t>FE SiPM , TDC-FPGA (share)</a:t>
                      </a:r>
                    </a:p>
                    <a:p>
                      <a:r>
                        <a:rPr lang="it-IT" sz="2000" b="1" dirty="0" smtClean="0"/>
                        <a:t>schede test  upgrade TOF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Servizio Tecnico Generale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 smtClean="0"/>
                        <a:t>Manutenzione TOF al CERN</a:t>
                      </a:r>
                    </a:p>
                    <a:p>
                      <a:r>
                        <a:rPr lang="it-IT" sz="2000" b="1" dirty="0" smtClean="0"/>
                        <a:t>Sviluppo SiPM +Scint  x  upgrade ALICE trigger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Officina Meccanica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 smtClean="0"/>
                        <a:t>Preparazione pezzi test ALICE trigger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Progettazione meccanica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Calcolo e reti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 smtClean="0"/>
                        <a:t>Lavoro</a:t>
                      </a:r>
                      <a:r>
                        <a:rPr lang="it-IT" sz="2000" b="1" baseline="0" dirty="0" smtClean="0"/>
                        <a:t> sul DCS ALICE + s</a:t>
                      </a:r>
                      <a:r>
                        <a:rPr lang="it-IT" sz="2000" b="1" dirty="0" smtClean="0"/>
                        <a:t>ostituzione  PC online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1908175" y="476250"/>
            <a:ext cx="37529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dirty="0">
                <a:latin typeface="Comic Sans MS" pitchFamily="66" charset="0"/>
              </a:rPr>
              <a:t>Esperimento</a:t>
            </a:r>
            <a:r>
              <a:rPr lang="en-US" dirty="0">
                <a:latin typeface="Comic Sans MS" pitchFamily="66" charset="0"/>
              </a:rPr>
              <a:t>: </a:t>
            </a:r>
            <a:r>
              <a:rPr lang="en-US" dirty="0" smtClean="0">
                <a:latin typeface="Comic Sans MS" pitchFamily="66" charset="0"/>
              </a:rPr>
              <a:t>ALICE</a:t>
            </a:r>
            <a:endParaRPr lang="en-US" dirty="0">
              <a:latin typeface="Comic Sans MS" pitchFamily="66" charset="0"/>
            </a:endParaRPr>
          </a:p>
          <a:p>
            <a:r>
              <a:rPr lang="en-US" dirty="0" err="1">
                <a:latin typeface="Comic Sans MS" pitchFamily="66" charset="0"/>
              </a:rPr>
              <a:t>Richieste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Servizi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della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Sezione</a:t>
            </a:r>
            <a:endParaRPr lang="it-IT" dirty="0">
              <a:latin typeface="Comic Sans MS" pitchFamily="66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9920" y="55781"/>
            <a:ext cx="81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023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Assemblea di Sezione  </a:t>
            </a:r>
            <a:r>
              <a:rPr lang="en-US"/>
              <a:t>28 Giugno 2012</a:t>
            </a:r>
            <a:endParaRPr lang="it-IT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07504" y="2924944"/>
            <a:ext cx="8785225" cy="2554545"/>
          </a:xfrm>
          <a:prstGeom prst="rect">
            <a:avLst/>
          </a:prstGeom>
          <a:solidFill>
            <a:srgbClr val="CCFFFF"/>
          </a:solidFill>
          <a:ln w="1587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2400" b="1" dirty="0">
                <a:solidFill>
                  <a:srgbClr val="000066"/>
                </a:solidFill>
                <a:latin typeface="Comic Sans MS" pitchFamily="66" charset="0"/>
              </a:rPr>
              <a:t>BOLOGNA</a:t>
            </a:r>
          </a:p>
          <a:p>
            <a:pPr algn="ctr"/>
            <a:r>
              <a:rPr lang="it-IT" sz="2400" dirty="0">
                <a:solidFill>
                  <a:srgbClr val="000066"/>
                </a:solidFill>
                <a:latin typeface="Comic Sans MS" pitchFamily="66" charset="0"/>
              </a:rPr>
              <a:t>Ricercatori: M. Bruno, M. D’Agostino, G. Vannini</a:t>
            </a:r>
          </a:p>
          <a:p>
            <a:pPr algn="ctr"/>
            <a:r>
              <a:rPr lang="it-IT" sz="2400" dirty="0">
                <a:solidFill>
                  <a:srgbClr val="000066"/>
                </a:solidFill>
                <a:latin typeface="Comic Sans MS" pitchFamily="66" charset="0"/>
              </a:rPr>
              <a:t>Tecnologi: M. Guerzoni</a:t>
            </a:r>
          </a:p>
          <a:p>
            <a:pPr algn="ctr"/>
            <a:r>
              <a:rPr lang="it-IT" sz="2400" dirty="0">
                <a:solidFill>
                  <a:srgbClr val="000066"/>
                </a:solidFill>
                <a:latin typeface="Comic Sans MS" pitchFamily="66" charset="0"/>
              </a:rPr>
              <a:t>Assegnisti di ricerca: </a:t>
            </a:r>
            <a:r>
              <a:rPr lang="it-IT" sz="2400" dirty="0" smtClean="0">
                <a:solidFill>
                  <a:srgbClr val="000066"/>
                </a:solidFill>
                <a:latin typeface="Comic Sans MS" pitchFamily="66" charset="0"/>
              </a:rPr>
              <a:t>L</a:t>
            </a:r>
            <a:r>
              <a:rPr lang="it-IT" sz="2400" dirty="0">
                <a:solidFill>
                  <a:srgbClr val="000066"/>
                </a:solidFill>
                <a:latin typeface="Comic Sans MS" pitchFamily="66" charset="0"/>
              </a:rPr>
              <a:t>. Morelli</a:t>
            </a:r>
          </a:p>
          <a:p>
            <a:pPr algn="ctr"/>
            <a:r>
              <a:rPr lang="it-IT" sz="2400" dirty="0">
                <a:solidFill>
                  <a:srgbClr val="000066"/>
                </a:solidFill>
                <a:latin typeface="Comic Sans MS" pitchFamily="66" charset="0"/>
              </a:rPr>
              <a:t>FTE </a:t>
            </a:r>
            <a:r>
              <a:rPr lang="it-IT" sz="2400" dirty="0" smtClean="0">
                <a:solidFill>
                  <a:srgbClr val="000066"/>
                </a:solidFill>
                <a:latin typeface="Comic Sans MS" pitchFamily="66" charset="0"/>
              </a:rPr>
              <a:t>3,3 (2013 4 FTE)</a:t>
            </a:r>
            <a:endParaRPr lang="it-IT" sz="2400" dirty="0">
              <a:solidFill>
                <a:srgbClr val="000066"/>
              </a:solidFill>
              <a:latin typeface="Comic Sans MS" pitchFamily="66" charset="0"/>
            </a:endParaRPr>
          </a:p>
          <a:p>
            <a:pPr algn="ctr"/>
            <a:r>
              <a:rPr lang="it-IT" sz="2000" dirty="0" smtClean="0">
                <a:solidFill>
                  <a:srgbClr val="000066"/>
                </a:solidFill>
                <a:latin typeface="Comic Sans MS" pitchFamily="66" charset="0"/>
              </a:rPr>
              <a:t>Tecnici </a:t>
            </a:r>
            <a:r>
              <a:rPr lang="it-IT" sz="2000" dirty="0">
                <a:solidFill>
                  <a:srgbClr val="000066"/>
                </a:solidFill>
                <a:latin typeface="Comic Sans MS" pitchFamily="66" charset="0"/>
              </a:rPr>
              <a:t>: </a:t>
            </a:r>
            <a:r>
              <a:rPr lang="it-IT" sz="2000" dirty="0" smtClean="0">
                <a:solidFill>
                  <a:srgbClr val="000066"/>
                </a:solidFill>
                <a:latin typeface="Comic Sans MS" pitchFamily="66" charset="0"/>
              </a:rPr>
              <a:t>A</a:t>
            </a:r>
            <a:r>
              <a:rPr lang="it-IT" sz="2000" dirty="0">
                <a:solidFill>
                  <a:srgbClr val="000066"/>
                </a:solidFill>
                <a:latin typeface="Comic Sans MS" pitchFamily="66" charset="0"/>
              </a:rPr>
              <a:t>. Paolucci (Calcolo e Reti), </a:t>
            </a:r>
          </a:p>
          <a:p>
            <a:pPr algn="ctr"/>
            <a:r>
              <a:rPr lang="it-IT" sz="2000" dirty="0">
                <a:solidFill>
                  <a:srgbClr val="000066"/>
                </a:solidFill>
                <a:latin typeface="Comic Sans MS" pitchFamily="66" charset="0"/>
              </a:rPr>
              <a:t>S. Serra (Servizio Progettazione Meccanica)</a:t>
            </a:r>
          </a:p>
        </p:txBody>
      </p:sp>
      <p:pic>
        <p:nvPicPr>
          <p:cNvPr id="11268" name="Picture 4" descr="nucl-ex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6632"/>
            <a:ext cx="1511325" cy="65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619250" y="897573"/>
            <a:ext cx="7056438" cy="193899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it-IT" sz="2000" b="1" dirty="0">
                <a:solidFill>
                  <a:srgbClr val="336699"/>
                </a:solidFill>
                <a:latin typeface="Comic Sans MS" pitchFamily="66" charset="0"/>
              </a:rPr>
              <a:t>Collaborazione</a:t>
            </a:r>
          </a:p>
          <a:p>
            <a:r>
              <a:rPr lang="it-IT" sz="2000" b="1" dirty="0">
                <a:solidFill>
                  <a:srgbClr val="336699"/>
                </a:solidFill>
                <a:latin typeface="Comic Sans MS" pitchFamily="66" charset="0"/>
              </a:rPr>
              <a:t>BOLOGNA – FIRENZE – LNL - NAPOLI</a:t>
            </a:r>
          </a:p>
          <a:p>
            <a:endParaRPr lang="it-IT" sz="2000" b="1" dirty="0">
              <a:solidFill>
                <a:srgbClr val="336699"/>
              </a:solidFill>
              <a:latin typeface="Comic Sans MS" pitchFamily="66" charset="0"/>
            </a:endParaRPr>
          </a:p>
          <a:p>
            <a:r>
              <a:rPr lang="it-IT" sz="2000" b="1" dirty="0">
                <a:solidFill>
                  <a:srgbClr val="336699"/>
                </a:solidFill>
                <a:latin typeface="Comic Sans MS" pitchFamily="66" charset="0"/>
              </a:rPr>
              <a:t>Responsabile nazionali</a:t>
            </a:r>
          </a:p>
          <a:p>
            <a:r>
              <a:rPr lang="it-IT" sz="2000" b="1" dirty="0">
                <a:solidFill>
                  <a:srgbClr val="CC3300"/>
                </a:solidFill>
                <a:latin typeface="Comic Sans MS" pitchFamily="66" charset="0"/>
              </a:rPr>
              <a:t>M. Bruno</a:t>
            </a:r>
            <a:r>
              <a:rPr lang="it-IT" sz="2000" b="1" dirty="0">
                <a:solidFill>
                  <a:srgbClr val="336699"/>
                </a:solidFill>
                <a:latin typeface="Comic Sans MS" pitchFamily="66" charset="0"/>
              </a:rPr>
              <a:t>   –  parte sperimentale</a:t>
            </a:r>
          </a:p>
          <a:p>
            <a:r>
              <a:rPr lang="it-IT" sz="2000" b="1" dirty="0">
                <a:solidFill>
                  <a:srgbClr val="CC3300"/>
                </a:solidFill>
                <a:latin typeface="Comic Sans MS" pitchFamily="66" charset="0"/>
              </a:rPr>
              <a:t>G. Casini</a:t>
            </a:r>
            <a:r>
              <a:rPr lang="it-IT" sz="2000" b="1" dirty="0">
                <a:solidFill>
                  <a:srgbClr val="336699"/>
                </a:solidFill>
                <a:latin typeface="Comic Sans MS" pitchFamily="66" charset="0"/>
              </a:rPr>
              <a:t> (FI) –  sviluppi tecnici (FAZIA)</a:t>
            </a:r>
            <a:endParaRPr lang="en-US" sz="2000" b="1" dirty="0">
              <a:solidFill>
                <a:srgbClr val="3366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8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44463" y="1844675"/>
            <a:ext cx="3552825" cy="3190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 dirty="0"/>
          </a:p>
        </p:txBody>
      </p:sp>
      <p:sp>
        <p:nvSpPr>
          <p:cNvPr id="2051" name="AutoShape 2" descr="data:image/jpeg;base64,/9j/4AAQSkZJRgABAQAAAQABAAD/2wCEAAkGBhESEBUTEBMVFQ8UExcUFhgWGBsUFRcSGRQcGRUSExUZHiYiFxonGRQSIi8sIygpLC0sGiAxNTAqNSgrLCkBCQoKBQUFDQUFDSkYEhgpKSkpKSkpKSkpKSkpKSkpKSkpKSkpKSkpKSkpKSkpKSkpKSkpKSkpKSkpKSkpKSkpKf/AABEIAKcA5gMBIgACEQEDEQH/xAAbAAEBAQEBAQEBAAAAAAAAAAAABQQDBgECB//EAEEQAAICAQMDAQQFCAgGAwAAAAECAAMRBBIhBRMxQQYiUWEUMkJxgSMzcoKRk7LRFjRSVHOisbMVQ1NiocEXdJL/xAAUAQEAAAAAAAAAAAAAAAAAAAAA/8QAFBEBAAAAAAAAAAAAAAAAAAAAAP/aAAwDAQACEQMRAD8A/sXXeoNRprbUTuOiEqmdu9/CpkA4ySB4mSn2jVe59IC1mtyPdJcGsKha1vdG1Qz7SfHHmWWQHggEeeeeQcj/AMyX1fozWjFbJWGybM1B+5wANx3LwMc5znj0gVYiICIiAiIgIiIE7q/UnqNQrRXa23t4ZzXgbGYuCFbONvI44zjJwD96b1hLUqOVV7ULqoO7KjyVOBkcj0HmbmrBIJAJHj5enHw4mA9JxbU9exKqlsBQJjJfHKkMAvI/snOYFGIiAiIgJ5/qXtHbXqGrWlDUv0YbzZtJa+41lAmw4Kqu/wA4II8enoJys0qNncikMQTkA5I8E584wIH502sSzeEOTW+xvk+0Njn5Mp/Gd5h6d041PcxYN3re7jbt2/k0Tb5OeKwfTyZugIiICJlq6pS1hqW1GtUElAwLAA4OVzngkftmqAiIgfCZL6f7Q1Wruw1a7O5mzCjZuI3eeBkHnwRyMiU3XIIPgjEk6voqoobT1IbkSutA7FUCI3ukgA525Yjjz6jzArqwIyOQeR90TH0jSmuhEYAMq4IB3DOfjgZ/YPuiB+db1dUcVqrWXkZ2JjIXON7kkBF8+Tzg4zM46hrBy+kTbjOK799njwFatV/zT77NVZoW5vzuoAvc+frjKpn4KpVR90/FGvv+lLW+wqyO7KqkNSAwFe99xDbst6D6pxnBwG7p/U67lJrPKsUdSMOjjko6nkHBB+YII4ImuRtfSK9XTcg960nT24wNyhWetm4ySrK4H+I0swEREBERATnfeqKXdgqKCzMTgBQMkknwMTpJHU6u7qKamwagGvcZ+syMoqVh6ruct96CAHWbrBu0+mZk9GscUhhj6yghmx94E/dXW8OqaitqXchVJIat3P2FsHr8AwBPoDO/WNU9WntsrCl0rZwGyFO1ScHHPpPr6ddRp9tqgpbWNw+8Z4+GPT4QNkSd0DUs9C7yS6l62JGCzVuULkemdufxlGAiIgc771RWd2CoqlmZjhVUDJZifAABksdYvsG7Tafcno11nYDDAIZAFdscnyB4jqyC2+ihgTWd17D0btFdiN8t7q36s79f1dlWneyoqGQbveUsCB5HBGD8+cfAwOa9bKFRqq+zuIUNuFlRYnCp3MAqTxjcoySAMyrOWp062IyOAyMCrA+CpGCDPIf/ACLodHX2tbqkGoqdqmXJezCuVR3AGclAjH74HtIkYe2Wg/vdH7xf5x/TLQf3uj94v84EXpOm1GkpfNG67v27Bleyov1RK9tgC4z3FLZ9dx8ATentHeduaRjeqPw/G7UmoFfd/sAv8uB65mv+mOg/vdH7xf5x/TLQf3uj94v84FmJG/ploP73R+8X+cH2x0HpqqCf8Rf5wNWu6wlbitVay8jcK0ALbc43sSQEXhuWIzggZM4f8S1QyX0nuD+xarv/APghR/m/bPz7MaXFHdb89qT37GIG4swG1CR5CJsQfJRH/GbRqKq3pxXc9qKQ2XUVqzC2xcYCNtA88F0HrwG7QdRruTdWcgEqwIKsrDyjqeVYfAxPP+1/UW0RXVVIGNhFNi52hjgsjnjkgK4+5vkIgUegXCsfRHOLaRhc/boBxXYp+1xgHHgj7s9tF7P01WNYnc3szOd1jsCzeW2sSM4wB8AABxNGv6XVcALVDbTlTyGRsY3Iw5U4J8GcH6EjAKz3MoxwbX5x6MQQWH3+YGNtYmo1q1oVKabNjkMM90g1oigHkAG3d6A7R5zi9PI+2PsAmrpoXSv9E1GlcHT2VrjtoeHrCjHulfQEcgemZa6R1En8hf7uqRRkE5FijjvVn7Sk+fUE4I8ZCpERAREQEj9cu7L16lj+RrDpd8Eqfae8ePCtWufAClifEsT4YHDU6dLqmRjmuxSCVOMowwcMPiD6ThrdYmlpGcnaAla5y7vjC1rn6zGSehdIV0strssqrttZq1qbCCoe6pVeVAYqz5AGd8q6XodSWd3Be7BAexi7KpxuVCfqA7RkLgHED9dF0RqoVWxvO53x47jsXfHy3MZuiICIiBI65mtqtSqlhUWWwKMsKHxvdRnnaVRj5OFOATgTZfTVqacEh6bACCrcMp5BDKeQZrk1egVKxarfUWySK2KIWJyXKD3dxPk4yYHbqHUUor3Ofgqjy7ueFrQeWYnAEy6Hoqtp1TVIljkvYwYBwr2OXZVJHgFsA8eBO+m6JSlndwWu5AexjYyhsblQsfcBwMhcTfA+ASN7RWhTS6lTfXZvSssFaxSpSxEBIy212x/3AD1lqeG9qdBe2pv278W06VKtqbwzpqHJXd9jaWVznAwc54OA9Df1em/S3GpwxFT7l8Oh2nKuh5Q/IiUdB+ar/QX+ESf7R9Iot09puqrsYUvy6Kx4UngkccyhoPzVf6C/wiBzXVE6g18bVqVzwcgsxA97OPCt6ek0uuQR6HiT+qdLawq1ZCOCu5hkM6KT+SJH2SHs59CcgZlEDiBH9ndRtT6LZgXUDbjOd9IOKrlz5BULn4MGHpOlHQtuoN/euYsclCV2Y2kBB7uQozkDPnk5M09Q6TVft7i5ZCSjAlXQkEE1uuCpwSOD4M4P0INw917Ifs9wgfdlcMf2wJXXtAvUH+jqxFNJ3WOp/wCfjC1D4kKzk88ZUfcno9LpErQJWqpWowFUYAHyAiB1iIgJi6p0pb0wSyOvNdiYFlb4+uhIIz8iCD4IIm2IEnpfU3DCjVbV1IGVZQRXeo82VA52nxuTJK58kYJrTF1fT0vUe+QtY97fu2FGHh1f7J+cn9M6yy2fR9SylizLTcv1LtvmtvRL1wcr4IBZftKgXZm1vUaqV3XWJWvxdgo8Z4z54BP4TTPO+0fTrn1OmtrDbKluDtXs73vhAqr3OO2dpLeuVr9MwPQJYGAKkFSMgjkEHwQfWTvaK9hQUrOLriKUI8qz8Gwforuf9WRdb1nU1O7VVV9ilSvbDFduzTta5IVCG80qAMYOeZTpsN+rB/5enqB+IN9ozjOPK1gfvYFbTadURUQYRVCqPgAMATpEQEREBERAREQEREBERAx9Y/q93+E/8BnXQfmq/wBBf4ROXWP6vd/hP/AZ10H5qv8AQX+EQO8REBERAREQEREBERAxdW0rWVbVxnchIbwVVwzL+IBH4zHoNRp9dp2wmaSRkHH1yq2blZT9YFhyDwwPPErugIIPgjB+4z80UKgwowPP4nySfWBJq176Z1q1TZrchKrzgbnJwtN3oHJICnwx44OAbU46vSJajV2qHrdSrKwyrKeCpB8iRB1H6E6U6h92nsO2mxiWdMDlb2OcqOAHPxAbkgkLDduitm4StA1jH0AAyzE/gZl9nqCtIdxi25jc44yGfkKSPO1di/qic+vjudrT/wDWcFxxzRWQ1gIP2T7iH9OV4CIiAiIgIiICIiAiIgJw1mrWtQzZwXROBn3ncIv+ZlH4zvJ/W6s1b881HugcYZlU7VbPpkj55AgfPaM40eox57Fv+2Zr0f5tP0F/0kbWa5runaiwrtzTeAMEHCqy5IPxKkj5ESzpPzafoL/pA7REQEREBERAREQEREBERA8h7R+11lF2oChtulpptICFhZ3HfcruAdgC18eOTnkDEq01h9feLADjTUqqnkdp2t38H4soB+SrNGv6BTc5ZwfeCK4BwtioxdFsHqAxP7SDkcTL7Uq9dY1NBH0mobUVvq27yANO2OfebZgjw2DyMghy9nOnhbrnVmNCH6PQpIIRF963Yf7PcO3nkdoDxKPTdVbZ7zBe3mwcAgnFpVOMn7IOfmR48Tr0vQ9mlK87iqjc3qz+Wc/MsSfxmfTdLZLy6kCkrgVrkKrAk9wDxubcc/cuOc5CnERAREQEREBERAREQE+MoIwRkHgg+CPgZ9iBN9o1A0WoA4A09v8AtmbNJ+bT9Bf9Jj9pP6lqP/r2/wC2Zs0n5tP0F/0gdoiICIiAiIgIiICIiAiJi6j1ZKdqkM9r52VoMu+3yQPQDK5JwBkZPIgbZI157uqqq8rWPpFn3g7aVPHq3cb765+vpesz/V6tufW87tufOBWRnHz/ABkH2L6B2dbrr7bD9K1Nu/tbuE06sVqfb6lgCc+nA45yHs4iICIiAiIgIiICIiAiIgIiCYEb2x11dOg1L2sETsuuT4yy7VH4swH4zd0nVpbRVZWwat61ZWHgqRwR8pF64o6jpr9LUhNNtb195uKw+07WrHm3D7ORx554mirV/QqlR6SukqVa1es71SsAKGsQAFFHqRkADJIAJgXYnxXBAIOQeQRyCPiJ9gIiICIiAiIgIiICR+iIHe7UHl2sapc/ZqqYqEHy3h2/W+QliQ9Jqxp9S2ntwq3O1unbGFZiN1tGf+oG3OBxlTxna2A66nqNyamushO1YxX6r5ACE7+79TJK42Yzg5z6R7QLtFd4wHpsTn41u6pan3FTn71U+k0/8Ir37/eJ39zBYlO5jG4LnGf/AHz5mTqlwusXTVnJDpZcRyErRg6o3/c7Kox5xuPpAsxEQEREBERAREQEREBERASX7QKzolKnHftWtj4PawXsAPoSiMv60qSd13TO1Qarm2p1tQeN2361f6yF1+9hA1XZSvFSjKgBVztUDx6DgAc8fCZOhdUOoqLsoBFjpwSQ21sbgCAVz8CMj5jBP2u2rWUBq3YKWBBQmt0sRgdrDyCGXDKw+IIIyJ9qpq0tdjs+AzGyx3IyzkBcnAAzhUUAD0AgZ+gp23v04/N1WBqvlVYgbYPgA/cA+AwPSWJJ6DQ/5W+xSr32bwp8rUqhK1I9CVXcfgXI9JWgIiICIiAiIgIiICcdXpEtQpYquh8hhkf+Z2iBHu6Xp61CPdYiu21Q2ocbmY/UUlsk5PAEo6PQ11LtqQKuScAeSfLH4k/EybTpxZrrLDkrVSla8+53HYvZx8dq6cyzAREQEREBERAREQEREBERAREQMGo6NSz9zBSz1ZGassAON+0jd5PnMzaDQ6axu6pa1lI2tYzuFO3IasPwMq31lHIPmfv2l1CjTum7FtqmusZwxdvdG0ZBOCwJx4AzN+l0y1oqLwqqFH3AQO0REBERAREQEREBETzOi65qWtbTOahq67stitth0ZGUuC90kE/U5P1lbggZgemiY9f1WuoKXP13CKBjlyCQMkgDwfJmJvamkbsrb7tHfOUIzXuK4UHy4YEFRz445GQq0adEGEVVXJOFAAyfJwJ0kyr2gqaxq1DF0YowABxYKw/bbng7WHng/GYNP7a0Giqy0Gtr1Z0Riu4ouCzD3sHG5PXOTwIHookWz2s04LfnGCV12sy1sUFdpIR93ryp4GT8pv0HUlt3gBlatgrK42kEqGBx8CGEDXERAREQEREBERAREza/vbMUFBZuXlwWULuG8lQQWO3OORziBpiee9luqaq9DZeaTX3L6/cRq2DU6h6gTud9wYJn0wfjnjfd16pbjV7xcdvdtGdvdbbXn1wSPOMD1IgUsRI6e1FJTuFbFQd7cWXBUUEi0sucgAgjxz6eROep9qVFYeuux83UV4wBxc6gOrZwwwx8E8jHHMC5EkD2q03e7O/8qH7ZGRxbs39vGc5x8sZ4zmc6Payl9u2u87w5XNTDIrbbYecbQD6nAPpmBbicdHqltrWys5R1DqfipGQf2GdoCIiAiIgJPXpONW2p3tlqVp2YXaFViwYHGc5Y+uPHERA/Gt6FW6bEC1jOSFRCr8EbbEIwy8n5/AiTqvZ0dyhArhNKzOHLKRYrjPZCjlUDitsYAHbXGZ8iBsPs2DqRqDYxZXZgNqAgMm01bwu41/awSTuxzgATPT7IKgp2XOGoV66yVRh2X27q2Urhj7iEHyCPgSCiB01nsv3Dd+XsHeqqqOFQ7RUWKsuV8ku2c5HwAm/RdN7dttm8sbipIIAClUC+7gZ8Aecz7EDbERAREQEREBERAREQJfSugpTSaWPdQ2WW/lFU+9ZY1jDAGMbnbEzdR9lEtsV97KEatlVVQbDWc4pfburDDCsAcFc4wSTEQHTukFjqLWD0tqOAoZWavNaq7qRlVYlQfUe6D6kT8L7IqEdRays1lVuVVFAsqcOrGsLtJYgBjjkeMYGEQNOj9n+1Y7pc+2xzaylUP5QoFJDBQQpK7iPj6ge7OWl9minb/Lue3XbXyqe8LWDFmwvkEDGMD45iIFDpHTxRRXSGLCpFrDNgMQowC2ABnAHgTZEQERED/9k="/>
          <p:cNvSpPr>
            <a:spLocks noChangeAspect="1" noChangeArrowheads="1"/>
          </p:cNvSpPr>
          <p:nvPr/>
        </p:nvSpPr>
        <p:spPr bwMode="auto">
          <a:xfrm>
            <a:off x="179388" y="-795338"/>
            <a:ext cx="2190750" cy="159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z="1800">
              <a:latin typeface="Symbol" pitchFamily="18" charset="2"/>
            </a:endParaRPr>
          </a:p>
        </p:txBody>
      </p:sp>
      <p:sp>
        <p:nvSpPr>
          <p:cNvPr id="2052" name="ZoneTexte 7"/>
          <p:cNvSpPr txBox="1">
            <a:spLocks noChangeArrowheads="1"/>
          </p:cNvSpPr>
          <p:nvPr/>
        </p:nvSpPr>
        <p:spPr bwMode="auto">
          <a:xfrm>
            <a:off x="107950" y="5445125"/>
            <a:ext cx="28987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fr-FR" sz="2000" b="1">
                <a:solidFill>
                  <a:srgbClr val="FF0000"/>
                </a:solidFill>
                <a:latin typeface="Arial" charset="0"/>
              </a:rPr>
              <a:t>Complete detection </a:t>
            </a:r>
          </a:p>
          <a:p>
            <a:pPr algn="ctr" eaLnBrk="1" hangingPunct="1"/>
            <a:r>
              <a:rPr lang="fr-FR" sz="2000" b="1">
                <a:solidFill>
                  <a:srgbClr val="FF0000"/>
                </a:solidFill>
                <a:latin typeface="Arial" charset="0"/>
              </a:rPr>
              <a:t>of dissipative </a:t>
            </a:r>
            <a:r>
              <a:rPr lang="fr-FR" sz="2000" b="1" baseline="30000">
                <a:solidFill>
                  <a:srgbClr val="FF0000"/>
                </a:solidFill>
                <a:latin typeface="Arial" charset="0"/>
              </a:rPr>
              <a:t>12</a:t>
            </a:r>
            <a:r>
              <a:rPr lang="fr-FR" sz="2000" b="1">
                <a:solidFill>
                  <a:srgbClr val="FF0000"/>
                </a:solidFill>
                <a:latin typeface="Arial" charset="0"/>
              </a:rPr>
              <a:t>C+ </a:t>
            </a:r>
            <a:r>
              <a:rPr lang="fr-FR" sz="2000" b="1" baseline="30000">
                <a:solidFill>
                  <a:srgbClr val="FF0000"/>
                </a:solidFill>
                <a:latin typeface="Arial" charset="0"/>
              </a:rPr>
              <a:t>12</a:t>
            </a:r>
            <a:r>
              <a:rPr lang="fr-FR" sz="2000" b="1">
                <a:solidFill>
                  <a:srgbClr val="FF0000"/>
                </a:solidFill>
                <a:latin typeface="Arial" charset="0"/>
              </a:rPr>
              <a:t>C </a:t>
            </a:r>
          </a:p>
          <a:p>
            <a:pPr algn="ctr" eaLnBrk="1" hangingPunct="1"/>
            <a:r>
              <a:rPr lang="fr-FR" sz="2000" b="1">
                <a:solidFill>
                  <a:srgbClr val="FF0000"/>
                </a:solidFill>
                <a:latin typeface="Arial" charset="0"/>
              </a:rPr>
              <a:t>reactions at 95 MeV</a:t>
            </a:r>
          </a:p>
          <a:p>
            <a:pPr algn="ctr" eaLnBrk="1" hangingPunct="1"/>
            <a:r>
              <a:rPr lang="fr-FR" sz="2000" b="1">
                <a:solidFill>
                  <a:srgbClr val="FF0000"/>
                </a:solidFill>
                <a:latin typeface="Arial" charset="0"/>
              </a:rPr>
              <a:t>with GARFIELD + RCo</a:t>
            </a:r>
          </a:p>
        </p:txBody>
      </p:sp>
      <p:grpSp>
        <p:nvGrpSpPr>
          <p:cNvPr id="2053" name="Groupe 26"/>
          <p:cNvGrpSpPr>
            <a:grpSpLocks/>
          </p:cNvGrpSpPr>
          <p:nvPr/>
        </p:nvGrpSpPr>
        <p:grpSpPr bwMode="auto">
          <a:xfrm>
            <a:off x="250825" y="1916113"/>
            <a:ext cx="3384550" cy="3074987"/>
            <a:chOff x="251520" y="1700808"/>
            <a:chExt cx="3384376" cy="3073758"/>
          </a:xfrm>
        </p:grpSpPr>
        <p:pic>
          <p:nvPicPr>
            <p:cNvPr id="2077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2" t="62361" r="35847" b="6277"/>
            <a:stretch>
              <a:fillRect/>
            </a:stretch>
          </p:blipFill>
          <p:spPr bwMode="auto">
            <a:xfrm>
              <a:off x="539552" y="2070373"/>
              <a:ext cx="2752725" cy="2150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Ellipse 8"/>
            <p:cNvSpPr/>
            <p:nvPr/>
          </p:nvSpPr>
          <p:spPr>
            <a:xfrm>
              <a:off x="1280167" y="3146442"/>
              <a:ext cx="941340" cy="955293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/>
            </a:p>
          </p:txBody>
        </p:sp>
        <p:sp>
          <p:nvSpPr>
            <p:cNvPr id="2079" name="ZoneTexte 10"/>
            <p:cNvSpPr txBox="1">
              <a:spLocks noChangeArrowheads="1"/>
            </p:cNvSpPr>
            <p:nvPr/>
          </p:nvSpPr>
          <p:spPr bwMode="auto">
            <a:xfrm>
              <a:off x="251520" y="4251346"/>
              <a:ext cx="33843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fr-FR" sz="1400">
                  <a:solidFill>
                    <a:schemeClr val="bg1"/>
                  </a:solidFill>
                  <a:latin typeface="Arial" charset="0"/>
                </a:rPr>
                <a:t>deviation from statistical behavior for 2</a:t>
              </a:r>
              <a:r>
                <a:rPr lang="fr-FR" sz="1400">
                  <a:solidFill>
                    <a:schemeClr val="bg1"/>
                  </a:solidFill>
                  <a:latin typeface="Symbol" pitchFamily="18" charset="2"/>
                </a:rPr>
                <a:t>a</a:t>
              </a:r>
              <a:r>
                <a:rPr lang="fr-FR" sz="1400">
                  <a:solidFill>
                    <a:schemeClr val="bg1"/>
                  </a:solidFill>
                  <a:latin typeface="Arial" charset="0"/>
                </a:rPr>
                <a:t>-</a:t>
              </a:r>
              <a:r>
                <a:rPr lang="fr-FR" sz="1400" baseline="30000">
                  <a:solidFill>
                    <a:schemeClr val="bg1"/>
                  </a:solidFill>
                  <a:latin typeface="Arial" charset="0"/>
                </a:rPr>
                <a:t>16-x</a:t>
              </a:r>
              <a:r>
                <a:rPr lang="fr-FR" sz="1400">
                  <a:solidFill>
                    <a:schemeClr val="bg1"/>
                  </a:solidFill>
                  <a:latin typeface="Arial" charset="0"/>
                </a:rPr>
                <a:t>O-xn channel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83298" y="1700808"/>
              <a:ext cx="1538209" cy="46177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200" dirty="0">
                  <a:solidFill>
                    <a:schemeClr val="tx2"/>
                  </a:solidFill>
                  <a:latin typeface="+mn-lt"/>
                  <a:cs typeface="+mn-cs"/>
                </a:rPr>
                <a:t>   data</a:t>
              </a:r>
            </a:p>
            <a:p>
              <a:pPr>
                <a:defRPr/>
              </a:pPr>
              <a:r>
                <a:rPr lang="fr-FR" sz="1200" dirty="0">
                  <a:solidFill>
                    <a:schemeClr val="tx2"/>
                  </a:solidFill>
                  <a:latin typeface="+mn-lt"/>
                  <a:cs typeface="+mn-cs"/>
                </a:rPr>
                <a:t>   Hauser-</a:t>
              </a:r>
              <a:r>
                <a:rPr lang="fr-FR" sz="1200" dirty="0" err="1">
                  <a:solidFill>
                    <a:schemeClr val="tx2"/>
                  </a:solidFill>
                  <a:latin typeface="+mn-lt"/>
                  <a:cs typeface="+mn-cs"/>
                </a:rPr>
                <a:t>Feshbach</a:t>
              </a:r>
              <a:endParaRPr lang="fr-FR" sz="1200" dirty="0">
                <a:solidFill>
                  <a:schemeClr val="tx2"/>
                </a:solidFill>
                <a:latin typeface="+mn-lt"/>
                <a:cs typeface="+mn-cs"/>
              </a:endParaRPr>
            </a:p>
          </p:txBody>
        </p:sp>
        <p:sp>
          <p:nvSpPr>
            <p:cNvPr id="15" name="Ellipse 14"/>
            <p:cNvSpPr>
              <a:spLocks noChangeAspect="1"/>
            </p:cNvSpPr>
            <p:nvPr/>
          </p:nvSpPr>
          <p:spPr>
            <a:xfrm>
              <a:off x="781718" y="1799194"/>
              <a:ext cx="46036" cy="460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/>
            </a:p>
          </p:txBody>
        </p:sp>
        <p:cxnSp>
          <p:nvCxnSpPr>
            <p:cNvPr id="17" name="Connecteur droit 16"/>
            <p:cNvCxnSpPr/>
            <p:nvPr/>
          </p:nvCxnSpPr>
          <p:spPr>
            <a:xfrm>
              <a:off x="756319" y="2061026"/>
              <a:ext cx="93658" cy="952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4" name="ZoneTexte 25"/>
          <p:cNvSpPr txBox="1">
            <a:spLocks noChangeArrowheads="1"/>
          </p:cNvSpPr>
          <p:nvPr/>
        </p:nvSpPr>
        <p:spPr bwMode="auto">
          <a:xfrm>
            <a:off x="5581650" y="6308725"/>
            <a:ext cx="259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sz="1400">
                <a:solidFill>
                  <a:schemeClr val="tx2"/>
                </a:solidFill>
                <a:latin typeface="Comic Sans MS" pitchFamily="66" charset="0"/>
              </a:rPr>
              <a:t>L.Morelli et al, in preparation</a:t>
            </a:r>
          </a:p>
        </p:txBody>
      </p:sp>
      <p:grpSp>
        <p:nvGrpSpPr>
          <p:cNvPr id="2055" name="Groupe 2"/>
          <p:cNvGrpSpPr>
            <a:grpSpLocks/>
          </p:cNvGrpSpPr>
          <p:nvPr/>
        </p:nvGrpSpPr>
        <p:grpSpPr bwMode="auto">
          <a:xfrm>
            <a:off x="4500563" y="1844675"/>
            <a:ext cx="4392612" cy="4392613"/>
            <a:chOff x="3419872" y="2348880"/>
            <a:chExt cx="4392488" cy="4392488"/>
          </a:xfrm>
        </p:grpSpPr>
        <p:sp>
          <p:nvSpPr>
            <p:cNvPr id="37" name="Rectangle 36"/>
            <p:cNvSpPr/>
            <p:nvPr/>
          </p:nvSpPr>
          <p:spPr>
            <a:xfrm>
              <a:off x="3419872" y="2348880"/>
              <a:ext cx="4392488" cy="43924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/>
            </a:p>
          </p:txBody>
        </p:sp>
        <p:pic>
          <p:nvPicPr>
            <p:cNvPr id="2067" name="Imag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36" t="8981" r="22047" b="32133"/>
            <a:stretch>
              <a:fillRect/>
            </a:stretch>
          </p:blipFill>
          <p:spPr bwMode="auto">
            <a:xfrm>
              <a:off x="3778563" y="3222268"/>
              <a:ext cx="3669987" cy="3365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8" name="ZoneTexte 18"/>
            <p:cNvSpPr txBox="1">
              <a:spLocks noChangeArrowheads="1"/>
            </p:cNvSpPr>
            <p:nvPr/>
          </p:nvSpPr>
          <p:spPr bwMode="auto">
            <a:xfrm>
              <a:off x="3851660" y="2348880"/>
              <a:ext cx="3816242" cy="51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fr-FR" sz="1400">
                  <a:solidFill>
                    <a:schemeClr val="bg1"/>
                  </a:solidFill>
                  <a:latin typeface="Symbol" pitchFamily="18" charset="2"/>
                </a:rPr>
                <a:t>a-a  </a:t>
              </a:r>
              <a:r>
                <a:rPr lang="fr-FR" sz="1400">
                  <a:solidFill>
                    <a:schemeClr val="bg1"/>
                  </a:solidFill>
                  <a:latin typeface="Arial" charset="0"/>
                </a:rPr>
                <a:t>correlations in complete kinematics</a:t>
              </a:r>
              <a:endParaRPr lang="fr-FR" sz="1400">
                <a:solidFill>
                  <a:schemeClr val="bg1"/>
                </a:solidFill>
                <a:latin typeface="Symbol" pitchFamily="18" charset="2"/>
              </a:endParaRPr>
            </a:p>
            <a:p>
              <a:pPr eaLnBrk="1" hangingPunct="1">
                <a:buFont typeface="Symbol" pitchFamily="18" charset="2"/>
                <a:buChar char="Þ"/>
              </a:pPr>
              <a:r>
                <a:rPr lang="fr-FR" sz="1400">
                  <a:solidFill>
                    <a:schemeClr val="bg1"/>
                  </a:solidFill>
                  <a:latin typeface="Symbol" pitchFamily="18" charset="2"/>
                </a:rPr>
                <a:t>a</a:t>
              </a:r>
              <a:r>
                <a:rPr lang="fr-FR" sz="1400">
                  <a:solidFill>
                    <a:schemeClr val="bg1"/>
                  </a:solidFill>
                  <a:latin typeface="Arial" charset="0"/>
                </a:rPr>
                <a:t>-cluster dominance at all dissipation</a:t>
              </a:r>
            </a:p>
          </p:txBody>
        </p:sp>
        <p:sp>
          <p:nvSpPr>
            <p:cNvPr id="20" name="Flèche angle droit à deux pointes 19"/>
            <p:cNvSpPr/>
            <p:nvPr/>
          </p:nvSpPr>
          <p:spPr>
            <a:xfrm rot="20193886">
              <a:off x="4924780" y="4422096"/>
              <a:ext cx="734991" cy="487349"/>
            </a:xfrm>
            <a:prstGeom prst="lef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/>
            </a:p>
          </p:txBody>
        </p:sp>
        <p:sp>
          <p:nvSpPr>
            <p:cNvPr id="21" name="Flèche angle droit à deux pointes 20"/>
            <p:cNvSpPr/>
            <p:nvPr/>
          </p:nvSpPr>
          <p:spPr>
            <a:xfrm rot="7418522">
              <a:off x="6134420" y="4496706"/>
              <a:ext cx="723879" cy="441313"/>
            </a:xfrm>
            <a:prstGeom prst="lef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521566" y="3356914"/>
              <a:ext cx="1141380" cy="3762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800" baseline="30000" dirty="0">
                  <a:latin typeface="Symbol" pitchFamily="18" charset="2"/>
                  <a:cs typeface="+mn-cs"/>
                </a:rPr>
                <a:t>15</a:t>
              </a:r>
              <a:r>
                <a:rPr lang="fr-FR" sz="1800" dirty="0">
                  <a:latin typeface="Symbol" pitchFamily="18" charset="2"/>
                  <a:cs typeface="+mn-cs"/>
                </a:rPr>
                <a:t>O+2a+</a:t>
              </a:r>
              <a:r>
                <a:rPr lang="fr-FR" sz="1800" dirty="0">
                  <a:latin typeface="+mn-lt"/>
                  <a:cs typeface="+mn-cs"/>
                </a:rPr>
                <a:t>n</a:t>
              </a:r>
              <a:endParaRPr lang="fr-FR" sz="1800" baseline="30000" dirty="0">
                <a:latin typeface="Symbol" pitchFamily="18" charset="2"/>
                <a:cs typeface="+mn-cs"/>
              </a:endParaRPr>
            </a:p>
          </p:txBody>
        </p:sp>
        <p:sp>
          <p:nvSpPr>
            <p:cNvPr id="2072" name="ZoneTexte 22"/>
            <p:cNvSpPr txBox="1">
              <a:spLocks noChangeArrowheads="1"/>
            </p:cNvSpPr>
            <p:nvPr/>
          </p:nvSpPr>
          <p:spPr bwMode="auto">
            <a:xfrm>
              <a:off x="6875762" y="3326752"/>
              <a:ext cx="895324" cy="376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800" baseline="30000">
                  <a:latin typeface="Symbol" pitchFamily="18" charset="2"/>
                </a:rPr>
                <a:t>16</a:t>
              </a:r>
              <a:r>
                <a:rPr lang="fr-FR" sz="1800">
                  <a:latin typeface="Symbol" pitchFamily="18" charset="2"/>
                </a:rPr>
                <a:t>O+2a</a:t>
              </a:r>
              <a:endParaRPr lang="fr-FR" sz="1800" baseline="30000">
                <a:latin typeface="Symbol" pitchFamily="18" charset="2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4169151" y="6309580"/>
              <a:ext cx="1184242" cy="3667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800" baseline="30000" dirty="0">
                  <a:latin typeface="+mn-lt"/>
                  <a:cs typeface="+mn-cs"/>
                </a:rPr>
                <a:t>8</a:t>
              </a:r>
              <a:r>
                <a:rPr lang="fr-FR" sz="1800" dirty="0">
                  <a:latin typeface="+mn-lt"/>
                  <a:cs typeface="+mn-cs"/>
                </a:rPr>
                <a:t>Be-</a:t>
              </a:r>
              <a:r>
                <a:rPr lang="fr-FR" sz="1800" baseline="30000" dirty="0">
                  <a:latin typeface="+mn-lt"/>
                  <a:cs typeface="+mn-cs"/>
                </a:rPr>
                <a:t>9</a:t>
              </a:r>
              <a:r>
                <a:rPr lang="fr-FR" sz="1800" dirty="0">
                  <a:latin typeface="+mn-lt"/>
                  <a:cs typeface="+mn-cs"/>
                </a:rPr>
                <a:t>Be (?)</a:t>
              </a:r>
              <a:endParaRPr lang="fr-FR" sz="1800" baseline="30000" dirty="0">
                <a:latin typeface="+mn-lt"/>
                <a:cs typeface="+mn-cs"/>
              </a:endParaRPr>
            </a:p>
          </p:txBody>
        </p:sp>
        <p:sp>
          <p:nvSpPr>
            <p:cNvPr id="25" name="Flèche vers le haut 24"/>
            <p:cNvSpPr/>
            <p:nvPr/>
          </p:nvSpPr>
          <p:spPr>
            <a:xfrm>
              <a:off x="4499342" y="6020664"/>
              <a:ext cx="60323" cy="37463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/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 flipH="1">
              <a:off x="4766034" y="3141020"/>
              <a:ext cx="2325621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5364504" y="2853691"/>
              <a:ext cx="1187416" cy="3667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800" dirty="0">
                  <a:solidFill>
                    <a:schemeClr val="bg1"/>
                  </a:solidFill>
                  <a:latin typeface="+mn-lt"/>
                  <a:cs typeface="+mn-cs"/>
                </a:rPr>
                <a:t>dissipation</a:t>
              </a:r>
            </a:p>
          </p:txBody>
        </p:sp>
      </p:grpSp>
      <p:grpSp>
        <p:nvGrpSpPr>
          <p:cNvPr id="2056" name="Groupe 37"/>
          <p:cNvGrpSpPr>
            <a:grpSpLocks/>
          </p:cNvGrpSpPr>
          <p:nvPr/>
        </p:nvGrpSpPr>
        <p:grpSpPr bwMode="auto">
          <a:xfrm>
            <a:off x="3052763" y="5219700"/>
            <a:ext cx="1231900" cy="1435100"/>
            <a:chOff x="2473871" y="4955824"/>
            <a:chExt cx="1232445" cy="1434796"/>
          </a:xfrm>
        </p:grpSpPr>
        <p:pic>
          <p:nvPicPr>
            <p:cNvPr id="2061" name="Imag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4" t="11002" b="18959"/>
            <a:stretch>
              <a:fillRect/>
            </a:stretch>
          </p:blipFill>
          <p:spPr bwMode="auto">
            <a:xfrm>
              <a:off x="2473871" y="5219700"/>
              <a:ext cx="1209675" cy="117092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2" name="ZoneTexte 32"/>
            <p:cNvSpPr txBox="1">
              <a:spLocks noChangeArrowheads="1"/>
            </p:cNvSpPr>
            <p:nvPr/>
          </p:nvSpPr>
          <p:spPr bwMode="auto">
            <a:xfrm>
              <a:off x="2473871" y="5363725"/>
              <a:ext cx="328758" cy="366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800" b="1">
                  <a:solidFill>
                    <a:schemeClr val="accent2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2063" name="ZoneTexte 33"/>
            <p:cNvSpPr txBox="1">
              <a:spLocks noChangeArrowheads="1"/>
            </p:cNvSpPr>
            <p:nvPr/>
          </p:nvSpPr>
          <p:spPr bwMode="auto">
            <a:xfrm>
              <a:off x="3377558" y="5373248"/>
              <a:ext cx="328758" cy="366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800" b="1">
                  <a:solidFill>
                    <a:schemeClr val="accent2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2064" name="ZoneTexte 34"/>
            <p:cNvSpPr txBox="1">
              <a:spLocks noChangeArrowheads="1"/>
            </p:cNvSpPr>
            <p:nvPr/>
          </p:nvSpPr>
          <p:spPr bwMode="auto">
            <a:xfrm>
              <a:off x="2877274" y="4955824"/>
              <a:ext cx="536813" cy="38568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800">
                  <a:latin typeface="Symbol" pitchFamily="18" charset="2"/>
                </a:rPr>
                <a:t>E</a:t>
              </a:r>
              <a:r>
                <a:rPr lang="fr-FR" sz="1800" baseline="-25000">
                  <a:latin typeface="Symbol" pitchFamily="18" charset="2"/>
                </a:rPr>
                <a:t>aa</a:t>
              </a:r>
              <a:endParaRPr lang="fr-FR" sz="1800">
                <a:latin typeface="Symbol" pitchFamily="18" charset="2"/>
              </a:endParaRPr>
            </a:p>
          </p:txBody>
        </p:sp>
        <p:sp>
          <p:nvSpPr>
            <p:cNvPr id="2065" name="ZoneTexte 35"/>
            <p:cNvSpPr txBox="1">
              <a:spLocks noChangeArrowheads="1"/>
            </p:cNvSpPr>
            <p:nvPr/>
          </p:nvSpPr>
          <p:spPr bwMode="auto">
            <a:xfrm>
              <a:off x="3212385" y="6020811"/>
              <a:ext cx="349404" cy="366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800" b="1">
                  <a:solidFill>
                    <a:schemeClr val="accent2"/>
                  </a:solidFill>
                  <a:latin typeface="Symbol" pitchFamily="18" charset="2"/>
                </a:rPr>
                <a:t>O</a:t>
              </a:r>
            </a:p>
          </p:txBody>
        </p:sp>
      </p:grpSp>
      <p:grpSp>
        <p:nvGrpSpPr>
          <p:cNvPr id="2057" name="Group 107"/>
          <p:cNvGrpSpPr>
            <a:grpSpLocks noChangeAspect="1"/>
          </p:cNvGrpSpPr>
          <p:nvPr/>
        </p:nvGrpSpPr>
        <p:grpSpPr bwMode="auto">
          <a:xfrm>
            <a:off x="684213" y="188913"/>
            <a:ext cx="7920037" cy="1379537"/>
            <a:chOff x="-1738" y="1457"/>
            <a:chExt cx="9236" cy="1607"/>
          </a:xfrm>
        </p:grpSpPr>
        <p:sp>
          <p:nvSpPr>
            <p:cNvPr id="2059" name="AutoShape 106"/>
            <p:cNvSpPr>
              <a:spLocks noChangeAspect="1" noChangeArrowheads="1" noTextEdit="1"/>
            </p:cNvSpPr>
            <p:nvPr/>
          </p:nvSpPr>
          <p:spPr bwMode="auto">
            <a:xfrm>
              <a:off x="-1738" y="1457"/>
              <a:ext cx="9236" cy="1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pic>
          <p:nvPicPr>
            <p:cNvPr id="2060" name="Picture 10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38" y="1457"/>
              <a:ext cx="9244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8" name="Picture 34" descr="2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7938"/>
            <a:ext cx="1873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2636912"/>
            <a:ext cx="330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latin typeface="Symbol" pitchFamily="18" charset="2"/>
              </a:rPr>
              <a:t>a</a:t>
            </a:r>
            <a:endParaRPr lang="it-IT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975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data:image/jpeg;base64,/9j/4AAQSkZJRgABAQAAAQABAAD/2wCEAAkGBhESEBUTEBMVFQ8UExcUFhgWGBsUFRcSGRQcGRUSExUZHiYiFxonGRQSIi8sIygpLC0sGiAxNTAqNSgrLCkBCQoKBQUFDQUFDSkYEhgpKSkpKSkpKSkpKSkpKSkpKSkpKSkpKSkpKSkpKSkpKSkpKSkpKSkpKSkpKSkpKSkpKf/AABEIAKcA5gMBIgACEQEDEQH/xAAbAAEBAQEBAQEBAAAAAAAAAAAABQQDBgECB//EAEEQAAICAQMDAQQFCAgGAwAAAAECAAMRBBIhBRMxQQYiUWEUMkJxgSMzcoKRk7LRFjRSVHOisbMVQ1NiocEXdJL/xAAUAQEAAAAAAAAAAAAAAAAAAAAA/8QAFBEBAAAAAAAAAAAAAAAAAAAAAP/aAAwDAQACEQMRAD8A/sXXeoNRprbUTuOiEqmdu9/CpkA4ySB4mSn2jVe59IC1mtyPdJcGsKha1vdG1Qz7SfHHmWWQHggEeeeeQcj/AMyX1fozWjFbJWGybM1B+5wANx3LwMc5znj0gVYiICIiAiIgIiIE7q/UnqNQrRXa23t4ZzXgbGYuCFbONvI44zjJwD96b1hLUqOVV7ULqoO7KjyVOBkcj0HmbmrBIJAJHj5enHw4mA9JxbU9exKqlsBQJjJfHKkMAvI/snOYFGIiAiIgJ5/qXtHbXqGrWlDUv0YbzZtJa+41lAmw4Kqu/wA4II8enoJys0qNncikMQTkA5I8E584wIH502sSzeEOTW+xvk+0Njn5Mp/Gd5h6d041PcxYN3re7jbt2/k0Tb5OeKwfTyZugIiICJlq6pS1hqW1GtUElAwLAA4OVzngkftmqAiIgfCZL6f7Q1Wruw1a7O5mzCjZuI3eeBkHnwRyMiU3XIIPgjEk6voqoobT1IbkSutA7FUCI3ukgA525Yjjz6jzArqwIyOQeR90TH0jSmuhEYAMq4IB3DOfjgZ/YPuiB+db1dUcVqrWXkZ2JjIXON7kkBF8+Tzg4zM46hrBy+kTbjOK799njwFatV/zT77NVZoW5vzuoAvc+frjKpn4KpVR90/FGvv+lLW+wqyO7KqkNSAwFe99xDbst6D6pxnBwG7p/U67lJrPKsUdSMOjjko6nkHBB+YII4ImuRtfSK9XTcg960nT24wNyhWetm4ySrK4H+I0swEREBERATnfeqKXdgqKCzMTgBQMkknwMTpJHU6u7qKamwagGvcZ+syMoqVh6ruct96CAHWbrBu0+mZk9GscUhhj6yghmx94E/dXW8OqaitqXchVJIat3P2FsHr8AwBPoDO/WNU9WntsrCl0rZwGyFO1ScHHPpPr6ddRp9tqgpbWNw+8Z4+GPT4QNkSd0DUs9C7yS6l62JGCzVuULkemdufxlGAiIgc771RWd2CoqlmZjhVUDJZifAABksdYvsG7Tafcno11nYDDAIZAFdscnyB4jqyC2+ihgTWd17D0btFdiN8t7q36s79f1dlWneyoqGQbveUsCB5HBGD8+cfAwOa9bKFRqq+zuIUNuFlRYnCp3MAqTxjcoySAMyrOWp062IyOAyMCrA+CpGCDPIf/ACLodHX2tbqkGoqdqmXJezCuVR3AGclAjH74HtIkYe2Wg/vdH7xf5x/TLQf3uj94v84EXpOm1GkpfNG67v27Bleyov1RK9tgC4z3FLZ9dx8ATentHeduaRjeqPw/G7UmoFfd/sAv8uB65mv+mOg/vdH7xf5x/TLQf3uj94v84FmJG/ploP73R+8X+cH2x0HpqqCf8Rf5wNWu6wlbitVay8jcK0ALbc43sSQEXhuWIzggZM4f8S1QyX0nuD+xarv/APghR/m/bPz7MaXFHdb89qT37GIG4swG1CR5CJsQfJRH/GbRqKq3pxXc9qKQ2XUVqzC2xcYCNtA88F0HrwG7QdRruTdWcgEqwIKsrDyjqeVYfAxPP+1/UW0RXVVIGNhFNi52hjgsjnjkgK4+5vkIgUegXCsfRHOLaRhc/boBxXYp+1xgHHgj7s9tF7P01WNYnc3szOd1jsCzeW2sSM4wB8AABxNGv6XVcALVDbTlTyGRsY3Iw5U4J8GcH6EjAKz3MoxwbX5x6MQQWH3+YGNtYmo1q1oVKabNjkMM90g1oigHkAG3d6A7R5zi9PI+2PsAmrpoXSv9E1GlcHT2VrjtoeHrCjHulfQEcgemZa6R1En8hf7uqRRkE5FijjvVn7Sk+fUE4I8ZCpERAREQEj9cu7L16lj+RrDpd8Eqfae8ePCtWufAClifEsT4YHDU6dLqmRjmuxSCVOMowwcMPiD6ThrdYmlpGcnaAla5y7vjC1rn6zGSehdIV0strssqrttZq1qbCCoe6pVeVAYqz5AGd8q6XodSWd3Be7BAexi7KpxuVCfqA7RkLgHED9dF0RqoVWxvO53x47jsXfHy3MZuiICIiBI65mtqtSqlhUWWwKMsKHxvdRnnaVRj5OFOATgTZfTVqacEh6bACCrcMp5BDKeQZrk1egVKxarfUWySK2KIWJyXKD3dxPk4yYHbqHUUor3Ofgqjy7ueFrQeWYnAEy6Hoqtp1TVIljkvYwYBwr2OXZVJHgFsA8eBO+m6JSlndwWu5AexjYyhsblQsfcBwMhcTfA+ASN7RWhTS6lTfXZvSssFaxSpSxEBIy212x/3AD1lqeG9qdBe2pv278W06VKtqbwzpqHJXd9jaWVznAwc54OA9Df1em/S3GpwxFT7l8Oh2nKuh5Q/IiUdB+ar/QX+ESf7R9Iot09puqrsYUvy6Kx4UngkccyhoPzVf6C/wiBzXVE6g18bVqVzwcgsxA97OPCt6ek0uuQR6HiT+qdLawq1ZCOCu5hkM6KT+SJH2SHs59CcgZlEDiBH9ndRtT6LZgXUDbjOd9IOKrlz5BULn4MGHpOlHQtuoN/euYsclCV2Y2kBB7uQozkDPnk5M09Q6TVft7i5ZCSjAlXQkEE1uuCpwSOD4M4P0INw917Ifs9wgfdlcMf2wJXXtAvUH+jqxFNJ3WOp/wCfjC1D4kKzk88ZUfcno9LpErQJWqpWowFUYAHyAiB1iIgJi6p0pb0wSyOvNdiYFlb4+uhIIz8iCD4IIm2IEnpfU3DCjVbV1IGVZQRXeo82VA52nxuTJK58kYJrTF1fT0vUe+QtY97fu2FGHh1f7J+cn9M6yy2fR9SylizLTcv1LtvmtvRL1wcr4IBZftKgXZm1vUaqV3XWJWvxdgo8Z4z54BP4TTPO+0fTrn1OmtrDbKluDtXs73vhAqr3OO2dpLeuVr9MwPQJYGAKkFSMgjkEHwQfWTvaK9hQUrOLriKUI8qz8Gwforuf9WRdb1nU1O7VVV9ilSvbDFduzTta5IVCG80qAMYOeZTpsN+rB/5enqB+IN9ozjOPK1gfvYFbTadURUQYRVCqPgAMATpEQEREBERAREQEREBERAx9Y/q93+E/8BnXQfmq/wBBf4ROXWP6vd/hP/AZ10H5qv8AQX+EQO8REBERAREQEREBERAxdW0rWVbVxnchIbwVVwzL+IBH4zHoNRp9dp2wmaSRkHH1yq2blZT9YFhyDwwPPErugIIPgjB+4z80UKgwowPP4nySfWBJq176Z1q1TZrchKrzgbnJwtN3oHJICnwx44OAbU46vSJajV2qHrdSrKwyrKeCpB8iRB1H6E6U6h92nsO2mxiWdMDlb2OcqOAHPxAbkgkLDduitm4StA1jH0AAyzE/gZl9nqCtIdxi25jc44yGfkKSPO1di/qic+vjudrT/wDWcFxxzRWQ1gIP2T7iH9OV4CIiAiIgIiICIiAiIgJw1mrWtQzZwXROBn3ncIv+ZlH4zvJ/W6s1b881HugcYZlU7VbPpkj55AgfPaM40eox57Fv+2Zr0f5tP0F/0kbWa5runaiwrtzTeAMEHCqy5IPxKkj5ESzpPzafoL/pA7REQEREBERAREQEREBERA8h7R+11lF2oChtulpptICFhZ3HfcruAdgC18eOTnkDEq01h9feLADjTUqqnkdp2t38H4soB+SrNGv6BTc5ZwfeCK4BwtioxdFsHqAxP7SDkcTL7Uq9dY1NBH0mobUVvq27yANO2OfebZgjw2DyMghy9nOnhbrnVmNCH6PQpIIRF963Yf7PcO3nkdoDxKPTdVbZ7zBe3mwcAgnFpVOMn7IOfmR48Tr0vQ9mlK87iqjc3qz+Wc/MsSfxmfTdLZLy6kCkrgVrkKrAk9wDxubcc/cuOc5CnERAREQEREBERAREQE+MoIwRkHgg+CPgZ9iBN9o1A0WoA4A09v8AtmbNJ+bT9Bf9Jj9pP6lqP/r2/wC2Zs0n5tP0F/0gdoiICIiAiIgIiICIiAiJi6j1ZKdqkM9r52VoMu+3yQPQDK5JwBkZPIgbZI157uqqq8rWPpFn3g7aVPHq3cb765+vpesz/V6tufW87tufOBWRnHz/ABkH2L6B2dbrr7bD9K1Nu/tbuE06sVqfb6lgCc+nA45yHs4iICIiAiIgIiICIiAiIgIiCYEb2x11dOg1L2sETsuuT4yy7VH4swH4zd0nVpbRVZWwat61ZWHgqRwR8pF64o6jpr9LUhNNtb195uKw+07WrHm3D7ORx554mirV/QqlR6SukqVa1es71SsAKGsQAFFHqRkADJIAJgXYnxXBAIOQeQRyCPiJ9gIiICIiAiIgIiICR+iIHe7UHl2sapc/ZqqYqEHy3h2/W+QliQ9Jqxp9S2ntwq3O1unbGFZiN1tGf+oG3OBxlTxna2A66nqNyamushO1YxX6r5ACE7+79TJK42Yzg5z6R7QLtFd4wHpsTn41u6pan3FTn71U+k0/8Ir37/eJ39zBYlO5jG4LnGf/AHz5mTqlwusXTVnJDpZcRyErRg6o3/c7Kox5xuPpAsxEQEREBERAREQEREBERASX7QKzolKnHftWtj4PawXsAPoSiMv60qSd13TO1Qarm2p1tQeN2361f6yF1+9hA1XZSvFSjKgBVztUDx6DgAc8fCZOhdUOoqLsoBFjpwSQ21sbgCAVz8CMj5jBP2u2rWUBq3YKWBBQmt0sRgdrDyCGXDKw+IIIyJ9qpq0tdjs+AzGyx3IyzkBcnAAzhUUAD0AgZ+gp23v04/N1WBqvlVYgbYPgA/cA+AwPSWJJ6DQ/5W+xSr32bwp8rUqhK1I9CVXcfgXI9JWgIiICIiAiIgIiICcdXpEtQpYquh8hhkf+Z2iBHu6Xp61CPdYiu21Q2ocbmY/UUlsk5PAEo6PQ11LtqQKuScAeSfLH4k/EybTpxZrrLDkrVSla8+53HYvZx8dq6cyzAREQEREBERAREQEREBERAREQMGo6NSz9zBSz1ZGassAON+0jd5PnMzaDQ6axu6pa1lI2tYzuFO3IasPwMq31lHIPmfv2l1CjTum7FtqmusZwxdvdG0ZBOCwJx4AzN+l0y1oqLwqqFH3AQO0REBERAREQEREBETzOi65qWtbTOahq67stitth0ZGUuC90kE/U5P1lbggZgemiY9f1WuoKXP13CKBjlyCQMkgDwfJmJvamkbsrb7tHfOUIzXuK4UHy4YEFRz445GQq0adEGEVVXJOFAAyfJwJ0kyr2gqaxq1DF0YowABxYKw/bbng7WHng/GYNP7a0Giqy0Gtr1Z0Riu4ouCzD3sHG5PXOTwIHookWz2s04LfnGCV12sy1sUFdpIR93ryp4GT8pv0HUlt3gBlatgrK42kEqGBx8CGEDXERAREQEREBERAREza/vbMUFBZuXlwWULuG8lQQWO3OORziBpiee9luqaq9DZeaTX3L6/cRq2DU6h6gTud9wYJn0wfjnjfd16pbjV7xcdvdtGdvdbbXn1wSPOMD1IgUsRI6e1FJTuFbFQd7cWXBUUEi0sucgAgjxz6eROep9qVFYeuux83UV4wBxc6gOrZwwwx8E8jHHMC5EkD2q03e7O/8qH7ZGRxbs39vGc5x8sZ4zmc6Payl9u2u87w5XNTDIrbbYecbQD6nAPpmBbicdHqltrWys5R1DqfipGQf2GdoCIiAiIgJPXpONW2p3tlqVp2YXaFViwYHGc5Y+uPHERA/Gt6FW6bEC1jOSFRCr8EbbEIwy8n5/AiTqvZ0dyhArhNKzOHLKRYrjPZCjlUDitsYAHbXGZ8iBsPs2DqRqDYxZXZgNqAgMm01bwu41/awSTuxzgATPT7IKgp2XOGoV66yVRh2X27q2Urhj7iEHyCPgSCiB01nsv3Dd+XsHeqqqOFQ7RUWKsuV8ku2c5HwAm/RdN7dttm8sbipIIAClUC+7gZ8Aecz7EDbERAREQEREBERAREQJfSugpTSaWPdQ2WW/lFU+9ZY1jDAGMbnbEzdR9lEtsV97KEatlVVQbDWc4pfburDDCsAcFc4wSTEQHTukFjqLWD0tqOAoZWavNaq7qRlVYlQfUe6D6kT8L7IqEdRays1lVuVVFAsqcOrGsLtJYgBjjkeMYGEQNOj9n+1Y7pc+2xzaylUP5QoFJDBQQpK7iPj6ge7OWl9minb/Lue3XbXyqe8LWDFmwvkEDGMD45iIFDpHTxRRXSGLCpFrDNgMQowC2ABnAHgTZEQERED/9k="/>
          <p:cNvSpPr>
            <a:spLocks noChangeAspect="1" noChangeArrowheads="1"/>
          </p:cNvSpPr>
          <p:nvPr/>
        </p:nvSpPr>
        <p:spPr bwMode="auto">
          <a:xfrm>
            <a:off x="155575" y="-762000"/>
            <a:ext cx="21907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sz="180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616050"/>
              </p:ext>
            </p:extLst>
          </p:nvPr>
        </p:nvGraphicFramePr>
        <p:xfrm>
          <a:off x="155575" y="719138"/>
          <a:ext cx="8805863" cy="6094096"/>
        </p:xfrm>
        <a:graphic>
          <a:graphicData uri="http://schemas.openxmlformats.org/drawingml/2006/table">
            <a:tbl>
              <a:tblPr/>
              <a:tblGrid>
                <a:gridCol w="935038"/>
                <a:gridCol w="1317625"/>
                <a:gridCol w="1293812"/>
                <a:gridCol w="2590800"/>
                <a:gridCol w="2668588"/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Setup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Periodo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Esperimento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Reazioni misurate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Stato dell’analisi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GARFIELD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Giu–Lug 2012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csym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PAC: 06/2011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S+</a:t>
                      </a:r>
                      <a:r>
                        <a:rPr kumimoji="0" lang="it-IT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     (17.7 AMeV)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S+</a:t>
                      </a:r>
                      <a:r>
                        <a:rPr kumimoji="0" lang="it-IT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48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     (17.7 AMeV)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S+</a:t>
                      </a:r>
                      <a:r>
                        <a:rPr kumimoji="0" lang="it-IT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48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      (17.7 AMeV)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 </a:t>
                      </a:r>
                      <a:r>
                        <a:rPr kumimoji="0" lang="it-IT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197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Au per calib e </a:t>
                      </a:r>
                      <a:r>
                        <a:rPr kumimoji="0" lang="it-IT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  per fondo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 corso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Calibrazioni completate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GARFIELD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Ott-Nov 2012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delight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PAC: 06/2012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 + </a:t>
                      </a:r>
                      <a:r>
                        <a:rPr kumimoji="0" lang="it-IT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    (80, 60 MeV)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 + </a:t>
                      </a:r>
                      <a:r>
                        <a:rPr kumimoji="0" lang="it-IT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     (80 MeV)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 </a:t>
                      </a:r>
                      <a:r>
                        <a:rPr kumimoji="0" lang="it-IT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197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Au per calib</a:t>
                      </a:r>
                      <a:endParaRPr kumimoji="0" 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 corso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Risultati preliminari disponibili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Poster INPC + contributo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L. Morelli (in preparazione)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GARFIELD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Dic 2012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Gen 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delight2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LNL - free </a:t>
                      </a:r>
                      <a:b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beamtime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 + </a:t>
                      </a:r>
                      <a:r>
                        <a:rPr kumimoji="0" lang="it-IT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     (95 MeV)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717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17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 + </a:t>
                      </a:r>
                      <a:r>
                        <a:rPr kumimoji="0" lang="it-IT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717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17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       (95 MeV)</a:t>
                      </a:r>
                      <a:endParaRPr kumimoji="0" lang="it-IT" sz="14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FF717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 + </a:t>
                      </a:r>
                      <a:r>
                        <a:rPr kumimoji="0" lang="it-IT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       (95 MeV)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 corso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996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GARFIELD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Feb-Mar 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aclust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PAC: 06/2012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 + </a:t>
                      </a:r>
                      <a:r>
                        <a:rPr kumimoji="0" lang="it-IT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65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Cu     (16AMeV)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  + </a:t>
                      </a:r>
                      <a:r>
                        <a:rPr kumimoji="0" lang="it-IT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62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Ni      (16AMeV)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  + </a:t>
                      </a:r>
                      <a:r>
                        <a:rPr kumimoji="0" lang="it-IT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65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Cu     (16AMeV)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 </a:t>
                      </a:r>
                      <a:r>
                        <a:rPr kumimoji="0" lang="it-IT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197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Au per calib</a:t>
                      </a:r>
                      <a:endParaRPr kumimoji="0" 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 corso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Calibrazioni in corso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RIPEN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Lug+Sett-Ott 2013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USP:06/2012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Mg(</a:t>
                      </a: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α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,n)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Si  @CN (3, 4, 5 MeV)</a:t>
                      </a:r>
                      <a:endParaRPr kumimoji="0" 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 corso***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Analisi in fase avanzata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Poster INPC + contributo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R. Depalo (in preparazione)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RIPEN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Mag-Giu 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PAC: 01/2013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Ti+ 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208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Pb  (294 MeV)</a:t>
                      </a:r>
                      <a:endParaRPr kumimoji="0" 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Esp appena terminato***</a:t>
                      </a:r>
                      <a:b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Calib con sorgenti in corso.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FAZIA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Nov-Dic 2012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Mag 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commissioning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PAC 06/2012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Ar +  Sn Ni  (35AMeV)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84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Kr +  Sn Ni  (35AMeV)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Completato solo in parte per problemi al CS. Da recuperare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</a:tbl>
          </a:graphicData>
        </a:graphic>
      </p:graphicFrame>
      <p:pic>
        <p:nvPicPr>
          <p:cNvPr id="277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1216026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1 8"/>
          <p:cNvCxnSpPr/>
          <p:nvPr/>
        </p:nvCxnSpPr>
        <p:spPr bwMode="auto">
          <a:xfrm>
            <a:off x="-26988" y="636588"/>
            <a:ext cx="9170988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ttangolo 9"/>
          <p:cNvSpPr/>
          <p:nvPr/>
        </p:nvSpPr>
        <p:spPr>
          <a:xfrm>
            <a:off x="1268413" y="57150"/>
            <a:ext cx="6327775" cy="52228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Attività</a:t>
            </a:r>
            <a:r>
              <a:rPr lang="it-IT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2012 -2013: misure completate</a:t>
            </a:r>
            <a:endParaRPr 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771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0"/>
            <a:ext cx="1422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83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2627784" y="274638"/>
            <a:ext cx="4176464" cy="561975"/>
          </a:xfr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err="1" smtClean="0">
                <a:solidFill>
                  <a:srgbClr val="FF0000"/>
                </a:solidFill>
              </a:rPr>
              <a:t>Programma</a:t>
            </a:r>
            <a:r>
              <a:rPr lang="en-US" sz="4000" dirty="0" smtClean="0">
                <a:solidFill>
                  <a:srgbClr val="FF0000"/>
                </a:solidFill>
              </a:rPr>
              <a:t> 2014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57200" y="908050"/>
            <a:ext cx="8229600" cy="568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err="1" smtClean="0"/>
              <a:t>Prosecuzione</a:t>
            </a:r>
            <a:r>
              <a:rPr lang="en-US" sz="1800" dirty="0" smtClean="0"/>
              <a:t> </a:t>
            </a:r>
            <a:r>
              <a:rPr lang="en-US" sz="1800" dirty="0" err="1" smtClean="0"/>
              <a:t>analisi</a:t>
            </a:r>
            <a:r>
              <a:rPr lang="en-US" sz="1800" dirty="0" smtClean="0"/>
              <a:t> </a:t>
            </a:r>
            <a:r>
              <a:rPr lang="en-US" sz="1800" dirty="0" err="1" smtClean="0"/>
              <a:t>esperimenti</a:t>
            </a:r>
            <a:r>
              <a:rPr lang="en-US" sz="1800" dirty="0" smtClean="0"/>
              <a:t> 2011-12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err="1" smtClean="0"/>
              <a:t>Fino</a:t>
            </a:r>
            <a:r>
              <a:rPr lang="en-US" sz="1800" dirty="0" smtClean="0"/>
              <a:t> a meta’ 2014 la </a:t>
            </a:r>
            <a:r>
              <a:rPr lang="en-US" sz="1800" dirty="0" err="1" smtClean="0"/>
              <a:t>sala</a:t>
            </a:r>
            <a:r>
              <a:rPr lang="en-US" sz="1800" dirty="0" smtClean="0"/>
              <a:t> </a:t>
            </a:r>
            <a:r>
              <a:rPr lang="en-US" sz="1800" dirty="0" err="1" smtClean="0"/>
              <a:t>sperimentale</a:t>
            </a:r>
            <a:r>
              <a:rPr lang="en-US" sz="1800" dirty="0" smtClean="0"/>
              <a:t> di Garfield (e di Ripen) non </a:t>
            </a:r>
            <a:r>
              <a:rPr lang="en-US" sz="1800" dirty="0" err="1" smtClean="0"/>
              <a:t>sara</a:t>
            </a:r>
            <a:r>
              <a:rPr lang="en-US" sz="1800" dirty="0" smtClean="0"/>
              <a:t>’ </a:t>
            </a:r>
            <a:r>
              <a:rPr lang="en-US" sz="1800" dirty="0" err="1" smtClean="0"/>
              <a:t>agibile</a:t>
            </a:r>
            <a:r>
              <a:rPr lang="en-US" sz="1800" dirty="0" smtClean="0"/>
              <a:t> per </a:t>
            </a:r>
            <a:r>
              <a:rPr lang="en-US" sz="1800" dirty="0" err="1" smtClean="0"/>
              <a:t>lavori</a:t>
            </a:r>
            <a:r>
              <a:rPr lang="en-US" sz="1800" dirty="0" smtClean="0"/>
              <a:t> </a:t>
            </a:r>
            <a:r>
              <a:rPr lang="en-US" sz="1800" dirty="0" err="1" smtClean="0"/>
              <a:t>legati</a:t>
            </a:r>
            <a:r>
              <a:rPr lang="en-US" sz="1800" dirty="0" smtClean="0"/>
              <a:t> a SPES (</a:t>
            </a:r>
            <a:r>
              <a:rPr lang="en-US" sz="1800" dirty="0" err="1" smtClean="0"/>
              <a:t>istallazione</a:t>
            </a:r>
            <a:r>
              <a:rPr lang="en-US" sz="1800" dirty="0" smtClean="0"/>
              <a:t> del Charge Breeder e </a:t>
            </a:r>
            <a:r>
              <a:rPr lang="en-US" sz="1800" dirty="0" err="1" smtClean="0"/>
              <a:t>modifica</a:t>
            </a:r>
            <a:r>
              <a:rPr lang="en-US" sz="1800" dirty="0" smtClean="0"/>
              <a:t> </a:t>
            </a:r>
            <a:r>
              <a:rPr lang="en-US" sz="1800" dirty="0" err="1" smtClean="0"/>
              <a:t>della</a:t>
            </a:r>
            <a:r>
              <a:rPr lang="en-US" sz="1800" dirty="0" smtClean="0"/>
              <a:t> </a:t>
            </a:r>
            <a:r>
              <a:rPr lang="en-US" sz="1800" dirty="0" err="1" smtClean="0"/>
              <a:t>linea</a:t>
            </a:r>
            <a:r>
              <a:rPr lang="en-US" sz="1800" dirty="0" smtClean="0"/>
              <a:t> di </a:t>
            </a:r>
            <a:r>
              <a:rPr lang="en-US" sz="1800" dirty="0" err="1" smtClean="0"/>
              <a:t>fascio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err="1" smtClean="0"/>
              <a:t>Questo</a:t>
            </a:r>
            <a:r>
              <a:rPr lang="en-US" sz="1800" dirty="0" smtClean="0"/>
              <a:t> </a:t>
            </a:r>
            <a:r>
              <a:rPr lang="en-US" sz="1800" dirty="0" err="1" smtClean="0"/>
              <a:t>periodo</a:t>
            </a:r>
            <a:r>
              <a:rPr lang="en-US" sz="1800" dirty="0" smtClean="0"/>
              <a:t> </a:t>
            </a:r>
            <a:r>
              <a:rPr lang="en-US" sz="1800" dirty="0" err="1" smtClean="0"/>
              <a:t>sara</a:t>
            </a:r>
            <a:r>
              <a:rPr lang="en-US" sz="1800" dirty="0" smtClean="0"/>
              <a:t>’ </a:t>
            </a:r>
            <a:r>
              <a:rPr lang="en-US" sz="1800" dirty="0" err="1" smtClean="0"/>
              <a:t>impiegato</a:t>
            </a:r>
            <a:r>
              <a:rPr lang="en-US" sz="1800" dirty="0" smtClean="0"/>
              <a:t> per </a:t>
            </a:r>
            <a:r>
              <a:rPr lang="en-US" sz="1800" dirty="0" err="1" smtClean="0"/>
              <a:t>lavori</a:t>
            </a:r>
            <a:r>
              <a:rPr lang="en-US" sz="1800" dirty="0" smtClean="0"/>
              <a:t> di </a:t>
            </a:r>
            <a:r>
              <a:rPr lang="en-US" sz="1800" dirty="0" err="1" smtClean="0"/>
              <a:t>manutenzione</a:t>
            </a:r>
            <a:r>
              <a:rPr lang="en-US" sz="1800" dirty="0" smtClean="0"/>
              <a:t> </a:t>
            </a:r>
            <a:r>
              <a:rPr lang="en-US" sz="1800" dirty="0" err="1" smtClean="0"/>
              <a:t>dell’apparato</a:t>
            </a:r>
            <a:r>
              <a:rPr lang="en-US" sz="1800" dirty="0" smtClean="0"/>
              <a:t> Garfield e per lo </a:t>
            </a:r>
            <a:r>
              <a:rPr lang="en-US" sz="1800" dirty="0" err="1" smtClean="0"/>
              <a:t>smontaggio</a:t>
            </a:r>
            <a:r>
              <a:rPr lang="en-US" sz="1800" dirty="0" smtClean="0"/>
              <a:t> </a:t>
            </a:r>
            <a:r>
              <a:rPr lang="en-US" sz="1800" dirty="0" err="1" smtClean="0"/>
              <a:t>dell’apparato</a:t>
            </a:r>
            <a:r>
              <a:rPr lang="en-US" sz="1800" dirty="0" smtClean="0"/>
              <a:t> Ripen (per </a:t>
            </a:r>
            <a:r>
              <a:rPr lang="en-US" sz="1800" dirty="0" err="1" smtClean="0"/>
              <a:t>il</a:t>
            </a:r>
            <a:r>
              <a:rPr lang="en-US" sz="1800" dirty="0" smtClean="0"/>
              <a:t> </a:t>
            </a:r>
            <a:r>
              <a:rPr lang="en-US" sz="1800" dirty="0" err="1" smtClean="0"/>
              <a:t>momento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rivelatori</a:t>
            </a:r>
            <a:r>
              <a:rPr lang="en-US" sz="1800" dirty="0" smtClean="0"/>
              <a:t> di Ripen </a:t>
            </a:r>
            <a:r>
              <a:rPr lang="en-US" sz="1800" dirty="0" err="1" smtClean="0"/>
              <a:t>saranno</a:t>
            </a:r>
            <a:r>
              <a:rPr lang="en-US" sz="1800" dirty="0" smtClean="0"/>
              <a:t> </a:t>
            </a:r>
            <a:r>
              <a:rPr lang="en-US" sz="1800" dirty="0" err="1" smtClean="0"/>
              <a:t>smontati</a:t>
            </a:r>
            <a:r>
              <a:rPr lang="en-US" sz="1800" dirty="0" smtClean="0"/>
              <a:t> </a:t>
            </a:r>
            <a:r>
              <a:rPr lang="en-US" sz="1800" dirty="0" err="1" smtClean="0"/>
              <a:t>ed</a:t>
            </a:r>
            <a:r>
              <a:rPr lang="en-US" sz="1800" dirty="0" smtClean="0"/>
              <a:t> </a:t>
            </a:r>
            <a:r>
              <a:rPr lang="en-US" sz="1800" dirty="0" err="1" smtClean="0"/>
              <a:t>utilizzati</a:t>
            </a:r>
            <a:r>
              <a:rPr lang="en-US" sz="1800" dirty="0" smtClean="0"/>
              <a:t> in </a:t>
            </a:r>
            <a:r>
              <a:rPr lang="en-US" sz="1800" dirty="0" err="1" smtClean="0"/>
              <a:t>esperimenti</a:t>
            </a:r>
            <a:r>
              <a:rPr lang="en-US" sz="1800" dirty="0" smtClean="0"/>
              <a:t> a </a:t>
            </a:r>
            <a:r>
              <a:rPr lang="en-US" sz="1800" dirty="0" err="1" smtClean="0"/>
              <a:t>bassa</a:t>
            </a:r>
            <a:r>
              <a:rPr lang="en-US" sz="1800" dirty="0" smtClean="0"/>
              <a:t> </a:t>
            </a:r>
            <a:r>
              <a:rPr lang="en-US" sz="1800" dirty="0" err="1" smtClean="0"/>
              <a:t>energia</a:t>
            </a:r>
            <a:r>
              <a:rPr lang="en-US" sz="1800" dirty="0" smtClean="0"/>
              <a:t> (</a:t>
            </a:r>
            <a:r>
              <a:rPr lang="en-US" sz="1800" dirty="0" err="1" smtClean="0"/>
              <a:t>acceleratore</a:t>
            </a:r>
            <a:r>
              <a:rPr lang="en-US" sz="1800" dirty="0" smtClean="0"/>
              <a:t> CN)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err="1" smtClean="0"/>
              <a:t>Una</a:t>
            </a:r>
            <a:r>
              <a:rPr lang="en-US" sz="1800" dirty="0" smtClean="0"/>
              <a:t> </a:t>
            </a:r>
            <a:r>
              <a:rPr lang="en-US" sz="1800" dirty="0" err="1" smtClean="0"/>
              <a:t>intensa</a:t>
            </a:r>
            <a:r>
              <a:rPr lang="en-US" sz="1800" dirty="0" smtClean="0"/>
              <a:t> </a:t>
            </a:r>
            <a:r>
              <a:rPr lang="en-US" sz="1800" dirty="0" err="1" smtClean="0"/>
              <a:t>attivita</a:t>
            </a:r>
            <a:r>
              <a:rPr lang="en-US" sz="1800" dirty="0" smtClean="0"/>
              <a:t>’ </a:t>
            </a:r>
            <a:r>
              <a:rPr lang="en-US" sz="1800" dirty="0" err="1" smtClean="0"/>
              <a:t>sperimentale</a:t>
            </a:r>
            <a:r>
              <a:rPr lang="en-US" sz="1800" dirty="0" smtClean="0"/>
              <a:t> FAZIA e’ </a:t>
            </a:r>
            <a:r>
              <a:rPr lang="en-US" sz="1800" dirty="0" err="1" smtClean="0"/>
              <a:t>prevista</a:t>
            </a:r>
            <a:r>
              <a:rPr lang="en-US" sz="1800" dirty="0" smtClean="0"/>
              <a:t> per </a:t>
            </a:r>
            <a:r>
              <a:rPr lang="en-US" sz="1800" dirty="0" err="1" smtClean="0"/>
              <a:t>il</a:t>
            </a:r>
            <a:r>
              <a:rPr lang="en-US" sz="1800" dirty="0" smtClean="0"/>
              <a:t> 2014 (</a:t>
            </a:r>
            <a:r>
              <a:rPr lang="en-US" sz="1800" dirty="0" err="1" smtClean="0"/>
              <a:t>ed</a:t>
            </a:r>
            <a:r>
              <a:rPr lang="en-US" sz="1800" dirty="0" smtClean="0"/>
              <a:t> </a:t>
            </a:r>
            <a:r>
              <a:rPr lang="en-US" sz="1800" dirty="0" err="1" smtClean="0"/>
              <a:t>inizio</a:t>
            </a:r>
            <a:r>
              <a:rPr lang="en-US" sz="1800" dirty="0" smtClean="0"/>
              <a:t> 2015). Un </a:t>
            </a:r>
            <a:r>
              <a:rPr lang="en-US" sz="1800" dirty="0" err="1" smtClean="0"/>
              <a:t>turno</a:t>
            </a:r>
            <a:r>
              <a:rPr lang="en-US" sz="1800" dirty="0" smtClean="0"/>
              <a:t> di </a:t>
            </a:r>
            <a:r>
              <a:rPr lang="en-US" sz="1800" dirty="0" err="1" smtClean="0"/>
              <a:t>misura</a:t>
            </a:r>
            <a:r>
              <a:rPr lang="en-US" sz="1800" dirty="0" smtClean="0"/>
              <a:t> in cui </a:t>
            </a:r>
            <a:r>
              <a:rPr lang="en-US" sz="1800" dirty="0" err="1" smtClean="0"/>
              <a:t>verra</a:t>
            </a:r>
            <a:r>
              <a:rPr lang="en-US" sz="1800" dirty="0" smtClean="0"/>
              <a:t>’ </a:t>
            </a:r>
            <a:r>
              <a:rPr lang="en-US" sz="1800" dirty="0" err="1" smtClean="0"/>
              <a:t>utilizzato</a:t>
            </a:r>
            <a:r>
              <a:rPr lang="en-US" sz="1800" dirty="0" smtClean="0"/>
              <a:t> </a:t>
            </a:r>
            <a:r>
              <a:rPr lang="en-US" sz="1800" dirty="0" err="1" smtClean="0"/>
              <a:t>il</a:t>
            </a:r>
            <a:r>
              <a:rPr lang="en-US" sz="1800" dirty="0" smtClean="0"/>
              <a:t> primo modulo del </a:t>
            </a:r>
            <a:r>
              <a:rPr lang="en-US" sz="1800" dirty="0" err="1" smtClean="0"/>
              <a:t>dimostratore</a:t>
            </a:r>
            <a:r>
              <a:rPr lang="en-US" sz="1800" dirty="0" smtClean="0"/>
              <a:t> e’ </a:t>
            </a:r>
            <a:r>
              <a:rPr lang="en-US" sz="1800" dirty="0" err="1" smtClean="0"/>
              <a:t>stato</a:t>
            </a:r>
            <a:r>
              <a:rPr lang="en-US" sz="1800" dirty="0" smtClean="0"/>
              <a:t> </a:t>
            </a:r>
            <a:r>
              <a:rPr lang="en-US" sz="1800" dirty="0" err="1" smtClean="0"/>
              <a:t>rinviato</a:t>
            </a:r>
            <a:r>
              <a:rPr lang="en-US" sz="1800" dirty="0" smtClean="0"/>
              <a:t> ad </a:t>
            </a:r>
            <a:r>
              <a:rPr lang="en-US" sz="1800" dirty="0" err="1" smtClean="0"/>
              <a:t>inizio</a:t>
            </a:r>
            <a:r>
              <a:rPr lang="en-US" sz="1800" dirty="0" smtClean="0"/>
              <a:t> 2014 per </a:t>
            </a:r>
            <a:r>
              <a:rPr lang="en-US" sz="1800" dirty="0" err="1" smtClean="0"/>
              <a:t>problemi</a:t>
            </a:r>
            <a:r>
              <a:rPr lang="en-US" sz="1800" dirty="0" smtClean="0"/>
              <a:t> </a:t>
            </a:r>
            <a:r>
              <a:rPr lang="en-US" sz="1800" dirty="0" err="1" smtClean="0"/>
              <a:t>alla</a:t>
            </a:r>
            <a:r>
              <a:rPr lang="en-US" sz="1800" dirty="0" smtClean="0"/>
              <a:t> </a:t>
            </a:r>
            <a:r>
              <a:rPr lang="en-US" sz="1800" dirty="0" err="1" smtClean="0"/>
              <a:t>criogenia</a:t>
            </a:r>
            <a:r>
              <a:rPr lang="en-US" sz="1800" dirty="0" smtClean="0"/>
              <a:t> </a:t>
            </a:r>
            <a:r>
              <a:rPr lang="en-US" sz="1800" dirty="0" err="1" smtClean="0"/>
              <a:t>dell’acceleratore</a:t>
            </a:r>
            <a:r>
              <a:rPr lang="en-US" sz="1800" dirty="0" smtClean="0"/>
              <a:t>. Due </a:t>
            </a:r>
            <a:r>
              <a:rPr lang="en-US" sz="1800" dirty="0" err="1" smtClean="0"/>
              <a:t>turni</a:t>
            </a:r>
            <a:r>
              <a:rPr lang="en-US" sz="1800" dirty="0" smtClean="0"/>
              <a:t> di </a:t>
            </a:r>
            <a:r>
              <a:rPr lang="en-US" sz="1800" dirty="0" err="1" smtClean="0"/>
              <a:t>misura</a:t>
            </a:r>
            <a:r>
              <a:rPr lang="en-US" sz="1800" dirty="0" smtClean="0"/>
              <a:t> con la prima parte del </a:t>
            </a:r>
            <a:r>
              <a:rPr lang="en-US" sz="1800" dirty="0" err="1" smtClean="0"/>
              <a:t>dimostratore</a:t>
            </a:r>
            <a:r>
              <a:rPr lang="en-US" sz="1800" dirty="0" smtClean="0"/>
              <a:t> (4 moduli </a:t>
            </a:r>
            <a:r>
              <a:rPr lang="en-US" sz="1800" dirty="0" err="1" smtClean="0"/>
              <a:t>pari</a:t>
            </a:r>
            <a:r>
              <a:rPr lang="en-US" sz="1800" dirty="0" smtClean="0"/>
              <a:t> a 64 </a:t>
            </a:r>
            <a:r>
              <a:rPr lang="en-US" sz="1800" dirty="0" err="1" smtClean="0"/>
              <a:t>telescopi</a:t>
            </a:r>
            <a:r>
              <a:rPr lang="en-US" sz="1800" dirty="0" smtClean="0"/>
              <a:t>) </a:t>
            </a:r>
            <a:r>
              <a:rPr lang="en-US" sz="1800" dirty="0" err="1" smtClean="0"/>
              <a:t>sono</a:t>
            </a:r>
            <a:r>
              <a:rPr lang="en-US" sz="1800" dirty="0" smtClean="0"/>
              <a:t> </a:t>
            </a:r>
            <a:r>
              <a:rPr lang="en-US" sz="1800" dirty="0" err="1" smtClean="0"/>
              <a:t>stati</a:t>
            </a:r>
            <a:r>
              <a:rPr lang="en-US" sz="1800" dirty="0" smtClean="0"/>
              <a:t> </a:t>
            </a:r>
            <a:r>
              <a:rPr lang="en-US" sz="1800" dirty="0" err="1" smtClean="0"/>
              <a:t>approvati</a:t>
            </a:r>
            <a:r>
              <a:rPr lang="en-US" sz="1800" dirty="0" smtClean="0"/>
              <a:t> dal PAC. </a:t>
            </a:r>
            <a:r>
              <a:rPr lang="en-US" sz="1800" dirty="0" err="1" smtClean="0"/>
              <a:t>Questi</a:t>
            </a:r>
            <a:r>
              <a:rPr lang="en-US" sz="1800" dirty="0" smtClean="0"/>
              <a:t> </a:t>
            </a:r>
            <a:r>
              <a:rPr lang="en-US" sz="1800" dirty="0" err="1" smtClean="0"/>
              <a:t>saranno</a:t>
            </a:r>
            <a:r>
              <a:rPr lang="en-US" sz="1800" dirty="0" smtClean="0"/>
              <a:t> le prime </a:t>
            </a:r>
            <a:r>
              <a:rPr lang="en-US" sz="1800" dirty="0" err="1" smtClean="0"/>
              <a:t>misure</a:t>
            </a:r>
            <a:r>
              <a:rPr lang="en-US" sz="1800" dirty="0" smtClean="0"/>
              <a:t> con </a:t>
            </a:r>
            <a:r>
              <a:rPr lang="en-US" sz="1800" dirty="0" err="1" smtClean="0"/>
              <a:t>scopo</a:t>
            </a:r>
            <a:r>
              <a:rPr lang="en-US" sz="1800" dirty="0" smtClean="0"/>
              <a:t> di </a:t>
            </a:r>
            <a:r>
              <a:rPr lang="en-US" sz="1800" dirty="0" err="1" smtClean="0"/>
              <a:t>fisica</a:t>
            </a:r>
            <a:r>
              <a:rPr lang="en-US" sz="1800" dirty="0" smtClean="0"/>
              <a:t> con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rivelatori</a:t>
            </a:r>
            <a:r>
              <a:rPr lang="en-US" sz="1800" dirty="0" smtClean="0"/>
              <a:t> FAZIA (</a:t>
            </a:r>
            <a:r>
              <a:rPr lang="en-US" sz="1800" dirty="0" err="1" smtClean="0"/>
              <a:t>misure</a:t>
            </a:r>
            <a:r>
              <a:rPr lang="en-US" sz="1800" dirty="0" smtClean="0"/>
              <a:t> di </a:t>
            </a:r>
            <a:r>
              <a:rPr lang="en-US" sz="1800" dirty="0" err="1" smtClean="0"/>
              <a:t>produzione</a:t>
            </a:r>
            <a:r>
              <a:rPr lang="en-US" sz="1800" dirty="0" smtClean="0"/>
              <a:t> di </a:t>
            </a:r>
            <a:r>
              <a:rPr lang="en-US" sz="1800" dirty="0" err="1" smtClean="0"/>
              <a:t>isotopi</a:t>
            </a:r>
            <a:r>
              <a:rPr lang="en-US" sz="1800" dirty="0" smtClean="0"/>
              <a:t> e </a:t>
            </a:r>
            <a:r>
              <a:rPr lang="en-US" sz="1800" dirty="0" err="1" smtClean="0"/>
              <a:t>misure</a:t>
            </a:r>
            <a:r>
              <a:rPr lang="en-US" sz="1800" dirty="0" smtClean="0"/>
              <a:t> di </a:t>
            </a:r>
            <a:r>
              <a:rPr lang="en-US" sz="1800" dirty="0" err="1" smtClean="0"/>
              <a:t>diffusione</a:t>
            </a:r>
            <a:r>
              <a:rPr lang="en-US" sz="1800" dirty="0" smtClean="0"/>
              <a:t> di </a:t>
            </a:r>
            <a:r>
              <a:rPr lang="en-US" sz="1800" dirty="0" err="1" smtClean="0"/>
              <a:t>isospin</a:t>
            </a:r>
            <a:r>
              <a:rPr lang="en-US" sz="1800" dirty="0" smtClean="0"/>
              <a:t>) e </a:t>
            </a:r>
            <a:r>
              <a:rPr lang="en-US" sz="1800" dirty="0" err="1" smtClean="0"/>
              <a:t>saranno</a:t>
            </a:r>
            <a:r>
              <a:rPr lang="en-US" sz="1800" dirty="0" smtClean="0"/>
              <a:t> </a:t>
            </a:r>
            <a:r>
              <a:rPr lang="en-US" sz="1800" dirty="0" err="1" smtClean="0"/>
              <a:t>effettuati</a:t>
            </a:r>
            <a:r>
              <a:rPr lang="en-US" sz="1800" dirty="0" smtClean="0"/>
              <a:t> </a:t>
            </a:r>
            <a:r>
              <a:rPr lang="en-US" sz="1800" dirty="0" err="1" smtClean="0"/>
              <a:t>frala</a:t>
            </a:r>
            <a:r>
              <a:rPr lang="en-US" sz="1800" dirty="0" smtClean="0"/>
              <a:t> fine del 2014 e </a:t>
            </a:r>
            <a:r>
              <a:rPr lang="en-US" sz="1800" dirty="0" err="1" smtClean="0"/>
              <a:t>l’inizio</a:t>
            </a:r>
            <a:r>
              <a:rPr lang="en-US" sz="1800" dirty="0" smtClean="0"/>
              <a:t> del 2015, </a:t>
            </a:r>
            <a:r>
              <a:rPr lang="en-US" sz="1800" dirty="0" err="1" smtClean="0"/>
              <a:t>compatibilmente</a:t>
            </a:r>
            <a:r>
              <a:rPr lang="en-US" sz="1800" dirty="0" smtClean="0"/>
              <a:t> con la </a:t>
            </a:r>
            <a:r>
              <a:rPr lang="en-US" sz="1800" dirty="0" err="1" smtClean="0"/>
              <a:t>messa</a:t>
            </a:r>
            <a:r>
              <a:rPr lang="en-US" sz="1800" dirty="0" smtClean="0"/>
              <a:t> in </a:t>
            </a:r>
            <a:r>
              <a:rPr lang="en-US" sz="1800" dirty="0" err="1" smtClean="0"/>
              <a:t>funzione</a:t>
            </a:r>
            <a:r>
              <a:rPr lang="en-US" sz="1800" dirty="0" smtClean="0"/>
              <a:t> di 4 moduli </a:t>
            </a:r>
            <a:r>
              <a:rPr lang="en-US" sz="1800" dirty="0" err="1" smtClean="0"/>
              <a:t>interi</a:t>
            </a:r>
            <a:r>
              <a:rPr lang="en-US" sz="1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E’ </a:t>
            </a:r>
            <a:r>
              <a:rPr lang="en-US" sz="1800" dirty="0" err="1" smtClean="0"/>
              <a:t>allo</a:t>
            </a:r>
            <a:r>
              <a:rPr lang="en-US" sz="1800" dirty="0" smtClean="0"/>
              <a:t> studio la </a:t>
            </a:r>
            <a:r>
              <a:rPr lang="en-US" sz="1800" dirty="0" err="1" smtClean="0"/>
              <a:t>possibilita</a:t>
            </a:r>
            <a:r>
              <a:rPr lang="en-US" sz="1800" dirty="0" smtClean="0"/>
              <a:t>’ di </a:t>
            </a:r>
            <a:r>
              <a:rPr lang="en-US" sz="1800" dirty="0" err="1" smtClean="0"/>
              <a:t>partecipare</a:t>
            </a:r>
            <a:r>
              <a:rPr lang="en-US" sz="1800" dirty="0" smtClean="0"/>
              <a:t> ad </a:t>
            </a:r>
            <a:r>
              <a:rPr lang="en-US" sz="1800" dirty="0" err="1" smtClean="0"/>
              <a:t>una</a:t>
            </a:r>
            <a:r>
              <a:rPr lang="en-US" sz="1800" dirty="0" smtClean="0"/>
              <a:t> </a:t>
            </a:r>
            <a:r>
              <a:rPr lang="en-US" sz="1800" dirty="0" err="1" smtClean="0"/>
              <a:t>collaborazione</a:t>
            </a:r>
            <a:r>
              <a:rPr lang="en-US" sz="1800" dirty="0" smtClean="0"/>
              <a:t> </a:t>
            </a:r>
            <a:r>
              <a:rPr lang="en-US" sz="1800" dirty="0" err="1" smtClean="0"/>
              <a:t>internazionale</a:t>
            </a:r>
            <a:r>
              <a:rPr lang="en-US" sz="1800" dirty="0" smtClean="0"/>
              <a:t> </a:t>
            </a:r>
            <a:r>
              <a:rPr lang="en-US" sz="1800" dirty="0" err="1" smtClean="0"/>
              <a:t>allo</a:t>
            </a:r>
            <a:r>
              <a:rPr lang="en-US" sz="1800" dirty="0" smtClean="0"/>
              <a:t> </a:t>
            </a:r>
            <a:r>
              <a:rPr lang="en-US" sz="1800" dirty="0" err="1" smtClean="0"/>
              <a:t>scopo</a:t>
            </a:r>
            <a:r>
              <a:rPr lang="en-US" sz="1800" dirty="0" smtClean="0"/>
              <a:t> di </a:t>
            </a:r>
            <a:r>
              <a:rPr lang="en-US" sz="1800" dirty="0" err="1" smtClean="0"/>
              <a:t>costruire</a:t>
            </a:r>
            <a:r>
              <a:rPr lang="en-US" sz="1800" dirty="0" smtClean="0"/>
              <a:t> </a:t>
            </a:r>
            <a:r>
              <a:rPr lang="en-US" sz="1800" dirty="0" err="1" smtClean="0"/>
              <a:t>una</a:t>
            </a:r>
            <a:r>
              <a:rPr lang="en-US" sz="1800" dirty="0" smtClean="0"/>
              <a:t> TPC (</a:t>
            </a:r>
            <a:r>
              <a:rPr lang="en-US" sz="1800" dirty="0" err="1" smtClean="0"/>
              <a:t>progetto</a:t>
            </a:r>
            <a:r>
              <a:rPr lang="en-US" sz="1800" dirty="0" smtClean="0"/>
              <a:t> ACTAR) </a:t>
            </a:r>
            <a:r>
              <a:rPr lang="en-US" sz="1800" dirty="0" err="1" smtClean="0"/>
              <a:t>che</a:t>
            </a:r>
            <a:r>
              <a:rPr lang="en-US" sz="1800" dirty="0" smtClean="0"/>
              <a:t> </a:t>
            </a:r>
            <a:r>
              <a:rPr lang="en-US" sz="1800" dirty="0" err="1" smtClean="0"/>
              <a:t>consenta</a:t>
            </a:r>
            <a:r>
              <a:rPr lang="en-US" sz="1800" dirty="0" smtClean="0"/>
              <a:t> la </a:t>
            </a:r>
            <a:r>
              <a:rPr lang="en-US" sz="1800" dirty="0" err="1" smtClean="0"/>
              <a:t>misura</a:t>
            </a:r>
            <a:r>
              <a:rPr lang="en-US" sz="1800" dirty="0" smtClean="0"/>
              <a:t> </a:t>
            </a:r>
            <a:r>
              <a:rPr lang="en-US" sz="1800" dirty="0" err="1" smtClean="0"/>
              <a:t>dei</a:t>
            </a:r>
            <a:r>
              <a:rPr lang="en-US" sz="1800" dirty="0" smtClean="0"/>
              <a:t> </a:t>
            </a:r>
            <a:r>
              <a:rPr lang="en-US" sz="1800" dirty="0" err="1" smtClean="0"/>
              <a:t>prodotti</a:t>
            </a:r>
            <a:r>
              <a:rPr lang="en-US" sz="1800" dirty="0" smtClean="0"/>
              <a:t> di </a:t>
            </a:r>
            <a:r>
              <a:rPr lang="en-US" sz="1800" dirty="0" err="1" smtClean="0"/>
              <a:t>reazioni</a:t>
            </a:r>
            <a:r>
              <a:rPr lang="en-US" sz="1800" dirty="0" smtClean="0"/>
              <a:t> </a:t>
            </a:r>
            <a:r>
              <a:rPr lang="en-US" sz="1800" dirty="0" err="1" smtClean="0"/>
              <a:t>dirette</a:t>
            </a:r>
            <a:r>
              <a:rPr lang="en-US" sz="1800" dirty="0" smtClean="0"/>
              <a:t> con 2 o 3 </a:t>
            </a:r>
            <a:r>
              <a:rPr lang="en-US" sz="1800" dirty="0" err="1" smtClean="0"/>
              <a:t>prodotti</a:t>
            </a:r>
            <a:r>
              <a:rPr lang="en-US" sz="1800" dirty="0" smtClean="0"/>
              <a:t> </a:t>
            </a:r>
            <a:r>
              <a:rPr lang="en-US" sz="1800" dirty="0" err="1" smtClean="0"/>
              <a:t>nello</a:t>
            </a:r>
            <a:r>
              <a:rPr lang="en-US" sz="1800" dirty="0" smtClean="0"/>
              <a:t> </a:t>
            </a:r>
            <a:r>
              <a:rPr lang="en-US" sz="1800" dirty="0" err="1" smtClean="0"/>
              <a:t>stato</a:t>
            </a:r>
            <a:r>
              <a:rPr lang="en-US" sz="1800" dirty="0" smtClean="0"/>
              <a:t> finale. </a:t>
            </a:r>
            <a:r>
              <a:rPr lang="en-US" sz="1800" dirty="0" err="1" smtClean="0"/>
              <a:t>Questo</a:t>
            </a:r>
            <a:r>
              <a:rPr lang="en-US" sz="1800" dirty="0" smtClean="0"/>
              <a:t> </a:t>
            </a:r>
            <a:r>
              <a:rPr lang="en-US" sz="1800" dirty="0" err="1" smtClean="0"/>
              <a:t>argomento</a:t>
            </a:r>
            <a:r>
              <a:rPr lang="en-US" sz="1800" dirty="0" smtClean="0"/>
              <a:t> e’ </a:t>
            </a:r>
            <a:r>
              <a:rPr lang="en-US" sz="1800" dirty="0" err="1" smtClean="0"/>
              <a:t>uno</a:t>
            </a:r>
            <a:r>
              <a:rPr lang="en-US" sz="1800" dirty="0" smtClean="0"/>
              <a:t> </a:t>
            </a:r>
            <a:r>
              <a:rPr lang="en-US" sz="1800" dirty="0" err="1" smtClean="0"/>
              <a:t>dei</a:t>
            </a:r>
            <a:r>
              <a:rPr lang="en-US" sz="1800" dirty="0" smtClean="0"/>
              <a:t> </a:t>
            </a:r>
            <a:r>
              <a:rPr lang="en-US" sz="1800" dirty="0" err="1" smtClean="0"/>
              <a:t>piu</a:t>
            </a:r>
            <a:r>
              <a:rPr lang="en-US" sz="1800" dirty="0" smtClean="0"/>
              <a:t>’ </a:t>
            </a:r>
            <a:r>
              <a:rPr lang="en-US" sz="1800" dirty="0" err="1" smtClean="0"/>
              <a:t>interessanti</a:t>
            </a:r>
            <a:r>
              <a:rPr lang="en-US" sz="1800" dirty="0" smtClean="0"/>
              <a:t> da </a:t>
            </a:r>
            <a:r>
              <a:rPr lang="en-US" sz="1800" dirty="0" err="1" smtClean="0"/>
              <a:t>poter</a:t>
            </a:r>
            <a:r>
              <a:rPr lang="en-US" sz="1800" dirty="0" smtClean="0"/>
              <a:t> </a:t>
            </a:r>
            <a:r>
              <a:rPr lang="en-US" sz="1800" dirty="0" err="1" smtClean="0"/>
              <a:t>effettuare</a:t>
            </a:r>
            <a:r>
              <a:rPr lang="en-US" sz="1800" dirty="0" smtClean="0"/>
              <a:t> con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fasci</a:t>
            </a:r>
            <a:r>
              <a:rPr lang="en-US" sz="1800" dirty="0" smtClean="0"/>
              <a:t> </a:t>
            </a:r>
            <a:r>
              <a:rPr lang="en-US" sz="1800" dirty="0" err="1" smtClean="0"/>
              <a:t>radioattivi</a:t>
            </a:r>
            <a:r>
              <a:rPr lang="en-US" sz="1800" dirty="0" smtClean="0"/>
              <a:t> e </a:t>
            </a:r>
            <a:r>
              <a:rPr lang="en-US" sz="1800" dirty="0" err="1" smtClean="0"/>
              <a:t>consentirebbe</a:t>
            </a:r>
            <a:r>
              <a:rPr lang="en-US" sz="1800" dirty="0" smtClean="0"/>
              <a:t> </a:t>
            </a:r>
            <a:r>
              <a:rPr lang="en-US" sz="1800" dirty="0" err="1" smtClean="0"/>
              <a:t>anche</a:t>
            </a:r>
            <a:r>
              <a:rPr lang="en-US" sz="1800" dirty="0" smtClean="0"/>
              <a:t> di </a:t>
            </a:r>
            <a:r>
              <a:rPr lang="en-US" sz="1800" dirty="0" err="1" smtClean="0"/>
              <a:t>poter</a:t>
            </a:r>
            <a:r>
              <a:rPr lang="en-US" sz="1800" dirty="0" smtClean="0"/>
              <a:t> </a:t>
            </a:r>
            <a:r>
              <a:rPr lang="en-US" sz="1800" dirty="0" err="1" smtClean="0"/>
              <a:t>effettuare</a:t>
            </a:r>
            <a:r>
              <a:rPr lang="en-US" sz="1800" dirty="0" smtClean="0"/>
              <a:t> </a:t>
            </a:r>
            <a:r>
              <a:rPr lang="en-US" sz="1800" dirty="0" err="1" smtClean="0"/>
              <a:t>esperimenti</a:t>
            </a:r>
            <a:r>
              <a:rPr lang="en-US" sz="1800" dirty="0" smtClean="0"/>
              <a:t> a SPES </a:t>
            </a:r>
            <a:r>
              <a:rPr lang="en-US" sz="1800" dirty="0" err="1" smtClean="0"/>
              <a:t>nell’ambito</a:t>
            </a:r>
            <a:r>
              <a:rPr lang="en-US" sz="1800" dirty="0" smtClean="0"/>
              <a:t> </a:t>
            </a:r>
            <a:r>
              <a:rPr lang="en-US" sz="1800" dirty="0" err="1" smtClean="0"/>
              <a:t>della</a:t>
            </a:r>
            <a:r>
              <a:rPr lang="en-US" sz="1800" dirty="0" smtClean="0"/>
              <a:t> </a:t>
            </a:r>
            <a:r>
              <a:rPr lang="en-US" sz="1800" dirty="0" err="1" smtClean="0"/>
              <a:t>collaborazione</a:t>
            </a:r>
            <a:r>
              <a:rPr lang="en-US" sz="1800" dirty="0" smtClean="0"/>
              <a:t>. Il </a:t>
            </a:r>
            <a:r>
              <a:rPr lang="en-US" sz="1800" dirty="0" err="1" smtClean="0"/>
              <a:t>progetto</a:t>
            </a:r>
            <a:r>
              <a:rPr lang="en-US" sz="1800" dirty="0" smtClean="0"/>
              <a:t> </a:t>
            </a:r>
            <a:r>
              <a:rPr lang="en-US" sz="1800" dirty="0" err="1" smtClean="0"/>
              <a:t>prevede</a:t>
            </a:r>
            <a:r>
              <a:rPr lang="en-US" sz="1800" dirty="0" smtClean="0"/>
              <a:t> </a:t>
            </a:r>
            <a:r>
              <a:rPr lang="en-US" sz="1800" dirty="0" err="1" smtClean="0"/>
              <a:t>infatti</a:t>
            </a:r>
            <a:r>
              <a:rPr lang="en-US" sz="1800" dirty="0" smtClean="0"/>
              <a:t> la </a:t>
            </a:r>
            <a:r>
              <a:rPr lang="en-US" sz="1800" dirty="0" err="1" smtClean="0"/>
              <a:t>possibilita</a:t>
            </a:r>
            <a:r>
              <a:rPr lang="en-US" sz="1800" dirty="0" smtClean="0"/>
              <a:t>’ di </a:t>
            </a:r>
            <a:r>
              <a:rPr lang="en-US" sz="1800" dirty="0" err="1" smtClean="0"/>
              <a:t>utilizzare</a:t>
            </a:r>
            <a:r>
              <a:rPr lang="en-US" sz="1800" dirty="0" smtClean="0"/>
              <a:t> </a:t>
            </a:r>
            <a:r>
              <a:rPr lang="en-US" sz="1800" dirty="0" err="1" smtClean="0"/>
              <a:t>l’apparato</a:t>
            </a:r>
            <a:r>
              <a:rPr lang="en-US" sz="1800" dirty="0" smtClean="0"/>
              <a:t> in </a:t>
            </a:r>
            <a:r>
              <a:rPr lang="en-US" sz="1800" dirty="0" err="1" smtClean="0"/>
              <a:t>diversi</a:t>
            </a:r>
            <a:r>
              <a:rPr lang="en-US" sz="1800" dirty="0" smtClean="0"/>
              <a:t> </a:t>
            </a:r>
            <a:r>
              <a:rPr lang="en-US" sz="1800" dirty="0" err="1" smtClean="0"/>
              <a:t>laboratori</a:t>
            </a:r>
            <a:r>
              <a:rPr lang="en-US" sz="1800" dirty="0" smtClean="0"/>
              <a:t> (come SPES o ISOLDE al </a:t>
            </a:r>
            <a:r>
              <a:rPr lang="en-US" sz="1800" dirty="0" err="1" smtClean="0"/>
              <a:t>cern</a:t>
            </a:r>
            <a:r>
              <a:rPr lang="en-US" sz="18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12227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3286125"/>
            <a:ext cx="2909888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214313" y="214313"/>
            <a:ext cx="8334375" cy="39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800" dirty="0">
              <a:solidFill>
                <a:srgbClr val="003399"/>
              </a:solidFill>
              <a:latin typeface="+mn-lt"/>
              <a:cs typeface="+mn-cs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1438" y="4143375"/>
            <a:ext cx="6215062" cy="228600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57188" indent="-357188" defTabSz="449263">
              <a:spcBef>
                <a:spcPts val="575"/>
              </a:spcBef>
              <a:buClr>
                <a:srgbClr val="00407A"/>
              </a:buClr>
              <a:buSzPct val="11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b="1" dirty="0">
                <a:solidFill>
                  <a:srgbClr val="00407A"/>
                </a:solidFill>
                <a:latin typeface="Arial" charset="0"/>
                <a:cs typeface="+mn-cs"/>
              </a:rPr>
              <a:t>        Time-Projection Chamber (TPC) …</a:t>
            </a:r>
            <a:endParaRPr lang="en-US" dirty="0">
              <a:solidFill>
                <a:srgbClr val="00407A"/>
              </a:solidFill>
              <a:latin typeface="+mn-lt"/>
              <a:cs typeface="+mn-cs"/>
            </a:endParaRPr>
          </a:p>
          <a:p>
            <a:pPr marL="357188" indent="-357188" defTabSz="449263">
              <a:spcBef>
                <a:spcPts val="575"/>
              </a:spcBef>
              <a:buClr>
                <a:srgbClr val="00407A"/>
              </a:buClr>
              <a:buSzPct val="11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400" dirty="0">
                <a:solidFill>
                  <a:srgbClr val="00407A"/>
                </a:solidFill>
                <a:latin typeface="+mn-lt"/>
                <a:cs typeface="+mn-cs"/>
              </a:rPr>
              <a:t>Electrons, produced by ionization, drift to an amplification zone</a:t>
            </a:r>
          </a:p>
          <a:p>
            <a:pPr marL="357188" indent="-357188" defTabSz="449263">
              <a:spcBef>
                <a:spcPts val="575"/>
              </a:spcBef>
              <a:buClr>
                <a:srgbClr val="00407A"/>
              </a:buClr>
              <a:buSzPct val="11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400" dirty="0">
                <a:solidFill>
                  <a:srgbClr val="00407A"/>
                </a:solidFill>
                <a:latin typeface="+mn-lt"/>
                <a:cs typeface="+mn-cs"/>
              </a:rPr>
              <a:t>Signals collected on a segmented “pad” plane⇒2D-image of the track</a:t>
            </a:r>
          </a:p>
          <a:p>
            <a:pPr marL="357188" indent="-357188" defTabSz="449263">
              <a:spcBef>
                <a:spcPts val="575"/>
              </a:spcBef>
              <a:buClr>
                <a:srgbClr val="00407A"/>
              </a:buClr>
              <a:buSzPct val="11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400" dirty="0">
                <a:solidFill>
                  <a:srgbClr val="00407A"/>
                </a:solidFill>
                <a:latin typeface="+mn-lt"/>
                <a:cs typeface="+mn-cs"/>
              </a:rPr>
              <a:t>3rd dimension from the drift time of the electrons</a:t>
            </a:r>
          </a:p>
          <a:p>
            <a:pPr marL="357188" indent="-357188" defTabSz="449263">
              <a:spcBef>
                <a:spcPts val="575"/>
              </a:spcBef>
              <a:buClr>
                <a:srgbClr val="00407A"/>
              </a:buClr>
              <a:buSzPct val="11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b="1" dirty="0">
                <a:solidFill>
                  <a:srgbClr val="00407A"/>
                </a:solidFill>
                <a:latin typeface="Arial" charset="0"/>
                <a:cs typeface="+mn-cs"/>
              </a:rPr>
              <a:t>… + the detection gas is the target</a:t>
            </a:r>
            <a:endParaRPr lang="en-US" dirty="0">
              <a:solidFill>
                <a:srgbClr val="00407A"/>
              </a:solidFill>
              <a:latin typeface="+mn-lt"/>
              <a:cs typeface="+mn-cs"/>
            </a:endParaRPr>
          </a:p>
          <a:p>
            <a:pPr marL="357188" indent="-357188" defTabSz="449263">
              <a:spcBef>
                <a:spcPts val="575"/>
              </a:spcBef>
              <a:buClr>
                <a:srgbClr val="00407A"/>
              </a:buClr>
              <a:buSzPct val="11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400" dirty="0">
                <a:solidFill>
                  <a:srgbClr val="00407A"/>
                </a:solidFill>
                <a:latin typeface="+mn-lt"/>
                <a:cs typeface="+mn-cs"/>
              </a:rPr>
              <a:t>Large target thickness and still good resolution</a:t>
            </a:r>
          </a:p>
          <a:p>
            <a:pPr marL="357188" indent="-357188" defTabSz="449263">
              <a:spcBef>
                <a:spcPts val="575"/>
              </a:spcBef>
              <a:buClr>
                <a:srgbClr val="00407A"/>
              </a:buClr>
              <a:buSzPct val="11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400" dirty="0">
                <a:solidFill>
                  <a:srgbClr val="00407A"/>
                </a:solidFill>
                <a:latin typeface="+mn-lt"/>
                <a:cs typeface="+mn-cs"/>
              </a:rPr>
              <a:t>Low detection threshold</a:t>
            </a:r>
          </a:p>
          <a:p>
            <a:pPr marL="357188" indent="-357188" defTabSz="449263">
              <a:spcBef>
                <a:spcPts val="575"/>
              </a:spcBef>
              <a:buClr>
                <a:srgbClr val="00407A"/>
              </a:buClr>
              <a:buSzPct val="11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000" dirty="0">
              <a:solidFill>
                <a:srgbClr val="00407A"/>
              </a:solidFill>
              <a:latin typeface="Arial" charset="0"/>
              <a:cs typeface="+mn-cs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415" y="765176"/>
            <a:ext cx="3368131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5608" name="Group 10"/>
          <p:cNvGrpSpPr>
            <a:grpSpLocks/>
          </p:cNvGrpSpPr>
          <p:nvPr/>
        </p:nvGrpSpPr>
        <p:grpSpPr bwMode="auto">
          <a:xfrm>
            <a:off x="-36512" y="764704"/>
            <a:ext cx="5429250" cy="3214687"/>
            <a:chOff x="-721327" y="944453"/>
            <a:chExt cx="10580048" cy="4502014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6332038" y="2745259"/>
              <a:ext cx="3390565" cy="1462877"/>
            </a:xfrm>
            <a:prstGeom prst="wedgeEllipseCallout">
              <a:avLst>
                <a:gd name="adj1" fmla="val -62231"/>
                <a:gd name="adj2" fmla="val -11708"/>
              </a:avLst>
            </a:prstGeom>
            <a:solidFill>
              <a:schemeClr val="tx1"/>
            </a:solidFill>
            <a:ln w="9360">
              <a:solidFill>
                <a:srgbClr val="00407A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400" b="1" dirty="0">
                  <a:solidFill>
                    <a:srgbClr val="00407A"/>
                  </a:solidFill>
                  <a:latin typeface="+mn-lt"/>
                  <a:cs typeface="+mn-cs"/>
                </a:rPr>
                <a:t>Neutron rich nuclei</a:t>
              </a:r>
            </a:p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400" b="1" dirty="0">
                  <a:solidFill>
                    <a:srgbClr val="00407A"/>
                  </a:solidFill>
                  <a:latin typeface="+mn-lt"/>
                  <a:cs typeface="+mn-cs"/>
                </a:rPr>
                <a:t>Mass 80 - 160</a:t>
              </a:r>
            </a:p>
          </p:txBody>
        </p:sp>
        <p:grpSp>
          <p:nvGrpSpPr>
            <p:cNvPr id="25610" name="Group 29"/>
            <p:cNvGrpSpPr>
              <a:grpSpLocks/>
            </p:cNvGrpSpPr>
            <p:nvPr/>
          </p:nvGrpSpPr>
          <p:grpSpPr bwMode="auto">
            <a:xfrm>
              <a:off x="-721327" y="944453"/>
              <a:ext cx="10580048" cy="4502014"/>
              <a:chOff x="-721327" y="944453"/>
              <a:chExt cx="10580048" cy="4502014"/>
            </a:xfrm>
          </p:grpSpPr>
          <p:grpSp>
            <p:nvGrpSpPr>
              <p:cNvPr id="25611" name="Group 1"/>
              <p:cNvGrpSpPr>
                <a:grpSpLocks/>
              </p:cNvGrpSpPr>
              <p:nvPr/>
            </p:nvGrpSpPr>
            <p:grpSpPr bwMode="auto">
              <a:xfrm>
                <a:off x="2074862" y="2133601"/>
                <a:ext cx="4935538" cy="2671764"/>
                <a:chOff x="1260" y="1344"/>
                <a:chExt cx="3109" cy="1683"/>
              </a:xfrm>
            </p:grpSpPr>
            <p:grpSp>
              <p:nvGrpSpPr>
                <p:cNvPr id="25612" name="Group 2"/>
                <p:cNvGrpSpPr>
                  <a:grpSpLocks/>
                </p:cNvGrpSpPr>
                <p:nvPr/>
              </p:nvGrpSpPr>
              <p:grpSpPr bwMode="auto">
                <a:xfrm>
                  <a:off x="1260" y="1344"/>
                  <a:ext cx="2767" cy="906"/>
                  <a:chOff x="1260" y="1344"/>
                  <a:chExt cx="2767" cy="906"/>
                </a:xfrm>
              </p:grpSpPr>
              <p:sp>
                <p:nvSpPr>
                  <p:cNvPr id="27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1260" y="1344"/>
                    <a:ext cx="1914" cy="906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9360">
                    <a:solidFill>
                      <a:srgbClr val="00407A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90000" tIns="46800" rIns="90000" bIns="46800" anchor="ctr"/>
                  <a:lstStyle/>
                  <a:p>
                    <a:pPr algn="ctr" defTabSz="449263">
                      <a:buSzPct val="10000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/>
                    </a:pPr>
                    <a:r>
                      <a:rPr lang="en-GB" sz="1400" b="1" dirty="0">
                        <a:solidFill>
                          <a:srgbClr val="00407A"/>
                        </a:solidFill>
                        <a:latin typeface="+mn-lt"/>
                        <a:cs typeface="+mn-cs"/>
                      </a:rPr>
                      <a:t>       Maya results             </a:t>
                    </a:r>
                  </a:p>
                  <a:p>
                    <a:pPr algn="ctr" defTabSz="449263">
                      <a:buSzPct val="10000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/>
                    </a:pPr>
                    <a:r>
                      <a:rPr lang="en-GB" sz="1400" b="1" dirty="0">
                        <a:solidFill>
                          <a:srgbClr val="00407A"/>
                        </a:solidFill>
                        <a:latin typeface="+mn-lt"/>
                        <a:cs typeface="+mn-cs"/>
                      </a:rPr>
                      <a:t>+             </a:t>
                    </a:r>
                  </a:p>
                  <a:p>
                    <a:pPr algn="ctr" defTabSz="449263">
                      <a:buSzPct val="10000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/>
                    </a:pPr>
                    <a:r>
                      <a:rPr lang="en-GB" sz="1400" b="1" dirty="0">
                        <a:solidFill>
                          <a:srgbClr val="00407A"/>
                        </a:solidFill>
                        <a:latin typeface="+mn-lt"/>
                        <a:cs typeface="+mn-cs"/>
                      </a:rPr>
                      <a:t>     New Proposals            </a:t>
                    </a:r>
                  </a:p>
                </p:txBody>
              </p:sp>
              <p:sp>
                <p:nvSpPr>
                  <p:cNvPr id="28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1344"/>
                    <a:ext cx="1510" cy="90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360">
                    <a:solidFill>
                      <a:srgbClr val="00407A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90000" tIns="46800" rIns="90000" bIns="46800" anchor="ctr"/>
                  <a:lstStyle/>
                  <a:p>
                    <a:pPr algn="ctr" defTabSz="449263">
                      <a:buSzPct val="10000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/>
                    </a:pPr>
                    <a:r>
                      <a:rPr lang="en-GB" sz="1400" b="1" dirty="0">
                        <a:solidFill>
                          <a:srgbClr val="00407A"/>
                        </a:solidFill>
                        <a:latin typeface="+mn-lt"/>
                        <a:cs typeface="+mn-cs"/>
                      </a:rPr>
                      <a:t>SPES</a:t>
                    </a:r>
                  </a:p>
                  <a:p>
                    <a:pPr algn="ctr" defTabSz="449263">
                      <a:buSzPct val="10000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/>
                    </a:pPr>
                    <a:r>
                      <a:rPr lang="en-GB" sz="1400" b="1" dirty="0">
                        <a:solidFill>
                          <a:srgbClr val="00407A"/>
                        </a:solidFill>
                        <a:latin typeface="+mn-lt"/>
                        <a:cs typeface="+mn-cs"/>
                      </a:rPr>
                      <a:t>   specifications</a:t>
                    </a:r>
                  </a:p>
                </p:txBody>
              </p:sp>
            </p:grpSp>
            <p:sp>
              <p:nvSpPr>
                <p:cNvPr id="2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034" y="2509"/>
                  <a:ext cx="2335" cy="51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algn="ctr" defTabSz="449263">
                    <a:spcBef>
                      <a:spcPts val="1125"/>
                    </a:spcBef>
                    <a:buSzPct val="10000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/>
                  </a:pPr>
                  <a:r>
                    <a:rPr lang="en-GB" sz="1600" b="1" dirty="0">
                      <a:solidFill>
                        <a:srgbClr val="00407A"/>
                      </a:solidFill>
                      <a:latin typeface="+mn-lt"/>
                      <a:cs typeface="+mn-cs"/>
                    </a:rPr>
                    <a:t>Physics Programme </a:t>
                  </a:r>
                  <a:r>
                    <a:rPr lang="en-GB" sz="1600" b="1" dirty="0" smtClean="0">
                      <a:solidFill>
                        <a:srgbClr val="00407A"/>
                      </a:solidFill>
                      <a:latin typeface="+mn-lt"/>
                      <a:cs typeface="+mn-cs"/>
                    </a:rPr>
                    <a:t>with Active </a:t>
                  </a:r>
                  <a:r>
                    <a:rPr lang="en-GB" sz="1600" b="1" dirty="0">
                      <a:solidFill>
                        <a:srgbClr val="00407A"/>
                      </a:solidFill>
                      <a:latin typeface="+mn-lt"/>
                      <a:cs typeface="+mn-cs"/>
                    </a:rPr>
                    <a:t>Targets</a:t>
                  </a:r>
                </a:p>
              </p:txBody>
            </p:sp>
            <p:sp>
              <p:nvSpPr>
                <p:cNvPr id="25616" name="AutoShape 6"/>
                <p:cNvSpPr>
                  <a:spLocks noChangeArrowheads="1"/>
                </p:cNvSpPr>
                <p:nvPr/>
              </p:nvSpPr>
              <p:spPr bwMode="auto">
                <a:xfrm>
                  <a:off x="2742" y="2024"/>
                  <a:ext cx="135" cy="498"/>
                </a:xfrm>
                <a:prstGeom prst="downArrow">
                  <a:avLst>
                    <a:gd name="adj1" fmla="val 50000"/>
                    <a:gd name="adj2" fmla="val 92222"/>
                  </a:avLst>
                </a:prstGeom>
                <a:solidFill>
                  <a:srgbClr val="1D8DB0"/>
                </a:solidFill>
                <a:ln w="9360">
                  <a:solidFill>
                    <a:srgbClr val="00407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it-IT" sz="180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5" name="AutoShape 8"/>
              <p:cNvSpPr>
                <a:spLocks noChangeArrowheads="1"/>
              </p:cNvSpPr>
              <p:nvPr/>
            </p:nvSpPr>
            <p:spPr bwMode="auto">
              <a:xfrm>
                <a:off x="4970863" y="944453"/>
                <a:ext cx="4887858" cy="693644"/>
              </a:xfrm>
              <a:prstGeom prst="wedgeEllipseCallout">
                <a:avLst>
                  <a:gd name="adj1" fmla="val -41713"/>
                  <a:gd name="adj2" fmla="val 69907"/>
                </a:avLst>
              </a:prstGeom>
              <a:solidFill>
                <a:schemeClr val="tx1"/>
              </a:solidFill>
              <a:ln w="9360">
                <a:solidFill>
                  <a:srgbClr val="00407A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/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en-GB" sz="1400" b="1" dirty="0">
                    <a:solidFill>
                      <a:srgbClr val="00407A"/>
                    </a:solidFill>
                    <a:latin typeface="+mn-lt"/>
                    <a:cs typeface="+mn-cs"/>
                  </a:rPr>
                  <a:t>Proton beam 70 </a:t>
                </a:r>
                <a:r>
                  <a:rPr lang="en-GB" sz="1400" b="1" dirty="0" err="1">
                    <a:solidFill>
                      <a:srgbClr val="00407A"/>
                    </a:solidFill>
                    <a:latin typeface="+mn-lt"/>
                    <a:cs typeface="+mn-cs"/>
                  </a:rPr>
                  <a:t>MeV</a:t>
                </a:r>
                <a:endParaRPr lang="en-GB" sz="1400" b="1" dirty="0">
                  <a:solidFill>
                    <a:srgbClr val="00407A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" name="AutoShape 9"/>
              <p:cNvSpPr>
                <a:spLocks noChangeArrowheads="1"/>
              </p:cNvSpPr>
              <p:nvPr/>
            </p:nvSpPr>
            <p:spPr bwMode="auto">
              <a:xfrm>
                <a:off x="6059803" y="1680337"/>
                <a:ext cx="3430783" cy="502447"/>
              </a:xfrm>
              <a:prstGeom prst="wedgeEllipseCallout">
                <a:avLst>
                  <a:gd name="adj1" fmla="val -60426"/>
                  <a:gd name="adj2" fmla="val 40537"/>
                </a:avLst>
              </a:prstGeom>
              <a:solidFill>
                <a:schemeClr val="tx1"/>
              </a:solidFill>
              <a:ln w="9360">
                <a:solidFill>
                  <a:srgbClr val="00407A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/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en-GB" sz="1400" b="1" dirty="0">
                    <a:solidFill>
                      <a:srgbClr val="00407A"/>
                    </a:solidFill>
                    <a:latin typeface="+mn-lt"/>
                    <a:cs typeface="+mn-cs"/>
                  </a:rPr>
                  <a:t>Target </a:t>
                </a:r>
                <a:r>
                  <a:rPr lang="en-GB" sz="1400" b="1" dirty="0" err="1">
                    <a:solidFill>
                      <a:srgbClr val="00407A"/>
                    </a:solidFill>
                    <a:latin typeface="+mn-lt"/>
                    <a:cs typeface="+mn-cs"/>
                  </a:rPr>
                  <a:t>UCx</a:t>
                </a:r>
                <a:endParaRPr lang="en-GB" sz="1400" b="1" dirty="0">
                  <a:solidFill>
                    <a:srgbClr val="00407A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" name="AutoShape 10"/>
              <p:cNvSpPr>
                <a:spLocks noChangeArrowheads="1"/>
              </p:cNvSpPr>
              <p:nvPr/>
            </p:nvSpPr>
            <p:spPr bwMode="auto">
              <a:xfrm>
                <a:off x="6947662" y="2182784"/>
                <a:ext cx="1856149" cy="575814"/>
              </a:xfrm>
              <a:prstGeom prst="wedgeEllipseCallout">
                <a:avLst>
                  <a:gd name="adj1" fmla="val -66694"/>
                  <a:gd name="adj2" fmla="val 690"/>
                </a:avLst>
              </a:prstGeom>
              <a:solidFill>
                <a:schemeClr val="tx1"/>
              </a:solidFill>
              <a:ln w="9360">
                <a:solidFill>
                  <a:srgbClr val="00407A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/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en-GB" sz="1400" b="1" dirty="0">
                    <a:solidFill>
                      <a:srgbClr val="00407A"/>
                    </a:solidFill>
                    <a:latin typeface="+mn-lt"/>
                    <a:cs typeface="+mn-cs"/>
                  </a:rPr>
                  <a:t>ISOL</a:t>
                </a:r>
              </a:p>
            </p:txBody>
          </p:sp>
          <p:sp>
            <p:nvSpPr>
              <p:cNvPr id="18" name="AutoShape 18"/>
              <p:cNvSpPr>
                <a:spLocks noChangeArrowheads="1"/>
              </p:cNvSpPr>
              <p:nvPr/>
            </p:nvSpPr>
            <p:spPr bwMode="auto">
              <a:xfrm>
                <a:off x="-3616" y="1620311"/>
                <a:ext cx="3619490" cy="431304"/>
              </a:xfrm>
              <a:prstGeom prst="wedgeRoundRectCallout">
                <a:avLst>
                  <a:gd name="adj1" fmla="val 36829"/>
                  <a:gd name="adj2" fmla="val 101472"/>
                  <a:gd name="adj3" fmla="val 16667"/>
                </a:avLst>
              </a:prstGeom>
              <a:solidFill>
                <a:schemeClr val="accent6"/>
              </a:solidFill>
              <a:ln w="936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/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en-GB" sz="1400" b="1" dirty="0">
                    <a:solidFill>
                      <a:srgbClr val="00407A"/>
                    </a:solidFill>
                    <a:latin typeface="+mn-lt"/>
                    <a:cs typeface="+mn-cs"/>
                  </a:rPr>
                  <a:t>Resonant reactions</a:t>
                </a:r>
              </a:p>
            </p:txBody>
          </p:sp>
          <p:sp>
            <p:nvSpPr>
              <p:cNvPr id="19" name="AutoShape 19"/>
              <p:cNvSpPr>
                <a:spLocks noChangeArrowheads="1"/>
              </p:cNvSpPr>
              <p:nvPr/>
            </p:nvSpPr>
            <p:spPr bwMode="auto">
              <a:xfrm>
                <a:off x="-585209" y="3083188"/>
                <a:ext cx="2960558" cy="706983"/>
              </a:xfrm>
              <a:prstGeom prst="wedgeRoundRectCallout">
                <a:avLst>
                  <a:gd name="adj1" fmla="val 53880"/>
                  <a:gd name="adj2" fmla="val -90676"/>
                  <a:gd name="adj3" fmla="val 16667"/>
                </a:avLst>
              </a:prstGeom>
              <a:solidFill>
                <a:schemeClr val="accent6"/>
              </a:solidFill>
              <a:ln w="936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/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en-GB" sz="1400" b="1" dirty="0" err="1">
                    <a:solidFill>
                      <a:srgbClr val="00407A"/>
                    </a:solidFill>
                    <a:latin typeface="+mn-lt"/>
                    <a:cs typeface="+mn-cs"/>
                  </a:rPr>
                  <a:t>Isoscalar</a:t>
                </a:r>
                <a:r>
                  <a:rPr lang="en-GB" sz="1400" b="1" dirty="0">
                    <a:solidFill>
                      <a:srgbClr val="00407A"/>
                    </a:solidFill>
                    <a:latin typeface="+mn-lt"/>
                    <a:cs typeface="+mn-cs"/>
                  </a:rPr>
                  <a:t> giant resonances</a:t>
                </a:r>
              </a:p>
            </p:txBody>
          </p:sp>
          <p:sp>
            <p:nvSpPr>
              <p:cNvPr id="20" name="AutoShape 20"/>
              <p:cNvSpPr>
                <a:spLocks noChangeArrowheads="1"/>
              </p:cNvSpPr>
              <p:nvPr/>
            </p:nvSpPr>
            <p:spPr bwMode="auto">
              <a:xfrm>
                <a:off x="-721327" y="3983590"/>
                <a:ext cx="3467906" cy="375724"/>
              </a:xfrm>
              <a:prstGeom prst="wedgeRoundRectCallout">
                <a:avLst>
                  <a:gd name="adj1" fmla="val 60532"/>
                  <a:gd name="adj2" fmla="val -186565"/>
                  <a:gd name="adj3" fmla="val 16667"/>
                </a:avLst>
              </a:prstGeom>
              <a:solidFill>
                <a:schemeClr val="accent6"/>
              </a:solidFill>
              <a:ln w="936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/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en-GB" sz="1400" b="1" dirty="0">
                    <a:solidFill>
                      <a:srgbClr val="00407A"/>
                    </a:solidFill>
                    <a:latin typeface="+mn-lt"/>
                    <a:cs typeface="+mn-cs"/>
                  </a:rPr>
                  <a:t>Transfer reactions</a:t>
                </a:r>
              </a:p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endParaRPr lang="en-GB" sz="1800" b="1" dirty="0">
                  <a:solidFill>
                    <a:srgbClr val="00407A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21" name="AutoShape 21"/>
              <p:cNvSpPr>
                <a:spLocks noChangeArrowheads="1"/>
              </p:cNvSpPr>
              <p:nvPr/>
            </p:nvSpPr>
            <p:spPr bwMode="auto">
              <a:xfrm>
                <a:off x="-585209" y="2180562"/>
                <a:ext cx="2332560" cy="789241"/>
              </a:xfrm>
              <a:prstGeom prst="wedgeRoundRectCallout">
                <a:avLst>
                  <a:gd name="adj1" fmla="val 79458"/>
                  <a:gd name="adj2" fmla="val 6731"/>
                  <a:gd name="adj3" fmla="val 16667"/>
                </a:avLst>
              </a:prstGeom>
              <a:solidFill>
                <a:schemeClr val="accent6"/>
              </a:solidFill>
              <a:ln w="936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/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en-GB" sz="1400" b="1" dirty="0">
                    <a:solidFill>
                      <a:srgbClr val="00407A"/>
                    </a:solidFill>
                    <a:latin typeface="+mn-lt"/>
                    <a:cs typeface="+mn-cs"/>
                  </a:rPr>
                  <a:t>Inelastic scattering</a:t>
                </a:r>
              </a:p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endParaRPr lang="en-GB" sz="1800" b="1" dirty="0">
                  <a:solidFill>
                    <a:srgbClr val="00407A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22" name="AutoShape 22"/>
              <p:cNvSpPr>
                <a:spLocks noChangeArrowheads="1"/>
              </p:cNvSpPr>
              <p:nvPr/>
            </p:nvSpPr>
            <p:spPr bwMode="auto">
              <a:xfrm>
                <a:off x="726469" y="1126757"/>
                <a:ext cx="3520496" cy="380169"/>
              </a:xfrm>
              <a:prstGeom prst="wedgeRoundRectCallout">
                <a:avLst>
                  <a:gd name="adj1" fmla="val 35764"/>
                  <a:gd name="adj2" fmla="val 114319"/>
                  <a:gd name="adj3" fmla="val 16667"/>
                </a:avLst>
              </a:prstGeom>
              <a:solidFill>
                <a:schemeClr val="accent6"/>
              </a:solidFill>
              <a:ln w="936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/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en-GB" sz="1400" b="1" dirty="0">
                    <a:solidFill>
                      <a:srgbClr val="00407A"/>
                    </a:solidFill>
                    <a:latin typeface="+mn-lt"/>
                    <a:cs typeface="+mn-cs"/>
                  </a:rPr>
                  <a:t>Elastic scattering</a:t>
                </a:r>
              </a:p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endParaRPr lang="en-GB" sz="1800" b="1" dirty="0">
                  <a:solidFill>
                    <a:srgbClr val="00407A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23" name="AutoShape 23"/>
              <p:cNvSpPr>
                <a:spLocks noChangeArrowheads="1"/>
              </p:cNvSpPr>
              <p:nvPr/>
            </p:nvSpPr>
            <p:spPr bwMode="auto">
              <a:xfrm>
                <a:off x="-585209" y="4572743"/>
                <a:ext cx="3662800" cy="873724"/>
              </a:xfrm>
              <a:prstGeom prst="wedgeRoundRectCallout">
                <a:avLst>
                  <a:gd name="adj1" fmla="val 54125"/>
                  <a:gd name="adj2" fmla="val -194606"/>
                  <a:gd name="adj3" fmla="val 16667"/>
                </a:avLst>
              </a:prstGeom>
              <a:solidFill>
                <a:schemeClr val="accent6"/>
              </a:solidFill>
              <a:ln w="9360">
                <a:solidFill>
                  <a:srgbClr val="00407A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/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en-GB" sz="1400" b="1" dirty="0">
                    <a:solidFill>
                      <a:srgbClr val="00407A"/>
                    </a:solidFill>
                    <a:latin typeface="+mn-lt"/>
                    <a:cs typeface="+mn-cs"/>
                  </a:rPr>
                  <a:t>Exotic decay modes at the </a:t>
                </a:r>
                <a:r>
                  <a:rPr lang="en-GB" sz="1400" b="1" dirty="0" err="1">
                    <a:solidFill>
                      <a:srgbClr val="00407A"/>
                    </a:solidFill>
                    <a:latin typeface="+mn-lt"/>
                    <a:cs typeface="+mn-cs"/>
                  </a:rPr>
                  <a:t>dripline</a:t>
                </a:r>
                <a:endParaRPr lang="en-GB" sz="1400" b="1" dirty="0">
                  <a:solidFill>
                    <a:srgbClr val="00407A"/>
                  </a:solidFill>
                  <a:latin typeface="+mn-lt"/>
                  <a:cs typeface="+mn-cs"/>
                </a:endParaRPr>
              </a:p>
            </p:txBody>
          </p:sp>
        </p:grpSp>
      </p:grpSp>
      <p:cxnSp>
        <p:nvCxnSpPr>
          <p:cNvPr id="31" name="Connettore 1 30"/>
          <p:cNvCxnSpPr/>
          <p:nvPr/>
        </p:nvCxnSpPr>
        <p:spPr bwMode="auto">
          <a:xfrm>
            <a:off x="-26988" y="608013"/>
            <a:ext cx="9170988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ttangolo 31"/>
          <p:cNvSpPr/>
          <p:nvPr/>
        </p:nvSpPr>
        <p:spPr>
          <a:xfrm>
            <a:off x="1331640" y="44624"/>
            <a:ext cx="6519624" cy="523875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rgbClr val="FF0000"/>
                </a:solidFill>
                <a:latin typeface="+mn-lt"/>
                <a:cs typeface="+mn-cs"/>
              </a:rPr>
              <a:t>Studio di </a:t>
            </a:r>
            <a:r>
              <a:rPr lang="en-GB" sz="2800" b="1" dirty="0" err="1">
                <a:solidFill>
                  <a:srgbClr val="FF0000"/>
                </a:solidFill>
                <a:latin typeface="+mn-lt"/>
                <a:cs typeface="+mn-cs"/>
              </a:rPr>
              <a:t>fattibilità</a:t>
            </a:r>
            <a:r>
              <a:rPr lang="en-GB" sz="2800" b="1" dirty="0">
                <a:solidFill>
                  <a:srgbClr val="FF0000"/>
                </a:solidFill>
                <a:latin typeface="+mn-lt"/>
                <a:cs typeface="+mn-cs"/>
              </a:rPr>
              <a:t>: Active </a:t>
            </a:r>
            <a:r>
              <a:rPr lang="en-GB" sz="2800" b="1" dirty="0" smtClean="0">
                <a:solidFill>
                  <a:srgbClr val="FF0000"/>
                </a:solidFill>
                <a:latin typeface="+mn-lt"/>
                <a:cs typeface="+mn-cs"/>
              </a:rPr>
              <a:t>Target  per SPES</a:t>
            </a:r>
            <a:endParaRPr lang="en-GB" sz="28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38660" y="5333537"/>
            <a:ext cx="5305340" cy="1477328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vi-VN" dirty="0">
                <a:latin typeface="Calibri" pitchFamily="34" charset="0"/>
              </a:rPr>
              <a:t>The </a:t>
            </a:r>
            <a:r>
              <a:rPr lang="vi-VN" b="1" dirty="0">
                <a:latin typeface="Calibri" pitchFamily="34" charset="0"/>
              </a:rPr>
              <a:t>ACTAR TPC </a:t>
            </a:r>
            <a:r>
              <a:rPr lang="vi-VN" dirty="0">
                <a:latin typeface="Calibri" pitchFamily="34" charset="0"/>
              </a:rPr>
              <a:t>collaboration is </a:t>
            </a:r>
            <a:r>
              <a:rPr lang="it-IT" dirty="0">
                <a:latin typeface="Calibri" pitchFamily="34" charset="0"/>
              </a:rPr>
              <a:t>actually </a:t>
            </a:r>
            <a:r>
              <a:rPr lang="it-IT" dirty="0" smtClean="0">
                <a:latin typeface="Calibri" pitchFamily="34" charset="0"/>
              </a:rPr>
              <a:t>composed by</a:t>
            </a:r>
            <a:r>
              <a:rPr lang="it-IT" dirty="0">
                <a:latin typeface="Calibri" pitchFamily="34" charset="0"/>
              </a:rPr>
              <a:t>:</a:t>
            </a:r>
            <a:endParaRPr lang="vi-VN" dirty="0">
              <a:latin typeface="Calibri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vi-VN" sz="1200" dirty="0">
                <a:latin typeface="Calibri" pitchFamily="34" charset="0"/>
              </a:rPr>
              <a:t>Centre d’Etudes Nucleaires de Bordeaux Gradignan (CENBG), France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vi-VN" sz="1200" dirty="0">
                <a:latin typeface="Calibri" pitchFamily="34" charset="0"/>
              </a:rPr>
              <a:t>Grand Accelerateur National d’Ions Lourds (GANIL), France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vi-VN" sz="1200" dirty="0">
                <a:latin typeface="Calibri" pitchFamily="34" charset="0"/>
              </a:rPr>
              <a:t>Institut de Physique Nucleaire d’Orsay (IPNO), France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vi-VN" sz="1200" dirty="0">
                <a:latin typeface="Calibri" pitchFamily="34" charset="0"/>
              </a:rPr>
              <a:t>Institut de Recherche sur les lois Fondamentales de l’Univers (IRFU), France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vi-VN" sz="1200" dirty="0">
                <a:latin typeface="Calibri" pitchFamily="34" charset="0"/>
              </a:rPr>
              <a:t>University of Leuven (KUL), Belgium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vi-VN" sz="1200" dirty="0">
                <a:latin typeface="Calibri" pitchFamily="34" charset="0"/>
              </a:rPr>
              <a:t>Universidade de Santiago de Compostela (USC), Santiago, Spain</a:t>
            </a:r>
          </a:p>
        </p:txBody>
      </p:sp>
      <p:sp>
        <p:nvSpPr>
          <p:cNvPr id="33" name="Rettangolo 2"/>
          <p:cNvSpPr/>
          <p:nvPr/>
        </p:nvSpPr>
        <p:spPr>
          <a:xfrm>
            <a:off x="198438" y="6308725"/>
            <a:ext cx="3332162" cy="36988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b="1" dirty="0" err="1">
                <a:solidFill>
                  <a:srgbClr val="C00000"/>
                </a:solidFill>
                <a:latin typeface="Calibri" pitchFamily="34" charset="0"/>
              </a:rPr>
              <a:t>Contatti</a:t>
            </a:r>
            <a:r>
              <a:rPr lang="en-US" sz="1800" b="1" dirty="0">
                <a:solidFill>
                  <a:srgbClr val="C00000"/>
                </a:solidFill>
                <a:latin typeface="Calibri" pitchFamily="34" charset="0"/>
              </a:rPr>
              <a:t> con: Exotic + LNS stream</a:t>
            </a:r>
          </a:p>
        </p:txBody>
      </p:sp>
    </p:spTree>
    <p:extLst>
      <p:ext uri="{BB962C8B-B14F-4D97-AF65-F5344CB8AC3E}">
        <p14:creationId xmlns:p14="http://schemas.microsoft.com/office/powerpoint/2010/main" val="977912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5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467755"/>
              </p:ext>
            </p:extLst>
          </p:nvPr>
        </p:nvGraphicFramePr>
        <p:xfrm>
          <a:off x="684213" y="1700213"/>
          <a:ext cx="8208962" cy="4215797"/>
        </p:xfrm>
        <a:graphic>
          <a:graphicData uri="http://schemas.openxmlformats.org/drawingml/2006/table">
            <a:tbl>
              <a:tblPr/>
              <a:tblGrid>
                <a:gridCol w="3240087"/>
                <a:gridCol w="2087563"/>
                <a:gridCol w="2881312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Servizio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FTE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Elettronica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mesi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uomo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Collaborazione sez. FI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Servizio Tecnico Generale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mesi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uomo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Prove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rivelatori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in lab.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Assistenza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preparazione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misure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LNL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Officina Meccanica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mesi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uomo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Lavorazioni per Fazia e apparati Legnaro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Progettazione meccanica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mesi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uomo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Apparati Fazia e LNL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Calcolo e reti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mesi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uomo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assistenza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per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disk servers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ed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computers del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gruppo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611560" y="620688"/>
            <a:ext cx="39036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it-IT" sz="1800" dirty="0">
                <a:latin typeface="Arial" charset="0"/>
              </a:rPr>
              <a:t>Esperimento</a:t>
            </a:r>
            <a:r>
              <a:rPr lang="en-US" sz="1800" dirty="0">
                <a:latin typeface="Arial" charset="0"/>
              </a:rPr>
              <a:t>: NUCL-EX/BO FTE </a:t>
            </a:r>
            <a:r>
              <a:rPr lang="en-US" sz="1800" dirty="0" smtClean="0">
                <a:latin typeface="Arial" charset="0"/>
              </a:rPr>
              <a:t>3,3</a:t>
            </a:r>
            <a:endParaRPr lang="en-US" sz="1800" dirty="0">
              <a:latin typeface="Arial" charset="0"/>
            </a:endParaRPr>
          </a:p>
          <a:p>
            <a:pPr eaLnBrk="1" hangingPunct="1"/>
            <a:r>
              <a:rPr lang="en-US" sz="1800" dirty="0" err="1">
                <a:latin typeface="Arial" charset="0"/>
              </a:rPr>
              <a:t>Richieste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ai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Servizi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della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Sezione</a:t>
            </a:r>
            <a:endParaRPr lang="it-IT" sz="1800" dirty="0">
              <a:latin typeface="Arial" charset="0"/>
            </a:endParaRPr>
          </a:p>
        </p:txBody>
      </p:sp>
      <p:pic>
        <p:nvPicPr>
          <p:cNvPr id="7201" name="Picture 34" descr="2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4450"/>
            <a:ext cx="1873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5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7504" y="1628800"/>
            <a:ext cx="8890000" cy="7016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latin typeface="Comic Sans MS" pitchFamily="66" charset="0"/>
              </a:rPr>
              <a:t>  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. Lo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Meo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(ENEA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),  </a:t>
            </a:r>
            <a:r>
              <a:rPr lang="en-US" sz="2800" dirty="0" smtClean="0">
                <a:latin typeface="Comic Sans MS" pitchFamily="66" charset="0"/>
              </a:rPr>
              <a:t>C</a:t>
            </a:r>
            <a:r>
              <a:rPr lang="en-US" sz="2800" dirty="0">
                <a:latin typeface="Comic Sans MS" pitchFamily="66" charset="0"/>
              </a:rPr>
              <a:t>. </a:t>
            </a:r>
            <a:r>
              <a:rPr lang="en-US" sz="2800" dirty="0" err="1">
                <a:latin typeface="Comic Sans MS" pitchFamily="66" charset="0"/>
              </a:rPr>
              <a:t>Massimi</a:t>
            </a:r>
            <a:r>
              <a:rPr lang="en-US" sz="2800" dirty="0">
                <a:latin typeface="Comic Sans MS" pitchFamily="66" charset="0"/>
              </a:rPr>
              <a:t>, F. </a:t>
            </a:r>
            <a:r>
              <a:rPr lang="en-US" sz="2800" dirty="0" err="1" smtClean="0">
                <a:latin typeface="Comic Sans MS" pitchFamily="66" charset="0"/>
              </a:rPr>
              <a:t>Mingrone</a:t>
            </a:r>
            <a:r>
              <a:rPr lang="en-US" sz="2800" dirty="0" smtClean="0">
                <a:latin typeface="Comic Sans MS" pitchFamily="66" charset="0"/>
              </a:rPr>
              <a:t>, G. </a:t>
            </a:r>
            <a:r>
              <a:rPr lang="en-US" sz="2800" dirty="0" err="1" smtClean="0">
                <a:latin typeface="Comic Sans MS" pitchFamily="66" charset="0"/>
              </a:rPr>
              <a:t>Vannini</a:t>
            </a:r>
            <a:r>
              <a:rPr lang="en-US" sz="2800" dirty="0" smtClean="0">
                <a:latin typeface="Comic Sans MS" pitchFamily="66" charset="0"/>
              </a:rPr>
              <a:t>,          </a:t>
            </a:r>
            <a:r>
              <a:rPr lang="en-US" sz="2800" dirty="0" smtClean="0">
                <a:latin typeface="Comic Sans MS" pitchFamily="66" charset="0"/>
              </a:rPr>
              <a:t>  </a:t>
            </a:r>
          </a:p>
          <a:p>
            <a:pPr marL="0" indent="0">
              <a:buNone/>
            </a:pP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  </a:t>
            </a:r>
            <a:r>
              <a:rPr lang="en-US" sz="2800" dirty="0" smtClean="0">
                <a:latin typeface="Comic Sans MS" pitchFamily="66" charset="0"/>
              </a:rPr>
              <a:t>A</a:t>
            </a:r>
            <a:r>
              <a:rPr lang="en-US" sz="2800" dirty="0">
                <a:latin typeface="Comic Sans MS" pitchFamily="66" charset="0"/>
              </a:rPr>
              <a:t>. </a:t>
            </a:r>
            <a:r>
              <a:rPr lang="en-US" sz="2800" dirty="0" smtClean="0">
                <a:latin typeface="Comic Sans MS" pitchFamily="66" charset="0"/>
              </a:rPr>
              <a:t> Ventura (ENEA)                                        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2996952"/>
            <a:ext cx="7643986" cy="1754326"/>
          </a:xfrm>
          <a:prstGeom prst="rect">
            <a:avLst/>
          </a:prstGeom>
          <a:solidFill>
            <a:schemeClr val="tx1"/>
          </a:solidFill>
          <a:ln w="50800">
            <a:solidFill>
              <a:srgbClr val="8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1F497D"/>
                </a:solidFill>
              </a:rPr>
              <a:t>Pubblicazioni</a:t>
            </a:r>
            <a:r>
              <a:rPr lang="en-US" b="1" dirty="0" smtClean="0">
                <a:solidFill>
                  <a:srgbClr val="1F497D"/>
                </a:solidFill>
              </a:rPr>
              <a:t> </a:t>
            </a:r>
            <a:r>
              <a:rPr lang="en-US" b="1" dirty="0" smtClean="0">
                <a:solidFill>
                  <a:srgbClr val="1F497D"/>
                </a:solidFill>
              </a:rPr>
              <a:t>2013:</a:t>
            </a:r>
          </a:p>
          <a:p>
            <a:r>
              <a:rPr lang="en-US" b="1" dirty="0" smtClean="0">
                <a:solidFill>
                  <a:srgbClr val="1F497D"/>
                </a:solidFill>
              </a:rPr>
              <a:t>- </a:t>
            </a:r>
            <a:r>
              <a:rPr lang="en-US" dirty="0" smtClean="0">
                <a:solidFill>
                  <a:schemeClr val="bg1"/>
                </a:solidFill>
              </a:rPr>
              <a:t>8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rgbClr val="C0504D"/>
                </a:solidFill>
              </a:rPr>
              <a:t>Articoli</a:t>
            </a:r>
            <a:r>
              <a:rPr lang="en-US" dirty="0">
                <a:solidFill>
                  <a:srgbClr val="C0504D"/>
                </a:solidFill>
              </a:rPr>
              <a:t>, di cui un PRL (C. </a:t>
            </a:r>
            <a:r>
              <a:rPr lang="en-US" dirty="0" err="1">
                <a:solidFill>
                  <a:srgbClr val="C0504D"/>
                </a:solidFill>
              </a:rPr>
              <a:t>Lederer</a:t>
            </a:r>
            <a:r>
              <a:rPr lang="en-US" dirty="0">
                <a:solidFill>
                  <a:srgbClr val="C0504D"/>
                </a:solidFill>
              </a:rPr>
              <a:t>, C, </a:t>
            </a:r>
            <a:r>
              <a:rPr lang="en-US" dirty="0" err="1">
                <a:solidFill>
                  <a:srgbClr val="C0504D"/>
                </a:solidFill>
              </a:rPr>
              <a:t>Massimi</a:t>
            </a:r>
            <a:r>
              <a:rPr lang="en-US" dirty="0">
                <a:solidFill>
                  <a:srgbClr val="C0504D"/>
                </a:solidFill>
              </a:rPr>
              <a:t>) e </a:t>
            </a:r>
            <a:r>
              <a:rPr lang="en-US" dirty="0" err="1">
                <a:solidFill>
                  <a:srgbClr val="C0504D"/>
                </a:solidFill>
              </a:rPr>
              <a:t>uno</a:t>
            </a:r>
            <a:r>
              <a:rPr lang="en-US" dirty="0">
                <a:solidFill>
                  <a:srgbClr val="C0504D"/>
                </a:solidFill>
              </a:rPr>
              <a:t> di review</a:t>
            </a:r>
            <a:r>
              <a:rPr lang="en-US" dirty="0">
                <a:solidFill>
                  <a:schemeClr val="tx2"/>
                </a:solidFill>
              </a:rPr>
              <a:t>     </a:t>
            </a:r>
            <a:endParaRPr lang="en-US" dirty="0" smtClean="0">
              <a:solidFill>
                <a:srgbClr val="1F497D"/>
              </a:solidFill>
            </a:endParaRPr>
          </a:p>
          <a:p>
            <a:r>
              <a:rPr lang="en-US" dirty="0" smtClean="0">
                <a:solidFill>
                  <a:srgbClr val="1F497D"/>
                </a:solidFill>
              </a:rPr>
              <a:t>- S</a:t>
            </a:r>
            <a:r>
              <a:rPr lang="en-US" dirty="0" smtClean="0">
                <a:solidFill>
                  <a:srgbClr val="C0504D"/>
                </a:solidFill>
              </a:rPr>
              <a:t>tudio </a:t>
            </a:r>
            <a:r>
              <a:rPr lang="en-US" dirty="0" smtClean="0">
                <a:solidFill>
                  <a:srgbClr val="C0504D"/>
                </a:solidFill>
              </a:rPr>
              <a:t>della </a:t>
            </a:r>
            <a:r>
              <a:rPr lang="en-US" dirty="0" err="1" smtClean="0">
                <a:solidFill>
                  <a:srgbClr val="C0504D"/>
                </a:solidFill>
              </a:rPr>
              <a:t>fissione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dirty="0" err="1" smtClean="0">
                <a:solidFill>
                  <a:srgbClr val="C0504D"/>
                </a:solidFill>
              </a:rPr>
              <a:t>modelli</a:t>
            </a:r>
            <a:r>
              <a:rPr lang="en-US" dirty="0" smtClean="0">
                <a:solidFill>
                  <a:srgbClr val="C0504D"/>
                </a:solidFill>
              </a:rPr>
              <a:t> e </a:t>
            </a:r>
            <a:r>
              <a:rPr lang="en-US" dirty="0" err="1" smtClean="0">
                <a:solidFill>
                  <a:srgbClr val="C0504D"/>
                </a:solidFill>
              </a:rPr>
              <a:t>loro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dirty="0" err="1" smtClean="0">
                <a:solidFill>
                  <a:srgbClr val="C0504D"/>
                </a:solidFill>
              </a:rPr>
              <a:t>implementazione</a:t>
            </a:r>
            <a:r>
              <a:rPr lang="en-US" dirty="0" smtClean="0">
                <a:solidFill>
                  <a:srgbClr val="C0504D"/>
                </a:solidFill>
              </a:rPr>
              <a:t> in GEANT 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 T</a:t>
            </a:r>
            <a:r>
              <a:rPr lang="en-US" dirty="0" smtClean="0">
                <a:solidFill>
                  <a:srgbClr val="C0504D"/>
                </a:solidFill>
              </a:rPr>
              <a:t>est </a:t>
            </a:r>
            <a:r>
              <a:rPr lang="en-US" dirty="0" smtClean="0">
                <a:solidFill>
                  <a:srgbClr val="C0504D"/>
                </a:solidFill>
              </a:rPr>
              <a:t>di </a:t>
            </a:r>
            <a:r>
              <a:rPr lang="en-US" dirty="0" err="1" smtClean="0">
                <a:solidFill>
                  <a:srgbClr val="C0504D"/>
                </a:solidFill>
              </a:rPr>
              <a:t>rivelatori</a:t>
            </a:r>
            <a:r>
              <a:rPr lang="en-US" dirty="0" smtClean="0">
                <a:solidFill>
                  <a:srgbClr val="C0504D"/>
                </a:solidFill>
              </a:rPr>
              <a:t> (</a:t>
            </a:r>
            <a:r>
              <a:rPr lang="en-US" dirty="0" err="1" smtClean="0">
                <a:solidFill>
                  <a:srgbClr val="C0504D"/>
                </a:solidFill>
              </a:rPr>
              <a:t>n,</a:t>
            </a:r>
            <a:r>
              <a:rPr lang="en-US" dirty="0" err="1" smtClean="0">
                <a:solidFill>
                  <a:srgbClr val="C0504D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C0504D"/>
                </a:solidFill>
              </a:rPr>
              <a:t>) </a:t>
            </a:r>
            <a:r>
              <a:rPr lang="en-US" dirty="0" err="1" smtClean="0">
                <a:solidFill>
                  <a:srgbClr val="C0504D"/>
                </a:solidFill>
              </a:rPr>
              <a:t>ed</a:t>
            </a:r>
            <a:r>
              <a:rPr lang="en-US" dirty="0" smtClean="0">
                <a:solidFill>
                  <a:srgbClr val="C0504D"/>
                </a:solidFill>
              </a:rPr>
              <a:t> (n,</a:t>
            </a:r>
            <a:r>
              <a:rPr lang="en-US" dirty="0" smtClean="0">
                <a:solidFill>
                  <a:srgbClr val="C0504D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rgbClr val="C0504D"/>
                </a:solidFill>
              </a:rPr>
              <a:t>)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err="1" smtClean="0">
                <a:solidFill>
                  <a:schemeClr val="bg1"/>
                </a:solidFill>
              </a:rPr>
              <a:t>A</a:t>
            </a:r>
            <a:r>
              <a:rPr lang="en-US" dirty="0" err="1" smtClean="0">
                <a:solidFill>
                  <a:srgbClr val="C0504D"/>
                </a:solidFill>
              </a:rPr>
              <a:t>nalisi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dirty="0" err="1" smtClean="0">
                <a:solidFill>
                  <a:srgbClr val="C0504D"/>
                </a:solidFill>
              </a:rPr>
              <a:t>dati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dirty="0" smtClean="0">
                <a:solidFill>
                  <a:srgbClr val="C0504D"/>
                </a:solidFill>
                <a:sym typeface="Wingdings"/>
              </a:rPr>
              <a:t> </a:t>
            </a:r>
            <a:r>
              <a:rPr lang="en-US" baseline="30000" dirty="0" smtClean="0">
                <a:solidFill>
                  <a:srgbClr val="C0504D"/>
                </a:solidFill>
                <a:sym typeface="Wingdings"/>
              </a:rPr>
              <a:t>238</a:t>
            </a:r>
            <a:r>
              <a:rPr lang="en-US" dirty="0" smtClean="0">
                <a:solidFill>
                  <a:srgbClr val="C0504D"/>
                </a:solidFill>
                <a:sym typeface="Wingdings"/>
              </a:rPr>
              <a:t>U(n,</a:t>
            </a:r>
            <a:r>
              <a:rPr lang="en-US" dirty="0" smtClean="0">
                <a:solidFill>
                  <a:srgbClr val="C0504D"/>
                </a:solidFill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>
                <a:solidFill>
                  <a:srgbClr val="C0504D"/>
                </a:solidFill>
                <a:sym typeface="Wingdings"/>
              </a:rPr>
              <a:t>) per </a:t>
            </a:r>
            <a:r>
              <a:rPr lang="en-US" dirty="0" err="1" smtClean="0">
                <a:solidFill>
                  <a:srgbClr val="C0504D"/>
                </a:solidFill>
                <a:sym typeface="Wingdings"/>
              </a:rPr>
              <a:t>sicurezza</a:t>
            </a:r>
            <a:r>
              <a:rPr lang="en-US" dirty="0" smtClean="0">
                <a:solidFill>
                  <a:srgbClr val="C0504D"/>
                </a:solidFill>
                <a:sym typeface="Wingdings"/>
              </a:rPr>
              <a:t> </a:t>
            </a:r>
            <a:r>
              <a:rPr lang="en-US" dirty="0" err="1" smtClean="0">
                <a:solidFill>
                  <a:srgbClr val="C0504D"/>
                </a:solidFill>
                <a:sym typeface="Wingdings"/>
              </a:rPr>
              <a:t>reattori</a:t>
            </a:r>
            <a:r>
              <a:rPr lang="en-US" dirty="0" smtClean="0">
                <a:solidFill>
                  <a:srgbClr val="C0504D"/>
                </a:solidFill>
                <a:sym typeface="Wingdings"/>
              </a:rPr>
              <a:t>,  </a:t>
            </a:r>
            <a:r>
              <a:rPr lang="en-US" baseline="30000" dirty="0" smtClean="0">
                <a:solidFill>
                  <a:srgbClr val="C0504D"/>
                </a:solidFill>
                <a:sym typeface="Wingdings"/>
              </a:rPr>
              <a:t>197</a:t>
            </a:r>
            <a:r>
              <a:rPr lang="en-US" dirty="0" smtClean="0">
                <a:solidFill>
                  <a:srgbClr val="C0504D"/>
                </a:solidFill>
                <a:sym typeface="Wingdings"/>
              </a:rPr>
              <a:t>Au(n,</a:t>
            </a:r>
            <a:r>
              <a:rPr lang="en-US" dirty="0" smtClean="0">
                <a:solidFill>
                  <a:srgbClr val="C0504D"/>
                </a:solidFill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>
                <a:solidFill>
                  <a:srgbClr val="C0504D"/>
                </a:solidFill>
                <a:sym typeface="Wingdings"/>
              </a:rPr>
              <a:t>) (n,tot) per </a:t>
            </a:r>
            <a:r>
              <a:rPr lang="en-US" dirty="0" err="1" smtClean="0">
                <a:solidFill>
                  <a:srgbClr val="C0504D"/>
                </a:solidFill>
                <a:sym typeface="Wingdings"/>
              </a:rPr>
              <a:t>stabilire</a:t>
            </a:r>
            <a:r>
              <a:rPr lang="en-US" dirty="0" smtClean="0">
                <a:solidFill>
                  <a:srgbClr val="C0504D"/>
                </a:solidFill>
                <a:sym typeface="Wingdings"/>
              </a:rPr>
              <a:t> standard di </a:t>
            </a:r>
            <a:r>
              <a:rPr lang="en-US" dirty="0" err="1" smtClean="0">
                <a:solidFill>
                  <a:srgbClr val="C0504D"/>
                </a:solidFill>
                <a:sym typeface="Wingdings"/>
              </a:rPr>
              <a:t>misura</a:t>
            </a:r>
            <a:r>
              <a:rPr lang="en-US" dirty="0" smtClean="0">
                <a:solidFill>
                  <a:srgbClr val="C0504D"/>
                </a:solidFill>
                <a:sym typeface="Wingdings"/>
              </a:rPr>
              <a:t>  </a:t>
            </a:r>
            <a:r>
              <a:rPr lang="en-US" baseline="30000" dirty="0" smtClean="0">
                <a:solidFill>
                  <a:srgbClr val="C0504D"/>
                </a:solidFill>
                <a:sym typeface="Wingdings"/>
              </a:rPr>
              <a:t>25</a:t>
            </a:r>
            <a:r>
              <a:rPr lang="en-US" dirty="0" smtClean="0">
                <a:solidFill>
                  <a:srgbClr val="C0504D"/>
                </a:solidFill>
                <a:sym typeface="Wingdings"/>
              </a:rPr>
              <a:t>Mg(n,</a:t>
            </a:r>
            <a:r>
              <a:rPr lang="en-US" dirty="0" smtClean="0">
                <a:solidFill>
                  <a:srgbClr val="C0504D"/>
                </a:solidFill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>
                <a:solidFill>
                  <a:srgbClr val="C0504D"/>
                </a:solidFill>
                <a:sym typeface="Wingdings"/>
              </a:rPr>
              <a:t>) (n,tot) per </a:t>
            </a:r>
            <a:r>
              <a:rPr lang="en-US" dirty="0" err="1" smtClean="0">
                <a:solidFill>
                  <a:srgbClr val="C0504D"/>
                </a:solidFill>
                <a:sym typeface="Wingdings"/>
              </a:rPr>
              <a:t>astrofisica</a:t>
            </a:r>
            <a:endParaRPr lang="en-US" dirty="0" smtClean="0">
              <a:solidFill>
                <a:srgbClr val="C0504D"/>
              </a:solidFill>
              <a:sym typeface="Wingding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4706" y="5805264"/>
            <a:ext cx="7632848" cy="369332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sym typeface="Wingdings"/>
              </a:rPr>
              <a:t>C</a:t>
            </a:r>
            <a:r>
              <a:rPr lang="en-US" dirty="0">
                <a:solidFill>
                  <a:srgbClr val="C0504D"/>
                </a:solidFill>
                <a:sym typeface="Wingdings"/>
              </a:rPr>
              <a:t>ollaboration Meeting 27-29 </a:t>
            </a:r>
            <a:r>
              <a:rPr lang="en-US" dirty="0" err="1">
                <a:solidFill>
                  <a:srgbClr val="C0504D"/>
                </a:solidFill>
                <a:sym typeface="Wingdings"/>
              </a:rPr>
              <a:t>Novembre</a:t>
            </a:r>
            <a:r>
              <a:rPr lang="en-US" dirty="0">
                <a:solidFill>
                  <a:srgbClr val="C0504D"/>
                </a:solidFill>
                <a:sym typeface="Wingdings"/>
              </a:rPr>
              <a:t> 2013 a Bologna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7864" y="260648"/>
            <a:ext cx="1707390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n_TOF</a:t>
            </a:r>
            <a:r>
              <a:rPr lang="en-US" dirty="0" smtClean="0">
                <a:solidFill>
                  <a:srgbClr val="FF0000"/>
                </a:solidFill>
              </a:rPr>
              <a:t>  (</a:t>
            </a:r>
            <a:r>
              <a:rPr lang="en-US" dirty="0">
                <a:solidFill>
                  <a:srgbClr val="FF0000"/>
                </a:solidFill>
              </a:rPr>
              <a:t>4.5 FTE)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3701008"/>
          </a:xfrm>
          <a:solidFill>
            <a:srgbClr val="FFFF00"/>
          </a:solidFill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'</a:t>
            </a:r>
            <a:r>
              <a:rPr lang="en-US" sz="1200" i="1" dirty="0" smtClean="0">
                <a:solidFill>
                  <a:srgbClr val="000000"/>
                </a:solidFill>
                <a:latin typeface="Arial Narrow"/>
                <a:cs typeface="Arial Narrow"/>
              </a:rPr>
              <a:t>Evaluation of resonance parameters for neutron induced reactions in cadmium</a:t>
            </a: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', K. </a:t>
            </a:r>
            <a:r>
              <a:rPr lang="en-US" sz="1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Volev</a:t>
            </a: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, A. Borella, S. Kopecky, C. Lampoudis, C. Massimi, A. </a:t>
            </a:r>
            <a:r>
              <a:rPr lang="en-US" sz="1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Moens</a:t>
            </a: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, M. Moxon, P. Schillebeeckx, P. </a:t>
            </a:r>
            <a:r>
              <a:rPr lang="en-US" sz="1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Siegler</a:t>
            </a: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, I. </a:t>
            </a:r>
            <a:r>
              <a:rPr lang="en-US" sz="1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Sirakov</a:t>
            </a: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, A. </a:t>
            </a:r>
            <a:r>
              <a:rPr lang="en-US" sz="1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Trkov</a:t>
            </a: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, R. </a:t>
            </a:r>
            <a:r>
              <a:rPr lang="en-US" sz="1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Wynants</a:t>
            </a: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, </a:t>
            </a:r>
            <a:r>
              <a:rPr lang="en-US" sz="12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Nuclear Instruments and Methods</a:t>
            </a: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 B 300 (2013) 11-29</a:t>
            </a:r>
          </a:p>
          <a:p>
            <a:pPr>
              <a:buFont typeface="+mj-lt"/>
              <a:buAutoNum type="arabicPeriod"/>
            </a:pP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'</a:t>
            </a:r>
            <a:r>
              <a:rPr lang="en-US" sz="1200" i="1" dirty="0" smtClean="0">
                <a:solidFill>
                  <a:srgbClr val="000000"/>
                </a:solidFill>
                <a:latin typeface="Arial Narrow"/>
                <a:cs typeface="Arial Narrow"/>
              </a:rPr>
              <a:t>Performance of the neutron time-of-flight facility n_TOF at CERN</a:t>
            </a: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' C. Guerrero et al., (n_TOF Collaboration), </a:t>
            </a:r>
            <a:r>
              <a:rPr lang="en-US" sz="12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The European Physical Journal A</a:t>
            </a: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 49, 2 (2013) 27</a:t>
            </a:r>
          </a:p>
          <a:p>
            <a:pPr>
              <a:buFont typeface="+mj-lt"/>
              <a:buAutoNum type="arabicPeriod"/>
            </a:pP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'</a:t>
            </a:r>
            <a:r>
              <a:rPr lang="en-US" sz="1200" i="1" dirty="0" smtClean="0">
                <a:solidFill>
                  <a:srgbClr val="000000"/>
                </a:solidFill>
                <a:latin typeface="Arial Narrow"/>
                <a:cs typeface="Arial Narrow"/>
              </a:rPr>
              <a:t>The 93Zr(n,g) reaction up to 8 keV neutron energy</a:t>
            </a: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', G. </a:t>
            </a:r>
            <a:r>
              <a:rPr lang="en-US" sz="1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Tagliente</a:t>
            </a: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 et al., (n_TOF Collaboration); </a:t>
            </a:r>
            <a:r>
              <a:rPr lang="en-US" sz="12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Phys. Rev. C</a:t>
            </a: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 87, 014622 (2013)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'</a:t>
            </a:r>
            <a:r>
              <a:rPr lang="en-US" sz="1200" i="1" dirty="0" smtClean="0">
                <a:solidFill>
                  <a:srgbClr val="000000"/>
                </a:solidFill>
                <a:latin typeface="Arial Narrow"/>
                <a:cs typeface="Arial Narrow"/>
              </a:rPr>
              <a:t>Neutron Capture Cross Section of Unstable 63Ni: Implications for Stellar Nucleosynthesis</a:t>
            </a: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' </a:t>
            </a:r>
            <a:r>
              <a:rPr lang="en-US" sz="12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C. </a:t>
            </a:r>
            <a:r>
              <a:rPr lang="en-US" sz="1200" b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Lederer</a:t>
            </a:r>
            <a:r>
              <a:rPr lang="en-US" sz="12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, C. Massimi</a:t>
            </a: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 and the n_TOF Collaboration, </a:t>
            </a:r>
            <a:r>
              <a:rPr lang="en-US" sz="14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Physical Review Letters</a:t>
            </a: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 110, 022501 (2013)</a:t>
            </a:r>
          </a:p>
          <a:p>
            <a:pPr>
              <a:buFont typeface="+mj-lt"/>
              <a:buAutoNum type="arabicPeriod"/>
            </a:pP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'</a:t>
            </a:r>
            <a:r>
              <a:rPr lang="en-US" sz="1200" i="1" dirty="0" smtClean="0">
                <a:solidFill>
                  <a:srgbClr val="000000"/>
                </a:solidFill>
                <a:latin typeface="Arial Narrow"/>
                <a:cs typeface="Arial Narrow"/>
              </a:rPr>
              <a:t>Measurement of the neutron-induced fission cross-section of 241Am at the time-of-flight facility n_TOF</a:t>
            </a: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', F. </a:t>
            </a:r>
            <a:r>
              <a:rPr lang="en-US" sz="1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Belloni</a:t>
            </a: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 et al. (n_TOF Collaboration), </a:t>
            </a:r>
            <a:r>
              <a:rPr lang="en-US" sz="12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The European Physical Journal A </a:t>
            </a: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49 (2013) 2 </a:t>
            </a:r>
          </a:p>
          <a:p>
            <a:pPr>
              <a:buFont typeface="+mj-lt"/>
              <a:buAutoNum type="arabicPeriod"/>
            </a:pP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'Collective spectra along the fission barrier', T. M. </a:t>
            </a:r>
            <a:r>
              <a:rPr lang="en-US" sz="1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Shneidman</a:t>
            </a: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, A. V. Andreev, M. T. </a:t>
            </a:r>
            <a:r>
              <a:rPr lang="en-US" sz="1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Pigni</a:t>
            </a: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, C. Massimi , G. </a:t>
            </a:r>
            <a:r>
              <a:rPr lang="en-US" sz="1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Vannini</a:t>
            </a: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 and A. Ventura, EPJ Web of Conferences 38, 07001 (2012)</a:t>
            </a:r>
          </a:p>
          <a:p>
            <a:pPr>
              <a:buFont typeface="+mj-lt"/>
              <a:buAutoNum type="arabicPeriod"/>
            </a:pP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'</a:t>
            </a:r>
            <a:r>
              <a:rPr lang="en-US" sz="1200" i="1" dirty="0" smtClean="0">
                <a:solidFill>
                  <a:srgbClr val="000000"/>
                </a:solidFill>
                <a:latin typeface="Arial Narrow"/>
                <a:cs typeface="Arial Narrow"/>
              </a:rPr>
              <a:t>Determination of Resonance Parameters and their Covariances from Neutron Induced Reaction Cross Section Data</a:t>
            </a: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', P. Schillebeeckx, B. Becker, Y. </a:t>
            </a:r>
            <a:r>
              <a:rPr lang="en-US" sz="1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Danon</a:t>
            </a: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, K. </a:t>
            </a:r>
            <a:r>
              <a:rPr lang="en-US" sz="1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Guber</a:t>
            </a: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, H. Harada, J. Heyse, A.R. </a:t>
            </a:r>
            <a:r>
              <a:rPr lang="en-US" sz="1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Junghans</a:t>
            </a: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, S. Kopecky, C. Massimi, M.C. Moxon, N. </a:t>
            </a:r>
            <a:r>
              <a:rPr lang="en-US" sz="1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Otuka</a:t>
            </a: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, I. </a:t>
            </a:r>
            <a:r>
              <a:rPr lang="en-US" sz="1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Sirakov</a:t>
            </a: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, K. </a:t>
            </a:r>
            <a:r>
              <a:rPr lang="en-US" sz="1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Volev</a:t>
            </a: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; </a:t>
            </a:r>
            <a:r>
              <a:rPr lang="en-US" sz="12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Nuclear Data Sheets 113</a:t>
            </a: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, 3054 (2012)  </a:t>
            </a:r>
            <a:r>
              <a:rPr lang="en-US" sz="1200" b="1" dirty="0" err="1" smtClean="0">
                <a:solidFill>
                  <a:srgbClr val="FF0000"/>
                </a:solidFill>
                <a:latin typeface="Arial Narrow"/>
                <a:cs typeface="Arial Narrow"/>
                <a:sym typeface="Wingdings"/>
              </a:rPr>
              <a:t></a:t>
            </a:r>
            <a:r>
              <a:rPr lang="en-US" sz="1200" b="1" dirty="0" smtClean="0">
                <a:solidFill>
                  <a:srgbClr val="FF0000"/>
                </a:solidFill>
                <a:latin typeface="Arial Narrow"/>
                <a:cs typeface="Arial Narrow"/>
                <a:sym typeface="Wingdings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Arial Narrow"/>
                <a:cs typeface="Arial Narrow"/>
                <a:sym typeface="Wingdings"/>
              </a:rPr>
              <a:t>Articolo</a:t>
            </a:r>
            <a:r>
              <a:rPr lang="en-US" sz="1200" b="1" dirty="0" smtClean="0">
                <a:solidFill>
                  <a:srgbClr val="FF0000"/>
                </a:solidFill>
                <a:latin typeface="Arial Narrow"/>
                <a:cs typeface="Arial Narrow"/>
                <a:sym typeface="Wingdings"/>
              </a:rPr>
              <a:t> di Review, C. Massimi per n_TOF</a:t>
            </a:r>
            <a:endParaRPr lang="en-US" sz="1200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>
              <a:buFont typeface="+mj-lt"/>
              <a:buAutoNum type="arabicPeriod"/>
            </a:pP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'</a:t>
            </a:r>
            <a:r>
              <a:rPr lang="en-US" sz="1200" i="1" dirty="0" smtClean="0">
                <a:solidFill>
                  <a:srgbClr val="000000"/>
                </a:solidFill>
                <a:latin typeface="Arial Narrow"/>
                <a:cs typeface="Arial Narrow"/>
              </a:rPr>
              <a:t>Data reduction and uncertainty propagation of time-of-flight spectra with AGS</a:t>
            </a: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', B. Becker, et al., </a:t>
            </a:r>
            <a:r>
              <a:rPr lang="en-US" sz="12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JINST</a:t>
            </a:r>
            <a:r>
              <a:rPr lang="en-US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 7 P11002 (2012)</a:t>
            </a:r>
            <a:endParaRPr lang="en-US" sz="1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4" descr="n_TOF_Logo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07" y="74290"/>
            <a:ext cx="1851626" cy="1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699792" y="548680"/>
            <a:ext cx="4739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Pubblicazioni</a:t>
            </a:r>
            <a:r>
              <a:rPr lang="en-US" sz="2400" dirty="0"/>
              <a:t> 2013 (…da </a:t>
            </a:r>
            <a:r>
              <a:rPr lang="en-US" sz="2400" dirty="0" err="1"/>
              <a:t>luglio</a:t>
            </a:r>
            <a:r>
              <a:rPr lang="en-US" sz="2400" dirty="0"/>
              <a:t> 2012)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82007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251520" y="908720"/>
            <a:ext cx="8686800" cy="563231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it-IT" sz="1600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Bersaglio di Magnesio (uno degli isotopi più importanti per lo studio della nucleosintesi stellare) affittato con fondi INFN (l‘analisi dati è in corso):</a:t>
            </a:r>
          </a:p>
          <a:p>
            <a:pPr marL="914400" lvl="1" indent="-457200">
              <a:spcBef>
                <a:spcPct val="50000"/>
              </a:spcBef>
              <a:buFont typeface="Arial"/>
              <a:buChar char="•"/>
            </a:pPr>
            <a:r>
              <a:rPr lang="it-IT" sz="1600" dirty="0" smtClean="0">
                <a:solidFill>
                  <a:srgbClr val="BB2D3F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Misura di </a:t>
            </a:r>
            <a:r>
              <a:rPr lang="it-IT" sz="1600" baseline="30000" dirty="0" smtClean="0">
                <a:solidFill>
                  <a:srgbClr val="BB2D3F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25</a:t>
            </a:r>
            <a:r>
              <a:rPr lang="it-IT" sz="1600" dirty="0" smtClean="0">
                <a:solidFill>
                  <a:srgbClr val="BB2D3F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Mg(n,</a:t>
            </a:r>
            <a:r>
              <a:rPr lang="it-IT" sz="1600" dirty="0" smtClean="0">
                <a:solidFill>
                  <a:srgbClr val="BB2D3F"/>
                </a:solidFill>
                <a:latin typeface="Symbol" charset="2"/>
                <a:ea typeface="Arial Narrow" charset="0"/>
                <a:cs typeface="Symbol" charset="2"/>
                <a:sym typeface="Wingdings" charset="2"/>
              </a:rPr>
              <a:t>g</a:t>
            </a:r>
            <a:r>
              <a:rPr lang="it-IT" sz="1600" dirty="0" smtClean="0">
                <a:solidFill>
                  <a:srgbClr val="BB2D3F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) a n_TOF</a:t>
            </a:r>
          </a:p>
          <a:p>
            <a:pPr marL="914400" lvl="1" indent="-457200">
              <a:spcBef>
                <a:spcPct val="50000"/>
              </a:spcBef>
              <a:buFont typeface="Arial"/>
              <a:buChar char="•"/>
            </a:pPr>
            <a:r>
              <a:rPr lang="it-IT" sz="1600" dirty="0" smtClean="0">
                <a:solidFill>
                  <a:srgbClr val="BB2D3F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Misura di sezione d‘urto totale a GELINA</a:t>
            </a:r>
          </a:p>
          <a:p>
            <a:pPr marL="914400" lvl="1" indent="-457200">
              <a:spcBef>
                <a:spcPct val="50000"/>
              </a:spcBef>
              <a:buFont typeface="Arial"/>
              <a:buChar char="•"/>
            </a:pPr>
            <a:r>
              <a:rPr lang="it-IT" sz="1600" dirty="0" smtClean="0">
                <a:solidFill>
                  <a:srgbClr val="BB2D3F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Misura dello spettro </a:t>
            </a:r>
            <a:r>
              <a:rPr lang="it-IT" sz="1600" dirty="0" smtClean="0">
                <a:solidFill>
                  <a:srgbClr val="BB2D3F"/>
                </a:solidFill>
                <a:latin typeface="Symbol" charset="2"/>
                <a:ea typeface="Arial Narrow" charset="0"/>
                <a:cs typeface="Symbol" charset="2"/>
                <a:sym typeface="Wingdings" charset="2"/>
              </a:rPr>
              <a:t>g</a:t>
            </a:r>
            <a:r>
              <a:rPr lang="it-IT" sz="1600" dirty="0" smtClean="0">
                <a:solidFill>
                  <a:srgbClr val="BB2D3F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 con rivelatori al Ge a GELINA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it-IT" sz="1600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R&amp;D RIVELATORE a gas per misure di (n,</a:t>
            </a:r>
            <a:r>
              <a:rPr lang="it-IT" sz="1600" dirty="0" smtClean="0">
                <a:solidFill>
                  <a:srgbClr val="000090"/>
                </a:solidFill>
                <a:latin typeface="Symbol" charset="2"/>
                <a:ea typeface="Arial Narrow" charset="0"/>
                <a:cs typeface="Symbol" charset="2"/>
                <a:sym typeface="Wingdings" charset="2"/>
              </a:rPr>
              <a:t>a</a:t>
            </a:r>
            <a:r>
              <a:rPr lang="it-IT" sz="1600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) per esperimento in EAR2 (il rivelatore si potrà anche utilizzare in futuro per misure di (n,f): </a:t>
            </a:r>
          </a:p>
          <a:p>
            <a:pPr marL="914400" lvl="1" indent="-457200">
              <a:spcBef>
                <a:spcPct val="50000"/>
              </a:spcBef>
              <a:buFont typeface="Arial"/>
              <a:buChar char="•"/>
            </a:pPr>
            <a:r>
              <a:rPr lang="it-IT" sz="1600" dirty="0" smtClean="0">
                <a:solidFill>
                  <a:srgbClr val="BB2D3F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Test al CERN in aprile e in Maggio</a:t>
            </a:r>
          </a:p>
          <a:p>
            <a:pPr marL="914400" lvl="1" indent="-457200">
              <a:spcBef>
                <a:spcPct val="50000"/>
              </a:spcBef>
              <a:buFont typeface="Arial"/>
              <a:buChar char="•"/>
            </a:pPr>
            <a:r>
              <a:rPr lang="it-IT" sz="1600" dirty="0" smtClean="0">
                <a:solidFill>
                  <a:srgbClr val="BB2D3F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Previsto in Novembre test su fascio (GELINA)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it-IT" sz="1600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R&amp;D RIVELATORE per misure (n,</a:t>
            </a:r>
            <a:r>
              <a:rPr lang="it-IT" sz="1600" dirty="0" smtClean="0">
                <a:solidFill>
                  <a:srgbClr val="000090"/>
                </a:solidFill>
                <a:latin typeface="Symbol" charset="2"/>
                <a:ea typeface="Arial Narrow" charset="0"/>
                <a:cs typeface="Symbol" charset="2"/>
                <a:sym typeface="Wingdings" charset="2"/>
              </a:rPr>
              <a:t>g</a:t>
            </a:r>
            <a:r>
              <a:rPr lang="it-IT" sz="1600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) per EAR1, EAR2 </a:t>
            </a:r>
            <a:r>
              <a:rPr lang="it-IT" sz="1600" u="sng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e per altre Facility</a:t>
            </a:r>
          </a:p>
          <a:p>
            <a:pPr marL="914400" lvl="1" indent="-457200">
              <a:spcBef>
                <a:spcPct val="50000"/>
              </a:spcBef>
              <a:buFont typeface="Arial"/>
              <a:buChar char="•"/>
            </a:pPr>
            <a:r>
              <a:rPr lang="it-IT" sz="1600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Test su fascio a GELINA (7-10 Luglio)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it-IT" sz="1600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STUDI sulla fissione (modelli e loro sviluppo in GEANT 4, per neutroni fino al GeV)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it-IT" sz="1600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Analisi dati su</a:t>
            </a:r>
          </a:p>
          <a:p>
            <a:pPr marL="914400" lvl="1" indent="-457200">
              <a:spcBef>
                <a:spcPct val="50000"/>
              </a:spcBef>
              <a:buFont typeface="Arial"/>
              <a:buChar char="•"/>
            </a:pPr>
            <a:r>
              <a:rPr lang="it-IT" sz="1600" baseline="30000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238</a:t>
            </a:r>
            <a:r>
              <a:rPr lang="it-IT" sz="1600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U(n,</a:t>
            </a:r>
            <a:r>
              <a:rPr lang="it-IT" sz="1600" dirty="0" smtClean="0">
                <a:solidFill>
                  <a:srgbClr val="000090"/>
                </a:solidFill>
                <a:latin typeface="Symbol" charset="2"/>
                <a:ea typeface="Arial Narrow" charset="0"/>
                <a:cs typeface="Symbol" charset="2"/>
                <a:sym typeface="Wingdings" charset="2"/>
              </a:rPr>
              <a:t>g</a:t>
            </a:r>
            <a:r>
              <a:rPr lang="it-IT" sz="1600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) </a:t>
            </a:r>
            <a:r>
              <a:rPr lang="it-IT" sz="1600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/>
              </a:rPr>
              <a:t> sicurezza dei reattori</a:t>
            </a:r>
          </a:p>
          <a:p>
            <a:pPr marL="914400" lvl="1" indent="-457200">
              <a:spcBef>
                <a:spcPct val="50000"/>
              </a:spcBef>
              <a:buFont typeface="Arial"/>
              <a:buChar char="•"/>
            </a:pPr>
            <a:r>
              <a:rPr lang="it-IT" sz="1600" baseline="30000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197</a:t>
            </a:r>
            <a:r>
              <a:rPr lang="it-IT" sz="1600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Au(n,</a:t>
            </a:r>
            <a:r>
              <a:rPr lang="it-IT" sz="1600" dirty="0" smtClean="0">
                <a:solidFill>
                  <a:srgbClr val="000090"/>
                </a:solidFill>
                <a:latin typeface="Symbol" charset="2"/>
                <a:ea typeface="Arial Narrow" charset="0"/>
                <a:cs typeface="Symbol" charset="2"/>
                <a:sym typeface="Wingdings" charset="2"/>
              </a:rPr>
              <a:t>g</a:t>
            </a:r>
            <a:r>
              <a:rPr lang="it-IT" sz="1600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) e </a:t>
            </a:r>
            <a:r>
              <a:rPr lang="it-IT" sz="1600" baseline="30000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197</a:t>
            </a:r>
            <a:r>
              <a:rPr lang="it-IT" sz="1600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Au(n,tot) </a:t>
            </a:r>
            <a:r>
              <a:rPr lang="it-IT" sz="1600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/>
              </a:rPr>
              <a:t> definizione di uno standard di misura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it-IT" sz="1600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/>
              </a:rPr>
              <a:t>Collaboration meeting a Bologna, 27-29 Novembre 2013 </a:t>
            </a:r>
            <a:endParaRPr lang="it-IT" sz="1600" dirty="0" smtClean="0">
              <a:solidFill>
                <a:srgbClr val="000090"/>
              </a:solidFill>
              <a:latin typeface="Arial Narrow" charset="0"/>
              <a:ea typeface="Arial Narrow" charset="0"/>
              <a:cs typeface="Arial Narrow" charset="0"/>
              <a:sym typeface="Wingdings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260648"/>
            <a:ext cx="3945119" cy="369332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  </a:t>
            </a:r>
            <a:r>
              <a:rPr lang="it-IT" b="1" dirty="0" smtClean="0">
                <a:solidFill>
                  <a:srgbClr val="FF0000"/>
                </a:solidFill>
              </a:rPr>
              <a:t>Attivit</a:t>
            </a:r>
            <a:r>
              <a:rPr lang="it-IT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à Giugno 2012 – Giugno 2013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0883" y="60087"/>
            <a:ext cx="5832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Comic Sans MS" pitchFamily="66" charset="0"/>
              </a:rPr>
              <a:t>ALICE: 20.9  FTE(22.1 nel 2013)  </a:t>
            </a:r>
            <a:endParaRPr lang="it-IT" sz="28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16" y="4797152"/>
            <a:ext cx="9041578" cy="1754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smtClean="0"/>
              <a:t>1 membro del Management Board + Editorial board (R. Nania);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ALICE 2013 p-Pb run coordinator + Tech. </a:t>
            </a:r>
            <a:r>
              <a:rPr lang="it-IT" dirty="0"/>
              <a:t>Board member (G. Scioli</a:t>
            </a:r>
            <a:r>
              <a:rPr lang="it-IT" dirty="0" smtClean="0"/>
              <a:t>);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1 membro del Physics Board (E. Scapparone);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1 convener di un </a:t>
            </a:r>
            <a:r>
              <a:rPr lang="it-IT" b="1" dirty="0" smtClean="0"/>
              <a:t>P</a:t>
            </a:r>
            <a:r>
              <a:rPr lang="it-IT" dirty="0" smtClean="0"/>
              <a:t>hysics </a:t>
            </a:r>
            <a:r>
              <a:rPr lang="it-IT" b="1" dirty="0" smtClean="0"/>
              <a:t>W</a:t>
            </a:r>
            <a:r>
              <a:rPr lang="it-IT" dirty="0" smtClean="0"/>
              <a:t>orking </a:t>
            </a:r>
            <a:r>
              <a:rPr lang="it-IT" b="1" dirty="0" smtClean="0"/>
              <a:t>G</a:t>
            </a:r>
            <a:r>
              <a:rPr lang="it-IT" dirty="0" smtClean="0"/>
              <a:t>roup: Ultra </a:t>
            </a:r>
            <a:r>
              <a:rPr lang="it-IT" dirty="0" smtClean="0"/>
              <a:t>Peripheral</a:t>
            </a:r>
            <a:r>
              <a:rPr lang="it-IT" dirty="0" smtClean="0"/>
              <a:t>, Diffractive (E. Scapparone);</a:t>
            </a:r>
          </a:p>
          <a:p>
            <a:pPr marL="285750" indent="-285750">
              <a:buFontTx/>
              <a:buChar char="-"/>
            </a:pPr>
            <a:r>
              <a:rPr lang="it-IT" dirty="0"/>
              <a:t>3</a:t>
            </a:r>
            <a:r>
              <a:rPr lang="it-IT" dirty="0" smtClean="0"/>
              <a:t> coordinatori di </a:t>
            </a:r>
            <a:r>
              <a:rPr lang="it-IT" b="1" dirty="0" smtClean="0"/>
              <a:t>P</a:t>
            </a:r>
            <a:r>
              <a:rPr lang="it-IT" dirty="0" smtClean="0"/>
              <a:t>hysics </a:t>
            </a:r>
            <a:r>
              <a:rPr lang="it-IT" b="1" dirty="0" smtClean="0"/>
              <a:t>A</a:t>
            </a:r>
            <a:r>
              <a:rPr lang="it-IT" dirty="0" smtClean="0"/>
              <a:t>nalysis  </a:t>
            </a:r>
            <a:r>
              <a:rPr lang="it-IT" b="1" dirty="0" smtClean="0"/>
              <a:t>G</a:t>
            </a:r>
            <a:r>
              <a:rPr lang="it-IT" dirty="0" smtClean="0"/>
              <a:t>roup(P. Antonioli (PID) + R. Preghenella(Particle spectra)</a:t>
            </a:r>
          </a:p>
          <a:p>
            <a:r>
              <a:rPr lang="it-IT" dirty="0"/>
              <a:t> </a:t>
            </a:r>
            <a:r>
              <a:rPr lang="it-IT" dirty="0" smtClean="0"/>
              <a:t>     + C. Zampolli(Calibration)).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88040" y="2492896"/>
            <a:ext cx="5229830" cy="20313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smtClean="0"/>
              <a:t>Fotoproduzione di mesoni in eventi ultra periferici;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Flusso ellittico con identificazione di particelle;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Produzione di heavy flavour;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Spettri di particelle identificate;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Studio di risonanze in eventi pp e PbPb;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Fluttuazioni sul singolo evento;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Leading effect.</a:t>
            </a: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2204864"/>
            <a:ext cx="384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Il gruppo è coinvolto in diverse analisi: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4450671"/>
            <a:ext cx="303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..ed ha diverse responsabilità</a:t>
            </a:r>
            <a:r>
              <a:rPr lang="it-IT" b="1" dirty="0" smtClean="0">
                <a:solidFill>
                  <a:srgbClr val="0070C0"/>
                </a:solidFill>
              </a:rPr>
              <a:t>: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3981" y="702466"/>
            <a:ext cx="7946270" cy="147732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Alici </a:t>
            </a:r>
            <a:r>
              <a:rPr lang="it-IT" dirty="0">
                <a:solidFill>
                  <a:srgbClr val="FF0000"/>
                </a:solidFill>
                <a:latin typeface="Comic Sans MS" pitchFamily="66" charset="0"/>
              </a:rPr>
              <a:t>, A. Agostinelli, P. Antonioli , S. Arcelli ,  M. Basile , F. Bellini ,  </a:t>
            </a:r>
            <a:endParaRPr lang="it-IT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G</a:t>
            </a:r>
            <a:r>
              <a:rPr lang="it-IT" dirty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Cara Romeo </a:t>
            </a:r>
            <a:r>
              <a:rPr lang="it-IT" dirty="0">
                <a:solidFill>
                  <a:srgbClr val="FF0000"/>
                </a:solidFill>
                <a:latin typeface="Comic Sans MS" pitchFamily="66" charset="0"/>
              </a:rPr>
              <a:t>, L. Cifarelli, F. Cindolo 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, D</a:t>
            </a:r>
            <a:r>
              <a:rPr lang="it-IT" dirty="0">
                <a:solidFill>
                  <a:srgbClr val="FF0000"/>
                </a:solidFill>
                <a:latin typeface="Comic Sans MS" pitchFamily="66" charset="0"/>
              </a:rPr>
              <a:t>. Falchieri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*, B</a:t>
            </a:r>
            <a:r>
              <a:rPr lang="it-IT" dirty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Guerzoni,           D</a:t>
            </a:r>
            <a:r>
              <a:rPr lang="it-IT" dirty="0">
                <a:solidFill>
                  <a:srgbClr val="FF0000"/>
                </a:solidFill>
                <a:latin typeface="Comic Sans MS" pitchFamily="66" charset="0"/>
              </a:rPr>
              <a:t>. Hatzifotiadou , A. Margotti 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, R</a:t>
            </a:r>
            <a:r>
              <a:rPr lang="it-IT" dirty="0">
                <a:solidFill>
                  <a:srgbClr val="FF0000"/>
                </a:solidFill>
                <a:latin typeface="Comic Sans MS" pitchFamily="66" charset="0"/>
              </a:rPr>
              <a:t>. Nania, 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F</a:t>
            </a:r>
            <a:r>
              <a:rPr lang="it-IT" dirty="0">
                <a:solidFill>
                  <a:srgbClr val="FF0000"/>
                </a:solidFill>
                <a:latin typeface="Comic Sans MS" pitchFamily="66" charset="0"/>
              </a:rPr>
              <a:t>. Noferini, A. 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Pesci,              O</a:t>
            </a:r>
            <a:r>
              <a:rPr lang="it-IT" dirty="0">
                <a:solidFill>
                  <a:srgbClr val="FF0000"/>
                </a:solidFill>
                <a:latin typeface="Comic Sans MS" pitchFamily="66" charset="0"/>
              </a:rPr>
              <a:t>. Pinazza , R. 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Preghenella,  </a:t>
            </a:r>
            <a:r>
              <a:rPr lang="it-IT" dirty="0">
                <a:solidFill>
                  <a:srgbClr val="FF0000"/>
                </a:solidFill>
                <a:latin typeface="Comic Sans MS" pitchFamily="66" charset="0"/>
              </a:rPr>
              <a:t>E. 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Scapparone, G</a:t>
            </a:r>
            <a:r>
              <a:rPr lang="it-IT" dirty="0">
                <a:solidFill>
                  <a:srgbClr val="FF0000"/>
                </a:solidFill>
                <a:latin typeface="Comic Sans MS" pitchFamily="66" charset="0"/>
              </a:rPr>
              <a:t>. Scioli, M.C.S. 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Williams,    C.</a:t>
            </a:r>
            <a:r>
              <a:rPr lang="it-IT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Zampolli, A</a:t>
            </a:r>
            <a:r>
              <a:rPr lang="it-IT" dirty="0">
                <a:solidFill>
                  <a:srgbClr val="FF0000"/>
                </a:solidFill>
                <a:latin typeface="Comic Sans MS" pitchFamily="66" charset="0"/>
              </a:rPr>
              <a:t>. Zichichi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" y="10160"/>
            <a:ext cx="81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/>
          <a:srcRect b="6428"/>
          <a:stretch>
            <a:fillRect/>
          </a:stretch>
        </p:blipFill>
        <p:spPr bwMode="auto">
          <a:xfrm>
            <a:off x="6682918" y="2996952"/>
            <a:ext cx="212595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557520" y="2945280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 smtClean="0"/>
              <a:t>+</a:t>
            </a:r>
            <a:endParaRPr lang="it-IT" sz="5400" dirty="0"/>
          </a:p>
        </p:txBody>
      </p:sp>
      <p:sp>
        <p:nvSpPr>
          <p:cNvPr id="18" name="TextBox 17"/>
          <p:cNvSpPr txBox="1"/>
          <p:nvPr/>
        </p:nvSpPr>
        <p:spPr>
          <a:xfrm>
            <a:off x="5292080" y="3717032"/>
            <a:ext cx="1377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ITS readout</a:t>
            </a:r>
            <a:endParaRPr lang="it-IT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732240" y="249289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(*)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26291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25</a:t>
            </a:r>
            <a:r>
              <a:rPr lang="en-US" dirty="0" smtClean="0"/>
              <a:t>Mg: Yield</a:t>
            </a:r>
            <a:endParaRPr lang="en-US" dirty="0"/>
          </a:p>
        </p:txBody>
      </p:sp>
      <p:pic>
        <p:nvPicPr>
          <p:cNvPr id="5" name="Content Placeholder 4" descr="Fig-cap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107" r="-107"/>
              <a:stretch>
                <a:fillRect/>
              </a:stretch>
            </p:blipFill>
          </mc:Choice>
          <mc:Fallback>
            <p:blipFill>
              <a:blip r:embed="rId3"/>
              <a:srcRect l="-107" r="-107"/>
              <a:stretch>
                <a:fillRect/>
              </a:stretch>
            </p:blipFill>
          </mc:Fallback>
        </mc:AlternateContent>
        <p:spPr/>
      </p:pic>
      <p:pic>
        <p:nvPicPr>
          <p:cNvPr id="6" name="Picture 4" descr="n_TOF_Logo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07" y="74290"/>
            <a:ext cx="1851626" cy="1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91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332656"/>
            <a:ext cx="7205423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n_TOF: </a:t>
            </a:r>
            <a:r>
              <a:rPr lang="en-US" sz="2800" b="1" dirty="0" err="1">
                <a:solidFill>
                  <a:srgbClr val="FF0000"/>
                </a:solidFill>
              </a:rPr>
              <a:t>n</a:t>
            </a:r>
            <a:r>
              <a:rPr lang="en-US" sz="2800" b="1" dirty="0" err="1" smtClean="0">
                <a:solidFill>
                  <a:srgbClr val="FF0000"/>
                </a:solidFill>
              </a:rPr>
              <a:t>eutroni</a:t>
            </a:r>
            <a:r>
              <a:rPr lang="en-US" sz="2800" b="1" dirty="0" smtClean="0">
                <a:solidFill>
                  <a:srgbClr val="FF0000"/>
                </a:solidFill>
              </a:rPr>
              <a:t> per la </a:t>
            </a:r>
            <a:r>
              <a:rPr lang="en-US" sz="2800" b="1" dirty="0" err="1" smtClean="0">
                <a:solidFill>
                  <a:srgbClr val="FF0000"/>
                </a:solidFill>
              </a:rPr>
              <a:t>Scienza</a:t>
            </a:r>
            <a:r>
              <a:rPr lang="en-US" sz="2800" b="1" dirty="0" smtClean="0">
                <a:solidFill>
                  <a:srgbClr val="FF0000"/>
                </a:solidFill>
              </a:rPr>
              <a:t> e la </a:t>
            </a:r>
            <a:r>
              <a:rPr lang="en-US" sz="2800" b="1" dirty="0" err="1" smtClean="0">
                <a:solidFill>
                  <a:srgbClr val="FF0000"/>
                </a:solidFill>
              </a:rPr>
              <a:t>Tecnologia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4" descr="n_TOF_Logo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07" y="188640"/>
            <a:ext cx="1698861" cy="12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ern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860" y="1567540"/>
            <a:ext cx="984008" cy="98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7504" y="2780928"/>
            <a:ext cx="8499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</a:t>
            </a:r>
            <a:r>
              <a:rPr lang="en-US" dirty="0" err="1"/>
              <a:t>proposte</a:t>
            </a:r>
            <a:r>
              <a:rPr lang="en-US" dirty="0"/>
              <a:t> </a:t>
            </a:r>
            <a:r>
              <a:rPr lang="en-US" dirty="0" smtClean="0"/>
              <a:t>INFN di </a:t>
            </a:r>
            <a:r>
              <a:rPr lang="en-US" dirty="0"/>
              <a:t>cui </a:t>
            </a:r>
            <a:r>
              <a:rPr lang="en-US" dirty="0" err="1"/>
              <a:t>una</a:t>
            </a:r>
            <a:r>
              <a:rPr lang="en-US" dirty="0"/>
              <a:t> da </a:t>
            </a:r>
            <a:r>
              <a:rPr lang="en-US" dirty="0" smtClean="0"/>
              <a:t>Bologna: </a:t>
            </a:r>
            <a:r>
              <a:rPr lang="it-IT" baseline="30000" dirty="0" smtClean="0"/>
              <a:t>25</a:t>
            </a:r>
            <a:r>
              <a:rPr lang="it-IT" dirty="0" smtClean="0"/>
              <a:t>Mg(n,</a:t>
            </a:r>
            <a:r>
              <a:rPr lang="it-IT" dirty="0" smtClean="0">
                <a:latin typeface="Symbol" pitchFamily="18" charset="2"/>
              </a:rPr>
              <a:t>a</a:t>
            </a:r>
            <a:r>
              <a:rPr lang="it-IT" dirty="0" smtClean="0"/>
              <a:t>)</a:t>
            </a:r>
            <a:r>
              <a:rPr lang="it-IT" baseline="30000" dirty="0" smtClean="0"/>
              <a:t>22</a:t>
            </a:r>
            <a:r>
              <a:rPr lang="it-IT" dirty="0" smtClean="0"/>
              <a:t>Ne . Q value basso, </a:t>
            </a:r>
            <a:r>
              <a:rPr lang="it-IT" dirty="0" smtClean="0">
                <a:latin typeface="Symbol" pitchFamily="18" charset="2"/>
              </a:rPr>
              <a:t>s</a:t>
            </a:r>
            <a:r>
              <a:rPr lang="it-IT" dirty="0" smtClean="0"/>
              <a:t> piccola: alto flusso di neutroni (EAR2 OK) + </a:t>
            </a:r>
          </a:p>
          <a:p>
            <a:r>
              <a:rPr lang="it-IT" dirty="0" smtClean="0"/>
              <a:t>Rivelatore a basso fondo (micromegas)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70042" y="1502804"/>
            <a:ext cx="7643986" cy="1200329"/>
          </a:xfrm>
          <a:prstGeom prst="rect">
            <a:avLst/>
          </a:prstGeom>
          <a:solidFill>
            <a:srgbClr val="FFFF00"/>
          </a:solidFill>
          <a:ln w="508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1F497D"/>
                </a:solidFill>
              </a:rPr>
              <a:t>Prospettive</a:t>
            </a:r>
            <a:r>
              <a:rPr lang="en-US" b="1" dirty="0" smtClean="0">
                <a:solidFill>
                  <a:srgbClr val="1F497D"/>
                </a:solidFill>
              </a:rPr>
              <a:t> 2014: SECONDA AREA SPERIMENTALE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rgbClr val="C0504D"/>
                </a:solidFill>
              </a:rPr>
              <a:t>ommissioning </a:t>
            </a:r>
            <a:r>
              <a:rPr lang="en-US" dirty="0" err="1" smtClean="0">
                <a:solidFill>
                  <a:srgbClr val="C0504D"/>
                </a:solidFill>
              </a:rPr>
              <a:t>seconda</a:t>
            </a:r>
            <a:r>
              <a:rPr lang="en-US" dirty="0" smtClean="0">
                <a:solidFill>
                  <a:srgbClr val="C0504D"/>
                </a:solidFill>
              </a:rPr>
              <a:t> area </a:t>
            </a:r>
            <a:r>
              <a:rPr lang="en-US" dirty="0" err="1" smtClean="0">
                <a:solidFill>
                  <a:srgbClr val="C0504D"/>
                </a:solidFill>
              </a:rPr>
              <a:t>sperimentale</a:t>
            </a:r>
            <a:r>
              <a:rPr lang="en-US" dirty="0" smtClean="0">
                <a:solidFill>
                  <a:srgbClr val="C0504D"/>
                </a:solidFill>
              </a:rPr>
              <a:t> (EAR2)</a:t>
            </a:r>
          </a:p>
          <a:p>
            <a:pPr>
              <a:buFont typeface="Wingdings" charset="2"/>
              <a:buChar char="ü"/>
            </a:pPr>
            <a:r>
              <a:rPr lang="en-US" dirty="0" err="1" smtClean="0">
                <a:solidFill>
                  <a:srgbClr val="1F497D"/>
                </a:solidFill>
              </a:rPr>
              <a:t>R</a:t>
            </a:r>
            <a:r>
              <a:rPr lang="en-US" dirty="0" err="1" smtClean="0">
                <a:solidFill>
                  <a:srgbClr val="C0504D"/>
                </a:solidFill>
              </a:rPr>
              <a:t>ivelatori</a:t>
            </a:r>
            <a:r>
              <a:rPr lang="en-US" dirty="0" smtClean="0">
                <a:solidFill>
                  <a:srgbClr val="C0504D"/>
                </a:solidFill>
              </a:rPr>
              <a:t> per EAR2</a:t>
            </a:r>
          </a:p>
          <a:p>
            <a:pPr>
              <a:buClr>
                <a:schemeClr val="tx2"/>
              </a:buClr>
              <a:buFont typeface="Wingdings" charset="2"/>
              <a:buChar char="ü"/>
            </a:pPr>
            <a:r>
              <a:rPr lang="en-US" dirty="0" err="1" smtClean="0">
                <a:solidFill>
                  <a:schemeClr val="bg1"/>
                </a:solidFill>
              </a:rPr>
              <a:t>P</a:t>
            </a:r>
            <a:r>
              <a:rPr lang="en-US" dirty="0" err="1" smtClean="0">
                <a:solidFill>
                  <a:srgbClr val="C0504D"/>
                </a:solidFill>
              </a:rPr>
              <a:t>roposte</a:t>
            </a:r>
            <a:r>
              <a:rPr lang="en-US" dirty="0" smtClean="0">
                <a:solidFill>
                  <a:srgbClr val="C0504D"/>
                </a:solidFill>
              </a:rPr>
              <a:t> per EAR2</a:t>
            </a:r>
            <a:endParaRPr lang="en-US" dirty="0" smtClean="0">
              <a:solidFill>
                <a:srgbClr val="C0504D"/>
              </a:solidFill>
              <a:sym typeface="Wingdings"/>
            </a:endParaRPr>
          </a:p>
        </p:txBody>
      </p:sp>
      <p:pic>
        <p:nvPicPr>
          <p:cNvPr id="15" name="Picture 14" descr="Screen shot 2013-07-01 at 3.51.2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3212976"/>
            <a:ext cx="4926574" cy="3607810"/>
          </a:xfrm>
          <a:prstGeom prst="rect">
            <a:avLst/>
          </a:prstGeom>
        </p:spPr>
      </p:pic>
      <p:pic>
        <p:nvPicPr>
          <p:cNvPr id="18" name="Picture 17" descr="Screen shot 2013-07-01 at 4.31.15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2" y="3789040"/>
            <a:ext cx="3625968" cy="24207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496" y="6165304"/>
            <a:ext cx="251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R&amp;D </a:t>
            </a:r>
            <a:r>
              <a:rPr lang="en-US" dirty="0" err="1" smtClean="0"/>
              <a:t>rivelatore</a:t>
            </a:r>
            <a:r>
              <a:rPr lang="en-US" dirty="0" smtClean="0"/>
              <a:t> gas per </a:t>
            </a:r>
            <a:r>
              <a:rPr lang="en-US" dirty="0" err="1" smtClean="0"/>
              <a:t>misure</a:t>
            </a:r>
            <a:r>
              <a:rPr lang="en-US" dirty="0" smtClean="0"/>
              <a:t> di (n,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) </a:t>
            </a:r>
            <a:r>
              <a:rPr lang="en-US" dirty="0" err="1" smtClean="0"/>
              <a:t>e/o</a:t>
            </a:r>
            <a:r>
              <a:rPr lang="en-US" dirty="0" smtClean="0"/>
              <a:t> (</a:t>
            </a:r>
            <a:r>
              <a:rPr lang="en-US" dirty="0" err="1" smtClean="0"/>
              <a:t>n,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5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EAR- </a:t>
            </a:r>
            <a:r>
              <a:rPr lang="it-IT" dirty="0" err="1" smtClean="0"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1290638"/>
            <a:ext cx="8382000" cy="461962"/>
          </a:xfrm>
          <a:prstGeom prst="rect">
            <a:avLst/>
          </a:prstGeom>
          <a:solidFill>
            <a:srgbClr val="FFFF00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23000" dir="5400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400" u="none" dirty="0">
                <a:solidFill>
                  <a:srgbClr val="CC0000"/>
                </a:solidFill>
              </a:rPr>
              <a:t>23 May 2013 – “1</a:t>
            </a:r>
            <a:r>
              <a:rPr lang="en-US" sz="2400" u="none" baseline="30000" dirty="0">
                <a:solidFill>
                  <a:srgbClr val="CC0000"/>
                </a:solidFill>
              </a:rPr>
              <a:t>er</a:t>
            </a:r>
            <a:r>
              <a:rPr lang="en-US" sz="2400" u="none" dirty="0">
                <a:solidFill>
                  <a:srgbClr val="CC0000"/>
                </a:solidFill>
              </a:rPr>
              <a:t> coup de </a:t>
            </a:r>
            <a:r>
              <a:rPr lang="en-US" sz="2400" u="none" dirty="0" err="1">
                <a:solidFill>
                  <a:srgbClr val="CC0000"/>
                </a:solidFill>
              </a:rPr>
              <a:t>pelle</a:t>
            </a:r>
            <a:r>
              <a:rPr lang="en-US" sz="2400" u="none" dirty="0">
                <a:solidFill>
                  <a:srgbClr val="CC0000"/>
                </a:solidFill>
              </a:rPr>
              <a:t> n-Tof2”</a:t>
            </a:r>
            <a:endParaRPr lang="en-US" sz="2400" b="1" u="none" dirty="0">
              <a:solidFill>
                <a:srgbClr val="CC0000"/>
              </a:solidFill>
            </a:endParaRPr>
          </a:p>
        </p:txBody>
      </p:sp>
      <p:pic>
        <p:nvPicPr>
          <p:cNvPr id="15" name="Content Placeholder 8" descr="Screen shot 2013-05-29 at 6.17.26 PM.pn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t="-33519" b="-33519"/>
          <a:stretch>
            <a:fillRect/>
          </a:stretch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6" name="Content Placeholder 10" descr="Screen shot 2013-05-29 at 6.16.14 PM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-3558" r="-3558"/>
          <a:stretch>
            <a:fillRect/>
          </a:stretch>
        </p:blipFill>
        <p:spPr bwMode="auto">
          <a:xfrm>
            <a:off x="179512" y="2492896"/>
            <a:ext cx="4518530" cy="2743200"/>
          </a:xfrm>
          <a:noFill/>
          <a:ln>
            <a:miter lim="800000"/>
            <a:headEnd/>
            <a:tailEnd/>
          </a:ln>
        </p:spPr>
      </p:pic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4681538" y="5562600"/>
            <a:ext cx="3624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none" dirty="0"/>
              <a:t>http://cds.cern.ch/record/1550732</a:t>
            </a:r>
          </a:p>
        </p:txBody>
      </p:sp>
    </p:spTree>
    <p:extLst>
      <p:ext uri="{BB962C8B-B14F-4D97-AF65-F5344CB8AC3E}">
        <p14:creationId xmlns:p14="http://schemas.microsoft.com/office/powerpoint/2010/main" val="19792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4765" y="1274824"/>
            <a:ext cx="8686800" cy="255454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de-DE" sz="2000" b="1" dirty="0" err="1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Continuare</a:t>
            </a:r>
            <a:r>
              <a:rPr lang="de-DE" sz="2000" b="1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 / </a:t>
            </a:r>
            <a:r>
              <a:rPr lang="de-DE" sz="2000" b="1" dirty="0" err="1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Concludere</a:t>
            </a:r>
            <a:r>
              <a:rPr lang="de-DE" sz="2000" b="1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 le </a:t>
            </a:r>
            <a:r>
              <a:rPr lang="de-DE" sz="2000" b="1" dirty="0" err="1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attività</a:t>
            </a:r>
            <a:r>
              <a:rPr lang="de-DE" sz="2000" b="1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 2013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de-DE" sz="2000" b="1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Relative a EAR2</a:t>
            </a:r>
          </a:p>
          <a:p>
            <a:pPr marL="914400" lvl="1" indent="-457200">
              <a:spcBef>
                <a:spcPct val="50000"/>
              </a:spcBef>
              <a:buFont typeface="Arial"/>
              <a:buChar char="•"/>
            </a:pPr>
            <a:r>
              <a:rPr lang="de-DE" sz="2000" b="1" dirty="0" err="1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Partecipazione</a:t>
            </a:r>
            <a:r>
              <a:rPr lang="de-DE" sz="2000" b="1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 al </a:t>
            </a:r>
            <a:r>
              <a:rPr lang="de-DE" sz="2000" b="1" dirty="0" err="1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Commissioning</a:t>
            </a:r>
            <a:r>
              <a:rPr lang="de-DE" sz="2000" b="1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 </a:t>
            </a:r>
            <a:r>
              <a:rPr lang="de-DE" sz="2000" b="1" dirty="0" err="1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della</a:t>
            </a:r>
            <a:r>
              <a:rPr lang="de-DE" sz="2000" b="1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 </a:t>
            </a:r>
            <a:r>
              <a:rPr lang="de-DE" sz="2000" b="1" dirty="0" err="1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seconda</a:t>
            </a:r>
            <a:r>
              <a:rPr lang="de-DE" sz="2000" b="1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 </a:t>
            </a:r>
            <a:r>
              <a:rPr lang="de-DE" sz="2000" b="1" dirty="0" err="1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area</a:t>
            </a:r>
            <a:r>
              <a:rPr lang="de-DE" sz="2000" b="1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 </a:t>
            </a:r>
            <a:r>
              <a:rPr lang="de-DE" sz="2000" b="1" dirty="0" err="1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sperimentale</a:t>
            </a:r>
            <a:endParaRPr lang="de-DE" sz="2000" b="1" dirty="0" smtClean="0">
              <a:solidFill>
                <a:srgbClr val="000090"/>
              </a:solidFill>
              <a:latin typeface="Arial Narrow" charset="0"/>
              <a:ea typeface="Arial Narrow" charset="0"/>
              <a:cs typeface="Arial Narrow" charset="0"/>
              <a:sym typeface="Wingdings" charset="2"/>
            </a:endParaRPr>
          </a:p>
          <a:p>
            <a:pPr marL="914400" lvl="1" indent="-457200">
              <a:spcBef>
                <a:spcPct val="50000"/>
              </a:spcBef>
              <a:buFont typeface="Arial"/>
              <a:buChar char="•"/>
            </a:pPr>
            <a:r>
              <a:rPr lang="de-DE" sz="2000" b="1" dirty="0" err="1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Preparazione</a:t>
            </a:r>
            <a:r>
              <a:rPr lang="de-DE" sz="2000" b="1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 </a:t>
            </a:r>
            <a:r>
              <a:rPr lang="de-DE" sz="2000" b="1" dirty="0" err="1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rivelatori</a:t>
            </a:r>
            <a:r>
              <a:rPr lang="de-DE" sz="2000" b="1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 per la </a:t>
            </a:r>
            <a:r>
              <a:rPr lang="de-DE" sz="2000" b="1" dirty="0" err="1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seconda</a:t>
            </a:r>
            <a:r>
              <a:rPr lang="de-DE" sz="2000" b="1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 </a:t>
            </a:r>
            <a:r>
              <a:rPr lang="de-DE" sz="2000" b="1" dirty="0" err="1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area</a:t>
            </a:r>
            <a:r>
              <a:rPr lang="de-DE" sz="2000" b="1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 </a:t>
            </a:r>
            <a:r>
              <a:rPr lang="de-DE" sz="2000" b="1" dirty="0" err="1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sperimentale</a:t>
            </a:r>
            <a:endParaRPr lang="de-DE" sz="2000" b="1" dirty="0" smtClean="0">
              <a:solidFill>
                <a:srgbClr val="000090"/>
              </a:solidFill>
              <a:latin typeface="Arial Narrow" charset="0"/>
              <a:ea typeface="Arial Narrow" charset="0"/>
              <a:cs typeface="Arial Narrow" charset="0"/>
              <a:sym typeface="Wingdings" charset="2"/>
            </a:endParaRPr>
          </a:p>
          <a:p>
            <a:pPr marL="914400" lvl="1" indent="-457200">
              <a:spcBef>
                <a:spcPct val="50000"/>
              </a:spcBef>
              <a:buFont typeface="Arial"/>
              <a:buChar char="•"/>
            </a:pPr>
            <a:r>
              <a:rPr lang="de-DE" sz="2000" b="1" dirty="0" err="1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Presentazione</a:t>
            </a:r>
            <a:r>
              <a:rPr lang="de-DE" sz="2000" b="1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 a INTC (</a:t>
            </a:r>
            <a:r>
              <a:rPr lang="de-DE" sz="2000" b="1" dirty="0" err="1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commissione</a:t>
            </a:r>
            <a:r>
              <a:rPr lang="de-DE" sz="2000" b="1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 </a:t>
            </a:r>
            <a:r>
              <a:rPr lang="de-DE" sz="2000" b="1" dirty="0" err="1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scientifica</a:t>
            </a:r>
            <a:r>
              <a:rPr lang="de-DE" sz="2000" b="1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 del CERN) </a:t>
            </a:r>
            <a:r>
              <a:rPr lang="de-DE" sz="2000" b="1" dirty="0" err="1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proposte</a:t>
            </a:r>
            <a:r>
              <a:rPr lang="de-DE" sz="2000" b="1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 di </a:t>
            </a:r>
            <a:r>
              <a:rPr lang="de-DE" sz="2000" b="1" dirty="0" err="1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misura</a:t>
            </a:r>
            <a:r>
              <a:rPr lang="de-DE" sz="2000" b="1" dirty="0" smtClean="0">
                <a:solidFill>
                  <a:srgbClr val="000090"/>
                </a:solidFill>
                <a:latin typeface="Arial Narrow" charset="0"/>
                <a:ea typeface="Arial Narrow" charset="0"/>
                <a:cs typeface="Arial Narrow" charset="0"/>
                <a:sym typeface="Wingdings" charset="2"/>
              </a:rPr>
              <a:t> per EAR2</a:t>
            </a:r>
          </a:p>
        </p:txBody>
      </p:sp>
      <p:sp>
        <p:nvSpPr>
          <p:cNvPr id="5" name="Rectangle 4"/>
          <p:cNvSpPr/>
          <p:nvPr/>
        </p:nvSpPr>
        <p:spPr>
          <a:xfrm>
            <a:off x="3635896" y="332656"/>
            <a:ext cx="1796839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Programma</a:t>
            </a:r>
            <a:r>
              <a:rPr lang="en-US" dirty="0">
                <a:solidFill>
                  <a:srgbClr val="FF0000"/>
                </a:solidFill>
              </a:rPr>
              <a:t> 2014</a:t>
            </a:r>
            <a:endParaRPr lang="it-IT" dirty="0">
              <a:solidFill>
                <a:srgbClr val="FF0000"/>
              </a:solidFill>
            </a:endParaRPr>
          </a:p>
        </p:txBody>
      </p:sp>
      <p:graphicFrame>
        <p:nvGraphicFramePr>
          <p:cNvPr id="8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588581"/>
              </p:ext>
            </p:extLst>
          </p:nvPr>
        </p:nvGraphicFramePr>
        <p:xfrm>
          <a:off x="323528" y="4293096"/>
          <a:ext cx="8208962" cy="936625"/>
        </p:xfrm>
        <a:graphic>
          <a:graphicData uri="http://schemas.openxmlformats.org/drawingml/2006/table">
            <a:tbl>
              <a:tblPr/>
              <a:tblGrid>
                <a:gridCol w="3240087"/>
                <a:gridCol w="2087563"/>
                <a:gridCol w="2881312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Servizio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FTE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Elettronica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settimane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uomo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2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1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35696" y="116632"/>
            <a:ext cx="625203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ALICE publications June </a:t>
            </a: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2012 </a:t>
            </a: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– June </a:t>
            </a: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2013</a:t>
            </a:r>
            <a:endParaRPr lang="it-IT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043342"/>
              </p:ext>
            </p:extLst>
          </p:nvPr>
        </p:nvGraphicFramePr>
        <p:xfrm>
          <a:off x="1259632" y="980728"/>
          <a:ext cx="7024263" cy="5730192"/>
        </p:xfrm>
        <a:graphic>
          <a:graphicData uri="http://schemas.openxmlformats.org/drawingml/2006/table">
            <a:tbl>
              <a:tblPr/>
              <a:tblGrid>
                <a:gridCol w="7024263"/>
              </a:tblGrid>
              <a:tr h="223504"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it-IT" sz="1000" b="1" dirty="0">
                          <a:hlinkClick r:id="rId3"/>
                        </a:rPr>
                        <a:t>Measurement of the Cross Section for Electromagnetic Dissociation with Neutron Emission in Pb-Pb Collisions at √sNN = 2.76 TeV</a:t>
                      </a:r>
                      <a:r>
                        <a:rPr lang="it-IT" sz="1000" dirty="0">
                          <a:hlinkClick r:id="rId3"/>
                        </a:rPr>
                        <a:t> </a:t>
                      </a:r>
                      <a:endParaRPr lang="it-IT" sz="1000" dirty="0" smtClean="0"/>
                    </a:p>
                    <a:p>
                      <a:pPr>
                        <a:buFont typeface="Arial"/>
                        <a:buNone/>
                      </a:pPr>
                      <a:r>
                        <a:rPr lang="it-IT" sz="1000" b="1" dirty="0" smtClean="0">
                          <a:solidFill>
                            <a:schemeClr val="bg1"/>
                          </a:solidFill>
                        </a:rPr>
                        <a:t>Article </a:t>
                      </a:r>
                      <a:r>
                        <a:rPr lang="it-IT" sz="1000" b="1" dirty="0">
                          <a:solidFill>
                            <a:schemeClr val="bg1"/>
                          </a:solidFill>
                        </a:rPr>
                        <a:t>reference: </a:t>
                      </a:r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Phys. Rev. Lett. 109, 252302 (2012)   </a:t>
                      </a:r>
                      <a:r>
                        <a:rPr lang="it-IT" sz="1000" dirty="0"/>
                        <a:t> </a:t>
                      </a:r>
                      <a:endParaRPr lang="it-IT" sz="1000" dirty="0" smtClean="0"/>
                    </a:p>
                    <a:p>
                      <a:pPr>
                        <a:buFont typeface="Arial"/>
                        <a:buNone/>
                      </a:pPr>
                      <a:endParaRPr lang="it-IT" sz="1000" dirty="0" smtClean="0"/>
                    </a:p>
                  </a:txBody>
                  <a:tcPr marL="13969" marR="13969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3504"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it-IT" sz="1000" b="1" dirty="0">
                          <a:hlinkClick r:id="rId4"/>
                        </a:rPr>
                        <a:t>Pion, Kaon, and Proton Production in Central Pb-Pb Collisions at sqrt(sNN) = </a:t>
                      </a:r>
                      <a:r>
                        <a:rPr lang="it-IT" sz="1100" b="1" dirty="0">
                          <a:hlinkClick r:id="rId4"/>
                        </a:rPr>
                        <a:t>2.76</a:t>
                      </a:r>
                      <a:r>
                        <a:rPr lang="it-IT" sz="1000" b="1" dirty="0">
                          <a:hlinkClick r:id="rId4"/>
                        </a:rPr>
                        <a:t> TeV</a:t>
                      </a:r>
                      <a:r>
                        <a:rPr lang="it-IT" sz="1000" dirty="0">
                          <a:hlinkClick r:id="rId4"/>
                        </a:rPr>
                        <a:t> </a:t>
                      </a:r>
                      <a:endParaRPr lang="it-IT" sz="1000" dirty="0" smtClean="0"/>
                    </a:p>
                    <a:p>
                      <a:pPr>
                        <a:buFont typeface="Arial"/>
                        <a:buNone/>
                      </a:pPr>
                      <a:r>
                        <a:rPr lang="it-IT" sz="1000" b="1" dirty="0" smtClean="0">
                          <a:solidFill>
                            <a:schemeClr val="bg1"/>
                          </a:solidFill>
                        </a:rPr>
                        <a:t>Article </a:t>
                      </a:r>
                      <a:r>
                        <a:rPr lang="it-IT" sz="1000" b="1" dirty="0">
                          <a:solidFill>
                            <a:schemeClr val="bg1"/>
                          </a:solidFill>
                        </a:rPr>
                        <a:t>reference: </a:t>
                      </a:r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Phys. Rev. Lett. 109, 252301 (2012)    </a:t>
                      </a:r>
                    </a:p>
                  </a:txBody>
                  <a:tcPr marL="13969" marR="13969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1597"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endParaRPr lang="it-IT" sz="1000" dirty="0"/>
                    </a:p>
                  </a:txBody>
                  <a:tcPr marL="13969" marR="13969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3504"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it-IT" sz="1000" b="1" dirty="0">
                          <a:hlinkClick r:id="rId5"/>
                        </a:rPr>
                        <a:t>Ds meson production at central rapidity in proton--proton collisions at sqrt(s) = 7 TeV</a:t>
                      </a:r>
                      <a:r>
                        <a:rPr lang="it-IT" sz="1000" dirty="0">
                          <a:hlinkClick r:id="rId5"/>
                        </a:rPr>
                        <a:t> </a:t>
                      </a:r>
                      <a:endParaRPr lang="it-IT" sz="1000" b="1" dirty="0" smtClean="0"/>
                    </a:p>
                    <a:p>
                      <a:pPr>
                        <a:buFont typeface="Arial"/>
                        <a:buNone/>
                      </a:pPr>
                      <a:r>
                        <a:rPr lang="it-IT" sz="1000" b="1" dirty="0" smtClean="0">
                          <a:solidFill>
                            <a:schemeClr val="bg1"/>
                          </a:solidFill>
                        </a:rPr>
                        <a:t>Article </a:t>
                      </a:r>
                      <a:r>
                        <a:rPr lang="it-IT" sz="1000" b="1" dirty="0">
                          <a:solidFill>
                            <a:schemeClr val="bg1"/>
                          </a:solidFill>
                        </a:rPr>
                        <a:t>reference: </a:t>
                      </a:r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Physics Letters B 718 (2012), pp. 279-294 </a:t>
                      </a:r>
                      <a:r>
                        <a:rPr lang="it-IT" sz="1000" dirty="0"/>
                        <a:t>   </a:t>
                      </a:r>
                    </a:p>
                  </a:txBody>
                  <a:tcPr marL="13969" marR="13969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3504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endParaRPr lang="it-IT" sz="1000" b="1" dirty="0" smtClean="0">
                        <a:hlinkClick r:id="rId6"/>
                      </a:endParaRPr>
                    </a:p>
                    <a:p>
                      <a:pPr>
                        <a:buFont typeface="Arial"/>
                        <a:buNone/>
                      </a:pPr>
                      <a:r>
                        <a:rPr lang="it-IT" sz="1000" b="1" dirty="0" smtClean="0">
                          <a:hlinkClick r:id="rId6"/>
                        </a:rPr>
                        <a:t>Coherent </a:t>
                      </a:r>
                      <a:r>
                        <a:rPr lang="it-IT" sz="1000" b="1" dirty="0">
                          <a:hlinkClick r:id="rId6"/>
                        </a:rPr>
                        <a:t>J/Psi photoproduction in ultra-peripheral Pb-Pb collisions at $\sqrt{s_{NN}}=2.76$ TeV</a:t>
                      </a:r>
                      <a:r>
                        <a:rPr lang="it-IT" sz="1000" dirty="0">
                          <a:hlinkClick r:id="rId6"/>
                        </a:rPr>
                        <a:t> </a:t>
                      </a:r>
                      <a:endParaRPr lang="it-IT" sz="1000" dirty="0" smtClean="0"/>
                    </a:p>
                    <a:p>
                      <a:pPr>
                        <a:buFont typeface="Arial"/>
                        <a:buNone/>
                      </a:pPr>
                      <a:r>
                        <a:rPr lang="it-IT" sz="1000" b="1" dirty="0" smtClean="0">
                          <a:solidFill>
                            <a:schemeClr val="bg1"/>
                          </a:solidFill>
                        </a:rPr>
                        <a:t>Article </a:t>
                      </a:r>
                      <a:r>
                        <a:rPr lang="it-IT" sz="1000" b="1" dirty="0">
                          <a:solidFill>
                            <a:schemeClr val="bg1"/>
                          </a:solidFill>
                        </a:rPr>
                        <a:t>reference: </a:t>
                      </a:r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Physics Letters B </a:t>
                      </a:r>
                      <a:r>
                        <a:rPr lang="it-IT" sz="1000" dirty="0" smtClean="0">
                          <a:solidFill>
                            <a:schemeClr val="bg1"/>
                          </a:solidFill>
                        </a:rPr>
                        <a:t>718,</a:t>
                      </a:r>
                      <a:r>
                        <a:rPr lang="it-IT" sz="1000" baseline="0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it-IT" sz="1000" dirty="0" smtClean="0">
                          <a:solidFill>
                            <a:schemeClr val="bg1"/>
                          </a:solidFill>
                        </a:rPr>
                        <a:t>2013), 1273–1283 </a:t>
                      </a:r>
                      <a:r>
                        <a:rPr lang="it-IT" sz="1000" dirty="0"/>
                        <a:t>  </a:t>
                      </a:r>
                      <a:endParaRPr lang="it-IT" sz="1000" dirty="0" smtClean="0"/>
                    </a:p>
                    <a:p>
                      <a:pPr>
                        <a:buFont typeface="Arial"/>
                        <a:buNone/>
                      </a:pPr>
                      <a:endParaRPr lang="it-IT" sz="1000" dirty="0"/>
                    </a:p>
                  </a:txBody>
                  <a:tcPr marL="13969" marR="13969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3504"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it-IT" sz="1000" b="1" dirty="0">
                          <a:hlinkClick r:id="rId7"/>
                        </a:rPr>
                        <a:t>Measurement of prompt J/psi and beauty hadron production cross sections at mid-rapidity in pp collisions at √s=7 TeV</a:t>
                      </a:r>
                      <a:r>
                        <a:rPr lang="it-IT" sz="1000" dirty="0">
                          <a:hlinkClick r:id="rId7"/>
                        </a:rPr>
                        <a:t> </a:t>
                      </a:r>
                      <a:endParaRPr lang="it-IT" sz="1000" dirty="0" smtClean="0"/>
                    </a:p>
                    <a:p>
                      <a:pPr>
                        <a:buFont typeface="Arial"/>
                        <a:buNone/>
                      </a:pPr>
                      <a:r>
                        <a:rPr lang="it-IT" sz="1000" b="1" dirty="0" smtClean="0">
                          <a:solidFill>
                            <a:schemeClr val="bg1"/>
                          </a:solidFill>
                        </a:rPr>
                        <a:t>Article </a:t>
                      </a:r>
                      <a:r>
                        <a:rPr lang="it-IT" sz="1000" b="1" dirty="0">
                          <a:solidFill>
                            <a:schemeClr val="bg1"/>
                          </a:solidFill>
                        </a:rPr>
                        <a:t>reference: </a:t>
                      </a:r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JHEP11(2012)065    </a:t>
                      </a:r>
                    </a:p>
                  </a:txBody>
                  <a:tcPr marL="13969" marR="13969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3504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endParaRPr lang="it-IT" sz="1000" b="1" dirty="0" smtClean="0">
                        <a:hlinkClick r:id="rId8"/>
                      </a:endParaRPr>
                    </a:p>
                    <a:p>
                      <a:pPr>
                        <a:buFont typeface="Arial"/>
                        <a:buNone/>
                      </a:pPr>
                      <a:r>
                        <a:rPr lang="it-IT" sz="1000" b="1" dirty="0" smtClean="0">
                          <a:hlinkClick r:id="rId8"/>
                        </a:rPr>
                        <a:t>Rapidity </a:t>
                      </a:r>
                      <a:r>
                        <a:rPr lang="it-IT" sz="1000" b="1" dirty="0">
                          <a:hlinkClick r:id="rId8"/>
                        </a:rPr>
                        <a:t>and transverse momentum dependence of inclusive J/psi production in pp collisions at sqrt(s)=7 TeV</a:t>
                      </a:r>
                      <a:r>
                        <a:rPr lang="it-IT" sz="1000" dirty="0">
                          <a:hlinkClick r:id="rId8"/>
                        </a:rPr>
                        <a:t> </a:t>
                      </a:r>
                      <a:endParaRPr lang="it-IT" sz="1000" dirty="0" smtClean="0"/>
                    </a:p>
                    <a:p>
                      <a:pPr>
                        <a:buFont typeface="Arial"/>
                        <a:buNone/>
                      </a:pPr>
                      <a:r>
                        <a:rPr lang="it-IT" sz="1000" b="1" dirty="0" smtClean="0">
                          <a:solidFill>
                            <a:schemeClr val="bg1"/>
                          </a:solidFill>
                        </a:rPr>
                        <a:t>Article </a:t>
                      </a:r>
                      <a:r>
                        <a:rPr lang="it-IT" sz="1000" b="1" dirty="0">
                          <a:solidFill>
                            <a:schemeClr val="bg1"/>
                          </a:solidFill>
                        </a:rPr>
                        <a:t>reference: </a:t>
                      </a:r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Physics Letters B 718 (2012) 692–698 </a:t>
                      </a:r>
                      <a:r>
                        <a:rPr lang="it-IT" sz="1000" dirty="0"/>
                        <a:t>   </a:t>
                      </a:r>
                    </a:p>
                  </a:txBody>
                  <a:tcPr marL="13969" marR="13969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1597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endParaRPr lang="it-IT" sz="1000" b="1" dirty="0" smtClean="0">
                        <a:hlinkClick r:id="rId9"/>
                      </a:endParaRPr>
                    </a:p>
                    <a:p>
                      <a:pPr>
                        <a:buFont typeface="Arial"/>
                        <a:buNone/>
                      </a:pPr>
                      <a:r>
                        <a:rPr lang="it-IT" sz="1000" b="1" dirty="0" smtClean="0">
                          <a:hlinkClick r:id="rId9"/>
                        </a:rPr>
                        <a:t>Production </a:t>
                      </a:r>
                      <a:r>
                        <a:rPr lang="it-IT" sz="1000" b="1" dirty="0">
                          <a:hlinkClick r:id="rId9"/>
                        </a:rPr>
                        <a:t>of K*(892)0 and phi(1020) in pp collisions at sqrt(s)=7TeV</a:t>
                      </a:r>
                      <a:r>
                        <a:rPr lang="it-IT" sz="1000" dirty="0">
                          <a:hlinkClick r:id="rId9"/>
                        </a:rPr>
                        <a:t> </a:t>
                      </a:r>
                      <a:endParaRPr lang="it-IT" sz="1000" dirty="0" smtClean="0"/>
                    </a:p>
                    <a:p>
                      <a:pPr>
                        <a:buFont typeface="Arial"/>
                        <a:buNone/>
                      </a:pPr>
                      <a:r>
                        <a:rPr lang="it-IT" sz="1000" b="1" dirty="0" smtClean="0">
                          <a:solidFill>
                            <a:schemeClr val="bg1"/>
                          </a:solidFill>
                        </a:rPr>
                        <a:t>Article </a:t>
                      </a:r>
                      <a:r>
                        <a:rPr lang="it-IT" sz="1000" b="1" dirty="0">
                          <a:solidFill>
                            <a:schemeClr val="bg1"/>
                          </a:solidFill>
                        </a:rPr>
                        <a:t>reference: </a:t>
                      </a:r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Eur. Phys. J. C72(2012)2183.    </a:t>
                      </a:r>
                    </a:p>
                  </a:txBody>
                  <a:tcPr marL="13969" marR="13969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1597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endParaRPr lang="it-IT" sz="1000" b="1" dirty="0" smtClean="0">
                        <a:hlinkClick r:id="rId10"/>
                      </a:endParaRPr>
                    </a:p>
                    <a:p>
                      <a:pPr>
                        <a:buFont typeface="Arial"/>
                        <a:buNone/>
                      </a:pPr>
                      <a:r>
                        <a:rPr lang="it-IT" sz="1000" b="1" dirty="0" smtClean="0">
                          <a:hlinkClick r:id="rId10"/>
                        </a:rPr>
                        <a:t>K0s-K0s </a:t>
                      </a:r>
                      <a:r>
                        <a:rPr lang="it-IT" sz="1000" b="1" dirty="0">
                          <a:hlinkClick r:id="rId10"/>
                        </a:rPr>
                        <a:t>correlations in 7 TeV pp collisions from the LHC ALICE experiment</a:t>
                      </a:r>
                      <a:r>
                        <a:rPr lang="it-IT" sz="1000" dirty="0">
                          <a:hlinkClick r:id="rId10"/>
                        </a:rPr>
                        <a:t> </a:t>
                      </a:r>
                      <a:endParaRPr lang="it-IT" sz="1000" dirty="0" smtClean="0"/>
                    </a:p>
                    <a:p>
                      <a:pPr>
                        <a:buFont typeface="Arial"/>
                        <a:buNone/>
                      </a:pPr>
                      <a:r>
                        <a:rPr lang="it-IT" sz="1000" b="1" dirty="0" smtClean="0">
                          <a:solidFill>
                            <a:schemeClr val="bg1"/>
                          </a:solidFill>
                        </a:rPr>
                        <a:t>Article </a:t>
                      </a:r>
                      <a:r>
                        <a:rPr lang="it-IT" sz="1000" b="1" dirty="0">
                          <a:solidFill>
                            <a:schemeClr val="bg1"/>
                          </a:solidFill>
                        </a:rPr>
                        <a:t>reference: </a:t>
                      </a:r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Physics Letters B 717 (2012) pp. 151-161 </a:t>
                      </a:r>
                      <a:r>
                        <a:rPr lang="it-IT" sz="1000" dirty="0"/>
                        <a:t>   </a:t>
                      </a:r>
                    </a:p>
                  </a:txBody>
                  <a:tcPr marL="13969" marR="13969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65411"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endParaRPr lang="it-IT" sz="1000" dirty="0"/>
                    </a:p>
                  </a:txBody>
                  <a:tcPr marL="13969" marR="13969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3504"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it-IT" sz="1000" b="1" dirty="0">
                          <a:hlinkClick r:id="rId11"/>
                        </a:rPr>
                        <a:t>Suppression of high transverse momentum prompt D mesons in central Pb--Pb collisions at sqrt(s_NN)=2.76 TeV</a:t>
                      </a:r>
                      <a:r>
                        <a:rPr lang="it-IT" sz="1000" dirty="0">
                          <a:hlinkClick r:id="rId11"/>
                        </a:rPr>
                        <a:t> </a:t>
                      </a:r>
                      <a:endParaRPr lang="it-IT" sz="1000" dirty="0" smtClean="0"/>
                    </a:p>
                    <a:p>
                      <a:pPr>
                        <a:buFont typeface="Arial"/>
                        <a:buNone/>
                      </a:pPr>
                      <a:r>
                        <a:rPr lang="it-IT" sz="1000" b="1" dirty="0" smtClean="0">
                          <a:solidFill>
                            <a:schemeClr val="bg1"/>
                          </a:solidFill>
                        </a:rPr>
                        <a:t>Article </a:t>
                      </a:r>
                      <a:r>
                        <a:rPr lang="it-IT" sz="1000" b="1" dirty="0">
                          <a:solidFill>
                            <a:schemeClr val="bg1"/>
                          </a:solidFill>
                        </a:rPr>
                        <a:t>reference: </a:t>
                      </a:r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JHEP 9 (2012) 112 </a:t>
                      </a:r>
                      <a:r>
                        <a:rPr lang="it-IT" sz="1000" dirty="0"/>
                        <a:t>   </a:t>
                      </a:r>
                    </a:p>
                  </a:txBody>
                  <a:tcPr marL="13969" marR="13969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65411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endParaRPr lang="it-IT" sz="1000" b="1" dirty="0" smtClean="0">
                        <a:hlinkClick r:id="rId12"/>
                      </a:endParaRPr>
                    </a:p>
                    <a:p>
                      <a:pPr>
                        <a:buFont typeface="Arial"/>
                        <a:buNone/>
                      </a:pPr>
                      <a:r>
                        <a:rPr lang="it-IT" sz="1000" b="1" dirty="0" smtClean="0">
                          <a:hlinkClick r:id="rId12"/>
                        </a:rPr>
                        <a:t>Production </a:t>
                      </a:r>
                      <a:r>
                        <a:rPr lang="it-IT" sz="1000" b="1" dirty="0">
                          <a:hlinkClick r:id="rId12"/>
                        </a:rPr>
                        <a:t>of muons from heavy flavour decays at forward rapidity in pp and Pb--Pb collisions at $\sqrt {s_{\rm NN}}$ = 2.76 TeV</a:t>
                      </a:r>
                      <a:r>
                        <a:rPr lang="it-IT" sz="1000" dirty="0">
                          <a:hlinkClick r:id="rId12"/>
                        </a:rPr>
                        <a:t> </a:t>
                      </a:r>
                      <a:endParaRPr lang="it-IT" sz="1000" dirty="0" smtClean="0"/>
                    </a:p>
                    <a:p>
                      <a:pPr>
                        <a:buFont typeface="Arial"/>
                        <a:buNone/>
                      </a:pPr>
                      <a:r>
                        <a:rPr lang="it-IT" sz="1000" b="1" dirty="0" smtClean="0">
                          <a:solidFill>
                            <a:schemeClr val="bg1"/>
                          </a:solidFill>
                        </a:rPr>
                        <a:t>Article </a:t>
                      </a:r>
                      <a:r>
                        <a:rPr lang="it-IT" sz="1000" b="1" dirty="0">
                          <a:solidFill>
                            <a:schemeClr val="bg1"/>
                          </a:solidFill>
                        </a:rPr>
                        <a:t>reference: </a:t>
                      </a:r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Phys. Rev. Lett. 109, 112301 (2012)    </a:t>
                      </a:r>
                    </a:p>
                  </a:txBody>
                  <a:tcPr marL="13969" marR="13969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1597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endParaRPr lang="it-IT" sz="1000" b="1" dirty="0" smtClean="0">
                        <a:hlinkClick r:id="rId13"/>
                      </a:endParaRPr>
                    </a:p>
                    <a:p>
                      <a:pPr>
                        <a:buFont typeface="Arial"/>
                        <a:buNone/>
                      </a:pPr>
                      <a:r>
                        <a:rPr lang="it-IT" sz="1000" b="1" dirty="0" smtClean="0">
                          <a:hlinkClick r:id="rId13"/>
                        </a:rPr>
                        <a:t>Multi-strange </a:t>
                      </a:r>
                      <a:r>
                        <a:rPr lang="it-IT" sz="1000" b="1" dirty="0">
                          <a:hlinkClick r:id="rId13"/>
                        </a:rPr>
                        <a:t>baryon production in pp collisions at √s = 7 TeV with ALICE</a:t>
                      </a:r>
                      <a:r>
                        <a:rPr lang="it-IT" sz="1000" dirty="0">
                          <a:hlinkClick r:id="rId13"/>
                        </a:rPr>
                        <a:t> </a:t>
                      </a:r>
                      <a:endParaRPr lang="it-IT" sz="1000" dirty="0" smtClean="0"/>
                    </a:p>
                    <a:p>
                      <a:pPr>
                        <a:buFont typeface="Arial"/>
                        <a:buNone/>
                      </a:pPr>
                      <a:r>
                        <a:rPr lang="it-IT" sz="1000" b="1" dirty="0" smtClean="0">
                          <a:solidFill>
                            <a:schemeClr val="bg1"/>
                          </a:solidFill>
                        </a:rPr>
                        <a:t>Article </a:t>
                      </a:r>
                      <a:r>
                        <a:rPr lang="it-IT" sz="1000" b="1" dirty="0">
                          <a:solidFill>
                            <a:schemeClr val="bg1"/>
                          </a:solidFill>
                        </a:rPr>
                        <a:t>reference: </a:t>
                      </a:r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Phys. Lett. B 712 (2012) 309    </a:t>
                      </a:r>
                    </a:p>
                  </a:txBody>
                  <a:tcPr marL="13969" marR="13969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3504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endParaRPr lang="it-IT" sz="1000" dirty="0"/>
                    </a:p>
                  </a:txBody>
                  <a:tcPr marL="13969" marR="13969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1597"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it-IT" sz="1000" b="1" dirty="0">
                          <a:hlinkClick r:id="rId14"/>
                        </a:rPr>
                        <a:t>Light vector meson production in pp collisions at sqrt(s) = 7 TeV</a:t>
                      </a:r>
                      <a:r>
                        <a:rPr lang="it-IT" sz="1000" dirty="0">
                          <a:hlinkClick r:id="rId14"/>
                        </a:rPr>
                        <a:t> </a:t>
                      </a:r>
                      <a:endParaRPr lang="it-IT" sz="1000" dirty="0" smtClean="0"/>
                    </a:p>
                    <a:p>
                      <a:pPr>
                        <a:buFont typeface="Arial"/>
                        <a:buNone/>
                      </a:pPr>
                      <a:r>
                        <a:rPr lang="it-IT" sz="1000" b="1" dirty="0" smtClean="0">
                          <a:solidFill>
                            <a:schemeClr val="bg1"/>
                          </a:solidFill>
                        </a:rPr>
                        <a:t>Article </a:t>
                      </a:r>
                      <a:r>
                        <a:rPr lang="it-IT" sz="1000" b="1" dirty="0">
                          <a:solidFill>
                            <a:schemeClr val="bg1"/>
                          </a:solidFill>
                        </a:rPr>
                        <a:t>reference: </a:t>
                      </a:r>
                      <a:r>
                        <a:rPr lang="it-IT" sz="1000" dirty="0">
                          <a:solidFill>
                            <a:schemeClr val="bg1"/>
                          </a:solidFill>
                        </a:rPr>
                        <a:t>Physics Letters B 710 (2012), pp. 557-568    </a:t>
                      </a:r>
                    </a:p>
                  </a:txBody>
                  <a:tcPr marL="13969" marR="13969" marT="6985" marB="6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011" y="3304384"/>
            <a:ext cx="663547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2012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588472"/>
              </p:ext>
            </p:extLst>
          </p:nvPr>
        </p:nvGraphicFramePr>
        <p:xfrm>
          <a:off x="1385224" y="1371607"/>
          <a:ext cx="5565833" cy="5012756"/>
        </p:xfrm>
        <a:graphic>
          <a:graphicData uri="http://schemas.openxmlformats.org/drawingml/2006/table">
            <a:tbl>
              <a:tblPr/>
              <a:tblGrid>
                <a:gridCol w="5565833"/>
              </a:tblGrid>
              <a:tr h="89057">
                <a:tc>
                  <a:txBody>
                    <a:bodyPr/>
                    <a:lstStyle/>
                    <a:p>
                      <a:endParaRPr lang="it-IT" sz="600" dirty="0"/>
                    </a:p>
                  </a:txBody>
                  <a:tcPr marL="22406" marR="22406" marT="11203" marB="11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89812"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it-IT" sz="1050" b="1" dirty="0">
                          <a:hlinkClick r:id="rId2"/>
                        </a:rPr>
                        <a:t>Measurement of inelastic, single and double diffraction cross sections in proton-proton collisions at LHC with ALICE </a:t>
                      </a:r>
                      <a:endParaRPr lang="it-IT" sz="1050" b="1" dirty="0" smtClean="0"/>
                    </a:p>
                    <a:p>
                      <a:pPr>
                        <a:buFont typeface="Arial"/>
                        <a:buNone/>
                      </a:pPr>
                      <a:r>
                        <a:rPr lang="it-IT" sz="1050" b="1" dirty="0" smtClean="0">
                          <a:solidFill>
                            <a:schemeClr val="bg1"/>
                          </a:solidFill>
                        </a:rPr>
                        <a:t>Article </a:t>
                      </a:r>
                      <a:r>
                        <a:rPr lang="it-IT" sz="1050" b="1" dirty="0">
                          <a:solidFill>
                            <a:schemeClr val="bg1"/>
                          </a:solidFill>
                        </a:rPr>
                        <a:t>reference: </a:t>
                      </a:r>
                      <a:r>
                        <a:rPr lang="it-IT" sz="1050" dirty="0">
                          <a:solidFill>
                            <a:schemeClr val="bg1"/>
                          </a:solidFill>
                        </a:rPr>
                        <a:t>The European Physical Journal C June 2013, 73:2456 </a:t>
                      </a:r>
                      <a:r>
                        <a:rPr lang="it-IT" sz="1050" dirty="0"/>
                        <a:t>  </a:t>
                      </a:r>
                      <a:endParaRPr lang="it-IT" sz="1050" dirty="0" smtClean="0"/>
                    </a:p>
                  </a:txBody>
                  <a:tcPr marL="22406" marR="22406" marT="11203" marB="11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6227"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it-IT" sz="1050" b="1" dirty="0">
                          <a:hlinkClick r:id="rId3"/>
                        </a:rPr>
                        <a:t>Charge correlations using the balance function in Pb–Pb collisions at √sNN = 2.76 TeV</a:t>
                      </a:r>
                      <a:r>
                        <a:rPr lang="it-IT" sz="1050" dirty="0">
                          <a:hlinkClick r:id="rId3"/>
                        </a:rPr>
                        <a:t> </a:t>
                      </a:r>
                      <a:endParaRPr lang="it-IT" sz="1050" dirty="0" smtClean="0"/>
                    </a:p>
                    <a:p>
                      <a:pPr>
                        <a:buFont typeface="Arial"/>
                        <a:buNone/>
                      </a:pPr>
                      <a:r>
                        <a:rPr lang="it-IT" sz="1050" b="1" dirty="0" smtClean="0">
                          <a:solidFill>
                            <a:schemeClr val="bg1"/>
                          </a:solidFill>
                        </a:rPr>
                        <a:t>Article </a:t>
                      </a:r>
                      <a:r>
                        <a:rPr lang="it-IT" sz="1050" b="1" dirty="0">
                          <a:solidFill>
                            <a:schemeClr val="bg1"/>
                          </a:solidFill>
                        </a:rPr>
                        <a:t>reference: </a:t>
                      </a:r>
                      <a:r>
                        <a:rPr lang="it-IT" sz="1050" dirty="0">
                          <a:solidFill>
                            <a:schemeClr val="bg1"/>
                          </a:solidFill>
                        </a:rPr>
                        <a:t>Physics Letters B Volume 723, Issues 4–5, Pages 267–279  </a:t>
                      </a:r>
                      <a:r>
                        <a:rPr lang="it-IT" sz="1050" dirty="0"/>
                        <a:t> </a:t>
                      </a:r>
                      <a:endParaRPr lang="it-IT" sz="1050" dirty="0" smtClean="0"/>
                    </a:p>
                  </a:txBody>
                  <a:tcPr marL="22406" marR="22406" marT="11203" marB="11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3019"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it-IT" sz="1050" b="1" dirty="0">
                          <a:hlinkClick r:id="rId4"/>
                        </a:rPr>
                        <a:t>Measurement of the inclusive diﬀerential jet cross section for pp collisions at √s=2.76 TeV</a:t>
                      </a:r>
                      <a:r>
                        <a:rPr lang="it-IT" sz="1050" dirty="0">
                          <a:hlinkClick r:id="rId4"/>
                        </a:rPr>
                        <a:t> </a:t>
                      </a:r>
                      <a:endParaRPr lang="it-IT" sz="1050" dirty="0" smtClean="0"/>
                    </a:p>
                    <a:p>
                      <a:pPr>
                        <a:buFont typeface="Arial"/>
                        <a:buNone/>
                      </a:pPr>
                      <a:r>
                        <a:rPr lang="it-IT" sz="1050" b="1" dirty="0" smtClean="0">
                          <a:solidFill>
                            <a:schemeClr val="bg1"/>
                          </a:solidFill>
                        </a:rPr>
                        <a:t>Article </a:t>
                      </a:r>
                      <a:r>
                        <a:rPr lang="it-IT" sz="1050" b="1" dirty="0">
                          <a:solidFill>
                            <a:schemeClr val="bg1"/>
                          </a:solidFill>
                        </a:rPr>
                        <a:t>reference: </a:t>
                      </a:r>
                      <a:r>
                        <a:rPr lang="it-IT" sz="1050" dirty="0">
                          <a:solidFill>
                            <a:schemeClr val="bg1"/>
                          </a:solidFill>
                        </a:rPr>
                        <a:t>Physics Letters B, Volume 722, Issues 4–5, 24 May 2013, Pages 262-272</a:t>
                      </a:r>
                      <a:r>
                        <a:rPr lang="it-IT" sz="1050" dirty="0"/>
                        <a:t>, </a:t>
                      </a:r>
                    </a:p>
                  </a:txBody>
                  <a:tcPr marL="22406" marR="22406" marT="11203" marB="11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9434"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it-IT" sz="1050" b="1" dirty="0">
                          <a:hlinkClick r:id="rId5"/>
                        </a:rPr>
                        <a:t>Net-Charge Fluctuations in Pb-Pb collisions at $\sqrt{s_{NN}}= 2.76$~TeV</a:t>
                      </a:r>
                      <a:r>
                        <a:rPr lang="it-IT" sz="1050" dirty="0">
                          <a:hlinkClick r:id="rId5"/>
                        </a:rPr>
                        <a:t> </a:t>
                      </a:r>
                      <a:endParaRPr lang="it-IT" sz="1050" dirty="0" smtClean="0"/>
                    </a:p>
                    <a:p>
                      <a:pPr>
                        <a:buFont typeface="Arial"/>
                        <a:buNone/>
                      </a:pPr>
                      <a:r>
                        <a:rPr lang="it-IT" sz="1050" b="1" dirty="0" smtClean="0">
                          <a:solidFill>
                            <a:schemeClr val="bg1"/>
                          </a:solidFill>
                        </a:rPr>
                        <a:t>Article </a:t>
                      </a:r>
                      <a:r>
                        <a:rPr lang="it-IT" sz="1050" b="1" dirty="0">
                          <a:solidFill>
                            <a:schemeClr val="bg1"/>
                          </a:solidFill>
                        </a:rPr>
                        <a:t>reference: </a:t>
                      </a:r>
                      <a:r>
                        <a:rPr lang="it-IT" sz="1050" dirty="0">
                          <a:solidFill>
                            <a:schemeClr val="bg1"/>
                          </a:solidFill>
                        </a:rPr>
                        <a:t>Phys. Rev. Lett. 110, 152301 (2013)      </a:t>
                      </a:r>
                    </a:p>
                  </a:txBody>
                  <a:tcPr marL="22406" marR="22406" marT="11203" marB="11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6227"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it-IT" sz="1050" b="1" dirty="0">
                          <a:hlinkClick r:id="rId6"/>
                        </a:rPr>
                        <a:t>Measurement of electrons from beauty hadron decays in pp collisions at √s = 7 </a:t>
                      </a:r>
                      <a:r>
                        <a:rPr lang="it-IT" sz="1050" b="1" dirty="0" smtClean="0">
                          <a:hlinkClick r:id="rId6"/>
                        </a:rPr>
                        <a:t>TeV</a:t>
                      </a:r>
                    </a:p>
                    <a:p>
                      <a:pPr>
                        <a:buFont typeface="Arial"/>
                        <a:buNone/>
                      </a:pPr>
                      <a:r>
                        <a:rPr lang="it-IT" sz="1050" dirty="0" smtClean="0">
                          <a:solidFill>
                            <a:schemeClr val="bg1"/>
                          </a:solidFill>
                          <a:hlinkClick r:id="rId6"/>
                        </a:rPr>
                        <a:t> </a:t>
                      </a:r>
                      <a:r>
                        <a:rPr lang="it-IT" sz="1050" b="1" dirty="0">
                          <a:solidFill>
                            <a:schemeClr val="bg1"/>
                          </a:solidFill>
                        </a:rPr>
                        <a:t>Article reference: </a:t>
                      </a:r>
                      <a:r>
                        <a:rPr lang="it-IT" sz="1050" dirty="0">
                          <a:solidFill>
                            <a:schemeClr val="bg1"/>
                          </a:solidFill>
                        </a:rPr>
                        <a:t>Physics Letters B 721 (2013) 13–23 </a:t>
                      </a:r>
                      <a:r>
                        <a:rPr lang="it-IT" sz="1050" dirty="0"/>
                        <a:t>  </a:t>
                      </a:r>
                    </a:p>
                  </a:txBody>
                  <a:tcPr marL="22406" marR="22406" marT="11203" marB="11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9434"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it-IT" sz="1050" b="1" dirty="0">
                          <a:hlinkClick r:id="rId7"/>
                        </a:rPr>
                        <a:t>Charged kaon femtoscopic correlations in pp collisions at sqrt{s}=7 TeV</a:t>
                      </a:r>
                      <a:r>
                        <a:rPr lang="it-IT" sz="1050" b="1" dirty="0" smtClean="0">
                          <a:hlinkClick r:id="rId7"/>
                        </a:rPr>
                        <a:t>.</a:t>
                      </a:r>
                    </a:p>
                    <a:p>
                      <a:pPr>
                        <a:buFont typeface="Arial"/>
                        <a:buNone/>
                      </a:pPr>
                      <a:r>
                        <a:rPr lang="it-IT" sz="1050" dirty="0" smtClean="0">
                          <a:solidFill>
                            <a:schemeClr val="bg1"/>
                          </a:solidFill>
                          <a:hlinkClick r:id="rId7"/>
                        </a:rPr>
                        <a:t> </a:t>
                      </a:r>
                      <a:r>
                        <a:rPr lang="it-IT" sz="1050" b="1" dirty="0">
                          <a:solidFill>
                            <a:schemeClr val="bg1"/>
                          </a:solidFill>
                        </a:rPr>
                        <a:t>Article reference: </a:t>
                      </a:r>
                      <a:r>
                        <a:rPr lang="it-IT" sz="1050" dirty="0">
                          <a:solidFill>
                            <a:schemeClr val="bg1"/>
                          </a:solidFill>
                        </a:rPr>
                        <a:t>Phys. Rev. D 87, 052016 (2013)   </a:t>
                      </a:r>
                    </a:p>
                  </a:txBody>
                  <a:tcPr marL="22406" marR="22406" marT="11203" marB="11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3019"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it-IT" sz="1050" b="1" dirty="0">
                          <a:hlinkClick r:id="rId8"/>
                        </a:rPr>
                        <a:t>Centrality Dependence of Charged Particle Production at Large Transverse Momentum in Pb$-$Pb Collisions at $\sqrt{s_{NN}}=2.76$ TeV.</a:t>
                      </a:r>
                      <a:r>
                        <a:rPr lang="it-IT" sz="1050" dirty="0">
                          <a:hlinkClick r:id="rId8"/>
                        </a:rPr>
                        <a:t> </a:t>
                      </a:r>
                      <a:endParaRPr lang="it-IT" sz="1050" dirty="0" smtClean="0"/>
                    </a:p>
                    <a:p>
                      <a:pPr>
                        <a:buFont typeface="Arial"/>
                        <a:buNone/>
                      </a:pPr>
                      <a:r>
                        <a:rPr lang="it-IT" sz="1050" b="1" dirty="0" smtClean="0">
                          <a:solidFill>
                            <a:schemeClr val="bg1"/>
                          </a:solidFill>
                        </a:rPr>
                        <a:t>Article </a:t>
                      </a:r>
                      <a:r>
                        <a:rPr lang="it-IT" sz="1050" b="1" dirty="0">
                          <a:solidFill>
                            <a:schemeClr val="bg1"/>
                          </a:solidFill>
                        </a:rPr>
                        <a:t>reference: </a:t>
                      </a:r>
                      <a:r>
                        <a:rPr lang="it-IT" sz="1050" dirty="0">
                          <a:solidFill>
                            <a:schemeClr val="bg1"/>
                          </a:solidFill>
                        </a:rPr>
                        <a:t>Physics Letters B 720 (2013), pp. 52-62 </a:t>
                      </a:r>
                      <a:r>
                        <a:rPr lang="it-IT" sz="1050" dirty="0"/>
                        <a:t>   </a:t>
                      </a:r>
                    </a:p>
                  </a:txBody>
                  <a:tcPr marL="22406" marR="22406" marT="11203" marB="11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6227"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it-IT" sz="1050" b="1" dirty="0">
                          <a:hlinkClick r:id="rId9"/>
                        </a:rPr>
                        <a:t>Transverse Momentum Distribution and Nuclear Modification Factor of Charged Particles in p-Pb Collisions at sqrt(s_NN) = 5.02 TeV</a:t>
                      </a:r>
                      <a:r>
                        <a:rPr lang="it-IT" sz="1050" dirty="0">
                          <a:hlinkClick r:id="rId9"/>
                        </a:rPr>
                        <a:t> </a:t>
                      </a:r>
                      <a:endParaRPr lang="it-IT" sz="1050" dirty="0" smtClean="0"/>
                    </a:p>
                    <a:p>
                      <a:pPr>
                        <a:buFont typeface="Arial"/>
                        <a:buNone/>
                      </a:pPr>
                      <a:r>
                        <a:rPr lang="it-IT" sz="1050" b="1" dirty="0" smtClean="0">
                          <a:solidFill>
                            <a:schemeClr val="bg1"/>
                          </a:solidFill>
                        </a:rPr>
                        <a:t>Article </a:t>
                      </a:r>
                      <a:r>
                        <a:rPr lang="it-IT" sz="1050" b="1" dirty="0">
                          <a:solidFill>
                            <a:schemeClr val="bg1"/>
                          </a:solidFill>
                        </a:rPr>
                        <a:t>reference: </a:t>
                      </a:r>
                      <a:r>
                        <a:rPr lang="it-IT" sz="1050" dirty="0">
                          <a:solidFill>
                            <a:schemeClr val="bg1"/>
                          </a:solidFill>
                        </a:rPr>
                        <a:t>Phys. Rev. Lett. 110, 082302 (2013) </a:t>
                      </a:r>
                      <a:r>
                        <a:rPr lang="it-IT" sz="1050" dirty="0"/>
                        <a:t>  </a:t>
                      </a:r>
                    </a:p>
                  </a:txBody>
                  <a:tcPr marL="22406" marR="22406" marT="11203" marB="11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6227"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it-IT" sz="1050" b="1" dirty="0">
                          <a:hlinkClick r:id="rId10"/>
                        </a:rPr>
                        <a:t>Anisotropic flow of charged hadrons, pions and (anti-)protons measured at high transverse momentum in Pb-Pb collisions at \sqrt(s_NN)=2.76 </a:t>
                      </a:r>
                      <a:r>
                        <a:rPr lang="it-IT" sz="1050" b="1" dirty="0" smtClean="0">
                          <a:hlinkClick r:id="rId10"/>
                        </a:rPr>
                        <a:t>TeV</a:t>
                      </a:r>
                    </a:p>
                    <a:p>
                      <a:pPr>
                        <a:buFont typeface="Arial"/>
                        <a:buNone/>
                      </a:pPr>
                      <a:r>
                        <a:rPr lang="it-IT" sz="1050" dirty="0" smtClean="0">
                          <a:solidFill>
                            <a:schemeClr val="bg1"/>
                          </a:solidFill>
                          <a:hlinkClick r:id="rId10"/>
                        </a:rPr>
                        <a:t> </a:t>
                      </a:r>
                      <a:r>
                        <a:rPr lang="it-IT" sz="1050" b="1" dirty="0">
                          <a:solidFill>
                            <a:schemeClr val="bg1"/>
                          </a:solidFill>
                        </a:rPr>
                        <a:t>Article reference: </a:t>
                      </a:r>
                      <a:r>
                        <a:rPr lang="it-IT" sz="1050" dirty="0">
                          <a:solidFill>
                            <a:schemeClr val="bg1"/>
                          </a:solidFill>
                        </a:rPr>
                        <a:t>Physics Letters B 719 (2013) 18–28      </a:t>
                      </a:r>
                    </a:p>
                  </a:txBody>
                  <a:tcPr marL="22406" marR="22406" marT="11203" marB="11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6227"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it-IT" sz="1050" b="1" dirty="0">
                          <a:hlinkClick r:id="rId11"/>
                        </a:rPr>
                        <a:t>Pseudorapidity density of charged particles in p-Pb collisions at sqrt(s) = 5.02 TeV</a:t>
                      </a:r>
                      <a:r>
                        <a:rPr lang="it-IT" sz="1050" dirty="0">
                          <a:hlinkClick r:id="rId11"/>
                        </a:rPr>
                        <a:t> </a:t>
                      </a:r>
                      <a:r>
                        <a:rPr lang="it-IT" sz="1050" b="1" dirty="0">
                          <a:solidFill>
                            <a:schemeClr val="bg1"/>
                          </a:solidFill>
                        </a:rPr>
                        <a:t>Article reference: </a:t>
                      </a:r>
                      <a:r>
                        <a:rPr lang="it-IT" sz="1050" dirty="0">
                          <a:solidFill>
                            <a:schemeClr val="bg1"/>
                          </a:solidFill>
                        </a:rPr>
                        <a:t>Phys. Rev. Lett. 110, 032301 (2013)    </a:t>
                      </a:r>
                    </a:p>
                  </a:txBody>
                  <a:tcPr marL="22406" marR="22406" marT="11203" marB="11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6227"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it-IT" sz="1050" b="1" dirty="0">
                          <a:hlinkClick r:id="rId12"/>
                        </a:rPr>
                        <a:t>Long-range angular correlations on the near and away side in p--Pb collisions at sqrt(s) = 5.02 TeV</a:t>
                      </a:r>
                      <a:r>
                        <a:rPr lang="it-IT" sz="1050" dirty="0">
                          <a:hlinkClick r:id="rId12"/>
                        </a:rPr>
                        <a:t> </a:t>
                      </a:r>
                      <a:endParaRPr lang="it-IT" sz="1050" dirty="0" smtClean="0"/>
                    </a:p>
                    <a:p>
                      <a:pPr>
                        <a:buFont typeface="Arial"/>
                        <a:buNone/>
                      </a:pPr>
                      <a:r>
                        <a:rPr lang="it-IT" sz="1050" b="1" dirty="0" smtClean="0">
                          <a:solidFill>
                            <a:schemeClr val="bg1"/>
                          </a:solidFill>
                        </a:rPr>
                        <a:t>Article </a:t>
                      </a:r>
                      <a:r>
                        <a:rPr lang="it-IT" sz="1050" b="1" dirty="0">
                          <a:solidFill>
                            <a:schemeClr val="bg1"/>
                          </a:solidFill>
                        </a:rPr>
                        <a:t>reference: </a:t>
                      </a:r>
                      <a:r>
                        <a:rPr lang="it-IT" sz="1050" dirty="0">
                          <a:solidFill>
                            <a:schemeClr val="bg1"/>
                          </a:solidFill>
                        </a:rPr>
                        <a:t>Physics Letters B 719 (2013), pp. 29-41    </a:t>
                      </a:r>
                    </a:p>
                  </a:txBody>
                  <a:tcPr marL="22406" marR="22406" marT="11203" marB="11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6227"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it-IT" sz="1050" b="1" dirty="0">
                          <a:hlinkClick r:id="rId13"/>
                        </a:rPr>
                        <a:t>Charge separation relative to the reaction plane in Pb--Pb collisions at $\sqrt{s_{NN}}= 2.76$~TeV</a:t>
                      </a:r>
                      <a:r>
                        <a:rPr lang="it-IT" sz="1050" dirty="0">
                          <a:hlinkClick r:id="rId13"/>
                        </a:rPr>
                        <a:t> </a:t>
                      </a:r>
                      <a:endParaRPr lang="it-IT" sz="1050" dirty="0" smtClean="0"/>
                    </a:p>
                    <a:p>
                      <a:pPr>
                        <a:buFont typeface="Arial"/>
                        <a:buNone/>
                      </a:pPr>
                      <a:r>
                        <a:rPr lang="it-IT" sz="1050" b="1" dirty="0" smtClean="0">
                          <a:solidFill>
                            <a:schemeClr val="bg1"/>
                          </a:solidFill>
                        </a:rPr>
                        <a:t>Article </a:t>
                      </a:r>
                      <a:r>
                        <a:rPr lang="it-IT" sz="1050" b="1" dirty="0">
                          <a:solidFill>
                            <a:schemeClr val="bg1"/>
                          </a:solidFill>
                        </a:rPr>
                        <a:t>reference: </a:t>
                      </a:r>
                      <a:r>
                        <a:rPr lang="it-IT" sz="1050" dirty="0">
                          <a:solidFill>
                            <a:schemeClr val="bg1"/>
                          </a:solidFill>
                        </a:rPr>
                        <a:t>Phys.Rev.Lett. 110 (2013) 012301 </a:t>
                      </a:r>
                      <a:r>
                        <a:rPr lang="it-IT" sz="1050" dirty="0"/>
                        <a:t>   </a:t>
                      </a:r>
                    </a:p>
                  </a:txBody>
                  <a:tcPr marL="22406" marR="22406" marT="11203" marB="11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35696" y="116632"/>
            <a:ext cx="625203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ALICE publications June </a:t>
            </a: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2012 </a:t>
            </a: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– June </a:t>
            </a: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2013</a:t>
            </a:r>
            <a:endParaRPr lang="it-IT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520" y="44624"/>
            <a:ext cx="81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011" y="3304384"/>
            <a:ext cx="663547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2013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3802" y="6512944"/>
            <a:ext cx="3991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+ 10 </a:t>
            </a:r>
            <a:r>
              <a:rPr lang="en-US" dirty="0" err="1" smtClean="0"/>
              <a:t>articoli</a:t>
            </a:r>
            <a:r>
              <a:rPr lang="en-US" dirty="0" smtClean="0"/>
              <a:t> </a:t>
            </a:r>
            <a:r>
              <a:rPr lang="en-US" dirty="0" err="1" smtClean="0"/>
              <a:t>spediti</a:t>
            </a:r>
            <a:r>
              <a:rPr lang="en-US" dirty="0" smtClean="0"/>
              <a:t> e </a:t>
            </a:r>
            <a:r>
              <a:rPr lang="en-US" dirty="0" err="1" smtClean="0"/>
              <a:t>disponibili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arXiv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333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4768287" cy="322931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152" y="205918"/>
            <a:ext cx="3221096" cy="31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864096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b="0" i="0" dirty="0" smtClean="0">
                <a:effectLst/>
                <a:latin typeface="inherit"/>
              </a:rPr>
              <a:t>The European Physics Journal Plus</a:t>
            </a:r>
          </a:p>
          <a:p>
            <a:pPr fontAlgn="base"/>
            <a:r>
              <a:rPr lang="en-US" b="0" i="0" dirty="0" smtClean="0">
                <a:effectLst/>
                <a:latin typeface="inherit"/>
              </a:rPr>
              <a:t>April </a:t>
            </a:r>
            <a:r>
              <a:rPr lang="en-US" b="0" i="0" dirty="0" smtClean="0">
                <a:effectLst/>
                <a:latin typeface="inherit"/>
              </a:rPr>
              <a:t>2013</a:t>
            </a:r>
            <a:r>
              <a:rPr lang="en-US" b="0" i="0" dirty="0" smtClean="0">
                <a:effectLst/>
                <a:latin typeface="Helvetica Neue"/>
              </a:rPr>
              <a:t>, </a:t>
            </a:r>
            <a:r>
              <a:rPr lang="en-US" b="0" i="0" dirty="0" smtClean="0">
                <a:effectLst/>
                <a:latin typeface="inherit"/>
              </a:rPr>
              <a:t>128:44</a:t>
            </a:r>
            <a:endParaRPr lang="en-US" b="0" i="0" dirty="0" smtClean="0">
              <a:effectLst/>
              <a:latin typeface="Helvetica Neue"/>
            </a:endParaRPr>
          </a:p>
          <a:p>
            <a:pPr fontAlgn="base"/>
            <a:r>
              <a:rPr lang="en-US" b="1" i="0" dirty="0" smtClean="0">
                <a:solidFill>
                  <a:srgbClr val="FF0000"/>
                </a:solidFill>
                <a:effectLst/>
                <a:latin typeface="Georgia"/>
              </a:rPr>
              <a:t>Performance of the ALICE Time-Of-Flight detector at the LHC</a:t>
            </a:r>
            <a:endParaRPr lang="en-US" b="1" i="0" dirty="0">
              <a:solidFill>
                <a:srgbClr val="FF0000"/>
              </a:solidFill>
              <a:effectLst/>
              <a:latin typeface="Georgia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562" y="3423204"/>
            <a:ext cx="4359351" cy="2952364"/>
          </a:xfrm>
          <a:prstGeom prst="rect">
            <a:avLst/>
          </a:prstGeom>
        </p:spPr>
      </p:pic>
      <p:sp>
        <p:nvSpPr>
          <p:cNvPr id="8" name="Freccia a destra 7"/>
          <p:cNvSpPr/>
          <p:nvPr/>
        </p:nvSpPr>
        <p:spPr>
          <a:xfrm rot="19056800">
            <a:off x="6413800" y="6111674"/>
            <a:ext cx="1185085" cy="89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19822" y="5062213"/>
            <a:ext cx="4584226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 smtClean="0"/>
              <a:t>Risoluzione temporale totale vs numero di tracce usate per  definire tempo zero dell’evento:</a:t>
            </a:r>
          </a:p>
          <a:p>
            <a:r>
              <a:rPr lang="it-IT" sz="2000" b="1" dirty="0" smtClean="0">
                <a:solidFill>
                  <a:srgbClr val="FF0000"/>
                </a:solidFill>
              </a:rPr>
              <a:t>80 </a:t>
            </a:r>
            <a:r>
              <a:rPr lang="it-IT" sz="2000" b="1" dirty="0" err="1" smtClean="0">
                <a:solidFill>
                  <a:srgbClr val="FF0000"/>
                </a:solidFill>
              </a:rPr>
              <a:t>ps</a:t>
            </a:r>
            <a:r>
              <a:rPr lang="it-IT" sz="2000" b="1" dirty="0" smtClean="0">
                <a:solidFill>
                  <a:srgbClr val="FF0000"/>
                </a:solidFill>
              </a:rPr>
              <a:t> risoluzione media sul TOF (144 m</a:t>
            </a:r>
            <a:r>
              <a:rPr lang="it-IT" sz="2000" b="1" baseline="30000" dirty="0" smtClean="0">
                <a:solidFill>
                  <a:srgbClr val="FF0000"/>
                </a:solidFill>
              </a:rPr>
              <a:t>2</a:t>
            </a:r>
            <a:r>
              <a:rPr lang="it-IT" sz="2000" b="1" dirty="0" smtClean="0">
                <a:solidFill>
                  <a:srgbClr val="FF0000"/>
                </a:solidFill>
              </a:rPr>
              <a:t>)</a:t>
            </a:r>
            <a:endParaRPr lang="it-IT" sz="2000" b="1" dirty="0">
              <a:solidFill>
                <a:srgbClr val="FF0000"/>
              </a:solidFill>
            </a:endParaRPr>
          </a:p>
        </p:txBody>
      </p:sp>
      <p:pic>
        <p:nvPicPr>
          <p:cNvPr id="11" name="Picture 9" descr="New-ALICE-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89" y="44624"/>
            <a:ext cx="698865" cy="111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86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996952"/>
            <a:ext cx="4614533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Analisi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alcuni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contributi</a:t>
            </a:r>
            <a:r>
              <a:rPr lang="en-US" dirty="0" smtClean="0">
                <a:solidFill>
                  <a:srgbClr val="FF0000"/>
                </a:solidFill>
              </a:rPr>
              <a:t> del </a:t>
            </a:r>
            <a:r>
              <a:rPr lang="en-US" dirty="0" err="1" smtClean="0">
                <a:solidFill>
                  <a:srgbClr val="FF0000"/>
                </a:solidFill>
              </a:rPr>
              <a:t>gruppo</a:t>
            </a:r>
            <a:r>
              <a:rPr lang="en-US" dirty="0" smtClean="0">
                <a:solidFill>
                  <a:srgbClr val="FF0000"/>
                </a:solidFill>
              </a:rPr>
              <a:t> di  Bologna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5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5925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Fit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distribuzioni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in </a:t>
            </a:r>
            <a:r>
              <a:rPr lang="en-US" dirty="0" err="1" smtClean="0"/>
              <a:t>collisioni</a:t>
            </a:r>
            <a:r>
              <a:rPr lang="en-US" dirty="0" smtClean="0"/>
              <a:t> AA: </a:t>
            </a:r>
            <a:r>
              <a:rPr lang="en-US" dirty="0" err="1" smtClean="0"/>
              <a:t>rottura</a:t>
            </a:r>
            <a:r>
              <a:rPr lang="en-US" dirty="0" smtClean="0"/>
              <a:t> del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t</a:t>
            </a:r>
            <a:r>
              <a:rPr lang="en-US" dirty="0" smtClean="0"/>
              <a:t> scaling </a:t>
            </a:r>
          </a:p>
          <a:p>
            <a:r>
              <a:rPr lang="en-US" dirty="0" smtClean="0"/>
              <a:t>(la </a:t>
            </a:r>
            <a:r>
              <a:rPr lang="en-US" dirty="0" err="1" smtClean="0"/>
              <a:t>pendenza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spettri</a:t>
            </a:r>
            <a:r>
              <a:rPr lang="en-US" dirty="0" smtClean="0"/>
              <a:t>  </a:t>
            </a:r>
            <a:r>
              <a:rPr lang="en-US" dirty="0" err="1" smtClean="0"/>
              <a:t>diminuisce</a:t>
            </a:r>
            <a:r>
              <a:rPr lang="en-US" dirty="0" smtClean="0"/>
              <a:t> al </a:t>
            </a:r>
            <a:r>
              <a:rPr lang="en-US" dirty="0" err="1" smtClean="0"/>
              <a:t>crescere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particella</a:t>
            </a:r>
            <a:r>
              <a:rPr lang="en-US" dirty="0" smtClean="0"/>
              <a:t>)</a:t>
            </a:r>
            <a:endParaRPr lang="it-IT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483969"/>
              </p:ext>
            </p:extLst>
          </p:nvPr>
        </p:nvGraphicFramePr>
        <p:xfrm>
          <a:off x="971600" y="5661248"/>
          <a:ext cx="2627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Equation" r:id="rId3" imgW="1143000" imgH="393700" progId="Equation.3">
                  <p:embed/>
                </p:oleObj>
              </mc:Choice>
              <mc:Fallback>
                <p:oleObj name="Equation" r:id="rId3" imgW="11430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661248"/>
                        <a:ext cx="2627312" cy="904875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6"/>
          <a:stretch>
            <a:fillRect/>
          </a:stretch>
        </p:blipFill>
        <p:spPr bwMode="auto">
          <a:xfrm>
            <a:off x="6595496" y="107720"/>
            <a:ext cx="2527206" cy="303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04864"/>
            <a:ext cx="6035949" cy="222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7" r="5170"/>
          <a:stretch>
            <a:fillRect/>
          </a:stretch>
        </p:blipFill>
        <p:spPr bwMode="auto">
          <a:xfrm>
            <a:off x="5148064" y="3805224"/>
            <a:ext cx="3773504" cy="306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07844" y="2197592"/>
            <a:ext cx="5096384" cy="1367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632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88" y="1728256"/>
            <a:ext cx="472586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UPC_02Feb2012 (trascinato)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2" y="2014917"/>
            <a:ext cx="3183706" cy="2321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121920"/>
            <a:ext cx="7162800" cy="40009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0" tIns="45711" rIns="91420" bIns="45711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J/Ψ </a:t>
            </a:r>
            <a:r>
              <a:rPr lang="en-US" sz="2000" b="1" dirty="0" err="1" smtClean="0">
                <a:solidFill>
                  <a:srgbClr val="FF0000"/>
                </a:solidFill>
              </a:rPr>
              <a:t>photoproduction</a:t>
            </a:r>
            <a:r>
              <a:rPr lang="en-US" sz="2000" b="1" dirty="0" smtClean="0">
                <a:solidFill>
                  <a:srgbClr val="FF0000"/>
                </a:solidFill>
              </a:rPr>
              <a:t>  in Ultra-Peripheral collisions (TOF trigger)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62014" y="613426"/>
            <a:ext cx="2395396" cy="1339978"/>
            <a:chOff x="862014" y="613426"/>
            <a:chExt cx="2395396" cy="1339978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39674" y="954880"/>
              <a:ext cx="1428844" cy="998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CasellaDiTesto 48"/>
            <p:cNvSpPr txBox="1">
              <a:spLocks noChangeArrowheads="1"/>
            </p:cNvSpPr>
            <p:nvPr/>
          </p:nvSpPr>
          <p:spPr bwMode="auto">
            <a:xfrm>
              <a:off x="862014" y="613426"/>
              <a:ext cx="2395396" cy="307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0" tIns="45715" rIns="91430" bIns="45715">
              <a:spAutoFit/>
            </a:bodyPr>
            <a:lstStyle/>
            <a:p>
              <a:r>
                <a:rPr lang="en-US" sz="1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Pb+Pb</a:t>
              </a:r>
              <a:r>
                <a:rPr lang="en-US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→ </a:t>
              </a:r>
              <a:r>
                <a:rPr lang="en-US" sz="1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Pb+Pb</a:t>
              </a:r>
              <a:r>
                <a:rPr lang="en-US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 J/</a:t>
              </a:r>
              <a:r>
                <a:rPr lang="el-GR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endParaRPr lang="it-IT" sz="1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5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341969"/>
              </p:ext>
            </p:extLst>
          </p:nvPr>
        </p:nvGraphicFramePr>
        <p:xfrm>
          <a:off x="3275637" y="853561"/>
          <a:ext cx="3886200" cy="616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Equation" r:id="rId6" imgW="2920678" imgH="494956" progId="Equation.3">
                  <p:embed/>
                </p:oleObj>
              </mc:Choice>
              <mc:Fallback>
                <p:oleObj name="Equation" r:id="rId6" imgW="2920678" imgH="49495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637" y="853561"/>
                        <a:ext cx="3886200" cy="616765"/>
                      </a:xfrm>
                      <a:prstGeom prst="rect">
                        <a:avLst/>
                      </a:prstGeom>
                      <a:solidFill>
                        <a:srgbClr val="000080"/>
                      </a:solidFill>
                      <a:ln w="317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>
                        <a:outerShdw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CE8BC-7E34-4F47-8BA2-5720DC111E7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5" name="Picture 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1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495685" y="928784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Analisi</a:t>
            </a:r>
            <a:r>
              <a:rPr lang="en-US" dirty="0" smtClean="0"/>
              <a:t>: </a:t>
            </a:r>
            <a:r>
              <a:rPr lang="en-US" dirty="0" smtClean="0"/>
              <a:t>Bo-Sa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79512" y="4869160"/>
            <a:ext cx="3555838" cy="1809482"/>
            <a:chOff x="179512" y="4869160"/>
            <a:chExt cx="3555838" cy="1809482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179512" y="5157192"/>
              <a:ext cx="1420032" cy="1075333"/>
              <a:chOff x="5486397" y="1600200"/>
              <a:chExt cx="3025451" cy="1828800"/>
            </a:xfrm>
          </p:grpSpPr>
          <p:grpSp>
            <p:nvGrpSpPr>
              <p:cNvPr id="11" name="Group 7"/>
              <p:cNvGrpSpPr>
                <a:grpSpLocks/>
              </p:cNvGrpSpPr>
              <p:nvPr/>
            </p:nvGrpSpPr>
            <p:grpSpPr bwMode="auto">
              <a:xfrm>
                <a:off x="5638800" y="1676400"/>
                <a:ext cx="2590800" cy="1752600"/>
                <a:chOff x="3164" y="1155"/>
                <a:chExt cx="2055" cy="1393"/>
              </a:xfrm>
            </p:grpSpPr>
            <p:pic>
              <p:nvPicPr>
                <p:cNvPr id="18" name="Picture 8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3174" y="1189"/>
                  <a:ext cx="2045" cy="13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208" y="1200"/>
                  <a:ext cx="186" cy="20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tabLst>
                      <a:tab pos="0" algn="l"/>
                      <a:tab pos="914210" algn="l"/>
                      <a:tab pos="1828421" algn="l"/>
                      <a:tab pos="2742630" algn="l"/>
                      <a:tab pos="3656841" algn="l"/>
                      <a:tab pos="4571052" algn="l"/>
                      <a:tab pos="5485263" algn="l"/>
                      <a:tab pos="6399473" algn="l"/>
                      <a:tab pos="7313683" algn="l"/>
                      <a:tab pos="8227894" algn="l"/>
                      <a:tab pos="9142104" algn="l"/>
                      <a:tab pos="10056315" algn="l"/>
                    </a:tabLst>
                  </a:pPr>
                  <a:endParaRPr lang="en-GB" sz="1000" b="1" dirty="0">
                    <a:latin typeface="Times New Roman" pitchFamily="18" charset="0"/>
                  </a:endParaRPr>
                </a:p>
              </p:txBody>
            </p:sp>
            <p:sp>
              <p:nvSpPr>
                <p:cNvPr id="2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164" y="2243"/>
                  <a:ext cx="186" cy="20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tabLst>
                      <a:tab pos="0" algn="l"/>
                      <a:tab pos="914210" algn="l"/>
                      <a:tab pos="1828421" algn="l"/>
                      <a:tab pos="2742630" algn="l"/>
                      <a:tab pos="3656841" algn="l"/>
                      <a:tab pos="4571052" algn="l"/>
                      <a:tab pos="5485263" algn="l"/>
                      <a:tab pos="6399473" algn="l"/>
                      <a:tab pos="7313683" algn="l"/>
                      <a:tab pos="8227894" algn="l"/>
                      <a:tab pos="9142104" algn="l"/>
                      <a:tab pos="10056315" algn="l"/>
                    </a:tabLst>
                  </a:pPr>
                  <a:endParaRPr lang="en-GB" sz="1000" b="1" dirty="0">
                    <a:latin typeface="Times New Roman" pitchFamily="18" charset="0"/>
                  </a:endParaRPr>
                </a:p>
              </p:txBody>
            </p:sp>
            <p:sp>
              <p:nvSpPr>
                <p:cNvPr id="2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934" y="1155"/>
                  <a:ext cx="186" cy="20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tabLst>
                      <a:tab pos="0" algn="l"/>
                      <a:tab pos="914210" algn="l"/>
                      <a:tab pos="1828421" algn="l"/>
                      <a:tab pos="2742630" algn="l"/>
                      <a:tab pos="3656841" algn="l"/>
                      <a:tab pos="4571052" algn="l"/>
                      <a:tab pos="5485263" algn="l"/>
                      <a:tab pos="6399473" algn="l"/>
                      <a:tab pos="7313683" algn="l"/>
                      <a:tab pos="8227894" algn="l"/>
                      <a:tab pos="9142104" algn="l"/>
                      <a:tab pos="10056315" algn="l"/>
                    </a:tabLst>
                  </a:pPr>
                  <a:endParaRPr lang="en-GB" sz="1000" b="1" dirty="0">
                    <a:latin typeface="Times New Roman" pitchFamily="18" charset="0"/>
                  </a:endParaRPr>
                </a:p>
              </p:txBody>
            </p:sp>
            <p:sp>
              <p:nvSpPr>
                <p:cNvPr id="2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978" y="1994"/>
                  <a:ext cx="187" cy="20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tabLst>
                      <a:tab pos="0" algn="l"/>
                      <a:tab pos="914210" algn="l"/>
                      <a:tab pos="1828421" algn="l"/>
                      <a:tab pos="2742630" algn="l"/>
                      <a:tab pos="3656841" algn="l"/>
                      <a:tab pos="4571052" algn="l"/>
                      <a:tab pos="5485263" algn="l"/>
                      <a:tab pos="6399473" algn="l"/>
                      <a:tab pos="7313683" algn="l"/>
                      <a:tab pos="8227894" algn="l"/>
                      <a:tab pos="9142104" algn="l"/>
                      <a:tab pos="10056315" algn="l"/>
                    </a:tabLst>
                  </a:pPr>
                  <a:endParaRPr lang="en-GB" sz="1000" b="1" dirty="0">
                    <a:latin typeface="Times New Roman" pitchFamily="18" charset="0"/>
                  </a:endParaRPr>
                </a:p>
              </p:txBody>
            </p:sp>
            <p:sp>
              <p:nvSpPr>
                <p:cNvPr id="2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735" y="1563"/>
                  <a:ext cx="95" cy="20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tabLst>
                      <a:tab pos="0" algn="l"/>
                      <a:tab pos="914210" algn="l"/>
                      <a:tab pos="1828421" algn="l"/>
                      <a:tab pos="2742630" algn="l"/>
                      <a:tab pos="3656841" algn="l"/>
                      <a:tab pos="4571052" algn="l"/>
                      <a:tab pos="5485263" algn="l"/>
                      <a:tab pos="6399473" algn="l"/>
                      <a:tab pos="7313683" algn="l"/>
                      <a:tab pos="8227894" algn="l"/>
                      <a:tab pos="9142104" algn="l"/>
                      <a:tab pos="10056315" algn="l"/>
                    </a:tabLst>
                  </a:pPr>
                  <a:r>
                    <a:rPr lang="en-GB" sz="1000" b="1" dirty="0">
                      <a:latin typeface="Lucida Sans" pitchFamily="34" charset="0"/>
                    </a:rPr>
                    <a:t>ℓ</a:t>
                  </a:r>
                </a:p>
              </p:txBody>
            </p:sp>
            <p:sp>
              <p:nvSpPr>
                <p:cNvPr id="2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713" y="1881"/>
                  <a:ext cx="96" cy="20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tabLst>
                      <a:tab pos="0" algn="l"/>
                      <a:tab pos="914210" algn="l"/>
                      <a:tab pos="1828421" algn="l"/>
                      <a:tab pos="2742630" algn="l"/>
                      <a:tab pos="3656841" algn="l"/>
                      <a:tab pos="4571052" algn="l"/>
                      <a:tab pos="5485263" algn="l"/>
                      <a:tab pos="6399473" algn="l"/>
                      <a:tab pos="7313683" algn="l"/>
                      <a:tab pos="8227894" algn="l"/>
                      <a:tab pos="9142104" algn="l"/>
                      <a:tab pos="10056315" algn="l"/>
                    </a:tabLst>
                  </a:pPr>
                  <a:r>
                    <a:rPr lang="en-GB" sz="1000" b="1" dirty="0">
                      <a:latin typeface="Lucida Sans" pitchFamily="34" charset="0"/>
                    </a:rPr>
                    <a:t>ℓ</a:t>
                  </a:r>
                </a:p>
              </p:txBody>
            </p:sp>
          </p:grpSp>
          <p:sp>
            <p:nvSpPr>
              <p:cNvPr id="12" name="Text Box 15"/>
              <p:cNvSpPr txBox="1">
                <a:spLocks noChangeArrowheads="1"/>
              </p:cNvSpPr>
              <p:nvPr/>
            </p:nvSpPr>
            <p:spPr bwMode="auto">
              <a:xfrm>
                <a:off x="5562596" y="1752602"/>
                <a:ext cx="663249" cy="3664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 err="1"/>
                  <a:t>Pb</a:t>
                </a:r>
                <a:endParaRPr lang="en-US" sz="800" dirty="0"/>
              </a:p>
            </p:txBody>
          </p:sp>
          <p:sp>
            <p:nvSpPr>
              <p:cNvPr id="13" name="Text Box 16"/>
              <p:cNvSpPr txBox="1">
                <a:spLocks noChangeArrowheads="1"/>
              </p:cNvSpPr>
              <p:nvPr/>
            </p:nvSpPr>
            <p:spPr bwMode="auto">
              <a:xfrm>
                <a:off x="7772395" y="1600200"/>
                <a:ext cx="663249" cy="3664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 err="1"/>
                  <a:t>Pb</a:t>
                </a:r>
                <a:endParaRPr lang="en-US" sz="800" dirty="0"/>
              </a:p>
            </p:txBody>
          </p:sp>
          <p:sp>
            <p:nvSpPr>
              <p:cNvPr id="14" name="Text Box 17"/>
              <p:cNvSpPr txBox="1">
                <a:spLocks noChangeArrowheads="1"/>
              </p:cNvSpPr>
              <p:nvPr/>
            </p:nvSpPr>
            <p:spPr bwMode="auto">
              <a:xfrm>
                <a:off x="5486397" y="3047998"/>
                <a:ext cx="663249" cy="3664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 err="1"/>
                  <a:t>Pb</a:t>
                </a:r>
                <a:endParaRPr lang="en-US" sz="800" dirty="0"/>
              </a:p>
            </p:txBody>
          </p:sp>
          <p:sp>
            <p:nvSpPr>
              <p:cNvPr id="15" name="Text Box 18"/>
              <p:cNvSpPr txBox="1">
                <a:spLocks noChangeArrowheads="1"/>
              </p:cNvSpPr>
              <p:nvPr/>
            </p:nvSpPr>
            <p:spPr bwMode="auto">
              <a:xfrm>
                <a:off x="7848599" y="2667001"/>
                <a:ext cx="663249" cy="3664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 err="1"/>
                  <a:t>Pb</a:t>
                </a:r>
                <a:endParaRPr lang="en-US" sz="800" dirty="0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V="1">
                <a:off x="7754963" y="1948543"/>
                <a:ext cx="356999" cy="571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7862062" y="3064329"/>
                <a:ext cx="366736" cy="3537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CasellaDiTesto 48"/>
            <p:cNvSpPr txBox="1">
              <a:spLocks noChangeArrowheads="1"/>
            </p:cNvSpPr>
            <p:nvPr/>
          </p:nvSpPr>
          <p:spPr bwMode="auto">
            <a:xfrm>
              <a:off x="683568" y="6309320"/>
              <a:ext cx="3051782" cy="369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0" tIns="45715" rIns="91430" bIns="45715">
              <a:spAutoFit/>
            </a:bodyPr>
            <a:lstStyle/>
            <a:p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Pb+Pb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→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Pb+Pb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n-US" b="1" dirty="0" err="1" smtClean="0">
                  <a:latin typeface="Symbol" pitchFamily="18" charset="2"/>
                  <a:cs typeface="Times New Roman" pitchFamily="18" charset="0"/>
                </a:rPr>
                <a:t>gg</a:t>
              </a:r>
              <a:endParaRPr lang="it-IT" b="1" baseline="-25000" dirty="0">
                <a:latin typeface="Symbol" pitchFamily="18" charset="2"/>
                <a:cs typeface="Times New Roman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95016" y="5355874"/>
              <a:ext cx="240765" cy="22489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957188" y="4919958"/>
              <a:ext cx="798784" cy="43591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835696" y="4869160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Z</a:t>
              </a:r>
              <a:r>
                <a:rPr lang="en-US" dirty="0" err="1" smtClean="0">
                  <a:solidFill>
                    <a:srgbClr val="FF0000"/>
                  </a:solidFill>
                  <a:sym typeface="Symbol"/>
                </a:rPr>
                <a:t></a:t>
              </a:r>
              <a:r>
                <a:rPr lang="en-US" dirty="0" err="1" smtClean="0">
                  <a:solidFill>
                    <a:srgbClr val="FF0000"/>
                  </a:solidFill>
                  <a:latin typeface="Symbol" pitchFamily="18" charset="2"/>
                </a:rPr>
                <a:t>a</a:t>
              </a:r>
              <a:endParaRPr lang="it-IT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96" y="4637772"/>
            <a:ext cx="3159560" cy="214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411760" y="5085184"/>
            <a:ext cx="30412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MC che includono ordini</a:t>
            </a:r>
          </a:p>
          <a:p>
            <a:r>
              <a:rPr lang="it-IT" dirty="0"/>
              <a:t>s</a:t>
            </a:r>
            <a:r>
              <a:rPr lang="it-IT" dirty="0" smtClean="0"/>
              <a:t>uperiori prevedono riduzione</a:t>
            </a:r>
          </a:p>
          <a:p>
            <a:r>
              <a:rPr lang="it-IT" dirty="0" smtClean="0"/>
              <a:t>della sezione d’urto del 30%.</a:t>
            </a:r>
          </a:p>
          <a:p>
            <a:endParaRPr lang="it-IT" dirty="0"/>
          </a:p>
        </p:txBody>
      </p:sp>
      <p:sp>
        <p:nvSpPr>
          <p:cNvPr id="2" name="TextBox 1"/>
          <p:cNvSpPr txBox="1"/>
          <p:nvPr/>
        </p:nvSpPr>
        <p:spPr>
          <a:xfrm>
            <a:off x="1840314" y="4360773"/>
            <a:ext cx="2608663" cy="55399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- PLB 718 (2013) 1273</a:t>
            </a:r>
            <a:endParaRPr lang="en-US" sz="1400" b="1" dirty="0">
              <a:solidFill>
                <a:srgbClr val="FF00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- </a:t>
            </a:r>
            <a:r>
              <a:rPr lang="en-US" sz="1400" b="1" dirty="0" err="1" smtClean="0">
                <a:solidFill>
                  <a:srgbClr val="FF0000"/>
                </a:solidFill>
              </a:rPr>
              <a:t>arxiv</a:t>
            </a:r>
            <a:r>
              <a:rPr lang="en-US" sz="1400" b="1" dirty="0" smtClean="0">
                <a:solidFill>
                  <a:srgbClr val="FF0000"/>
                </a:solidFill>
              </a:rPr>
              <a:t>: 1305.1467 (sent to EPJ-C</a:t>
            </a:r>
            <a:r>
              <a:rPr lang="en-US" sz="1600" b="1" dirty="0" smtClean="0">
                <a:solidFill>
                  <a:srgbClr val="FF0000"/>
                </a:solidFill>
              </a:rPr>
              <a:t>)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31840" y="548680"/>
            <a:ext cx="4692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Studio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condizioni</a:t>
            </a:r>
            <a:r>
              <a:rPr lang="en-US" dirty="0" smtClean="0"/>
              <a:t> </a:t>
            </a:r>
            <a:r>
              <a:rPr lang="en-US" dirty="0" err="1" smtClean="0"/>
              <a:t>iniziali</a:t>
            </a:r>
            <a:r>
              <a:rPr lang="en-US" dirty="0" smtClean="0"/>
              <a:t>: Gluon </a:t>
            </a:r>
            <a:r>
              <a:rPr lang="en-US" dirty="0"/>
              <a:t>shadowing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586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70" y="1042898"/>
            <a:ext cx="4345089" cy="554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99792" y="260648"/>
            <a:ext cx="2291525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Spettri di PID in Pb-Pb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1412776"/>
            <a:ext cx="315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Spettri</a:t>
            </a:r>
            <a:r>
              <a:rPr lang="en-US" dirty="0" smtClean="0"/>
              <a:t> </a:t>
            </a:r>
            <a:r>
              <a:rPr lang="en-US" dirty="0" err="1" smtClean="0"/>
              <a:t>piu</a:t>
            </a:r>
            <a:r>
              <a:rPr lang="en-US" dirty="0" smtClean="0"/>
              <a:t>’ </a:t>
            </a:r>
            <a:r>
              <a:rPr lang="en-US" dirty="0" err="1" smtClean="0"/>
              <a:t>duri</a:t>
            </a:r>
            <a:r>
              <a:rPr lang="en-US" dirty="0" smtClean="0"/>
              <a:t> </a:t>
            </a:r>
            <a:r>
              <a:rPr lang="en-US" dirty="0" err="1" smtClean="0"/>
              <a:t>rispetto</a:t>
            </a:r>
            <a:r>
              <a:rPr lang="en-US" dirty="0" smtClean="0"/>
              <a:t> a RHIC:</a:t>
            </a:r>
          </a:p>
          <a:p>
            <a:r>
              <a:rPr lang="en-US" dirty="0" smtClean="0"/>
              <a:t>- </a:t>
            </a:r>
            <a:r>
              <a:rPr lang="en-US" dirty="0" err="1"/>
              <a:t>m</a:t>
            </a:r>
            <a:r>
              <a:rPr lang="en-US" dirty="0" err="1" smtClean="0"/>
              <a:t>aggior</a:t>
            </a:r>
            <a:r>
              <a:rPr lang="en-US" dirty="0" smtClean="0"/>
              <a:t> “radial flow” 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4629814" y="4133605"/>
            <a:ext cx="41014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Krakow and HKM </a:t>
            </a:r>
            <a:r>
              <a:rPr lang="en-US" dirty="0" err="1" smtClean="0"/>
              <a:t>riproducono</a:t>
            </a:r>
            <a:r>
              <a:rPr lang="en-US" dirty="0" smtClean="0"/>
              <a:t> I </a:t>
            </a:r>
          </a:p>
          <a:p>
            <a:r>
              <a:rPr lang="en-US" dirty="0" err="1"/>
              <a:t>d</a:t>
            </a:r>
            <a:r>
              <a:rPr lang="en-US" dirty="0" err="1" smtClean="0"/>
              <a:t>ati</a:t>
            </a:r>
            <a:r>
              <a:rPr lang="en-US" dirty="0" smtClean="0"/>
              <a:t> </a:t>
            </a:r>
            <a:r>
              <a:rPr lang="en-US" dirty="0" err="1" smtClean="0"/>
              <a:t>entro</a:t>
            </a:r>
            <a:r>
              <a:rPr lang="en-US" dirty="0" smtClean="0"/>
              <a:t> un 20%.</a:t>
            </a:r>
          </a:p>
          <a:p>
            <a:r>
              <a:rPr lang="en-US" dirty="0" smtClean="0"/>
              <a:t>VISH2+1 non </a:t>
            </a:r>
            <a:r>
              <a:rPr lang="en-US" dirty="0" err="1" smtClean="0"/>
              <a:t>riproduce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modello</a:t>
            </a:r>
            <a:r>
              <a:rPr lang="en-US" dirty="0" smtClean="0"/>
              <a:t> non include la </a:t>
            </a:r>
          </a:p>
          <a:p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adronica</a:t>
            </a:r>
            <a:r>
              <a:rPr lang="en-US" dirty="0" smtClean="0"/>
              <a:t>,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aggiunge</a:t>
            </a:r>
            <a:r>
              <a:rPr lang="en-US" dirty="0" smtClean="0"/>
              <a:t> radial </a:t>
            </a:r>
          </a:p>
          <a:p>
            <a:r>
              <a:rPr lang="en-US" dirty="0"/>
              <a:t>f</a:t>
            </a:r>
            <a:r>
              <a:rPr lang="en-US" dirty="0" smtClean="0"/>
              <a:t>low </a:t>
            </a:r>
            <a:r>
              <a:rPr lang="en-US" dirty="0" err="1" smtClean="0"/>
              <a:t>proveniente</a:t>
            </a:r>
            <a:r>
              <a:rPr lang="en-US" dirty="0" smtClean="0"/>
              <a:t> da </a:t>
            </a:r>
            <a:r>
              <a:rPr lang="en-US" dirty="0" err="1" smtClean="0"/>
              <a:t>collisioni</a:t>
            </a:r>
            <a:r>
              <a:rPr lang="en-US" dirty="0" smtClean="0"/>
              <a:t> </a:t>
            </a:r>
            <a:r>
              <a:rPr lang="en-US" dirty="0" err="1" smtClean="0"/>
              <a:t>inelastiche</a:t>
            </a:r>
            <a:r>
              <a:rPr lang="en-US" dirty="0" smtClean="0"/>
              <a:t>)</a:t>
            </a:r>
            <a:endParaRPr lang="it-IT" dirty="0"/>
          </a:p>
        </p:txBody>
      </p:sp>
      <p:sp>
        <p:nvSpPr>
          <p:cNvPr id="7" name="Rectangle 6"/>
          <p:cNvSpPr/>
          <p:nvPr/>
        </p:nvSpPr>
        <p:spPr>
          <a:xfrm>
            <a:off x="4612459" y="233635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ben </a:t>
            </a:r>
            <a:r>
              <a:rPr lang="en-US" dirty="0" err="1" smtClean="0"/>
              <a:t>descritti</a:t>
            </a:r>
            <a:r>
              <a:rPr lang="en-US" dirty="0" smtClean="0"/>
              <a:t> 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 smtClean="0"/>
              <a:t>combinazione</a:t>
            </a:r>
            <a:r>
              <a:rPr lang="en-US" dirty="0" smtClean="0"/>
              <a:t> di</a:t>
            </a:r>
          </a:p>
          <a:p>
            <a:r>
              <a:rPr lang="en-US" dirty="0" err="1"/>
              <a:t>u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sorgente</a:t>
            </a:r>
            <a:r>
              <a:rPr lang="en-US" dirty="0" smtClean="0"/>
              <a:t> </a:t>
            </a:r>
            <a:r>
              <a:rPr lang="en-US" dirty="0" err="1" smtClean="0"/>
              <a:t>termica</a:t>
            </a:r>
            <a:r>
              <a:rPr lang="en-US" dirty="0" smtClean="0"/>
              <a:t> + boost </a:t>
            </a:r>
            <a:r>
              <a:rPr lang="en-US" dirty="0" err="1" smtClean="0"/>
              <a:t>radiale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T</a:t>
            </a:r>
            <a:r>
              <a:rPr lang="en-US" dirty="0" smtClean="0"/>
              <a:t>~(0.65±0.02) (10% </a:t>
            </a:r>
            <a:r>
              <a:rPr lang="en-US" dirty="0" err="1" smtClean="0"/>
              <a:t>piu</a:t>
            </a:r>
            <a:r>
              <a:rPr lang="en-US" dirty="0" smtClean="0"/>
              <a:t>’ alto </a:t>
            </a:r>
            <a:r>
              <a:rPr lang="en-US" dirty="0" err="1" smtClean="0"/>
              <a:t>rispetto</a:t>
            </a:r>
            <a:r>
              <a:rPr lang="en-US" dirty="0" smtClean="0"/>
              <a:t> a RHIC)</a:t>
            </a:r>
          </a:p>
          <a:p>
            <a:r>
              <a:rPr lang="en-US" dirty="0" smtClean="0"/>
              <a:t>e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kin</a:t>
            </a:r>
            <a:r>
              <a:rPr lang="en-US" dirty="0" smtClean="0"/>
              <a:t> = (95±10) MeV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7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5439</TotalTime>
  <Words>3019</Words>
  <Application>Microsoft Office PowerPoint</Application>
  <PresentationFormat>On-screen Show (4:3)</PresentationFormat>
  <Paragraphs>369</Paragraphs>
  <Slides>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Programma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25Mg: Yield</vt:lpstr>
      <vt:lpstr>PowerPoint Presentation</vt:lpstr>
      <vt:lpstr>EAR- 2</vt:lpstr>
      <vt:lpstr>PowerPoint Presentation</vt:lpstr>
    </vt:vector>
  </TitlesOfParts>
  <Company>INFN - Sezione di Bologna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n_TOF</dc:title>
  <dc:creator>Cristian Massimi</dc:creator>
  <cp:lastModifiedBy>utente</cp:lastModifiedBy>
  <cp:revision>81</cp:revision>
  <dcterms:created xsi:type="dcterms:W3CDTF">2012-06-21T15:50:13Z</dcterms:created>
  <dcterms:modified xsi:type="dcterms:W3CDTF">2013-07-10T07:10:18Z</dcterms:modified>
</cp:coreProperties>
</file>