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364" r:id="rId2"/>
    <p:sldId id="325" r:id="rId3"/>
    <p:sldId id="343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6" r:id="rId13"/>
    <p:sldId id="337" r:id="rId14"/>
    <p:sldId id="339" r:id="rId15"/>
    <p:sldId id="341" r:id="rId16"/>
    <p:sldId id="374" r:id="rId17"/>
    <p:sldId id="401" r:id="rId18"/>
    <p:sldId id="405" r:id="rId19"/>
    <p:sldId id="404" r:id="rId20"/>
    <p:sldId id="345" r:id="rId21"/>
    <p:sldId id="362" r:id="rId22"/>
    <p:sldId id="348" r:id="rId23"/>
    <p:sldId id="367" r:id="rId24"/>
    <p:sldId id="349" r:id="rId25"/>
    <p:sldId id="368" r:id="rId26"/>
    <p:sldId id="351" r:id="rId27"/>
    <p:sldId id="352" r:id="rId28"/>
    <p:sldId id="370" r:id="rId29"/>
    <p:sldId id="373" r:id="rId30"/>
    <p:sldId id="353" r:id="rId31"/>
    <p:sldId id="375" r:id="rId32"/>
    <p:sldId id="354" r:id="rId33"/>
    <p:sldId id="355" r:id="rId34"/>
    <p:sldId id="356" r:id="rId35"/>
    <p:sldId id="357" r:id="rId36"/>
    <p:sldId id="358" r:id="rId37"/>
    <p:sldId id="359" r:id="rId38"/>
    <p:sldId id="376" r:id="rId39"/>
    <p:sldId id="360" r:id="rId40"/>
    <p:sldId id="379" r:id="rId41"/>
    <p:sldId id="383" r:id="rId42"/>
    <p:sldId id="402" r:id="rId43"/>
    <p:sldId id="403" r:id="rId44"/>
    <p:sldId id="385" r:id="rId45"/>
    <p:sldId id="386" r:id="rId46"/>
    <p:sldId id="387" r:id="rId47"/>
    <p:sldId id="388" r:id="rId48"/>
    <p:sldId id="390" r:id="rId49"/>
    <p:sldId id="378" r:id="rId50"/>
    <p:sldId id="361" r:id="rId51"/>
    <p:sldId id="284" r:id="rId52"/>
    <p:sldId id="286" r:id="rId53"/>
    <p:sldId id="288" r:id="rId54"/>
    <p:sldId id="289" r:id="rId55"/>
    <p:sldId id="365" r:id="rId56"/>
    <p:sldId id="363" r:id="rId57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1" autoAdjust="0"/>
  </p:normalViewPr>
  <p:slideViewPr>
    <p:cSldViewPr>
      <p:cViewPr varScale="1">
        <p:scale>
          <a:sx n="75" d="100"/>
          <a:sy n="75" d="100"/>
        </p:scale>
        <p:origin x="8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F395A-D9E5-4C69-9C1E-4B799EC3A2CB}" type="datetimeFigureOut">
              <a:rPr lang="it-IT" smtClean="0"/>
              <a:t>02/07/2013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0537E-D66B-43CF-A3F8-60427D3502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80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  <p:sp>
        <p:nvSpPr>
          <p:cNvPr id="1157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9A20E2-6CBC-4189-B7AF-23116589C0FB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3133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537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77BAA-6B31-4804-8F3E-DB2FF26972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9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200" b="0" dirty="0" smtClean="0">
              <a:solidFill>
                <a:srgbClr val="0006FF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7F923-62EE-421C-8897-95643DC707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73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FFD7CE-D9D1-E14E-BC8C-FA854407957B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2475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323" y="4714968"/>
            <a:ext cx="5438419" cy="437807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7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0994D0-22EF-D840-8DCE-ED3C5F12A0D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2475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323" y="4714968"/>
            <a:ext cx="5438419" cy="437807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59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18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US" b="1" dirty="0" smtClean="0">
              <a:solidFill>
                <a:srgbClr val="0066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0B156-162F-475B-936A-12B7649EA26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151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77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8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90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D4FE5-F1B1-4F64-BA67-06614B393CB9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966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680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103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72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439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277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25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537E-D66B-43CF-A3F8-60427D35029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2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614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1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5E5488C-F36D-4666-AC45-57C59290A2BE}" type="slidenum">
              <a:rPr lang="en-GB" sz="1200" b="0" u="none">
                <a:latin typeface="Calibri" panose="020F0502020204030204" pitchFamily="34" charset="0"/>
              </a:rPr>
              <a:pPr algn="r" eaLnBrk="1" hangingPunct="1"/>
              <a:t>44</a:t>
            </a:fld>
            <a:endParaRPr lang="en-GB" sz="1200" b="0" u="non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7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961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mtClean="0"/>
          </a:p>
        </p:txBody>
      </p:sp>
    </p:spTree>
    <p:extLst>
      <p:ext uri="{BB962C8B-B14F-4D97-AF65-F5344CB8AC3E}">
        <p14:creationId xmlns:p14="http://schemas.microsoft.com/office/powerpoint/2010/main" val="548682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mtClean="0"/>
          </a:p>
        </p:txBody>
      </p:sp>
    </p:spTree>
    <p:extLst>
      <p:ext uri="{BB962C8B-B14F-4D97-AF65-F5344CB8AC3E}">
        <p14:creationId xmlns:p14="http://schemas.microsoft.com/office/powerpoint/2010/main" val="3305794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DA106D3-0772-4C5B-A856-01AA40014EF9}" type="slidenum">
              <a:rPr lang="it-IT" sz="1200" b="0" u="none"/>
              <a:pPr eaLnBrk="1" hangingPunct="1"/>
              <a:t>48</a:t>
            </a:fld>
            <a:endParaRPr lang="it-IT" sz="1200" b="0" u="none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1248662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168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 smtClean="0"/>
          </a:p>
        </p:txBody>
      </p:sp>
      <p:sp>
        <p:nvSpPr>
          <p:cNvPr id="1157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9A20E2-6CBC-4189-B7AF-23116589C0FB}" type="slidenum">
              <a:rPr lang="en-US" sz="1200"/>
              <a:pPr/>
              <a:t>56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6520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83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62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2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0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69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7E383-B1C3-48D5-86A1-54B7DB80C030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91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EA25-26DE-4A98-B997-2A7041F6091E}" type="datetime1">
              <a:rPr lang="it-IT" smtClean="0"/>
              <a:t>02/07/2013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06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0E94-2781-47FF-80DC-77AE8FD49392}" type="datetime1">
              <a:rPr lang="it-IT" smtClean="0"/>
              <a:t>02/07/2013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55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FE20-A1C8-487A-8E23-DB49BDFD4727}" type="datetime1">
              <a:rPr lang="it-IT" smtClean="0"/>
              <a:t>02/07/2013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98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A79-A4AC-4705-AED7-205B5B388ADB}" type="datetime1">
              <a:rPr lang="it-IT" smtClean="0"/>
              <a:t>02/07/2013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smtClean="0"/>
              <a:t>Page </a:t>
            </a:r>
            <a:fld id="{61629A1F-7499-4562-BEB9-88A65FD6D1C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5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4012F-DC08-4EB2-8E14-8D66075969E4}" type="datetime1">
              <a:rPr lang="it-IT" smtClean="0"/>
              <a:t>02/07/2013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6863A-1490-4E77-9A34-9A52C806323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10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84FA-02AC-4E3E-BB12-1D46134A5807}" type="datetime1">
              <a:rPr lang="it-IT" smtClean="0"/>
              <a:t>02/07/2013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44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E0FC-DA62-46C5-A12A-1417F6888D8E}" type="datetime1">
              <a:rPr lang="it-IT" smtClean="0"/>
              <a:t>02/07/2013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30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CF0C0-8E73-44FC-8E17-977E4339F57A}" type="datetime1">
              <a:rPr lang="it-IT" smtClean="0"/>
              <a:t>02/07/2013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50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BC71-9272-43C1-8915-779737E60267}" type="datetime1">
              <a:rPr lang="it-IT" smtClean="0"/>
              <a:t>02/07/2013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7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1796-EB7B-47D2-8998-E284F29846E5}" type="datetime1">
              <a:rPr lang="it-IT" smtClean="0"/>
              <a:t>02/07/2013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50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4E5-9CD8-46BA-A5A7-640E183C7FF2}" type="datetime1">
              <a:rPr lang="it-IT" smtClean="0"/>
              <a:t>02/07/2013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24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B83A-1CE3-4101-BCDF-97D36E199A86}" type="datetime1">
              <a:rPr lang="it-IT" smtClean="0"/>
              <a:t>02/07/2013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13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C0B8-52DD-40F3-88CC-78B160391C79}" type="datetime1">
              <a:rPr lang="it-IT" smtClean="0"/>
              <a:t>02/07/2013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52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0A05-7B77-41DC-93DC-CA88BF8EDC8D}" type="datetime1">
              <a:rPr lang="it-IT" smtClean="0"/>
              <a:t>02/07/2013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AE8F-F122-40C7-9445-E7ACFF31BC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09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genda.infn.it/getFile.py/access?resId=0&amp;materialId=slides&amp;confId=601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.jpeg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getFile.py/access?contribId=15&amp;sessionId=3&amp;resId=0&amp;materialId=slides&amp;confId=6256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4.jpeg"/><Relationship Id="rId9" Type="http://schemas.openxmlformats.org/officeDocument/2006/relationships/hyperlink" Target="http://www.lnf.infn.it/committee/pdf/FindRec4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35496" y="5681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Relazione Coordinatore CSN3@LNF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4693" name="Picture 17" descr="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3912"/>
            <a:ext cx="6858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Text Box 18"/>
          <p:cNvSpPr txBox="1">
            <a:spLocks noChangeArrowheads="1"/>
          </p:cNvSpPr>
          <p:nvPr/>
        </p:nvSpPr>
        <p:spPr bwMode="auto">
          <a:xfrm>
            <a:off x="539552" y="517058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  <p:sp>
        <p:nvSpPr>
          <p:cNvPr id="41996" name="Text Box 20"/>
          <p:cNvSpPr txBox="1">
            <a:spLocks noChangeArrowheads="1"/>
          </p:cNvSpPr>
          <p:nvPr/>
        </p:nvSpPr>
        <p:spPr bwMode="auto">
          <a:xfrm>
            <a:off x="1187624" y="2355786"/>
            <a:ext cx="7920880" cy="29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</a:rPr>
              <a:t>CERN	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err="1" smtClean="0">
                <a:latin typeface="Comic Sans MS" pitchFamily="66" charset="0"/>
              </a:rPr>
              <a:t>Fisica</a:t>
            </a:r>
            <a:r>
              <a:rPr lang="en-US" dirty="0">
                <a:latin typeface="Comic Sans MS" pitchFamily="66" charset="0"/>
              </a:rPr>
              <a:t>: QGP		FTE:  </a:t>
            </a:r>
            <a:r>
              <a:rPr lang="en-US" dirty="0" err="1">
                <a:latin typeface="Comic Sans MS" pitchFamily="66" charset="0"/>
              </a:rPr>
              <a:t>r</a:t>
            </a:r>
            <a:r>
              <a:rPr lang="en-US" dirty="0" err="1" smtClean="0">
                <a:latin typeface="Comic Sans MS" pitchFamily="66" charset="0"/>
              </a:rPr>
              <a:t>ic</a:t>
            </a:r>
            <a:r>
              <a:rPr lang="en-US" dirty="0" smtClean="0">
                <a:latin typeface="Comic Sans MS" pitchFamily="66" charset="0"/>
              </a:rPr>
              <a:t>.+</a:t>
            </a:r>
            <a:r>
              <a:rPr lang="en-US" dirty="0" err="1">
                <a:latin typeface="Comic Sans MS" pitchFamily="66" charset="0"/>
              </a:rPr>
              <a:t>t</a:t>
            </a:r>
            <a:r>
              <a:rPr lang="en-US" dirty="0" err="1" smtClean="0">
                <a:latin typeface="Comic Sans MS" pitchFamily="66" charset="0"/>
              </a:rPr>
              <a:t>ecnol</a:t>
            </a:r>
            <a:r>
              <a:rPr lang="en-US" dirty="0">
                <a:latin typeface="Comic Sans MS" pitchFamily="66" charset="0"/>
              </a:rPr>
              <a:t>. </a:t>
            </a:r>
            <a:r>
              <a:rPr lang="en-US" dirty="0" smtClean="0">
                <a:latin typeface="Comic Sans MS" pitchFamily="66" charset="0"/>
              </a:rPr>
              <a:t>9.9 + 0.6UE</a:t>
            </a:r>
            <a:endParaRPr lang="en-US" dirty="0">
              <a:latin typeface="Comic Sans MS" pitchFamily="66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7.5 + 2UE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Bonn/Mainz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adronica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1.3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GSI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adr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./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2.2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LNF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10.5 + 0.4UE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LNGS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err="1" smtClean="0">
                <a:latin typeface="Comic Sans MS" pitchFamily="66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nucleare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	FTE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ric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.+</a:t>
            </a:r>
            <a:r>
              <a:rPr lang="en-US" dirty="0" err="1">
                <a:latin typeface="Comic Sans MS" pitchFamily="66" charset="0"/>
                <a:ea typeface="ＭＳ Ｐゴシック" charset="0"/>
                <a:cs typeface="ＭＳ Ｐゴシック" charset="0"/>
              </a:rPr>
              <a:t>tecnol</a:t>
            </a:r>
            <a:r>
              <a:rPr lang="en-US" dirty="0">
                <a:latin typeface="Comic Sans MS" pitchFamily="66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dirty="0" smtClean="0">
                <a:latin typeface="Comic Sans MS" pitchFamily="66" charset="0"/>
                <a:ea typeface="ＭＳ Ｐゴシック" charset="0"/>
                <a:cs typeface="ＭＳ Ｐゴシック" charset="0"/>
              </a:rPr>
              <a:t>5.8</a:t>
            </a:r>
            <a:endParaRPr lang="en-US" dirty="0"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1130666" y="5265251"/>
            <a:ext cx="7473784" cy="684029"/>
            <a:chOff x="5434" y="810"/>
            <a:chExt cx="720" cy="820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5434" y="810"/>
              <a:ext cx="672" cy="8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14704" name="Text Box 28"/>
            <p:cNvSpPr txBox="1">
              <a:spLocks noChangeArrowheads="1"/>
            </p:cNvSpPr>
            <p:nvPr/>
          </p:nvSpPr>
          <p:spPr bwMode="auto">
            <a:xfrm>
              <a:off x="5482" y="1007"/>
              <a:ext cx="6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u="sng" dirty="0">
                  <a:solidFill>
                    <a:srgbClr val="C00000"/>
                  </a:solidFill>
                  <a:latin typeface="Comic Sans MS" pitchFamily="66" charset="0"/>
                </a:rPr>
                <a:t>FTE </a:t>
              </a:r>
              <a:r>
                <a:rPr lang="en-US" sz="2000" b="1" u="sng" dirty="0" err="1" smtClean="0">
                  <a:solidFill>
                    <a:srgbClr val="C00000"/>
                  </a:solidFill>
                  <a:latin typeface="Comic Sans MS" pitchFamily="66" charset="0"/>
                </a:rPr>
                <a:t>Totali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:       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omic Sans MS" pitchFamily="66" charset="0"/>
                </a:rPr>
                <a:t>Ric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.+</a:t>
              </a:r>
              <a:r>
                <a:rPr lang="en-US" sz="2000" b="1" dirty="0" err="1">
                  <a:solidFill>
                    <a:srgbClr val="C00000"/>
                  </a:solidFill>
                  <a:latin typeface="Comic Sans MS" pitchFamily="66" charset="0"/>
                </a:rPr>
                <a:t>Tecnol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</a:rPr>
                <a:t>. 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40.2 /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omic Sans MS" pitchFamily="66" charset="0"/>
                </a:rPr>
                <a:t>Tecnici</a:t>
              </a:r>
              <a:r>
                <a:rPr lang="en-US" sz="2000" b="1" dirty="0" smtClean="0">
                  <a:solidFill>
                    <a:srgbClr val="C00000"/>
                  </a:solidFill>
                  <a:latin typeface="Comic Sans MS" pitchFamily="66" charset="0"/>
                </a:rPr>
                <a:t> 4.8</a:t>
              </a:r>
              <a:endParaRPr lang="en-US" sz="2000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41" y="784761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Consiglio Laboratorio Aperto 2 Luglio 2013</a:t>
            </a:r>
          </a:p>
          <a:p>
            <a:pPr algn="ctr"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Alessandra </a:t>
            </a:r>
            <a:r>
              <a:rPr lang="it-IT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Fantoni</a:t>
            </a:r>
            <a:endParaRPr lang="it-IT" sz="28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69" name="Picture 1" descr="logo nuovo al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72590" cy="7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ogo JLab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834257"/>
            <a:ext cx="1120144" cy="5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logo kaonn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0" y="4221088"/>
            <a:ext cx="764976" cy="5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logo Mam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6" y="3347838"/>
            <a:ext cx="581874" cy="4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logo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" y="3840087"/>
            <a:ext cx="9525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3249" y="6167045"/>
            <a:ext cx="9035255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GB" dirty="0">
                <a:solidFill>
                  <a:srgbClr val="0070C0"/>
                </a:solidFill>
                <a:latin typeface="Comic Sans MS" pitchFamily="66" charset="0"/>
              </a:rPr>
              <a:t>3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sigle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su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6)  con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Responsabilità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Nazionali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INFN: PANDA, SIDDHARTA, VIP</a:t>
            </a:r>
          </a:p>
          <a:p>
            <a:pPr>
              <a:buClr>
                <a:schemeClr val="accent2"/>
              </a:buClr>
            </a:pP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Numerose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importanti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responsabilità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nazionali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 / </a:t>
            </a:r>
            <a:r>
              <a:rPr lang="en-GB" dirty="0" err="1" smtClean="0">
                <a:solidFill>
                  <a:srgbClr val="0070C0"/>
                </a:solidFill>
                <a:latin typeface="Comic Sans MS" pitchFamily="66" charset="0"/>
              </a:rPr>
              <a:t>internazionali</a:t>
            </a:r>
            <a:endParaRPr lang="en-GB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25" name="CasellaDiTesto 2"/>
          <p:cNvSpPr txBox="1"/>
          <p:nvPr/>
        </p:nvSpPr>
        <p:spPr>
          <a:xfrm>
            <a:off x="109017" y="5943600"/>
            <a:ext cx="8958795" cy="830997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Preparation for the new Inner Tracking System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construction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LNF 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as national production center for all the ALICE INFN groups</a:t>
            </a:r>
            <a:endParaRPr lang="en-US" b="1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248755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" name="Rettangolo 21"/>
          <p:cNvSpPr/>
          <p:nvPr/>
        </p:nvSpPr>
        <p:spPr>
          <a:xfrm>
            <a:off x="0" y="2895600"/>
            <a:ext cx="4283968" cy="2936073"/>
          </a:xfrm>
          <a:prstGeom prst="rect">
            <a:avLst/>
          </a:prstGeom>
          <a:solidFill>
            <a:srgbClr val="FFFFFF"/>
          </a:solidFill>
          <a:ln>
            <a:solidFill>
              <a:srgbClr val="00408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20" tIns="45663" rIns="91320" bIns="45663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ALICE UPGRADE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ITS Outer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Barrel (OB)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 4 layers pixels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Radial position (mm): 200, 220, 410, 430 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Length in z (mm): 843, 1475 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Nr. of modules: 48, 52, 96, 102 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/>
              </a:rPr>
              <a:t>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/>
              </a:rPr>
              <a:t>298</a:t>
            </a:r>
            <a:endParaRPr lang="en-US" sz="14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Nr. of chips/module:  28, 28, 52, 52  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Nr. of chips/layer: 2688, 2912, 9600, </a:t>
            </a:r>
            <a:r>
              <a:rPr lang="en-US" sz="14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10200 </a:t>
            </a:r>
            <a:r>
              <a:rPr lang="en-US" sz="14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/>
              </a:rPr>
              <a:t>25400</a:t>
            </a:r>
            <a:endParaRPr lang="en-US" sz="1400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4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Pixel 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size: ~ 20 </a:t>
            </a:r>
            <a:r>
              <a:rPr lang="en-US" sz="1400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μm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x 20 </a:t>
            </a:r>
            <a:r>
              <a:rPr lang="en-US" sz="1400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μm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or bigger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Material thickness: ~ </a:t>
            </a:r>
            <a:r>
              <a:rPr lang="en-US" sz="14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0.3% 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lang="en-US" sz="1400" baseline="-250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</a:t>
            </a:r>
            <a:endParaRPr lang="en-US" sz="1400" baseline="300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Throughput: &lt; 6 Mbit / sec·cm</a:t>
            </a:r>
            <a:r>
              <a:rPr lang="en-US" sz="1400" baseline="300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8400" y="2286001"/>
            <a:ext cx="2133600" cy="1066800"/>
          </a:xfrm>
          <a:prstGeom prst="straightConnector1">
            <a:avLst/>
          </a:prstGeom>
          <a:ln w="31750">
            <a:solidFill>
              <a:srgbClr val="80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8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 cstate="print"/>
          <a:srcRect l="8504"/>
          <a:stretch>
            <a:fillRect/>
          </a:stretch>
        </p:blipFill>
        <p:spPr bwMode="auto">
          <a:xfrm>
            <a:off x="0" y="838212"/>
            <a:ext cx="4462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CalFrameA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3" y="3289300"/>
            <a:ext cx="44958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Line 7"/>
          <p:cNvSpPr>
            <a:spLocks noChangeShapeType="1"/>
          </p:cNvSpPr>
          <p:nvPr/>
        </p:nvSpPr>
        <p:spPr bwMode="auto">
          <a:xfrm flipH="1" flipV="1">
            <a:off x="2209800" y="2190750"/>
            <a:ext cx="3962400" cy="1981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lIns="91320" tIns="45663" rIns="91320" bIns="45663" anchor="ctr"/>
          <a:lstStyle/>
          <a:p>
            <a:endParaRPr lang="it-IT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648201" y="1058418"/>
            <a:ext cx="4114799" cy="2010542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France, Italy and USA Collaboration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 US Super-Modules (SM)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EU SMs (Italy and France)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started in 2008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4/10 SM installed in 2009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installation in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2 short (1/3) SM in LS1 in 2013</a:t>
            </a:r>
            <a:endParaRPr lang="en-US" sz="1800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212729" y="3925900"/>
            <a:ext cx="184644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0" tIns="45663" rIns="91320" bIns="45663">
            <a:spAutoFit/>
          </a:bodyPr>
          <a:lstStyle/>
          <a:p>
            <a:endParaRPr lang="it-IT"/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60337" y="4493780"/>
            <a:ext cx="41776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0" tIns="45663" rIns="91320" bIns="45663">
            <a:spAutoFit/>
          </a:bodyPr>
          <a:lstStyle/>
          <a:p>
            <a:r>
              <a:rPr lang="en-US" sz="2000" dirty="0">
                <a:solidFill>
                  <a:srgbClr val="AF0D6A"/>
                </a:solidFill>
              </a:rPr>
              <a:t>Lead-Scintillator Sampling Calorimeter</a:t>
            </a:r>
          </a:p>
          <a:p>
            <a:r>
              <a:rPr lang="en-US" sz="2000" dirty="0">
                <a:solidFill>
                  <a:srgbClr val="AF0D6A"/>
                </a:solidFill>
              </a:rPr>
              <a:t>	</a:t>
            </a:r>
            <a:r>
              <a:rPr lang="en-US" sz="2000" dirty="0">
                <a:solidFill>
                  <a:srgbClr val="AF0D6A"/>
                </a:solidFill>
                <a:latin typeface="Symbol" pitchFamily="18" charset="2"/>
                <a:sym typeface="Symbol" pitchFamily="18" charset="2"/>
              </a:rPr>
              <a:t></a:t>
            </a:r>
            <a:r>
              <a:rPr lang="en-US" sz="2000" dirty="0">
                <a:solidFill>
                  <a:srgbClr val="AF0D6A"/>
                </a:solidFill>
              </a:rPr>
              <a:t>= 1.4,  </a:t>
            </a:r>
            <a:r>
              <a:rPr lang="en-US" sz="2000" dirty="0">
                <a:solidFill>
                  <a:srgbClr val="AF0D6A"/>
                </a:solidFill>
                <a:latin typeface="Symbol" pitchFamily="18" charset="2"/>
                <a:sym typeface="Symbol" pitchFamily="18" charset="2"/>
              </a:rPr>
              <a:t></a:t>
            </a:r>
            <a:r>
              <a:rPr lang="en-US" sz="2000" dirty="0">
                <a:solidFill>
                  <a:srgbClr val="AF0D6A"/>
                </a:solidFill>
              </a:rPr>
              <a:t>=100</a:t>
            </a:r>
            <a:r>
              <a:rPr lang="en-US" sz="2000" baseline="30000" dirty="0">
                <a:solidFill>
                  <a:srgbClr val="AF0D6A"/>
                </a:solidFill>
              </a:rPr>
              <a:t>o</a:t>
            </a:r>
            <a:r>
              <a:rPr lang="en-US" sz="2000" dirty="0">
                <a:solidFill>
                  <a:srgbClr val="AF0D6A"/>
                </a:solidFill>
              </a:rPr>
              <a:t>, 20.1 X</a:t>
            </a:r>
            <a:r>
              <a:rPr lang="en-US" sz="2000" baseline="-25000" dirty="0">
                <a:solidFill>
                  <a:srgbClr val="AF0D6A"/>
                </a:solidFill>
              </a:rPr>
              <a:t>0</a:t>
            </a:r>
          </a:p>
          <a:p>
            <a:endParaRPr lang="en-US" sz="2000" dirty="0">
              <a:solidFill>
                <a:srgbClr val="AF0D6A"/>
              </a:solidFill>
            </a:endParaRPr>
          </a:p>
          <a:p>
            <a:r>
              <a:rPr lang="en-US" sz="2000" dirty="0" err="1">
                <a:solidFill>
                  <a:srgbClr val="AF0D6A"/>
                </a:solidFill>
              </a:rPr>
              <a:t>Shashlik</a:t>
            </a:r>
            <a:r>
              <a:rPr lang="en-US" sz="2000" dirty="0">
                <a:solidFill>
                  <a:srgbClr val="AF0D6A"/>
                </a:solidFill>
              </a:rPr>
              <a:t> Geometry, APD </a:t>
            </a:r>
            <a:r>
              <a:rPr lang="en-US" sz="2000" dirty="0" err="1">
                <a:solidFill>
                  <a:srgbClr val="AF0D6A"/>
                </a:solidFill>
              </a:rPr>
              <a:t>Photosensor</a:t>
            </a:r>
            <a:endParaRPr lang="en-US" sz="2000" dirty="0">
              <a:solidFill>
                <a:srgbClr val="AF0D6A"/>
              </a:solidFill>
            </a:endParaRPr>
          </a:p>
          <a:p>
            <a:r>
              <a:rPr lang="en-US" sz="2000" dirty="0">
                <a:solidFill>
                  <a:srgbClr val="AF0D6A"/>
                </a:solidFill>
              </a:rPr>
              <a:t>	12k Towers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28600" y="228602"/>
            <a:ext cx="1669047" cy="769441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EMCal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4572000" y="871609"/>
            <a:ext cx="4191000" cy="2322435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62345" y="4267205"/>
            <a:ext cx="4191000" cy="2057400"/>
          </a:xfrm>
          <a:prstGeom prst="roundRect">
            <a:avLst/>
          </a:prstGeom>
          <a:noFill/>
          <a:ln w="12700">
            <a:solidFill>
              <a:srgbClr val="AF0D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9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152401"/>
            <a:ext cx="2869454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HLT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for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EMCal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0056" y="908720"/>
            <a:ext cx="3473832" cy="193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20" tIns="45663" rIns="91320" bIns="45663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Main HLT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strategy for EMCAL: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Reconstruction for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calibration, monitoring and triggering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Event rejection using </a:t>
            </a: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high-E</a:t>
            </a:r>
            <a:r>
              <a:rPr lang="en-US" sz="2000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(cluster) trigger OR jet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trigger AND e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trigger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8220" y="764704"/>
            <a:ext cx="3485668" cy="2304256"/>
          </a:xfrm>
          <a:prstGeom prst="round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4127476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" y="3573016"/>
            <a:ext cx="4646192" cy="31466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4624"/>
            <a:ext cx="4836112" cy="3542452"/>
          </a:xfrm>
          <a:prstGeom prst="rect">
            <a:avLst/>
          </a:prstGeom>
        </p:spPr>
      </p:pic>
      <p:sp>
        <p:nvSpPr>
          <p:cNvPr id="4096" name="Footer Placeholder 409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sp>
        <p:nvSpPr>
          <p:cNvPr id="9" name="Footer Placeholder 4095"/>
          <p:cNvSpPr txBox="1">
            <a:spLocks/>
          </p:cNvSpPr>
          <p:nvPr/>
        </p:nvSpPr>
        <p:spPr>
          <a:xfrm>
            <a:off x="3923928" y="35730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/>
                </a:solidFill>
              </a:rPr>
              <a:t>arXiv:1209.3647v1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76200" y="115669"/>
            <a:ext cx="4704608" cy="646331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From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EMCal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 to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Century Gothic"/>
                <a:ea typeface="Arial Unicode MS" pitchFamily="34" charset="-128"/>
                <a:cs typeface="Century Gothic"/>
              </a:rPr>
              <a:t>DCal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28600" y="1066800"/>
            <a:ext cx="7923145" cy="7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0" tIns="45663" rIns="91320" bIns="45663">
            <a:spAutoFit/>
          </a:bodyPr>
          <a:lstStyle/>
          <a:p>
            <a:r>
              <a:rPr lang="en-US" sz="2000" dirty="0" err="1">
                <a:solidFill>
                  <a:srgbClr val="AF0D6A"/>
                </a:solidFill>
              </a:rPr>
              <a:t>DCal</a:t>
            </a:r>
            <a:r>
              <a:rPr lang="en-US" sz="2000" dirty="0">
                <a:solidFill>
                  <a:srgbClr val="AF0D6A"/>
                </a:solidFill>
              </a:rPr>
              <a:t>, the first upgrade approved by the Alice collaboration.</a:t>
            </a:r>
          </a:p>
          <a:p>
            <a:r>
              <a:rPr lang="en-US" sz="2000" dirty="0" smtClean="0">
                <a:solidFill>
                  <a:srgbClr val="AF0D6A"/>
                </a:solidFill>
              </a:rPr>
              <a:t>Installation </a:t>
            </a:r>
            <a:r>
              <a:rPr lang="en-US" sz="2000" dirty="0">
                <a:solidFill>
                  <a:srgbClr val="AF0D6A"/>
                </a:solidFill>
              </a:rPr>
              <a:t>in </a:t>
            </a:r>
            <a:r>
              <a:rPr lang="en-US" sz="2000" dirty="0" smtClean="0">
                <a:solidFill>
                  <a:srgbClr val="AF0D6A"/>
                </a:solidFill>
              </a:rPr>
              <a:t>LS1 fall </a:t>
            </a:r>
            <a:r>
              <a:rPr lang="en-US" sz="2000" dirty="0">
                <a:solidFill>
                  <a:srgbClr val="AF0D6A"/>
                </a:solidFill>
              </a:rPr>
              <a:t>2013: extension of </a:t>
            </a:r>
            <a:r>
              <a:rPr lang="en-US" sz="2000" dirty="0" err="1">
                <a:solidFill>
                  <a:srgbClr val="AF0D6A"/>
                </a:solidFill>
              </a:rPr>
              <a:t>EMCal</a:t>
            </a:r>
            <a:r>
              <a:rPr lang="en-US" sz="2000" dirty="0">
                <a:solidFill>
                  <a:srgbClr val="AF0D6A"/>
                </a:solidFill>
              </a:rPr>
              <a:t> for jet-jet and </a:t>
            </a:r>
            <a:r>
              <a:rPr lang="en-US" sz="2400" dirty="0">
                <a:solidFill>
                  <a:srgbClr val="AF0D6A"/>
                </a:solidFill>
                <a:latin typeface="Symbol" pitchFamily="18" charset="2"/>
              </a:rPr>
              <a:t>g</a:t>
            </a:r>
            <a:r>
              <a:rPr lang="en-US" sz="2000" dirty="0">
                <a:solidFill>
                  <a:srgbClr val="AF0D6A"/>
                </a:solidFill>
              </a:rPr>
              <a:t>-jet physics</a:t>
            </a:r>
          </a:p>
        </p:txBody>
      </p:sp>
      <p:sp>
        <p:nvSpPr>
          <p:cNvPr id="24" name="Rettangolo arrotondato 23"/>
          <p:cNvSpPr/>
          <p:nvPr/>
        </p:nvSpPr>
        <p:spPr>
          <a:xfrm>
            <a:off x="152400" y="914401"/>
            <a:ext cx="8763000" cy="10668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4" y="2057412"/>
            <a:ext cx="3330853" cy="334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562612" y="5334000"/>
            <a:ext cx="3270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20" tIns="45663" rIns="91320" bIns="45663">
            <a:spAutoFit/>
          </a:bodyPr>
          <a:lstStyle/>
          <a:p>
            <a:r>
              <a:rPr lang="en-US" sz="2000" dirty="0"/>
              <a:t>DCAL modules:</a:t>
            </a:r>
          </a:p>
          <a:p>
            <a:r>
              <a:rPr lang="en-US" sz="2000" dirty="0"/>
              <a:t>same technology than </a:t>
            </a:r>
            <a:r>
              <a:rPr lang="en-US" sz="2000" dirty="0" err="1"/>
              <a:t>EMCal</a:t>
            </a:r>
            <a:r>
              <a:rPr lang="en-US" sz="2000" dirty="0"/>
              <a:t> 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11331" y="5877272"/>
            <a:ext cx="5923046" cy="6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20" tIns="45663" rIns="91320" bIns="45663">
            <a:spAutoFit/>
          </a:bodyPr>
          <a:lstStyle/>
          <a:p>
            <a:r>
              <a:rPr lang="en-US" sz="2000" dirty="0"/>
              <a:t>LNF contribution with tools, expertise and manpower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EMCAL+DCAL =&gt; more than 250k fibers sputtered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76200" y="5877272"/>
            <a:ext cx="6553200" cy="7620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8491"/>
            <a:ext cx="5135778" cy="2766693"/>
          </a:xfrm>
          <a:prstGeom prst="rect">
            <a:avLst/>
          </a:prstGeom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81874" y="5147900"/>
            <a:ext cx="360820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mic Sans MS" pitchFamily="66" charset="0"/>
              </a:rPr>
              <a:t>DCal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– 6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+2 (1/3) super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modules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3980656" y="5301208"/>
            <a:ext cx="951384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PHOS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flipV="1">
            <a:off x="683568" y="3962000"/>
            <a:ext cx="1535357" cy="11859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H="1" flipV="1">
            <a:off x="3706326" y="3741322"/>
            <a:ext cx="594713" cy="155988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95733" y="116632"/>
            <a:ext cx="7184579" cy="52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9960" rIns="81555" bIns="4077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200" dirty="0">
                <a:solidFill>
                  <a:srgbClr val="C00000"/>
                </a:solidFill>
                <a:latin typeface="+mn-lt"/>
                <a:cs typeface="Century Gothic"/>
              </a:rPr>
              <a:t>LNF </a:t>
            </a:r>
            <a:r>
              <a:rPr lang="en-US" sz="3200" dirty="0" smtClean="0">
                <a:solidFill>
                  <a:srgbClr val="C00000"/>
                </a:solidFill>
                <a:latin typeface="+mn-lt"/>
                <a:cs typeface="Century Gothic"/>
              </a:rPr>
              <a:t>main 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Century Gothic"/>
              </a:rPr>
              <a:t>contributor to jet </a:t>
            </a:r>
            <a:r>
              <a:rPr lang="en-US" sz="3200" dirty="0" err="1">
                <a:solidFill>
                  <a:srgbClr val="C00000"/>
                </a:solidFill>
                <a:latin typeface="+mn-lt"/>
                <a:cs typeface="Century Gothic"/>
              </a:rPr>
              <a:t>physics@LHC</a:t>
            </a:r>
            <a:endParaRPr lang="en-US" sz="3200" dirty="0">
              <a:solidFill>
                <a:srgbClr val="C00000"/>
              </a:solidFill>
              <a:latin typeface="+mn-lt"/>
              <a:cs typeface="Century Gothic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51521" y="908720"/>
            <a:ext cx="836640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5163" rIns="81555" bIns="4077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b="1" u="sng" dirty="0" smtClean="0">
                <a:solidFill>
                  <a:srgbClr val="C00000"/>
                </a:solidFill>
                <a:latin typeface="+mn-lt"/>
                <a:cs typeface="Century Gothic"/>
              </a:rPr>
              <a:t>1. ALICE Jet Results:</a:t>
            </a: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" dirty="0">
              <a:latin typeface="+mn-lt"/>
              <a:cs typeface="Century Gothic"/>
            </a:endParaRPr>
          </a:p>
          <a:p>
            <a:pPr marL="285750" indent="-285750"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ALICE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first publication on Heavy Ion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Jets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 </a:t>
            </a:r>
            <a:r>
              <a:rPr lang="en-US" i="1" dirty="0" smtClean="0">
                <a:latin typeface="+mn-lt"/>
                <a:cs typeface="Century Gothic"/>
              </a:rPr>
              <a:t>JHEP </a:t>
            </a:r>
            <a:r>
              <a:rPr lang="en-US" i="1" dirty="0">
                <a:latin typeface="+mn-lt"/>
                <a:cs typeface="Century Gothic"/>
              </a:rPr>
              <a:t>1203 (2012) </a:t>
            </a:r>
            <a:r>
              <a:rPr lang="en-US" i="1" dirty="0" smtClean="0">
                <a:latin typeface="+mn-lt"/>
                <a:cs typeface="Century Gothic"/>
              </a:rPr>
              <a:t>053 [LNF </a:t>
            </a:r>
            <a:r>
              <a:rPr lang="en-US" i="1" dirty="0">
                <a:latin typeface="+mn-lt"/>
                <a:cs typeface="Century Gothic"/>
              </a:rPr>
              <a:t>primary </a:t>
            </a:r>
            <a:r>
              <a:rPr lang="en-US" i="1" dirty="0" smtClean="0">
                <a:latin typeface="+mn-lt"/>
                <a:cs typeface="Century Gothic"/>
              </a:rPr>
              <a:t>author]</a:t>
            </a:r>
          </a:p>
          <a:p>
            <a:pPr marL="285750" indent="-285750"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Charged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jet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spectrum</a:t>
            </a:r>
            <a:r>
              <a:rPr lang="en-US" dirty="0">
                <a:solidFill>
                  <a:srgbClr val="FF0000"/>
                </a:solidFill>
                <a:latin typeface="+mn-lt"/>
                <a:cs typeface="Century Gothic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Century Gothic"/>
              </a:rPr>
              <a:t> </a:t>
            </a:r>
            <a:r>
              <a:rPr lang="en-US" i="1" dirty="0">
                <a:latin typeface="+mn-lt"/>
                <a:cs typeface="Century Gothic"/>
              </a:rPr>
              <a:t>upcoming </a:t>
            </a:r>
            <a:r>
              <a:rPr lang="en-US" i="1" dirty="0" smtClean="0">
                <a:latin typeface="+mn-lt"/>
                <a:cs typeface="Century Gothic"/>
              </a:rPr>
              <a:t>publication [LNF co-primary author]</a:t>
            </a:r>
          </a:p>
          <a:p>
            <a:pPr marL="285750" indent="-285750"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Full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jet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spectrum</a:t>
            </a:r>
            <a:r>
              <a:rPr lang="en-US" dirty="0">
                <a:latin typeface="+mn-lt"/>
                <a:cs typeface="Century Gothic"/>
              </a:rPr>
              <a:t> </a:t>
            </a:r>
            <a:r>
              <a:rPr lang="en-US" dirty="0" smtClean="0">
                <a:latin typeface="+mn-lt"/>
                <a:cs typeface="Century Gothic"/>
              </a:rPr>
              <a:t>upcoming publication [LNF co-primary author]</a:t>
            </a:r>
            <a:endParaRPr lang="en-US" dirty="0">
              <a:latin typeface="+mn-lt"/>
              <a:cs typeface="Century Gothic"/>
            </a:endParaRPr>
          </a:p>
          <a:p>
            <a:pPr marL="285750" indent="-285750"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Hadron-jet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and recoil jet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spectrum</a:t>
            </a:r>
            <a:r>
              <a:rPr lang="en-US" dirty="0">
                <a:latin typeface="+mn-lt"/>
                <a:cs typeface="Century Gothic"/>
              </a:rPr>
              <a:t> </a:t>
            </a:r>
            <a:r>
              <a:rPr lang="en-US" i="1" dirty="0" smtClean="0">
                <a:latin typeface="+mn-lt"/>
                <a:cs typeface="Century Gothic"/>
              </a:rPr>
              <a:t>upcoming publication [LNF </a:t>
            </a:r>
            <a:r>
              <a:rPr lang="en-US" i="1" dirty="0">
                <a:latin typeface="+mn-lt"/>
                <a:cs typeface="Century Gothic"/>
              </a:rPr>
              <a:t>primary author</a:t>
            </a:r>
            <a:r>
              <a:rPr lang="en-US" i="1" dirty="0" smtClean="0">
                <a:latin typeface="+mn-lt"/>
                <a:cs typeface="Century Gothic"/>
              </a:rPr>
              <a:t>]</a:t>
            </a:r>
            <a:endParaRPr lang="en-US" dirty="0">
              <a:latin typeface="+mn-lt"/>
              <a:cs typeface="Century Gothic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latin typeface="Century Gothic"/>
              <a:cs typeface="Century Gothic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9512" y="861299"/>
            <a:ext cx="8438416" cy="1487581"/>
          </a:xfrm>
          <a:prstGeom prst="rect">
            <a:avLst/>
          </a:prstGeom>
          <a:noFill/>
          <a:ln w="9525" cap="flat" cmpd="sng" algn="ctr">
            <a:solidFill>
              <a:srgbClr val="0C4613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36" tIns="41469" rIns="82936" bIns="41469" numCol="1" rtlCol="0" anchor="t" anchorCtr="0" compatLnSpc="1">
            <a:prstTxWarp prst="textNoShape">
              <a:avLst/>
            </a:prstTxWarp>
          </a:bodyPr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1235" y="2420888"/>
            <a:ext cx="8456693" cy="2592288"/>
          </a:xfrm>
          <a:prstGeom prst="rect">
            <a:avLst/>
          </a:prstGeom>
          <a:noFill/>
          <a:ln w="9525" cap="flat" cmpd="sng" algn="ctr">
            <a:solidFill>
              <a:srgbClr val="0C4613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36" tIns="41469" rIns="82936" bIns="41469" numCol="1" rtlCol="0" anchor="t" anchorCtr="0" compatLnSpc="1">
            <a:prstTxWarp prst="textNoShape">
              <a:avLst/>
            </a:prstTxWarp>
          </a:bodyPr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23528" y="2492896"/>
            <a:ext cx="8294400" cy="8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5163" rIns="81555" bIns="4077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b="1" u="sng" dirty="0" smtClean="0">
                <a:solidFill>
                  <a:srgbClr val="C00000"/>
                </a:solidFill>
                <a:latin typeface="+mn-lt"/>
                <a:cs typeface="Century Gothic"/>
              </a:rPr>
              <a:t>2. Phenomenological studies of jet quenching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Century Gothic"/>
              </a:rPr>
              <a:t> </a:t>
            </a: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" b="1" dirty="0" smtClean="0">
              <a:solidFill>
                <a:srgbClr val="C00000"/>
              </a:solidFill>
              <a:latin typeface="+mn-lt"/>
              <a:cs typeface="Century Gothic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and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first interpretation of LHC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data</a:t>
            </a: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Collaboration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with Santiago de </a:t>
            </a:r>
            <a:r>
              <a:rPr lang="en-US" dirty="0" err="1">
                <a:solidFill>
                  <a:srgbClr val="002060"/>
                </a:solidFill>
                <a:latin typeface="+mn-lt"/>
                <a:cs typeface="Century Gothic"/>
              </a:rPr>
              <a:t>Compostela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&amp; LNF </a:t>
            </a:r>
            <a:r>
              <a:rPr lang="en-US" dirty="0">
                <a:solidFill>
                  <a:srgbClr val="002060"/>
                </a:solidFill>
                <a:latin typeface="+mn-lt"/>
                <a:cs typeface="Century Gothic"/>
              </a:rPr>
              <a:t>theory </a:t>
            </a:r>
            <a:r>
              <a:rPr lang="en-US" dirty="0" smtClean="0">
                <a:solidFill>
                  <a:srgbClr val="002060"/>
                </a:solidFill>
                <a:latin typeface="+mn-lt"/>
                <a:cs typeface="Century Gothic"/>
              </a:rPr>
              <a:t>departments</a:t>
            </a:r>
            <a:r>
              <a:rPr lang="en-US" dirty="0" smtClean="0">
                <a:solidFill>
                  <a:srgbClr val="000090"/>
                </a:solidFill>
                <a:latin typeface="+mn-lt"/>
                <a:cs typeface="Century Gothic"/>
              </a:rPr>
              <a:t>:</a:t>
            </a:r>
            <a:endParaRPr lang="en-US" dirty="0">
              <a:solidFill>
                <a:srgbClr val="000090"/>
              </a:solidFill>
              <a:latin typeface="+mn-lt"/>
              <a:cs typeface="Century Gothic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000090"/>
              </a:solidFill>
              <a:latin typeface="+mn-lt"/>
              <a:cs typeface="Century Gothic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90"/>
                </a:solidFill>
                <a:latin typeface="+mn-lt"/>
                <a:cs typeface="Century Gothic"/>
              </a:rPr>
              <a:t> 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3" y="3501008"/>
            <a:ext cx="849694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5163" rIns="81555" bIns="4077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i="1" dirty="0" smtClean="0">
                <a:latin typeface="+mn-lt"/>
              </a:rPr>
              <a:t>”</a:t>
            </a:r>
            <a:r>
              <a:rPr lang="en-US" sz="1400" i="1" dirty="0">
                <a:latin typeface="+mn-lt"/>
              </a:rPr>
              <a:t>Medium evolved fragmentation functions</a:t>
            </a:r>
            <a:r>
              <a:rPr lang="en-US" sz="1400" i="1" dirty="0" smtClean="0">
                <a:latin typeface="+mn-lt"/>
              </a:rPr>
              <a:t>”  </a:t>
            </a:r>
            <a:r>
              <a:rPr lang="en-US" sz="1200" b="1" i="1" dirty="0" smtClean="0">
                <a:latin typeface="+mn-lt"/>
              </a:rPr>
              <a:t>[</a:t>
            </a:r>
            <a:r>
              <a:rPr lang="en-US" sz="1200" b="1" i="1" dirty="0" err="1">
                <a:latin typeface="+mn-lt"/>
              </a:rPr>
              <a:t>Armesto,Cunqueiro,Salgado,Xiang</a:t>
            </a:r>
            <a:r>
              <a:rPr lang="en-US" sz="1200" b="1" i="1" dirty="0" smtClean="0">
                <a:latin typeface="+mn-lt"/>
              </a:rPr>
              <a:t>] JHEP </a:t>
            </a:r>
            <a:r>
              <a:rPr lang="en-US" sz="1200" b="1" i="1" dirty="0">
                <a:latin typeface="+mn-lt"/>
              </a:rPr>
              <a:t>0802 (2008</a:t>
            </a:r>
            <a:r>
              <a:rPr lang="en-US" sz="1200" b="1" i="1" dirty="0" smtClean="0">
                <a:latin typeface="+mn-lt"/>
              </a:rPr>
              <a:t>)</a:t>
            </a:r>
            <a:endParaRPr lang="en-US" sz="1200" b="1" i="1" dirty="0">
              <a:latin typeface="+mn-lt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" b="1" i="1" dirty="0" smtClean="0">
              <a:latin typeface="+mn-lt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b="1" i="1" dirty="0" smtClean="0">
                <a:latin typeface="+mn-lt"/>
              </a:rPr>
              <a:t>“</a:t>
            </a:r>
            <a:r>
              <a:rPr lang="en-US" sz="1400" i="1" dirty="0" err="1">
                <a:latin typeface="+mn-lt"/>
              </a:rPr>
              <a:t>QPYTHIA:a</a:t>
            </a:r>
            <a:r>
              <a:rPr lang="en-US" sz="1400" i="1" dirty="0">
                <a:latin typeface="+mn-lt"/>
              </a:rPr>
              <a:t> medium-modified implementation of </a:t>
            </a:r>
            <a:r>
              <a:rPr lang="en-US" sz="1400" i="1" dirty="0" err="1" smtClean="0">
                <a:latin typeface="+mn-lt"/>
              </a:rPr>
              <a:t>fin.state</a:t>
            </a:r>
            <a:r>
              <a:rPr lang="en-US" sz="1400" i="1" dirty="0" smtClean="0">
                <a:latin typeface="+mn-lt"/>
              </a:rPr>
              <a:t> rad. </a:t>
            </a:r>
            <a:r>
              <a:rPr lang="en-US" sz="1200" b="1" i="1" dirty="0" smtClean="0">
                <a:latin typeface="+mn-lt"/>
              </a:rPr>
              <a:t>[</a:t>
            </a:r>
            <a:r>
              <a:rPr lang="en-US" sz="1200" b="1" i="1" dirty="0" err="1" smtClean="0">
                <a:latin typeface="+mn-lt"/>
              </a:rPr>
              <a:t>Armesto,Cunqueiro,Salgado</a:t>
            </a:r>
            <a:r>
              <a:rPr lang="en-US" sz="1200" b="1" i="1" dirty="0" smtClean="0">
                <a:latin typeface="+mn-lt"/>
              </a:rPr>
              <a:t>] EPJ C61 (</a:t>
            </a:r>
            <a:r>
              <a:rPr lang="en-US" sz="1200" b="1" i="1" dirty="0">
                <a:latin typeface="+mn-lt"/>
              </a:rPr>
              <a:t>2009</a:t>
            </a:r>
            <a:r>
              <a:rPr lang="en-US" sz="1200" b="1" i="1" dirty="0" smtClean="0">
                <a:latin typeface="+mn-lt"/>
              </a:rPr>
              <a:t>)</a:t>
            </a: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" b="1" i="1" dirty="0">
              <a:latin typeface="+mn-lt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b="1" i="1" dirty="0" smtClean="0">
                <a:latin typeface="+mn-lt"/>
              </a:rPr>
              <a:t>“</a:t>
            </a:r>
            <a:r>
              <a:rPr lang="en-US" sz="1400" i="1" dirty="0">
                <a:latin typeface="+mn-lt"/>
              </a:rPr>
              <a:t>Angular-ordered </a:t>
            </a:r>
            <a:r>
              <a:rPr lang="en-US" sz="1400" i="1" dirty="0" err="1">
                <a:latin typeface="+mn-lt"/>
              </a:rPr>
              <a:t>parton</a:t>
            </a:r>
            <a:r>
              <a:rPr lang="en-US" sz="1400" i="1" dirty="0">
                <a:latin typeface="+mn-lt"/>
              </a:rPr>
              <a:t> showers with in-medium modified </a:t>
            </a:r>
            <a:r>
              <a:rPr lang="en-US" sz="1400" i="1" dirty="0" err="1">
                <a:latin typeface="+mn-lt"/>
              </a:rPr>
              <a:t>splittings</a:t>
            </a:r>
            <a:r>
              <a:rPr lang="en-US" sz="1400" i="1" dirty="0" smtClean="0">
                <a:latin typeface="+mn-lt"/>
              </a:rPr>
              <a:t>”</a:t>
            </a:r>
            <a:r>
              <a:rPr lang="en-US" sz="1400" b="1" i="1" dirty="0" smtClean="0">
                <a:latin typeface="+mn-lt"/>
              </a:rPr>
              <a:t> </a:t>
            </a: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b="1" i="1" dirty="0">
                <a:latin typeface="+mn-lt"/>
              </a:rPr>
              <a:t>	</a:t>
            </a:r>
            <a:r>
              <a:rPr lang="en-US" sz="1400" b="1" i="1" dirty="0" smtClean="0">
                <a:latin typeface="+mn-lt"/>
              </a:rPr>
              <a:t>					</a:t>
            </a:r>
            <a:r>
              <a:rPr lang="en-US" sz="1200" b="1" i="1" dirty="0" smtClean="0">
                <a:latin typeface="+mn-lt"/>
              </a:rPr>
              <a:t>[</a:t>
            </a:r>
            <a:r>
              <a:rPr lang="en-US" sz="1200" b="1" i="1" dirty="0" err="1" smtClean="0">
                <a:latin typeface="+mn-lt"/>
              </a:rPr>
              <a:t>Armesto,Corcella,Cunqueiro,Salgado</a:t>
            </a:r>
            <a:r>
              <a:rPr lang="en-US" sz="1200" b="1" i="1" dirty="0" smtClean="0">
                <a:latin typeface="+mn-lt"/>
              </a:rPr>
              <a:t>] JHEP0911 </a:t>
            </a:r>
            <a:r>
              <a:rPr lang="en-US" sz="1200" b="1" i="1" dirty="0">
                <a:latin typeface="+mn-lt"/>
              </a:rPr>
              <a:t>(2009</a:t>
            </a:r>
            <a:r>
              <a:rPr lang="en-US" sz="1200" b="1" i="1" dirty="0" smtClean="0">
                <a:latin typeface="+mn-lt"/>
              </a:rPr>
              <a:t>) 122</a:t>
            </a:r>
            <a:endParaRPr lang="en-US" sz="1200" b="1" i="1" dirty="0">
              <a:latin typeface="+mn-lt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" b="1" i="1" dirty="0">
              <a:latin typeface="+mn-lt"/>
            </a:endParaRPr>
          </a:p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i="1" dirty="0" smtClean="0">
                <a:latin typeface="+mn-lt"/>
              </a:rPr>
              <a:t>“Analysis </a:t>
            </a:r>
            <a:r>
              <a:rPr lang="en-US" sz="1400" i="1" dirty="0">
                <a:latin typeface="+mn-lt"/>
              </a:rPr>
              <a:t>of the influence of background subtraction  and quenching </a:t>
            </a:r>
            <a:r>
              <a:rPr lang="en-US" sz="1400" i="1" dirty="0" smtClean="0">
                <a:latin typeface="+mn-lt"/>
              </a:rPr>
              <a:t>on </a:t>
            </a:r>
            <a:r>
              <a:rPr lang="en-US" sz="1400" i="1" dirty="0">
                <a:latin typeface="+mn-lt"/>
              </a:rPr>
              <a:t>jet observables</a:t>
            </a:r>
            <a:r>
              <a:rPr lang="en-US" sz="1400" i="1" dirty="0" smtClean="0">
                <a:latin typeface="+mn-lt"/>
              </a:rPr>
              <a:t>” 						</a:t>
            </a:r>
            <a:r>
              <a:rPr lang="en-US" sz="1200" b="1" i="1" dirty="0" smtClean="0">
                <a:latin typeface="+mn-lt"/>
              </a:rPr>
              <a:t>[</a:t>
            </a:r>
            <a:r>
              <a:rPr lang="en-US" sz="1200" b="1" i="1" dirty="0" err="1">
                <a:latin typeface="+mn-lt"/>
              </a:rPr>
              <a:t>Apolinario,Armesto,Cunqueiro</a:t>
            </a:r>
            <a:r>
              <a:rPr lang="en-US" sz="1200" b="1" i="1" dirty="0">
                <a:latin typeface="+mn-lt"/>
              </a:rPr>
              <a:t>]</a:t>
            </a:r>
            <a:r>
              <a:rPr lang="en-US" sz="1200" i="1" dirty="0">
                <a:latin typeface="+mn-lt"/>
              </a:rPr>
              <a:t> </a:t>
            </a:r>
            <a:r>
              <a:rPr lang="en-US" sz="1200" b="1" i="1" dirty="0">
                <a:latin typeface="+mn-lt"/>
              </a:rPr>
              <a:t>JHEP1302 (2013</a:t>
            </a:r>
            <a:r>
              <a:rPr lang="en-US" sz="1200" b="1" i="1" dirty="0" smtClean="0">
                <a:latin typeface="+mn-lt"/>
              </a:rPr>
              <a:t>) 022</a:t>
            </a:r>
            <a:endParaRPr lang="en-US" sz="1400" dirty="0">
              <a:latin typeface="+mn-lt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03099" y="5085184"/>
            <a:ext cx="9077413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9960" rIns="81555" bIns="4077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dirty="0">
                <a:latin typeface="+mn-lt"/>
              </a:rPr>
              <a:t>More details on LNF general seminar    </a:t>
            </a:r>
            <a:r>
              <a:rPr lang="it-IT" sz="1400" dirty="0">
                <a:latin typeface="+mn-lt"/>
                <a:hlinkClick r:id="rId3"/>
              </a:rPr>
              <a:t>http://agenda.infn.it/getFile.py/access?resId=0&amp;materialId=slides&amp;confId=6014</a:t>
            </a:r>
            <a:endParaRPr lang="en-US" sz="1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733" y="5589240"/>
            <a:ext cx="8480723" cy="969496"/>
          </a:xfrm>
          <a:prstGeom prst="rect">
            <a:avLst/>
          </a:prstGeom>
          <a:ln>
            <a:solidFill>
              <a:srgbClr val="246227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3. </a:t>
            </a:r>
            <a:r>
              <a:rPr lang="en-US" b="1" u="sng" dirty="0" smtClean="0">
                <a:solidFill>
                  <a:srgbClr val="C00000"/>
                </a:solidFill>
                <a:cs typeface="Century Gothic"/>
              </a:rPr>
              <a:t>Transverse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u="sng" dirty="0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  <a:r>
              <a:rPr lang="en-US" b="1" u="sng" dirty="0">
                <a:solidFill>
                  <a:srgbClr val="C00000"/>
                </a:solidFill>
                <a:cs typeface="Century Gothic"/>
              </a:rPr>
              <a:t> polarization in </a:t>
            </a:r>
            <a:r>
              <a:rPr lang="en-US" b="1" u="sng" dirty="0" err="1">
                <a:solidFill>
                  <a:srgbClr val="C00000"/>
                </a:solidFill>
                <a:cs typeface="Century Gothic"/>
              </a:rPr>
              <a:t>unpolarized</a:t>
            </a:r>
            <a:r>
              <a:rPr lang="en-US" b="1" u="sng" dirty="0">
                <a:solidFill>
                  <a:srgbClr val="C00000"/>
                </a:solidFill>
                <a:cs typeface="Century Gothic"/>
              </a:rPr>
              <a:t> </a:t>
            </a:r>
            <a:r>
              <a:rPr lang="en-US" b="1" u="sng" dirty="0" err="1">
                <a:solidFill>
                  <a:srgbClr val="C00000"/>
                </a:solidFill>
                <a:cs typeface="Century Gothic"/>
              </a:rPr>
              <a:t>pp</a:t>
            </a:r>
            <a:r>
              <a:rPr lang="en-US" b="1" u="sng" dirty="0">
                <a:solidFill>
                  <a:srgbClr val="C00000"/>
                </a:solidFill>
                <a:cs typeface="Century Gothic"/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  <a:cs typeface="Century Gothic"/>
              </a:rPr>
              <a:t>scattering</a:t>
            </a:r>
          </a:p>
          <a:p>
            <a:endParaRPr lang="en-US" sz="300" b="1" u="sng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  <a:latin typeface="Symbol" panose="05050102010706020507" pitchFamily="18" charset="2"/>
              </a:rPr>
              <a:t>L</a:t>
            </a:r>
            <a:r>
              <a:rPr lang="en-US" dirty="0" smtClean="0">
                <a:solidFill>
                  <a:srgbClr val="002060"/>
                </a:solidFill>
              </a:rPr>
              <a:t> reconstruction globally and in jets =&gt; First polarization measurement on </a:t>
            </a:r>
            <a:r>
              <a:rPr lang="en-US" dirty="0" err="1" smtClean="0">
                <a:solidFill>
                  <a:srgbClr val="002060"/>
                </a:solidFill>
              </a:rPr>
              <a:t>TeV</a:t>
            </a:r>
            <a:r>
              <a:rPr lang="en-US" dirty="0" smtClean="0">
                <a:solidFill>
                  <a:srgbClr val="002060"/>
                </a:solidFill>
              </a:rPr>
              <a:t> scale </a:t>
            </a:r>
          </a:p>
          <a:p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		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First link of GPDs and TMDs with LHC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94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6674"/>
            <a:ext cx="4340211" cy="37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6623"/>
            <a:ext cx="4702634" cy="34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52400" y="4972867"/>
            <a:ext cx="8709120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55197" rIns="81606" bIns="408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entury Gothic"/>
              </a:rPr>
              <a:t>R</a:t>
            </a:r>
            <a:r>
              <a:rPr lang="en-US" baseline="-25000" dirty="0" smtClean="0">
                <a:latin typeface="+mn-lt"/>
                <a:cs typeface="Century Gothic"/>
              </a:rPr>
              <a:t>AA</a:t>
            </a:r>
            <a:r>
              <a:rPr lang="en-US" dirty="0" smtClean="0">
                <a:latin typeface="+mn-lt"/>
                <a:cs typeface="Century Gothic"/>
              </a:rPr>
              <a:t> </a:t>
            </a:r>
            <a:r>
              <a:rPr lang="en-US" dirty="0">
                <a:latin typeface="+mn-lt"/>
                <a:cs typeface="Century Gothic"/>
              </a:rPr>
              <a:t>for R=0.3 is not very different to R</a:t>
            </a:r>
            <a:r>
              <a:rPr lang="en-US" baseline="-25000" dirty="0">
                <a:latin typeface="+mn-lt"/>
                <a:cs typeface="Century Gothic"/>
              </a:rPr>
              <a:t>AA</a:t>
            </a:r>
            <a:r>
              <a:rPr lang="en-US" dirty="0">
                <a:latin typeface="+mn-lt"/>
                <a:cs typeface="Century Gothic"/>
              </a:rPr>
              <a:t> for single hadrons!</a:t>
            </a:r>
          </a:p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latin typeface="+mn-lt"/>
              <a:cs typeface="Century Gothic"/>
            </a:endParaRPr>
          </a:p>
          <a:p>
            <a:pPr marL="285750" indent="-285750"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entury Gothic"/>
              </a:rPr>
              <a:t>Energy </a:t>
            </a:r>
            <a:r>
              <a:rPr lang="en-US" dirty="0">
                <a:latin typeface="+mn-lt"/>
                <a:cs typeface="Century Gothic"/>
              </a:rPr>
              <a:t>distribution within a cone of R=0.3 is not very </a:t>
            </a:r>
            <a:r>
              <a:rPr lang="en-US" dirty="0" smtClean="0">
                <a:latin typeface="+mn-lt"/>
                <a:cs typeface="Century Gothic"/>
              </a:rPr>
              <a:t>different</a:t>
            </a:r>
          </a:p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latin typeface="+mn-lt"/>
                <a:cs typeface="Century Gothic"/>
              </a:rPr>
              <a:t>(within </a:t>
            </a:r>
            <a:r>
              <a:rPr lang="en-US" dirty="0">
                <a:latin typeface="+mn-lt"/>
                <a:cs typeface="Century Gothic"/>
              </a:rPr>
              <a:t>large systematic errors) from </a:t>
            </a:r>
            <a:r>
              <a:rPr lang="en-US" dirty="0" smtClean="0">
                <a:latin typeface="+mn-lt"/>
                <a:cs typeface="Century Gothic"/>
              </a:rPr>
              <a:t>PYTHIA's</a:t>
            </a:r>
            <a:endParaRPr lang="en-US" dirty="0">
              <a:latin typeface="+mn-lt"/>
              <a:cs typeface="Century Gothic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26364" y="207383"/>
            <a:ext cx="7553317" cy="5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55197" rIns="81606" bIns="408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200" dirty="0">
                <a:solidFill>
                  <a:srgbClr val="C00000"/>
                </a:solidFill>
                <a:latin typeface="+mj-lt"/>
                <a:cs typeface="Century Gothic"/>
              </a:rPr>
              <a:t>Inclusive charged jet spectra and R</a:t>
            </a:r>
            <a:r>
              <a:rPr lang="en-US" sz="3200" baseline="-25000" dirty="0">
                <a:solidFill>
                  <a:srgbClr val="C00000"/>
                </a:solidFill>
                <a:latin typeface="+mj-lt"/>
                <a:cs typeface="Century Gothic"/>
              </a:rPr>
              <a:t>AA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30410" y="5174219"/>
            <a:ext cx="8556390" cy="1207109"/>
          </a:xfrm>
          <a:prstGeom prst="rect">
            <a:avLst/>
          </a:prstGeom>
          <a:noFill/>
          <a:ln w="9525" cap="flat" cmpd="sng" algn="ctr">
            <a:solidFill>
              <a:srgbClr val="0C4613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36" tIns="41469" rIns="82936" bIns="41469" numCol="1" rtlCol="0" anchor="t" anchorCtr="0" compatLnSpc="1">
            <a:prstTxWarp prst="textNoShape">
              <a:avLst/>
            </a:prstTxWarp>
          </a:bodyPr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33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62000"/>
            <a:ext cx="7924800" cy="5943600"/>
          </a:xfrm>
        </p:spPr>
        <p:txBody>
          <a:bodyPr>
            <a:normAutofit/>
          </a:bodyPr>
          <a:lstStyle/>
          <a:p>
            <a:pPr marL="233363" algn="l" eaLnBrk="1" hangingPunct="1"/>
            <a:endParaRPr lang="en-US" sz="18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12 </a:t>
            </a:r>
            <a:r>
              <a:rPr lang="en-US" sz="2400" dirty="0" err="1" smtClean="0">
                <a:solidFill>
                  <a:srgbClr val="0000FF"/>
                </a:solidFill>
              </a:rPr>
              <a:t>Ricercatori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Tecnologi</a:t>
            </a:r>
            <a:r>
              <a:rPr lang="en-US" sz="2400" dirty="0" smtClean="0">
                <a:solidFill>
                  <a:srgbClr val="0000FF"/>
                </a:solidFill>
              </a:rPr>
              <a:t>, 10.7 FTE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economiche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complessive</a:t>
            </a:r>
            <a:r>
              <a:rPr lang="en-US" sz="2400" dirty="0" smtClean="0">
                <a:solidFill>
                  <a:srgbClr val="0000FF"/>
                </a:solidFill>
              </a:rPr>
              <a:t> 175kEuro:</a:t>
            </a:r>
          </a:p>
          <a:p>
            <a:pPr marL="233363" algn="l" eaLnBrk="1" hangingPunct="1"/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576263" indent="-342900" algn="l" eaLnBrk="1" hangingPunct="1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LNF: 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SPCM: </a:t>
            </a:r>
            <a:r>
              <a:rPr lang="en-US" sz="2400" dirty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SEA: </a:t>
            </a:r>
            <a:r>
              <a:rPr lang="en-US" sz="2400" dirty="0">
                <a:solidFill>
                  <a:srgbClr val="0000FF"/>
                </a:solidFill>
              </a:rPr>
              <a:t>1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mese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2 FTE </a:t>
            </a:r>
            <a:r>
              <a:rPr lang="en-US" sz="2400" dirty="0" err="1" smtClean="0">
                <a:solidFill>
                  <a:srgbClr val="0000FF"/>
                </a:solidFill>
              </a:rPr>
              <a:t>tecnici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000" b="1" i="1" u="sng" dirty="0" smtClean="0">
              <a:solidFill>
                <a:srgbClr val="CC3300"/>
              </a:solidFill>
            </a:endParaRPr>
          </a:p>
        </p:txBody>
      </p:sp>
      <p:graphicFrame>
        <p:nvGraphicFramePr>
          <p:cNvPr id="21597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540380"/>
              </p:ext>
            </p:extLst>
          </p:nvPr>
        </p:nvGraphicFramePr>
        <p:xfrm>
          <a:off x="827584" y="2175495"/>
          <a:ext cx="5688632" cy="2333625"/>
        </p:xfrm>
        <a:graphic>
          <a:graphicData uri="http://schemas.openxmlformats.org/drawingml/2006/table">
            <a:tbl>
              <a:tblPr/>
              <a:tblGrid>
                <a:gridCol w="1079500"/>
                <a:gridCol w="1367457"/>
                <a:gridCol w="1009650"/>
                <a:gridCol w="1150937"/>
                <a:gridCol w="1081088"/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MI+ME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INV/CON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itle 1"/>
          <p:cNvSpPr txBox="1">
            <a:spLocks noGrp="1"/>
          </p:cNvSpPr>
          <p:nvPr>
            <p:ph type="ctrTitle"/>
          </p:nvPr>
        </p:nvSpPr>
        <p:spPr>
          <a:xfrm>
            <a:off x="685800" y="14759"/>
            <a:ext cx="7772400" cy="893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</a:rPr>
              <a:t>Richieste</a:t>
            </a:r>
            <a:r>
              <a:rPr lang="en-US" dirty="0" smtClean="0">
                <a:solidFill>
                  <a:srgbClr val="C00000"/>
                </a:solidFill>
              </a:rPr>
              <a:t> 2014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65390" y="20638"/>
            <a:ext cx="8229600" cy="5212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i="1" kern="1200">
                <a:solidFill>
                  <a:srgbClr val="0000FF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3200" i="0" dirty="0" err="1" smtClean="0">
                <a:solidFill>
                  <a:srgbClr val="C00000"/>
                </a:solidFill>
                <a:latin typeface="+mj-lt"/>
              </a:rPr>
              <a:t>Richieste</a:t>
            </a:r>
            <a:r>
              <a:rPr lang="en-US" sz="3200" i="0" dirty="0" smtClean="0">
                <a:solidFill>
                  <a:srgbClr val="C00000"/>
                </a:solidFill>
                <a:latin typeface="+mj-lt"/>
              </a:rPr>
              <a:t> ITS upgrade (2015-2016)</a:t>
            </a:r>
            <a:endParaRPr lang="en-US" sz="3200" i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62068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Char char="²"/>
            </a:pPr>
            <a:r>
              <a:rPr lang="it-IT" dirty="0" smtClean="0">
                <a:cs typeface="Times New Roman"/>
              </a:rPr>
              <a:t>Camera pulita per l’assemblaggio degli </a:t>
            </a:r>
            <a:r>
              <a:rPr lang="it-IT" dirty="0" err="1" smtClean="0">
                <a:cs typeface="Times New Roman"/>
              </a:rPr>
              <a:t>stave</a:t>
            </a:r>
            <a:r>
              <a:rPr lang="it-IT" dirty="0" smtClean="0">
                <a:cs typeface="Times New Roman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50mq, classe ≤ 100 000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Macchina di misura a controllo numerico</a:t>
            </a:r>
          </a:p>
          <a:p>
            <a:pPr marL="1200150" lvl="2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Campo di lavoro 2m x 1m</a:t>
            </a:r>
          </a:p>
          <a:p>
            <a:pPr marL="1200150" lvl="2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Campo di misura ≥ 1m x 0.5 m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Impianti di vuoto, aria compressa, acqua, ecc. </a:t>
            </a:r>
          </a:p>
          <a:p>
            <a:pPr marL="285750" indent="-285750">
              <a:buFont typeface="Wingdings" charset="2"/>
              <a:buChar char="²"/>
            </a:pPr>
            <a:endParaRPr lang="it-IT" sz="1000" dirty="0" smtClean="0">
              <a:cs typeface="Times New Roman"/>
            </a:endParaRPr>
          </a:p>
          <a:p>
            <a:pPr marL="285750" indent="-285750">
              <a:buFont typeface="Wingdings" charset="2"/>
              <a:buChar char="²"/>
            </a:pPr>
            <a:r>
              <a:rPr lang="it-IT" dirty="0" smtClean="0">
                <a:cs typeface="Times New Roman"/>
              </a:rPr>
              <a:t>Area per test e stoccaggio dei moduli in ricezione e degli </a:t>
            </a:r>
            <a:r>
              <a:rPr lang="it-IT" dirty="0" err="1" smtClean="0">
                <a:cs typeface="Times New Roman"/>
              </a:rPr>
              <a:t>stave</a:t>
            </a:r>
            <a:endParaRPr lang="it-IT" dirty="0" smtClean="0"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~100mq, ambiente pulito con atmosfera controllata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>
                <a:cs typeface="Times New Roman"/>
              </a:rPr>
              <a:t>Microscopio per </a:t>
            </a:r>
            <a:r>
              <a:rPr lang="it-IT" dirty="0" smtClean="0">
                <a:cs typeface="Times New Roman"/>
              </a:rPr>
              <a:t>ispezioni ottiche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Sistema </a:t>
            </a:r>
            <a:r>
              <a:rPr lang="it-IT" dirty="0" err="1" smtClean="0">
                <a:cs typeface="Times New Roman"/>
              </a:rPr>
              <a:t>cooling</a:t>
            </a:r>
            <a:r>
              <a:rPr lang="it-IT" dirty="0" smtClean="0">
                <a:cs typeface="Times New Roman"/>
              </a:rPr>
              <a:t> </a:t>
            </a:r>
            <a:r>
              <a:rPr lang="it-IT" dirty="0" smtClean="0">
                <a:cs typeface="Times New Roman"/>
                <a:sym typeface="Wingdings"/>
              </a:rPr>
              <a:t> supporto servizi</a:t>
            </a:r>
            <a:endParaRPr lang="it-IT" dirty="0"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Test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3858141"/>
            <a:ext cx="8352928" cy="2739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/>
              <a:buChar char="•"/>
            </a:pPr>
            <a:endParaRPr lang="it-IT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²"/>
            </a:pPr>
            <a:r>
              <a:rPr lang="it-IT" dirty="0" smtClean="0">
                <a:cs typeface="Times New Roman"/>
              </a:rPr>
              <a:t>Laboratorio per piccoli lavori di elettronica </a:t>
            </a:r>
            <a:r>
              <a:rPr lang="it-IT" dirty="0">
                <a:cs typeface="Times New Roman"/>
              </a:rPr>
              <a:t>e </a:t>
            </a:r>
            <a:r>
              <a:rPr lang="it-IT" dirty="0" smtClean="0">
                <a:cs typeface="Times New Roman"/>
              </a:rPr>
              <a:t>meccanica</a:t>
            </a:r>
          </a:p>
          <a:p>
            <a:pPr marL="285750" indent="-285750">
              <a:buFont typeface="Wingdings" charset="2"/>
              <a:buChar char="²"/>
            </a:pPr>
            <a:endParaRPr lang="it-IT" sz="1000" dirty="0" smtClean="0">
              <a:cs typeface="Times New Roman"/>
            </a:endParaRPr>
          </a:p>
          <a:p>
            <a:pPr marL="285750" indent="-285750">
              <a:buFont typeface="Wingdings" charset="2"/>
              <a:buChar char="²"/>
            </a:pPr>
            <a:r>
              <a:rPr lang="it-IT" dirty="0" smtClean="0">
                <a:cs typeface="Times New Roman"/>
              </a:rPr>
              <a:t>Personale tecnico: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Allestimento Laboratorio: da definire</a:t>
            </a:r>
            <a:endParaRPr lang="it-IT" dirty="0"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Produzione </a:t>
            </a:r>
            <a:r>
              <a:rPr lang="it-IT" dirty="0" err="1" smtClean="0">
                <a:cs typeface="Times New Roman"/>
              </a:rPr>
              <a:t>stave</a:t>
            </a:r>
            <a:r>
              <a:rPr lang="it-IT" dirty="0" smtClean="0">
                <a:cs typeface="Times New Roman"/>
              </a:rPr>
              <a:t>: </a:t>
            </a:r>
          </a:p>
          <a:p>
            <a:pPr marL="1200150" lvl="2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Stima complessiva: 5 unità/giorno, 3 Turni settimanali, turno 5 giorni/settimana</a:t>
            </a:r>
          </a:p>
          <a:p>
            <a:pPr marL="1200150" lvl="2" indent="-285750">
              <a:buFont typeface="Arial"/>
              <a:buChar char="•"/>
            </a:pPr>
            <a:r>
              <a:rPr lang="it-IT" dirty="0" smtClean="0">
                <a:cs typeface="Times New Roman"/>
              </a:rPr>
              <a:t>Contributo LNF: </a:t>
            </a:r>
            <a:r>
              <a:rPr lang="it-IT" dirty="0" smtClean="0">
                <a:cs typeface="Times New Roman"/>
                <a:sym typeface="Wingdings"/>
              </a:rPr>
              <a:t>5 tecnici (2 montaggi di precisione, 2 competenze elettroniche per i test e 1 di supporto)  </a:t>
            </a:r>
            <a:r>
              <a:rPr lang="it-IT" dirty="0" smtClean="0">
                <a:cs typeface="Times New Roman"/>
              </a:rPr>
              <a:t>30% FTE/unità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39752" y="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Outer </a:t>
            </a:r>
            <a:r>
              <a:rPr lang="it-IT" sz="2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Barrel</a:t>
            </a:r>
            <a:endParaRPr lang="it-IT" sz="2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2" r="3816"/>
          <a:stretch>
            <a:fillRect/>
          </a:stretch>
        </p:blipFill>
        <p:spPr bwMode="auto">
          <a:xfrm>
            <a:off x="827584" y="3312368"/>
            <a:ext cx="467170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91" r="3816"/>
          <a:stretch>
            <a:fillRect/>
          </a:stretch>
        </p:blipFill>
        <p:spPr bwMode="auto">
          <a:xfrm rot="21353979">
            <a:off x="1170179" y="3519884"/>
            <a:ext cx="4671702" cy="294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5537415" cy="270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6861" y="1556792"/>
            <a:ext cx="326164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411760" y="5949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Module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47664" y="45091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Cold</a:t>
            </a:r>
            <a:r>
              <a:rPr lang="it-IT" b="1" dirty="0" smtClean="0"/>
              <a:t> </a:t>
            </a:r>
            <a:r>
              <a:rPr lang="it-IT" b="1" dirty="0" err="1" smtClean="0"/>
              <a:t>Plate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248472" y="44998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Half-Stave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504" y="141277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</a:rPr>
              <a:t>Stave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55576" y="19168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Spaceframe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37170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Cold</a:t>
            </a:r>
            <a:r>
              <a:rPr lang="it-IT" b="1" dirty="0" smtClean="0"/>
              <a:t> </a:t>
            </a:r>
            <a:r>
              <a:rPr lang="it-IT" b="1" dirty="0" err="1" smtClean="0"/>
              <a:t>Plate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3347864" y="5661248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Each module consists of a hybrid integrated circuit, i.e. a number of pixel chips (e.g. 2 x 7) bonded on a flexible printed circuit, which might be glued on a carbon ply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1547664" y="620688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Middle Layers</a:t>
            </a:r>
            <a:r>
              <a:rPr lang="en-US" dirty="0" smtClean="0"/>
              <a:t>	</a:t>
            </a:r>
          </a:p>
          <a:p>
            <a:r>
              <a:rPr lang="en-US" dirty="0" smtClean="0"/>
              <a:t>Two inner layers of the Outer Barrel, i.e. </a:t>
            </a:r>
            <a:r>
              <a:rPr lang="en-US" b="1" dirty="0" smtClean="0"/>
              <a:t>layers 3 and layer 4</a:t>
            </a:r>
          </a:p>
          <a:p>
            <a:r>
              <a:rPr lang="en-US" sz="2400" b="1" dirty="0" smtClean="0"/>
              <a:t>Outer Layers</a:t>
            </a:r>
            <a:r>
              <a:rPr lang="en-US" dirty="0" smtClean="0"/>
              <a:t>	</a:t>
            </a:r>
          </a:p>
          <a:p>
            <a:r>
              <a:rPr lang="en-US" dirty="0" smtClean="0"/>
              <a:t>Two outermost layers, i.e. </a:t>
            </a:r>
            <a:r>
              <a:rPr lang="en-US" b="1" dirty="0" smtClean="0"/>
              <a:t>layer 5 and layer 6</a:t>
            </a:r>
            <a:endParaRPr lang="en-US" b="1" dirty="0"/>
          </a:p>
        </p:txBody>
      </p:sp>
      <p:sp>
        <p:nvSpPr>
          <p:cNvPr id="20" name="Rettangolo 19"/>
          <p:cNvSpPr/>
          <p:nvPr/>
        </p:nvSpPr>
        <p:spPr>
          <a:xfrm>
            <a:off x="4248472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Each half-stave will consists of a number of modules glued on a common cold plate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4572000" y="620688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Baseline</a:t>
            </a: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for the Outer </a:t>
            </a:r>
            <a:r>
              <a:rPr lang="it-IT" sz="16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Barrel</a:t>
            </a: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it-IT" sz="16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Stave</a:t>
            </a: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in the TDR</a:t>
            </a:r>
          </a:p>
        </p:txBody>
      </p:sp>
    </p:spTree>
    <p:extLst>
      <p:ext uri="{BB962C8B-B14F-4D97-AF65-F5344CB8AC3E}">
        <p14:creationId xmlns:p14="http://schemas.microsoft.com/office/powerpoint/2010/main" val="417682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65390" y="20638"/>
            <a:ext cx="8229600" cy="5212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i="1" kern="1200">
                <a:solidFill>
                  <a:srgbClr val="0000FF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dirty="0" smtClean="0"/>
              <a:t>INFN-</a:t>
            </a:r>
            <a:r>
              <a:rPr lang="en-US" dirty="0" err="1" smtClean="0"/>
              <a:t>ITSupgrade</a:t>
            </a:r>
            <a:r>
              <a:rPr lang="en-US" dirty="0" smtClean="0"/>
              <a:t> Project Organization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764704"/>
            <a:ext cx="842493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Module development and production </a:t>
            </a:r>
            <a:r>
              <a:rPr lang="en-GB" dirty="0" smtClean="0">
                <a:latin typeface="Times New Roman"/>
                <a:cs typeface="Times New Roman"/>
              </a:rPr>
              <a:t>(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Ct, 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To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Ts</a:t>
            </a:r>
            <a:r>
              <a:rPr lang="en-GB" dirty="0">
                <a:latin typeface="Times New Roman"/>
                <a:cs typeface="Times New Roman"/>
              </a:rPr>
              <a:t> +</a:t>
            </a:r>
            <a:r>
              <a:rPr lang="en-GB" dirty="0" smtClean="0">
                <a:latin typeface="Times New Roman"/>
                <a:cs typeface="Times New Roman"/>
              </a:rPr>
              <a:t> NIKHEF)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Flex Printed Circuit (FPC) 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To</a:t>
            </a:r>
            <a:r>
              <a:rPr lang="en-GB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(+NIKHEF)</a:t>
            </a:r>
            <a:endParaRPr lang="en-GB" dirty="0" smtClean="0"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Flip-chip mounting 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Ba,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Ts</a:t>
            </a:r>
            <a:endParaRPr lang="en-GB" dirty="0" smtClean="0">
              <a:solidFill>
                <a:srgbClr val="0000FF"/>
              </a:solidFill>
              <a:latin typeface="Times New Roman"/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Assembly Procedure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Ba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Jigs and tooling production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Ba,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Ts</a:t>
            </a:r>
            <a:endParaRPr lang="en-GB" dirty="0" smtClean="0">
              <a:solidFill>
                <a:srgbClr val="0000FF"/>
              </a:solidFill>
              <a:latin typeface="Times New Roman"/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  <a:sym typeface="Wingdings"/>
              </a:rPr>
              <a:t>Pre-assembly testing of components (pixel chip, FPC, etc.)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Ct,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Ts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 et al.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  <a:sym typeface="Wingdings"/>
              </a:rPr>
              <a:t>Production 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 Ba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(+ NIKHEF)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Test and characterization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Ba,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Ts</a:t>
            </a:r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Stave Development and production </a:t>
            </a:r>
            <a:r>
              <a:rPr lang="en-GB" dirty="0" smtClean="0">
                <a:latin typeface="Times New Roman"/>
                <a:cs typeface="Times New Roman"/>
              </a:rPr>
              <a:t>(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Ca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LNF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Rm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GB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To,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all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+ NIKHEF</a:t>
            </a:r>
            <a:r>
              <a:rPr lang="en-GB" dirty="0" smtClean="0">
                <a:latin typeface="Times New Roman"/>
                <a:cs typeface="Times New Roman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Assembly Procedure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To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Jigs and tooling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production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LNF, To, </a:t>
            </a:r>
            <a:r>
              <a:rPr lang="en-GB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Ca</a:t>
            </a:r>
            <a:endParaRPr lang="en-GB" dirty="0" smtClean="0">
              <a:solidFill>
                <a:srgbClr val="0000FF"/>
              </a:solidFill>
              <a:latin typeface="Times New Roman"/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  <a:sym typeface="Wingdings"/>
              </a:rPr>
              <a:t>Setting up of the production centre at LNF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LNF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  <a:sym typeface="Wingdings"/>
              </a:rPr>
              <a:t>Production at LNF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all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(+ NIKHEF)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Test and characterization  </a:t>
            </a:r>
            <a:r>
              <a:rPr lang="en-GB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all</a:t>
            </a:r>
          </a:p>
          <a:p>
            <a:endParaRPr lang="en-GB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Integration and alignment of the staves in half-layers 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GB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Pd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Integration and alignment procedure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Jigs and tooling production</a:t>
            </a:r>
            <a:endParaRPr lang="en-GB" dirty="0" smtClean="0"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End-wheels and support mechanics</a:t>
            </a:r>
            <a:endParaRPr lang="en-GB" dirty="0">
              <a:latin typeface="Times New Roman"/>
              <a:cs typeface="Times New Roman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0609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08042"/>
              </p:ext>
            </p:extLst>
          </p:nvPr>
        </p:nvGraphicFramePr>
        <p:xfrm>
          <a:off x="96638" y="1561469"/>
          <a:ext cx="9011866" cy="4727283"/>
        </p:xfrm>
        <a:graphic>
          <a:graphicData uri="http://schemas.openxmlformats.org/drawingml/2006/table">
            <a:tbl>
              <a:tblPr/>
              <a:tblGrid>
                <a:gridCol w="1107259"/>
                <a:gridCol w="656428"/>
                <a:gridCol w="648072"/>
                <a:gridCol w="623443"/>
                <a:gridCol w="528685"/>
                <a:gridCol w="504056"/>
                <a:gridCol w="720080"/>
                <a:gridCol w="479427"/>
                <a:gridCol w="672701"/>
                <a:gridCol w="50800"/>
                <a:gridCol w="788667"/>
                <a:gridCol w="72008"/>
                <a:gridCol w="576064"/>
                <a:gridCol w="1584176"/>
              </a:tblGrid>
              <a:tr h="3808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Exp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Res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ME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Other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4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ALICE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69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C0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9</a:t>
                      </a: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2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JLAB12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57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kern="1200" dirty="0">
                        <a:solidFill>
                          <a:srgbClr val="008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67 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C00000"/>
                          </a:solidFill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  <a:endParaRPr lang="it-IT" sz="1800" b="0" i="0" u="none" strike="noStrike" kern="1200" dirty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TRA</a:t>
                      </a:r>
                      <a:endParaRPr lang="it-IT" sz="1800" b="0" i="0" u="none" strike="noStrike" kern="1200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KAONNIS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baseline="0" dirty="0" smtClean="0">
                          <a:solidFill>
                            <a:srgbClr val="008000"/>
                          </a:solidFill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  <a:endParaRPr lang="en-US" sz="1800" b="0" i="0" u="none" strike="noStrike" kern="1200" baseline="0" dirty="0">
                        <a:solidFill>
                          <a:srgbClr val="008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baseline="0" dirty="0" smtClean="0">
                          <a:solidFill>
                            <a:srgbClr val="008000"/>
                          </a:solidFill>
                          <a:latin typeface="Verdana"/>
                          <a:ea typeface="+mn-ea"/>
                          <a:cs typeface="+mn-cs"/>
                        </a:rPr>
                        <a:t>5</a:t>
                      </a:r>
                      <a:endParaRPr lang="en-US" sz="1800" b="0" i="0" u="none" strike="noStrike" kern="1200" baseline="0" dirty="0">
                        <a:solidFill>
                          <a:srgbClr val="008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C00000"/>
                          </a:solidFill>
                          <a:latin typeface="Verdana"/>
                          <a:ea typeface="+mn-ea"/>
                          <a:cs typeface="+mn-cs"/>
                        </a:rPr>
                        <a:t>2</a:t>
                      </a:r>
                      <a:endParaRPr lang="it-IT" sz="1800" b="0" i="0" u="none" strike="noStrike" kern="1200" dirty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MAN</a:t>
                      </a:r>
                      <a:endParaRPr lang="it-IT" sz="1800" b="0" i="0" u="none" strike="noStrike" kern="1200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MAMBO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C00000"/>
                        </a:solidFill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PANDA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baseline="0" dirty="0" smtClean="0">
                          <a:solidFill>
                            <a:srgbClr val="008000"/>
                          </a:solidFill>
                          <a:latin typeface="Verdana"/>
                          <a:ea typeface="+mn-ea"/>
                          <a:cs typeface="+mn-cs"/>
                        </a:rPr>
                        <a:t>3</a:t>
                      </a:r>
                      <a:endParaRPr lang="en-US" sz="1800" b="0" i="0" u="none" strike="noStrike" kern="1200" baseline="0" dirty="0">
                        <a:solidFill>
                          <a:srgbClr val="008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800" b="0" i="0" u="none" strike="noStrike" kern="1200" dirty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800" b="0" i="0" u="none" strike="noStrike" kern="1200" dirty="0" smtClean="0">
                        <a:solidFill>
                          <a:srgbClr val="FF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317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VIP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DTZ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4.1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36.1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1.1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5.8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5.2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1" i="0" u="none" strike="noStrike" dirty="0" smtClean="0"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41.9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19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C0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13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C0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8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 smtClean="0">
                        <a:solidFill>
                          <a:srgbClr val="C00000"/>
                        </a:solidFill>
                        <a:latin typeface="Verdana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C00000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C00000"/>
                          </a:solidFill>
                          <a:latin typeface="Verdana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defTabSz="914400" rtl="0" eaLnBrk="1" latinLnBrk="0" hangingPunct="1"/>
                      <a:endParaRPr lang="it-IT" sz="1800" b="0" i="0" u="none" strike="noStrike" kern="1200" dirty="0" smtClean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it-IT" sz="1800" b="0" i="0" u="none" strike="noStrike" kern="1200" dirty="0" smtClean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sz="1800" b="0" i="0" u="none" strike="noStrike" kern="1200" dirty="0" smtClean="0">
                          <a:solidFill>
                            <a:srgbClr val="C00000"/>
                          </a:solidFill>
                          <a:latin typeface="Verdana"/>
                          <a:ea typeface="+mn-ea"/>
                          <a:cs typeface="+mn-cs"/>
                        </a:rPr>
                        <a:t>11</a:t>
                      </a:r>
                      <a:endParaRPr lang="it-IT" sz="1800" b="0" i="0" u="none" strike="noStrike" kern="1200" dirty="0">
                        <a:solidFill>
                          <a:srgbClr val="C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MAN</a:t>
                      </a:r>
                    </a:p>
                    <a:p>
                      <a:pPr marL="0" algn="ctr" defTabSz="914400" rtl="0" eaLnBrk="1" fontAlgn="b" latinLnBrk="0" hangingPunct="1"/>
                      <a:endParaRPr lang="it-IT" sz="1800" b="0" i="0" u="none" strike="noStrike" kern="1200" dirty="0" smtClean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it-IT" sz="500" b="0" i="0" u="none" strike="noStrike" kern="1200" dirty="0" smtClean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it-IT" sz="1800" b="0" i="0" u="none" strike="noStrike" kern="1200" dirty="0" smtClean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+mn-cs"/>
                        </a:rPr>
                        <a:t>MAN/SEM/TRA</a:t>
                      </a:r>
                      <a:endParaRPr lang="it-IT" sz="1600" b="0" i="0" u="none" strike="noStrike" kern="1200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1475656" y="980728"/>
            <a:ext cx="5760640" cy="576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>
                <a:solidFill>
                  <a:srgbClr val="C00000"/>
                </a:solidFill>
                <a:latin typeface="Comic Sans MS" pitchFamily="66" charset="0"/>
              </a:rPr>
              <a:t>Funding 2013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smtClean="0">
                <a:solidFill>
                  <a:srgbClr val="008000"/>
                </a:solidFill>
                <a:latin typeface="Comic Sans MS" pitchFamily="66" charset="0"/>
              </a:rPr>
              <a:t>SJ 2013 </a:t>
            </a:r>
            <a:r>
              <a:rPr lang="en-US" sz="2200" dirty="0" smtClean="0">
                <a:latin typeface="Comic Sans MS" pitchFamily="66" charset="0"/>
              </a:rPr>
              <a:t>at the level of 1 </a:t>
            </a:r>
            <a:r>
              <a:rPr lang="en-US" sz="2200" dirty="0" err="1" smtClean="0">
                <a:latin typeface="Comic Sans MS" pitchFamily="66" charset="0"/>
              </a:rPr>
              <a:t>kE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Nuclear Physics Exp. @ LNF in 2013</a:t>
            </a:r>
            <a:endParaRPr lang="en-US" sz="3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Alessandra Fantoni – CL preventivi 2014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95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32656"/>
            <a:ext cx="30335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M. </a:t>
            </a:r>
            <a:r>
              <a:rPr lang="en-US" dirty="0" err="1" smtClean="0">
                <a:solidFill>
                  <a:srgbClr val="0066FF"/>
                </a:solidFill>
              </a:rPr>
              <a:t>Aghasian</a:t>
            </a:r>
            <a:r>
              <a:rPr lang="en-US" dirty="0" smtClean="0">
                <a:solidFill>
                  <a:srgbClr val="0066FF"/>
                </a:solidFill>
              </a:rPr>
              <a:t>	0 + 1UE	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A. </a:t>
            </a:r>
            <a:r>
              <a:rPr lang="en-US" dirty="0" err="1" smtClean="0">
                <a:solidFill>
                  <a:srgbClr val="0066FF"/>
                </a:solidFill>
              </a:rPr>
              <a:t>Courtoy</a:t>
            </a:r>
            <a:r>
              <a:rPr lang="en-US" dirty="0" smtClean="0">
                <a:solidFill>
                  <a:srgbClr val="0066FF"/>
                </a:solidFill>
              </a:rPr>
              <a:t>	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E. De </a:t>
            </a:r>
            <a:r>
              <a:rPr lang="en-US" dirty="0" err="1" smtClean="0">
                <a:solidFill>
                  <a:srgbClr val="0066FF"/>
                </a:solidFill>
              </a:rPr>
              <a:t>Sanctis</a:t>
            </a:r>
            <a:r>
              <a:rPr lang="en-US" dirty="0" smtClean="0">
                <a:solidFill>
                  <a:srgbClr val="0066FF"/>
                </a:solidFill>
              </a:rPr>
              <a:t>	-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 D. </a:t>
            </a:r>
            <a:r>
              <a:rPr lang="en-US" dirty="0" err="1" smtClean="0">
                <a:solidFill>
                  <a:srgbClr val="0066FF"/>
                </a:solidFill>
              </a:rPr>
              <a:t>Hasch</a:t>
            </a:r>
            <a:r>
              <a:rPr lang="en-US" dirty="0" smtClean="0">
                <a:solidFill>
                  <a:srgbClr val="0066FF"/>
                </a:solidFill>
              </a:rPr>
              <a:t> 	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V. </a:t>
            </a:r>
            <a:r>
              <a:rPr lang="en-US" dirty="0" err="1" smtClean="0">
                <a:solidFill>
                  <a:srgbClr val="0066FF"/>
                </a:solidFill>
              </a:rPr>
              <a:t>Lucherini</a:t>
            </a:r>
            <a:r>
              <a:rPr lang="en-US" dirty="0" smtClean="0">
                <a:solidFill>
                  <a:srgbClr val="0066FF"/>
                </a:solidFill>
              </a:rPr>
              <a:t> 	0.5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66FF"/>
                </a:solidFill>
              </a:rPr>
              <a:t>M. </a:t>
            </a:r>
            <a:r>
              <a:rPr lang="en-US" b="1" dirty="0" err="1" smtClean="0">
                <a:solidFill>
                  <a:srgbClr val="0066FF"/>
                </a:solidFill>
              </a:rPr>
              <a:t>Mirazita</a:t>
            </a:r>
            <a:r>
              <a:rPr lang="en-US" b="1" dirty="0" smtClean="0">
                <a:solidFill>
                  <a:srgbClr val="0066FF"/>
                </a:solidFill>
              </a:rPr>
              <a:t>	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R. Montgomery 1</a:t>
            </a:r>
            <a:endParaRPr lang="en-US" dirty="0">
              <a:solidFill>
                <a:srgbClr val="006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S. Pereira	0 + 1UE</a:t>
            </a:r>
            <a:endParaRPr lang="en-US" dirty="0">
              <a:solidFill>
                <a:srgbClr val="006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J. Phillips 	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S. Pisano 	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66FF"/>
                </a:solidFill>
              </a:rPr>
              <a:t>P. Rossi	1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7824" y="1076543"/>
            <a:ext cx="262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46227"/>
                </a:solidFill>
              </a:rPr>
              <a:t>Technicians:</a:t>
            </a:r>
          </a:p>
          <a:p>
            <a:r>
              <a:rPr lang="en-US" dirty="0">
                <a:solidFill>
                  <a:srgbClr val="246227"/>
                </a:solidFill>
              </a:rPr>
              <a:t>A</a:t>
            </a:r>
            <a:r>
              <a:rPr lang="en-US" dirty="0" smtClean="0">
                <a:solidFill>
                  <a:srgbClr val="246227"/>
                </a:solidFill>
              </a:rPr>
              <a:t>. </a:t>
            </a:r>
            <a:r>
              <a:rPr lang="en-US" dirty="0" err="1" smtClean="0">
                <a:solidFill>
                  <a:srgbClr val="246227"/>
                </a:solidFill>
              </a:rPr>
              <a:t>Orlandi</a:t>
            </a:r>
            <a:r>
              <a:rPr lang="en-US" dirty="0">
                <a:solidFill>
                  <a:srgbClr val="246227"/>
                </a:solidFill>
              </a:rPr>
              <a:t>	</a:t>
            </a:r>
            <a:r>
              <a:rPr lang="en-US" dirty="0" smtClean="0">
                <a:solidFill>
                  <a:srgbClr val="246227"/>
                </a:solidFill>
              </a:rPr>
              <a:t>0.5</a:t>
            </a:r>
          </a:p>
          <a:p>
            <a:r>
              <a:rPr lang="en-US" dirty="0" smtClean="0">
                <a:solidFill>
                  <a:srgbClr val="246227"/>
                </a:solidFill>
              </a:rPr>
              <a:t>A. </a:t>
            </a:r>
            <a:r>
              <a:rPr lang="en-US" dirty="0" err="1" smtClean="0">
                <a:solidFill>
                  <a:srgbClr val="246227"/>
                </a:solidFill>
              </a:rPr>
              <a:t>Viticchié</a:t>
            </a:r>
            <a:r>
              <a:rPr lang="en-US" dirty="0" smtClean="0">
                <a:solidFill>
                  <a:srgbClr val="246227"/>
                </a:solidFill>
              </a:rPr>
              <a:t>	0.5</a:t>
            </a:r>
          </a:p>
          <a:p>
            <a:r>
              <a:rPr lang="en-US" dirty="0" smtClean="0">
                <a:solidFill>
                  <a:srgbClr val="246227"/>
                </a:solidFill>
              </a:rPr>
              <a:t>L. </a:t>
            </a:r>
            <a:r>
              <a:rPr lang="en-US" dirty="0" err="1" smtClean="0">
                <a:solidFill>
                  <a:srgbClr val="246227"/>
                </a:solidFill>
              </a:rPr>
              <a:t>Trevisan</a:t>
            </a:r>
            <a:r>
              <a:rPr lang="en-US" dirty="0" smtClean="0">
                <a:solidFill>
                  <a:srgbClr val="246227"/>
                </a:solidFill>
              </a:rPr>
              <a:t> 	1</a:t>
            </a:r>
            <a:endParaRPr lang="en-US" dirty="0">
              <a:solidFill>
                <a:srgbClr val="246227"/>
              </a:solidFill>
            </a:endParaRPr>
          </a:p>
        </p:txBody>
      </p:sp>
      <p:pic>
        <p:nvPicPr>
          <p:cNvPr id="12" name="Picture 3" descr="logo JLab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11" y="-27384"/>
            <a:ext cx="1682405" cy="78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2924358"/>
            <a:ext cx="91162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Research activity &amp; Responsibilities</a:t>
            </a:r>
          </a:p>
          <a:p>
            <a:r>
              <a:rPr lang="en-US" b="1" u="sng" dirty="0" smtClean="0">
                <a:solidFill>
                  <a:srgbClr val="C00000"/>
                </a:solidFill>
              </a:rPr>
              <a:t>1. Physics Analysis</a:t>
            </a:r>
            <a:r>
              <a:rPr lang="en-US" b="1" dirty="0" smtClean="0"/>
              <a:t> </a:t>
            </a:r>
            <a:r>
              <a:rPr lang="en-US" dirty="0" smtClean="0"/>
              <a:t>=&gt; Study of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 in exclusive and semi-inclusive reactions with 6 </a:t>
            </a:r>
            <a:r>
              <a:rPr lang="en-US" dirty="0" err="1" smtClean="0"/>
              <a:t>GeV</a:t>
            </a:r>
            <a:r>
              <a:rPr lang="en-US" dirty="0" smtClean="0"/>
              <a:t> electron data: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Deeply Virtual Compton Scattering			</a:t>
            </a:r>
            <a:r>
              <a:rPr lang="en-US" sz="1600" i="1" dirty="0" smtClean="0"/>
              <a:t>S. Pisano</a:t>
            </a:r>
            <a:endParaRPr lang="en-US" i="1" dirty="0" smtClean="0"/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/>
              <a:t>T</a:t>
            </a:r>
            <a:r>
              <a:rPr lang="en-US" dirty="0" smtClean="0"/>
              <a:t>wo-hadron semi-inclusive production		</a:t>
            </a:r>
            <a:r>
              <a:rPr lang="en-US" sz="1600" i="1" dirty="0" smtClean="0"/>
              <a:t>S. Pisano &amp; S. Pereira (data analysis)</a:t>
            </a:r>
          </a:p>
          <a:p>
            <a:pPr lvl="5"/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sz="1600" i="1" dirty="0" smtClean="0"/>
              <a:t>A. </a:t>
            </a:r>
            <a:r>
              <a:rPr lang="en-US" sz="1600" i="1" dirty="0" err="1" smtClean="0"/>
              <a:t>Courtoy</a:t>
            </a:r>
            <a:r>
              <a:rPr lang="en-US" sz="1600" i="1" dirty="0" smtClean="0"/>
              <a:t> (theory)</a:t>
            </a:r>
            <a:endParaRPr lang="en-US" sz="1600" i="1" dirty="0"/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polarization in semi-inclusive production		</a:t>
            </a:r>
            <a:r>
              <a:rPr lang="en-US" sz="1600" i="1" dirty="0" smtClean="0"/>
              <a:t>J. Phillips (PhD thesis)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err="1" smtClean="0"/>
              <a:t>methodes</a:t>
            </a:r>
            <a:r>
              <a:rPr lang="en-US" dirty="0" smtClean="0"/>
              <a:t> of data analysis				</a:t>
            </a:r>
            <a:r>
              <a:rPr lang="en-US" sz="1600" i="1" dirty="0" smtClean="0"/>
              <a:t>M. </a:t>
            </a:r>
            <a:r>
              <a:rPr lang="en-US" sz="1600" i="1" dirty="0" err="1" smtClean="0"/>
              <a:t>Aghasyan</a:t>
            </a:r>
            <a:endParaRPr lang="en-US" i="1" dirty="0" smtClean="0"/>
          </a:p>
          <a:p>
            <a:endParaRPr lang="en-US" sz="800" u="sng" dirty="0" smtClean="0"/>
          </a:p>
          <a:p>
            <a:r>
              <a:rPr lang="en-US" b="1" u="sng" dirty="0" smtClean="0">
                <a:solidFill>
                  <a:srgbClr val="C00000"/>
                </a:solidFill>
              </a:rPr>
              <a:t>2. Hardware for upgrade</a:t>
            </a:r>
            <a:r>
              <a:rPr lang="en-US" b="1" dirty="0" smtClean="0"/>
              <a:t> </a:t>
            </a:r>
            <a:r>
              <a:rPr lang="en-US" dirty="0" smtClean="0"/>
              <a:t>=&gt; Preparation for 12 </a:t>
            </a:r>
            <a:r>
              <a:rPr lang="en-US" dirty="0" err="1" smtClean="0"/>
              <a:t>GeV</a:t>
            </a:r>
            <a:r>
              <a:rPr lang="en-US" dirty="0" smtClean="0"/>
              <a:t> running: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smtClean="0"/>
              <a:t>RICH detector for the CLAS12 spectrometer in Hall-B</a:t>
            </a:r>
            <a:endParaRPr lang="en-US" dirty="0"/>
          </a:p>
          <a:p>
            <a:pPr lvl="1"/>
            <a:r>
              <a:rPr lang="en-US" dirty="0" smtClean="0"/>
              <a:t>	</a:t>
            </a:r>
            <a:r>
              <a:rPr lang="en-US" sz="1600" i="1" dirty="0" smtClean="0"/>
              <a:t>M. </a:t>
            </a:r>
            <a:r>
              <a:rPr lang="en-US" sz="1600" i="1" dirty="0" err="1" smtClean="0"/>
              <a:t>Mirazita</a:t>
            </a:r>
            <a:r>
              <a:rPr lang="en-US" sz="1600" i="1" dirty="0" smtClean="0"/>
              <a:t>, V. </a:t>
            </a:r>
            <a:r>
              <a:rPr lang="en-US" sz="1600" i="1" dirty="0" err="1" smtClean="0"/>
              <a:t>Lucherini</a:t>
            </a:r>
            <a:r>
              <a:rPr lang="en-US" sz="1600" i="1" dirty="0" smtClean="0"/>
              <a:t>, D. </a:t>
            </a:r>
            <a:r>
              <a:rPr lang="en-US" sz="1600" i="1" dirty="0" err="1" smtClean="0"/>
              <a:t>Hasch</a:t>
            </a:r>
            <a:r>
              <a:rPr lang="en-US" sz="1600" i="1" dirty="0" smtClean="0"/>
              <a:t>, S. Pereira, M. </a:t>
            </a:r>
            <a:r>
              <a:rPr lang="en-US" sz="1600" i="1" dirty="0" err="1" smtClean="0"/>
              <a:t>Aghasyan</a:t>
            </a:r>
            <a:r>
              <a:rPr lang="en-US" sz="1600" i="1" dirty="0" smtClean="0"/>
              <a:t>, J. Phillips, </a:t>
            </a:r>
            <a:r>
              <a:rPr lang="en-US" sz="1600" i="1" dirty="0" err="1" smtClean="0"/>
              <a:t>R.Montgomery</a:t>
            </a:r>
            <a:endParaRPr lang="en-US" sz="1600" i="1" dirty="0" smtClean="0"/>
          </a:p>
          <a:p>
            <a:pPr lvl="1"/>
            <a:r>
              <a:rPr lang="en-US" sz="1600" i="1" dirty="0"/>
              <a:t>	</a:t>
            </a:r>
            <a:r>
              <a:rPr lang="en-US" sz="1600" i="1" dirty="0" smtClean="0"/>
              <a:t>A. </a:t>
            </a:r>
            <a:r>
              <a:rPr lang="en-US" sz="1600" i="1" dirty="0" err="1" smtClean="0"/>
              <a:t>Orlandi</a:t>
            </a:r>
            <a:r>
              <a:rPr lang="en-US" sz="1600" i="1" dirty="0" smtClean="0"/>
              <a:t>, A. </a:t>
            </a:r>
            <a:r>
              <a:rPr lang="en-US" sz="1600" i="1" dirty="0" err="1" smtClean="0"/>
              <a:t>Viticchié</a:t>
            </a:r>
            <a:r>
              <a:rPr lang="en-US" sz="1600" i="1" dirty="0" smtClean="0"/>
              <a:t>, D. </a:t>
            </a:r>
            <a:r>
              <a:rPr lang="en-US" sz="1600" i="1" dirty="0" err="1" smtClean="0"/>
              <a:t>Orecchini</a:t>
            </a:r>
            <a:r>
              <a:rPr lang="en-US" sz="1600" i="1" dirty="0" smtClean="0"/>
              <a:t>, S. </a:t>
            </a:r>
            <a:r>
              <a:rPr lang="en-US" sz="1600" i="1" dirty="0" err="1" smtClean="0"/>
              <a:t>Tomassini</a:t>
            </a:r>
            <a:endParaRPr lang="en-US" sz="1600" i="1" dirty="0" smtClean="0"/>
          </a:p>
        </p:txBody>
      </p:sp>
      <p:sp>
        <p:nvSpPr>
          <p:cNvPr id="10" name="CasellaDiTesto 3"/>
          <p:cNvSpPr txBox="1"/>
          <p:nvPr/>
        </p:nvSpPr>
        <p:spPr>
          <a:xfrm>
            <a:off x="4651923" y="3591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13" name="Rettangolo arrotondato 5"/>
          <p:cNvSpPr/>
          <p:nvPr/>
        </p:nvSpPr>
        <p:spPr>
          <a:xfrm>
            <a:off x="5802560" y="548680"/>
            <a:ext cx="3017912" cy="1066800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5832648" y="633462"/>
            <a:ext cx="3059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11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Physicists for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9.5 FTE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Average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participation of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86%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2 FTE technicians</a:t>
            </a:r>
            <a:endParaRPr lang="it-IT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4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70" y="4776788"/>
            <a:ext cx="2079308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7245"/>
            <a:ext cx="3963659" cy="23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28600"/>
            <a:ext cx="8229600" cy="838200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1. Physics analysis</a:t>
            </a:r>
            <a:endParaRPr lang="en-US" b="1" u="sng" dirty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1" y="609600"/>
            <a:ext cx="3352799" cy="2209800"/>
            <a:chOff x="1" y="838200"/>
            <a:chExt cx="3352799" cy="2209800"/>
          </a:xfrm>
        </p:grpSpPr>
        <p:grpSp>
          <p:nvGrpSpPr>
            <p:cNvPr id="6" name="Group 5"/>
            <p:cNvGrpSpPr/>
            <p:nvPr/>
          </p:nvGrpSpPr>
          <p:grpSpPr>
            <a:xfrm>
              <a:off x="1" y="838200"/>
              <a:ext cx="3352799" cy="2209800"/>
              <a:chOff x="1" y="838200"/>
              <a:chExt cx="3305175" cy="2209800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1300162"/>
                <a:ext cx="3305175" cy="1747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561108" y="1343892"/>
                <a:ext cx="762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1295400" y="838200"/>
                <a:ext cx="762000" cy="51492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685799" y="1261646"/>
              <a:ext cx="280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8799" y="838200"/>
              <a:ext cx="349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e’</a:t>
              </a:r>
              <a:endParaRPr 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8956" y="304800"/>
            <a:ext cx="1317990" cy="70788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DVCS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 </a:t>
            </a:r>
            <a:r>
              <a:rPr lang="en-US" sz="2000" b="1" dirty="0" err="1" smtClean="0">
                <a:solidFill>
                  <a:schemeClr val="bg1"/>
                </a:solidFill>
              </a:rPr>
              <a:t>p</a:t>
            </a:r>
            <a:r>
              <a:rPr lang="en-US" sz="2000" b="1" dirty="0" err="1" smtClean="0">
                <a:solidFill>
                  <a:schemeClr val="bg1"/>
                </a:solidFill>
                <a:sym typeface="Symbol"/>
              </a:rPr>
              <a:t>e</a:t>
            </a:r>
            <a:r>
              <a:rPr lang="en-US" sz="2000" b="1" dirty="0" smtClean="0">
                <a:solidFill>
                  <a:schemeClr val="bg1"/>
                </a:solidFill>
                <a:sym typeface="Symbol"/>
              </a:rPr>
              <a:t>’ p </a:t>
            </a:r>
            <a:r>
              <a:rPr lang="en-US" sz="2000" b="1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g</a:t>
            </a:r>
            <a:endParaRPr lang="en-US" sz="20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8879" y="2362200"/>
            <a:ext cx="4819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Generalized Parton Distribution (GPD) functions</a:t>
            </a:r>
          </a:p>
          <a:p>
            <a:pPr marL="174625" indent="-174625">
              <a:buFontTx/>
              <a:buChar char="-"/>
            </a:pPr>
            <a:r>
              <a:rPr lang="en-US" sz="1600" b="1" dirty="0" err="1" smtClean="0">
                <a:solidFill>
                  <a:srgbClr val="0066FF"/>
                </a:solidFill>
              </a:rPr>
              <a:t>parton</a:t>
            </a:r>
            <a:r>
              <a:rPr lang="en-US" sz="1600" b="1" dirty="0" smtClean="0">
                <a:solidFill>
                  <a:srgbClr val="0066FF"/>
                </a:solidFill>
              </a:rPr>
              <a:t> longitudinal momentum at a transverse position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4569" y="380409"/>
            <a:ext cx="1879105" cy="70788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Di-Hadron SIDIS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 </a:t>
            </a:r>
            <a:r>
              <a:rPr lang="en-US" sz="2000" b="1" dirty="0" err="1" smtClean="0">
                <a:solidFill>
                  <a:schemeClr val="bg1"/>
                </a:solidFill>
              </a:rPr>
              <a:t>p</a:t>
            </a:r>
            <a:r>
              <a:rPr lang="en-US" sz="2000" b="1" dirty="0" err="1" smtClean="0">
                <a:solidFill>
                  <a:schemeClr val="bg1"/>
                </a:solidFill>
                <a:sym typeface="Symbol"/>
              </a:rPr>
              <a:t>e</a:t>
            </a:r>
            <a:r>
              <a:rPr lang="en-US" sz="2000" b="1" dirty="0" smtClean="0">
                <a:solidFill>
                  <a:schemeClr val="bg1"/>
                </a:solidFill>
                <a:sym typeface="Symbol"/>
              </a:rPr>
              <a:t>’ </a:t>
            </a:r>
            <a:r>
              <a:rPr lang="en-US" sz="2000" b="1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p </a:t>
            </a:r>
            <a:r>
              <a:rPr lang="en-US" sz="2000" b="1" dirty="0" err="1" smtClean="0">
                <a:solidFill>
                  <a:schemeClr val="bg1"/>
                </a:solidFill>
                <a:latin typeface="Symbol" pitchFamily="18" charset="2"/>
                <a:sym typeface="Symbol"/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 </a:t>
            </a:r>
            <a:r>
              <a:rPr lang="en-US" sz="2000" b="1" dirty="0">
                <a:solidFill>
                  <a:schemeClr val="bg1"/>
                </a:solidFill>
                <a:sym typeface="Symbol"/>
              </a:rPr>
              <a:t>X</a:t>
            </a:r>
            <a:endParaRPr lang="en-US" sz="2000" b="1" dirty="0">
              <a:solidFill>
                <a:schemeClr val="bg1"/>
              </a:solidFill>
              <a:latin typeface="Symbol" pitchFamily="18" charset="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62600" y="1066800"/>
            <a:ext cx="3505200" cy="1468150"/>
            <a:chOff x="5562600" y="1289354"/>
            <a:chExt cx="3505200" cy="1468150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371600"/>
              <a:ext cx="3505200" cy="138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715000" y="2418950"/>
              <a:ext cx="280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  <a:cs typeface="Times New Roman" pitchFamily="18" charset="0"/>
                </a:rPr>
                <a:t>e</a:t>
              </a:r>
              <a:endParaRPr lang="en-US" sz="1600" dirty="0"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05764" y="1289354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  <a:cs typeface="Times New Roman" pitchFamily="18" charset="0"/>
                </a:rPr>
                <a:t>e’</a:t>
              </a:r>
              <a:endParaRPr lang="en-US" sz="1600" dirty="0"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79930" y="1664852"/>
              <a:ext cx="649470" cy="944155"/>
            </a:xfrm>
            <a:prstGeom prst="ellipse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67858" y="1718846"/>
              <a:ext cx="280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 Rounded MT Bold" pitchFamily="34" charset="0"/>
                  <a:cs typeface="Times New Roman" pitchFamily="18" charset="0"/>
                </a:rPr>
                <a:t>p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00600" y="2590800"/>
            <a:ext cx="44289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Transverse Momentum Dependent (TMD) </a:t>
            </a:r>
            <a:r>
              <a:rPr lang="en-US" b="1" dirty="0" err="1" smtClean="0">
                <a:solidFill>
                  <a:srgbClr val="0066FF"/>
                </a:solidFill>
              </a:rPr>
              <a:t>parton</a:t>
            </a:r>
            <a:r>
              <a:rPr lang="en-US" b="1" dirty="0" smtClean="0">
                <a:solidFill>
                  <a:srgbClr val="0066FF"/>
                </a:solidFill>
              </a:rPr>
              <a:t> distribution functions</a:t>
            </a:r>
          </a:p>
          <a:p>
            <a:pPr marL="285750" indent="-285750">
              <a:buFontTx/>
              <a:buChar char="-"/>
            </a:pPr>
            <a:r>
              <a:rPr lang="en-US" sz="1600" b="1" dirty="0" err="1" smtClean="0">
                <a:solidFill>
                  <a:srgbClr val="0066FF"/>
                </a:solidFill>
              </a:rPr>
              <a:t>parton</a:t>
            </a:r>
            <a:r>
              <a:rPr lang="en-US" sz="1600" b="1" dirty="0" smtClean="0">
                <a:solidFill>
                  <a:srgbClr val="0066FF"/>
                </a:solidFill>
              </a:rPr>
              <a:t> longitudinal and transverse momentum </a:t>
            </a:r>
          </a:p>
        </p:txBody>
      </p:sp>
      <p:sp>
        <p:nvSpPr>
          <p:cNvPr id="3" name="AutoShape 2" descr="https://www.lnf.infn.it/computing/rcmails/?_task=mail&amp;_framed=1&amp;_action=get&amp;_mbox=INBOX&amp;_uid=32121&amp;_part=3"/>
          <p:cNvSpPr>
            <a:spLocks noChangeAspect="1" noChangeArrowheads="1"/>
          </p:cNvSpPr>
          <p:nvPr/>
        </p:nvSpPr>
        <p:spPr bwMode="auto">
          <a:xfrm>
            <a:off x="155575" y="-4052888"/>
            <a:ext cx="14506575" cy="844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541" y="3200400"/>
            <a:ext cx="4310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33CC33"/>
                </a:solidFill>
              </a:rPr>
              <a:t>polarized beam and polarized target</a:t>
            </a:r>
          </a:p>
        </p:txBody>
      </p:sp>
      <p:sp>
        <p:nvSpPr>
          <p:cNvPr id="15" name="AutoShape 2" descr="https://www.lnf.infn.it/computing/rcmails/?_task=mail&amp;_action=get&amp;_uid=32125&amp;_mbox=INBOX&amp;_part=2"/>
          <p:cNvSpPr>
            <a:spLocks noChangeAspect="1" noChangeArrowheads="1"/>
          </p:cNvSpPr>
          <p:nvPr/>
        </p:nvSpPr>
        <p:spPr bwMode="auto">
          <a:xfrm>
            <a:off x="155575" y="-3725863"/>
            <a:ext cx="13335000" cy="77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ttps://www.lnf.infn.it/computing/rcmails/?_task=mail&amp;_action=get&amp;_uid=32125&amp;_mbox=INBOX&amp;_part=2"/>
          <p:cNvSpPr>
            <a:spLocks noChangeAspect="1" noChangeArrowheads="1"/>
          </p:cNvSpPr>
          <p:nvPr/>
        </p:nvSpPr>
        <p:spPr bwMode="auto">
          <a:xfrm>
            <a:off x="307975" y="-3573463"/>
            <a:ext cx="13335000" cy="77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9862913">
            <a:off x="1290924" y="5466512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09341" y="3429000"/>
            <a:ext cx="4310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b="1" dirty="0" smtClean="0">
                <a:solidFill>
                  <a:srgbClr val="33CC33"/>
                </a:solidFill>
              </a:rPr>
              <a:t>simpler extraction of TMDs than in one hadron processes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00588"/>
            <a:ext cx="1913331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60453" y="4054257"/>
            <a:ext cx="1424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SPIN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372200" y="4021637"/>
                <a:ext cx="2885277" cy="687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  <m:r>
                        <a:rPr lang="it-IT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66FF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4021637"/>
                <a:ext cx="2885277" cy="68788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035" y="3892670"/>
                <a:ext cx="4706097" cy="688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  <m:r>
                        <a:rPr lang="it-IT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+−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</m:acc>
                      <m:func>
                        <m:funcPr>
                          <m:ctrlP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5" y="3892670"/>
                <a:ext cx="4706097" cy="68845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 rot="19862913">
            <a:off x="6324196" y="5558109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512" y="35637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SPIN ASYMMETRY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35122" y="6228020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8316416" y="6237312"/>
            <a:ext cx="55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NH</a:t>
            </a:r>
            <a:r>
              <a:rPr lang="en-US" baseline="-25000" dirty="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56751" y="3707740"/>
            <a:ext cx="5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PDF</a:t>
            </a:r>
            <a:endParaRPr lang="en-US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532440" y="4005064"/>
            <a:ext cx="178775" cy="171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39" name="TextBox 38"/>
          <p:cNvSpPr txBox="1"/>
          <p:nvPr/>
        </p:nvSpPr>
        <p:spPr>
          <a:xfrm rot="19862913">
            <a:off x="820188" y="5795439"/>
            <a:ext cx="274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Collaboration revue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9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76200"/>
            <a:ext cx="8614792" cy="838200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2. The RICH project for CLAS12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039305"/>
            <a:ext cx="4499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Institutions: </a:t>
            </a:r>
            <a:endParaRPr lang="en-US" sz="1400" b="1" dirty="0" smtClean="0">
              <a:solidFill>
                <a:srgbClr val="0066FF"/>
              </a:solidFill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INFN </a:t>
            </a:r>
            <a:r>
              <a:rPr lang="en-US" sz="1400" b="1" dirty="0">
                <a:solidFill>
                  <a:srgbClr val="FF0000"/>
                </a:solidFill>
              </a:rPr>
              <a:t>(LNF, Fe, Bari/Lecce,  </a:t>
            </a:r>
            <a:r>
              <a:rPr lang="en-US" sz="1400" b="1" dirty="0" err="1">
                <a:solidFill>
                  <a:srgbClr val="FF0000"/>
                </a:solidFill>
              </a:rPr>
              <a:t>Genova</a:t>
            </a:r>
            <a:r>
              <a:rPr lang="en-US" sz="1400" b="1" dirty="0">
                <a:solidFill>
                  <a:srgbClr val="FF0000"/>
                </a:solidFill>
              </a:rPr>
              <a:t>, ISS/Roma1)</a:t>
            </a:r>
            <a:r>
              <a:rPr lang="en-US" sz="1400" b="1" dirty="0">
                <a:solidFill>
                  <a:srgbClr val="0066FF"/>
                </a:solidFill>
              </a:rPr>
              <a:t> </a:t>
            </a:r>
            <a:endParaRPr lang="en-US" sz="1400" b="1" dirty="0" smtClean="0">
              <a:solidFill>
                <a:srgbClr val="0066FF"/>
              </a:solidFill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66FF"/>
                </a:solidFill>
              </a:rPr>
              <a:t> </a:t>
            </a:r>
            <a:r>
              <a:rPr lang="en-US" sz="1400" b="1" dirty="0" err="1" smtClean="0">
                <a:solidFill>
                  <a:srgbClr val="0066FF"/>
                </a:solidFill>
              </a:rPr>
              <a:t>JLab</a:t>
            </a:r>
            <a:r>
              <a:rPr lang="en-US" sz="1400" b="1" dirty="0" smtClean="0">
                <a:solidFill>
                  <a:srgbClr val="0066FF"/>
                </a:solidFill>
              </a:rPr>
              <a:t> (USA)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 Argonne National Laboratory (USA)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 Christopher Newport University (USA)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 University of Glasgow (UK)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 Universidad </a:t>
            </a:r>
            <a:r>
              <a:rPr lang="en-US" sz="1400" b="1" dirty="0" err="1" smtClean="0">
                <a:solidFill>
                  <a:srgbClr val="0066FF"/>
                </a:solidFill>
              </a:rPr>
              <a:t>Tecnica</a:t>
            </a:r>
            <a:r>
              <a:rPr lang="en-US" sz="1400" b="1" dirty="0" smtClean="0">
                <a:solidFill>
                  <a:srgbClr val="0066FF"/>
                </a:solidFill>
              </a:rPr>
              <a:t> Federico Santa Maria (Chile)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 </a:t>
            </a:r>
            <a:r>
              <a:rPr lang="en-US" sz="1400" b="1" dirty="0" err="1" smtClean="0">
                <a:solidFill>
                  <a:srgbClr val="0066FF"/>
                </a:solidFill>
              </a:rPr>
              <a:t>Institut</a:t>
            </a:r>
            <a:r>
              <a:rPr lang="en-US" sz="1400" b="1" dirty="0" smtClean="0">
                <a:solidFill>
                  <a:srgbClr val="0066FF"/>
                </a:solidFill>
              </a:rPr>
              <a:t> fur </a:t>
            </a:r>
            <a:r>
              <a:rPr lang="en-US" sz="1400" b="1" dirty="0" err="1" smtClean="0">
                <a:solidFill>
                  <a:srgbClr val="0066FF"/>
                </a:solidFill>
              </a:rPr>
              <a:t>Kernphysik</a:t>
            </a:r>
            <a:r>
              <a:rPr lang="en-US" sz="1400" b="1" dirty="0" smtClean="0">
                <a:solidFill>
                  <a:srgbClr val="0066FF"/>
                </a:solidFill>
              </a:rPr>
              <a:t> of Mainz (Germany)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19" name="Picture 3" descr="logo JLab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60" y="-27384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4"/>
          <p:cNvSpPr txBox="1"/>
          <p:nvPr/>
        </p:nvSpPr>
        <p:spPr>
          <a:xfrm>
            <a:off x="4535996" y="1083796"/>
            <a:ext cx="45005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b="1" dirty="0" smtClean="0"/>
              <a:t> 2010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/>
              <a:t> </a:t>
            </a:r>
            <a:r>
              <a:rPr lang="it-IT" b="1" dirty="0" err="1" smtClean="0"/>
              <a:t>concept</a:t>
            </a:r>
            <a:r>
              <a:rPr lang="it-IT" b="1" dirty="0" smtClean="0"/>
              <a:t> </a:t>
            </a:r>
            <a:r>
              <a:rPr lang="it-IT" b="1" dirty="0" err="1" smtClean="0"/>
              <a:t>of</a:t>
            </a:r>
            <a:r>
              <a:rPr lang="it-IT" b="1" dirty="0" smtClean="0"/>
              <a:t> design and </a:t>
            </a:r>
            <a:r>
              <a:rPr lang="it-IT" b="1" dirty="0" err="1" smtClean="0"/>
              <a:t>technology</a:t>
            </a:r>
            <a:endParaRPr lang="it-IT" b="1" dirty="0" smtClean="0"/>
          </a:p>
          <a:p>
            <a:pPr>
              <a:buFont typeface="Arial" pitchFamily="34" charset="0"/>
              <a:buChar char="•"/>
            </a:pPr>
            <a:r>
              <a:rPr lang="it-IT" b="1" dirty="0"/>
              <a:t> </a:t>
            </a:r>
            <a:r>
              <a:rPr lang="it-IT" b="1" dirty="0" smtClean="0"/>
              <a:t>2011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/>
              <a:t> start test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components</a:t>
            </a:r>
            <a:endParaRPr lang="it-IT" b="1" dirty="0" smtClean="0"/>
          </a:p>
          <a:p>
            <a:pPr lvl="1">
              <a:buFont typeface="Courier New" pitchFamily="49" charset="0"/>
              <a:buChar char="o"/>
            </a:pPr>
            <a:r>
              <a:rPr lang="it-IT" b="1" dirty="0" smtClean="0"/>
              <a:t> first </a:t>
            </a:r>
            <a:r>
              <a:rPr lang="it-IT" b="1" dirty="0" err="1" smtClean="0"/>
              <a:t>testbeam</a:t>
            </a:r>
            <a:r>
              <a:rPr lang="it-IT" b="1" dirty="0" smtClean="0"/>
              <a:t> </a:t>
            </a:r>
            <a:r>
              <a:rPr lang="it-IT" b="1" dirty="0" err="1" smtClean="0"/>
              <a:t>with</a:t>
            </a:r>
            <a:r>
              <a:rPr lang="it-IT" b="1" dirty="0" smtClean="0"/>
              <a:t> </a:t>
            </a:r>
            <a:r>
              <a:rPr lang="it-IT" b="1" dirty="0" err="1" smtClean="0"/>
              <a:t>small</a:t>
            </a:r>
            <a:r>
              <a:rPr lang="it-IT" b="1" dirty="0" smtClean="0"/>
              <a:t> </a:t>
            </a:r>
            <a:r>
              <a:rPr lang="it-IT" b="1" dirty="0" err="1" smtClean="0"/>
              <a:t>prototype</a:t>
            </a:r>
            <a:endParaRPr lang="it-IT" b="1" dirty="0"/>
          </a:p>
          <a:p>
            <a:pPr>
              <a:buFont typeface="Arial" pitchFamily="34" charset="0"/>
              <a:buChar char="•"/>
            </a:pPr>
            <a:r>
              <a:rPr lang="it-IT" b="1" dirty="0" smtClean="0"/>
              <a:t> 2012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/>
              <a:t> </a:t>
            </a:r>
            <a:r>
              <a:rPr lang="it-IT" b="1" dirty="0" err="1" smtClean="0"/>
              <a:t>tetsbeam</a:t>
            </a:r>
            <a:r>
              <a:rPr lang="it-IT" b="1" dirty="0" smtClean="0"/>
              <a:t> </a:t>
            </a:r>
            <a:r>
              <a:rPr lang="it-IT" b="1" dirty="0" err="1" smtClean="0"/>
              <a:t>with</a:t>
            </a:r>
            <a:r>
              <a:rPr lang="it-IT" b="1" dirty="0" smtClean="0"/>
              <a:t> </a:t>
            </a:r>
            <a:r>
              <a:rPr lang="it-IT" b="1" dirty="0" err="1" smtClean="0"/>
              <a:t>electrons</a:t>
            </a:r>
            <a:r>
              <a:rPr lang="it-IT" b="1" dirty="0" smtClean="0"/>
              <a:t> (BTF)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/>
              <a:t> </a:t>
            </a:r>
            <a:r>
              <a:rPr lang="it-IT" b="1" dirty="0" err="1" smtClean="0"/>
              <a:t>two</a:t>
            </a:r>
            <a:r>
              <a:rPr lang="it-IT" b="1" dirty="0" smtClean="0"/>
              <a:t> </a:t>
            </a:r>
            <a:r>
              <a:rPr lang="it-IT" b="1" dirty="0" err="1" smtClean="0"/>
              <a:t>testbeams</a:t>
            </a:r>
            <a:r>
              <a:rPr lang="it-IT" b="1" dirty="0" smtClean="0"/>
              <a:t> </a:t>
            </a:r>
            <a:r>
              <a:rPr lang="it-IT" b="1" dirty="0" err="1" smtClean="0"/>
              <a:t>with</a:t>
            </a:r>
            <a:r>
              <a:rPr lang="it-IT" b="1" dirty="0" smtClean="0"/>
              <a:t> </a:t>
            </a:r>
            <a:r>
              <a:rPr lang="it-IT" b="1" dirty="0" err="1" smtClean="0"/>
              <a:t>hadrons</a:t>
            </a:r>
            <a:r>
              <a:rPr lang="it-IT" b="1" dirty="0" smtClean="0"/>
              <a:t> (CERN)</a:t>
            </a:r>
          </a:p>
          <a:p>
            <a:pPr>
              <a:buFont typeface="Arial" pitchFamily="34" charset="0"/>
              <a:buChar char="•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2013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70C0"/>
                </a:solidFill>
              </a:rPr>
              <a:t> start </a:t>
            </a:r>
            <a:r>
              <a:rPr lang="it-IT" b="1" dirty="0" err="1" smtClean="0">
                <a:solidFill>
                  <a:srgbClr val="0070C0"/>
                </a:solidFill>
              </a:rPr>
              <a:t>of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engeneering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phase</a:t>
            </a:r>
            <a:endParaRPr lang="it-IT" b="1" dirty="0" smtClean="0">
              <a:solidFill>
                <a:srgbClr val="0070C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completion of testbeam data analysis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BTF testbeam for the electronics (july)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final</a:t>
            </a:r>
            <a:r>
              <a:rPr lang="it-IT" b="1" dirty="0" smtClean="0">
                <a:solidFill>
                  <a:srgbClr val="0070C0"/>
                </a:solidFill>
              </a:rPr>
              <a:t> design </a:t>
            </a:r>
            <a:r>
              <a:rPr lang="it-IT" b="1" dirty="0" err="1" smtClean="0">
                <a:solidFill>
                  <a:srgbClr val="0070C0"/>
                </a:solidFill>
              </a:rPr>
              <a:t>of</a:t>
            </a:r>
            <a:r>
              <a:rPr lang="it-IT" b="1" dirty="0" smtClean="0">
                <a:solidFill>
                  <a:srgbClr val="0070C0"/>
                </a:solidFill>
              </a:rPr>
              <a:t> the detector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preliminary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JLab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review</a:t>
            </a:r>
            <a:r>
              <a:rPr lang="it-IT" b="1" dirty="0" smtClean="0">
                <a:solidFill>
                  <a:srgbClr val="0070C0"/>
                </a:solidFill>
              </a:rPr>
              <a:t> (</a:t>
            </a:r>
            <a:r>
              <a:rPr lang="it-IT" b="1" dirty="0" err="1" smtClean="0">
                <a:solidFill>
                  <a:srgbClr val="0070C0"/>
                </a:solidFill>
              </a:rPr>
              <a:t>june</a:t>
            </a:r>
            <a:r>
              <a:rPr lang="it-IT" b="1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DOE </a:t>
            </a:r>
            <a:r>
              <a:rPr lang="it-IT" b="1" dirty="0" err="1" smtClean="0">
                <a:solidFill>
                  <a:srgbClr val="0070C0"/>
                </a:solidFill>
              </a:rPr>
              <a:t>review</a:t>
            </a:r>
            <a:r>
              <a:rPr lang="it-IT" b="1" dirty="0" smtClean="0">
                <a:solidFill>
                  <a:srgbClr val="0070C0"/>
                </a:solidFill>
              </a:rPr>
              <a:t> (</a:t>
            </a:r>
            <a:r>
              <a:rPr lang="it-IT" b="1" dirty="0" err="1" smtClean="0">
                <a:solidFill>
                  <a:srgbClr val="0070C0"/>
                </a:solidFill>
              </a:rPr>
              <a:t>september</a:t>
            </a:r>
            <a:r>
              <a:rPr lang="it-IT" b="1" dirty="0" smtClean="0">
                <a:solidFill>
                  <a:srgbClr val="0070C0"/>
                </a:solidFill>
              </a:rPr>
              <a:t>)</a:t>
            </a:r>
            <a:endParaRPr lang="it-IT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B050"/>
                </a:solidFill>
              </a:rPr>
              <a:t> 2014</a:t>
            </a:r>
          </a:p>
          <a:p>
            <a:pPr lvl="1">
              <a:buFont typeface="Courier New" pitchFamily="49" charset="0"/>
              <a:buChar char="o"/>
            </a:pPr>
            <a:r>
              <a:rPr lang="it-IT" b="1" dirty="0" smtClean="0">
                <a:solidFill>
                  <a:srgbClr val="00B050"/>
                </a:solidFill>
              </a:rPr>
              <a:t> start </a:t>
            </a:r>
            <a:r>
              <a:rPr lang="it-IT" b="1" dirty="0" err="1" smtClean="0">
                <a:solidFill>
                  <a:srgbClr val="00B050"/>
                </a:solidFill>
              </a:rPr>
              <a:t>of</a:t>
            </a:r>
            <a:r>
              <a:rPr lang="it-IT" b="1" dirty="0" smtClean="0">
                <a:solidFill>
                  <a:srgbClr val="00B050"/>
                </a:solidFill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</a:rPr>
              <a:t>construction</a:t>
            </a:r>
            <a:endParaRPr lang="it-IT" b="1" dirty="0">
              <a:solidFill>
                <a:srgbClr val="00B050"/>
              </a:solidFill>
            </a:endParaRPr>
          </a:p>
          <a:p>
            <a:endParaRPr lang="it-IT" b="1" dirty="0"/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First </a:t>
            </a:r>
            <a:r>
              <a:rPr lang="it-IT" sz="2000" b="1" dirty="0" err="1" smtClean="0">
                <a:solidFill>
                  <a:srgbClr val="FF0000"/>
                </a:solidFill>
              </a:rPr>
              <a:t>sector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ready</a:t>
            </a:r>
            <a:r>
              <a:rPr lang="it-IT" sz="2000" b="1" dirty="0" smtClean="0">
                <a:solidFill>
                  <a:srgbClr val="FF0000"/>
                </a:solidFill>
              </a:rPr>
              <a:t> in 2016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980728"/>
            <a:ext cx="3851920" cy="413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23528" y="611396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Improvement of PID needed to extend </a:t>
            </a:r>
            <a:r>
              <a:rPr lang="it-IT" sz="2000" b="1" dirty="0" smtClean="0">
                <a:solidFill>
                  <a:srgbClr val="FF0000"/>
                </a:solidFill>
              </a:rPr>
              <a:t>TMD measurements </a:t>
            </a:r>
            <a:r>
              <a:rPr lang="it-IT" sz="2000" b="1" dirty="0">
                <a:solidFill>
                  <a:srgbClr val="FF0000"/>
                </a:solidFill>
              </a:rPr>
              <a:t>to </a:t>
            </a:r>
            <a:r>
              <a:rPr lang="it-IT" sz="2000" b="1" dirty="0" smtClean="0">
                <a:solidFill>
                  <a:srgbClr val="FF0000"/>
                </a:solidFill>
              </a:rPr>
              <a:t>kaons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2771800" y="1268760"/>
            <a:ext cx="1836734" cy="1328662"/>
          </a:xfrm>
          <a:prstGeom prst="wedgeEllipseCallout">
            <a:avLst>
              <a:gd name="adj1" fmla="val -59554"/>
              <a:gd name="adj2" fmla="val 743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replace one LTCC sector with a RICH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004048" y="260648"/>
            <a:ext cx="4176463" cy="4015318"/>
            <a:chOff x="4388534" y="692696"/>
            <a:chExt cx="4791977" cy="4621280"/>
          </a:xfrm>
        </p:grpSpPr>
        <p:pic>
          <p:nvPicPr>
            <p:cNvPr id="3" name="Picture 4" descr="C:\Users\dario\Desktop\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534" y="692696"/>
              <a:ext cx="4791977" cy="462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4128" y="2420888"/>
              <a:ext cx="10938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spherical </a:t>
              </a:r>
            </a:p>
            <a:p>
              <a:pPr algn="ctr"/>
              <a:r>
                <a:rPr lang="en-US" b="1" dirty="0" smtClean="0"/>
                <a:t>mirror</a:t>
              </a:r>
              <a:endParaRPr lang="en-US" b="1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668345" y="4077072"/>
              <a:ext cx="1440159" cy="923330"/>
              <a:chOff x="7524329" y="4509120"/>
              <a:chExt cx="1440159" cy="92333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850651" y="4509120"/>
                <a:ext cx="1113837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MAPMT housing box</a:t>
                </a:r>
              </a:p>
            </p:txBody>
          </p:sp>
          <p:cxnSp>
            <p:nvCxnSpPr>
              <p:cNvPr id="7" name="Straight Arrow Connector 6"/>
              <p:cNvCxnSpPr>
                <a:stCxn id="5" idx="1"/>
              </p:cNvCxnSpPr>
              <p:nvPr/>
            </p:nvCxnSpPr>
            <p:spPr>
              <a:xfrm flipH="1" flipV="1">
                <a:off x="7524329" y="4811960"/>
                <a:ext cx="326322" cy="1588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5496" y="620688"/>
            <a:ext cx="4119750" cy="4081779"/>
            <a:chOff x="3966603" y="838200"/>
            <a:chExt cx="5149688" cy="5102224"/>
          </a:xfrm>
        </p:grpSpPr>
        <p:grpSp>
          <p:nvGrpSpPr>
            <p:cNvPr id="22" name="Group 28"/>
            <p:cNvGrpSpPr/>
            <p:nvPr/>
          </p:nvGrpSpPr>
          <p:grpSpPr>
            <a:xfrm>
              <a:off x="3966603" y="838200"/>
              <a:ext cx="5149688" cy="5077691"/>
              <a:chOff x="3966603" y="1170709"/>
              <a:chExt cx="5149688" cy="5077691"/>
            </a:xfrm>
          </p:grpSpPr>
          <p:pic>
            <p:nvPicPr>
              <p:cNvPr id="26" name="Picture 3" descr="RICH_example.bmp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1170709"/>
                <a:ext cx="5077691" cy="5077691"/>
              </a:xfrm>
              <a:prstGeom prst="rect">
                <a:avLst/>
              </a:prstGeom>
            </p:spPr>
          </p:pic>
          <p:sp>
            <p:nvSpPr>
              <p:cNvPr id="27" name="TextBox 5"/>
              <p:cNvSpPr txBox="1"/>
              <p:nvPr/>
            </p:nvSpPr>
            <p:spPr>
              <a:xfrm>
                <a:off x="4349642" y="3962400"/>
                <a:ext cx="831959" cy="730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 smtClean="0"/>
                  <a:t>beam</a:t>
                </a:r>
              </a:p>
              <a:p>
                <a:pPr algn="r"/>
                <a:r>
                  <a:rPr lang="en-US" sz="1600" b="1" dirty="0" smtClean="0"/>
                  <a:t>pipe</a:t>
                </a:r>
                <a:endParaRPr lang="en-US" sz="1600" b="1" dirty="0"/>
              </a:p>
            </p:txBody>
          </p:sp>
          <p:sp>
            <p:nvSpPr>
              <p:cNvPr id="28" name="TextBox 6"/>
              <p:cNvSpPr txBox="1"/>
              <p:nvPr/>
            </p:nvSpPr>
            <p:spPr>
              <a:xfrm>
                <a:off x="4953001" y="1762780"/>
                <a:ext cx="12954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FF"/>
                    </a:solidFill>
                  </a:rPr>
                  <a:t>particle’s trajectory</a:t>
                </a:r>
                <a:endParaRPr lang="en-US" sz="1200" b="1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29" name="TextBox 14"/>
              <p:cNvSpPr txBox="1"/>
              <p:nvPr/>
            </p:nvSpPr>
            <p:spPr>
              <a:xfrm>
                <a:off x="3966603" y="1673423"/>
                <a:ext cx="706283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B050"/>
                    </a:solidFill>
                  </a:rPr>
                  <a:t>target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0" name="Straight Arrow Connector 16"/>
              <p:cNvCxnSpPr/>
              <p:nvPr/>
            </p:nvCxnSpPr>
            <p:spPr>
              <a:xfrm>
                <a:off x="4514272" y="1170709"/>
                <a:ext cx="1395845" cy="5077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13"/>
              <p:cNvSpPr/>
              <p:nvPr/>
            </p:nvSpPr>
            <p:spPr>
              <a:xfrm rot="4500000">
                <a:off x="4464952" y="1765653"/>
                <a:ext cx="457200" cy="762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Arc 20"/>
              <p:cNvSpPr/>
              <p:nvPr/>
            </p:nvSpPr>
            <p:spPr>
              <a:xfrm rot="5015621">
                <a:off x="4389470" y="1991943"/>
                <a:ext cx="800100" cy="990600"/>
              </a:xfrm>
              <a:prstGeom prst="arc">
                <a:avLst>
                  <a:gd name="adj1" fmla="val 16843002"/>
                  <a:gd name="adj2" fmla="val 20439296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TextBox 21"/>
              <p:cNvSpPr txBox="1"/>
              <p:nvPr/>
            </p:nvSpPr>
            <p:spPr>
              <a:xfrm>
                <a:off x="4928176" y="2302576"/>
                <a:ext cx="228600" cy="42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Symbol" pitchFamily="18" charset="2"/>
                  </a:rPr>
                  <a:t>q</a:t>
                </a:r>
                <a:endParaRPr lang="en-US" sz="1600" dirty="0">
                  <a:latin typeface="Symbol" pitchFamily="18" charset="2"/>
                </a:endParaRPr>
              </a:p>
            </p:txBody>
          </p:sp>
          <p:sp>
            <p:nvSpPr>
              <p:cNvPr id="34" name="TextBox 22"/>
              <p:cNvSpPr txBox="1"/>
              <p:nvPr/>
            </p:nvSpPr>
            <p:spPr>
              <a:xfrm>
                <a:off x="6138559" y="2362200"/>
                <a:ext cx="525385" cy="327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DC1</a:t>
                </a:r>
                <a:endParaRPr lang="en-US" sz="1100" b="1" dirty="0"/>
              </a:p>
            </p:txBody>
          </p:sp>
          <p:sp>
            <p:nvSpPr>
              <p:cNvPr id="35" name="TextBox 23"/>
              <p:cNvSpPr txBox="1"/>
              <p:nvPr/>
            </p:nvSpPr>
            <p:spPr>
              <a:xfrm>
                <a:off x="6900560" y="2514600"/>
                <a:ext cx="525385" cy="327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DC2</a:t>
                </a:r>
                <a:endParaRPr lang="en-US" sz="1100" b="1" dirty="0"/>
              </a:p>
            </p:txBody>
          </p:sp>
          <p:sp>
            <p:nvSpPr>
              <p:cNvPr id="36" name="TextBox 24"/>
              <p:cNvSpPr txBox="1"/>
              <p:nvPr/>
            </p:nvSpPr>
            <p:spPr>
              <a:xfrm>
                <a:off x="8458200" y="1978844"/>
                <a:ext cx="525385" cy="327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DC3</a:t>
                </a:r>
                <a:endParaRPr lang="en-US" sz="1100" b="1" dirty="0"/>
              </a:p>
            </p:txBody>
          </p:sp>
        </p:grpSp>
        <p:sp>
          <p:nvSpPr>
            <p:cNvPr id="23" name="CasellaDiTesto 34"/>
            <p:cNvSpPr txBox="1"/>
            <p:nvPr/>
          </p:nvSpPr>
          <p:spPr>
            <a:xfrm>
              <a:off x="7740352" y="4005064"/>
              <a:ext cx="912991" cy="423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>
                  <a:solidFill>
                    <a:srgbClr val="FF0000"/>
                  </a:solidFill>
                </a:rPr>
                <a:t>mirror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sellaDiTesto 35"/>
            <p:cNvSpPr txBox="1"/>
            <p:nvPr/>
          </p:nvSpPr>
          <p:spPr>
            <a:xfrm>
              <a:off x="6392344" y="5517232"/>
              <a:ext cx="802865" cy="423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>
                  <a:solidFill>
                    <a:srgbClr val="FF0000"/>
                  </a:solidFill>
                </a:rPr>
                <a:t>PMTs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sellaDiTesto 36"/>
            <p:cNvSpPr txBox="1"/>
            <p:nvPr/>
          </p:nvSpPr>
          <p:spPr>
            <a:xfrm rot="19382347">
              <a:off x="6277043" y="3364298"/>
              <a:ext cx="1894349" cy="423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>
                  <a:solidFill>
                    <a:srgbClr val="FF0000"/>
                  </a:solidFill>
                </a:rPr>
                <a:t>mirror+radiator</a:t>
              </a:r>
              <a:endParaRPr lang="it-IT" sz="1600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CasellaDiTesto 39"/>
          <p:cNvSpPr txBox="1"/>
          <p:nvPr/>
        </p:nvSpPr>
        <p:spPr>
          <a:xfrm>
            <a:off x="107504" y="5013176"/>
            <a:ext cx="4758189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RICH </a:t>
            </a:r>
            <a:r>
              <a:rPr lang="it-IT" b="1" dirty="0" err="1" smtClean="0">
                <a:solidFill>
                  <a:srgbClr val="0070C0"/>
                </a:solidFill>
              </a:rPr>
              <a:t>components</a:t>
            </a:r>
            <a:endParaRPr lang="it-IT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aerogel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radiator</a:t>
            </a:r>
            <a:endParaRPr lang="it-IT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MAPMTs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for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photon</a:t>
            </a:r>
            <a:r>
              <a:rPr lang="it-IT" b="1" dirty="0" smtClean="0">
                <a:solidFill>
                  <a:srgbClr val="0070C0"/>
                </a:solidFill>
              </a:rPr>
              <a:t> detection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spherical and planar mirrors to reduce the area of MAPMTs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rgbClr val="0070C0"/>
                </a:solidFill>
              </a:rPr>
              <a:t> integrated electronic readout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04049" y="4300061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Design of the internal structure of the RICH under LNF responsibility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  		</a:t>
            </a:r>
            <a:r>
              <a:rPr lang="en-US" sz="1400" b="1" i="1" dirty="0" smtClean="0">
                <a:solidFill>
                  <a:srgbClr val="00B050"/>
                </a:solidFill>
              </a:rPr>
              <a:t>S. </a:t>
            </a:r>
            <a:r>
              <a:rPr lang="en-US" sz="1400" b="1" i="1" dirty="0" err="1" smtClean="0">
                <a:solidFill>
                  <a:srgbClr val="00B050"/>
                </a:solidFill>
              </a:rPr>
              <a:t>Tomassini</a:t>
            </a:r>
            <a:r>
              <a:rPr lang="en-US" sz="1400" b="1" i="1" dirty="0" smtClean="0">
                <a:solidFill>
                  <a:srgbClr val="00B050"/>
                </a:solidFill>
              </a:rPr>
              <a:t>, D. </a:t>
            </a:r>
            <a:r>
              <a:rPr lang="en-US" sz="1400" b="1" i="1" dirty="0" err="1" smtClean="0">
                <a:solidFill>
                  <a:srgbClr val="00B050"/>
                </a:solidFill>
              </a:rPr>
              <a:t>Orecchini</a:t>
            </a:r>
            <a:endParaRPr lang="en-US" b="1" i="1" dirty="0" smtClean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Collaboration with </a:t>
            </a:r>
            <a:r>
              <a:rPr lang="en-US" b="1" dirty="0" err="1" smtClean="0">
                <a:solidFill>
                  <a:srgbClr val="00B050"/>
                </a:solidFill>
              </a:rPr>
              <a:t>JLab</a:t>
            </a:r>
            <a:r>
              <a:rPr lang="en-US" b="1" dirty="0" smtClean="0">
                <a:solidFill>
                  <a:srgbClr val="00B050"/>
                </a:solidFill>
              </a:rPr>
              <a:t> and other INFN groups for the design of the Front End readout </a:t>
            </a:r>
          </a:p>
          <a:p>
            <a:r>
              <a:rPr lang="en-US" b="1" dirty="0">
                <a:solidFill>
                  <a:srgbClr val="00B050"/>
                </a:solidFill>
              </a:rPr>
              <a:t>	</a:t>
            </a:r>
            <a:r>
              <a:rPr lang="en-US" b="1" dirty="0" smtClean="0">
                <a:solidFill>
                  <a:srgbClr val="00B050"/>
                </a:solidFill>
              </a:rPr>
              <a:t>		</a:t>
            </a:r>
            <a:r>
              <a:rPr lang="en-US" sz="1400" b="1" i="1" dirty="0" smtClean="0">
                <a:solidFill>
                  <a:srgbClr val="00B050"/>
                </a:solidFill>
              </a:rPr>
              <a:t>G. </a:t>
            </a:r>
            <a:r>
              <a:rPr lang="en-US" sz="1400" b="1" i="1" dirty="0" err="1" smtClean="0">
                <a:solidFill>
                  <a:srgbClr val="00B050"/>
                </a:solidFill>
              </a:rPr>
              <a:t>Corradi</a:t>
            </a:r>
            <a:endParaRPr lang="en-US" b="1" i="1" dirty="0" smtClean="0">
              <a:solidFill>
                <a:srgbClr val="00B050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57200" y="-7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C00000"/>
                </a:solidFill>
              </a:rPr>
              <a:t>2a. The RICH design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76200"/>
            <a:ext cx="8229600" cy="838200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2b. Results from CERN test beam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8" name="Picture 3" descr="logo JLab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60" y="-27384"/>
            <a:ext cx="1222844" cy="5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4818257" cy="361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3"/>
          <p:cNvGrpSpPr>
            <a:grpSpLocks noChangeAspect="1"/>
          </p:cNvGrpSpPr>
          <p:nvPr/>
        </p:nvGrpSpPr>
        <p:grpSpPr>
          <a:xfrm>
            <a:off x="4932040" y="753182"/>
            <a:ext cx="4217750" cy="1451682"/>
            <a:chOff x="4267200" y="2406295"/>
            <a:chExt cx="4490413" cy="1545528"/>
          </a:xfrm>
        </p:grpSpPr>
        <p:sp>
          <p:nvSpPr>
            <p:cNvPr id="11" name="Rectangle 4"/>
            <p:cNvSpPr/>
            <p:nvPr/>
          </p:nvSpPr>
          <p:spPr>
            <a:xfrm>
              <a:off x="4343400" y="2406295"/>
              <a:ext cx="2900305" cy="154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20"/>
            <p:cNvGrpSpPr>
              <a:grpSpLocks noChangeAspect="1"/>
            </p:cNvGrpSpPr>
            <p:nvPr/>
          </p:nvGrpSpPr>
          <p:grpSpPr>
            <a:xfrm flipH="1">
              <a:off x="4267200" y="2406296"/>
              <a:ext cx="4490413" cy="1545527"/>
              <a:chOff x="-4858056" y="1280700"/>
              <a:chExt cx="14476859" cy="4648200"/>
            </a:xfrm>
          </p:grpSpPr>
          <p:sp>
            <p:nvSpPr>
              <p:cNvPr id="13" name="Rectangle 6"/>
              <p:cNvSpPr/>
              <p:nvPr/>
            </p:nvSpPr>
            <p:spPr>
              <a:xfrm>
                <a:off x="1249143" y="3364468"/>
                <a:ext cx="381000" cy="685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TextBox 7"/>
              <p:cNvSpPr txBox="1"/>
              <p:nvPr/>
            </p:nvSpPr>
            <p:spPr>
              <a:xfrm>
                <a:off x="990119" y="2297668"/>
                <a:ext cx="2200334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 smtClean="0"/>
                  <a:t>Radiator</a:t>
                </a:r>
                <a:endParaRPr lang="en-US" sz="1200" b="1" dirty="0"/>
              </a:p>
            </p:txBody>
          </p:sp>
          <p:cxnSp>
            <p:nvCxnSpPr>
              <p:cNvPr id="15" name="Straight Connector 8"/>
              <p:cNvCxnSpPr/>
              <p:nvPr/>
            </p:nvCxnSpPr>
            <p:spPr>
              <a:xfrm>
                <a:off x="7360111" y="1280700"/>
                <a:ext cx="76200" cy="4648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9"/>
              <p:cNvSpPr/>
              <p:nvPr/>
            </p:nvSpPr>
            <p:spPr>
              <a:xfrm>
                <a:off x="7386756" y="1459468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824403" y="1590354"/>
                <a:ext cx="1794400" cy="833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/>
                  <a:t>H</a:t>
                </a:r>
                <a:r>
                  <a:rPr lang="en-US" sz="1200" b="1" dirty="0" smtClean="0"/>
                  <a:t>8500</a:t>
                </a:r>
                <a:endParaRPr lang="en-US" sz="1200" b="1" dirty="0"/>
              </a:p>
            </p:txBody>
          </p:sp>
          <p:sp>
            <p:nvSpPr>
              <p:cNvPr id="18" name="Rectangle 11"/>
              <p:cNvSpPr/>
              <p:nvPr/>
            </p:nvSpPr>
            <p:spPr>
              <a:xfrm>
                <a:off x="7418034" y="4457670"/>
                <a:ext cx="152400" cy="1028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9" name="Straight Arrow Connector 12"/>
              <p:cNvCxnSpPr/>
              <p:nvPr/>
            </p:nvCxnSpPr>
            <p:spPr>
              <a:xfrm>
                <a:off x="-4469189" y="3698289"/>
                <a:ext cx="13200897" cy="908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27"/>
              <p:cNvSpPr txBox="1"/>
              <p:nvPr/>
            </p:nvSpPr>
            <p:spPr>
              <a:xfrm>
                <a:off x="-4858056" y="3853810"/>
                <a:ext cx="1871813" cy="1478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dirty="0" smtClean="0"/>
                  <a:t>beam</a:t>
                </a:r>
              </a:p>
              <a:p>
                <a:pPr algn="ctr"/>
                <a:r>
                  <a:rPr lang="en-US" sz="1200" b="1" dirty="0" smtClean="0">
                    <a:latin typeface="Symbol" pitchFamily="18" charset="2"/>
                  </a:rPr>
                  <a:t>p</a:t>
                </a:r>
                <a:r>
                  <a:rPr lang="en-US" sz="1200" b="1" dirty="0" smtClean="0"/>
                  <a:t>/K</a:t>
                </a:r>
                <a:endParaRPr lang="en-US" sz="1200" b="1" dirty="0"/>
              </a:p>
            </p:txBody>
          </p:sp>
          <p:cxnSp>
            <p:nvCxnSpPr>
              <p:cNvPr id="21" name="Straight Connector 14"/>
              <p:cNvCxnSpPr>
                <a:stCxn id="13" idx="3"/>
              </p:cNvCxnSpPr>
              <p:nvPr/>
            </p:nvCxnSpPr>
            <p:spPr>
              <a:xfrm flipV="1">
                <a:off x="1630143" y="1828800"/>
                <a:ext cx="5729968" cy="1878568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5"/>
              <p:cNvCxnSpPr/>
              <p:nvPr/>
            </p:nvCxnSpPr>
            <p:spPr>
              <a:xfrm>
                <a:off x="1658644" y="3698288"/>
                <a:ext cx="5754488" cy="1418780"/>
              </a:xfrm>
              <a:prstGeom prst="line">
                <a:avLst/>
              </a:prstGeom>
              <a:ln w="19050">
                <a:solidFill>
                  <a:srgbClr val="FFCC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333218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619198"/>
            <a:ext cx="3093720" cy="2122170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81128"/>
            <a:ext cx="3078480" cy="210693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911"/>
            <a:ext cx="3063240" cy="2133600"/>
          </a:xfrm>
          <a:prstGeom prst="rect">
            <a:avLst/>
          </a:prstGeom>
        </p:spPr>
      </p:pic>
      <p:sp>
        <p:nvSpPr>
          <p:cNvPr id="27" name="CasellaDiTesto 32"/>
          <p:cNvSpPr txBox="1"/>
          <p:nvPr/>
        </p:nvSpPr>
        <p:spPr>
          <a:xfrm>
            <a:off x="2644506" y="4365104"/>
            <a:ext cx="32956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Cherenkov</a:t>
            </a:r>
            <a:r>
              <a:rPr lang="it-IT" b="1" dirty="0" smtClean="0"/>
              <a:t> opening angle (</a:t>
            </a:r>
            <a:r>
              <a:rPr lang="it-IT" b="1" dirty="0" err="1" smtClean="0"/>
              <a:t>mrad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28" name="TextBox 9"/>
          <p:cNvSpPr txBox="1"/>
          <p:nvPr/>
        </p:nvSpPr>
        <p:spPr>
          <a:xfrm>
            <a:off x="0" y="4401136"/>
            <a:ext cx="1115113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3366FF"/>
                </a:solidFill>
              </a:rPr>
              <a:t>pions</a:t>
            </a:r>
            <a:endParaRPr lang="en-US" sz="1600" b="1" dirty="0" smtClean="0">
              <a:solidFill>
                <a:srgbClr val="3366FF"/>
              </a:solidFill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kaons</a:t>
            </a:r>
            <a:r>
              <a:rPr lang="en-US" sz="1600" b="1" dirty="0" smtClean="0">
                <a:solidFill>
                  <a:srgbClr val="FF0000"/>
                </a:solidFill>
              </a:rPr>
              <a:t>(x60)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4876800" y="5342736"/>
            <a:ext cx="117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p=7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  <p:sp>
        <p:nvSpPr>
          <p:cNvPr id="30" name="TextBox 8"/>
          <p:cNvSpPr txBox="1"/>
          <p:nvPr/>
        </p:nvSpPr>
        <p:spPr>
          <a:xfrm>
            <a:off x="7972333" y="5305791"/>
            <a:ext cx="117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p=8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  <p:sp>
        <p:nvSpPr>
          <p:cNvPr id="32" name="TextBox 6"/>
          <p:cNvSpPr txBox="1"/>
          <p:nvPr/>
        </p:nvSpPr>
        <p:spPr>
          <a:xfrm>
            <a:off x="1676400" y="5310951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p=6 </a:t>
            </a:r>
            <a:r>
              <a:rPr lang="en-US" b="1" dirty="0" err="1" smtClean="0"/>
              <a:t>GeV</a:t>
            </a:r>
            <a:r>
              <a:rPr lang="en-US" b="1" dirty="0" smtClean="0"/>
              <a:t>/cc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77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78098"/>
          </a:xfrm>
        </p:spPr>
        <p:txBody>
          <a:bodyPr/>
          <a:lstStyle/>
          <a:p>
            <a:r>
              <a:rPr lang="it-IT" b="1" u="sng" dirty="0" smtClean="0">
                <a:solidFill>
                  <a:srgbClr val="C00000"/>
                </a:solidFill>
              </a:rPr>
              <a:t>Richieste e fondi esterni</a:t>
            </a:r>
            <a:endParaRPr lang="it-IT" b="1" u="sng" dirty="0">
              <a:solidFill>
                <a:srgbClr val="C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9512" y="692696"/>
            <a:ext cx="454964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solidFill>
                  <a:srgbClr val="0070C0"/>
                </a:solidFill>
              </a:rPr>
              <a:t>Richieste</a:t>
            </a:r>
            <a:r>
              <a:rPr lang="en-US" sz="2800" b="1" u="sng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finanziarie</a:t>
            </a:r>
            <a:endParaRPr lang="en-US" sz="2800" b="1" u="sng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/>
              <a:t>apparati+consumo+inventario</a:t>
            </a:r>
            <a:r>
              <a:rPr lang="en-US" sz="2000" b="1" dirty="0"/>
              <a:t> </a:t>
            </a:r>
            <a:r>
              <a:rPr lang="en-US" sz="2000" b="1" dirty="0" smtClean="0"/>
              <a:t>	150k</a:t>
            </a:r>
          </a:p>
          <a:p>
            <a:r>
              <a:rPr lang="en-US" sz="2000" b="1" dirty="0" err="1"/>
              <a:t>m</a:t>
            </a:r>
            <a:r>
              <a:rPr lang="en-US" sz="2000" b="1" dirty="0" err="1" smtClean="0"/>
              <a:t>issioni</a:t>
            </a:r>
            <a:r>
              <a:rPr lang="en-US" sz="2000" b="1" dirty="0" smtClean="0"/>
              <a:t> 			85k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14074" y="644495"/>
            <a:ext cx="39613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solidFill>
                  <a:srgbClr val="0070C0"/>
                </a:solidFill>
              </a:rPr>
              <a:t>Richieste</a:t>
            </a:r>
            <a:r>
              <a:rPr lang="en-US" sz="2800" b="1" u="sng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ai</a:t>
            </a:r>
            <a:r>
              <a:rPr lang="en-US" sz="2800" b="1" u="sng" dirty="0" smtClean="0">
                <a:solidFill>
                  <a:srgbClr val="0070C0"/>
                </a:solidFill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</a:rPr>
              <a:t>servizi</a:t>
            </a:r>
            <a:endParaRPr lang="en-US" sz="2800" b="1" u="sng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/>
              <a:t>elettronica</a:t>
            </a:r>
            <a:r>
              <a:rPr lang="en-US" sz="2000" b="1" dirty="0" smtClean="0"/>
              <a:t>		1 </a:t>
            </a:r>
            <a:r>
              <a:rPr lang="en-US" sz="2000" b="1" dirty="0" err="1" smtClean="0"/>
              <a:t>mese</a:t>
            </a:r>
            <a:r>
              <a:rPr lang="en-US" sz="2000" b="1" dirty="0" smtClean="0"/>
              <a:t>/u</a:t>
            </a:r>
          </a:p>
          <a:p>
            <a:r>
              <a:rPr lang="en-US" sz="2000" b="1" dirty="0" err="1" smtClean="0"/>
              <a:t>progettazione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apparati</a:t>
            </a:r>
            <a:r>
              <a:rPr lang="en-US" sz="2000" b="1" dirty="0" smtClean="0"/>
              <a:t> 	3 </a:t>
            </a:r>
            <a:r>
              <a:rPr lang="en-US" sz="2000" b="1" dirty="0" err="1" smtClean="0"/>
              <a:t>mesi</a:t>
            </a:r>
            <a:r>
              <a:rPr lang="en-US" sz="2000" b="1" dirty="0" smtClean="0"/>
              <a:t>/u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7504" y="2276872"/>
            <a:ext cx="8892480" cy="37548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u="sng" dirty="0" smtClean="0"/>
              <a:t>PRIN 2012</a:t>
            </a:r>
          </a:p>
          <a:p>
            <a:r>
              <a:rPr lang="it-IT" sz="2000" b="1" dirty="0" smtClean="0">
                <a:solidFill>
                  <a:srgbClr val="00B050"/>
                </a:solidFill>
              </a:rPr>
              <a:t>Una nuova fase nell’esplorazione del nucleone: moto orbitale, distribuzioni di spin e impulso trasversi dei partoni in QCD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TS (A. Martin Responsabile Scientifico), LNF (M. </a:t>
            </a:r>
            <a:r>
              <a:rPr lang="it-IT" sz="2000" b="1" dirty="0" err="1" smtClean="0">
                <a:solidFill>
                  <a:srgbClr val="0070C0"/>
                </a:solidFill>
              </a:rPr>
              <a:t>Mirazita</a:t>
            </a:r>
            <a:r>
              <a:rPr lang="it-IT" sz="2000" b="1" dirty="0" smtClean="0">
                <a:solidFill>
                  <a:srgbClr val="0070C0"/>
                </a:solidFill>
              </a:rPr>
              <a:t> Responsabile di </a:t>
            </a:r>
            <a:r>
              <a:rPr lang="it-IT" sz="2000" b="1" dirty="0" err="1" smtClean="0">
                <a:solidFill>
                  <a:srgbClr val="0070C0"/>
                </a:solidFill>
              </a:rPr>
              <a:t>Unita’</a:t>
            </a:r>
            <a:r>
              <a:rPr lang="it-IT" sz="2000" b="1" dirty="0" smtClean="0">
                <a:solidFill>
                  <a:srgbClr val="0070C0"/>
                </a:solidFill>
              </a:rPr>
              <a:t>), Ca, Fe, </a:t>
            </a:r>
            <a:r>
              <a:rPr lang="it-IT" sz="2000" b="1" dirty="0" err="1" smtClean="0">
                <a:solidFill>
                  <a:srgbClr val="0070C0"/>
                </a:solidFill>
              </a:rPr>
              <a:t>Pv</a:t>
            </a:r>
            <a:r>
              <a:rPr lang="it-IT" sz="2000" b="1" dirty="0" smtClean="0">
                <a:solidFill>
                  <a:srgbClr val="0070C0"/>
                </a:solidFill>
              </a:rPr>
              <a:t>, RM2, </a:t>
            </a:r>
            <a:r>
              <a:rPr lang="it-IT" sz="2000" b="1" dirty="0" err="1" smtClean="0">
                <a:solidFill>
                  <a:srgbClr val="0070C0"/>
                </a:solidFill>
              </a:rPr>
              <a:t>To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endParaRPr lang="it-IT" sz="2000" b="1" dirty="0"/>
          </a:p>
          <a:p>
            <a:r>
              <a:rPr lang="it-IT" sz="2000" b="1" u="sng" dirty="0" smtClean="0"/>
              <a:t>Premiali</a:t>
            </a:r>
          </a:p>
          <a:p>
            <a:r>
              <a:rPr lang="it-IT" sz="2000" b="1" dirty="0" smtClean="0">
                <a:solidFill>
                  <a:srgbClr val="00B050"/>
                </a:solidFill>
              </a:rPr>
              <a:t>CLAS-MED: estensione del RICH a 6 settori </a:t>
            </a:r>
          </a:p>
          <a:p>
            <a:pPr>
              <a:buFontTx/>
              <a:buChar char="-"/>
            </a:pPr>
            <a:r>
              <a:rPr lang="it-IT" sz="2000" b="1" dirty="0" smtClean="0">
                <a:solidFill>
                  <a:srgbClr val="00B050"/>
                </a:solidFill>
              </a:rPr>
              <a:t> sviluppo di nuovi </a:t>
            </a:r>
            <a:r>
              <a:rPr lang="it-IT" sz="2000" b="1" dirty="0" err="1" smtClean="0">
                <a:solidFill>
                  <a:srgbClr val="00B050"/>
                </a:solidFill>
              </a:rPr>
              <a:t>fotorivelatori</a:t>
            </a:r>
            <a:r>
              <a:rPr lang="it-IT" sz="2000" b="1" dirty="0" smtClean="0">
                <a:solidFill>
                  <a:srgbClr val="00B050"/>
                </a:solidFill>
              </a:rPr>
              <a:t> a basso costo e grande area 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smtClean="0">
                <a:solidFill>
                  <a:srgbClr val="00B050"/>
                </a:solidFill>
              </a:rPr>
              <a:t>elettronica integrata veloce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Responsabile del progetto: M. </a:t>
            </a:r>
            <a:r>
              <a:rPr lang="it-IT" sz="2000" b="1" dirty="0" err="1" smtClean="0">
                <a:solidFill>
                  <a:srgbClr val="0070C0"/>
                </a:solidFill>
              </a:rPr>
              <a:t>Contalbrigo</a:t>
            </a:r>
            <a:r>
              <a:rPr lang="it-IT" sz="2000" b="1" dirty="0" smtClean="0">
                <a:solidFill>
                  <a:srgbClr val="0070C0"/>
                </a:solidFill>
              </a:rPr>
              <a:t> (Fe) 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INFN &amp; Università Fe, Ba, RM1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2399" y="1981404"/>
            <a:ext cx="4275585" cy="1015548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 P. Levi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Sandri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0.8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2. D.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Pietreanu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3. A.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Saputi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	0.1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81602" y="116632"/>
            <a:ext cx="3778741" cy="1200213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3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1.3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43%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Total INFN ~14 FTE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5082480" y="44623"/>
            <a:ext cx="3810000" cy="1264847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4671" y="4357668"/>
            <a:ext cx="3513155" cy="1015548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Responsibilities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Co-spokesperson BGO-OD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Analysis and MC coordinator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179512" y="4378424"/>
            <a:ext cx="3528314" cy="994792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9" name="CasellaDiTesto 4"/>
          <p:cNvSpPr txBox="1"/>
          <p:nvPr/>
        </p:nvSpPr>
        <p:spPr>
          <a:xfrm>
            <a:off x="4266359" y="4514459"/>
            <a:ext cx="2768272" cy="1938877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+mj-lt"/>
              </a:rPr>
              <a:t>Activities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: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Main interest in BGO-OD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BGO (+ Roma2)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Barrel (+ 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MRPC (+ Roma2)</a:t>
            </a:r>
          </a:p>
          <a:p>
            <a:endParaRPr lang="en-US" sz="2000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10" name="Rettangolo arrotondato 5"/>
          <p:cNvSpPr/>
          <p:nvPr/>
        </p:nvSpPr>
        <p:spPr>
          <a:xfrm>
            <a:off x="4139952" y="4365104"/>
            <a:ext cx="2952328" cy="1905000"/>
          </a:xfrm>
          <a:prstGeom prst="roundRect">
            <a:avLst/>
          </a:prstGeom>
          <a:noFill/>
          <a:ln w="15875">
            <a:solidFill>
              <a:srgbClr val="66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1" name="CasellaDiTesto 3"/>
          <p:cNvSpPr txBox="1"/>
          <p:nvPr/>
        </p:nvSpPr>
        <p:spPr>
          <a:xfrm>
            <a:off x="1469843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pic>
        <p:nvPicPr>
          <p:cNvPr id="16" name="Picture 9" descr="logo Ma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109595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2555776" y="1636719"/>
            <a:ext cx="6400800" cy="236834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dirty="0" smtClean="0">
                <a:solidFill>
                  <a:srgbClr val="246227"/>
                </a:solidFill>
              </a:rPr>
              <a:t>Nucleon excited states via meson </a:t>
            </a:r>
            <a:r>
              <a:rPr lang="en-US" sz="2000" dirty="0" err="1" smtClean="0">
                <a:solidFill>
                  <a:srgbClr val="246227"/>
                </a:solidFill>
              </a:rPr>
              <a:t>photoproduction</a:t>
            </a:r>
            <a:r>
              <a:rPr lang="en-US" sz="2000" dirty="0" smtClean="0">
                <a:solidFill>
                  <a:srgbClr val="246227"/>
                </a:solidFill>
              </a:rPr>
              <a:t> at </a:t>
            </a:r>
            <a:r>
              <a:rPr lang="en-US" sz="2000" dirty="0" err="1" smtClean="0">
                <a:solidFill>
                  <a:srgbClr val="246227"/>
                </a:solidFill>
              </a:rPr>
              <a:t>MAMIc</a:t>
            </a:r>
            <a:r>
              <a:rPr lang="en-US" sz="2000" dirty="0" smtClean="0">
                <a:solidFill>
                  <a:srgbClr val="246227"/>
                </a:solidFill>
              </a:rPr>
              <a:t> (Mainz) and ELSA (Bonn)</a:t>
            </a:r>
          </a:p>
          <a:p>
            <a:pPr marL="514350" indent="-514350"/>
            <a:r>
              <a:rPr lang="en-US" sz="2000" dirty="0" smtClean="0">
                <a:solidFill>
                  <a:srgbClr val="246227"/>
                </a:solidFill>
              </a:rPr>
              <a:t>Transition form factor</a:t>
            </a: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246227"/>
                </a:solidFill>
              </a:rPr>
              <a:t>International collaboration: </a:t>
            </a:r>
            <a:r>
              <a:rPr lang="en-US" sz="2000" dirty="0">
                <a:solidFill>
                  <a:srgbClr val="FF0000"/>
                </a:solidFill>
              </a:rPr>
              <a:t>Bonn PI, Bonn HISKP, </a:t>
            </a:r>
            <a:r>
              <a:rPr lang="en-US" sz="2000" dirty="0" err="1">
                <a:solidFill>
                  <a:srgbClr val="FF0000"/>
                </a:solidFill>
              </a:rPr>
              <a:t>Gießen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ISS, LNF, Messina, Pavia, Roma2, Torino, </a:t>
            </a:r>
            <a:r>
              <a:rPr lang="en-US" sz="2000" dirty="0">
                <a:solidFill>
                  <a:srgbClr val="FF6600"/>
                </a:solidFill>
              </a:rPr>
              <a:t>Glasgow,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Basel,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800000"/>
                </a:solidFill>
              </a:rPr>
              <a:t>PNPI </a:t>
            </a:r>
            <a:r>
              <a:rPr lang="en-US" sz="2000" dirty="0" err="1">
                <a:solidFill>
                  <a:srgbClr val="800000"/>
                </a:solidFill>
              </a:rPr>
              <a:t>Gatchina</a:t>
            </a:r>
            <a:r>
              <a:rPr lang="en-US" sz="2000" dirty="0">
                <a:solidFill>
                  <a:srgbClr val="800000"/>
                </a:solidFill>
              </a:rPr>
              <a:t>, INR </a:t>
            </a:r>
            <a:r>
              <a:rPr lang="en-US" sz="2000" dirty="0" err="1">
                <a:solidFill>
                  <a:srgbClr val="800000"/>
                </a:solidFill>
              </a:rPr>
              <a:t>Mosca</a:t>
            </a:r>
            <a:r>
              <a:rPr lang="en-US" sz="2000" dirty="0">
                <a:solidFill>
                  <a:srgbClr val="800000"/>
                </a:solidFill>
              </a:rPr>
              <a:t>,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IHENP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Kharkov</a:t>
            </a:r>
            <a:endParaRPr lang="en-US" sz="2000" dirty="0">
              <a:solidFill>
                <a:srgbClr val="246227"/>
              </a:solidFill>
            </a:endParaRPr>
          </a:p>
          <a:p>
            <a:pPr marL="514350" lvl="1" indent="-514350">
              <a:buFont typeface="Arial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6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685800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C00000"/>
                </a:solidFill>
              </a:rPr>
              <a:t>Open </a:t>
            </a:r>
            <a:r>
              <a:rPr lang="en-US" dirty="0" smtClean="0">
                <a:solidFill>
                  <a:srgbClr val="C00000"/>
                </a:solidFill>
              </a:rPr>
              <a:t>Dipole </a:t>
            </a:r>
            <a:r>
              <a:rPr lang="en-US" dirty="0">
                <a:solidFill>
                  <a:srgbClr val="C00000"/>
                </a:solidFill>
              </a:rPr>
              <a:t>+ BGO </a:t>
            </a:r>
            <a:r>
              <a:rPr lang="en-US" dirty="0" smtClean="0">
                <a:solidFill>
                  <a:srgbClr val="C00000"/>
                </a:solidFill>
              </a:rPr>
              <a:t>calorimeter @ Bonn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8435223" cy="590465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8" name="Picture 9" descr="logo Mam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906"/>
            <a:ext cx="951934" cy="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91269"/>
            <a:ext cx="8229600" cy="510202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b="1" dirty="0" err="1" smtClean="0"/>
              <a:t>Responsabilità</a:t>
            </a:r>
            <a:r>
              <a:rPr lang="en-US" sz="2800" b="1" dirty="0" smtClean="0"/>
              <a:t> INFN: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rgbClr val="246227"/>
                </a:solidFill>
              </a:rPr>
              <a:t>Commissioning </a:t>
            </a:r>
            <a:r>
              <a:rPr lang="en-US" sz="2200" dirty="0" err="1" smtClean="0">
                <a:solidFill>
                  <a:srgbClr val="246227"/>
                </a:solidFill>
              </a:rPr>
              <a:t>calorimetro</a:t>
            </a:r>
            <a:r>
              <a:rPr lang="en-US" sz="2200" dirty="0" smtClean="0">
                <a:solidFill>
                  <a:srgbClr val="246227"/>
                </a:solidFill>
              </a:rPr>
              <a:t>, </a:t>
            </a:r>
            <a:r>
              <a:rPr lang="en-US" sz="2200" dirty="0" err="1" smtClean="0">
                <a:solidFill>
                  <a:srgbClr val="246227"/>
                </a:solidFill>
              </a:rPr>
              <a:t>barrell</a:t>
            </a:r>
            <a:r>
              <a:rPr lang="en-US" sz="2200" dirty="0" smtClean="0">
                <a:solidFill>
                  <a:srgbClr val="246227"/>
                </a:solidFill>
              </a:rPr>
              <a:t> e </a:t>
            </a:r>
            <a:r>
              <a:rPr lang="en-US" sz="2200" dirty="0" err="1" smtClean="0">
                <a:solidFill>
                  <a:srgbClr val="246227"/>
                </a:solidFill>
              </a:rPr>
              <a:t>bersaglio</a:t>
            </a:r>
            <a:r>
              <a:rPr lang="en-US" sz="2200" dirty="0" smtClean="0">
                <a:solidFill>
                  <a:srgbClr val="246227"/>
                </a:solidFill>
              </a:rPr>
              <a:t>. </a:t>
            </a:r>
            <a:r>
              <a:rPr lang="en-US" sz="2200" dirty="0" err="1" smtClean="0">
                <a:solidFill>
                  <a:srgbClr val="246227"/>
                </a:solidFill>
              </a:rPr>
              <a:t>Ora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fase</a:t>
            </a:r>
            <a:r>
              <a:rPr lang="en-US" sz="2200" dirty="0" smtClean="0">
                <a:solidFill>
                  <a:srgbClr val="246227"/>
                </a:solidFill>
              </a:rPr>
              <a:t> di </a:t>
            </a:r>
            <a:r>
              <a:rPr lang="en-US" sz="2200" dirty="0" err="1" smtClean="0">
                <a:solidFill>
                  <a:srgbClr val="246227"/>
                </a:solidFill>
              </a:rPr>
              <a:t>ottimizzazione</a:t>
            </a:r>
            <a:r>
              <a:rPr lang="en-US" sz="2200" dirty="0">
                <a:solidFill>
                  <a:srgbClr val="246227"/>
                </a:solidFill>
              </a:rPr>
              <a:t> </a:t>
            </a:r>
            <a:r>
              <a:rPr lang="en-US" sz="2200" dirty="0" smtClean="0">
                <a:solidFill>
                  <a:srgbClr val="246227"/>
                </a:solidFill>
              </a:rPr>
              <a:t>(LNF/Roma1/Roma2/Messina). </a:t>
            </a:r>
            <a:r>
              <a:rPr lang="en-US" sz="2200" dirty="0" err="1" smtClean="0">
                <a:solidFill>
                  <a:srgbClr val="246227"/>
                </a:solidFill>
              </a:rPr>
              <a:t>Schermatura</a:t>
            </a:r>
            <a:r>
              <a:rPr lang="en-US" sz="2200" dirty="0" smtClean="0">
                <a:solidFill>
                  <a:srgbClr val="246227"/>
                </a:solidFill>
              </a:rPr>
              <a:t> per campo </a:t>
            </a:r>
            <a:r>
              <a:rPr lang="en-US" sz="2200" dirty="0" err="1" smtClean="0">
                <a:solidFill>
                  <a:srgbClr val="246227"/>
                </a:solidFill>
              </a:rPr>
              <a:t>magnetico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necessaria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agli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angoli</a:t>
            </a:r>
            <a:r>
              <a:rPr lang="en-US" sz="2200" dirty="0" smtClean="0">
                <a:solidFill>
                  <a:srgbClr val="246227"/>
                </a:solidFill>
              </a:rPr>
              <a:t> in </a:t>
            </a:r>
            <a:r>
              <a:rPr lang="en-US" sz="2200" dirty="0" err="1" smtClean="0">
                <a:solidFill>
                  <a:srgbClr val="246227"/>
                </a:solidFill>
              </a:rPr>
              <a:t>avanti</a:t>
            </a:r>
            <a:r>
              <a:rPr lang="en-US" sz="2200" dirty="0" smtClean="0">
                <a:solidFill>
                  <a:srgbClr val="246227"/>
                </a:solidFill>
              </a:rPr>
              <a:t>. </a:t>
            </a:r>
            <a:r>
              <a:rPr lang="en-US" sz="2200" dirty="0" err="1" smtClean="0">
                <a:solidFill>
                  <a:srgbClr val="246227"/>
                </a:solidFill>
              </a:rPr>
              <a:t>Simulazioni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effettuate</a:t>
            </a:r>
            <a:r>
              <a:rPr lang="en-US" sz="2200" dirty="0" smtClean="0">
                <a:solidFill>
                  <a:srgbClr val="246227"/>
                </a:solidFill>
              </a:rPr>
              <a:t>, </a:t>
            </a:r>
            <a:r>
              <a:rPr lang="en-US" sz="2200" dirty="0" err="1" smtClean="0">
                <a:solidFill>
                  <a:srgbClr val="246227"/>
                </a:solidFill>
              </a:rPr>
              <a:t>individuata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soluzione</a:t>
            </a:r>
            <a:r>
              <a:rPr lang="en-US" sz="2200" dirty="0" smtClean="0">
                <a:solidFill>
                  <a:srgbClr val="246227"/>
                </a:solidFill>
              </a:rPr>
              <a:t> (LNF). 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rgbClr val="246227"/>
                </a:solidFill>
              </a:rPr>
              <a:t>Test beam @ BTF: </a:t>
            </a:r>
            <a:r>
              <a:rPr lang="en-US" sz="2200" dirty="0" err="1" smtClean="0">
                <a:solidFill>
                  <a:srgbClr val="246227"/>
                </a:solidFill>
              </a:rPr>
              <a:t>ottima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linearità</a:t>
            </a:r>
            <a:r>
              <a:rPr lang="en-US" sz="2200" dirty="0" smtClean="0">
                <a:solidFill>
                  <a:srgbClr val="246227"/>
                </a:solidFill>
              </a:rPr>
              <a:t> e </a:t>
            </a:r>
            <a:r>
              <a:rPr lang="en-US" sz="2200" dirty="0" err="1" smtClean="0">
                <a:solidFill>
                  <a:srgbClr val="246227"/>
                </a:solidFill>
              </a:rPr>
              <a:t>ottima</a:t>
            </a:r>
            <a:r>
              <a:rPr lang="en-US" sz="2200" dirty="0" smtClean="0">
                <a:solidFill>
                  <a:srgbClr val="246227"/>
                </a:solidFill>
              </a:rPr>
              <a:t> </a:t>
            </a:r>
            <a:r>
              <a:rPr lang="en-US" sz="2200" dirty="0" err="1" smtClean="0">
                <a:solidFill>
                  <a:srgbClr val="246227"/>
                </a:solidFill>
              </a:rPr>
              <a:t>risoluzione</a:t>
            </a:r>
            <a:r>
              <a:rPr lang="en-US" sz="2200" dirty="0" smtClean="0">
                <a:solidFill>
                  <a:srgbClr val="246227"/>
                </a:solidFill>
              </a:rPr>
              <a:t> in </a:t>
            </a:r>
            <a:r>
              <a:rPr lang="en-US" sz="2200" dirty="0" err="1" smtClean="0">
                <a:solidFill>
                  <a:srgbClr val="246227"/>
                </a:solidFill>
              </a:rPr>
              <a:t>energia</a:t>
            </a:r>
            <a:r>
              <a:rPr lang="en-US" sz="2200" dirty="0" smtClean="0"/>
              <a:t>. </a:t>
            </a:r>
            <a:r>
              <a:rPr lang="en-US" sz="2200" dirty="0" err="1" smtClean="0"/>
              <a:t>Calibrazione</a:t>
            </a:r>
            <a:r>
              <a:rPr lang="en-US" sz="2200" dirty="0" smtClean="0"/>
              <a:t> con </a:t>
            </a:r>
            <a:r>
              <a:rPr lang="en-US" sz="2200" dirty="0" err="1" smtClean="0"/>
              <a:t>sorgente</a:t>
            </a:r>
            <a:r>
              <a:rPr lang="en-US" sz="2200" dirty="0" smtClean="0"/>
              <a:t> </a:t>
            </a:r>
            <a:r>
              <a:rPr lang="en-US" sz="2200" dirty="0" err="1" smtClean="0"/>
              <a:t>trasportabile</a:t>
            </a:r>
            <a:r>
              <a:rPr lang="en-US" sz="2200" dirty="0" smtClean="0"/>
              <a:t> ad </a:t>
            </a:r>
            <a:r>
              <a:rPr lang="en-US" sz="2200" dirty="0" err="1" smtClean="0"/>
              <a:t>alta</a:t>
            </a:r>
            <a:r>
              <a:rPr lang="en-US" sz="2200" dirty="0" smtClean="0"/>
              <a:t> </a:t>
            </a:r>
            <a:r>
              <a:rPr lang="en-US" sz="2200" dirty="0" err="1" smtClean="0"/>
              <a:t>energia</a:t>
            </a:r>
            <a:r>
              <a:rPr lang="en-US" sz="2200" dirty="0" smtClean="0"/>
              <a:t> (Roma2/Messina).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err="1" smtClean="0"/>
              <a:t>Camere</a:t>
            </a:r>
            <a:r>
              <a:rPr lang="en-US" sz="2200" dirty="0" smtClean="0"/>
              <a:t> </a:t>
            </a:r>
            <a:r>
              <a:rPr lang="en-US" sz="2200" dirty="0" err="1" smtClean="0"/>
              <a:t>cilindriche</a:t>
            </a:r>
            <a:r>
              <a:rPr lang="en-US" sz="2200" dirty="0" smtClean="0"/>
              <a:t> (Pavia) </a:t>
            </a:r>
            <a:r>
              <a:rPr lang="en-US" sz="2200" dirty="0" err="1" smtClean="0"/>
              <a:t>saranno</a:t>
            </a:r>
            <a:r>
              <a:rPr lang="en-US" sz="2200" dirty="0" smtClean="0"/>
              <a:t> </a:t>
            </a:r>
            <a:r>
              <a:rPr lang="en-US" sz="2200" dirty="0" err="1" smtClean="0"/>
              <a:t>installate</a:t>
            </a:r>
            <a:r>
              <a:rPr lang="en-US" sz="2200" dirty="0" smtClean="0"/>
              <a:t> </a:t>
            </a:r>
            <a:r>
              <a:rPr lang="en-US" sz="2200" dirty="0" err="1" smtClean="0"/>
              <a:t>inizio</a:t>
            </a:r>
            <a:r>
              <a:rPr lang="en-US" sz="2200" dirty="0" smtClean="0"/>
              <a:t> 2014 (</a:t>
            </a:r>
            <a:r>
              <a:rPr lang="en-US" sz="2200" dirty="0" err="1" smtClean="0"/>
              <a:t>ritardo</a:t>
            </a:r>
            <a:r>
              <a:rPr lang="en-US" sz="2200" dirty="0" smtClean="0"/>
              <a:t> </a:t>
            </a:r>
            <a:r>
              <a:rPr lang="en-US" sz="2200" dirty="0" err="1" smtClean="0"/>
              <a:t>dovuto</a:t>
            </a:r>
            <a:r>
              <a:rPr lang="en-US" sz="2200" dirty="0" smtClean="0"/>
              <a:t> </a:t>
            </a:r>
            <a:r>
              <a:rPr lang="en-US" sz="2200" dirty="0" err="1" smtClean="0"/>
              <a:t>all’elettronica</a:t>
            </a:r>
            <a:r>
              <a:rPr lang="en-US" sz="2200" dirty="0" smtClean="0"/>
              <a:t> di Front End di </a:t>
            </a:r>
            <a:r>
              <a:rPr lang="en-US" sz="2200" dirty="0" err="1" smtClean="0"/>
              <a:t>responsabilità</a:t>
            </a:r>
            <a:r>
              <a:rPr lang="en-US" sz="2200" dirty="0" smtClean="0"/>
              <a:t> INR).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/>
              <a:t>MRPC in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, </a:t>
            </a:r>
            <a:r>
              <a:rPr lang="en-US" sz="2200" dirty="0" err="1" smtClean="0"/>
              <a:t>trovata</a:t>
            </a:r>
            <a:r>
              <a:rPr lang="en-US" sz="2200" dirty="0" smtClean="0"/>
              <a:t> </a:t>
            </a:r>
            <a:r>
              <a:rPr lang="en-US" sz="2200" dirty="0" err="1" smtClean="0"/>
              <a:t>soluzione</a:t>
            </a:r>
            <a:r>
              <a:rPr lang="en-US" sz="2200" dirty="0" smtClean="0"/>
              <a:t> </a:t>
            </a:r>
            <a:r>
              <a:rPr lang="en-US" sz="2200" dirty="0" err="1" smtClean="0"/>
              <a:t>separatori</a:t>
            </a:r>
            <a:r>
              <a:rPr lang="en-US" sz="2200" dirty="0" smtClean="0"/>
              <a:t>. </a:t>
            </a:r>
            <a:r>
              <a:rPr lang="en-US" sz="2200" dirty="0" err="1" smtClean="0"/>
              <a:t>Supporto</a:t>
            </a:r>
            <a:r>
              <a:rPr lang="en-US" sz="2200" dirty="0" smtClean="0"/>
              <a:t> </a:t>
            </a:r>
            <a:r>
              <a:rPr lang="en-US" sz="2200" dirty="0" err="1" smtClean="0"/>
              <a:t>meccanico</a:t>
            </a:r>
            <a:r>
              <a:rPr lang="en-US" sz="2200" dirty="0" smtClean="0"/>
              <a:t> </a:t>
            </a:r>
            <a:r>
              <a:rPr lang="en-US" sz="2200" dirty="0" err="1" smtClean="0"/>
              <a:t>installato</a:t>
            </a:r>
            <a:r>
              <a:rPr lang="en-US" sz="2200" dirty="0" smtClean="0"/>
              <a:t>. </a:t>
            </a:r>
            <a:r>
              <a:rPr lang="en-US" sz="2200" dirty="0" err="1" smtClean="0"/>
              <a:t>Installazione</a:t>
            </a:r>
            <a:r>
              <a:rPr lang="en-US" sz="2200" dirty="0" smtClean="0"/>
              <a:t> </a:t>
            </a:r>
            <a:r>
              <a:rPr lang="en-US" sz="2200" dirty="0" err="1" smtClean="0"/>
              <a:t>rivelatore</a:t>
            </a:r>
            <a:r>
              <a:rPr lang="en-US" sz="2200" dirty="0" smtClean="0"/>
              <a:t> </a:t>
            </a:r>
            <a:r>
              <a:rPr lang="en-US" sz="2200" dirty="0" err="1" smtClean="0"/>
              <a:t>prevista</a:t>
            </a:r>
            <a:r>
              <a:rPr lang="en-US" sz="2200" dirty="0" smtClean="0"/>
              <a:t> fine 2013, </a:t>
            </a:r>
            <a:r>
              <a:rPr lang="en-US" sz="2200" dirty="0" err="1" smtClean="0"/>
              <a:t>inizio</a:t>
            </a:r>
            <a:r>
              <a:rPr lang="en-US" sz="2200" dirty="0" smtClean="0"/>
              <a:t> 2014.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err="1" smtClean="0">
                <a:solidFill>
                  <a:srgbClr val="246227"/>
                </a:solidFill>
              </a:rPr>
              <a:t>MonteCarlo</a:t>
            </a:r>
            <a:r>
              <a:rPr lang="en-US" sz="2200" dirty="0" smtClean="0">
                <a:solidFill>
                  <a:srgbClr val="246227"/>
                </a:solidFill>
              </a:rPr>
              <a:t> in continuo </a:t>
            </a:r>
            <a:r>
              <a:rPr lang="en-US" sz="2200" dirty="0" err="1" smtClean="0">
                <a:solidFill>
                  <a:srgbClr val="246227"/>
                </a:solidFill>
              </a:rPr>
              <a:t>sviluppo</a:t>
            </a:r>
            <a:r>
              <a:rPr lang="en-US" sz="2200" dirty="0" smtClean="0">
                <a:solidFill>
                  <a:srgbClr val="246227"/>
                </a:solidFill>
              </a:rPr>
              <a:t>, </a:t>
            </a:r>
            <a:r>
              <a:rPr lang="en-US" sz="2200" dirty="0" err="1" smtClean="0">
                <a:solidFill>
                  <a:srgbClr val="246227"/>
                </a:solidFill>
              </a:rPr>
              <a:t>generatore</a:t>
            </a:r>
            <a:r>
              <a:rPr lang="en-US" sz="2200" dirty="0" smtClean="0">
                <a:solidFill>
                  <a:srgbClr val="246227"/>
                </a:solidFill>
              </a:rPr>
              <a:t> di </a:t>
            </a:r>
            <a:r>
              <a:rPr lang="en-US" sz="2200" dirty="0" err="1" smtClean="0">
                <a:solidFill>
                  <a:srgbClr val="246227"/>
                </a:solidFill>
              </a:rPr>
              <a:t>eventi</a:t>
            </a:r>
            <a:r>
              <a:rPr lang="en-US" sz="2200" dirty="0" smtClean="0">
                <a:solidFill>
                  <a:srgbClr val="246227"/>
                </a:solidFill>
              </a:rPr>
              <a:t> (LNF/Messina/Roma2)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err="1" smtClean="0">
                <a:solidFill>
                  <a:srgbClr val="246227"/>
                </a:solidFill>
              </a:rPr>
              <a:t>Coordinamento</a:t>
            </a:r>
            <a:r>
              <a:rPr lang="en-US" sz="2200" dirty="0" smtClean="0">
                <a:solidFill>
                  <a:srgbClr val="246227"/>
                </a:solidFill>
              </a:rPr>
              <a:t> del </a:t>
            </a:r>
            <a:r>
              <a:rPr lang="en-US" sz="2200" dirty="0" err="1" smtClean="0">
                <a:solidFill>
                  <a:srgbClr val="246227"/>
                </a:solidFill>
              </a:rPr>
              <a:t>gruppo</a:t>
            </a:r>
            <a:r>
              <a:rPr lang="en-US" sz="2200" dirty="0" smtClean="0">
                <a:solidFill>
                  <a:srgbClr val="246227"/>
                </a:solidFill>
              </a:rPr>
              <a:t> di </a:t>
            </a:r>
            <a:r>
              <a:rPr lang="en-US" sz="2200" dirty="0" err="1" smtClean="0">
                <a:solidFill>
                  <a:srgbClr val="246227"/>
                </a:solidFill>
              </a:rPr>
              <a:t>simulazione</a:t>
            </a:r>
            <a:r>
              <a:rPr lang="en-US" sz="2200" dirty="0" smtClean="0">
                <a:solidFill>
                  <a:srgbClr val="246227"/>
                </a:solidFill>
              </a:rPr>
              <a:t>/</a:t>
            </a:r>
            <a:r>
              <a:rPr lang="en-US" sz="2200" dirty="0" err="1" smtClean="0">
                <a:solidFill>
                  <a:srgbClr val="246227"/>
                </a:solidFill>
              </a:rPr>
              <a:t>analisi</a:t>
            </a:r>
            <a:r>
              <a:rPr lang="en-US" sz="2200" dirty="0" smtClean="0">
                <a:solidFill>
                  <a:srgbClr val="246227"/>
                </a:solidFill>
              </a:rPr>
              <a:t> (LNF).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dirty="0" smtClean="0">
                <a:solidFill>
                  <a:srgbClr val="246227"/>
                </a:solidFill>
              </a:rPr>
              <a:t>Co-spokesperson </a:t>
            </a:r>
            <a:r>
              <a:rPr lang="en-US" sz="2200" dirty="0" err="1" smtClean="0">
                <a:solidFill>
                  <a:srgbClr val="246227"/>
                </a:solidFill>
              </a:rPr>
              <a:t>dell’esperimento</a:t>
            </a:r>
            <a:r>
              <a:rPr lang="en-US" sz="2200" dirty="0" smtClean="0">
                <a:solidFill>
                  <a:srgbClr val="246227"/>
                </a:solidFill>
              </a:rPr>
              <a:t> BGO-OD (LNF).</a:t>
            </a: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898989"/>
                </a:solidFill>
                <a:latin typeface="Calibri" pitchFamily="34" charset="0"/>
              </a:rPr>
              <a:t>Alessandra Fantoni – CL preventivi 2014</a:t>
            </a:r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Picture 9" descr="logo Ma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906"/>
            <a:ext cx="951934" cy="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ELSA (Bonn) </a:t>
            </a:r>
            <a:r>
              <a:rPr lang="en-US" sz="3200" dirty="0" err="1" smtClean="0">
                <a:solidFill>
                  <a:srgbClr val="C00000"/>
                </a:solidFill>
              </a:rPr>
              <a:t>beamline</a:t>
            </a:r>
            <a:r>
              <a:rPr lang="en-US" sz="3200" dirty="0" smtClean="0">
                <a:solidFill>
                  <a:srgbClr val="C00000"/>
                </a:solidFill>
              </a:rPr>
              <a:t> S - Status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81399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b="1" dirty="0" err="1" smtClean="0"/>
              <a:t>Responsabilità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altri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istituti</a:t>
            </a:r>
            <a:r>
              <a:rPr lang="en-US" sz="2800" b="1" dirty="0" smtClean="0"/>
              <a:t>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Tagger (Bonn PI): </a:t>
            </a:r>
            <a:r>
              <a:rPr lang="en-US" sz="2000" dirty="0" err="1" smtClean="0"/>
              <a:t>installati</a:t>
            </a:r>
            <a:r>
              <a:rPr lang="en-US" sz="2000" dirty="0" smtClean="0"/>
              <a:t> 30/120 </a:t>
            </a:r>
            <a:r>
              <a:rPr lang="en-US" sz="2000" dirty="0" err="1" smtClean="0"/>
              <a:t>scintillatori</a:t>
            </a:r>
            <a:r>
              <a:rPr lang="en-US" sz="2000" dirty="0" smtClean="0"/>
              <a:t>. </a:t>
            </a:r>
            <a:r>
              <a:rPr lang="en-US" sz="2000" dirty="0" err="1" smtClean="0"/>
              <a:t>Installazione</a:t>
            </a:r>
            <a:r>
              <a:rPr lang="en-US" sz="2000" dirty="0" smtClean="0"/>
              <a:t> finale </a:t>
            </a:r>
            <a:r>
              <a:rPr lang="en-US" sz="2000" dirty="0" err="1" smtClean="0"/>
              <a:t>entro</a:t>
            </a:r>
            <a:r>
              <a:rPr lang="en-US" sz="2000" dirty="0" smtClean="0"/>
              <a:t> </a:t>
            </a:r>
            <a:r>
              <a:rPr lang="en-US" sz="2000" dirty="0" err="1" smtClean="0"/>
              <a:t>autunno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Goniometro</a:t>
            </a:r>
            <a:r>
              <a:rPr lang="en-US" sz="2000" dirty="0" smtClean="0"/>
              <a:t> (Bonn PI): </a:t>
            </a:r>
            <a:r>
              <a:rPr lang="en-US" sz="2000" dirty="0" err="1" smtClean="0"/>
              <a:t>installato</a:t>
            </a:r>
            <a:r>
              <a:rPr lang="en-US" sz="2000" dirty="0" smtClean="0"/>
              <a:t>, </a:t>
            </a:r>
            <a:r>
              <a:rPr lang="en-US" sz="2000" dirty="0" err="1" smtClean="0"/>
              <a:t>ottenuti</a:t>
            </a:r>
            <a:r>
              <a:rPr lang="en-US" sz="2000" dirty="0" smtClean="0"/>
              <a:t> </a:t>
            </a:r>
            <a:r>
              <a:rPr lang="en-US" sz="2000" dirty="0" err="1" smtClean="0"/>
              <a:t>primi</a:t>
            </a:r>
            <a:r>
              <a:rPr lang="en-US" sz="2000" dirty="0" smtClean="0"/>
              <a:t> Stonehenge plots (</a:t>
            </a:r>
            <a:r>
              <a:rPr lang="en-US" sz="2000" dirty="0" err="1" smtClean="0"/>
              <a:t>polarizzazione</a:t>
            </a:r>
            <a:r>
              <a:rPr lang="en-US" sz="2000" dirty="0" smtClean="0"/>
              <a:t> </a:t>
            </a:r>
            <a:r>
              <a:rPr lang="en-US" sz="2000" dirty="0" err="1" smtClean="0"/>
              <a:t>lineare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Moller (Bonn PI): in </a:t>
            </a:r>
            <a:r>
              <a:rPr lang="en-US" sz="2000" dirty="0" err="1" smtClean="0"/>
              <a:t>fase</a:t>
            </a:r>
            <a:r>
              <a:rPr lang="en-US" sz="2000" dirty="0" smtClean="0"/>
              <a:t> di studio (</a:t>
            </a:r>
            <a:r>
              <a:rPr lang="en-US" sz="2000" dirty="0" err="1" smtClean="0"/>
              <a:t>polarizzazione</a:t>
            </a:r>
            <a:r>
              <a:rPr lang="en-US" sz="2000" dirty="0" smtClean="0"/>
              <a:t> </a:t>
            </a:r>
            <a:r>
              <a:rPr lang="en-US" sz="2000" dirty="0" err="1" smtClean="0"/>
              <a:t>circolare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Magnete</a:t>
            </a:r>
            <a:r>
              <a:rPr lang="en-US" sz="2000" dirty="0" smtClean="0"/>
              <a:t>: </a:t>
            </a:r>
            <a:r>
              <a:rPr lang="en-US" sz="2000" dirty="0" err="1" smtClean="0"/>
              <a:t>raggiunto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campo Massimo (0.43T)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Rivelatori</a:t>
            </a:r>
            <a:r>
              <a:rPr lang="en-US" sz="2000" dirty="0" smtClean="0"/>
              <a:t> per </a:t>
            </a:r>
            <a:r>
              <a:rPr lang="en-US" sz="2000" dirty="0" err="1" smtClean="0"/>
              <a:t>tracciamento</a:t>
            </a:r>
            <a:r>
              <a:rPr lang="en-US" sz="2000" dirty="0" smtClean="0"/>
              <a:t>: </a:t>
            </a:r>
            <a:r>
              <a:rPr lang="en-US" sz="2000" dirty="0" err="1" smtClean="0"/>
              <a:t>installati</a:t>
            </a:r>
            <a:r>
              <a:rPr lang="en-US" sz="2000" dirty="0" smtClean="0"/>
              <a:t> e </a:t>
            </a:r>
            <a:r>
              <a:rPr lang="en-US" sz="2000" dirty="0" err="1" smtClean="0"/>
              <a:t>commissionati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TOF: </a:t>
            </a:r>
            <a:r>
              <a:rPr lang="en-US" sz="2000" dirty="0" err="1" smtClean="0"/>
              <a:t>installato</a:t>
            </a:r>
            <a:r>
              <a:rPr lang="en-US" sz="2000" dirty="0" smtClean="0"/>
              <a:t> 40%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Monitor: ok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Altri</a:t>
            </a:r>
            <a:r>
              <a:rPr lang="en-US" sz="2000" dirty="0" smtClean="0"/>
              <a:t> </a:t>
            </a:r>
            <a:r>
              <a:rPr lang="en-US" sz="2000" dirty="0" err="1" smtClean="0"/>
              <a:t>rivelatori</a:t>
            </a:r>
            <a:r>
              <a:rPr lang="en-US" sz="2000" dirty="0" smtClean="0"/>
              <a:t> </a:t>
            </a:r>
            <a:r>
              <a:rPr lang="en-US" sz="2000" dirty="0" err="1" smtClean="0"/>
              <a:t>attesi</a:t>
            </a:r>
            <a:r>
              <a:rPr lang="en-US" sz="2000" dirty="0" smtClean="0"/>
              <a:t> per </a:t>
            </a:r>
            <a:r>
              <a:rPr lang="en-US" sz="2000" dirty="0" err="1" smtClean="0"/>
              <a:t>fase</a:t>
            </a:r>
            <a:r>
              <a:rPr lang="en-US" sz="2000" dirty="0" smtClean="0"/>
              <a:t> 2 (2016): Cerenkov (Basel), </a:t>
            </a:r>
            <a:r>
              <a:rPr lang="en-US" sz="2000" dirty="0" err="1" smtClean="0"/>
              <a:t>silici</a:t>
            </a:r>
            <a:r>
              <a:rPr lang="en-US" sz="2000" dirty="0" smtClean="0"/>
              <a:t> per </a:t>
            </a:r>
            <a:r>
              <a:rPr lang="en-US" sz="2000" dirty="0" err="1" smtClean="0"/>
              <a:t>vertice</a:t>
            </a:r>
            <a:r>
              <a:rPr lang="en-US" sz="2000" dirty="0" smtClean="0"/>
              <a:t> e </a:t>
            </a:r>
            <a:r>
              <a:rPr lang="en-US" sz="2000" dirty="0" err="1" smtClean="0"/>
              <a:t>polarizzazione</a:t>
            </a:r>
            <a:r>
              <a:rPr lang="en-US" sz="2000" dirty="0" smtClean="0"/>
              <a:t> di </a:t>
            </a:r>
            <a:r>
              <a:rPr lang="en-US" sz="2000" dirty="0" err="1" smtClean="0"/>
              <a:t>rinculo</a:t>
            </a:r>
            <a:r>
              <a:rPr lang="en-US" sz="2000" dirty="0" smtClean="0"/>
              <a:t> (HISKP), </a:t>
            </a:r>
            <a:r>
              <a:rPr lang="en-US" sz="2000" dirty="0" err="1" smtClean="0"/>
              <a:t>odoscopio</a:t>
            </a:r>
            <a:r>
              <a:rPr lang="en-US" sz="2000" dirty="0" smtClean="0"/>
              <a:t> a </a:t>
            </a:r>
            <a:r>
              <a:rPr lang="en-US" sz="2000" dirty="0" err="1" smtClean="0"/>
              <a:t>piastrelle</a:t>
            </a:r>
            <a:r>
              <a:rPr lang="en-US" sz="2000" dirty="0" smtClean="0"/>
              <a:t> (Glasgow)</a:t>
            </a: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1200" smtClean="0">
                <a:solidFill>
                  <a:srgbClr val="898989"/>
                </a:solidFill>
                <a:latin typeface="Calibri" pitchFamily="34" charset="0"/>
              </a:rPr>
              <a:t>Alessandra Fantoni – CL preventivi 2014</a:t>
            </a:r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906"/>
            <a:ext cx="951934" cy="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ELSA (Bonn) </a:t>
            </a:r>
            <a:r>
              <a:rPr lang="en-US" sz="3200" dirty="0" err="1" smtClean="0">
                <a:solidFill>
                  <a:srgbClr val="C00000"/>
                </a:solidFill>
              </a:rPr>
              <a:t>beamline</a:t>
            </a:r>
            <a:r>
              <a:rPr lang="en-US" sz="3200" dirty="0" smtClean="0">
                <a:solidFill>
                  <a:srgbClr val="C00000"/>
                </a:solidFill>
              </a:rPr>
              <a:t> S - Status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496" y="1427401"/>
            <a:ext cx="4275585" cy="4524200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N. Bianchi	0.8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Cunqueiro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	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Di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Nezza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Fantoni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Gianotti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Liuti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Moregula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Muccifora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0.7+0.3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Reolon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Ronchetti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0.5+0.5</a:t>
            </a:r>
          </a:p>
          <a:p>
            <a:pPr marL="456631" indent="-456631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S. Sakai	1</a:t>
            </a:r>
          </a:p>
          <a:p>
            <a:pPr marL="456631" indent="-456631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Spiriti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0.5</a:t>
            </a:r>
          </a:p>
          <a:p>
            <a:endParaRPr lang="en-US" sz="5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A.Orlandi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(tech)	0.5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Viticchié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(tech)	0.5</a:t>
            </a:r>
            <a:endParaRPr lang="en-US" sz="3200" dirty="0">
              <a:solidFill>
                <a:srgbClr val="00B05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81602" y="116632"/>
            <a:ext cx="3778741" cy="830882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12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10.7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90%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5082480" y="44624"/>
            <a:ext cx="3810000" cy="878721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785387" y="867599"/>
            <a:ext cx="4666933" cy="3785537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2000" b="1" dirty="0" err="1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Responsabilities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Period Run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Coordinators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System Run Coordinator (EMCAL)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HLT coordinator for EMCAL 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474" indent="-342474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calorimeter expert on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call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calorimeters construction coordinator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474" indent="-342474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deputy spokesperson in </a:t>
            </a:r>
            <a:r>
              <a:rPr lang="en-US" sz="2000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calo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MB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member of the </a:t>
            </a:r>
            <a:r>
              <a:rPr lang="en-US" sz="2000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calo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MB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Heavy </a:t>
            </a:r>
            <a:r>
              <a:rPr lang="en-US" sz="2000" dirty="0" err="1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Flavour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Physics </a:t>
            </a:r>
            <a:r>
              <a:rPr lang="en-US" sz="2000" dirty="0" err="1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conv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@ CERN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474" indent="-342474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“Collider </a:t>
            </a:r>
            <a:r>
              <a:rPr lang="en-US" sz="2000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Xtalks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group” </a:t>
            </a:r>
            <a:r>
              <a:rPr lang="en-US" sz="2000" dirty="0" err="1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conv</a:t>
            </a: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@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CERN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1 spokesperson Jet Physics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HP3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2000" b="1" dirty="0">
              <a:solidFill>
                <a:srgbClr val="B5A22D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718085" y="980727"/>
            <a:ext cx="6390419" cy="3384377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9" name="CasellaDiTesto 4"/>
          <p:cNvSpPr txBox="1"/>
          <p:nvPr/>
        </p:nvSpPr>
        <p:spPr>
          <a:xfrm>
            <a:off x="4266359" y="4370443"/>
            <a:ext cx="4698129" cy="1938877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+mj-lt"/>
              </a:rPr>
              <a:t>Publications in 2012-2013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: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1 paper first </a:t>
            </a:r>
            <a:r>
              <a:rPr lang="en-US" sz="2000" dirty="0">
                <a:solidFill>
                  <a:srgbClr val="660066"/>
                </a:solidFill>
                <a:latin typeface="+mj-lt"/>
              </a:rPr>
              <a:t>author, 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published JHEP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r>
              <a:rPr lang="en-US" sz="2000" dirty="0">
                <a:solidFill>
                  <a:srgbClr val="660066"/>
                </a:solidFill>
                <a:latin typeface="+mj-lt"/>
              </a:rPr>
              <a:t>1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 paper first </a:t>
            </a:r>
            <a:r>
              <a:rPr lang="en-US" sz="2000" dirty="0">
                <a:solidFill>
                  <a:srgbClr val="660066"/>
                </a:solidFill>
                <a:latin typeface="+mj-lt"/>
              </a:rPr>
              <a:t>author, in advanced 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status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2 papers co-first author, </a:t>
            </a:r>
            <a:r>
              <a:rPr lang="en-US" sz="2000" dirty="0">
                <a:solidFill>
                  <a:srgbClr val="660066"/>
                </a:solidFill>
              </a:rPr>
              <a:t>in advanced status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1 paper first </a:t>
            </a:r>
            <a:r>
              <a:rPr lang="en-US" sz="2000" dirty="0">
                <a:solidFill>
                  <a:srgbClr val="660066"/>
                </a:solidFill>
                <a:latin typeface="+mj-lt"/>
              </a:rPr>
              <a:t>author, in a very early 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status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1 non ALICE, co-first author, </a:t>
            </a:r>
            <a:r>
              <a:rPr lang="en-US" sz="2000" dirty="0" err="1" smtClean="0">
                <a:solidFill>
                  <a:srgbClr val="660066"/>
                </a:solidFill>
                <a:latin typeface="+mj-lt"/>
              </a:rPr>
              <a:t>pubbl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. JHEP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10" name="Rettangolo arrotondato 5"/>
          <p:cNvSpPr/>
          <p:nvPr/>
        </p:nvSpPr>
        <p:spPr>
          <a:xfrm>
            <a:off x="4191000" y="4293096"/>
            <a:ext cx="4800600" cy="1905000"/>
          </a:xfrm>
          <a:prstGeom prst="roundRect">
            <a:avLst/>
          </a:prstGeom>
          <a:noFill/>
          <a:ln w="15875">
            <a:solidFill>
              <a:srgbClr val="66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1" name="CasellaDiTesto 3"/>
          <p:cNvSpPr txBox="1"/>
          <p:nvPr/>
        </p:nvSpPr>
        <p:spPr>
          <a:xfrm>
            <a:off x="1469843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-22726"/>
            <a:ext cx="1116920" cy="13943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7504" y="5869836"/>
            <a:ext cx="7440769" cy="1043212"/>
            <a:chOff x="107504" y="5869836"/>
            <a:chExt cx="7440769" cy="1043212"/>
          </a:xfrm>
        </p:grpSpPr>
        <p:sp>
          <p:nvSpPr>
            <p:cNvPr id="14" name="CasellaDiTesto 4"/>
            <p:cNvSpPr txBox="1"/>
            <p:nvPr/>
          </p:nvSpPr>
          <p:spPr>
            <a:xfrm>
              <a:off x="107504" y="5897500"/>
              <a:ext cx="7440769" cy="1015548"/>
            </a:xfrm>
            <a:prstGeom prst="rect">
              <a:avLst/>
            </a:prstGeom>
            <a:noFill/>
          </p:spPr>
          <p:txBody>
            <a:bodyPr wrap="none" lIns="91320" tIns="45663" rIns="91320" bIns="45663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+mj-lt"/>
                </a:rPr>
                <a:t>F. </a:t>
              </a:r>
              <a:r>
                <a:rPr lang="en-US" sz="2000" dirty="0" err="1" smtClean="0">
                  <a:solidFill>
                    <a:srgbClr val="002060"/>
                  </a:solidFill>
                  <a:latin typeface="+mj-lt"/>
                </a:rPr>
                <a:t>Ronchetti</a:t>
              </a:r>
              <a:r>
                <a:rPr lang="en-US" sz="2000" dirty="0" smtClean="0">
                  <a:solidFill>
                    <a:srgbClr val="002060"/>
                  </a:solidFill>
                  <a:latin typeface="+mj-lt"/>
                </a:rPr>
                <a:t>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002060"/>
                  </a:solidFill>
                  <a:latin typeface="+mj-lt"/>
                </a:rPr>
                <a:t> Co-head of Consolidation Task Force (Technical </a:t>
              </a:r>
              <a:r>
                <a:rPr lang="en-US" sz="2000" dirty="0" err="1" smtClean="0">
                  <a:solidFill>
                    <a:srgbClr val="002060"/>
                  </a:solidFill>
                  <a:latin typeface="+mj-lt"/>
                </a:rPr>
                <a:t>Coord</a:t>
              </a:r>
              <a:r>
                <a:rPr lang="en-US" sz="2000" dirty="0" smtClean="0">
                  <a:solidFill>
                    <a:srgbClr val="002060"/>
                  </a:solidFill>
                  <a:latin typeface="+mj-lt"/>
                </a:rPr>
                <a:t>.) in 2013-14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002060"/>
                  </a:solidFill>
                  <a:latin typeface="+mj-lt"/>
                </a:rPr>
                <a:t>Run Coordinator in 2015 data taking        </a:t>
              </a:r>
            </a:p>
          </p:txBody>
        </p:sp>
        <p:sp>
          <p:nvSpPr>
            <p:cNvPr id="15" name="Rettangolo arrotondato 5"/>
            <p:cNvSpPr/>
            <p:nvPr/>
          </p:nvSpPr>
          <p:spPr>
            <a:xfrm>
              <a:off x="107504" y="5869836"/>
              <a:ext cx="7416824" cy="943540"/>
            </a:xfrm>
            <a:prstGeom prst="roundRect">
              <a:avLst/>
            </a:prstGeom>
            <a:noFill/>
            <a:ln w="15875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20" tIns="45663" rIns="91320" bIns="45663"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ight Brace 2"/>
          <p:cNvSpPr/>
          <p:nvPr/>
        </p:nvSpPr>
        <p:spPr>
          <a:xfrm>
            <a:off x="7260241" y="1268760"/>
            <a:ext cx="336095" cy="1497543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ight Brace 11"/>
          <p:cNvSpPr/>
          <p:nvPr/>
        </p:nvSpPr>
        <p:spPr>
          <a:xfrm>
            <a:off x="7478609" y="2852936"/>
            <a:ext cx="45719" cy="576064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Brace 15"/>
          <p:cNvSpPr/>
          <p:nvPr/>
        </p:nvSpPr>
        <p:spPr>
          <a:xfrm>
            <a:off x="7478609" y="3501008"/>
            <a:ext cx="45719" cy="576064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4"/>
          <p:cNvSpPr txBox="1"/>
          <p:nvPr/>
        </p:nvSpPr>
        <p:spPr>
          <a:xfrm>
            <a:off x="7644766" y="1897668"/>
            <a:ext cx="107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1400" dirty="0" smtClean="0">
                <a:solidFill>
                  <a:srgbClr val="AF0D6A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taking</a:t>
            </a:r>
            <a:endParaRPr lang="en-US" sz="1400" dirty="0" smtClean="0">
              <a:solidFill>
                <a:srgbClr val="AF0D6A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&amp; detectors</a:t>
            </a:r>
            <a:r>
              <a:rPr lang="en-US" sz="1400" dirty="0" smtClean="0">
                <a:solidFill>
                  <a:srgbClr val="AF0D6A"/>
                </a:solidFill>
                <a:latin typeface="+mj-lt"/>
              </a:rPr>
              <a:t> </a:t>
            </a:r>
          </a:p>
        </p:txBody>
      </p:sp>
      <p:sp>
        <p:nvSpPr>
          <p:cNvPr id="18" name="CasellaDiTesto 4"/>
          <p:cNvSpPr txBox="1"/>
          <p:nvPr/>
        </p:nvSpPr>
        <p:spPr>
          <a:xfrm>
            <a:off x="7668344" y="3121804"/>
            <a:ext cx="120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Management</a:t>
            </a:r>
            <a:r>
              <a:rPr lang="en-US" sz="1400" dirty="0" smtClean="0">
                <a:solidFill>
                  <a:srgbClr val="AF0D6A"/>
                </a:solidFill>
                <a:latin typeface="+mj-lt"/>
              </a:rPr>
              <a:t> </a:t>
            </a:r>
          </a:p>
        </p:txBody>
      </p:sp>
      <p:sp>
        <p:nvSpPr>
          <p:cNvPr id="19" name="CasellaDiTesto 4"/>
          <p:cNvSpPr txBox="1"/>
          <p:nvPr/>
        </p:nvSpPr>
        <p:spPr>
          <a:xfrm>
            <a:off x="7686637" y="3789040"/>
            <a:ext cx="70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endParaRPr lang="en-US" sz="1400" dirty="0" smtClean="0">
              <a:solidFill>
                <a:srgbClr val="AF0D6A"/>
              </a:solidFill>
              <a:latin typeface="+mj-lt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5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Programma</a:t>
            </a:r>
            <a:r>
              <a:rPr lang="en-US" sz="3200" dirty="0" smtClean="0">
                <a:solidFill>
                  <a:srgbClr val="C00000"/>
                </a:solidFill>
              </a:rPr>
              <a:t> 2013-2014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620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002060"/>
                </a:solidFill>
              </a:rPr>
              <a:t>Completare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installazione</a:t>
            </a:r>
            <a:r>
              <a:rPr lang="en-US" sz="2400" dirty="0" smtClean="0">
                <a:solidFill>
                  <a:srgbClr val="002060"/>
                </a:solidFill>
              </a:rPr>
              <a:t> e commissioning </a:t>
            </a:r>
            <a:r>
              <a:rPr lang="en-US" sz="2400" dirty="0" err="1" smtClean="0">
                <a:solidFill>
                  <a:srgbClr val="002060"/>
                </a:solidFill>
              </a:rPr>
              <a:t>rivelatori</a:t>
            </a:r>
            <a:r>
              <a:rPr lang="en-US" sz="2400" dirty="0" smtClean="0">
                <a:solidFill>
                  <a:srgbClr val="002060"/>
                </a:solidFill>
              </a:rPr>
              <a:t> in </a:t>
            </a:r>
            <a:r>
              <a:rPr lang="en-US" sz="2400" dirty="0" err="1" smtClean="0">
                <a:solidFill>
                  <a:srgbClr val="002060"/>
                </a:solidFill>
              </a:rPr>
              <a:t>costruzione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MRPC (Roma2/LNF)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MWPC (Pavia)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TOF (Bonn-PI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Commissioning </a:t>
            </a:r>
            <a:r>
              <a:rPr lang="en-US" sz="2400" dirty="0" err="1" smtClean="0">
                <a:solidFill>
                  <a:srgbClr val="002060"/>
                </a:solidFill>
              </a:rPr>
              <a:t>fascio</a:t>
            </a:r>
            <a:r>
              <a:rPr lang="en-US" sz="2400" dirty="0" smtClean="0">
                <a:solidFill>
                  <a:srgbClr val="002060"/>
                </a:solidFill>
              </a:rPr>
              <a:t> e BGO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(2 </a:t>
            </a:r>
            <a:r>
              <a:rPr lang="en-US" sz="2000" dirty="0" err="1" smtClean="0">
                <a:solidFill>
                  <a:srgbClr val="002060"/>
                </a:solidFill>
              </a:rPr>
              <a:t>settimane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Settembre-Ottobre</a:t>
            </a:r>
            <a:r>
              <a:rPr lang="en-US" sz="2000" dirty="0" smtClean="0">
                <a:solidFill>
                  <a:srgbClr val="002060"/>
                </a:solidFill>
              </a:rPr>
              <a:t> 2013)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Prima </a:t>
            </a:r>
            <a:r>
              <a:rPr lang="en-US" sz="2400" dirty="0" err="1" smtClean="0">
                <a:solidFill>
                  <a:srgbClr val="002060"/>
                </a:solidFill>
              </a:rPr>
              <a:t>presa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dati</a:t>
            </a:r>
            <a:r>
              <a:rPr lang="en-US" sz="2400" dirty="0" smtClean="0">
                <a:solidFill>
                  <a:srgbClr val="002060"/>
                </a:solidFill>
              </a:rPr>
              <a:t> in </a:t>
            </a:r>
            <a:r>
              <a:rPr lang="en-US" sz="2400" dirty="0" err="1" smtClean="0">
                <a:solidFill>
                  <a:srgbClr val="002060"/>
                </a:solidFill>
              </a:rPr>
              <a:t>configurazione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ridotta</a:t>
            </a:r>
            <a:r>
              <a:rPr lang="en-US" sz="2400" dirty="0" smtClean="0">
                <a:solidFill>
                  <a:srgbClr val="002060"/>
                </a:solidFill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</a:rPr>
              <a:t>bersaglio</a:t>
            </a:r>
            <a:r>
              <a:rPr lang="en-US" sz="2400" dirty="0" smtClean="0">
                <a:solidFill>
                  <a:srgbClr val="002060"/>
                </a:solidFill>
              </a:rPr>
              <a:t> H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(4 </a:t>
            </a:r>
            <a:r>
              <a:rPr lang="en-US" sz="2000" dirty="0" err="1" smtClean="0">
                <a:solidFill>
                  <a:srgbClr val="002060"/>
                </a:solidFill>
              </a:rPr>
              <a:t>settimane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Novembre-Dicembre</a:t>
            </a:r>
            <a:r>
              <a:rPr lang="en-US" sz="2000" dirty="0" smtClean="0">
                <a:solidFill>
                  <a:srgbClr val="002060"/>
                </a:solidFill>
              </a:rPr>
              <a:t> 2013)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Run in </a:t>
            </a:r>
            <a:r>
              <a:rPr lang="en-US" sz="2400" dirty="0" err="1" smtClean="0">
                <a:solidFill>
                  <a:srgbClr val="002060"/>
                </a:solidFill>
              </a:rPr>
              <a:t>configurazione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completa</a:t>
            </a:r>
            <a:r>
              <a:rPr lang="en-US" sz="2400" dirty="0" smtClean="0">
                <a:solidFill>
                  <a:srgbClr val="002060"/>
                </a:solidFill>
              </a:rPr>
              <a:t> (con </a:t>
            </a:r>
            <a:r>
              <a:rPr lang="en-US" sz="2400" dirty="0" err="1" smtClean="0">
                <a:solidFill>
                  <a:srgbClr val="002060"/>
                </a:solidFill>
              </a:rPr>
              <a:t>MRPC+tagging</a:t>
            </a:r>
            <a:r>
              <a:rPr lang="en-US" sz="2400" dirty="0" smtClean="0">
                <a:solidFill>
                  <a:srgbClr val="002060"/>
                </a:solidFill>
              </a:rPr>
              <a:t>) </a:t>
            </a:r>
            <a:r>
              <a:rPr lang="en-US" sz="2400" dirty="0" err="1" smtClean="0">
                <a:solidFill>
                  <a:srgbClr val="002060"/>
                </a:solidFill>
              </a:rPr>
              <a:t>nel</a:t>
            </a:r>
            <a:r>
              <a:rPr lang="en-US" sz="2400" dirty="0" smtClean="0">
                <a:solidFill>
                  <a:srgbClr val="002060"/>
                </a:solidFill>
              </a:rPr>
              <a:t> 2014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(12-20 </a:t>
            </a:r>
            <a:r>
              <a:rPr lang="en-US" sz="2000" dirty="0" err="1" smtClean="0">
                <a:solidFill>
                  <a:srgbClr val="002060"/>
                </a:solidFill>
              </a:rPr>
              <a:t>settimane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6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906"/>
            <a:ext cx="951934" cy="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62000"/>
            <a:ext cx="7924800" cy="5943600"/>
          </a:xfrm>
        </p:spPr>
        <p:txBody>
          <a:bodyPr>
            <a:normAutofit/>
          </a:bodyPr>
          <a:lstStyle/>
          <a:p>
            <a:pPr marL="233363" algn="l" eaLnBrk="1" hangingPunct="1"/>
            <a:endParaRPr lang="en-US" sz="18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Ricercatori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Tecnologi</a:t>
            </a:r>
            <a:r>
              <a:rPr lang="en-US" sz="2400" dirty="0" smtClean="0">
                <a:solidFill>
                  <a:srgbClr val="0000FF"/>
                </a:solidFill>
              </a:rPr>
              <a:t>, 1.3 FTE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economiche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complessive</a:t>
            </a:r>
            <a:r>
              <a:rPr lang="en-US" sz="2400" dirty="0" smtClean="0">
                <a:solidFill>
                  <a:srgbClr val="0000FF"/>
                </a:solidFill>
              </a:rPr>
              <a:t> 33kEuro (8sj):</a:t>
            </a:r>
          </a:p>
          <a:p>
            <a:pPr marL="233363" algn="l" eaLnBrk="1" hangingPunct="1"/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576263" indent="-342900" algn="l" eaLnBrk="1" hangingPunct="1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LNF: 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1 </a:t>
            </a:r>
            <a:r>
              <a:rPr lang="en-US" sz="2400" dirty="0" err="1" smtClean="0">
                <a:solidFill>
                  <a:srgbClr val="0000FF"/>
                </a:solidFill>
              </a:rPr>
              <a:t>mese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r>
              <a:rPr lang="en-US" sz="2400" dirty="0" smtClean="0">
                <a:solidFill>
                  <a:srgbClr val="0000FF"/>
                </a:solidFill>
              </a:rPr>
              <a:t> per </a:t>
            </a:r>
            <a:r>
              <a:rPr lang="en-US" sz="2400" dirty="0" err="1" smtClean="0">
                <a:solidFill>
                  <a:srgbClr val="0000FF"/>
                </a:solidFill>
              </a:rPr>
              <a:t>costruzione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installazione</a:t>
            </a:r>
            <a:r>
              <a:rPr lang="en-US" sz="2400" dirty="0" smtClean="0">
                <a:solidFill>
                  <a:srgbClr val="0000FF"/>
                </a:solidFill>
              </a:rPr>
              <a:t> MRPC</a:t>
            </a:r>
          </a:p>
        </p:txBody>
      </p:sp>
      <p:sp>
        <p:nvSpPr>
          <p:cNvPr id="18" name="Title 1"/>
          <p:cNvSpPr txBox="1">
            <a:spLocks noGrp="1"/>
          </p:cNvSpPr>
          <p:nvPr>
            <p:ph type="ctrTitle"/>
          </p:nvPr>
        </p:nvSpPr>
        <p:spPr>
          <a:xfrm>
            <a:off x="685800" y="14759"/>
            <a:ext cx="7772400" cy="893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</a:rPr>
              <a:t>Richieste</a:t>
            </a:r>
            <a:r>
              <a:rPr lang="en-US" dirty="0" smtClean="0">
                <a:solidFill>
                  <a:srgbClr val="C00000"/>
                </a:solidFill>
              </a:rPr>
              <a:t> 2014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9" descr="logo Ma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2906"/>
            <a:ext cx="951934" cy="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2943"/>
              </p:ext>
            </p:extLst>
          </p:nvPr>
        </p:nvGraphicFramePr>
        <p:xfrm>
          <a:off x="683269" y="2175495"/>
          <a:ext cx="7777163" cy="2333625"/>
        </p:xfrm>
        <a:graphic>
          <a:graphicData uri="http://schemas.openxmlformats.org/drawingml/2006/table">
            <a:tbl>
              <a:tblPr/>
              <a:tblGrid>
                <a:gridCol w="1079500"/>
                <a:gridCol w="1009031"/>
                <a:gridCol w="1367457"/>
                <a:gridCol w="1079500"/>
                <a:gridCol w="1009650"/>
                <a:gridCol w="1150937"/>
                <a:gridCol w="1081088"/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(8sj)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 (8sj)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3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nda_Logo_fe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" y="84045"/>
            <a:ext cx="3402484" cy="820510"/>
          </a:xfrm>
          <a:prstGeom prst="rect">
            <a:avLst/>
          </a:prstGeom>
        </p:spPr>
      </p:pic>
      <p:pic>
        <p:nvPicPr>
          <p:cNvPr id="8" name="Picture 7" descr="10050_0049_02_2013xexternal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43" y="2420888"/>
            <a:ext cx="2536161" cy="3330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6216" y="5775647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STT TDR </a:t>
            </a:r>
            <a:r>
              <a:rPr lang="it-IT" sz="1200" dirty="0"/>
              <a:t>i</a:t>
            </a:r>
            <a:r>
              <a:rPr lang="it-IT" sz="1200" dirty="0" smtClean="0"/>
              <a:t>n E</a:t>
            </a:r>
            <a:r>
              <a:rPr lang="hu-HU" sz="1200" dirty="0" smtClean="0"/>
              <a:t>PJA </a:t>
            </a:r>
            <a:r>
              <a:rPr lang="hu-HU" sz="1200" dirty="0"/>
              <a:t>(2013) </a:t>
            </a:r>
            <a:r>
              <a:rPr lang="hu-HU" sz="1200" dirty="0" smtClean="0"/>
              <a:t>49</a:t>
            </a:r>
            <a:r>
              <a:rPr lang="it-IT" sz="1200" dirty="0" smtClean="0"/>
              <a:t>,</a:t>
            </a:r>
            <a:r>
              <a:rPr lang="hu-HU" sz="1200" dirty="0" smtClean="0"/>
              <a:t> </a:t>
            </a:r>
            <a:r>
              <a:rPr lang="hu-HU" sz="1200" dirty="0"/>
              <a:t>25 </a:t>
            </a:r>
            <a:br>
              <a:rPr lang="hu-HU" sz="1200" dirty="0"/>
            </a:br>
            <a:r>
              <a:rPr lang="hu-HU" sz="1200" dirty="0"/>
              <a:t>DOI: 10.1140/epja/i2013-13025-8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1" y="1286758"/>
            <a:ext cx="360040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N. Bianchi	   0.2</a:t>
            </a:r>
          </a:p>
          <a:p>
            <a:pPr marL="342900" indent="-342900">
              <a:buAutoNum type="arabicPeriod"/>
            </a:pPr>
            <a:r>
              <a:rPr lang="en-US" dirty="0" smtClean="0"/>
              <a:t>M. </a:t>
            </a:r>
            <a:r>
              <a:rPr lang="en-US" dirty="0" err="1" smtClean="0"/>
              <a:t>Bragadireanu</a:t>
            </a:r>
            <a:r>
              <a:rPr lang="en-US" dirty="0" smtClean="0"/>
              <a:t>  0.2	</a:t>
            </a:r>
          </a:p>
          <a:p>
            <a:r>
              <a:rPr lang="en-US" dirty="0" smtClean="0"/>
              <a:t>3. </a:t>
            </a:r>
            <a:r>
              <a:rPr lang="en-US" b="1" dirty="0" smtClean="0"/>
              <a:t>P. </a:t>
            </a:r>
            <a:r>
              <a:rPr lang="en-US" b="1" dirty="0" err="1" smtClean="0"/>
              <a:t>Gianotti</a:t>
            </a:r>
            <a:r>
              <a:rPr lang="en-US" b="1" dirty="0" smtClean="0"/>
              <a:t> 	   0.6</a:t>
            </a:r>
          </a:p>
          <a:p>
            <a:r>
              <a:rPr lang="en-US" dirty="0" smtClean="0"/>
              <a:t>4. V. </a:t>
            </a:r>
            <a:r>
              <a:rPr lang="en-US" dirty="0" err="1" smtClean="0"/>
              <a:t>Lucherini</a:t>
            </a:r>
            <a:r>
              <a:rPr lang="en-US" dirty="0" smtClean="0"/>
              <a:t>	   0.5</a:t>
            </a:r>
          </a:p>
          <a:p>
            <a:r>
              <a:rPr lang="en-US" dirty="0"/>
              <a:t>5</a:t>
            </a:r>
            <a:r>
              <a:rPr lang="en-US" dirty="0" smtClean="0"/>
              <a:t>. E. Pace		   0.5</a:t>
            </a:r>
          </a:p>
          <a:p>
            <a:r>
              <a:rPr lang="en-US" dirty="0"/>
              <a:t>6</a:t>
            </a:r>
            <a:r>
              <a:rPr lang="en-US" dirty="0" smtClean="0"/>
              <a:t>. D. </a:t>
            </a:r>
            <a:r>
              <a:rPr lang="en-US" dirty="0" err="1" smtClean="0"/>
              <a:t>Pietreanu</a:t>
            </a:r>
            <a:r>
              <a:rPr lang="en-US" dirty="0" smtClean="0"/>
              <a:t>	   0.2</a:t>
            </a:r>
          </a:p>
          <a:p>
            <a:endParaRPr lang="en-US" sz="500" dirty="0" smtClean="0"/>
          </a:p>
          <a:p>
            <a:r>
              <a:rPr lang="en-US" dirty="0" smtClean="0"/>
              <a:t>L. </a:t>
            </a:r>
            <a:r>
              <a:rPr lang="en-US" dirty="0" err="1" smtClean="0"/>
              <a:t>Passamonti</a:t>
            </a:r>
            <a:r>
              <a:rPr lang="en-US" dirty="0" smtClean="0"/>
              <a:t> (tech)  0.3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Pierluigi</a:t>
            </a:r>
            <a:r>
              <a:rPr lang="en-US" dirty="0" smtClean="0"/>
              <a:t> (tech) 	  0.3</a:t>
            </a:r>
          </a:p>
          <a:p>
            <a:r>
              <a:rPr lang="en-US" dirty="0" smtClean="0"/>
              <a:t>A. Russo (tech)	  0.3</a:t>
            </a:r>
          </a:p>
        </p:txBody>
      </p:sp>
      <p:sp>
        <p:nvSpPr>
          <p:cNvPr id="11" name="CasellaDiTesto 3"/>
          <p:cNvSpPr txBox="1"/>
          <p:nvPr/>
        </p:nvSpPr>
        <p:spPr>
          <a:xfrm>
            <a:off x="3779912" y="11663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12" name="Rettangolo arrotondato 5"/>
          <p:cNvSpPr/>
          <p:nvPr/>
        </p:nvSpPr>
        <p:spPr>
          <a:xfrm>
            <a:off x="5082480" y="941819"/>
            <a:ext cx="3810000" cy="903005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5148064" y="941819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6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2.2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37%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asellaDiTesto 6"/>
          <p:cNvSpPr txBox="1"/>
          <p:nvPr/>
        </p:nvSpPr>
        <p:spPr>
          <a:xfrm>
            <a:off x="2875651" y="2348880"/>
            <a:ext cx="3496549" cy="132332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Responsibilities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INFN National Responsible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Physics Coordinator</a:t>
            </a:r>
          </a:p>
          <a:p>
            <a:pPr marL="342474" indent="-342474">
              <a:buFont typeface="Arial"/>
              <a:buChar char="•"/>
            </a:pP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Tracking System Coordinator</a:t>
            </a:r>
            <a:endParaRPr lang="en-US" sz="2000" dirty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ttangolo arrotondato 7"/>
          <p:cNvSpPr/>
          <p:nvPr/>
        </p:nvSpPr>
        <p:spPr>
          <a:xfrm>
            <a:off x="2875650" y="2348880"/>
            <a:ext cx="3496550" cy="1368152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5" name="Rettangolo arrotondato 5"/>
          <p:cNvSpPr/>
          <p:nvPr/>
        </p:nvSpPr>
        <p:spPr>
          <a:xfrm>
            <a:off x="412184" y="4093372"/>
            <a:ext cx="5599976" cy="2388941"/>
          </a:xfrm>
          <a:prstGeom prst="roundRect">
            <a:avLst/>
          </a:prstGeom>
          <a:noFill/>
          <a:ln w="15875">
            <a:solidFill>
              <a:srgbClr val="66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6" name="CasellaDiTesto 4"/>
          <p:cNvSpPr txBox="1"/>
          <p:nvPr/>
        </p:nvSpPr>
        <p:spPr>
          <a:xfrm>
            <a:off x="539552" y="4077072"/>
            <a:ext cx="5325703" cy="243132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  <a:latin typeface="+mj-lt"/>
              </a:rPr>
              <a:t>Activities</a:t>
            </a: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:</a:t>
            </a:r>
            <a:endParaRPr lang="en-US" sz="2000" dirty="0">
              <a:solidFill>
                <a:srgbClr val="660066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PANDA Central Tracking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Complete Straw Tubes characterizations</a:t>
            </a:r>
          </a:p>
          <a:p>
            <a:r>
              <a:rPr lang="en-US" sz="1600" dirty="0">
                <a:solidFill>
                  <a:srgbClr val="660066"/>
                </a:solidFill>
                <a:latin typeface="+mj-lt"/>
              </a:rPr>
              <a:t>Gas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660066"/>
                </a:solidFill>
                <a:latin typeface="+mj-lt"/>
              </a:rPr>
              <a:t>mixture/overpressure/gain</a:t>
            </a:r>
            <a:r>
              <a:rPr lang="en-US" sz="1600" dirty="0" smtClean="0">
                <a:solidFill>
                  <a:srgbClr val="7030A0"/>
                </a:solidFill>
              </a:rPr>
              <a:t>; </a:t>
            </a:r>
            <a:r>
              <a:rPr lang="en-US" sz="1600" dirty="0">
                <a:solidFill>
                  <a:srgbClr val="660066"/>
                </a:solidFill>
                <a:latin typeface="+mj-lt"/>
              </a:rPr>
              <a:t>HV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660066"/>
                </a:solidFill>
                <a:latin typeface="+mj-lt"/>
              </a:rPr>
              <a:t>working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660066"/>
                </a:solidFill>
                <a:latin typeface="+mj-lt"/>
              </a:rPr>
              <a:t>point</a:t>
            </a:r>
            <a:r>
              <a:rPr lang="en-US" sz="1600" dirty="0" smtClean="0">
                <a:solidFill>
                  <a:srgbClr val="7030A0"/>
                </a:solidFill>
              </a:rPr>
              <a:t>; </a:t>
            </a:r>
            <a:r>
              <a:rPr lang="en-US" sz="1600" dirty="0">
                <a:solidFill>
                  <a:srgbClr val="660066"/>
                </a:solidFill>
                <a:latin typeface="+mj-lt"/>
              </a:rPr>
              <a:t>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Design of STT mechanical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Prototype realization of CTM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+mj-lt"/>
              </a:rPr>
              <a:t>Services housing</a:t>
            </a:r>
            <a:endParaRPr lang="en-US" sz="2800" dirty="0">
              <a:solidFill>
                <a:srgbClr val="660066"/>
              </a:solidFill>
            </a:endParaRPr>
          </a:p>
          <a:p>
            <a:r>
              <a:rPr lang="en-US" sz="1600" dirty="0">
                <a:solidFill>
                  <a:srgbClr val="660066"/>
                </a:solidFill>
              </a:rPr>
              <a:t>e</a:t>
            </a:r>
            <a:r>
              <a:rPr lang="en-US" sz="1600" dirty="0" smtClean="0">
                <a:solidFill>
                  <a:srgbClr val="660066"/>
                </a:solidFill>
              </a:rPr>
              <a:t>lectronics and gas distribution location, cabling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Straw Tube Tracker (STT) layout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284" t="5968" r="3507"/>
          <a:stretch>
            <a:fillRect/>
          </a:stretch>
        </p:blipFill>
        <p:spPr bwMode="auto">
          <a:xfrm>
            <a:off x="5143472" y="964530"/>
            <a:ext cx="4000528" cy="332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e 14"/>
          <p:cNvSpPr/>
          <p:nvPr/>
        </p:nvSpPr>
        <p:spPr>
          <a:xfrm>
            <a:off x="6588224" y="1844824"/>
            <a:ext cx="1000132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0" y="1268760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PANDA central tracking detector has to fill a cylindrical volume with an internal radius of 150 mm, external one of 420 mm, and a length of 1500 mm.</a:t>
            </a:r>
          </a:p>
        </p:txBody>
      </p:sp>
      <p:pic>
        <p:nvPicPr>
          <p:cNvPr id="9" name="Picture 2" descr="C:\Users\orecchini\Desktop\Im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23"/>
          <a:stretch/>
        </p:blipFill>
        <p:spPr bwMode="auto">
          <a:xfrm>
            <a:off x="5868144" y="4509120"/>
            <a:ext cx="3185437" cy="215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7993349" y="6093296"/>
            <a:ext cx="1080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EE0"/>
              </a:buClr>
              <a:buSzTx/>
              <a:buFontTx/>
              <a:buNone/>
              <a:tabLst/>
            </a:pPr>
            <a:r>
              <a:rPr lang="de-DE" sz="1400" b="1" kern="0" dirty="0" smtClean="0">
                <a:solidFill>
                  <a:srgbClr val="FFFF00"/>
                </a:solidFill>
                <a:cs typeface="Arial" pitchFamily="34" charset="0"/>
              </a:rPr>
              <a:t>3d</a:t>
            </a: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itchFamily="34" charset="0"/>
              </a:rPr>
              <a:t>-view,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9EE0"/>
              </a:buClr>
              <a:buSzTx/>
              <a:buFontTx/>
              <a:buNone/>
              <a:tabLst/>
            </a:pPr>
            <a:r>
              <a:rPr lang="de-DE" sz="1400" b="1" kern="0" dirty="0" smtClean="0">
                <a:solidFill>
                  <a:srgbClr val="FFFF00"/>
                </a:solidFill>
                <a:cs typeface="Arial" pitchFamily="34" charset="0"/>
              </a:rPr>
              <a:t>incl. </a:t>
            </a:r>
            <a:r>
              <a:rPr lang="de-DE" sz="1400" b="1" kern="0" dirty="0" err="1" smtClean="0">
                <a:solidFill>
                  <a:srgbClr val="FFFF00"/>
                </a:solidFill>
                <a:cs typeface="Arial" pitchFamily="34" charset="0"/>
              </a:rPr>
              <a:t>frame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3" name="Inhaltsplatzhalter 7"/>
          <p:cNvSpPr txBox="1">
            <a:spLocks/>
          </p:cNvSpPr>
          <p:nvPr/>
        </p:nvSpPr>
        <p:spPr bwMode="auto">
          <a:xfrm>
            <a:off x="107504" y="2492897"/>
            <a:ext cx="4968552" cy="368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4636 Straw tubes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in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2 semi-</a:t>
            </a:r>
            <a:r>
              <a:rPr lang="de-DE" dirty="0" smtClean="0">
                <a:solidFill>
                  <a:srgbClr val="000000"/>
                </a:solidFill>
                <a:latin typeface="+mn-lt"/>
                <a:cs typeface="Arial"/>
              </a:rPr>
              <a:t>barrels</a:t>
            </a:r>
            <a:endParaRPr lang="de-DE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23-27 planar layers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in 6 hexagonal sectors</a:t>
            </a:r>
          </a:p>
          <a:p>
            <a:pPr marL="800017" lvl="1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15-19 axial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/>
              </a:rPr>
              <a:t>layers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in beam direction</a:t>
            </a:r>
          </a:p>
          <a:p>
            <a:pPr marL="800017" lvl="1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4 stereo double-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/>
              </a:rPr>
              <a:t>layers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/>
              </a:rPr>
              <a:t>with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±2.89° skew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/>
              </a:rPr>
              <a:t>angle</a:t>
            </a:r>
            <a:endParaRPr lang="en-US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Time readout (isochrone radius)</a:t>
            </a: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Amplitude readout (energy loss)</a:t>
            </a: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  <a:latin typeface="+mn-lt"/>
                <a:cs typeface="Arial"/>
              </a:rPr>
              <a:t>σ</a:t>
            </a:r>
            <a:r>
              <a:rPr lang="en-US" b="1" baseline="-25000" dirty="0" err="1" smtClean="0">
                <a:solidFill>
                  <a:srgbClr val="FF0000"/>
                </a:solidFill>
                <a:latin typeface="+mn-lt"/>
                <a:cs typeface="Arial"/>
              </a:rPr>
              <a:t>r</a:t>
            </a:r>
            <a:r>
              <a:rPr lang="el-GR" b="1" baseline="-25000" dirty="0" smtClean="0">
                <a:solidFill>
                  <a:srgbClr val="FF0000"/>
                </a:solidFill>
                <a:latin typeface="+mn-lt"/>
                <a:cs typeface="Arial"/>
              </a:rPr>
              <a:t>Φ</a:t>
            </a:r>
            <a:r>
              <a:rPr lang="de-DE" b="1" baseline="-25000" dirty="0" smtClean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~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150 (100) µm , </a:t>
            </a:r>
            <a:r>
              <a:rPr lang="en-US" b="1" dirty="0" err="1">
                <a:solidFill>
                  <a:srgbClr val="FF0000"/>
                </a:solidFill>
                <a:latin typeface="+mn-lt"/>
                <a:cs typeface="Arial"/>
              </a:rPr>
              <a:t>σ</a:t>
            </a:r>
            <a:r>
              <a:rPr lang="en-US" b="1" baseline="-25000" dirty="0" err="1" smtClean="0">
                <a:solidFill>
                  <a:srgbClr val="FF0000"/>
                </a:solidFill>
                <a:latin typeface="+mn-lt"/>
                <a:cs typeface="Arial"/>
              </a:rPr>
              <a:t>z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~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3.0 (2.0) mm</a:t>
            </a:r>
            <a:endParaRPr lang="en-US" b="1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</a:t>
            </a:r>
            <a:r>
              <a:rPr lang="en-US" b="1" baseline="-25000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E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/E &lt; 8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%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  <a:sym typeface="Symbol"/>
              </a:rPr>
              <a:t>for /K identification</a:t>
            </a: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</a:t>
            </a:r>
            <a:r>
              <a:rPr lang="en-US" b="1" baseline="-25000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p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  <a:sym typeface="Symbol"/>
              </a:rPr>
              <a:t>/p ~ 1 - 2%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  <a:sym typeface="Symbol"/>
              </a:rPr>
              <a:t>at B=2 Tesla</a:t>
            </a:r>
          </a:p>
          <a:p>
            <a:pPr marL="285750" indent="-285750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latin typeface="+mn-lt"/>
                <a:cs typeface="Arial"/>
              </a:rPr>
              <a:t> X/X</a:t>
            </a:r>
            <a:r>
              <a:rPr lang="de-DE" b="1" baseline="-25000" dirty="0" smtClean="0">
                <a:solidFill>
                  <a:srgbClr val="FF0000"/>
                </a:solidFill>
                <a:latin typeface="+mn-lt"/>
                <a:cs typeface="Arial"/>
              </a:rPr>
              <a:t>0</a:t>
            </a:r>
            <a:r>
              <a:rPr lang="de-DE" b="1" dirty="0" smtClean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+mn-lt"/>
                <a:cs typeface="Arial"/>
              </a:rPr>
              <a:t>~ 1.2% 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(</a:t>
            </a:r>
            <a:r>
              <a:rPr lang="de-DE" baseline="30000" dirty="0">
                <a:solidFill>
                  <a:srgbClr val="000000"/>
                </a:solidFill>
                <a:latin typeface="+mn-lt"/>
                <a:cs typeface="Arial"/>
              </a:rPr>
              <a:t>2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/</a:t>
            </a:r>
            <a:r>
              <a:rPr lang="de-DE" baseline="-25000" dirty="0">
                <a:solidFill>
                  <a:srgbClr val="000000"/>
                </a:solidFill>
                <a:latin typeface="+mn-lt"/>
                <a:cs typeface="Arial"/>
              </a:rPr>
              <a:t>3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+mn-lt"/>
                <a:cs typeface="Arial"/>
              </a:rPr>
              <a:t>tube‘s 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wall + </a:t>
            </a:r>
            <a:r>
              <a:rPr lang="de-DE" baseline="30000" dirty="0">
                <a:solidFill>
                  <a:srgbClr val="000000"/>
                </a:solidFill>
                <a:latin typeface="+mn-lt"/>
                <a:cs typeface="Arial"/>
              </a:rPr>
              <a:t>1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/</a:t>
            </a:r>
            <a:r>
              <a:rPr lang="de-DE" baseline="-25000" dirty="0">
                <a:solidFill>
                  <a:srgbClr val="000000"/>
                </a:solidFill>
                <a:latin typeface="+mn-lt"/>
                <a:cs typeface="Arial"/>
              </a:rPr>
              <a:t>3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gas</a:t>
            </a:r>
            <a:r>
              <a:rPr lang="de-DE" dirty="0" smtClean="0">
                <a:solidFill>
                  <a:srgbClr val="000000"/>
                </a:solidFill>
                <a:latin typeface="+mn-lt"/>
                <a:cs typeface="Arial"/>
              </a:rPr>
              <a:t>)</a:t>
            </a:r>
            <a:endParaRPr lang="de-DE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14" name="Picture 13" descr="Panda_Logo_fe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STT </a:t>
            </a:r>
            <a:r>
              <a:rPr lang="de-DE" dirty="0" err="1">
                <a:solidFill>
                  <a:srgbClr val="C00000"/>
                </a:solidFill>
              </a:rPr>
              <a:t>Mechanical</a:t>
            </a:r>
            <a:r>
              <a:rPr lang="de-DE" dirty="0">
                <a:solidFill>
                  <a:srgbClr val="C00000"/>
                </a:solidFill>
              </a:rPr>
              <a:t> Frame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4509120"/>
            <a:ext cx="5204612" cy="2131466"/>
          </a:xfrm>
          <a:prstGeom prst="rect">
            <a:avLst/>
          </a:prstGeom>
        </p:spPr>
      </p:pic>
      <p:sp>
        <p:nvSpPr>
          <p:cNvPr id="7" name="Inhaltsplatzhalter 12"/>
          <p:cNvSpPr txBox="1">
            <a:spLocks/>
          </p:cNvSpPr>
          <p:nvPr/>
        </p:nvSpPr>
        <p:spPr bwMode="auto">
          <a:xfrm>
            <a:off x="208161" y="1772817"/>
            <a:ext cx="70281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>
                <a:srgbClr val="3A6F8A"/>
              </a:buClr>
            </a:pPr>
            <a:r>
              <a:rPr lang="en-US" sz="1800" dirty="0" smtClean="0"/>
              <a:t>2 Separate </a:t>
            </a:r>
            <a:r>
              <a:rPr lang="en-US" sz="1800" b="1" dirty="0" smtClean="0">
                <a:solidFill>
                  <a:srgbClr val="FF0000"/>
                </a:solidFill>
              </a:rPr>
              <a:t>semi-barrels with end flanges</a:t>
            </a:r>
            <a:r>
              <a:rPr lang="en-US" sz="1800" dirty="0" smtClean="0"/>
              <a:t>, connected by spacer bars</a:t>
            </a:r>
          </a:p>
          <a:p>
            <a:pPr>
              <a:buClr>
                <a:srgbClr val="3A6F8A"/>
              </a:buClr>
            </a:pPr>
            <a:r>
              <a:rPr lang="en-US" sz="1800" dirty="0" smtClean="0"/>
              <a:t>Flanges have precise holes to fix straw modules</a:t>
            </a:r>
          </a:p>
          <a:p>
            <a:pPr>
              <a:buClr>
                <a:srgbClr val="3A6F8A"/>
              </a:buClr>
            </a:pPr>
            <a:r>
              <a:rPr lang="en-US" sz="1800" dirty="0" smtClean="0"/>
              <a:t>FEM analysis: </a:t>
            </a:r>
            <a:r>
              <a:rPr lang="en-US" sz="1800" b="1" dirty="0" smtClean="0">
                <a:solidFill>
                  <a:srgbClr val="FF0000"/>
                </a:solidFill>
              </a:rPr>
              <a:t>0.03mm max. deflection</a:t>
            </a:r>
            <a:endParaRPr lang="en-US" sz="1800" b="1" dirty="0"/>
          </a:p>
          <a:p>
            <a:pPr>
              <a:buClr>
                <a:srgbClr val="3A6F8A"/>
              </a:buClr>
            </a:pPr>
            <a:r>
              <a:rPr lang="en-US" sz="1800" dirty="0" smtClean="0"/>
              <a:t>Inner &amp; outer protection skins  </a:t>
            </a:r>
            <a:r>
              <a:rPr lang="en-US" sz="1600" dirty="0" smtClean="0"/>
              <a:t>(~0.1% X/X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Kevlar)</a:t>
            </a:r>
          </a:p>
          <a:p>
            <a:pPr>
              <a:buClr>
                <a:srgbClr val="3A6F8A"/>
              </a:buClr>
            </a:pPr>
            <a:r>
              <a:rPr lang="en-US" sz="1800" b="1" dirty="0" smtClean="0">
                <a:solidFill>
                  <a:srgbClr val="FF0000"/>
                </a:solidFill>
              </a:rPr>
              <a:t>Mechanical frame weight: 2</a:t>
            </a:r>
            <a:r>
              <a:rPr lang="en-US" sz="1800" b="1" dirty="0" smtClean="0">
                <a:solidFill>
                  <a:srgbClr val="FF0000"/>
                </a:solidFill>
                <a:sym typeface="Symbol"/>
              </a:rPr>
              <a:t> 9 kg </a:t>
            </a:r>
          </a:p>
          <a:p>
            <a:pPr>
              <a:buClr>
                <a:srgbClr val="3A6F8A"/>
              </a:buClr>
            </a:pPr>
            <a:r>
              <a:rPr lang="it-IT" sz="1800" b="1" dirty="0" smtClean="0">
                <a:solidFill>
                  <a:srgbClr val="FF0000"/>
                </a:solidFill>
              </a:rPr>
              <a:t>11.6 kg Straw tubes (4636</a:t>
            </a:r>
            <a:r>
              <a:rPr lang="it-IT" sz="1800" b="1" dirty="0" smtClean="0">
                <a:solidFill>
                  <a:srgbClr val="FF0000"/>
                </a:solidFill>
                <a:sym typeface="Symbol"/>
              </a:rPr>
              <a:t> </a:t>
            </a:r>
            <a:r>
              <a:rPr lang="it-IT" sz="1800" b="1" dirty="0" smtClean="0">
                <a:solidFill>
                  <a:srgbClr val="FF0000"/>
                </a:solidFill>
              </a:rPr>
              <a:t>2.5 g) </a:t>
            </a:r>
            <a:r>
              <a:rPr lang="it-IT" sz="1800" dirty="0" smtClean="0"/>
              <a:t>with</a:t>
            </a:r>
            <a:endParaRPr lang="en-US" sz="1800" dirty="0" smtClean="0"/>
          </a:p>
          <a:p>
            <a:pPr lvl="1">
              <a:buClr>
                <a:srgbClr val="3A6F8A"/>
              </a:buClr>
            </a:pPr>
            <a:r>
              <a:rPr lang="en-US" sz="1800" dirty="0" smtClean="0"/>
              <a:t>strong wire stretching (230 kg equiv.)</a:t>
            </a:r>
          </a:p>
          <a:p>
            <a:pPr lvl="1">
              <a:buClr>
                <a:srgbClr val="3A6F8A"/>
              </a:buClr>
            </a:pPr>
            <a:r>
              <a:rPr lang="en-US" sz="1800" dirty="0" smtClean="0"/>
              <a:t>strong tube stretching (3.6 t equiv.)</a:t>
            </a:r>
            <a:endParaRPr lang="en-US" sz="1800" dirty="0"/>
          </a:p>
        </p:txBody>
      </p:sp>
      <p:pic>
        <p:nvPicPr>
          <p:cNvPr id="8" name="Picture 9" descr="PIC00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741" y="5013176"/>
            <a:ext cx="3422766" cy="1434550"/>
          </a:xfrm>
          <a:prstGeom prst="rect">
            <a:avLst/>
          </a:prstGeom>
        </p:spPr>
      </p:pic>
      <p:graphicFrame>
        <p:nvGraphicFramePr>
          <p:cNvPr id="9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61455"/>
              </p:ext>
            </p:extLst>
          </p:nvPr>
        </p:nvGraphicFramePr>
        <p:xfrm>
          <a:off x="5999524" y="2276872"/>
          <a:ext cx="296998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637"/>
                <a:gridCol w="889346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Semi-barrel components for </a:t>
                      </a:r>
                    </a:p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End flanges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FEM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analys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60 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r>
                        <a:rPr lang="en-US" sz="1200" baseline="0" dirty="0" smtClean="0"/>
                        <a:t> Connecting bars (4 needed)</a:t>
                      </a:r>
                      <a:endParaRPr lang="en-US" sz="1200" dirty="0"/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 N</a:t>
                      </a:r>
                      <a:endParaRPr lang="en-US" sz="1200" dirty="0"/>
                    </a:p>
                  </a:txBody>
                  <a:tcPr marL="0" marR="0" marT="0" marB="0"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2300</a:t>
                      </a:r>
                      <a:r>
                        <a:rPr lang="en-US" sz="1200" baseline="0" dirty="0" smtClean="0"/>
                        <a:t> Straw tubes</a:t>
                      </a:r>
                    </a:p>
                    <a:p>
                      <a:r>
                        <a:rPr lang="en-US" sz="1200" baseline="0" dirty="0" smtClean="0"/>
                        <a:t>Straw grounding, boards</a:t>
                      </a:r>
                      <a:endParaRPr lang="en-US" sz="1200" dirty="0" smtClean="0"/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60 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20 N</a:t>
                      </a:r>
                    </a:p>
                  </a:txBody>
                  <a:tcPr marL="0" marR="0" marT="0" marB="0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Electronics,</a:t>
                      </a:r>
                      <a:r>
                        <a:rPr lang="en-US" sz="1200" baseline="0" dirty="0" smtClean="0"/>
                        <a:t> gas supply </a:t>
                      </a:r>
                      <a:endParaRPr lang="en-US" sz="1200" dirty="0"/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110 N</a:t>
                      </a:r>
                      <a:endParaRPr lang="en-US" sz="1200" dirty="0"/>
                    </a:p>
                  </a:txBody>
                  <a:tcPr marL="0" marR="0" marT="0" marB="0"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r>
                        <a:rPr lang="en-US" sz="1200" b="1" baseline="0" dirty="0" smtClean="0"/>
                        <a:t> weight</a:t>
                      </a:r>
                    </a:p>
                    <a:p>
                      <a:endParaRPr lang="en-US" sz="1200" b="1" baseline="0" dirty="0" smtClean="0"/>
                    </a:p>
                    <a:p>
                      <a:r>
                        <a:rPr lang="en-US" sz="1200" b="1" baseline="0" dirty="0" smtClean="0"/>
                        <a:t>Material</a:t>
                      </a:r>
                      <a:endParaRPr lang="en-US" sz="1200" b="1" dirty="0"/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280 N</a:t>
                      </a:r>
                    </a:p>
                    <a:p>
                      <a:pPr algn="ctr"/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Aluminum</a:t>
                      </a:r>
                      <a:endParaRPr lang="en-US" sz="1200" b="1" dirty="0"/>
                    </a:p>
                  </a:txBody>
                  <a:tcPr marL="0" marR="0" marT="0" marB="0"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Density</a:t>
                      </a:r>
                    </a:p>
                    <a:p>
                      <a:r>
                        <a:rPr lang="en-US" sz="1200" dirty="0" err="1" smtClean="0"/>
                        <a:t>Youngs</a:t>
                      </a:r>
                      <a:r>
                        <a:rPr lang="en-US" sz="1200" dirty="0" smtClean="0"/>
                        <a:t> modulus</a:t>
                      </a:r>
                    </a:p>
                    <a:p>
                      <a:r>
                        <a:rPr lang="en-US" sz="1200" dirty="0" smtClean="0"/>
                        <a:t>Radiation length (X</a:t>
                      </a:r>
                      <a:r>
                        <a:rPr lang="en-US" sz="1200" baseline="-25000" dirty="0" smtClean="0"/>
                        <a:t>0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r>
                        <a:rPr lang="en-US" sz="1200" dirty="0" smtClean="0"/>
                        <a:t>Thermal expansion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2.7 g/cm</a:t>
                      </a:r>
                      <a:r>
                        <a:rPr lang="en-US" sz="1200" baseline="30000" dirty="0" smtClean="0"/>
                        <a:t>3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70 </a:t>
                      </a:r>
                      <a:r>
                        <a:rPr lang="en-US" sz="1200" baseline="0" dirty="0" err="1" smtClean="0"/>
                        <a:t>GPa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smtClean="0"/>
                        <a:t>9 cm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24 ppm/°C</a:t>
                      </a:r>
                      <a:endParaRPr lang="en-US" sz="1200" baseline="0" dirty="0"/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560" y="148478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LNF is responsible for the design of the mechanics: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13" name="Picture 12" descr="Panda_Logo_fet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851"/>
            <a:ext cx="7772400" cy="7138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Central Tracker Mechanics</a:t>
            </a:r>
          </a:p>
        </p:txBody>
      </p:sp>
      <p:pic>
        <p:nvPicPr>
          <p:cNvPr id="6" name="Picture 5" descr="Glob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46" y="836712"/>
            <a:ext cx="3566279" cy="2359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9548"/>
          <a:stretch/>
        </p:blipFill>
        <p:spPr>
          <a:xfrm>
            <a:off x="2915816" y="3370971"/>
            <a:ext cx="6242304" cy="3298389"/>
          </a:xfrm>
          <a:prstGeom prst="rect">
            <a:avLst/>
          </a:prstGeom>
        </p:spPr>
      </p:pic>
      <p:pic>
        <p:nvPicPr>
          <p:cNvPr id="8" name="Picture 7" descr="C:\Users\dario\Desktop\aa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21752"/>
          <a:stretch/>
        </p:blipFill>
        <p:spPr bwMode="auto">
          <a:xfrm>
            <a:off x="0" y="908720"/>
            <a:ext cx="5683645" cy="3345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9234" y="4206567"/>
            <a:ext cx="4236742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-The general design and the main dimensions are fixed;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- Preliminary mechanical solutions to support the </a:t>
            </a:r>
            <a:r>
              <a:rPr lang="en-US" sz="1400" dirty="0" smtClean="0">
                <a:solidFill>
                  <a:srgbClr val="0070C0"/>
                </a:solidFill>
              </a:rPr>
              <a:t>target-beam cross pipe have </a:t>
            </a:r>
            <a:r>
              <a:rPr lang="en-US" sz="1400" dirty="0">
                <a:solidFill>
                  <a:srgbClr val="0070C0"/>
                </a:solidFill>
              </a:rPr>
              <a:t>been developed;</a:t>
            </a:r>
          </a:p>
          <a:p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-The preliminary structural calculations have been made with positive results;</a:t>
            </a:r>
          </a:p>
          <a:p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- A full scale prototype has been realized in collaboration with Torino Group.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12" name="Picture 11" descr="Panda_Logo_fet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4536" y="3354208"/>
            <a:ext cx="6462742" cy="3171136"/>
            <a:chOff x="-529156" y="1092067"/>
            <a:chExt cx="9272975" cy="4550059"/>
          </a:xfrm>
        </p:grpSpPr>
        <p:pic>
          <p:nvPicPr>
            <p:cNvPr id="20" name="Picture 2" descr="C:\Users\dario\Desktop\ddddd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254" y="1092067"/>
              <a:ext cx="6642565" cy="45500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529156" y="3533238"/>
              <a:ext cx="3677841" cy="6624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solidFill>
                    <a:srgbClr val="0070C0"/>
                  </a:solidFill>
                  <a:latin typeface="Comic Sans MS" pitchFamily="66" charset="0"/>
                </a:rPr>
                <a:t>-The gas pipes</a:t>
              </a:r>
              <a:r>
                <a:rPr lang="en-US" sz="800" i="1" dirty="0">
                  <a:solidFill>
                    <a:srgbClr val="0070C0"/>
                  </a:solidFill>
                  <a:latin typeface="Comic Sans MS" pitchFamily="66" charset="0"/>
                </a:rPr>
                <a:t> </a:t>
              </a:r>
              <a:r>
                <a:rPr lang="en-US" sz="800" i="1" dirty="0" smtClean="0">
                  <a:solidFill>
                    <a:srgbClr val="0070C0"/>
                  </a:solidFill>
                  <a:latin typeface="Comic Sans MS" pitchFamily="66" charset="0"/>
                </a:rPr>
                <a:t>are routed outside the STT outer encumbrance</a:t>
              </a:r>
              <a:r>
                <a:rPr lang="en-US" sz="800" i="1" dirty="0">
                  <a:solidFill>
                    <a:srgbClr val="0070C0"/>
                  </a:solidFill>
                  <a:latin typeface="Comic Sans MS" pitchFamily="66" charset="0"/>
                </a:rPr>
                <a:t> </a:t>
              </a:r>
              <a:r>
                <a:rPr lang="en-US" sz="800" i="1" dirty="0" smtClean="0">
                  <a:solidFill>
                    <a:srgbClr val="0070C0"/>
                  </a:solidFill>
                  <a:latin typeface="Comic Sans MS" pitchFamily="66" charset="0"/>
                </a:rPr>
                <a:t>to the forward side where we have distribution</a:t>
              </a:r>
              <a:r>
                <a:rPr lang="en-US" sz="800" i="1" dirty="0">
                  <a:solidFill>
                    <a:srgbClr val="0070C0"/>
                  </a:solidFill>
                  <a:latin typeface="Comic Sans MS" pitchFamily="66" charset="0"/>
                </a:rPr>
                <a:t>.</a:t>
              </a:r>
              <a:endParaRPr lang="en-US" sz="800" i="1" dirty="0" smtClean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8973" y="4501614"/>
              <a:ext cx="4402883" cy="4857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solidFill>
                    <a:srgbClr val="0070C0"/>
                  </a:solidFill>
                  <a:latin typeface="Comic Sans MS" pitchFamily="66" charset="0"/>
                </a:rPr>
                <a:t>-This mechanical structure rout out cables, gas pipes and all the STT services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11244" b="10541"/>
          <a:stretch/>
        </p:blipFill>
        <p:spPr>
          <a:xfrm>
            <a:off x="3131840" y="2492896"/>
            <a:ext cx="2128549" cy="1248620"/>
          </a:xfrm>
          <a:prstGeom prst="rect">
            <a:avLst/>
          </a:prstGeom>
        </p:spPr>
      </p:pic>
      <p:pic>
        <p:nvPicPr>
          <p:cNvPr id="18" name="Picture 3" descr="D:\StrawPics\StrawElectricCoupling\DSCF18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652" y="1772816"/>
            <a:ext cx="1997207" cy="110746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844824"/>
            <a:ext cx="1884665" cy="140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Present activity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presently working on services housing: </a:t>
            </a:r>
          </a:p>
          <a:p>
            <a:r>
              <a:rPr lang="en-US" sz="2000" dirty="0" smtClean="0"/>
              <a:t>electronics and gas distribution location, cable routing</a:t>
            </a:r>
            <a:endParaRPr lang="en-US" sz="20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932040" y="2708920"/>
            <a:ext cx="4240222" cy="2786826"/>
            <a:chOff x="-753688" y="620688"/>
            <a:chExt cx="9373124" cy="6160353"/>
          </a:xfrm>
        </p:grpSpPr>
        <p:pic>
          <p:nvPicPr>
            <p:cNvPr id="7" name="Picture 2" descr="C:\Users\dario\Desktop\a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620688"/>
              <a:ext cx="7791852" cy="60486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72512" y="6032658"/>
              <a:ext cx="1872207" cy="74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  Support End-Plate.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931688" y="5555132"/>
              <a:ext cx="159176" cy="63670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-753688" y="2896642"/>
              <a:ext cx="2304257" cy="74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  Cables Support Structure.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276161" y="1575742"/>
              <a:ext cx="3506802" cy="47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  Read Out Electronics.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067945" y="1416566"/>
              <a:ext cx="1067865" cy="21564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952297" y="2053268"/>
              <a:ext cx="1554195" cy="180778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12162" y="1556793"/>
              <a:ext cx="1872207" cy="74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  Straw Modules.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972710" y="1833791"/>
              <a:ext cx="1255474" cy="152320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39932" y="940321"/>
              <a:ext cx="2546809" cy="47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  HV Distribution.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31840" y="2492896"/>
            <a:ext cx="2045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gas distributors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403648" y="2995029"/>
            <a:ext cx="2880320" cy="4339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dario\Desktop\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20888"/>
            <a:ext cx="3312368" cy="2334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>
            <a:stCxn id="10" idx="0"/>
          </p:cNvCxnSpPr>
          <p:nvPr/>
        </p:nvCxnSpPr>
        <p:spPr>
          <a:xfrm flipV="1">
            <a:off x="5453241" y="3429000"/>
            <a:ext cx="630927" cy="3095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32" name="Picture 31" descr="Panda_Logo_fet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6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59789"/>
              </p:ext>
            </p:extLst>
          </p:nvPr>
        </p:nvGraphicFramePr>
        <p:xfrm>
          <a:off x="589966" y="1023183"/>
          <a:ext cx="7910513" cy="5718185"/>
        </p:xfrm>
        <a:graphic>
          <a:graphicData uri="http://schemas.openxmlformats.org/drawingml/2006/table">
            <a:tbl>
              <a:tblPr/>
              <a:tblGrid>
                <a:gridCol w="325437"/>
                <a:gridCol w="466725"/>
                <a:gridCol w="358775"/>
                <a:gridCol w="358775"/>
                <a:gridCol w="2892426"/>
                <a:gridCol w="350838"/>
                <a:gridCol w="350837"/>
                <a:gridCol w="350838"/>
                <a:gridCol w="350837"/>
                <a:gridCol w="350838"/>
                <a:gridCol w="350837"/>
                <a:gridCol w="350838"/>
                <a:gridCol w="350837"/>
                <a:gridCol w="350838"/>
                <a:gridCol w="350837"/>
              </a:tblGrid>
              <a:tr h="1603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Task /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2011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2012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2013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2014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2015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TDR Central Tracker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Decision STT - TPC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Funding application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4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Allocation of workshop time slots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Final design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.1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Mechanical design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Straw design &amp; layout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Straw tube materials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Straw layer design (axial,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stereo)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Mechanical frame structure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Support &amp; alignment structures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Electronics support cage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Final decision of mechanical design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5.2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Electronics readout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Frontend electronics,</a:t>
                      </a:r>
                      <a:r>
                        <a:rPr lang="en-US" sz="1000" b="1" baseline="0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 cables, ..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Digitizers &amp; readout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Test measurements (beam,</a:t>
                      </a:r>
                      <a:r>
                        <a:rPr lang="en-US" sz="1000" b="1" baseline="0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1" baseline="0" dirty="0" err="1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cosmics</a:t>
                      </a:r>
                      <a:r>
                        <a:rPr lang="en-US" sz="1000" b="1" baseline="0" dirty="0" smtClean="0">
                          <a:solidFill>
                            <a:srgbClr val="333399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endParaRPr lang="en-US" sz="1000" b="1" dirty="0">
                        <a:solidFill>
                          <a:srgbClr val="333399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Final decision of electronics readout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5.3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Gas system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5.4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Slow control system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5.5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Integration in the PANDA central spectrometer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5.6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Final design freeze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6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Tenders and orders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Construction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Straw mass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production &amp; assurance tests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7.2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Straw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layers production &amp; assurance tests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Mechanical frame construction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7.4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Assembly of straw layers in mechanical frame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7.5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Electronic readout &amp;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supply, assurance tests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7.6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Gas system </a:t>
                      </a: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&amp; supply lines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7.7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Slow control system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7.8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Mounting STT electronics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8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STT commissioning with cosmic tests (data-taking)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9</a:t>
                      </a:r>
                    </a:p>
                  </a:txBody>
                  <a:tcPr marL="90000" marR="90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STT preassembly in PANDA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Helvetica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686633" y="116632"/>
            <a:ext cx="54056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kern="0" dirty="0">
                <a:solidFill>
                  <a:srgbClr val="C00000"/>
                </a:solidFill>
                <a:latin typeface="+mj-lt"/>
                <a:ea typeface="ＭＳ Ｐゴシック" charset="0"/>
                <a:cs typeface="VerdanaBar"/>
              </a:rPr>
              <a:t>P</a:t>
            </a:r>
            <a:r>
              <a:rPr lang="en-GB" sz="4400" kern="0" dirty="0">
                <a:solidFill>
                  <a:srgbClr val="C00000"/>
                </a:solidFill>
                <a:latin typeface="+mj-lt"/>
                <a:ea typeface="ＭＳ Ｐゴシック" charset="0"/>
                <a:cs typeface="ＭＳ Ｐゴシック" charset="0"/>
              </a:rPr>
              <a:t>ANDA - STT Timelines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pic>
        <p:nvPicPr>
          <p:cNvPr id="9" name="Picture 8" descr="Panda_Logo_fe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62000"/>
            <a:ext cx="7924800" cy="5943600"/>
          </a:xfrm>
        </p:spPr>
        <p:txBody>
          <a:bodyPr>
            <a:normAutofit/>
          </a:bodyPr>
          <a:lstStyle/>
          <a:p>
            <a:pPr marL="233363" algn="l" eaLnBrk="1" hangingPunct="1"/>
            <a:endParaRPr lang="en-US" sz="18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6 </a:t>
            </a:r>
            <a:r>
              <a:rPr lang="en-US" sz="2400" dirty="0" err="1" smtClean="0">
                <a:solidFill>
                  <a:srgbClr val="0000FF"/>
                </a:solidFill>
              </a:rPr>
              <a:t>Ricercatori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Tecnologi</a:t>
            </a:r>
            <a:r>
              <a:rPr lang="en-US" sz="2400" dirty="0" smtClean="0">
                <a:solidFill>
                  <a:srgbClr val="0000FF"/>
                </a:solidFill>
              </a:rPr>
              <a:t>, 2.2 FTE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economiche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complessive</a:t>
            </a:r>
            <a:r>
              <a:rPr lang="en-US" sz="2400" dirty="0" smtClean="0">
                <a:solidFill>
                  <a:srgbClr val="0000FF"/>
                </a:solidFill>
              </a:rPr>
              <a:t> 80kEuro:</a:t>
            </a:r>
          </a:p>
          <a:p>
            <a:pPr marL="233363" algn="l" eaLnBrk="1" hangingPunct="1"/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576263" indent="-342900" algn="l" eaLnBrk="1" hangingPunct="1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LNF: 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SPAS: 6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18" name="Title 1"/>
          <p:cNvSpPr txBox="1">
            <a:spLocks noGrp="1"/>
          </p:cNvSpPr>
          <p:nvPr>
            <p:ph type="ctrTitle"/>
          </p:nvPr>
        </p:nvSpPr>
        <p:spPr>
          <a:xfrm>
            <a:off x="685800" y="14759"/>
            <a:ext cx="7772400" cy="893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</a:rPr>
              <a:t>Richieste</a:t>
            </a:r>
            <a:r>
              <a:rPr lang="en-US" dirty="0" smtClean="0">
                <a:solidFill>
                  <a:srgbClr val="C00000"/>
                </a:solidFill>
              </a:rPr>
              <a:t> 2014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8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13167"/>
              </p:ext>
            </p:extLst>
          </p:nvPr>
        </p:nvGraphicFramePr>
        <p:xfrm>
          <a:off x="683269" y="2175495"/>
          <a:ext cx="7777163" cy="2333625"/>
        </p:xfrm>
        <a:graphic>
          <a:graphicData uri="http://schemas.openxmlformats.org/drawingml/2006/table">
            <a:tbl>
              <a:tblPr/>
              <a:tblGrid>
                <a:gridCol w="1079500"/>
                <a:gridCol w="1009031"/>
                <a:gridCol w="1367457"/>
                <a:gridCol w="1079500"/>
                <a:gridCol w="1009650"/>
                <a:gridCol w="1150937"/>
                <a:gridCol w="1081088"/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 descr="Panda_Logo_fe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625"/>
            <a:ext cx="1728192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5082480" y="44623"/>
            <a:ext cx="3810000" cy="1264847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483768" y="3605070"/>
            <a:ext cx="3453973" cy="3999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ALL </a:t>
            </a:r>
            <a:r>
              <a:rPr lang="en-US" sz="2000" b="1" dirty="0" err="1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Responsabilities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in LNF</a:t>
            </a:r>
            <a:endParaRPr lang="en-US" sz="2000" dirty="0" smtClean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760238" y="3572842"/>
            <a:ext cx="3229892" cy="386674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9" name="CasellaDiTesto 4"/>
          <p:cNvSpPr txBox="1"/>
          <p:nvPr/>
        </p:nvSpPr>
        <p:spPr>
          <a:xfrm>
            <a:off x="2411760" y="4113188"/>
            <a:ext cx="6674048" cy="19081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Publications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K</a:t>
            </a:r>
            <a:r>
              <a:rPr lang="en-US" sz="1400" b="1" baseline="30000" dirty="0">
                <a:solidFill>
                  <a:srgbClr val="002060"/>
                </a:solidFill>
              </a:rPr>
              <a:t>4</a:t>
            </a:r>
            <a:r>
              <a:rPr lang="en-US" sz="1400" b="1" dirty="0">
                <a:solidFill>
                  <a:srgbClr val="002060"/>
                </a:solidFill>
              </a:rPr>
              <a:t>He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first measurement ever in gaseous </a:t>
            </a:r>
            <a:r>
              <a:rPr lang="en-US" sz="1400" dirty="0" smtClean="0">
                <a:solidFill>
                  <a:srgbClr val="002060"/>
                </a:solidFill>
              </a:rPr>
              <a:t>target</a:t>
            </a:r>
          </a:p>
          <a:p>
            <a:r>
              <a:rPr lang="en-US" sz="1400" dirty="0" smtClean="0">
                <a:solidFill>
                  <a:srgbClr val="002060"/>
                </a:solidFill>
              </a:rPr>
              <a:t>PLB </a:t>
            </a:r>
            <a:r>
              <a:rPr lang="en-US" sz="1400" dirty="0">
                <a:solidFill>
                  <a:srgbClr val="002060"/>
                </a:solidFill>
              </a:rPr>
              <a:t>681 (2009) 310; NIM A628 (2011) 264; PLB 697 (2011); </a:t>
            </a:r>
            <a:r>
              <a:rPr lang="en-US" sz="1400" dirty="0" smtClean="0">
                <a:solidFill>
                  <a:srgbClr val="002060"/>
                </a:solidFill>
              </a:rPr>
              <a:t>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</a:rPr>
              <a:t>KH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400pb</a:t>
            </a:r>
            <a:r>
              <a:rPr lang="en-US" sz="1400" baseline="30000" dirty="0" smtClean="0">
                <a:solidFill>
                  <a:srgbClr val="002060"/>
                </a:solidFill>
              </a:rPr>
              <a:t>-1</a:t>
            </a:r>
            <a:r>
              <a:rPr lang="en-US" sz="1400" dirty="0">
                <a:solidFill>
                  <a:srgbClr val="002060"/>
                </a:solidFill>
              </a:rPr>
              <a:t>, most precise measurement </a:t>
            </a:r>
            <a:r>
              <a:rPr lang="en-US" sz="1400" dirty="0" smtClean="0">
                <a:solidFill>
                  <a:srgbClr val="002060"/>
                </a:solidFill>
              </a:rPr>
              <a:t>PLB 704 </a:t>
            </a:r>
            <a:r>
              <a:rPr lang="en-US" sz="1400" dirty="0">
                <a:solidFill>
                  <a:srgbClr val="002060"/>
                </a:solidFill>
              </a:rPr>
              <a:t>(2011) 113, </a:t>
            </a:r>
            <a:r>
              <a:rPr lang="en-US" sz="1400" dirty="0" smtClean="0">
                <a:solidFill>
                  <a:srgbClr val="002060"/>
                </a:solidFill>
              </a:rPr>
              <a:t>NP A881 </a:t>
            </a:r>
            <a:r>
              <a:rPr lang="en-US" sz="1400" dirty="0">
                <a:solidFill>
                  <a:srgbClr val="002060"/>
                </a:solidFill>
              </a:rPr>
              <a:t>(2012) 88; </a:t>
            </a:r>
            <a:r>
              <a:rPr lang="en-US" sz="1400" dirty="0" err="1">
                <a:solidFill>
                  <a:srgbClr val="002060"/>
                </a:solidFill>
              </a:rPr>
              <a:t>Ph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D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</a:rPr>
              <a:t>K</a:t>
            </a:r>
            <a:r>
              <a:rPr lang="en-US" sz="1400" b="1" baseline="30000" dirty="0" smtClean="0">
                <a:solidFill>
                  <a:srgbClr val="002060"/>
                </a:solidFill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</a:rPr>
              <a:t>He </a:t>
            </a:r>
            <a:r>
              <a:rPr lang="en-US" sz="1400" dirty="0" smtClean="0">
                <a:solidFill>
                  <a:srgbClr val="002060"/>
                </a:solidFill>
              </a:rPr>
              <a:t>10 </a:t>
            </a:r>
            <a:r>
              <a:rPr lang="en-US" sz="1400" dirty="0">
                <a:solidFill>
                  <a:srgbClr val="002060"/>
                </a:solidFill>
              </a:rPr>
              <a:t>pb</a:t>
            </a:r>
            <a:r>
              <a:rPr lang="en-US" sz="1400" baseline="30000" dirty="0">
                <a:solidFill>
                  <a:srgbClr val="002060"/>
                </a:solidFill>
              </a:rPr>
              <a:t>-1</a:t>
            </a:r>
            <a:r>
              <a:rPr lang="en-US" sz="1400" dirty="0">
                <a:solidFill>
                  <a:srgbClr val="002060"/>
                </a:solidFill>
              </a:rPr>
              <a:t>, first measurement in the </a:t>
            </a:r>
            <a:r>
              <a:rPr lang="en-US" sz="1400" dirty="0" smtClean="0">
                <a:solidFill>
                  <a:srgbClr val="002060"/>
                </a:solidFill>
              </a:rPr>
              <a:t>world PLB </a:t>
            </a:r>
            <a:r>
              <a:rPr lang="en-US" sz="1400" dirty="0">
                <a:solidFill>
                  <a:srgbClr val="002060"/>
                </a:solidFill>
              </a:rPr>
              <a:t>697 (2011) 199; </a:t>
            </a:r>
            <a:r>
              <a:rPr lang="en-US" sz="1400" dirty="0" err="1">
                <a:solidFill>
                  <a:srgbClr val="002060"/>
                </a:solidFill>
              </a:rPr>
              <a:t>Ph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KD</a:t>
            </a:r>
            <a:r>
              <a:rPr lang="en-US" sz="1400" dirty="0">
                <a:solidFill>
                  <a:srgbClr val="002060"/>
                </a:solidFill>
              </a:rPr>
              <a:t>: 100 pb</a:t>
            </a:r>
            <a:r>
              <a:rPr lang="en-US" sz="1400" baseline="30000" dirty="0">
                <a:solidFill>
                  <a:srgbClr val="002060"/>
                </a:solidFill>
              </a:rPr>
              <a:t>-1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smtClean="0">
                <a:solidFill>
                  <a:srgbClr val="002060"/>
                </a:solidFill>
              </a:rPr>
              <a:t>exploratory </a:t>
            </a:r>
            <a:r>
              <a:rPr lang="en-US" sz="1400" dirty="0">
                <a:solidFill>
                  <a:srgbClr val="002060"/>
                </a:solidFill>
              </a:rPr>
              <a:t>first measurement </a:t>
            </a:r>
            <a:r>
              <a:rPr lang="en-US" sz="1400" dirty="0" smtClean="0">
                <a:solidFill>
                  <a:srgbClr val="002060"/>
                </a:solidFill>
              </a:rPr>
              <a:t>ever NP </a:t>
            </a:r>
            <a:r>
              <a:rPr lang="en-US" sz="1400" dirty="0">
                <a:solidFill>
                  <a:srgbClr val="002060"/>
                </a:solidFill>
              </a:rPr>
              <a:t>A907 (2013) 69; </a:t>
            </a:r>
            <a:r>
              <a:rPr lang="en-US" sz="1400" dirty="0" err="1">
                <a:solidFill>
                  <a:srgbClr val="002060"/>
                </a:solidFill>
              </a:rPr>
              <a:t>Ph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</a:rPr>
              <a:t>Widths </a:t>
            </a:r>
            <a:r>
              <a:rPr lang="en-US" sz="1400" b="1" dirty="0">
                <a:solidFill>
                  <a:srgbClr val="002060"/>
                </a:solidFill>
              </a:rPr>
              <a:t>and yields of </a:t>
            </a:r>
            <a:r>
              <a:rPr lang="en-US" sz="1400" b="1" dirty="0" smtClean="0">
                <a:solidFill>
                  <a:srgbClr val="002060"/>
                </a:solidFill>
              </a:rPr>
              <a:t>K</a:t>
            </a:r>
            <a:r>
              <a:rPr lang="en-US" sz="1400" b="1" baseline="30000" dirty="0" smtClean="0">
                <a:solidFill>
                  <a:srgbClr val="002060"/>
                </a:solidFill>
              </a:rPr>
              <a:t>3</a:t>
            </a:r>
            <a:r>
              <a:rPr lang="en-US" sz="1400" b="1" dirty="0" smtClean="0">
                <a:solidFill>
                  <a:srgbClr val="002060"/>
                </a:solidFill>
              </a:rPr>
              <a:t>He </a:t>
            </a:r>
            <a:r>
              <a:rPr lang="en-US" sz="1400" b="1" dirty="0">
                <a:solidFill>
                  <a:srgbClr val="002060"/>
                </a:solidFill>
              </a:rPr>
              <a:t>and </a:t>
            </a:r>
            <a:r>
              <a:rPr lang="en-US" sz="1400" b="1" dirty="0" smtClean="0">
                <a:solidFill>
                  <a:srgbClr val="002060"/>
                </a:solidFill>
              </a:rPr>
              <a:t>K</a:t>
            </a:r>
            <a:r>
              <a:rPr lang="en-US" sz="1400" b="1" baseline="30000" dirty="0" smtClean="0">
                <a:solidFill>
                  <a:srgbClr val="002060"/>
                </a:solidFill>
              </a:rPr>
              <a:t>4</a:t>
            </a:r>
            <a:r>
              <a:rPr lang="en-US" sz="1400" b="1" dirty="0" smtClean="0">
                <a:solidFill>
                  <a:srgbClr val="002060"/>
                </a:solidFill>
              </a:rPr>
              <a:t>He </a:t>
            </a:r>
            <a:r>
              <a:rPr lang="en-US" sz="1400" dirty="0" smtClean="0">
                <a:solidFill>
                  <a:srgbClr val="002060"/>
                </a:solidFill>
              </a:rPr>
              <a:t>PLB 714 </a:t>
            </a:r>
            <a:r>
              <a:rPr lang="en-US" sz="1400" dirty="0">
                <a:solidFill>
                  <a:srgbClr val="002060"/>
                </a:solidFill>
              </a:rPr>
              <a:t>(2012) </a:t>
            </a:r>
            <a:r>
              <a:rPr lang="en-US" sz="1400" dirty="0" smtClean="0">
                <a:solidFill>
                  <a:srgbClr val="002060"/>
                </a:solidFill>
              </a:rPr>
              <a:t>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ongoing</a:t>
            </a:r>
            <a:r>
              <a:rPr lang="en-US" sz="1400" dirty="0">
                <a:solidFill>
                  <a:srgbClr val="002060"/>
                </a:solidFill>
              </a:rPr>
              <a:t>: KH yields; </a:t>
            </a:r>
            <a:r>
              <a:rPr lang="en-US" sz="1400" dirty="0" err="1">
                <a:solidFill>
                  <a:srgbClr val="002060"/>
                </a:solidFill>
              </a:rPr>
              <a:t>kaonic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kapton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yields… </a:t>
            </a:r>
            <a:endParaRPr lang="en-US" sz="14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CasellaDiTesto 3"/>
          <p:cNvSpPr txBox="1"/>
          <p:nvPr/>
        </p:nvSpPr>
        <p:spPr>
          <a:xfrm>
            <a:off x="1469843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555776" y="1420695"/>
            <a:ext cx="6400800" cy="19984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000" dirty="0" smtClean="0">
                <a:solidFill>
                  <a:srgbClr val="246227"/>
                </a:solidFill>
              </a:rPr>
              <a:t>KAONNIS= Low energy </a:t>
            </a:r>
            <a:r>
              <a:rPr lang="en-US" sz="2000" dirty="0" err="1" smtClean="0">
                <a:solidFill>
                  <a:srgbClr val="246227"/>
                </a:solidFill>
              </a:rPr>
              <a:t>kaons</a:t>
            </a:r>
            <a:r>
              <a:rPr lang="en-US" sz="2000" dirty="0" smtClean="0">
                <a:solidFill>
                  <a:srgbClr val="246227"/>
                </a:solidFill>
              </a:rPr>
              <a:t> interaction studies at </a:t>
            </a:r>
            <a:r>
              <a:rPr lang="en-US" sz="2000" dirty="0" err="1" smtClean="0">
                <a:solidFill>
                  <a:srgbClr val="246227"/>
                </a:solidFill>
              </a:rPr>
              <a:t>Da</a:t>
            </a:r>
            <a:r>
              <a:rPr lang="en-US" sz="2000" dirty="0" err="1" smtClean="0">
                <a:solidFill>
                  <a:srgbClr val="246227"/>
                </a:solidFill>
                <a:latin typeface="Symbol" panose="05050102010706020507" pitchFamily="18" charset="2"/>
              </a:rPr>
              <a:t>f</a:t>
            </a:r>
            <a:r>
              <a:rPr lang="en-US" sz="2000" dirty="0" err="1" smtClean="0">
                <a:solidFill>
                  <a:srgbClr val="246227"/>
                </a:solidFill>
              </a:rPr>
              <a:t>ne</a:t>
            </a:r>
            <a:endParaRPr lang="en-US" sz="2000" dirty="0" smtClean="0">
              <a:solidFill>
                <a:srgbClr val="246227"/>
              </a:solidFill>
            </a:endParaRPr>
          </a:p>
          <a:p>
            <a:pPr marL="514350" indent="-514350"/>
            <a:r>
              <a:rPr lang="en-US" sz="2000" dirty="0" smtClean="0">
                <a:solidFill>
                  <a:srgbClr val="246227"/>
                </a:solidFill>
              </a:rPr>
              <a:t>Integrated initiative (SIDDHARTA + AMADEUS)</a:t>
            </a:r>
          </a:p>
          <a:p>
            <a:pPr marL="514350" indent="-514350"/>
            <a:r>
              <a:rPr lang="en-US" sz="2000" dirty="0" smtClean="0">
                <a:solidFill>
                  <a:srgbClr val="246227"/>
                </a:solidFill>
              </a:rPr>
              <a:t>Precise measurement of </a:t>
            </a:r>
            <a:r>
              <a:rPr lang="en-US" sz="2000" dirty="0" err="1" smtClean="0">
                <a:solidFill>
                  <a:srgbClr val="246227"/>
                </a:solidFill>
              </a:rPr>
              <a:t>kaonic</a:t>
            </a:r>
            <a:r>
              <a:rPr lang="en-US" sz="2000" dirty="0" smtClean="0">
                <a:solidFill>
                  <a:srgbClr val="246227"/>
                </a:solidFill>
              </a:rPr>
              <a:t> atoms X-ray transitions</a:t>
            </a:r>
          </a:p>
          <a:p>
            <a:pPr marL="514350" lvl="1" indent="-5143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246227"/>
                </a:solidFill>
              </a:rPr>
              <a:t>International collaboration: INFN; SMI-OAW (Austria); IFIN-HH (Romania); </a:t>
            </a:r>
            <a:r>
              <a:rPr lang="en-US" sz="2000" dirty="0" err="1" smtClean="0">
                <a:solidFill>
                  <a:srgbClr val="246227"/>
                </a:solidFill>
              </a:rPr>
              <a:t>Politecnico</a:t>
            </a:r>
            <a:r>
              <a:rPr lang="en-US" sz="2000" dirty="0" smtClean="0">
                <a:solidFill>
                  <a:srgbClr val="246227"/>
                </a:solidFill>
              </a:rPr>
              <a:t> MI; MPE, TUM, </a:t>
            </a:r>
            <a:r>
              <a:rPr lang="en-US" sz="2000" dirty="0" err="1" smtClean="0">
                <a:solidFill>
                  <a:srgbClr val="246227"/>
                </a:solidFill>
              </a:rPr>
              <a:t>PNSensors</a:t>
            </a:r>
            <a:r>
              <a:rPr lang="en-US" sz="2000" dirty="0" smtClean="0">
                <a:solidFill>
                  <a:srgbClr val="246227"/>
                </a:solidFill>
              </a:rPr>
              <a:t> (Germany); RIKEN, Tokyo U. (Japan); Victoria U. (Canada); Zagreb U. (Croatia)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7" descr="logo kaonn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4624"/>
            <a:ext cx="1207267" cy="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6"/>
          <p:cNvSpPr txBox="1"/>
          <p:nvPr/>
        </p:nvSpPr>
        <p:spPr>
          <a:xfrm>
            <a:off x="2858234" y="6093296"/>
            <a:ext cx="5026134" cy="3999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1600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SIDDHARTA: important training for young researchers</a:t>
            </a:r>
          </a:p>
        </p:txBody>
      </p:sp>
      <p:sp>
        <p:nvSpPr>
          <p:cNvPr id="15" name="CasellaDiTesto 4"/>
          <p:cNvSpPr txBox="1"/>
          <p:nvPr/>
        </p:nvSpPr>
        <p:spPr>
          <a:xfrm>
            <a:off x="5181602" y="116632"/>
            <a:ext cx="3778741" cy="1200213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21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11.2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53%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Total INFN ~14 FTE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CasellaDiTesto 3"/>
          <p:cNvSpPr txBox="1"/>
          <p:nvPr/>
        </p:nvSpPr>
        <p:spPr>
          <a:xfrm>
            <a:off x="107504" y="980728"/>
            <a:ext cx="2447754" cy="5909195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1. M.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Bazzi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0.8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2. C.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Berucci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3.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Bragadireanu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0.8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4.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Clozza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0.3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5. C.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Curceanu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6.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D’Uffizi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7. C.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Guaraldo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-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8. M. Iliescu	0.5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9. P. Levi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Sandri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10. D.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Pietreanu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11. K.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Piscicchia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12. M.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Poli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Lener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14. E.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Sbardella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0.6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15.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Scordo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0.6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16. H. Shi		0.6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17. D.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0.3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18. F.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0.6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19. H.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Tatsuno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20. I.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Tucakovic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21. O. Vazquez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Doce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0.4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Lucibello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(tech) 0.5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1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9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9144000" cy="65246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KAONNIS (Integrated Initiative):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Low-energy QCD in strangeness sector – unprecedented results!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9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11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SIDDHARTA data analyses and SIDDHARTA-2 experiment: </a:t>
            </a:r>
            <a:r>
              <a:rPr lang="en-US" sz="28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kaonic</a:t>
            </a:r>
            <a:r>
              <a:rPr lang="en-U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atoms studies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AMADEUS : </a:t>
            </a:r>
            <a:r>
              <a:rPr lang="en-US" sz="28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kaon</a:t>
            </a:r>
            <a:r>
              <a:rPr lang="en-U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-nuclei interaction studies at low energies</a:t>
            </a: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endParaRPr lang="en-US" sz="10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endParaRPr lang="en-US" sz="9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other collaborations related to strangeness physics (JPARC) </a:t>
            </a: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endParaRPr lang="en-US" sz="9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support from European projects: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HP3 (ongoing), </a:t>
            </a: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endParaRPr lang="en-US" sz="9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400" b="1" i="1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ECT* Workshop 21-25 October 2013: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i="1" dirty="0" smtClean="0">
                <a:solidFill>
                  <a:srgbClr val="246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“Strangeness in the Universe? Theoretical and experimental progress and challenges”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5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ChangeArrowheads="1"/>
          </p:cNvSpPr>
          <p:nvPr/>
        </p:nvSpPr>
        <p:spPr bwMode="auto">
          <a:xfrm>
            <a:off x="1258888" y="188913"/>
            <a:ext cx="6842125" cy="792162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en-US" sz="3600" u="none" dirty="0">
                <a:solidFill>
                  <a:srgbClr val="FF0000"/>
                </a:solidFill>
              </a:rPr>
              <a:t>SIDDHARTA2 strategy – phases</a:t>
            </a:r>
            <a:endParaRPr lang="it-IT" sz="3600" u="none" dirty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5538"/>
            <a:ext cx="9144000" cy="5732462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 </a:t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,Bold" charset="0"/>
              </a:rPr>
              <a:t>1) </a:t>
            </a:r>
            <a:r>
              <a:rPr lang="en-US" sz="2800" b="1" dirty="0" err="1" smtClean="0">
                <a:solidFill>
                  <a:srgbClr val="FF0000"/>
                </a:solidFill>
                <a:latin typeface="Arial,Bold" charset="0"/>
              </a:rPr>
              <a:t>Kaonic</a:t>
            </a:r>
            <a:r>
              <a:rPr lang="en-US" sz="2800" b="1" dirty="0" smtClean="0">
                <a:solidFill>
                  <a:srgbClr val="FF0000"/>
                </a:solidFill>
                <a:latin typeface="Arial,Bold" charset="0"/>
              </a:rPr>
              <a:t> deuterium measurement - 1st measurement and  R&amp;D for other measurements</a:t>
            </a:r>
            <a:br>
              <a:rPr lang="en-US" sz="2800" b="1" dirty="0" smtClean="0">
                <a:solidFill>
                  <a:srgbClr val="FF0000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Arial,Bold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,Bold" charset="0"/>
              </a:rPr>
              <a:t>2) </a:t>
            </a:r>
            <a:r>
              <a:rPr lang="en-US" sz="2400" b="1" dirty="0" err="1" smtClean="0">
                <a:solidFill>
                  <a:srgbClr val="FF0000"/>
                </a:solidFill>
                <a:latin typeface="Arial,Bold" charset="0"/>
              </a:rPr>
              <a:t>Kaonic</a:t>
            </a:r>
            <a:r>
              <a:rPr lang="en-US" sz="2400" b="1" dirty="0" smtClean="0">
                <a:solidFill>
                  <a:srgbClr val="FF0000"/>
                </a:solidFill>
                <a:latin typeface="Arial,Bold" charset="0"/>
              </a:rPr>
              <a:t> helium transitions to the 1s level – 2nd measurement, R&amp;D</a:t>
            </a:r>
            <a:br>
              <a:rPr lang="en-US" sz="2400" b="1" dirty="0" smtClean="0">
                <a:solidFill>
                  <a:srgbClr val="FF0000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3) Other  light </a:t>
            </a:r>
            <a:r>
              <a:rPr lang="en-US" sz="2000" b="1" dirty="0" err="1" smtClean="0">
                <a:solidFill>
                  <a:srgbClr val="0000FF"/>
                </a:solidFill>
                <a:latin typeface="Arial,Bold" charset="0"/>
              </a:rPr>
              <a:t>kaonic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 atoms (KO, KC,…)</a:t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4) Heavier </a:t>
            </a:r>
            <a:r>
              <a:rPr lang="en-US" sz="2000" b="1" dirty="0" err="1" smtClean="0">
                <a:solidFill>
                  <a:srgbClr val="0000FF"/>
                </a:solidFill>
                <a:latin typeface="Arial,Bold" charset="0"/>
              </a:rPr>
              <a:t>kaonic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 atoms measurement (Si, </a:t>
            </a:r>
            <a:r>
              <a:rPr lang="en-US" sz="2000" b="1" dirty="0" err="1" smtClean="0">
                <a:solidFill>
                  <a:srgbClr val="0000FF"/>
                </a:solidFill>
                <a:latin typeface="Arial,Bold" charset="0"/>
              </a:rPr>
              <a:t>Pb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…)</a:t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5) </a:t>
            </a:r>
            <a:r>
              <a:rPr lang="en-US" sz="2000" b="1" dirty="0" err="1" smtClean="0">
                <a:solidFill>
                  <a:srgbClr val="0000FF"/>
                </a:solidFill>
                <a:latin typeface="Arial,Bold" charset="0"/>
              </a:rPr>
              <a:t>Kaon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,Bold" charset="0"/>
              </a:rPr>
              <a:t>radiative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 capture –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>(1405) study</a:t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6) Investigate the possibility of the measurement of other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    types of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hadronic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 exotic atoms (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sigmonic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 hydrogen ?)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7)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Kaon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 mass precision measurement at the level of  &lt;10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keV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,Bold" charset="0"/>
              </a:rPr>
              <a:t> </a:t>
            </a:r>
            <a:r>
              <a:rPr lang="en-US" sz="2000" b="1" dirty="0" smtClean="0">
                <a:solidFill>
                  <a:srgbClr val="33CC33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33CC33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rial,Bold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Arial,Bold" charset="0"/>
              </a:rPr>
            </a:br>
            <a:endParaRPr lang="it-IT" sz="2000" b="1" dirty="0" smtClean="0">
              <a:solidFill>
                <a:srgbClr val="0000FF"/>
              </a:solidFill>
              <a:latin typeface="Arial,Bold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1341438"/>
            <a:ext cx="8964488" cy="10795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76225"/>
            <a:ext cx="83915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624"/>
            <a:ext cx="8382000" cy="6276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4928" y="6074712"/>
            <a:ext cx="7315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Use of new SDD detectors (FBK)</a:t>
            </a:r>
          </a:p>
        </p:txBody>
      </p:sp>
    </p:spTree>
    <p:extLst>
      <p:ext uri="{BB962C8B-B14F-4D97-AF65-F5344CB8AC3E}">
        <p14:creationId xmlns:p14="http://schemas.microsoft.com/office/powerpoint/2010/main" val="18477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9F3476C-AA12-4F8E-96FB-BC37B57D653D}" type="slidenum">
              <a:rPr lang="en-GB" sz="1200" b="0" u="none">
                <a:solidFill>
                  <a:srgbClr val="898989"/>
                </a:solidFill>
              </a:rPr>
              <a:pPr algn="r" eaLnBrk="1" hangingPunct="1"/>
              <a:t>44</a:t>
            </a:fld>
            <a:endParaRPr lang="en-GB" sz="1200" b="0" u="none">
              <a:solidFill>
                <a:srgbClr val="898989"/>
              </a:solidFill>
            </a:endParaRPr>
          </a:p>
        </p:txBody>
      </p:sp>
      <p:sp>
        <p:nvSpPr>
          <p:cNvPr id="9219" name="Rechteck 10"/>
          <p:cNvSpPr>
            <a:spLocks noChangeArrowheads="1"/>
          </p:cNvSpPr>
          <p:nvPr/>
        </p:nvSpPr>
        <p:spPr bwMode="auto">
          <a:xfrm>
            <a:off x="250825" y="620713"/>
            <a:ext cx="88931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40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SIDDHARTA-2 setup is going to be ready in 2014 (compatible with financing)</a:t>
            </a:r>
          </a:p>
          <a:p>
            <a:pPr algn="just" eaLnBrk="1" hangingPunct="1">
              <a:lnSpc>
                <a:spcPct val="150000"/>
              </a:lnSpc>
            </a:pPr>
            <a:endParaRPr lang="en-US" sz="2400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2400" b="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confident that with an integrated luminosity of </a:t>
            </a:r>
            <a:r>
              <a: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pb</a:t>
            </a:r>
            <a:r>
              <a:rPr lang="en-US" sz="2400" i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SIDDHARTA-2 will be able to perform a first X-ray measurement of the strong interaction parameters</a:t>
            </a:r>
            <a:r>
              <a:rPr lang="en-US" sz="2400" b="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displacement and the width of the kaonic deuterium ground state, a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measurement in low-energy strangeness QCD</a:t>
            </a:r>
            <a:r>
              <a:rPr lang="en-US" sz="2400" u="none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endParaRPr lang="en-US" sz="2400" u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2400" u="none">
                <a:latin typeface="Arial" panose="020B0604020202020204" pitchFamily="34" charset="0"/>
                <a:cs typeface="Arial" panose="020B0604020202020204" pitchFamily="34" charset="0"/>
              </a:rPr>
              <a:t>Prepare for other measurements – SIDDHARTA-2 has a scientific program which could last about 2 years</a:t>
            </a:r>
          </a:p>
          <a:p>
            <a:pPr algn="just" eaLnBrk="1" hangingPunct="1">
              <a:lnSpc>
                <a:spcPct val="150000"/>
              </a:lnSpc>
            </a:pPr>
            <a:endParaRPr lang="en-GB" sz="2400" b="0" i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Textfeld 11"/>
          <p:cNvSpPr txBox="1">
            <a:spLocks noChangeArrowheads="1"/>
          </p:cNvSpPr>
          <p:nvPr/>
        </p:nvSpPr>
        <p:spPr bwMode="auto">
          <a:xfrm>
            <a:off x="1143000" y="130175"/>
            <a:ext cx="292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sz="2800" u="none">
                <a:cs typeface="Times New Roman" panose="02020603050405020304" pitchFamily="18" charset="0"/>
              </a:rPr>
              <a:t>Kd measurement: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7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3581400" cy="5791200"/>
          </a:xfrm>
        </p:spPr>
        <p:txBody>
          <a:bodyPr/>
          <a:lstStyle/>
          <a:p>
            <a:pPr algn="l"/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Antikaonic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Matter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</a:t>
            </a:r>
            <a:r>
              <a:rPr lang="en-US" sz="3200" b="1" i="1" smtClean="0">
                <a:solidFill>
                  <a:srgbClr val="6699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NE: an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Experiment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Unraveling</a:t>
            </a:r>
            <a:b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669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Spectroscopy</a:t>
            </a:r>
            <a:r>
              <a:rPr lang="en-US" sz="3200" b="1" i="1" smtClean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b="1" i="1" smtClean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i="1" smtClean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b="1" i="1" smtClean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it-IT" sz="4000" b="1" i="1" smtClean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721100" y="0"/>
            <a:ext cx="5181600" cy="6705600"/>
            <a:chOff x="2344" y="0"/>
            <a:chExt cx="3264" cy="4224"/>
          </a:xfrm>
        </p:grpSpPr>
        <p:pic>
          <p:nvPicPr>
            <p:cNvPr id="10246" name="Picture 4" descr="k310-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" y="0"/>
              <a:ext cx="3264" cy="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Rectangle 5"/>
            <p:cNvSpPr>
              <a:spLocks noChangeArrowheads="1"/>
            </p:cNvSpPr>
            <p:nvPr/>
          </p:nvSpPr>
          <p:spPr bwMode="auto">
            <a:xfrm>
              <a:off x="3072" y="1200"/>
              <a:ext cx="2256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4400" i="1" u="none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AMADEUS</a:t>
              </a:r>
              <a:endParaRPr lang="it-IT" sz="4400" i="1" u="none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44" name="AutoShape 6"/>
          <p:cNvSpPr>
            <a:spLocks noChangeArrowheads="1"/>
          </p:cNvSpPr>
          <p:nvPr/>
        </p:nvSpPr>
        <p:spPr bwMode="auto">
          <a:xfrm>
            <a:off x="3200400" y="2514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3850" y="4894263"/>
            <a:ext cx="5562600" cy="17543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Palatino Linotype" pitchFamily="18" charset="0"/>
              </a:rPr>
              <a:t>AMADEUS collaboration: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Palatino Linotype" pitchFamily="18" charset="0"/>
              </a:rPr>
              <a:t>119 scientists from 13 Countries and 34 Institutes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For more details – talks at previous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SC by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Oton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it-IT" dirty="0">
                <a:hlinkClick r:id="rId3"/>
              </a:rPr>
              <a:t>https://agenda.infn.it/getFile.py/access?contribId=15&amp;sessionId=3&amp;resId=0&amp;materialId=slides&amp;confId=6256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3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413" y="-242888"/>
            <a:ext cx="9144001" cy="1600201"/>
          </a:xfrm>
        </p:spPr>
        <p:txBody>
          <a:bodyPr/>
          <a:lstStyle/>
          <a:p>
            <a:r>
              <a:rPr lang="en-US" sz="3600" dirty="0" smtClean="0">
                <a:solidFill>
                  <a:srgbClr val="000066"/>
                </a:solidFill>
              </a:rPr>
              <a:t>Experimental program of</a:t>
            </a:r>
            <a:br>
              <a:rPr lang="en-US" sz="3600" dirty="0" smtClean="0">
                <a:solidFill>
                  <a:srgbClr val="000066"/>
                </a:solidFill>
              </a:rPr>
            </a:br>
            <a:r>
              <a:rPr lang="en-US" sz="3600" dirty="0" smtClean="0">
                <a:solidFill>
                  <a:srgbClr val="000066"/>
                </a:solidFill>
              </a:rPr>
              <a:t>AMADEUS</a:t>
            </a:r>
          </a:p>
        </p:txBody>
      </p:sp>
      <p:sp>
        <p:nvSpPr>
          <p:cNvPr id="439300" name="Rectangle 4"/>
          <p:cNvSpPr>
            <a:spLocks noChangeArrowheads="1"/>
          </p:cNvSpPr>
          <p:nvPr/>
        </p:nvSpPr>
        <p:spPr bwMode="auto">
          <a:xfrm>
            <a:off x="323850" y="1125538"/>
            <a:ext cx="84963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09638" indent="-909638">
              <a:defRPr/>
            </a:pPr>
            <a:r>
              <a:rPr kumimoji="1" lang="it-IT" altLang="ja-JP" sz="240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Unprecedented studies of the low-energy </a:t>
            </a:r>
            <a:r>
              <a:rPr kumimoji="1" lang="it-IT" altLang="ja-JP" sz="2400" u="none" dirty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  <a:ea typeface="MS PGothic" pitchFamily="34" charset="-128"/>
              </a:rPr>
              <a:t>charged kaons</a:t>
            </a:r>
          </a:p>
          <a:p>
            <a:pPr marL="909638" indent="-909638">
              <a:defRPr/>
            </a:pPr>
            <a:r>
              <a:rPr kumimoji="1" lang="it-IT" altLang="ja-JP" sz="2400" u="none" dirty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  <a:ea typeface="MS PGothic" pitchFamily="34" charset="-128"/>
              </a:rPr>
              <a:t>interactions in nuclear matter</a:t>
            </a:r>
            <a:r>
              <a:rPr kumimoji="1" lang="it-IT" altLang="ja-JP" sz="240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: </a:t>
            </a:r>
            <a:r>
              <a:rPr kumimoji="1" lang="it-IT" altLang="ja-JP" sz="2400" u="none" dirty="0">
                <a:solidFill>
                  <a:srgbClr val="990000"/>
                </a:solidFill>
                <a:latin typeface="Palatino Linotype" pitchFamily="18" charset="0"/>
                <a:ea typeface="MS PGothic" pitchFamily="34" charset="-128"/>
              </a:rPr>
              <a:t>solid and gaseous targets </a:t>
            </a:r>
            <a:r>
              <a:rPr kumimoji="1" lang="it-IT" altLang="ja-JP" sz="240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(d,</a:t>
            </a:r>
          </a:p>
          <a:p>
            <a:pPr marL="909638" indent="-909638">
              <a:defRPr/>
            </a:pPr>
            <a:r>
              <a:rPr kumimoji="1" lang="it-IT" altLang="ja-JP" sz="240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He3, He4) in order to obtain unique quality information</a:t>
            </a:r>
          </a:p>
          <a:p>
            <a:pPr marL="909638" indent="-909638">
              <a:defRPr/>
            </a:pPr>
            <a:r>
              <a:rPr kumimoji="1" lang="it-IT" altLang="ja-JP" sz="240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about :</a:t>
            </a:r>
          </a:p>
          <a:p>
            <a:pPr marL="909638" indent="-909638">
              <a:buFontTx/>
              <a:buChar char="•"/>
              <a:defRPr/>
            </a:pPr>
            <a:endParaRPr kumimoji="1" lang="it-IT" altLang="ja-JP" sz="2400" b="0" u="none" dirty="0">
              <a:solidFill>
                <a:srgbClr val="FF0000"/>
              </a:solidFill>
              <a:latin typeface="Palatino Linotype" pitchFamily="18" charset="0"/>
              <a:ea typeface="MS PGothic" pitchFamily="34" charset="-128"/>
            </a:endParaRPr>
          </a:p>
          <a:p>
            <a:pPr marL="909638" indent="-909638">
              <a:buFontTx/>
              <a:buChar char="•"/>
              <a:defRPr/>
            </a:pP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Nature of the (elusive) </a:t>
            </a:r>
            <a:r>
              <a:rPr kumimoji="1" lang="it-IT" altLang="ja-JP" sz="2400" b="0" u="none" dirty="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L</a:t>
            </a: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(1405)</a:t>
            </a:r>
          </a:p>
          <a:p>
            <a:pPr marL="909638" indent="-909638">
              <a:buFontTx/>
              <a:buChar char="•"/>
              <a:defRPr/>
            </a:pPr>
            <a:r>
              <a:rPr kumimoji="1" lang="it-IT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Possible existence of kaonic nuclei clusters (deeply bound kaonic nuclei states)</a:t>
            </a:r>
          </a:p>
          <a:p>
            <a:pPr marL="909638" indent="-909638">
              <a:buFontTx/>
              <a:buChar char="•"/>
              <a:defRPr/>
            </a:pP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Interaction of K</a:t>
            </a:r>
            <a:r>
              <a:rPr kumimoji="1" lang="it-IT" altLang="ja-JP" sz="40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- </a:t>
            </a: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with one and two nucleons</a:t>
            </a:r>
          </a:p>
          <a:p>
            <a:pPr marL="909638" indent="-909638">
              <a:buFontTx/>
              <a:buChar char="•"/>
              <a:defRPr/>
            </a:pPr>
            <a:r>
              <a:rPr kumimoji="1" lang="it-IT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Low-energy charged kaons cross sections </a:t>
            </a:r>
            <a:r>
              <a:rPr kumimoji="1" lang="en-US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for K </a:t>
            </a:r>
            <a:r>
              <a:rPr kumimoji="1" lang="it-IT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 momenta lower than 100 MeV/c</a:t>
            </a:r>
            <a:r>
              <a:rPr kumimoji="1" lang="en-US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 (missing today)</a:t>
            </a: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;</a:t>
            </a:r>
          </a:p>
          <a:p>
            <a:pPr marL="909638" indent="-909638">
              <a:buFontTx/>
              <a:buChar char="•"/>
              <a:defRPr/>
            </a:pPr>
            <a:r>
              <a:rPr kumimoji="1" lang="it-IT" altLang="ja-JP" sz="2400" b="0" u="none" dirty="0">
                <a:solidFill>
                  <a:srgbClr val="FF0000"/>
                </a:solidFill>
                <a:latin typeface="Palatino Linotype" pitchFamily="18" charset="0"/>
                <a:ea typeface="MS PGothic" pitchFamily="34" charset="-128"/>
              </a:rPr>
              <a:t>Many other processes of interest in the low-energy QCD in strangeness sector -&gt; </a:t>
            </a:r>
            <a:r>
              <a:rPr kumimoji="1" lang="it-IT" altLang="ja-JP" sz="2400" b="0" u="none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implications from </a:t>
            </a:r>
            <a:r>
              <a:rPr kumimoji="1" lang="it-IT" altLang="ja-JP" sz="2400" b="0" dirty="0">
                <a:solidFill>
                  <a:srgbClr val="0000FF"/>
                </a:solidFill>
                <a:latin typeface="Palatino Linotype" pitchFamily="18" charset="0"/>
                <a:ea typeface="MS PGothic" pitchFamily="34" charset="-128"/>
              </a:rPr>
              <a:t>particle and nuclear physics to astrophysics</a:t>
            </a:r>
            <a:endParaRPr kumimoji="1" lang="en-US" altLang="ja-JP" sz="2400" b="0" dirty="0">
              <a:solidFill>
                <a:srgbClr val="0000FF"/>
              </a:solidFill>
              <a:latin typeface="Palatino Linotype" pitchFamily="18" charset="0"/>
              <a:ea typeface="MS PGothic" pitchFamily="34" charset="-128"/>
            </a:endParaRPr>
          </a:p>
          <a:p>
            <a:pPr marL="909638" indent="-909638">
              <a:buFontTx/>
              <a:buChar char="•"/>
              <a:defRPr/>
            </a:pPr>
            <a:endParaRPr kumimoji="1" lang="en-US" altLang="ja-JP" sz="2400" b="0" u="none" dirty="0">
              <a:latin typeface="Palatino Linotype" pitchFamily="18" charset="0"/>
              <a:ea typeface="MS PGothic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6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893175" cy="60483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mtClean="0">
                <a:solidFill>
                  <a:srgbClr val="0000FF"/>
                </a:solidFill>
              </a:rPr>
              <a:t>AMADEUS status:</a:t>
            </a:r>
            <a:r>
              <a:rPr lang="en-US" sz="2400" smtClean="0">
                <a:solidFill>
                  <a:srgbClr val="FF0000"/>
                </a:solidFill>
              </a:rPr>
              <a:t/>
            </a:r>
            <a:br>
              <a:rPr lang="en-US" sz="2400" smtClean="0">
                <a:solidFill>
                  <a:srgbClr val="FF0000"/>
                </a:solidFill>
              </a:rPr>
            </a:br>
            <a:r>
              <a:rPr lang="en-US" sz="3600" smtClean="0">
                <a:solidFill>
                  <a:srgbClr val="FF0000"/>
                </a:solidFill>
              </a:rPr>
              <a:t>- </a:t>
            </a:r>
            <a:r>
              <a:rPr lang="en-US" sz="3200" smtClean="0">
                <a:solidFill>
                  <a:srgbClr val="FF0000"/>
                </a:solidFill>
              </a:rPr>
              <a:t>analyses of the 2002-2005 KLOE data -&gt; publications</a:t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1000" smtClean="0">
                <a:solidFill>
                  <a:srgbClr val="FF0000"/>
                </a:solidFill>
              </a:rPr>
              <a:t/>
            </a:r>
            <a:br>
              <a:rPr lang="en-US" sz="10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- Step 0 – </a:t>
            </a:r>
            <a:r>
              <a:rPr lang="en-US" sz="3200" smtClean="0">
                <a:solidFill>
                  <a:srgbClr val="0000FF"/>
                </a:solidFill>
              </a:rPr>
              <a:t>Pure Carbon Target </a:t>
            </a:r>
            <a:r>
              <a:rPr lang="en-US" sz="3200" smtClean="0">
                <a:solidFill>
                  <a:srgbClr val="FF0000"/>
                </a:solidFill>
              </a:rPr>
              <a:t>inside KLOE</a:t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data taking in 2012 – under analyses -&gt; publ.</a:t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1000" smtClean="0">
                <a:solidFill>
                  <a:srgbClr val="FF0000"/>
                </a:solidFill>
              </a:rPr>
              <a:t/>
            </a:r>
            <a:br>
              <a:rPr lang="en-US" sz="10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- R&amp;D for more refined setup: trigger and active target</a:t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1000" smtClean="0">
                <a:solidFill>
                  <a:srgbClr val="FF0000"/>
                </a:solidFill>
              </a:rPr>
              <a:t/>
            </a:r>
            <a:br>
              <a:rPr lang="en-US" sz="10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- in 2014: collaboration AMADEUS – KLOE for KLOE-2 data taking and</a:t>
            </a:r>
            <a:r>
              <a:rPr lang="en-US" sz="3600" smtClean="0">
                <a:solidFill>
                  <a:srgbClr val="FF0000"/>
                </a:solidFill>
              </a:rPr>
              <a:t/>
            </a:r>
            <a:br>
              <a:rPr lang="en-US" sz="3600" smtClean="0">
                <a:solidFill>
                  <a:srgbClr val="FF0000"/>
                </a:solidFill>
              </a:rPr>
            </a:br>
            <a:r>
              <a:rPr lang="en-US" sz="1000" smtClean="0">
                <a:solidFill>
                  <a:srgbClr val="FF0000"/>
                </a:solidFill>
              </a:rPr>
              <a:t/>
            </a:r>
            <a:br>
              <a:rPr lang="en-US" sz="1000" smtClean="0">
                <a:solidFill>
                  <a:srgbClr val="FF0000"/>
                </a:solidFill>
              </a:rPr>
            </a:br>
            <a:r>
              <a:rPr lang="en-US" sz="3600" smtClean="0">
                <a:solidFill>
                  <a:srgbClr val="FF0000"/>
                </a:solidFill>
              </a:rPr>
              <a:t>Studies of </a:t>
            </a:r>
            <a:r>
              <a:rPr lang="en-US" sz="3200" b="1" smtClean="0">
                <a:solidFill>
                  <a:srgbClr val="0000FF"/>
                </a:solidFill>
              </a:rPr>
              <a:t>future possible scenario and addings (hypernuclear…)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6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DSC05327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71600"/>
            <a:ext cx="7315200" cy="5486400"/>
          </a:xfrm>
          <a:noFill/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685800" y="1889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s-ES" sz="3200" b="0" u="none" kern="0" dirty="0" err="1">
                <a:latin typeface="+mn-lt"/>
              </a:rPr>
              <a:t>Pure</a:t>
            </a:r>
            <a:r>
              <a:rPr lang="es-ES" sz="3200" b="0" u="none" kern="0" dirty="0">
                <a:latin typeface="+mn-lt"/>
              </a:rPr>
              <a:t> </a:t>
            </a:r>
            <a:r>
              <a:rPr lang="es-ES" sz="3200" b="0" u="none" kern="0" dirty="0" err="1">
                <a:latin typeface="+mn-lt"/>
              </a:rPr>
              <a:t>carbon</a:t>
            </a:r>
            <a:r>
              <a:rPr lang="es-ES" sz="3200" b="0" u="none" kern="0" dirty="0">
                <a:latin typeface="+mn-lt"/>
              </a:rPr>
              <a:t> target </a:t>
            </a:r>
            <a:r>
              <a:rPr lang="es-ES" sz="3200" b="0" u="none" kern="0" dirty="0" err="1">
                <a:latin typeface="+mn-lt"/>
              </a:rPr>
              <a:t>inserted</a:t>
            </a:r>
            <a:r>
              <a:rPr lang="es-ES" sz="3200" b="0" u="none" kern="0" dirty="0">
                <a:latin typeface="+mn-lt"/>
              </a:rPr>
              <a:t> in </a:t>
            </a:r>
            <a:r>
              <a:rPr lang="es-ES" sz="3200" b="0" u="none" kern="0" dirty="0" smtClean="0">
                <a:latin typeface="+mn-lt"/>
              </a:rPr>
              <a:t>KLOE DC </a:t>
            </a:r>
            <a:r>
              <a:rPr lang="es-ES" sz="3200" b="0" u="none" kern="0" dirty="0" err="1">
                <a:latin typeface="+mn-lt"/>
              </a:rPr>
              <a:t>end</a:t>
            </a:r>
            <a:r>
              <a:rPr lang="es-ES" sz="3200" b="0" u="none" kern="0" dirty="0">
                <a:latin typeface="+mn-lt"/>
              </a:rPr>
              <a:t> of </a:t>
            </a:r>
            <a:r>
              <a:rPr lang="es-ES" sz="3200" b="0" u="none" kern="0" dirty="0" err="1">
                <a:latin typeface="+mn-lt"/>
              </a:rPr>
              <a:t>August</a:t>
            </a:r>
            <a:r>
              <a:rPr lang="es-ES" sz="3200" b="0" u="none" kern="0" dirty="0">
                <a:latin typeface="+mn-lt"/>
              </a:rPr>
              <a:t> 2012 –  </a:t>
            </a:r>
            <a:r>
              <a:rPr lang="es-ES" sz="3200" b="0" u="none" kern="0" dirty="0" err="1">
                <a:latin typeface="+mn-lt"/>
              </a:rPr>
              <a:t>took</a:t>
            </a:r>
            <a:r>
              <a:rPr lang="es-ES" sz="3200" b="0" u="none" kern="0" dirty="0">
                <a:latin typeface="+mn-lt"/>
              </a:rPr>
              <a:t> data </a:t>
            </a:r>
            <a:r>
              <a:rPr lang="es-ES" sz="3200" b="0" u="none" kern="0" dirty="0" err="1">
                <a:latin typeface="+mn-lt"/>
              </a:rPr>
              <a:t>for</a:t>
            </a:r>
            <a:r>
              <a:rPr lang="es-ES" sz="3200" b="0" u="none" kern="0" dirty="0">
                <a:latin typeface="+mn-lt"/>
              </a:rPr>
              <a:t> 100 pb-1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1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62000"/>
            <a:ext cx="7924800" cy="5943600"/>
          </a:xfrm>
        </p:spPr>
        <p:txBody>
          <a:bodyPr>
            <a:normAutofit lnSpcReduction="10000"/>
          </a:bodyPr>
          <a:lstStyle/>
          <a:p>
            <a:pPr marL="233363" algn="l" eaLnBrk="1" hangingPunct="1"/>
            <a:endParaRPr lang="en-US" sz="18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15 </a:t>
            </a:r>
            <a:r>
              <a:rPr lang="en-US" sz="2400" dirty="0" err="1" smtClean="0">
                <a:solidFill>
                  <a:srgbClr val="0000FF"/>
                </a:solidFill>
              </a:rPr>
              <a:t>Ricercatori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Tecnologi</a:t>
            </a:r>
            <a:r>
              <a:rPr lang="en-US" sz="2400" dirty="0" smtClean="0">
                <a:solidFill>
                  <a:srgbClr val="0000FF"/>
                </a:solidFill>
              </a:rPr>
              <a:t>, 5.8 FTE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economiche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complessive</a:t>
            </a:r>
            <a:r>
              <a:rPr lang="en-US" sz="2400" dirty="0" smtClean="0">
                <a:solidFill>
                  <a:srgbClr val="0000FF"/>
                </a:solidFill>
              </a:rPr>
              <a:t> 376kEuro:</a:t>
            </a:r>
          </a:p>
          <a:p>
            <a:pPr marL="233363" algn="l" eaLnBrk="1" hangingPunct="1"/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576263" indent="-342900" algn="l" eaLnBrk="1" hangingPunct="1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LNF: 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SEA: 6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SPAS: 5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SPCM: </a:t>
            </a:r>
            <a:r>
              <a:rPr lang="en-US" sz="2400" dirty="0">
                <a:solidFill>
                  <a:srgbClr val="0000FF"/>
                </a:solidFill>
              </a:rPr>
              <a:t>8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000" b="1" i="1" u="sng" dirty="0" smtClean="0">
              <a:solidFill>
                <a:srgbClr val="CC3300"/>
              </a:solidFill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2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8" name="Title 1"/>
          <p:cNvSpPr txBox="1">
            <a:spLocks noGrp="1"/>
          </p:cNvSpPr>
          <p:nvPr>
            <p:ph type="ctrTitle"/>
          </p:nvPr>
        </p:nvSpPr>
        <p:spPr>
          <a:xfrm>
            <a:off x="685800" y="14759"/>
            <a:ext cx="7772400" cy="893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</a:rPr>
              <a:t>Richieste</a:t>
            </a:r>
            <a:r>
              <a:rPr lang="en-US" dirty="0" smtClean="0">
                <a:solidFill>
                  <a:srgbClr val="C00000"/>
                </a:solidFill>
              </a:rPr>
              <a:t> 2014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17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99348"/>
              </p:ext>
            </p:extLst>
          </p:nvPr>
        </p:nvGraphicFramePr>
        <p:xfrm>
          <a:off x="611261" y="2204864"/>
          <a:ext cx="7777163" cy="2333625"/>
        </p:xfrm>
        <a:graphic>
          <a:graphicData uri="http://schemas.openxmlformats.org/drawingml/2006/table">
            <a:tbl>
              <a:tblPr/>
              <a:tblGrid>
                <a:gridCol w="1079500"/>
                <a:gridCol w="865188"/>
                <a:gridCol w="1511300"/>
                <a:gridCol w="1079500"/>
                <a:gridCol w="1009650"/>
                <a:gridCol w="1150937"/>
                <a:gridCol w="1081088"/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376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0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28612" y="2743212"/>
            <a:ext cx="2001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F0D6A"/>
                </a:solidFill>
                <a:latin typeface="+mj-lt"/>
              </a:rPr>
              <a:t>Construction of the</a:t>
            </a:r>
          </a:p>
          <a:p>
            <a:r>
              <a:rPr lang="en-US" dirty="0" err="1" smtClean="0">
                <a:solidFill>
                  <a:srgbClr val="AF0D6A"/>
                </a:solidFill>
                <a:latin typeface="+mj-lt"/>
              </a:rPr>
              <a:t>e.m</a:t>
            </a:r>
            <a:r>
              <a:rPr lang="en-US" dirty="0" smtClean="0">
                <a:solidFill>
                  <a:srgbClr val="AF0D6A"/>
                </a:solidFill>
                <a:latin typeface="+mj-lt"/>
              </a:rPr>
              <a:t>. calorimeter    </a:t>
            </a:r>
            <a:endParaRPr lang="en-US" dirty="0">
              <a:solidFill>
                <a:srgbClr val="AF0D6A"/>
              </a:solidFill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692247" y="1752612"/>
            <a:ext cx="609600" cy="304800"/>
          </a:xfrm>
          <a:prstGeom prst="rect">
            <a:avLst/>
          </a:prstGeom>
          <a:noFill/>
          <a:ln w="38100">
            <a:solidFill>
              <a:srgbClr val="AF0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>
            <a:stCxn id="6" idx="1"/>
          </p:cNvCxnSpPr>
          <p:nvPr/>
        </p:nvCxnSpPr>
        <p:spPr>
          <a:xfrm rot="10800000">
            <a:off x="1219213" y="1905012"/>
            <a:ext cx="2473035" cy="0"/>
          </a:xfrm>
          <a:prstGeom prst="line">
            <a:avLst/>
          </a:prstGeom>
          <a:ln w="25400">
            <a:solidFill>
              <a:srgbClr val="AF0D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>
            <a:stCxn id="5" idx="0"/>
          </p:cNvCxnSpPr>
          <p:nvPr/>
        </p:nvCxnSpPr>
        <p:spPr>
          <a:xfrm flipV="1">
            <a:off x="1229367" y="1905016"/>
            <a:ext cx="3700" cy="838196"/>
          </a:xfrm>
          <a:prstGeom prst="line">
            <a:avLst/>
          </a:prstGeom>
          <a:ln w="25400">
            <a:solidFill>
              <a:srgbClr val="AF0D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8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5082480" y="44623"/>
            <a:ext cx="3810000" cy="1264847"/>
          </a:xfrm>
          <a:prstGeom prst="roundRect">
            <a:avLst/>
          </a:prstGeom>
          <a:noFill/>
          <a:ln w="158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627784" y="3749086"/>
            <a:ext cx="2808312" cy="399994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dirty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ALL </a:t>
            </a:r>
            <a:r>
              <a:rPr lang="en-US" sz="2000" b="1" dirty="0" err="1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Responsabilities</a:t>
            </a:r>
            <a:r>
              <a:rPr lang="en-US" sz="2000" b="1" dirty="0" smtClean="0">
                <a:solidFill>
                  <a:srgbClr val="B5A22D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000" dirty="0" smtClean="0">
              <a:solidFill>
                <a:srgbClr val="B5A22D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688230" y="3762406"/>
            <a:ext cx="2531842" cy="386674"/>
          </a:xfrm>
          <a:prstGeom prst="roundRect">
            <a:avLst>
              <a:gd name="adj" fmla="val 13258"/>
            </a:avLst>
          </a:prstGeom>
          <a:noFill/>
          <a:ln w="12700">
            <a:solidFill>
              <a:srgbClr val="B5A2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1" name="CasellaDiTesto 3"/>
          <p:cNvSpPr txBox="1"/>
          <p:nvPr/>
        </p:nvSpPr>
        <p:spPr>
          <a:xfrm>
            <a:off x="1843611" y="252052"/>
            <a:ext cx="2728389" cy="584660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LNF </a:t>
            </a:r>
            <a:r>
              <a:rPr lang="en-US" sz="3200" b="1" dirty="0" smtClean="0">
                <a:solidFill>
                  <a:srgbClr val="C00000"/>
                </a:solidFill>
                <a:latin typeface="Century Gothic"/>
                <a:ea typeface="Arial Unicode MS" pitchFamily="34" charset="-128"/>
                <a:cs typeface="Century Gothic"/>
              </a:rPr>
              <a:t>activities</a:t>
            </a:r>
            <a:endParaRPr lang="en-US" sz="3200" b="1" dirty="0">
              <a:solidFill>
                <a:srgbClr val="C00000"/>
              </a:solidFill>
              <a:latin typeface="Century Gothic"/>
              <a:ea typeface="Arial Unicode MS" pitchFamily="34" charset="-128"/>
              <a:cs typeface="Century Gothic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707704" y="1420695"/>
            <a:ext cx="6400800" cy="208031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246227"/>
                </a:solidFill>
              </a:rPr>
              <a:t>VIP=Violation Pauli Exclusion Principle (PEP)</a:t>
            </a:r>
          </a:p>
          <a:p>
            <a:r>
              <a:rPr lang="en-US" sz="1800" dirty="0" smtClean="0">
                <a:solidFill>
                  <a:srgbClr val="246227"/>
                </a:solidFill>
              </a:rPr>
              <a:t>Perform experimental test of PEP for e</a:t>
            </a:r>
            <a:r>
              <a:rPr lang="en-US" sz="1800" baseline="30000" dirty="0" smtClean="0">
                <a:solidFill>
                  <a:srgbClr val="246227"/>
                </a:solidFill>
              </a:rPr>
              <a:t>-</a:t>
            </a:r>
            <a:r>
              <a:rPr lang="en-US" sz="1800" dirty="0" smtClean="0">
                <a:solidFill>
                  <a:srgbClr val="246227"/>
                </a:solidFill>
              </a:rPr>
              <a:t> with a clean method</a:t>
            </a:r>
          </a:p>
          <a:p>
            <a:r>
              <a:rPr lang="en-US" sz="1800" dirty="0" smtClean="0">
                <a:solidFill>
                  <a:srgbClr val="246227"/>
                </a:solidFill>
              </a:rPr>
              <a:t>Located </a:t>
            </a:r>
            <a:r>
              <a:rPr lang="en-US" sz="1800" dirty="0">
                <a:solidFill>
                  <a:srgbClr val="246227"/>
                </a:solidFill>
              </a:rPr>
              <a:t>at LNGS to reduce X-ray </a:t>
            </a:r>
            <a:r>
              <a:rPr lang="en-US" sz="1800" dirty="0" smtClean="0">
                <a:solidFill>
                  <a:srgbClr val="246227"/>
                </a:solidFill>
              </a:rPr>
              <a:t>background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>
                <a:solidFill>
                  <a:srgbClr val="246227"/>
                </a:solidFill>
              </a:rPr>
              <a:t>International collaboration: LNF, LNGS, </a:t>
            </a:r>
            <a:r>
              <a:rPr lang="en-US" sz="1800" dirty="0" err="1">
                <a:solidFill>
                  <a:srgbClr val="246227"/>
                </a:solidFill>
              </a:rPr>
              <a:t>Ts</a:t>
            </a:r>
            <a:r>
              <a:rPr lang="en-US" sz="1800" dirty="0">
                <a:solidFill>
                  <a:srgbClr val="246227"/>
                </a:solidFill>
              </a:rPr>
              <a:t> INFN; SMI-OAW (Austria); IFIN-HH (Romania); Neuchatel U. (Switzerland)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rgbClr val="246227"/>
                </a:solidFill>
              </a:rPr>
              <a:t>VIP already established a probability of PEP violation </a:t>
            </a:r>
            <a:r>
              <a:rPr lang="en-US" sz="1800" dirty="0" smtClean="0">
                <a:solidFill>
                  <a:srgbClr val="246227"/>
                </a:solidFill>
                <a:latin typeface="Symbol" panose="05050102010706020507" pitchFamily="18" charset="2"/>
              </a:rPr>
              <a:t>b</a:t>
            </a:r>
            <a:r>
              <a:rPr lang="en-US" sz="1800" baseline="30000" dirty="0" smtClean="0">
                <a:solidFill>
                  <a:srgbClr val="246227"/>
                </a:solidFill>
              </a:rPr>
              <a:t>2</a:t>
            </a:r>
            <a:r>
              <a:rPr lang="en-US" sz="1800" dirty="0" smtClean="0">
                <a:solidFill>
                  <a:srgbClr val="246227"/>
                </a:solidFill>
              </a:rPr>
              <a:t>/2&lt;4</a:t>
            </a:r>
            <a:r>
              <a:rPr lang="en-US" sz="1200" dirty="0" smtClean="0">
                <a:solidFill>
                  <a:srgbClr val="246227"/>
                </a:solidFill>
              </a:rPr>
              <a:t>x</a:t>
            </a:r>
            <a:r>
              <a:rPr lang="en-US" sz="1800" dirty="0" smtClean="0">
                <a:solidFill>
                  <a:srgbClr val="246227"/>
                </a:solidFill>
              </a:rPr>
              <a:t>10</a:t>
            </a:r>
            <a:r>
              <a:rPr lang="en-US" sz="1800" baseline="30000" dirty="0" smtClean="0">
                <a:solidFill>
                  <a:srgbClr val="246227"/>
                </a:solidFill>
              </a:rPr>
              <a:t>-29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246227"/>
                </a:solidFill>
              </a:rPr>
              <a:t>       previous limit &lt;1.7</a:t>
            </a:r>
            <a:r>
              <a:rPr lang="en-US" sz="1200" dirty="0" smtClean="0">
                <a:solidFill>
                  <a:srgbClr val="246227"/>
                </a:solidFill>
              </a:rPr>
              <a:t>x</a:t>
            </a:r>
            <a:r>
              <a:rPr lang="en-US" sz="1800" dirty="0" smtClean="0">
                <a:solidFill>
                  <a:srgbClr val="246227"/>
                </a:solidFill>
              </a:rPr>
              <a:t>10</a:t>
            </a:r>
            <a:r>
              <a:rPr lang="en-US" sz="1800" baseline="30000" dirty="0" smtClean="0">
                <a:solidFill>
                  <a:srgbClr val="246227"/>
                </a:solidFill>
              </a:rPr>
              <a:t>-26  </a:t>
            </a:r>
            <a:r>
              <a:rPr lang="en-US" sz="1800" dirty="0" smtClean="0">
                <a:solidFill>
                  <a:srgbClr val="246227"/>
                </a:solidFill>
              </a:rPr>
              <a:t>PLB 328 (1990) 438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VIP upgrade (CCD detectors replaced by SDD)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0" y="0"/>
            <a:ext cx="1600200" cy="914400"/>
            <a:chOff x="4302" y="288"/>
            <a:chExt cx="1074" cy="583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6" name="CasellaDiTesto 4"/>
          <p:cNvSpPr txBox="1"/>
          <p:nvPr/>
        </p:nvSpPr>
        <p:spPr>
          <a:xfrm>
            <a:off x="5148064" y="68547"/>
            <a:ext cx="3778741" cy="1200213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15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researchers for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5.8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FTE</a:t>
            </a:r>
          </a:p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Average participation of 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39%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Total INFN 5.8 FTE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CasellaDiTesto 3"/>
          <p:cNvSpPr txBox="1"/>
          <p:nvPr/>
        </p:nvSpPr>
        <p:spPr>
          <a:xfrm>
            <a:off x="15876" y="1342039"/>
            <a:ext cx="2672353" cy="4247201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Bartalucci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Berucci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Clozza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Curceanu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D’Uffizi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Guaraldo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-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Pietreanu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K.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Piscicchia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0.5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Sbardella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Scordo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0.4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Sirghi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0.2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H. Shi	0.4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L.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Sperandio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1</a:t>
            </a:r>
          </a:p>
          <a:p>
            <a:pPr marL="456631" indent="-456631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O. Vazquez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Doce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0.6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652120" y="3582417"/>
            <a:ext cx="3312964" cy="3014935"/>
            <a:chOff x="0" y="908050"/>
            <a:chExt cx="4191000" cy="4054475"/>
          </a:xfrm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8050"/>
              <a:ext cx="4191000" cy="4054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>
              <a:off x="1549400" y="1557338"/>
              <a:ext cx="142875" cy="976312"/>
            </a:xfrm>
            <a:prstGeom prst="downArrow">
              <a:avLst>
                <a:gd name="adj1" fmla="val 50000"/>
                <a:gd name="adj2" fmla="val 170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it-IT"/>
            </a:p>
          </p:txBody>
        </p:sp>
      </p:grpSp>
      <p:sp>
        <p:nvSpPr>
          <p:cNvPr id="32" name="Down Arrow 31"/>
          <p:cNvSpPr/>
          <p:nvPr/>
        </p:nvSpPr>
        <p:spPr>
          <a:xfrm rot="1397614">
            <a:off x="8297634" y="2712633"/>
            <a:ext cx="432048" cy="2004994"/>
          </a:xfrm>
          <a:prstGeom prst="downArrow">
            <a:avLst/>
          </a:prstGeom>
          <a:noFill/>
          <a:ln>
            <a:solidFill>
              <a:srgbClr val="246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6"/>
          <p:cNvSpPr txBox="1"/>
          <p:nvPr/>
        </p:nvSpPr>
        <p:spPr>
          <a:xfrm>
            <a:off x="107504" y="5735112"/>
            <a:ext cx="5544615" cy="646216"/>
          </a:xfrm>
          <a:prstGeom prst="rect">
            <a:avLst/>
          </a:prstGeom>
          <a:noFill/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Previous limit improved  by 3 orders of magnitude</a:t>
            </a:r>
          </a:p>
          <a:p>
            <a:r>
              <a:rPr lang="en-US" sz="1600" b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International Journal of Quantum Information 9 (2011) 145 </a:t>
            </a: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569640" y="922114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31318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DSC01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712"/>
            <a:ext cx="50673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DSC013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936"/>
            <a:ext cx="4516437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-27384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VIP setup at LNGS (2005-2011)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3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19059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04813"/>
            <a:ext cx="8569325" cy="6453187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it-IT" sz="2400" u="sng" dirty="0">
                <a:solidFill>
                  <a:srgbClr val="C00000"/>
                </a:solidFill>
              </a:rPr>
              <a:t>Drawbacks of VIP</a:t>
            </a:r>
            <a:r>
              <a:rPr lang="it-IT" sz="2400" dirty="0">
                <a:solidFill>
                  <a:srgbClr val="C00000"/>
                </a:solidFill>
              </a:rPr>
              <a:t>:</a:t>
            </a:r>
          </a:p>
          <a:p>
            <a:pPr algn="just">
              <a:lnSpc>
                <a:spcPct val="80000"/>
              </a:lnSpc>
            </a:pPr>
            <a:endParaRPr lang="it-IT" sz="1200" dirty="0"/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Reused </a:t>
            </a:r>
            <a:r>
              <a:rPr lang="it-IT" sz="2400" dirty="0">
                <a:solidFill>
                  <a:srgbClr val="002060"/>
                </a:solidFill>
              </a:rPr>
              <a:t>an already done setup (DEAR experiment) – limitations in many aspects: signal and background</a:t>
            </a: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No </a:t>
            </a:r>
            <a:r>
              <a:rPr lang="it-IT" sz="2400" dirty="0">
                <a:solidFill>
                  <a:srgbClr val="002060"/>
                </a:solidFill>
              </a:rPr>
              <a:t>timing (trigger) capabilities</a:t>
            </a: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Limited </a:t>
            </a:r>
            <a:r>
              <a:rPr lang="it-IT" sz="2400" dirty="0">
                <a:solidFill>
                  <a:srgbClr val="002060"/>
                </a:solidFill>
              </a:rPr>
              <a:t>energy (efficiency) range (30 </a:t>
            </a:r>
            <a:r>
              <a:rPr lang="it-IT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it-IT" sz="2400" dirty="0" smtClean="0">
                <a:solidFill>
                  <a:srgbClr val="002060"/>
                </a:solidFill>
              </a:rPr>
              <a:t>m)</a:t>
            </a:r>
            <a:endParaRPr lang="it-IT" sz="24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.......</a:t>
            </a:r>
            <a:endParaRPr lang="it-IT" sz="2400" dirty="0">
              <a:solidFill>
                <a:srgbClr val="002060"/>
              </a:solidFill>
            </a:endParaRPr>
          </a:p>
          <a:p>
            <a:pPr algn="just">
              <a:lnSpc>
                <a:spcPct val="80000"/>
              </a:lnSpc>
            </a:pPr>
            <a:endParaRPr lang="it-IT" sz="2400" dirty="0"/>
          </a:p>
          <a:p>
            <a:pPr algn="just">
              <a:lnSpc>
                <a:spcPct val="80000"/>
              </a:lnSpc>
            </a:pPr>
            <a:r>
              <a:rPr lang="it-IT" sz="2400" u="sng" dirty="0">
                <a:solidFill>
                  <a:srgbClr val="C00000"/>
                </a:solidFill>
              </a:rPr>
              <a:t>VIP-upgrade</a:t>
            </a:r>
            <a:r>
              <a:rPr lang="it-IT" sz="2400" u="sng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lnSpc>
                <a:spcPct val="80000"/>
              </a:lnSpc>
            </a:pPr>
            <a:endParaRPr lang="it-IT" sz="1200" u="sng" dirty="0"/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Use new detectors – triggerable SDD</a:t>
            </a: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300 </a:t>
            </a:r>
            <a:r>
              <a:rPr lang="it-IT" sz="240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it-IT" sz="2400" dirty="0">
                <a:solidFill>
                  <a:srgbClr val="002060"/>
                </a:solidFill>
              </a:rPr>
              <a:t>m 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– more efficient in a broader energy range </a:t>
            </a:r>
          </a:p>
          <a:p>
            <a:pPr marL="342900" indent="-3429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Design a new setup – much more compact; higher acceptance (present one 2.8%) and lower background</a:t>
            </a:r>
          </a:p>
          <a:p>
            <a:pPr algn="just">
              <a:lnSpc>
                <a:spcPct val="80000"/>
              </a:lnSpc>
            </a:pPr>
            <a:endParaRPr lang="it-IT" sz="2400" i="1" dirty="0"/>
          </a:p>
          <a:p>
            <a:pPr>
              <a:lnSpc>
                <a:spcPct val="80000"/>
              </a:lnSpc>
            </a:pP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asellaDiTesto 6"/>
          <p:cNvSpPr txBox="1"/>
          <p:nvPr/>
        </p:nvSpPr>
        <p:spPr>
          <a:xfrm>
            <a:off x="611561" y="5157192"/>
            <a:ext cx="7272807" cy="1077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Goal to gain a factor 100</a:t>
            </a:r>
          </a:p>
          <a:p>
            <a:r>
              <a:rPr lang="en-US" sz="3200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VIP upgrade ready to be moved to LNGS</a:t>
            </a: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27180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9" y="470893"/>
            <a:ext cx="4153255" cy="3102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20" y="980728"/>
            <a:ext cx="3905760" cy="52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0134"/>
            <a:ext cx="4248472" cy="317324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-27384"/>
            <a:ext cx="7772400" cy="4982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Upgraded VIP setup – tests at LNF</a:t>
            </a:r>
            <a:endParaRPr lang="en-US" sz="3200" dirty="0">
              <a:solidFill>
                <a:srgbClr val="C00000"/>
              </a:solidFill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4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16021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692696"/>
            <a:ext cx="8713788" cy="5184576"/>
          </a:xfrm>
        </p:spPr>
        <p:txBody>
          <a:bodyPr/>
          <a:lstStyle/>
          <a:p>
            <a:pPr algn="l"/>
            <a:r>
              <a:rPr lang="en-GB" sz="2400" dirty="0" smtClean="0">
                <a:solidFill>
                  <a:srgbClr val="002060"/>
                </a:solidFill>
              </a:rPr>
              <a:t>- Detector ready to be moved to LNGS</a:t>
            </a:r>
            <a:br>
              <a:rPr lang="en-GB" sz="2400" dirty="0" smtClean="0">
                <a:solidFill>
                  <a:srgbClr val="002060"/>
                </a:solidFill>
              </a:rPr>
            </a:br>
            <a:r>
              <a:rPr lang="en-GB" sz="2400" dirty="0" smtClean="0">
                <a:solidFill>
                  <a:srgbClr val="002060"/>
                </a:solidFill>
              </a:rPr>
              <a:t>- Autumn 2013: start data taking with upgraded setup</a:t>
            </a:r>
            <a:br>
              <a:rPr lang="en-GB" sz="2400" dirty="0" smtClean="0">
                <a:solidFill>
                  <a:srgbClr val="002060"/>
                </a:solidFill>
              </a:rPr>
            </a:br>
            <a:r>
              <a:rPr lang="en-GB" sz="2400" dirty="0" smtClean="0">
                <a:solidFill>
                  <a:srgbClr val="002060"/>
                </a:solidFill>
              </a:rPr>
              <a:t>- Expectation either to find a small violation or to be able to bound the probability that PEP is violated by electrons pushing it from about 4·10</a:t>
            </a:r>
            <a:r>
              <a:rPr lang="en-GB" sz="2400" baseline="30000" dirty="0" smtClean="0">
                <a:solidFill>
                  <a:srgbClr val="002060"/>
                </a:solidFill>
              </a:rPr>
              <a:t>-29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to 10</a:t>
            </a:r>
            <a:r>
              <a:rPr lang="en-GB" sz="2400" baseline="30000" dirty="0">
                <a:solidFill>
                  <a:srgbClr val="002060"/>
                </a:solidFill>
              </a:rPr>
              <a:t>-31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/>
            </a:r>
            <a:br>
              <a:rPr lang="en-GB" sz="2400" dirty="0" smtClean="0">
                <a:solidFill>
                  <a:srgbClr val="002060"/>
                </a:solidFill>
              </a:rPr>
            </a:br>
            <a:r>
              <a:rPr lang="en-GB" sz="2400" dirty="0" smtClean="0">
                <a:solidFill>
                  <a:srgbClr val="002060"/>
                </a:solidFill>
              </a:rPr>
              <a:t>- Expected period of data taking: 3-4 years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4000" dirty="0"/>
              <a:t/>
            </a:r>
            <a:br>
              <a:rPr lang="it-IT" sz="4000" dirty="0"/>
            </a:br>
            <a:r>
              <a:rPr lang="it-IT" sz="4000" dirty="0"/>
              <a:t/>
            </a:r>
            <a:br>
              <a:rPr lang="it-IT" sz="4000" dirty="0"/>
            </a:br>
            <a:r>
              <a:rPr lang="it-IT" sz="3200" i="1" dirty="0">
                <a:solidFill>
                  <a:srgbClr val="002060"/>
                </a:solidFill>
              </a:rPr>
              <a:t>Explore other type of physics – quantum mechanics (collapse models predictions)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-27384"/>
            <a:ext cx="77724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Upgraded VIP setup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20325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62000"/>
            <a:ext cx="7924800" cy="5943600"/>
          </a:xfrm>
        </p:spPr>
        <p:txBody>
          <a:bodyPr>
            <a:normAutofit lnSpcReduction="10000"/>
          </a:bodyPr>
          <a:lstStyle/>
          <a:p>
            <a:pPr marL="233363" algn="l" eaLnBrk="1" hangingPunct="1"/>
            <a:endParaRPr lang="en-US" sz="18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15 </a:t>
            </a:r>
            <a:r>
              <a:rPr lang="en-US" sz="2400" dirty="0" err="1" smtClean="0">
                <a:solidFill>
                  <a:srgbClr val="0000FF"/>
                </a:solidFill>
              </a:rPr>
              <a:t>Ricercatori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Tecnologi</a:t>
            </a:r>
            <a:r>
              <a:rPr lang="en-US" sz="2400" dirty="0" smtClean="0">
                <a:solidFill>
                  <a:srgbClr val="0000FF"/>
                </a:solidFill>
              </a:rPr>
              <a:t>, 5.8 FTE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economiche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complessive</a:t>
            </a:r>
            <a:r>
              <a:rPr lang="en-US" sz="2400" dirty="0" smtClean="0">
                <a:solidFill>
                  <a:srgbClr val="0000FF"/>
                </a:solidFill>
              </a:rPr>
              <a:t> 68kEuro:</a:t>
            </a:r>
          </a:p>
          <a:p>
            <a:pPr marL="233363" algn="l" eaLnBrk="1" hangingPunct="1"/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400" b="1" i="1" dirty="0">
              <a:solidFill>
                <a:srgbClr val="0000FF"/>
              </a:solidFill>
            </a:endParaRPr>
          </a:p>
          <a:p>
            <a:pPr marL="576263" indent="-342900" algn="l" eaLnBrk="1" hangingPunct="1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servizi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LNF: </a:t>
            </a: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SEA: 2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SPAS: 2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r>
              <a:rPr lang="en-US" sz="2400" dirty="0" smtClean="0">
                <a:solidFill>
                  <a:srgbClr val="0000FF"/>
                </a:solidFill>
              </a:rPr>
              <a:t>SPCM: 4 </a:t>
            </a:r>
            <a:r>
              <a:rPr lang="en-US" sz="2400" dirty="0" err="1" smtClean="0">
                <a:solidFill>
                  <a:srgbClr val="0000FF"/>
                </a:solidFill>
              </a:rPr>
              <a:t>mesi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uomo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33363" algn="l" eaLnBrk="1" hangingPunct="1"/>
            <a:endParaRPr lang="en-US" sz="2000" b="1" i="1" u="sng" dirty="0" smtClean="0">
              <a:solidFill>
                <a:srgbClr val="CC3300"/>
              </a:solidFill>
            </a:endParaRPr>
          </a:p>
        </p:txBody>
      </p:sp>
      <p:graphicFrame>
        <p:nvGraphicFramePr>
          <p:cNvPr id="21597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21960"/>
              </p:ext>
            </p:extLst>
          </p:nvPr>
        </p:nvGraphicFramePr>
        <p:xfrm>
          <a:off x="683269" y="2175495"/>
          <a:ext cx="7777163" cy="2333625"/>
        </p:xfrm>
        <a:graphic>
          <a:graphicData uri="http://schemas.openxmlformats.org/drawingml/2006/table">
            <a:tbl>
              <a:tblPr/>
              <a:tblGrid>
                <a:gridCol w="1079500"/>
                <a:gridCol w="1009031"/>
                <a:gridCol w="1367457"/>
                <a:gridCol w="1079500"/>
                <a:gridCol w="1009650"/>
                <a:gridCol w="1150937"/>
                <a:gridCol w="1081088"/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INV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C.APP.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8418512" y="63408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VIP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8028384" y="72008"/>
            <a:ext cx="1080120" cy="548680"/>
            <a:chOff x="4302" y="288"/>
            <a:chExt cx="1074" cy="583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02" y="288"/>
              <a:ext cx="1074" cy="583"/>
              <a:chOff x="4302" y="288"/>
              <a:chExt cx="1074" cy="583"/>
            </a:xfrm>
          </p:grpSpPr>
          <p:sp>
            <p:nvSpPr>
              <p:cNvPr id="12" name="AutoShape 7"/>
              <p:cNvSpPr>
                <a:spLocks noChangeArrowheads="1"/>
              </p:cNvSpPr>
              <p:nvPr/>
            </p:nvSpPr>
            <p:spPr bwMode="auto">
              <a:xfrm rot="-10638298">
                <a:off x="4660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AutoShape 8"/>
              <p:cNvSpPr>
                <a:spLocks noChangeArrowheads="1"/>
              </p:cNvSpPr>
              <p:nvPr/>
            </p:nvSpPr>
            <p:spPr bwMode="auto">
              <a:xfrm>
                <a:off x="4302" y="503"/>
                <a:ext cx="358" cy="368"/>
              </a:xfrm>
              <a:prstGeom prst="smileyFace">
                <a:avLst>
                  <a:gd name="adj" fmla="val 4653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>
                <a:off x="4541" y="380"/>
                <a:ext cx="209" cy="153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AutoShape 10"/>
              <p:cNvSpPr>
                <a:spLocks noChangeArrowheads="1"/>
              </p:cNvSpPr>
              <p:nvPr/>
            </p:nvSpPr>
            <p:spPr bwMode="auto">
              <a:xfrm>
                <a:off x="4869" y="288"/>
                <a:ext cx="209" cy="215"/>
              </a:xfrm>
              <a:prstGeom prst="lightningBol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5018" y="503"/>
                <a:ext cx="358" cy="36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5108" y="626"/>
              <a:ext cx="29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5257" y="626"/>
              <a:ext cx="30" cy="6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167" y="687"/>
              <a:ext cx="90" cy="153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8" name="Title 1"/>
          <p:cNvSpPr txBox="1">
            <a:spLocks noGrp="1"/>
          </p:cNvSpPr>
          <p:nvPr>
            <p:ph type="ctrTitle"/>
          </p:nvPr>
        </p:nvSpPr>
        <p:spPr>
          <a:xfrm>
            <a:off x="685800" y="14759"/>
            <a:ext cx="7772400" cy="893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</a:rPr>
              <a:t>Richieste</a:t>
            </a:r>
            <a:r>
              <a:rPr lang="en-US" dirty="0" smtClean="0">
                <a:solidFill>
                  <a:srgbClr val="C00000"/>
                </a:solidFill>
              </a:rPr>
              <a:t> 2014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-35496" y="5681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Summary</a:t>
            </a:r>
            <a:endParaRPr lang="it-IT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14693" name="Picture 17" descr="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44" y="1377528"/>
            <a:ext cx="6858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6512" y="692696"/>
            <a:ext cx="9144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Nuclear physics group involved in 6 international collaborations, inside LNF and outside</a:t>
            </a:r>
          </a:p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  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Big LNF contributions in all 6 collaborations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Several national and/or international responsibilities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LNF Support for design and construction 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Relevant contribution of LNF technicians for construction</a:t>
            </a:r>
          </a:p>
        </p:txBody>
      </p:sp>
      <p:pic>
        <p:nvPicPr>
          <p:cNvPr id="7169" name="Picture 1" descr="logo nuovo al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2" y="1341692"/>
            <a:ext cx="560558" cy="6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ogo JLab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56" y="1340768"/>
            <a:ext cx="1120144" cy="5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logo kaonn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764976" cy="5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logo Mam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22" y="1412776"/>
            <a:ext cx="581874" cy="4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logo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56" y="1412776"/>
            <a:ext cx="9525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Alessandra Fantoni – CL preventivi 2014</a:t>
            </a:r>
            <a:endParaRPr lang="it-IT" dirty="0"/>
          </a:p>
        </p:txBody>
      </p:sp>
      <p:sp>
        <p:nvSpPr>
          <p:cNvPr id="11" name="CasellaDiTesto 6"/>
          <p:cNvSpPr txBox="1"/>
          <p:nvPr/>
        </p:nvSpPr>
        <p:spPr>
          <a:xfrm>
            <a:off x="179512" y="3717032"/>
            <a:ext cx="8712968" cy="26775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320" tIns="45663" rIns="91320" bIns="45663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4.1 46</a:t>
            </a:r>
            <a:r>
              <a:rPr lang="en-US" sz="2400" b="1" baseline="30000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2400" b="1" dirty="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 SC Recommendations </a:t>
            </a:r>
            <a:r>
              <a:rPr lang="it-IT" sz="1600" dirty="0" smtClean="0">
                <a:hlinkClick r:id="rId9"/>
              </a:rPr>
              <a:t>http</a:t>
            </a:r>
            <a:r>
              <a:rPr lang="it-IT" sz="1600" dirty="0">
                <a:hlinkClick r:id="rId9"/>
              </a:rPr>
              <a:t>://www.lnf.infn.it/committee/pdf/FindRec46.pdf</a:t>
            </a:r>
            <a:endParaRPr lang="en-US" sz="1600" b="1" dirty="0" smtClean="0">
              <a:solidFill>
                <a:srgbClr val="C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en-US" sz="2400" i="1" dirty="0" smtClean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The SC is impressed by the strength of the LNF participation to CSN3 activities: the contribution of the LNF groups to the scientific production of the Nuclear Scientific Community is of primary importance. Each group went much over the threshold of the participation for a good visibility. The only concern is that there is a group waiting for PANDA.</a:t>
            </a:r>
          </a:p>
        </p:txBody>
      </p:sp>
    </p:spTree>
    <p:extLst>
      <p:ext uri="{BB962C8B-B14F-4D97-AF65-F5344CB8AC3E}">
        <p14:creationId xmlns:p14="http://schemas.microsoft.com/office/powerpoint/2010/main" val="31025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grpSp>
        <p:nvGrpSpPr>
          <p:cNvPr id="7" name="Gruppo 18"/>
          <p:cNvGrpSpPr/>
          <p:nvPr/>
        </p:nvGrpSpPr>
        <p:grpSpPr>
          <a:xfrm>
            <a:off x="228612" y="1752612"/>
            <a:ext cx="4073235" cy="1636931"/>
            <a:chOff x="228600" y="1752600"/>
            <a:chExt cx="4073235" cy="1636931"/>
          </a:xfrm>
        </p:grpSpPr>
        <p:sp>
          <p:nvSpPr>
            <p:cNvPr id="5" name="CasellaDiTesto 4"/>
            <p:cNvSpPr txBox="1"/>
            <p:nvPr/>
          </p:nvSpPr>
          <p:spPr>
            <a:xfrm>
              <a:off x="228600" y="2743200"/>
              <a:ext cx="20015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F0D6A"/>
                  </a:solidFill>
                  <a:latin typeface="+mj-lt"/>
                </a:rPr>
                <a:t>Construction of the</a:t>
              </a:r>
            </a:p>
            <a:p>
              <a:r>
                <a:rPr lang="en-US" dirty="0" smtClean="0">
                  <a:solidFill>
                    <a:srgbClr val="AF0D6A"/>
                  </a:solidFill>
                  <a:latin typeface="+mj-lt"/>
                </a:rPr>
                <a:t>e.m. calorimeter</a:t>
              </a:r>
              <a:endParaRPr lang="en-US" dirty="0">
                <a:solidFill>
                  <a:srgbClr val="AF0D6A"/>
                </a:solidFill>
                <a:latin typeface="+mj-lt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3692235" y="1752600"/>
              <a:ext cx="609600" cy="304800"/>
            </a:xfrm>
            <a:prstGeom prst="rect">
              <a:avLst/>
            </a:prstGeom>
            <a:noFill/>
            <a:ln w="38100">
              <a:solidFill>
                <a:srgbClr val="AF0D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1 7"/>
            <p:cNvCxnSpPr>
              <a:stCxn id="6" idx="1"/>
            </p:cNvCxnSpPr>
            <p:nvPr/>
          </p:nvCxnSpPr>
          <p:spPr>
            <a:xfrm rot="10800000">
              <a:off x="1219201" y="1905000"/>
              <a:ext cx="2473035" cy="0"/>
            </a:xfrm>
            <a:prstGeom prst="line">
              <a:avLst/>
            </a:prstGeom>
            <a:ln w="25400">
              <a:solidFill>
                <a:srgbClr val="AF0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>
              <a:stCxn id="5" idx="0"/>
            </p:cNvCxnSpPr>
            <p:nvPr/>
          </p:nvCxnSpPr>
          <p:spPr>
            <a:xfrm rot="5400000" flipH="1" flipV="1">
              <a:off x="812105" y="2322252"/>
              <a:ext cx="838199" cy="3699"/>
            </a:xfrm>
            <a:prstGeom prst="line">
              <a:avLst/>
            </a:prstGeom>
            <a:ln w="25400">
              <a:solidFill>
                <a:srgbClr val="AF0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19"/>
          <p:cNvGrpSpPr/>
          <p:nvPr/>
        </p:nvGrpSpPr>
        <p:grpSpPr>
          <a:xfrm>
            <a:off x="228602" y="3505202"/>
            <a:ext cx="1976182" cy="1886128"/>
            <a:chOff x="228600" y="3505201"/>
            <a:chExt cx="1976182" cy="1886128"/>
          </a:xfrm>
        </p:grpSpPr>
        <p:cxnSp>
          <p:nvCxnSpPr>
            <p:cNvPr id="15" name="Connettore 1 14"/>
            <p:cNvCxnSpPr/>
            <p:nvPr/>
          </p:nvCxnSpPr>
          <p:spPr>
            <a:xfrm rot="16200000" flipV="1">
              <a:off x="914402" y="3810000"/>
              <a:ext cx="609599" cy="2"/>
            </a:xfrm>
            <a:prstGeom prst="line">
              <a:avLst/>
            </a:prstGeom>
            <a:ln w="25400">
              <a:solidFill>
                <a:srgbClr val="AF0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228600" y="4191000"/>
              <a:ext cx="19761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AF0D6A"/>
                  </a:solidFill>
                  <a:latin typeface="+mj-lt"/>
                </a:rPr>
                <a:t>Online monitoring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AF0D6A"/>
                  </a:solidFill>
                  <a:latin typeface="+mj-lt"/>
                </a:rPr>
                <a:t>Offline codes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>
                <a:solidFill>
                  <a:srgbClr val="AF0D6A"/>
                </a:solidFill>
                <a:latin typeface="+mj-lt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AF0D6A"/>
                  </a:solidFill>
                  <a:latin typeface="+mj-lt"/>
                </a:rPr>
                <a:t>High Level Trigger</a:t>
              </a:r>
              <a:endParaRPr lang="en-US" dirty="0">
                <a:solidFill>
                  <a:srgbClr val="AF0D6A"/>
                </a:solidFill>
                <a:latin typeface="+mj-l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3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4495800" y="42672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0" tIns="45663" rIns="91320" bIns="45663" spcCol="0"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4800" y="2858869"/>
            <a:ext cx="4759035" cy="1713131"/>
            <a:chOff x="304800" y="2858869"/>
            <a:chExt cx="4759035" cy="1713131"/>
          </a:xfrm>
        </p:grpSpPr>
        <p:sp>
          <p:nvSpPr>
            <p:cNvPr id="5" name="CasellaDiTesto 4"/>
            <p:cNvSpPr txBox="1"/>
            <p:nvPr/>
          </p:nvSpPr>
          <p:spPr>
            <a:xfrm>
              <a:off x="304800" y="2858869"/>
              <a:ext cx="2233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+mj-lt"/>
                </a:rPr>
                <a:t>DCal</a:t>
              </a:r>
              <a:r>
                <a:rPr lang="en-US" dirty="0" smtClean="0">
                  <a:solidFill>
                    <a:srgbClr val="008000"/>
                  </a:solidFill>
                  <a:latin typeface="+mj-lt"/>
                </a:rPr>
                <a:t>: first ALICE </a:t>
              </a:r>
            </a:p>
            <a:p>
              <a:r>
                <a:rPr lang="en-US" dirty="0">
                  <a:solidFill>
                    <a:srgbClr val="008000"/>
                  </a:solidFill>
                  <a:latin typeface="+mj-lt"/>
                </a:rPr>
                <a:t>u</a:t>
              </a:r>
              <a:r>
                <a:rPr lang="en-US" dirty="0" smtClean="0">
                  <a:solidFill>
                    <a:srgbClr val="008000"/>
                  </a:solidFill>
                  <a:latin typeface="+mj-lt"/>
                </a:rPr>
                <a:t>pgrade (</a:t>
              </a:r>
              <a:r>
                <a:rPr lang="en-US" dirty="0" err="1" smtClean="0">
                  <a:solidFill>
                    <a:srgbClr val="008000"/>
                  </a:solidFill>
                  <a:latin typeface="+mj-lt"/>
                </a:rPr>
                <a:t>calorimetry</a:t>
              </a:r>
              <a:r>
                <a:rPr lang="en-US" dirty="0" smtClean="0">
                  <a:solidFill>
                    <a:srgbClr val="008000"/>
                  </a:solidFill>
                  <a:latin typeface="+mj-lt"/>
                </a:rPr>
                <a:t>)</a:t>
              </a:r>
              <a:endParaRPr lang="en-US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454235" y="4267200"/>
              <a:ext cx="609600" cy="304800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1 7"/>
            <p:cNvCxnSpPr>
              <a:stCxn id="6" idx="1"/>
            </p:cNvCxnSpPr>
            <p:nvPr/>
          </p:nvCxnSpPr>
          <p:spPr>
            <a:xfrm rot="10800000">
              <a:off x="1981201" y="4419600"/>
              <a:ext cx="2473035" cy="0"/>
            </a:xfrm>
            <a:prstGeom prst="line">
              <a:avLst/>
            </a:pr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rot="5400000" flipH="1" flipV="1">
              <a:off x="1563950" y="3998650"/>
              <a:ext cx="838199" cy="3699"/>
            </a:xfrm>
            <a:prstGeom prst="line">
              <a:avLst/>
            </a:pr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419600" y="4191000"/>
              <a:ext cx="613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DCal</a:t>
              </a: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0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grpSp>
        <p:nvGrpSpPr>
          <p:cNvPr id="46" name="Gruppo 45"/>
          <p:cNvGrpSpPr/>
          <p:nvPr/>
        </p:nvGrpSpPr>
        <p:grpSpPr>
          <a:xfrm>
            <a:off x="152400" y="2286003"/>
            <a:ext cx="4724400" cy="2149396"/>
            <a:chOff x="152400" y="2286000"/>
            <a:chExt cx="4724400" cy="2149396"/>
          </a:xfrm>
        </p:grpSpPr>
        <p:grpSp>
          <p:nvGrpSpPr>
            <p:cNvPr id="42" name="Gruppo 41"/>
            <p:cNvGrpSpPr/>
            <p:nvPr/>
          </p:nvGrpSpPr>
          <p:grpSpPr>
            <a:xfrm>
              <a:off x="4478016" y="2514600"/>
              <a:ext cx="398784" cy="1920796"/>
              <a:chOff x="4478016" y="2514600"/>
              <a:chExt cx="398784" cy="1920796"/>
            </a:xfrm>
          </p:grpSpPr>
          <p:grpSp>
            <p:nvGrpSpPr>
              <p:cNvPr id="34" name="Gruppo 33"/>
              <p:cNvGrpSpPr/>
              <p:nvPr/>
            </p:nvGrpSpPr>
            <p:grpSpPr>
              <a:xfrm>
                <a:off x="4572000" y="2514600"/>
                <a:ext cx="304800" cy="838200"/>
                <a:chOff x="4572000" y="2514600"/>
                <a:chExt cx="304800" cy="838200"/>
              </a:xfrm>
            </p:grpSpPr>
            <p:cxnSp>
              <p:nvCxnSpPr>
                <p:cNvPr id="14" name="Connettore 1 13"/>
                <p:cNvCxnSpPr/>
                <p:nvPr/>
              </p:nvCxnSpPr>
              <p:spPr>
                <a:xfrm rot="5400000" flipH="1" flipV="1">
                  <a:off x="4419600" y="3048000"/>
                  <a:ext cx="6096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15"/>
                <p:cNvCxnSpPr/>
                <p:nvPr/>
              </p:nvCxnSpPr>
              <p:spPr>
                <a:xfrm rot="5400000" flipH="1" flipV="1">
                  <a:off x="4495800" y="2895600"/>
                  <a:ext cx="609600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1 17"/>
                <p:cNvCxnSpPr/>
                <p:nvPr/>
              </p:nvCxnSpPr>
              <p:spPr>
                <a:xfrm rot="16200000" flipV="1">
                  <a:off x="4267200" y="2819400"/>
                  <a:ext cx="762000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1 18"/>
                <p:cNvCxnSpPr/>
                <p:nvPr/>
              </p:nvCxnSpPr>
              <p:spPr>
                <a:xfrm rot="5400000" flipH="1" flipV="1">
                  <a:off x="4381500" y="2933700"/>
                  <a:ext cx="762000" cy="7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1 19"/>
                <p:cNvCxnSpPr/>
                <p:nvPr/>
              </p:nvCxnSpPr>
              <p:spPr>
                <a:xfrm rot="16200000" flipV="1">
                  <a:off x="4305300" y="2857500"/>
                  <a:ext cx="762000" cy="7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o 34"/>
              <p:cNvGrpSpPr/>
              <p:nvPr/>
            </p:nvGrpSpPr>
            <p:grpSpPr>
              <a:xfrm rot="556039" flipV="1">
                <a:off x="4478016" y="3338308"/>
                <a:ext cx="339069" cy="1097088"/>
                <a:chOff x="4572000" y="2514600"/>
                <a:chExt cx="304800" cy="838200"/>
              </a:xfrm>
            </p:grpSpPr>
            <p:cxnSp>
              <p:nvCxnSpPr>
                <p:cNvPr id="36" name="Connettore 1 35"/>
                <p:cNvCxnSpPr/>
                <p:nvPr/>
              </p:nvCxnSpPr>
              <p:spPr>
                <a:xfrm rot="5400000" flipH="1" flipV="1">
                  <a:off x="4419600" y="3048000"/>
                  <a:ext cx="6096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ttore 1 36"/>
                <p:cNvCxnSpPr/>
                <p:nvPr/>
              </p:nvCxnSpPr>
              <p:spPr>
                <a:xfrm rot="5400000" flipH="1" flipV="1">
                  <a:off x="4495800" y="2895600"/>
                  <a:ext cx="609600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1 37"/>
                <p:cNvCxnSpPr/>
                <p:nvPr/>
              </p:nvCxnSpPr>
              <p:spPr>
                <a:xfrm rot="16200000" flipV="1">
                  <a:off x="4267200" y="2819400"/>
                  <a:ext cx="762000" cy="1524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38"/>
                <p:cNvCxnSpPr/>
                <p:nvPr/>
              </p:nvCxnSpPr>
              <p:spPr>
                <a:xfrm rot="5400000" flipH="1" flipV="1">
                  <a:off x="4381500" y="2933700"/>
                  <a:ext cx="762000" cy="7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9"/>
                <p:cNvCxnSpPr/>
                <p:nvPr/>
              </p:nvCxnSpPr>
              <p:spPr>
                <a:xfrm rot="16200000" flipV="1">
                  <a:off x="4305300" y="2857500"/>
                  <a:ext cx="762000" cy="7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Ovale 40"/>
              <p:cNvSpPr/>
              <p:nvPr/>
            </p:nvSpPr>
            <p:spPr>
              <a:xfrm>
                <a:off x="4682835" y="336665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4" name="Connettore 1 43"/>
            <p:cNvCxnSpPr/>
            <p:nvPr/>
          </p:nvCxnSpPr>
          <p:spPr>
            <a:xfrm rot="10800000">
              <a:off x="1946565" y="3408220"/>
              <a:ext cx="2590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/>
            <p:cNvSpPr txBox="1"/>
            <p:nvPr/>
          </p:nvSpPr>
          <p:spPr>
            <a:xfrm>
              <a:off x="152400" y="2286000"/>
              <a:ext cx="1905586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Jet 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physics</a:t>
              </a:r>
            </a:p>
            <a:p>
              <a:endParaRPr lang="en-US" dirty="0" smtClean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Jet Quenching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+ phenomenology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3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424" y="903271"/>
            <a:ext cx="6451176" cy="4811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842" y="228601"/>
            <a:ext cx="6981136" cy="776394"/>
          </a:xfrm>
          <a:prstGeom prst="rect">
            <a:avLst/>
          </a:prstGeom>
          <a:noFill/>
        </p:spPr>
        <p:txBody>
          <a:bodyPr wrap="none" lIns="91320" tIns="45663" rIns="91320" bIns="45663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activity of the LNF group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362200" y="1066800"/>
            <a:ext cx="6705600" cy="472440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3" rIns="91320" bIns="45663"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152407" y="2286004"/>
            <a:ext cx="5028749" cy="2708434"/>
            <a:chOff x="152400" y="2286000"/>
            <a:chExt cx="5028749" cy="2708434"/>
          </a:xfrm>
        </p:grpSpPr>
        <p:grpSp>
          <p:nvGrpSpPr>
            <p:cNvPr id="6" name="Gruppo 41"/>
            <p:cNvGrpSpPr/>
            <p:nvPr/>
          </p:nvGrpSpPr>
          <p:grpSpPr>
            <a:xfrm>
              <a:off x="4478016" y="2514600"/>
              <a:ext cx="398784" cy="1920796"/>
              <a:chOff x="4478016" y="2514600"/>
              <a:chExt cx="398784" cy="1920796"/>
            </a:xfrm>
          </p:grpSpPr>
          <p:grpSp>
            <p:nvGrpSpPr>
              <p:cNvPr id="7" name="Gruppo 33"/>
              <p:cNvGrpSpPr/>
              <p:nvPr/>
            </p:nvGrpSpPr>
            <p:grpSpPr>
              <a:xfrm>
                <a:off x="4572000" y="2514600"/>
                <a:ext cx="304800" cy="838200"/>
                <a:chOff x="4572000" y="2514600"/>
                <a:chExt cx="304800" cy="838200"/>
              </a:xfrm>
            </p:grpSpPr>
            <p:cxnSp>
              <p:nvCxnSpPr>
                <p:cNvPr id="14" name="Connettore 1 13"/>
                <p:cNvCxnSpPr/>
                <p:nvPr/>
              </p:nvCxnSpPr>
              <p:spPr>
                <a:xfrm rot="5400000" flipH="1" flipV="1">
                  <a:off x="4419600" y="3048000"/>
                  <a:ext cx="609600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15"/>
                <p:cNvCxnSpPr/>
                <p:nvPr/>
              </p:nvCxnSpPr>
              <p:spPr>
                <a:xfrm rot="5400000" flipH="1" flipV="1">
                  <a:off x="4495800" y="2895600"/>
                  <a:ext cx="609600" cy="1524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1 17"/>
                <p:cNvCxnSpPr/>
                <p:nvPr/>
              </p:nvCxnSpPr>
              <p:spPr>
                <a:xfrm rot="16200000" flipV="1">
                  <a:off x="4267200" y="2819400"/>
                  <a:ext cx="762000" cy="1524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1 18"/>
                <p:cNvCxnSpPr/>
                <p:nvPr/>
              </p:nvCxnSpPr>
              <p:spPr>
                <a:xfrm rot="5400000" flipH="1" flipV="1">
                  <a:off x="4381500" y="2933700"/>
                  <a:ext cx="762000" cy="762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1 19"/>
                <p:cNvCxnSpPr/>
                <p:nvPr/>
              </p:nvCxnSpPr>
              <p:spPr>
                <a:xfrm rot="16200000" flipV="1">
                  <a:off x="4305300" y="2857500"/>
                  <a:ext cx="762000" cy="762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uppo 34"/>
              <p:cNvGrpSpPr/>
              <p:nvPr/>
            </p:nvGrpSpPr>
            <p:grpSpPr>
              <a:xfrm rot="556039" flipV="1">
                <a:off x="4478016" y="3338308"/>
                <a:ext cx="339069" cy="1097088"/>
                <a:chOff x="4572000" y="2514600"/>
                <a:chExt cx="304800" cy="838200"/>
              </a:xfrm>
            </p:grpSpPr>
            <p:cxnSp>
              <p:nvCxnSpPr>
                <p:cNvPr id="36" name="Connettore 1 35"/>
                <p:cNvCxnSpPr/>
                <p:nvPr/>
              </p:nvCxnSpPr>
              <p:spPr>
                <a:xfrm rot="5400000" flipH="1" flipV="1">
                  <a:off x="4419600" y="3048000"/>
                  <a:ext cx="609600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ttore 1 36"/>
                <p:cNvCxnSpPr/>
                <p:nvPr/>
              </p:nvCxnSpPr>
              <p:spPr>
                <a:xfrm rot="5400000" flipH="1" flipV="1">
                  <a:off x="4495800" y="2895600"/>
                  <a:ext cx="609600" cy="1524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1 37"/>
                <p:cNvCxnSpPr/>
                <p:nvPr/>
              </p:nvCxnSpPr>
              <p:spPr>
                <a:xfrm rot="16200000" flipV="1">
                  <a:off x="4267200" y="2819400"/>
                  <a:ext cx="762000" cy="1524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38"/>
                <p:cNvCxnSpPr/>
                <p:nvPr/>
              </p:nvCxnSpPr>
              <p:spPr>
                <a:xfrm rot="5400000" flipH="1" flipV="1">
                  <a:off x="4381500" y="2933700"/>
                  <a:ext cx="762000" cy="762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9"/>
                <p:cNvCxnSpPr/>
                <p:nvPr/>
              </p:nvCxnSpPr>
              <p:spPr>
                <a:xfrm rot="16200000" flipV="1">
                  <a:off x="4305300" y="2857500"/>
                  <a:ext cx="762000" cy="7620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Ovale 40"/>
              <p:cNvSpPr/>
              <p:nvPr/>
            </p:nvSpPr>
            <p:spPr>
              <a:xfrm>
                <a:off x="4682835" y="336665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4" name="Connettore 1 43"/>
            <p:cNvCxnSpPr/>
            <p:nvPr/>
          </p:nvCxnSpPr>
          <p:spPr>
            <a:xfrm rot="10800000">
              <a:off x="1946565" y="3408220"/>
              <a:ext cx="259080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4785338" y="2819400"/>
              <a:ext cx="39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00206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152400" y="2286000"/>
              <a:ext cx="1661808" cy="2708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Jets 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with </a:t>
              </a:r>
            </a:p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associated 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18" charset="2"/>
                </a:rPr>
                <a:t>L</a:t>
              </a:r>
            </a:p>
            <a:p>
              <a:endParaRPr lang="en-US" dirty="0" smtClean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TMDs in </a:t>
              </a:r>
              <a:r>
                <a:rPr lang="en-US" dirty="0" err="1" smtClean="0">
                  <a:solidFill>
                    <a:srgbClr val="FF0000"/>
                  </a:solidFill>
                </a:rPr>
                <a:t>pp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pPr lvl="0"/>
              <a:r>
                <a:rPr 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Transverse</a:t>
              </a:r>
            </a:p>
            <a:p>
              <a:pPr lvl="0"/>
              <a:r>
                <a:rPr 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Symbol" pitchFamily="18" charset="2"/>
                </a:rPr>
                <a:t>L </a:t>
              </a: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polarization</a:t>
              </a:r>
              <a:endPara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Symbol" pitchFamily="18" charset="2"/>
              </a:endParaRP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GPDs in </a:t>
              </a:r>
              <a:r>
                <a:rPr lang="en-US" dirty="0" err="1" smtClean="0">
                  <a:solidFill>
                    <a:srgbClr val="FF0000"/>
                  </a:solidFill>
                </a:rPr>
                <a:t>pp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63920"/>
            <a:ext cx="792088" cy="98881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Alessandra Fantoni – CL preventivi 2014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6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5787</TotalTime>
  <Words>4100</Words>
  <Application>Microsoft Office PowerPoint</Application>
  <PresentationFormat>On-screen Show (4:3)</PresentationFormat>
  <Paragraphs>1016</Paragraphs>
  <Slides>56</Slides>
  <Notes>34</Notes>
  <HiddenSlides>5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6" baseType="lpstr">
      <vt:lpstr>Arial Unicode MS</vt:lpstr>
      <vt:lpstr>MS PGothic</vt:lpstr>
      <vt:lpstr>MS PGothic</vt:lpstr>
      <vt:lpstr>Arial</vt:lpstr>
      <vt:lpstr>Arial Rounded MT Bold</vt:lpstr>
      <vt:lpstr>Arial,Bold</vt:lpstr>
      <vt:lpstr>Calibri</vt:lpstr>
      <vt:lpstr>Cambria Math</vt:lpstr>
      <vt:lpstr>Century Gothic</vt:lpstr>
      <vt:lpstr>Comic Sans MS</vt:lpstr>
      <vt:lpstr>Courier New</vt:lpstr>
      <vt:lpstr>DejaVu Sans</vt:lpstr>
      <vt:lpstr>Helvetica</vt:lpstr>
      <vt:lpstr>Palatino Linotype</vt:lpstr>
      <vt:lpstr>Symbol</vt:lpstr>
      <vt:lpstr>Times New Roman</vt:lpstr>
      <vt:lpstr>Verdana</vt:lpstr>
      <vt:lpstr>VerdanaBar</vt:lpstr>
      <vt:lpstr>Wingdings</vt:lpstr>
      <vt:lpstr>Tema di Office</vt:lpstr>
      <vt:lpstr>PowerPoint Presentation</vt:lpstr>
      <vt:lpstr>Nuclear Physics Exp. @ LNF in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Richieste 2014</vt:lpstr>
      <vt:lpstr>PowerPoint Presentation</vt:lpstr>
      <vt:lpstr>PowerPoint Presentation</vt:lpstr>
      <vt:lpstr>PowerPoint Presentation</vt:lpstr>
      <vt:lpstr>PowerPoint Presentation</vt:lpstr>
      <vt:lpstr>1. Physics analysis</vt:lpstr>
      <vt:lpstr>2. The RICH project for CLAS12</vt:lpstr>
      <vt:lpstr>PowerPoint Presentation</vt:lpstr>
      <vt:lpstr>2b. Results from CERN test beam</vt:lpstr>
      <vt:lpstr>Richieste e fondi esterni</vt:lpstr>
      <vt:lpstr>PowerPoint Presentation</vt:lpstr>
      <vt:lpstr>PowerPoint Presentation</vt:lpstr>
      <vt:lpstr>ELSA (Bonn) beamline S - Status</vt:lpstr>
      <vt:lpstr>ELSA (Bonn) beamline S - Status</vt:lpstr>
      <vt:lpstr>Programma 2013-2014</vt:lpstr>
      <vt:lpstr>Richieste 2014</vt:lpstr>
      <vt:lpstr>PowerPoint Presentation</vt:lpstr>
      <vt:lpstr>Straw Tube Tracker (STT) layout </vt:lpstr>
      <vt:lpstr>STT Mechanical Frame</vt:lpstr>
      <vt:lpstr>Central Tracker Mechanics</vt:lpstr>
      <vt:lpstr>Present activity</vt:lpstr>
      <vt:lpstr>PowerPoint Presentation</vt:lpstr>
      <vt:lpstr>Richieste 2014</vt:lpstr>
      <vt:lpstr>PowerPoint Presentation</vt:lpstr>
      <vt:lpstr>PowerPoint Presentation</vt:lpstr>
      <vt:lpstr>     1) Kaonic deuterium measurement - 1st measurement and  R&amp;D for other measurements  2) Kaonic helium transitions to the 1s level – 2nd measurement, R&amp;D  3) Other  light kaonic atoms (KO, KC,…)   4) Heavier kaonic atoms measurement (Si, Pb…)   5) Kaon radiative capture – L(1405) study   6) Investigate the possibility of the measurement of other     types of hadronic exotic atoms (sigmonic hydrogen ?)  7) Kaon mass precision measurement at the level of  &lt;10 keV     </vt:lpstr>
      <vt:lpstr>PowerPoint Presentation</vt:lpstr>
      <vt:lpstr>PowerPoint Presentation</vt:lpstr>
      <vt:lpstr>PowerPoint Presentation</vt:lpstr>
      <vt:lpstr>Antikaonic Matter At DAFNE: an Experiment Unraveling Spectroscopy  </vt:lpstr>
      <vt:lpstr>Experimental program of AMADEUS</vt:lpstr>
      <vt:lpstr>AMADEUS status: - analyses of the 2002-2005 KLOE data -&gt; publications  - Step 0 – Pure Carbon Target inside KLOE data taking in 2012 – under analyses -&gt; publ.  - R&amp;D for more refined setup: trigger and active target  - in 2014: collaboration AMADEUS – KLOE for KLOE-2 data taking and  Studies of future possible scenario and addings (hypernuclear…)</vt:lpstr>
      <vt:lpstr>PowerPoint Presentation</vt:lpstr>
      <vt:lpstr>Richieste 2014</vt:lpstr>
      <vt:lpstr>PowerPoint Presentation</vt:lpstr>
      <vt:lpstr>PowerPoint Presentation</vt:lpstr>
      <vt:lpstr>PowerPoint Presentation</vt:lpstr>
      <vt:lpstr>PowerPoint Presentation</vt:lpstr>
      <vt:lpstr>- Detector ready to be moved to LNGS - Autumn 2013: start data taking with upgraded setup - Expectation either to find a small violation or to be able to bound the probability that PEP is violated by electrons pushing it from about 4·10-29 to 10-31  - Expected period of data taking: 3-4 years   Explore other type of physics – quantum mechanics (collapse models predictions)</vt:lpstr>
      <vt:lpstr>Richieste 2014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</cp:lastModifiedBy>
  <cp:revision>195</cp:revision>
  <cp:lastPrinted>2013-07-01T14:18:06Z</cp:lastPrinted>
  <dcterms:created xsi:type="dcterms:W3CDTF">2012-07-02T08:04:25Z</dcterms:created>
  <dcterms:modified xsi:type="dcterms:W3CDTF">2013-07-02T10:47:59Z</dcterms:modified>
</cp:coreProperties>
</file>