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33.xml" ContentType="application/vnd.openxmlformats-officedocument.presentationml.slide+xml"/>
  <Default Extension="bin" ContentType="application/vnd.openxmlformats-officedocument.presentationml.printerSettings"/>
  <Default Extension="wmf" ContentType="image/x-wmf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75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slides/slide80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84.xml" ContentType="application/vnd.openxmlformats-officedocument.presentationml.slide+xml"/>
  <Override PartName="/ppt/slides/slide46.xml" ContentType="application/vnd.openxmlformats-officedocument.presentationml.slide+xml"/>
  <Override PartName="/ppt/notesSlides/notesSlide8.xml" ContentType="application/vnd.openxmlformats-officedocument.presentationml.notesSlide+xml"/>
  <Default Extension="gif" ContentType="image/gif"/>
  <Override PartName="/ppt/slides/slide70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slides/slide69.xml" ContentType="application/vnd.openxmlformats-officedocument.presentationml.slide+xml"/>
  <Override PartName="/ppt/slides/slide72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slides/slide81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Default Extension="vml" ContentType="application/vnd.openxmlformats-officedocument.vmlDrawing"/>
  <Override PartName="/ppt/slides/slide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12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85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71.xml" ContentType="application/vnd.openxmlformats-officedocument.presentationml.slide+xml"/>
  <Default Extension="emf" ContentType="image/x-emf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73.xml" ContentType="application/vnd.openxmlformats-officedocument.presentationml.slide+xml"/>
  <Override PartName="/ppt/slides/slide1.xml" ContentType="application/vnd.openxmlformats-officedocument.presentationml.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slides/slide77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slides/slide8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slides/slide32.xml" ContentType="application/vnd.openxmlformats-officedocument.presentationml.slide+xml"/>
  <Override PartName="/ppt/slideLayouts/slideLayout7.xml" ContentType="application/vnd.openxmlformats-officedocument.presentationml.slideLayout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ppt/slides/slide86.xml" ContentType="application/vnd.openxmlformats-officedocument.presentationml.slide+xml"/>
  <Override PartName="/ppt/notesSlides/notesSlide10.xml" ContentType="application/vnd.openxmlformats-officedocument.presentationml.notes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slides/slide74.xml" ContentType="application/vnd.openxmlformats-officedocument.presentationml.slide+xml"/>
  <Override PartName="/ppt/slides/slide2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Override PartName="/ppt/slides/slide78.xml" ContentType="application/vnd.openxmlformats-officedocument.presentationml.slide+xml"/>
  <Override PartName="/ppt/slides/slide6.xml" ContentType="application/vnd.openxmlformats-officedocument.presentationml.slide+xml"/>
  <Override PartName="/ppt/slideMasters/slideMaster2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theme/theme4.xml" ContentType="application/vnd.openxmlformats-officedocument.theme+xml"/>
  <Override PartName="/ppt/slides/slide83.xml" ContentType="application/vnd.openxmlformats-officedocument.presentationml.slide+xml"/>
  <Override PartName="/ppt/slides/slide10.xml" ContentType="application/vnd.openxmlformats-officedocument.presentationml.slide+xml"/>
  <Override PartName="/ppt/slides/slide64.xml" ContentType="application/vnd.openxmlformats-officedocument.presentationml.slide+xml"/>
  <Override PartName="/ppt/embeddings/oleObject1.bin" ContentType="application/vnd.openxmlformats-officedocument.oleObject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741" r:id="rId1"/>
    <p:sldMasterId id="2147483753" r:id="rId2"/>
  </p:sldMasterIdLst>
  <p:notesMasterIdLst>
    <p:notesMasterId r:id="rId89"/>
  </p:notesMasterIdLst>
  <p:handoutMasterIdLst>
    <p:handoutMasterId r:id="rId90"/>
  </p:handoutMasterIdLst>
  <p:sldIdLst>
    <p:sldId id="256" r:id="rId3"/>
    <p:sldId id="259" r:id="rId4"/>
    <p:sldId id="353" r:id="rId5"/>
    <p:sldId id="354" r:id="rId6"/>
    <p:sldId id="355" r:id="rId7"/>
    <p:sldId id="356" r:id="rId8"/>
    <p:sldId id="357" r:id="rId9"/>
    <p:sldId id="300" r:id="rId10"/>
    <p:sldId id="340" r:id="rId11"/>
    <p:sldId id="407" r:id="rId12"/>
    <p:sldId id="408" r:id="rId13"/>
    <p:sldId id="409" r:id="rId14"/>
    <p:sldId id="410" r:id="rId15"/>
    <p:sldId id="411" r:id="rId16"/>
    <p:sldId id="412" r:id="rId17"/>
    <p:sldId id="413" r:id="rId18"/>
    <p:sldId id="382" r:id="rId19"/>
    <p:sldId id="383" r:id="rId20"/>
    <p:sldId id="384" r:id="rId21"/>
    <p:sldId id="385" r:id="rId22"/>
    <p:sldId id="386" r:id="rId23"/>
    <p:sldId id="387" r:id="rId24"/>
    <p:sldId id="388" r:id="rId25"/>
    <p:sldId id="389" r:id="rId26"/>
    <p:sldId id="390" r:id="rId27"/>
    <p:sldId id="391" r:id="rId28"/>
    <p:sldId id="392" r:id="rId29"/>
    <p:sldId id="307" r:id="rId30"/>
    <p:sldId id="420" r:id="rId31"/>
    <p:sldId id="309" r:id="rId32"/>
    <p:sldId id="308" r:id="rId33"/>
    <p:sldId id="333" r:id="rId34"/>
    <p:sldId id="374" r:id="rId35"/>
    <p:sldId id="375" r:id="rId36"/>
    <p:sldId id="376" r:id="rId37"/>
    <p:sldId id="377" r:id="rId38"/>
    <p:sldId id="378" r:id="rId39"/>
    <p:sldId id="379" r:id="rId40"/>
    <p:sldId id="380" r:id="rId41"/>
    <p:sldId id="381" r:id="rId42"/>
    <p:sldId id="364" r:id="rId43"/>
    <p:sldId id="365" r:id="rId44"/>
    <p:sldId id="366" r:id="rId45"/>
    <p:sldId id="369" r:id="rId46"/>
    <p:sldId id="370" r:id="rId47"/>
    <p:sldId id="372" r:id="rId48"/>
    <p:sldId id="373" r:id="rId49"/>
    <p:sldId id="316" r:id="rId50"/>
    <p:sldId id="318" r:id="rId51"/>
    <p:sldId id="358" r:id="rId52"/>
    <p:sldId id="321" r:id="rId53"/>
    <p:sldId id="359" r:id="rId54"/>
    <p:sldId id="360" r:id="rId55"/>
    <p:sldId id="361" r:id="rId56"/>
    <p:sldId id="349" r:id="rId57"/>
    <p:sldId id="363" r:id="rId58"/>
    <p:sldId id="393" r:id="rId59"/>
    <p:sldId id="394" r:id="rId60"/>
    <p:sldId id="396" r:id="rId61"/>
    <p:sldId id="399" r:id="rId62"/>
    <p:sldId id="402" r:id="rId63"/>
    <p:sldId id="403" r:id="rId64"/>
    <p:sldId id="405" r:id="rId65"/>
    <p:sldId id="406" r:id="rId66"/>
    <p:sldId id="344" r:id="rId67"/>
    <p:sldId id="345" r:id="rId68"/>
    <p:sldId id="414" r:id="rId69"/>
    <p:sldId id="419" r:id="rId70"/>
    <p:sldId id="416" r:id="rId71"/>
    <p:sldId id="417" r:id="rId72"/>
    <p:sldId id="418" r:id="rId73"/>
    <p:sldId id="422" r:id="rId74"/>
    <p:sldId id="268" r:id="rId75"/>
    <p:sldId id="264" r:id="rId76"/>
    <p:sldId id="266" r:id="rId77"/>
    <p:sldId id="265" r:id="rId78"/>
    <p:sldId id="421" r:id="rId79"/>
    <p:sldId id="270" r:id="rId80"/>
    <p:sldId id="284" r:id="rId81"/>
    <p:sldId id="288" r:id="rId82"/>
    <p:sldId id="282" r:id="rId83"/>
    <p:sldId id="348" r:id="rId84"/>
    <p:sldId id="350" r:id="rId85"/>
    <p:sldId id="351" r:id="rId86"/>
    <p:sldId id="329" r:id="rId87"/>
    <p:sldId id="352" r:id="rId8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7297BF"/>
    <a:srgbClr val="6C99C6"/>
    <a:srgbClr val="6F9BC8"/>
    <a:srgbClr val="4A749A"/>
    <a:srgbClr val="FF3CE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02" autoAdjust="0"/>
    <p:restoredTop sz="93217" autoAdjust="0"/>
  </p:normalViewPr>
  <p:slideViewPr>
    <p:cSldViewPr snapToGrid="0" snapToObjects="1">
      <p:cViewPr>
        <p:scale>
          <a:sx n="100" d="100"/>
          <a:sy n="100" d="100"/>
        </p:scale>
        <p:origin x="-1328" y="-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handoutMaster" Target="handoutMasters/handoutMaster1.xml"/><Relationship Id="rId91" Type="http://schemas.openxmlformats.org/officeDocument/2006/relationships/printerSettings" Target="printerSettings/printerSettings1.bin"/><Relationship Id="rId92" Type="http://schemas.openxmlformats.org/officeDocument/2006/relationships/presProps" Target="presProps.xml"/><Relationship Id="rId93" Type="http://schemas.openxmlformats.org/officeDocument/2006/relationships/viewProps" Target="viewProps.xml"/><Relationship Id="rId94" Type="http://schemas.openxmlformats.org/officeDocument/2006/relationships/theme" Target="theme/theme1.xml"/><Relationship Id="rId95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4DABA-F058-7847-83A9-897C8FA5C0A5}" type="datetimeFigureOut">
              <a:rPr lang="en-US" smtClean="0"/>
              <a:pPr/>
              <a:t>6/30/13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CF48C-4E8E-BC48-9BDB-963529F8D7E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0E9F30-F67D-E344-95C2-12AD18D22F28}" type="datetimeFigureOut">
              <a:rPr lang="en-US" smtClean="0"/>
              <a:pPr/>
              <a:t>6/30/13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A8693B-74F4-6441-A85E-4D4092B6547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17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1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D60FE2-EF13-864F-B985-515675F1B515}" type="slidenum">
              <a:rPr lang="en-US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modificare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B2A4C-A925-114A-9C5B-DEDA161B62AE}" type="slidenum">
              <a:rPr lang="it-IT" smtClean="0"/>
              <a:pPr/>
              <a:t>47</a:t>
            </a:fld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14" y="8685895"/>
            <a:ext cx="2972098" cy="456595"/>
          </a:xfrm>
          <a:prstGeom prst="rect">
            <a:avLst/>
          </a:prstGeom>
          <a:ln/>
        </p:spPr>
        <p:txBody>
          <a:bodyPr lIns="86481" tIns="43241" rIns="86481" bIns="43241"/>
          <a:lstStyle/>
          <a:p>
            <a:fld id="{B436FE1A-194E-8240-864D-F3EA5DF91177}" type="slidenum">
              <a:rPr lang="de-DE"/>
              <a:pPr/>
              <a:t>57</a:t>
            </a:fld>
            <a:endParaRPr lang="de-DE"/>
          </a:p>
        </p:txBody>
      </p:sp>
      <p:sp>
        <p:nvSpPr>
          <p:cNvPr id="1771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dirty="0" err="1" smtClean="0"/>
              <a:t>Controllare</a:t>
            </a:r>
            <a:r>
              <a:rPr lang="en-US" dirty="0" smtClean="0"/>
              <a:t> la schedule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" y="8685895"/>
            <a:ext cx="2972098" cy="456595"/>
          </a:xfrm>
          <a:prstGeom prst="rect">
            <a:avLst/>
          </a:prstGeom>
        </p:spPr>
        <p:txBody>
          <a:bodyPr lIns="86481" tIns="43241" rIns="86481" bIns="43241"/>
          <a:lstStyle/>
          <a:p>
            <a:pPr>
              <a:defRPr/>
            </a:pPr>
            <a:r>
              <a:rPr lang="en-US" smtClean="0"/>
              <a:t>G. Venanzoni - Seminar at University of Pisa 10 July 2012</a:t>
            </a:r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14" y="8685895"/>
            <a:ext cx="2972098" cy="456595"/>
          </a:xfrm>
          <a:prstGeom prst="rect">
            <a:avLst/>
          </a:prstGeom>
          <a:ln/>
        </p:spPr>
        <p:txBody>
          <a:bodyPr lIns="86481" tIns="43241" rIns="86481" bIns="43241"/>
          <a:lstStyle/>
          <a:p>
            <a:fld id="{B436FE1A-194E-8240-864D-F3EA5DF91177}" type="slidenum">
              <a:rPr lang="de-DE"/>
              <a:pPr/>
              <a:t>62</a:t>
            </a:fld>
            <a:endParaRPr lang="de-DE"/>
          </a:p>
        </p:txBody>
      </p:sp>
      <p:sp>
        <p:nvSpPr>
          <p:cNvPr id="1771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dirty="0" err="1"/>
              <a:t>Ccorreggere</a:t>
            </a:r>
            <a:r>
              <a:rPr lang="en-US" dirty="0"/>
              <a:t> extract </a:t>
            </a:r>
            <a:r>
              <a:rPr lang="en-US" dirty="0" err="1"/>
              <a:t>fpi</a:t>
            </a:r>
            <a:r>
              <a:rPr lang="en-US" dirty="0"/>
              <a:t> …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" y="8685895"/>
            <a:ext cx="2972098" cy="456595"/>
          </a:xfrm>
          <a:prstGeom prst="rect">
            <a:avLst/>
          </a:prstGeom>
        </p:spPr>
        <p:txBody>
          <a:bodyPr lIns="86481" tIns="43241" rIns="86481" bIns="43241"/>
          <a:lstStyle/>
          <a:p>
            <a:pPr>
              <a:defRPr/>
            </a:pPr>
            <a:r>
              <a:rPr lang="en-US" smtClean="0"/>
              <a:t>G. Venanzoni - Seminar at University of Pisa 10 July 2012</a:t>
            </a: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1ECADF-0772-2F41-A27B-650AE21E1A84}" type="slidenum">
              <a:rPr lang="en-US">
                <a:ea typeface="ＭＳ Ｐゴシック" charset="-128"/>
                <a:cs typeface="ＭＳ Ｐゴシック" charset="-128"/>
              </a:rPr>
              <a:pPr/>
              <a:t>67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1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1ECADF-0772-2F41-A27B-650AE21E1A84}" type="slidenum">
              <a:rPr lang="en-US">
                <a:ea typeface="ＭＳ Ｐゴシック" charset="-128"/>
                <a:cs typeface="ＭＳ Ｐゴシック" charset="-128"/>
              </a:rPr>
              <a:pPr/>
              <a:t>68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1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/>
          <p:cNvSpPr txBox="1">
            <a:spLocks noGrp="1" noChangeArrowheads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>
            <a:prstTxWarp prst="textNoShape">
              <a:avLst/>
            </a:prstTxWarp>
          </a:bodyPr>
          <a:lstStyle/>
          <a:p>
            <a:pPr algn="r" defTabSz="914485"/>
            <a:fld id="{BB5DD385-3255-7B4F-9D21-A53EED81F2F1}" type="slidenum">
              <a:rPr lang="en-US" sz="1200">
                <a:latin typeface="Arial" charset="0"/>
              </a:rPr>
              <a:pPr algn="r" defTabSz="914485"/>
              <a:t>71</a:t>
            </a:fld>
            <a:endParaRPr lang="en-US" sz="1200" dirty="0">
              <a:latin typeface="Arial" charset="0"/>
            </a:endParaRPr>
          </a:p>
        </p:txBody>
      </p:sp>
      <p:sp>
        <p:nvSpPr>
          <p:cNvPr id="133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/>
          <p:cNvSpPr txBox="1">
            <a:spLocks noGrp="1" noChangeArrowheads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>
            <a:prstTxWarp prst="textNoShape">
              <a:avLst/>
            </a:prstTxWarp>
          </a:bodyPr>
          <a:lstStyle/>
          <a:p>
            <a:pPr algn="r" defTabSz="914485"/>
            <a:fld id="{BB5DD385-3255-7B4F-9D21-A53EED81F2F1}" type="slidenum">
              <a:rPr lang="en-US" sz="1200">
                <a:latin typeface="Arial" charset="0"/>
              </a:rPr>
              <a:pPr algn="r" defTabSz="914485"/>
              <a:t>72</a:t>
            </a:fld>
            <a:endParaRPr lang="en-US" sz="1200" dirty="0">
              <a:latin typeface="Arial" charset="0"/>
            </a:endParaRPr>
          </a:p>
        </p:txBody>
      </p:sp>
      <p:sp>
        <p:nvSpPr>
          <p:cNvPr id="133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8693B-74F4-6441-A85E-4D4092B65472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AF2E0C-F265-DC4F-8254-906F340D35A8}" type="slidenum">
              <a:rPr lang="en-US"/>
              <a:pPr/>
              <a:t>18</a:t>
            </a:fld>
            <a:endParaRPr lang="en-US"/>
          </a:p>
        </p:txBody>
      </p:sp>
      <p:sp>
        <p:nvSpPr>
          <p:cNvPr id="92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95496C-D870-254A-A326-3F08DB8E460E}" type="slidenum">
              <a:rPr lang="en-US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8E51E2-5147-2340-91D1-9740395839E3}" type="slidenum">
              <a:rPr lang="en-US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6ECB03-86F4-E942-90E1-0AE4642E92EE}" type="slidenum">
              <a:rPr lang="en-US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E9315E-EB95-694C-8EC0-47480768C398}" type="slidenum">
              <a:rPr lang="en-US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76C7D-3FCC-B449-94DB-432887858A2B}" type="slidenum">
              <a:rPr lang="en-US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Placeholder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7651" name="Placeholder 3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844083"/>
            <a:r>
              <a:rPr lang="it-IT" dirty="0" err="1"/>
              <a:t>Analog</a:t>
            </a:r>
            <a:r>
              <a:rPr lang="it-IT" dirty="0"/>
              <a:t> </a:t>
            </a:r>
            <a:r>
              <a:rPr lang="it-IT" dirty="0" err="1"/>
              <a:t>readout</a:t>
            </a:r>
            <a:r>
              <a:rPr lang="it-IT" dirty="0"/>
              <a:t> </a:t>
            </a:r>
            <a:r>
              <a:rPr lang="it-IT" dirty="0" err="1"/>
              <a:t>seems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be</a:t>
            </a:r>
            <a:r>
              <a:rPr lang="it-IT" dirty="0"/>
              <a:t> the </a:t>
            </a:r>
            <a:r>
              <a:rPr lang="it-IT" dirty="0" err="1"/>
              <a:t>prize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pay</a:t>
            </a:r>
            <a:r>
              <a:rPr lang="it-IT" dirty="0"/>
              <a:t> in </a:t>
            </a:r>
            <a:r>
              <a:rPr lang="it-IT" dirty="0" err="1"/>
              <a:t>order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satisfy</a:t>
            </a:r>
            <a:r>
              <a:rPr lang="it-IT" dirty="0"/>
              <a:t> the BESIII</a:t>
            </a:r>
          </a:p>
          <a:p>
            <a:pPr defTabSz="844083"/>
            <a:r>
              <a:rPr lang="it-IT" dirty="0" err="1" smtClean="0"/>
              <a:t>Resolution</a:t>
            </a:r>
            <a:endParaRPr lang="it-IT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roadmap </a:t>
            </a:r>
            <a:r>
              <a:rPr lang="en-US" dirty="0" err="1" smtClean="0"/>
              <a:t>presentata</a:t>
            </a:r>
            <a:r>
              <a:rPr lang="en-US" dirty="0" smtClean="0"/>
              <a:t> al BESIII </a:t>
            </a:r>
            <a:r>
              <a:rPr lang="en-US" dirty="0" err="1" smtClean="0"/>
              <a:t>collab</a:t>
            </a:r>
            <a:r>
              <a:rPr lang="en-US" dirty="0" smtClean="0"/>
              <a:t> meeting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giugno</a:t>
            </a:r>
            <a:r>
              <a:rPr lang="en-US" dirty="0" smtClean="0"/>
              <a:t> 2013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B2A4C-A925-114A-9C5B-DEDA161B62AE}" type="slidenum">
              <a:rPr lang="it-IT" smtClean="0"/>
              <a:pPr/>
              <a:t>45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lvl1pPr>
          </a:lstStyle>
          <a:p>
            <a:pPr algn="r"/>
            <a:r>
              <a:rPr lang="en-US" smtClean="0"/>
              <a:t>2/7/2013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671023" y="6355080"/>
            <a:ext cx="3702345" cy="365760"/>
          </a:xfrm>
        </p:spPr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27/6/2012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6350"/>
            <a:ext cx="3962399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S. Miscetti – MU2E@ LNF CSN1 meeting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3C1F1C-F708-3F4B-8ECB-6D467F0718B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algn="r"/>
            <a:r>
              <a:rPr lang="en-US" smtClean="0"/>
              <a:t>2/7/2013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355080"/>
            <a:ext cx="3782568" cy="365760"/>
          </a:xfrm>
        </p:spPr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algn="r"/>
            <a:r>
              <a:rPr lang="en-US" smtClean="0"/>
              <a:t>2/7/2013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algn="r"/>
            <a:r>
              <a:rPr lang="en-US" smtClean="0"/>
              <a:t>2/7/2013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algn="r"/>
            <a:r>
              <a:rPr lang="en-US" smtClean="0"/>
              <a:t>2/7/2013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600">
                <a:solidFill>
                  <a:schemeClr val="tx2"/>
                </a:solidFill>
              </a:defRPr>
            </a:lvl1pPr>
          </a:lstStyle>
          <a:p>
            <a:pPr algn="r"/>
            <a:r>
              <a:rPr lang="en-US" smtClean="0"/>
              <a:t>2/7/2013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593848" y="6356350"/>
            <a:ext cx="38100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600">
                <a:solidFill>
                  <a:schemeClr val="tx2"/>
                </a:solidFill>
              </a:defRPr>
            </a:lvl1pPr>
          </a:lstStyle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600">
                <a:solidFill>
                  <a:schemeClr val="tx2"/>
                </a:solidFill>
              </a:defRPr>
            </a:lvl1pPr>
          </a:lstStyle>
          <a:p>
            <a:fld id="{163E516C-94F5-4E40-9A38-EEEC21F394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5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2286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685800" indent="-228600" algn="l" defTabSz="457200" rtl="0" eaLnBrk="1" latinLnBrk="0" hangingPunct="1">
        <a:spcBef>
          <a:spcPct val="20000"/>
        </a:spcBef>
        <a:buFont typeface="Wingdings" charset="2"/>
        <a:buChar char="§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/>
        <a:buChar char="o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slide" Target="slide33.xml"/><Relationship Id="rId12" Type="http://schemas.openxmlformats.org/officeDocument/2006/relationships/slide" Target="slide67.xml"/><Relationship Id="rId13" Type="http://schemas.openxmlformats.org/officeDocument/2006/relationships/slide" Target="slide82.xml"/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10.xml"/><Relationship Id="rId4" Type="http://schemas.openxmlformats.org/officeDocument/2006/relationships/slide" Target="slide17.xml"/><Relationship Id="rId5" Type="http://schemas.openxmlformats.org/officeDocument/2006/relationships/slide" Target="slide28.xml"/><Relationship Id="rId6" Type="http://schemas.openxmlformats.org/officeDocument/2006/relationships/slide" Target="slide41.xml"/><Relationship Id="rId7" Type="http://schemas.openxmlformats.org/officeDocument/2006/relationships/slide" Target="slide48.xml"/><Relationship Id="rId8" Type="http://schemas.openxmlformats.org/officeDocument/2006/relationships/slide" Target="slide51.xml"/><Relationship Id="rId9" Type="http://schemas.openxmlformats.org/officeDocument/2006/relationships/slide" Target="slide73.xml"/><Relationship Id="rId10" Type="http://schemas.openxmlformats.org/officeDocument/2006/relationships/slide" Target="slide6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slide" Target="slide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slide" Target="slide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33.png"/><Relationship Id="rId5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slide" Target="slide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gi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5" Type="http://schemas.openxmlformats.org/officeDocument/2006/relationships/image" Target="../media/image59.png"/><Relationship Id="rId6" Type="http://schemas.openxmlformats.org/officeDocument/2006/relationships/image" Target="../media/image6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slide" Target="slide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82.xml.rels><?xml version="1.0" encoding="UTF-8" standalone="yes"?>
<Relationships xmlns="http://schemas.openxmlformats.org/package/2006/relationships"><Relationship Id="rId11" Type="http://schemas.openxmlformats.org/officeDocument/2006/relationships/slide" Target="slide73.xml"/><Relationship Id="rId12" Type="http://schemas.openxmlformats.org/officeDocument/2006/relationships/slide" Target="slide65.xml"/><Relationship Id="rId13" Type="http://schemas.openxmlformats.org/officeDocument/2006/relationships/slide" Target="slide67.xml"/><Relationship Id="rId14" Type="http://schemas.openxmlformats.org/officeDocument/2006/relationships/slide" Target="slide57.xml"/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0.xml"/><Relationship Id="rId5" Type="http://schemas.openxmlformats.org/officeDocument/2006/relationships/slide" Target="slide17.xml"/><Relationship Id="rId6" Type="http://schemas.openxmlformats.org/officeDocument/2006/relationships/slide" Target="slide28.xml"/><Relationship Id="rId7" Type="http://schemas.openxmlformats.org/officeDocument/2006/relationships/slide" Target="slide33.xml"/><Relationship Id="rId8" Type="http://schemas.openxmlformats.org/officeDocument/2006/relationships/slide" Target="slide41.xml"/><Relationship Id="rId9" Type="http://schemas.openxmlformats.org/officeDocument/2006/relationships/slide" Target="slide50.xml"/><Relationship Id="rId10" Type="http://schemas.openxmlformats.org/officeDocument/2006/relationships/slide" Target="slide5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slide" Target="slide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1" Type="http://schemas.openxmlformats.org/officeDocument/2006/relationships/slide" Target="slide44.xml"/><Relationship Id="rId12" Type="http://schemas.openxmlformats.org/officeDocument/2006/relationships/slide" Target="slide82.xml"/><Relationship Id="rId13" Type="http://schemas.openxmlformats.org/officeDocument/2006/relationships/slide" Target="slide67.xml"/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9.xml"/><Relationship Id="rId4" Type="http://schemas.openxmlformats.org/officeDocument/2006/relationships/slide" Target="slide15.xml"/><Relationship Id="rId5" Type="http://schemas.openxmlformats.org/officeDocument/2006/relationships/slide" Target="slide28.xml"/><Relationship Id="rId6" Type="http://schemas.openxmlformats.org/officeDocument/2006/relationships/slide" Target="slide24.xml"/><Relationship Id="rId7" Type="http://schemas.openxmlformats.org/officeDocument/2006/relationships/slide" Target="slide48.xml"/><Relationship Id="rId8" Type="http://schemas.openxmlformats.org/officeDocument/2006/relationships/slide" Target="slide51.xml"/><Relationship Id="rId9" Type="http://schemas.openxmlformats.org/officeDocument/2006/relationships/slide" Target="slide73.xml"/><Relationship Id="rId10" Type="http://schemas.openxmlformats.org/officeDocument/2006/relationships/slide" Target="slide6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3643020"/>
            <a:ext cx="6858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Relazione</a:t>
            </a:r>
            <a:r>
              <a:rPr lang="en-US" dirty="0" smtClean="0"/>
              <a:t> </a:t>
            </a:r>
            <a:r>
              <a:rPr lang="en-US" dirty="0" err="1" smtClean="0"/>
              <a:t>coordinatore</a:t>
            </a:r>
            <a:r>
              <a:rPr lang="en-US" dirty="0" smtClean="0"/>
              <a:t> </a:t>
            </a:r>
            <a:r>
              <a:rPr lang="en-US" dirty="0" err="1" smtClean="0"/>
              <a:t>gruppo</a:t>
            </a:r>
            <a:r>
              <a:rPr lang="en-US" dirty="0" smtClean="0"/>
              <a:t> I</a:t>
            </a:r>
            <a:br>
              <a:rPr lang="en-US" dirty="0" smtClean="0"/>
            </a:br>
            <a:r>
              <a:rPr lang="en-US" dirty="0" smtClean="0"/>
              <a:t>al CL </a:t>
            </a:r>
            <a:r>
              <a:rPr lang="en-US" dirty="0" err="1" smtClean="0"/>
              <a:t>aperto</a:t>
            </a:r>
            <a:r>
              <a:rPr lang="en-US" dirty="0" smtClean="0"/>
              <a:t> del 2/7/2013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5344" y="5124450"/>
            <a:ext cx="7071856" cy="1120018"/>
          </a:xfrm>
        </p:spPr>
        <p:txBody>
          <a:bodyPr>
            <a:normAutofit/>
          </a:bodyPr>
          <a:lstStyle/>
          <a:p>
            <a:pPr algn="ctr"/>
            <a:r>
              <a:rPr lang="en-US" i="1" dirty="0" smtClean="0"/>
              <a:t>T. Spadaro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Attivita</a:t>
            </a:r>
            <a:r>
              <a:rPr lang="en-US" dirty="0" smtClean="0"/>
              <a:t>’ 2013: </a:t>
            </a:r>
            <a:r>
              <a:rPr lang="en-US" dirty="0" err="1" smtClean="0"/>
              <a:t>KLOE</a:t>
            </a:r>
            <a:r>
              <a:rPr lang="en-US" dirty="0" smtClean="0"/>
              <a:t>-2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2311400"/>
            <a:ext cx="5723280" cy="3721100"/>
          </a:xfrm>
        </p:spPr>
        <p:txBody>
          <a:bodyPr>
            <a:normAutofit/>
          </a:bodyPr>
          <a:lstStyle/>
          <a:p>
            <a:pPr marL="0" lvl="0" indent="0">
              <a:buClr>
                <a:srgbClr val="727CA3"/>
              </a:buClr>
              <a:buNone/>
            </a:pPr>
            <a:r>
              <a:rPr lang="en-US" sz="2200" dirty="0" smtClean="0">
                <a:solidFill>
                  <a:prstClr val="black"/>
                </a:solidFill>
              </a:rPr>
              <a:t>In </a:t>
            </a:r>
            <a:r>
              <a:rPr lang="en-US" sz="2200" dirty="0" err="1" smtClean="0">
                <a:solidFill>
                  <a:prstClr val="black"/>
                </a:solidFill>
              </a:rPr>
              <a:t>estrema</a:t>
            </a:r>
            <a:r>
              <a:rPr lang="en-US" sz="2200" dirty="0" smtClean="0">
                <a:solidFill>
                  <a:prstClr val="black"/>
                </a:solidFill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</a:rPr>
              <a:t>sintesi</a:t>
            </a:r>
            <a:r>
              <a:rPr lang="en-US" sz="2200" dirty="0" smtClean="0">
                <a:solidFill>
                  <a:prstClr val="black"/>
                </a:solidFill>
              </a:rPr>
              <a:t>:</a:t>
            </a:r>
          </a:p>
          <a:p>
            <a:pPr marL="0" lvl="0" indent="0">
              <a:buClr>
                <a:srgbClr val="727CA3"/>
              </a:buClr>
              <a:buNone/>
            </a:pPr>
            <a:endParaRPr lang="en-US" sz="2200" dirty="0" smtClean="0">
              <a:solidFill>
                <a:prstClr val="black"/>
              </a:solidFill>
            </a:endParaRPr>
          </a:p>
          <a:p>
            <a:pPr lvl="0">
              <a:buClr>
                <a:srgbClr val="727CA3"/>
              </a:buClr>
            </a:pPr>
            <a:r>
              <a:rPr lang="en-US" sz="2200" dirty="0" smtClean="0">
                <a:solidFill>
                  <a:prstClr val="black"/>
                </a:solidFill>
              </a:rPr>
              <a:t>5 </a:t>
            </a:r>
            <a:r>
              <a:rPr lang="en-US" sz="2200" dirty="0" err="1" smtClean="0">
                <a:solidFill>
                  <a:prstClr val="black"/>
                </a:solidFill>
              </a:rPr>
              <a:t>lavori</a:t>
            </a:r>
            <a:r>
              <a:rPr lang="en-US" sz="2200" dirty="0" smtClean="0">
                <a:solidFill>
                  <a:prstClr val="black"/>
                </a:solidFill>
              </a:rPr>
              <a:t> di </a:t>
            </a:r>
            <a:r>
              <a:rPr lang="en-US" sz="2200" dirty="0" err="1" smtClean="0">
                <a:solidFill>
                  <a:prstClr val="black"/>
                </a:solidFill>
              </a:rPr>
              <a:t>fisica</a:t>
            </a:r>
            <a:r>
              <a:rPr lang="en-US" sz="2200" dirty="0" smtClean="0">
                <a:solidFill>
                  <a:prstClr val="black"/>
                </a:solidFill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</a:rPr>
              <a:t>pubblicati</a:t>
            </a:r>
            <a:r>
              <a:rPr lang="en-US" sz="2200" dirty="0" smtClean="0">
                <a:solidFill>
                  <a:prstClr val="black"/>
                </a:solidFill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</a:rPr>
              <a:t>nel</a:t>
            </a:r>
            <a:r>
              <a:rPr lang="en-US" sz="2200" dirty="0" smtClean="0">
                <a:solidFill>
                  <a:prstClr val="black"/>
                </a:solidFill>
              </a:rPr>
              <a:t> 2013</a:t>
            </a:r>
          </a:p>
          <a:p>
            <a:pPr lvl="0">
              <a:buClr>
                <a:srgbClr val="727CA3"/>
              </a:buClr>
            </a:pPr>
            <a:r>
              <a:rPr lang="en-US" sz="2200" dirty="0" smtClean="0">
                <a:solidFill>
                  <a:prstClr val="black"/>
                </a:solidFill>
              </a:rPr>
              <a:t>6 </a:t>
            </a:r>
            <a:r>
              <a:rPr lang="en-US" sz="2200" dirty="0" err="1" smtClean="0">
                <a:solidFill>
                  <a:prstClr val="black"/>
                </a:solidFill>
              </a:rPr>
              <a:t>articoli</a:t>
            </a:r>
            <a:r>
              <a:rPr lang="en-US" sz="2200" dirty="0" smtClean="0">
                <a:solidFill>
                  <a:prstClr val="black"/>
                </a:solidFill>
              </a:rPr>
              <a:t> da </a:t>
            </a:r>
            <a:r>
              <a:rPr lang="en-US" sz="2200" dirty="0" err="1" smtClean="0">
                <a:solidFill>
                  <a:prstClr val="black"/>
                </a:solidFill>
              </a:rPr>
              <a:t>scrivere</a:t>
            </a:r>
            <a:r>
              <a:rPr lang="en-US" sz="2200" dirty="0" smtClean="0">
                <a:solidFill>
                  <a:prstClr val="black"/>
                </a:solidFill>
              </a:rPr>
              <a:t> </a:t>
            </a:r>
          </a:p>
          <a:p>
            <a:pPr lvl="0">
              <a:buClr>
                <a:srgbClr val="727CA3"/>
              </a:buClr>
            </a:pPr>
            <a:r>
              <a:rPr lang="en-US" sz="2200" dirty="0" smtClean="0">
                <a:solidFill>
                  <a:prstClr val="black"/>
                </a:solidFill>
              </a:rPr>
              <a:t>3 </a:t>
            </a:r>
            <a:r>
              <a:rPr lang="en-US" sz="2200" dirty="0" err="1" smtClean="0">
                <a:solidFill>
                  <a:prstClr val="black"/>
                </a:solidFill>
              </a:rPr>
              <a:t>tesi</a:t>
            </a:r>
            <a:r>
              <a:rPr lang="en-US" sz="2200" dirty="0" smtClean="0">
                <a:solidFill>
                  <a:prstClr val="black"/>
                </a:solidFill>
              </a:rPr>
              <a:t> PhD </a:t>
            </a:r>
            <a:r>
              <a:rPr lang="en-US" sz="2200" dirty="0" err="1" smtClean="0">
                <a:solidFill>
                  <a:prstClr val="black"/>
                </a:solidFill>
              </a:rPr>
              <a:t>discusse</a:t>
            </a:r>
            <a:r>
              <a:rPr lang="en-US" sz="2200" dirty="0" smtClean="0">
                <a:solidFill>
                  <a:prstClr val="black"/>
                </a:solidFill>
              </a:rPr>
              <a:t> a fine 2012</a:t>
            </a:r>
          </a:p>
          <a:p>
            <a:pPr lvl="0">
              <a:buClr>
                <a:srgbClr val="727CA3"/>
              </a:buClr>
            </a:pPr>
            <a:r>
              <a:rPr lang="en-US" sz="2200" dirty="0" smtClean="0">
                <a:solidFill>
                  <a:prstClr val="black"/>
                </a:solidFill>
              </a:rPr>
              <a:t>8 </a:t>
            </a:r>
            <a:r>
              <a:rPr lang="en-US" sz="2200" dirty="0" err="1" smtClean="0">
                <a:solidFill>
                  <a:prstClr val="black"/>
                </a:solidFill>
              </a:rPr>
              <a:t>tesi</a:t>
            </a:r>
            <a:r>
              <a:rPr lang="en-US" sz="2200" dirty="0" smtClean="0">
                <a:solidFill>
                  <a:prstClr val="black"/>
                </a:solidFill>
              </a:rPr>
              <a:t> PhD in </a:t>
            </a:r>
            <a:r>
              <a:rPr lang="en-US" sz="2200" dirty="0" err="1" smtClean="0">
                <a:solidFill>
                  <a:prstClr val="black"/>
                </a:solidFill>
              </a:rPr>
              <a:t>corso</a:t>
            </a:r>
            <a:r>
              <a:rPr lang="en-US" sz="2200" dirty="0" smtClean="0">
                <a:solidFill>
                  <a:prstClr val="black"/>
                </a:solidFill>
              </a:rPr>
              <a:t>  (2 </a:t>
            </a:r>
            <a:r>
              <a:rPr lang="en-US" sz="2200" dirty="0" err="1" smtClean="0">
                <a:solidFill>
                  <a:prstClr val="black"/>
                </a:solidFill>
              </a:rPr>
              <a:t>Cracovia</a:t>
            </a:r>
            <a:r>
              <a:rPr lang="en-US" sz="2200" dirty="0" smtClean="0">
                <a:solidFill>
                  <a:prstClr val="black"/>
                </a:solidFill>
              </a:rPr>
              <a:t>, 2 Messina, Tor </a:t>
            </a:r>
            <a:r>
              <a:rPr lang="en-US" sz="2200" dirty="0" err="1" smtClean="0">
                <a:solidFill>
                  <a:prstClr val="black"/>
                </a:solidFill>
              </a:rPr>
              <a:t>Vergata</a:t>
            </a:r>
            <a:r>
              <a:rPr lang="en-US" sz="2200" dirty="0" smtClean="0">
                <a:solidFill>
                  <a:prstClr val="black"/>
                </a:solidFill>
              </a:rPr>
              <a:t>, Roma3, 2 Uppsala)</a:t>
            </a:r>
            <a:endParaRPr lang="en-US" sz="2200" dirty="0" smtClean="0">
              <a:solidFill>
                <a:prstClr val="black"/>
              </a:solidFill>
            </a:endParaRPr>
          </a:p>
          <a:p>
            <a:pPr lvl="0">
              <a:buClr>
                <a:srgbClr val="727CA3"/>
              </a:buClr>
            </a:pPr>
            <a:r>
              <a:rPr lang="en-US" sz="2200" dirty="0" smtClean="0">
                <a:solidFill>
                  <a:prstClr val="black"/>
                </a:solidFill>
              </a:rPr>
              <a:t>4 </a:t>
            </a:r>
            <a:r>
              <a:rPr lang="en-US" sz="2200" dirty="0" smtClean="0">
                <a:solidFill>
                  <a:prstClr val="black"/>
                </a:solidFill>
              </a:rPr>
              <a:t>talk </a:t>
            </a:r>
            <a:r>
              <a:rPr lang="en-US" sz="2200" dirty="0" err="1" smtClean="0">
                <a:solidFill>
                  <a:prstClr val="black"/>
                </a:solidFill>
              </a:rPr>
              <a:t>accettati</a:t>
            </a:r>
            <a:r>
              <a:rPr lang="en-US" sz="2200" dirty="0" smtClean="0">
                <a:solidFill>
                  <a:prstClr val="black"/>
                </a:solidFill>
              </a:rPr>
              <a:t> in </a:t>
            </a:r>
            <a:r>
              <a:rPr lang="en-US" sz="2200" dirty="0" err="1" smtClean="0">
                <a:solidFill>
                  <a:prstClr val="black"/>
                </a:solidFill>
              </a:rPr>
              <a:t>sessioni</a:t>
            </a:r>
            <a:r>
              <a:rPr lang="en-US" sz="2200" dirty="0" smtClean="0">
                <a:solidFill>
                  <a:prstClr val="black"/>
                </a:solidFill>
              </a:rPr>
              <a:t> diverse a EPS/HEP</a:t>
            </a:r>
          </a:p>
          <a:p>
            <a:pPr lvl="0">
              <a:buClr>
                <a:srgbClr val="727CA3"/>
              </a:buClr>
            </a:pPr>
            <a:endParaRPr lang="en-US" sz="2200" dirty="0" smtClean="0">
              <a:solidFill>
                <a:prstClr val="black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dirty="0" smtClean="0"/>
              <a:t>3/7/2013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130" y="340780"/>
            <a:ext cx="3147557" cy="55558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97700" y="660400"/>
            <a:ext cx="1288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PLB718,910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731528" y="1191680"/>
            <a:ext cx="1288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PLB720,111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641979" y="1562100"/>
            <a:ext cx="1288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PLB720,336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518400" y="1954768"/>
            <a:ext cx="128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JHEP01,119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435359" y="2540000"/>
            <a:ext cx="1173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PLB723,54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39700" y="1255180"/>
            <a:ext cx="55835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D.Babusci</a:t>
            </a:r>
            <a:r>
              <a:rPr lang="en-US" sz="1400" dirty="0" smtClean="0"/>
              <a:t>, </a:t>
            </a:r>
            <a:r>
              <a:rPr lang="en-US" sz="1400" dirty="0" err="1" smtClean="0"/>
              <a:t>G.Bencivenni</a:t>
            </a:r>
            <a:r>
              <a:rPr lang="en-US" sz="1400" dirty="0" smtClean="0"/>
              <a:t>, </a:t>
            </a:r>
            <a:r>
              <a:rPr lang="en-US" sz="1400" dirty="0" err="1" smtClean="0"/>
              <a:t>C.Bloise</a:t>
            </a:r>
            <a:r>
              <a:rPr lang="en-US" sz="1400" dirty="0" smtClean="0"/>
              <a:t>, </a:t>
            </a:r>
            <a:r>
              <a:rPr lang="en-US" sz="1400" dirty="0" err="1" smtClean="0"/>
              <a:t>F.Bossi</a:t>
            </a:r>
            <a:r>
              <a:rPr lang="en-US" sz="1400" dirty="0" smtClean="0"/>
              <a:t>, </a:t>
            </a:r>
            <a:r>
              <a:rPr lang="en-US" sz="1400" dirty="0" err="1" smtClean="0"/>
              <a:t>G.Capon</a:t>
            </a:r>
            <a:r>
              <a:rPr lang="en-US" sz="1400" dirty="0" smtClean="0"/>
              <a:t>, </a:t>
            </a:r>
            <a:r>
              <a:rPr lang="en-US" sz="1400" dirty="0" err="1" smtClean="0"/>
              <a:t>P.Ciambrone</a:t>
            </a:r>
            <a:r>
              <a:rPr lang="en-US" sz="1400" dirty="0" smtClean="0"/>
              <a:t>, E. Dane’, </a:t>
            </a:r>
          </a:p>
          <a:p>
            <a:r>
              <a:rPr lang="en-US" sz="1400" dirty="0" smtClean="0"/>
              <a:t>E. De Lucia, A. De </a:t>
            </a:r>
            <a:r>
              <a:rPr lang="en-US" sz="1400" dirty="0" err="1" smtClean="0"/>
              <a:t>Santis</a:t>
            </a:r>
            <a:r>
              <a:rPr lang="en-US" sz="1400" dirty="0" smtClean="0"/>
              <a:t>, P. De Simone, D. Domenici, </a:t>
            </a:r>
            <a:r>
              <a:rPr lang="en-US" sz="1400" dirty="0" err="1" smtClean="0"/>
              <a:t>G.Felici</a:t>
            </a:r>
            <a:r>
              <a:rPr lang="en-US" sz="1400" dirty="0" smtClean="0"/>
              <a:t>, </a:t>
            </a:r>
            <a:r>
              <a:rPr lang="en-US" sz="1400" dirty="0" err="1" smtClean="0"/>
              <a:t>S.Giovannella</a:t>
            </a:r>
            <a:r>
              <a:rPr lang="en-US" sz="1400" dirty="0" smtClean="0"/>
              <a:t>,</a:t>
            </a:r>
          </a:p>
          <a:p>
            <a:r>
              <a:rPr lang="en-US" sz="1400" dirty="0" err="1" smtClean="0"/>
              <a:t>F.Happacher</a:t>
            </a:r>
            <a:r>
              <a:rPr lang="en-US" sz="1400" dirty="0" smtClean="0"/>
              <a:t>, </a:t>
            </a:r>
            <a:r>
              <a:rPr lang="en-US" sz="1400" dirty="0" err="1" smtClean="0"/>
              <a:t>J.Lee-Franzini</a:t>
            </a:r>
            <a:r>
              <a:rPr lang="en-US" sz="1400" dirty="0" smtClean="0"/>
              <a:t>, </a:t>
            </a:r>
            <a:r>
              <a:rPr lang="en-US" sz="1400" dirty="0" err="1" smtClean="0"/>
              <a:t>M.Martini</a:t>
            </a:r>
            <a:r>
              <a:rPr lang="en-US" sz="1400" dirty="0" smtClean="0"/>
              <a:t>, </a:t>
            </a:r>
            <a:r>
              <a:rPr lang="en-US" sz="1400" dirty="0" err="1" smtClean="0"/>
              <a:t>S.Miscetti,G.Morello</a:t>
            </a:r>
            <a:r>
              <a:rPr lang="en-US" sz="1400" dirty="0" smtClean="0"/>
              <a:t>, </a:t>
            </a:r>
            <a:r>
              <a:rPr lang="en-US" sz="1400" dirty="0" err="1" smtClean="0"/>
              <a:t>A.Palladino</a:t>
            </a:r>
            <a:r>
              <a:rPr lang="en-US" sz="1400" dirty="0" smtClean="0"/>
              <a:t>,</a:t>
            </a:r>
          </a:p>
          <a:p>
            <a:r>
              <a:rPr lang="en-US" sz="1400" dirty="0" err="1" smtClean="0"/>
              <a:t>P.Santangelo</a:t>
            </a:r>
            <a:r>
              <a:rPr lang="en-US" sz="1400" dirty="0" smtClean="0"/>
              <a:t>, </a:t>
            </a:r>
            <a:r>
              <a:rPr lang="en-US" sz="1400" dirty="0" err="1" smtClean="0"/>
              <a:t>I.Sarra</a:t>
            </a:r>
            <a:r>
              <a:rPr lang="en-US" sz="1400" dirty="0" smtClean="0"/>
              <a:t>, </a:t>
            </a:r>
            <a:r>
              <a:rPr lang="en-US" sz="1400" dirty="0" err="1" smtClean="0"/>
              <a:t>G.Venanzoni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9140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2700" y="789699"/>
            <a:ext cx="4044696" cy="30273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0" y="99480"/>
            <a:ext cx="4787900" cy="4445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Attivita</a:t>
            </a:r>
            <a:r>
              <a:rPr lang="en-US" dirty="0" smtClean="0"/>
              <a:t>’ 2013: </a:t>
            </a:r>
            <a:r>
              <a:rPr lang="en-US" dirty="0" err="1" smtClean="0"/>
              <a:t>KLOE</a:t>
            </a:r>
            <a:r>
              <a:rPr lang="en-US" dirty="0" smtClean="0"/>
              <a:t>-2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700" y="543980"/>
            <a:ext cx="5003800" cy="2364320"/>
          </a:xfrm>
        </p:spPr>
        <p:txBody>
          <a:bodyPr>
            <a:normAutofit fontScale="92500" lnSpcReduction="10000"/>
          </a:bodyPr>
          <a:lstStyle/>
          <a:p>
            <a:pPr lvl="0">
              <a:buClr>
                <a:srgbClr val="727CA3"/>
              </a:buClr>
            </a:pPr>
            <a:r>
              <a:rPr lang="en-US" sz="1800" dirty="0" err="1" smtClean="0">
                <a:solidFill>
                  <a:prstClr val="black"/>
                </a:solidFill>
              </a:rPr>
              <a:t>Studi</a:t>
            </a:r>
            <a:r>
              <a:rPr lang="en-US" sz="1800" dirty="0" smtClean="0">
                <a:solidFill>
                  <a:prstClr val="black"/>
                </a:solidFill>
              </a:rPr>
              <a:t> </a:t>
            </a:r>
            <a:r>
              <a:rPr lang="en-US" sz="1800" dirty="0" err="1">
                <a:solidFill>
                  <a:prstClr val="black"/>
                </a:solidFill>
              </a:rPr>
              <a:t>d’integrazione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  <a:endParaRPr lang="en-US" sz="1800" dirty="0" smtClean="0">
              <a:solidFill>
                <a:prstClr val="black"/>
              </a:solidFill>
            </a:endParaRPr>
          </a:p>
          <a:p>
            <a:pPr lvl="0">
              <a:buClr>
                <a:srgbClr val="727CA3"/>
              </a:buClr>
            </a:pPr>
            <a:r>
              <a:rPr lang="en-US" sz="1800" dirty="0" err="1">
                <a:solidFill>
                  <a:prstClr val="black"/>
                </a:solidFill>
              </a:rPr>
              <a:t>Costruzione</a:t>
            </a:r>
            <a:r>
              <a:rPr lang="en-US" sz="1800" dirty="0">
                <a:solidFill>
                  <a:prstClr val="black"/>
                </a:solidFill>
              </a:rPr>
              <a:t> IT, </a:t>
            </a:r>
            <a:r>
              <a:rPr lang="en-US" sz="1800" dirty="0" err="1">
                <a:solidFill>
                  <a:prstClr val="black"/>
                </a:solidFill>
              </a:rPr>
              <a:t>QCALt</a:t>
            </a:r>
            <a:r>
              <a:rPr lang="en-US" sz="1800" dirty="0">
                <a:solidFill>
                  <a:prstClr val="black"/>
                </a:solidFill>
              </a:rPr>
              <a:t>, </a:t>
            </a:r>
            <a:r>
              <a:rPr lang="en-US" sz="1800" dirty="0" err="1">
                <a:solidFill>
                  <a:prstClr val="black"/>
                </a:solidFill>
              </a:rPr>
              <a:t>CCalt</a:t>
            </a:r>
            <a:r>
              <a:rPr lang="en-US" sz="1800" dirty="0">
                <a:solidFill>
                  <a:prstClr val="black"/>
                </a:solidFill>
              </a:rPr>
              <a:t>, </a:t>
            </a:r>
            <a:r>
              <a:rPr lang="en-US" sz="1800" dirty="0" err="1">
                <a:solidFill>
                  <a:prstClr val="black"/>
                </a:solidFill>
              </a:rPr>
              <a:t>assemblaggio</a:t>
            </a:r>
            <a:r>
              <a:rPr lang="en-US" sz="1800" dirty="0">
                <a:solidFill>
                  <a:prstClr val="black"/>
                </a:solidFill>
              </a:rPr>
              <a:t>, test</a:t>
            </a:r>
          </a:p>
          <a:p>
            <a:pPr marL="0" indent="0" algn="r">
              <a:buClr>
                <a:srgbClr val="727CA3"/>
              </a:buClr>
              <a:buNone/>
            </a:pPr>
            <a:r>
              <a:rPr lang="en-US" sz="1600" dirty="0">
                <a:solidFill>
                  <a:prstClr val="black"/>
                </a:solidFill>
              </a:rPr>
              <a:t>fine </a:t>
            </a:r>
            <a:r>
              <a:rPr lang="en-US" sz="1600" dirty="0" err="1">
                <a:solidFill>
                  <a:prstClr val="black"/>
                </a:solidFill>
              </a:rPr>
              <a:t>aprile</a:t>
            </a:r>
            <a:endParaRPr lang="en-US" sz="1600" dirty="0">
              <a:solidFill>
                <a:prstClr val="black"/>
              </a:solidFill>
            </a:endParaRPr>
          </a:p>
          <a:p>
            <a:pPr lvl="0">
              <a:buClr>
                <a:srgbClr val="727CA3"/>
              </a:buClr>
            </a:pPr>
            <a:r>
              <a:rPr lang="en-US" sz="1800" dirty="0" err="1" smtClean="0">
                <a:solidFill>
                  <a:prstClr val="black"/>
                </a:solidFill>
              </a:rPr>
              <a:t>Integrazione</a:t>
            </a:r>
            <a:r>
              <a:rPr lang="en-US" sz="1800" dirty="0" smtClean="0">
                <a:solidFill>
                  <a:prstClr val="black"/>
                </a:solidFill>
              </a:rPr>
              <a:t> e </a:t>
            </a:r>
            <a:r>
              <a:rPr lang="en-US" sz="1800" dirty="0" err="1" smtClean="0">
                <a:solidFill>
                  <a:prstClr val="black"/>
                </a:solidFill>
              </a:rPr>
              <a:t>assemblaggio</a:t>
            </a:r>
            <a:r>
              <a:rPr lang="en-US" sz="1800" dirty="0" smtClean="0">
                <a:solidFill>
                  <a:prstClr val="black"/>
                </a:solidFill>
              </a:rPr>
              <a:t> </a:t>
            </a:r>
            <a:r>
              <a:rPr lang="en-US" sz="1800" dirty="0" err="1" smtClean="0">
                <a:solidFill>
                  <a:prstClr val="black"/>
                </a:solidFill>
              </a:rPr>
              <a:t>sulla</a:t>
            </a:r>
            <a:r>
              <a:rPr lang="en-US" sz="1800" dirty="0" smtClean="0">
                <a:solidFill>
                  <a:prstClr val="black"/>
                </a:solidFill>
              </a:rPr>
              <a:t> beam pipe</a:t>
            </a:r>
          </a:p>
          <a:p>
            <a:pPr marL="0" lvl="0" indent="0" algn="r">
              <a:buClr>
                <a:srgbClr val="727CA3"/>
              </a:buClr>
              <a:buNone/>
            </a:pPr>
            <a:r>
              <a:rPr lang="en-US" sz="1500" dirty="0" smtClean="0">
                <a:solidFill>
                  <a:prstClr val="black"/>
                </a:solidFill>
              </a:rPr>
              <a:t>20 </a:t>
            </a:r>
            <a:r>
              <a:rPr lang="en-US" sz="1500" dirty="0" err="1" smtClean="0">
                <a:solidFill>
                  <a:prstClr val="black"/>
                </a:solidFill>
              </a:rPr>
              <a:t>maggio</a:t>
            </a:r>
            <a:r>
              <a:rPr lang="en-US" sz="1500" dirty="0" smtClean="0">
                <a:solidFill>
                  <a:prstClr val="black"/>
                </a:solidFill>
              </a:rPr>
              <a:t> </a:t>
            </a:r>
          </a:p>
          <a:p>
            <a:pPr lvl="0">
              <a:buClr>
                <a:srgbClr val="727CA3"/>
              </a:buClr>
            </a:pPr>
            <a:r>
              <a:rPr lang="en-US" sz="1800" dirty="0" err="1" smtClean="0">
                <a:solidFill>
                  <a:prstClr val="black"/>
                </a:solidFill>
              </a:rPr>
              <a:t>Installazione</a:t>
            </a:r>
            <a:r>
              <a:rPr lang="en-US" sz="1800" dirty="0" smtClean="0">
                <a:solidFill>
                  <a:prstClr val="black"/>
                </a:solidFill>
              </a:rPr>
              <a:t> </a:t>
            </a:r>
            <a:r>
              <a:rPr lang="en-US" sz="1800" dirty="0" err="1" smtClean="0">
                <a:solidFill>
                  <a:prstClr val="black"/>
                </a:solidFill>
              </a:rPr>
              <a:t>su</a:t>
            </a:r>
            <a:r>
              <a:rPr lang="en-US" sz="1800" dirty="0" smtClean="0">
                <a:solidFill>
                  <a:prstClr val="black"/>
                </a:solidFill>
              </a:rPr>
              <a:t> </a:t>
            </a:r>
            <a:r>
              <a:rPr lang="en-US" sz="1800" dirty="0" err="1" smtClean="0">
                <a:solidFill>
                  <a:prstClr val="black"/>
                </a:solidFill>
              </a:rPr>
              <a:t>Dafne</a:t>
            </a:r>
            <a:r>
              <a:rPr lang="en-US" sz="1800" dirty="0" smtClean="0">
                <a:solidFill>
                  <a:prstClr val="black"/>
                </a:solidFill>
              </a:rPr>
              <a:t>		       </a:t>
            </a:r>
            <a:r>
              <a:rPr lang="en-US" sz="1500" dirty="0" smtClean="0">
                <a:solidFill>
                  <a:prstClr val="black"/>
                </a:solidFill>
              </a:rPr>
              <a:t>20 </a:t>
            </a:r>
            <a:r>
              <a:rPr lang="en-US" sz="1500" dirty="0" err="1" smtClean="0">
                <a:solidFill>
                  <a:prstClr val="black"/>
                </a:solidFill>
              </a:rPr>
              <a:t>giugno</a:t>
            </a:r>
            <a:endParaRPr lang="en-US" sz="1500" dirty="0" smtClean="0">
              <a:solidFill>
                <a:prstClr val="black"/>
              </a:solidFill>
            </a:endParaRPr>
          </a:p>
          <a:p>
            <a:pPr marL="0" lvl="0" indent="0" algn="ctr">
              <a:buClr>
                <a:srgbClr val="727CA3"/>
              </a:buClr>
              <a:buNone/>
            </a:pPr>
            <a:r>
              <a:rPr lang="en-US" sz="1800" dirty="0" smtClean="0">
                <a:solidFill>
                  <a:prstClr val="black"/>
                </a:solidFill>
              </a:rPr>
              <a:t>   </a:t>
            </a:r>
            <a:r>
              <a:rPr lang="en-US" sz="1800" dirty="0" err="1" smtClean="0">
                <a:solidFill>
                  <a:prstClr val="black"/>
                </a:solidFill>
              </a:rPr>
              <a:t>Una</a:t>
            </a:r>
            <a:r>
              <a:rPr lang="en-US" sz="1800" dirty="0" smtClean="0">
                <a:solidFill>
                  <a:prstClr val="black"/>
                </a:solidFill>
              </a:rPr>
              <a:t> </a:t>
            </a:r>
            <a:r>
              <a:rPr lang="en-US" sz="1800" dirty="0" err="1" smtClean="0">
                <a:solidFill>
                  <a:prstClr val="black"/>
                </a:solidFill>
              </a:rPr>
              <a:t>grande</a:t>
            </a:r>
            <a:r>
              <a:rPr lang="en-US" sz="1800" dirty="0" smtClean="0">
                <a:solidFill>
                  <a:prstClr val="black"/>
                </a:solidFill>
              </a:rPr>
              <a:t> </a:t>
            </a:r>
            <a:r>
              <a:rPr lang="en-US" sz="1800" dirty="0" err="1" smtClean="0">
                <a:solidFill>
                  <a:prstClr val="black"/>
                </a:solidFill>
              </a:rPr>
              <a:t>prova</a:t>
            </a:r>
            <a:r>
              <a:rPr lang="en-US" sz="1800" dirty="0" smtClean="0">
                <a:solidFill>
                  <a:prstClr val="black"/>
                </a:solidFill>
              </a:rPr>
              <a:t> </a:t>
            </a:r>
            <a:r>
              <a:rPr lang="en-US" sz="1800" dirty="0" err="1" smtClean="0">
                <a:solidFill>
                  <a:prstClr val="black"/>
                </a:solidFill>
              </a:rPr>
              <a:t>delle</a:t>
            </a:r>
            <a:r>
              <a:rPr lang="en-US" sz="1800" dirty="0" smtClean="0">
                <a:solidFill>
                  <a:prstClr val="black"/>
                </a:solidFill>
              </a:rPr>
              <a:t> </a:t>
            </a:r>
            <a:r>
              <a:rPr lang="en-US" sz="1800" dirty="0" err="1" smtClean="0">
                <a:solidFill>
                  <a:prstClr val="black"/>
                </a:solidFill>
              </a:rPr>
              <a:t>competenze</a:t>
            </a:r>
            <a:r>
              <a:rPr lang="en-US" sz="1800" dirty="0" smtClean="0">
                <a:solidFill>
                  <a:prstClr val="black"/>
                </a:solidFill>
              </a:rPr>
              <a:t> </a:t>
            </a:r>
            <a:r>
              <a:rPr lang="en-US" sz="1800" dirty="0" err="1" smtClean="0">
                <a:solidFill>
                  <a:prstClr val="black"/>
                </a:solidFill>
              </a:rPr>
              <a:t>tecniche</a:t>
            </a:r>
            <a:r>
              <a:rPr lang="en-US" sz="1800" dirty="0" smtClean="0">
                <a:solidFill>
                  <a:prstClr val="black"/>
                </a:solidFill>
              </a:rPr>
              <a:t> e </a:t>
            </a:r>
            <a:r>
              <a:rPr lang="en-US" sz="1800" dirty="0" err="1" smtClean="0">
                <a:solidFill>
                  <a:prstClr val="black"/>
                </a:solidFill>
              </a:rPr>
              <a:t>della</a:t>
            </a:r>
            <a:r>
              <a:rPr lang="en-US" sz="1800" dirty="0" smtClean="0">
                <a:solidFill>
                  <a:prstClr val="black"/>
                </a:solidFill>
              </a:rPr>
              <a:t> </a:t>
            </a:r>
            <a:r>
              <a:rPr lang="en-US" sz="1800" dirty="0" err="1" smtClean="0">
                <a:solidFill>
                  <a:prstClr val="black"/>
                </a:solidFill>
              </a:rPr>
              <a:t>capacita</a:t>
            </a:r>
            <a:r>
              <a:rPr lang="en-US" sz="1800" dirty="0" smtClean="0">
                <a:solidFill>
                  <a:prstClr val="black"/>
                </a:solidFill>
              </a:rPr>
              <a:t>’ di </a:t>
            </a:r>
            <a:r>
              <a:rPr lang="en-US" sz="1800" dirty="0" err="1" smtClean="0">
                <a:solidFill>
                  <a:prstClr val="black"/>
                </a:solidFill>
              </a:rPr>
              <a:t>collaborazione</a:t>
            </a:r>
            <a:r>
              <a:rPr lang="en-US" sz="1800" dirty="0" smtClean="0">
                <a:solidFill>
                  <a:prstClr val="black"/>
                </a:solidFill>
              </a:rPr>
              <a:t> </a:t>
            </a:r>
            <a:r>
              <a:rPr lang="en-US" sz="1800" dirty="0" err="1" smtClean="0">
                <a:solidFill>
                  <a:prstClr val="black"/>
                </a:solidFill>
              </a:rPr>
              <a:t>nel</a:t>
            </a:r>
            <a:r>
              <a:rPr lang="en-US" sz="1800" dirty="0" smtClean="0">
                <a:solidFill>
                  <a:prstClr val="black"/>
                </a:solidFill>
              </a:rPr>
              <a:t> </a:t>
            </a:r>
            <a:r>
              <a:rPr lang="en-US" sz="1800" dirty="0" err="1" smtClean="0">
                <a:solidFill>
                  <a:prstClr val="black"/>
                </a:solidFill>
              </a:rPr>
              <a:t>laboratorio</a:t>
            </a:r>
            <a:endParaRPr lang="en-US" sz="1800" dirty="0" smtClean="0">
              <a:solidFill>
                <a:prstClr val="black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dirty="0" smtClean="0"/>
              <a:t>3/7/2013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908300"/>
            <a:ext cx="4981430" cy="37399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2700" y="3924300"/>
            <a:ext cx="4041648" cy="26985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58000" y="963080"/>
            <a:ext cx="1139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CCALT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6154" y="2908300"/>
            <a:ext cx="1838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Inner Tracker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84864" y="3886202"/>
            <a:ext cx="117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Q</a:t>
            </a:r>
            <a:r>
              <a:rPr lang="en-US" sz="2400" dirty="0" err="1" smtClean="0"/>
              <a:t>CALT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Cablaggio</a:t>
            </a:r>
            <a:r>
              <a:rPr lang="en-US" dirty="0" smtClean="0"/>
              <a:t> </a:t>
            </a:r>
            <a:r>
              <a:rPr lang="en-US" dirty="0" err="1" smtClean="0"/>
              <a:t>dell’Inner</a:t>
            </a:r>
            <a:r>
              <a:rPr lang="en-US" dirty="0" smtClean="0"/>
              <a:t> Tracker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dirty="0" smtClean="0"/>
              <a:t>3/7/2013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l="1282" r="12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3946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3/7/2012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>
          <a:xfrm>
            <a:off x="53848" y="0"/>
            <a:ext cx="4653619" cy="2792171"/>
          </a:xfrm>
        </p:spPr>
      </p:pic>
      <p:sp>
        <p:nvSpPr>
          <p:cNvPr id="8" name="TextBox 7"/>
          <p:cNvSpPr txBox="1"/>
          <p:nvPr/>
        </p:nvSpPr>
        <p:spPr>
          <a:xfrm>
            <a:off x="53848" y="-5834"/>
            <a:ext cx="3034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IT shielding and testing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5863167" y="830833"/>
            <a:ext cx="3185837" cy="49934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48500" y="266699"/>
            <a:ext cx="1787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BP transport</a:t>
            </a:r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402" y="2867275"/>
            <a:ext cx="4457700" cy="334683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35098" y="2865906"/>
            <a:ext cx="1303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Insertion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9674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 secondo sem. 2013 </a:t>
            </a:r>
            <a:r>
              <a:rPr lang="en-US" dirty="0" err="1" smtClean="0"/>
              <a:t>KLOE</a:t>
            </a:r>
            <a:r>
              <a:rPr lang="en-US" dirty="0" smtClean="0"/>
              <a:t>-2: SEA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dirty="0" smtClean="0"/>
              <a:t>3/7/2013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aphicFrame>
        <p:nvGraphicFramePr>
          <p:cNvPr id="11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90749393"/>
              </p:ext>
            </p:extLst>
          </p:nvPr>
        </p:nvGraphicFramePr>
        <p:xfrm>
          <a:off x="50800" y="1257300"/>
          <a:ext cx="8973024" cy="3932040"/>
        </p:xfrm>
        <a:graphic>
          <a:graphicData uri="http://schemas.openxmlformats.org/drawingml/2006/table">
            <a:tbl>
              <a:tblPr/>
              <a:tblGrid>
                <a:gridCol w="507478"/>
                <a:gridCol w="6782322"/>
                <a:gridCol w="993392"/>
                <a:gridCol w="689832"/>
              </a:tblGrid>
              <a:tr h="337866"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II semestre 2013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866">
                <a:tc rowSpan="9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9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16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92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Completamento manutenzione straordinaria elettronica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DAQ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, DC,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ECAL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, ripristino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spare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792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Supporto installazione e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commissioning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dell’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IT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792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Completamento 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sistema controllo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HV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dell’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IT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3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792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Upgrade firmware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GIB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1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792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Times New Roman" pitchFamily="1" charset="0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Supporto installazione e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commissioning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di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QCALT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Times New Roman" pitchFamily="1" charset="0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792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Times New Roman" pitchFamily="1" charset="0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Produzione/Test schede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readout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CCALT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Times New Roman" pitchFamily="1" charset="0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 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792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Times New Roman" pitchFamily="1" charset="0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Sviluppo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scheda flash-</a:t>
                      </a:r>
                      <a:r>
                        <a:rPr kumimoji="0" lang="it-IT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ADC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(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CCALT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/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LET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)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Times New Roman" pitchFamily="1" charset="0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5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792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Times New Roman" pitchFamily="1" charset="0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Supporto per 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cablaggio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, test 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di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CCALT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Times New Roman" pitchFamily="1" charset="0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 secondo sem. 2013 </a:t>
            </a:r>
            <a:r>
              <a:rPr lang="en-US" dirty="0" err="1" smtClean="0"/>
              <a:t>KLOE</a:t>
            </a:r>
            <a:r>
              <a:rPr lang="en-US" dirty="0" smtClean="0"/>
              <a:t>-2: SSCR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dirty="0" smtClean="0"/>
              <a:t>3/7/2013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aphicFrame>
        <p:nvGraphicFramePr>
          <p:cNvPr id="11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05025109"/>
              </p:ext>
            </p:extLst>
          </p:nvPr>
        </p:nvGraphicFramePr>
        <p:xfrm>
          <a:off x="41187" y="1993900"/>
          <a:ext cx="8890001" cy="1813630"/>
        </p:xfrm>
        <a:graphic>
          <a:graphicData uri="http://schemas.openxmlformats.org/drawingml/2006/table">
            <a:tbl>
              <a:tblPr/>
              <a:tblGrid>
                <a:gridCol w="1621825"/>
                <a:gridCol w="5330970"/>
                <a:gridCol w="968603"/>
                <a:gridCol w="968603"/>
              </a:tblGrid>
              <a:tr h="35563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SSCR II semestre 2013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563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Carpenteria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Completamento installazione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1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 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67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Off 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meccanica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Tooling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d’installazione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1 </a:t>
                      </a: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56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SPAS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Integrazione e installazione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 2014 </a:t>
            </a:r>
            <a:r>
              <a:rPr lang="en-US" dirty="0" err="1" smtClean="0"/>
              <a:t>KLOE</a:t>
            </a:r>
            <a:r>
              <a:rPr lang="en-US" dirty="0" smtClean="0"/>
              <a:t>-2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3/7/2012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aphicFrame>
        <p:nvGraphicFramePr>
          <p:cNvPr id="11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27258799"/>
              </p:ext>
            </p:extLst>
          </p:nvPr>
        </p:nvGraphicFramePr>
        <p:xfrm>
          <a:off x="152400" y="2065044"/>
          <a:ext cx="8283192" cy="1463088"/>
        </p:xfrm>
        <a:graphic>
          <a:graphicData uri="http://schemas.openxmlformats.org/drawingml/2006/table">
            <a:tbl>
              <a:tblPr/>
              <a:tblGrid>
                <a:gridCol w="507478"/>
                <a:gridCol w="6782322"/>
                <a:gridCol w="993392"/>
              </a:tblGrid>
              <a:tr h="337866"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Personale tecnico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92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Supporto per il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run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92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+mj-lt"/>
                        </a:rPr>
                        <a:t>Sistema</a:t>
                      </a:r>
                      <a:r>
                        <a:rPr lang="en-US" dirty="0" smtClean="0">
                          <a:latin typeface="+mj-lt"/>
                        </a:rPr>
                        <a:t> gas</a:t>
                      </a:r>
                      <a:endParaRPr lang="en-US" dirty="0">
                        <a:latin typeface="+mj-lt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 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9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Computing</a:t>
                      </a:r>
                      <a:endParaRPr lang="en-US" dirty="0">
                        <a:latin typeface="+mj-lt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j-lt"/>
                        </a:rPr>
                        <a:t>  2</a:t>
                      </a:r>
                      <a:r>
                        <a:rPr lang="en-US" dirty="0" smtClean="0">
                          <a:latin typeface="+mj-lt"/>
                        </a:rPr>
                        <a:t> FTE</a:t>
                      </a:r>
                      <a:endParaRPr lang="en-US" dirty="0">
                        <a:latin typeface="+mj-lt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12734380"/>
              </p:ext>
            </p:extLst>
          </p:nvPr>
        </p:nvGraphicFramePr>
        <p:xfrm>
          <a:off x="114300" y="3817644"/>
          <a:ext cx="8973024" cy="1463088"/>
        </p:xfrm>
        <a:graphic>
          <a:graphicData uri="http://schemas.openxmlformats.org/drawingml/2006/table">
            <a:tbl>
              <a:tblPr/>
              <a:tblGrid>
                <a:gridCol w="507478"/>
                <a:gridCol w="6782322"/>
                <a:gridCol w="993392"/>
                <a:gridCol w="689832"/>
              </a:tblGrid>
              <a:tr h="337866"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921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Commissioning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/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revision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schede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DAQ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/nuovi rivelatori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9 </a:t>
                      </a:r>
                      <a:r>
                        <a:rPr kumimoji="0" lang="it-IT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79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+mj-lt"/>
                        </a:rPr>
                        <a:t>Supporto</a:t>
                      </a:r>
                      <a:r>
                        <a:rPr lang="en-US" dirty="0" smtClean="0">
                          <a:latin typeface="+mj-lt"/>
                        </a:rPr>
                        <a:t> slow control</a:t>
                      </a:r>
                      <a:endParaRPr lang="en-US" dirty="0">
                        <a:latin typeface="+mj-lt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3 mu</a:t>
                      </a:r>
                      <a:endParaRPr lang="en-US" dirty="0">
                        <a:latin typeface="+mj-lt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792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+mj-lt"/>
                        </a:rPr>
                        <a:t>Manutenzione</a:t>
                      </a:r>
                      <a:r>
                        <a:rPr lang="en-US" dirty="0" smtClean="0">
                          <a:latin typeface="+mj-lt"/>
                        </a:rPr>
                        <a:t> </a:t>
                      </a:r>
                      <a:r>
                        <a:rPr lang="en-US" dirty="0" err="1" smtClean="0">
                          <a:latin typeface="+mj-lt"/>
                        </a:rPr>
                        <a:t>elettronica</a:t>
                      </a:r>
                      <a:r>
                        <a:rPr lang="en-US" baseline="0" dirty="0" smtClean="0">
                          <a:latin typeface="+mj-lt"/>
                        </a:rPr>
                        <a:t> </a:t>
                      </a:r>
                      <a:r>
                        <a:rPr lang="en-US" baseline="0" dirty="0" err="1" smtClean="0">
                          <a:latin typeface="+mj-lt"/>
                        </a:rPr>
                        <a:t>KLOE</a:t>
                      </a:r>
                      <a:r>
                        <a:rPr lang="en-US" baseline="0" dirty="0" smtClean="0">
                          <a:latin typeface="+mj-lt"/>
                        </a:rPr>
                        <a:t> </a:t>
                      </a:r>
                      <a:r>
                        <a:rPr lang="en-US" baseline="0" dirty="0" err="1" smtClean="0">
                          <a:latin typeface="+mj-lt"/>
                        </a:rPr>
                        <a:t>durante</a:t>
                      </a:r>
                      <a:r>
                        <a:rPr lang="en-US" baseline="0" dirty="0" smtClean="0">
                          <a:latin typeface="+mj-lt"/>
                        </a:rPr>
                        <a:t> </a:t>
                      </a:r>
                      <a:r>
                        <a:rPr lang="en-US" baseline="0" dirty="0" err="1" smtClean="0">
                          <a:latin typeface="+mj-lt"/>
                        </a:rPr>
                        <a:t>il</a:t>
                      </a:r>
                      <a:r>
                        <a:rPr lang="en-US" baseline="0" dirty="0" smtClean="0">
                          <a:latin typeface="+mj-lt"/>
                        </a:rPr>
                        <a:t> run</a:t>
                      </a:r>
                      <a:endParaRPr lang="en-US" dirty="0">
                        <a:latin typeface="+mj-lt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 3 mu</a:t>
                      </a:r>
                      <a:endParaRPr lang="en-US" dirty="0">
                        <a:latin typeface="+mj-lt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8379506" y="5919374"/>
            <a:ext cx="620683" cy="369332"/>
            <a:chOff x="8379506" y="5919374"/>
            <a:chExt cx="620683" cy="369332"/>
          </a:xfrm>
        </p:grpSpPr>
        <p:sp>
          <p:nvSpPr>
            <p:cNvPr id="13" name="Action Button: Custom 12">
              <a:hlinkClick r:id="" action="ppaction://noaction" highlightClick="1"/>
              <a:hlinkHover r:id="rId2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114300" y="1435100"/>
            <a:ext cx="83096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727CA3"/>
              </a:buClr>
            </a:pPr>
            <a:r>
              <a:rPr lang="en-US" sz="2000" dirty="0" err="1" smtClean="0">
                <a:solidFill>
                  <a:prstClr val="black"/>
                </a:solidFill>
              </a:rPr>
              <a:t>Anagrafica</a:t>
            </a:r>
            <a:r>
              <a:rPr lang="en-US" sz="2000" dirty="0" smtClean="0">
                <a:solidFill>
                  <a:prstClr val="black"/>
                </a:solidFill>
              </a:rPr>
              <a:t> 2014: 18 </a:t>
            </a:r>
            <a:r>
              <a:rPr lang="en-US" sz="2000" dirty="0" err="1" smtClean="0">
                <a:solidFill>
                  <a:prstClr val="black"/>
                </a:solidFill>
              </a:rPr>
              <a:t>ricercatori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</a:rPr>
              <a:t>e</a:t>
            </a:r>
            <a:r>
              <a:rPr lang="en-US" sz="2000" dirty="0" smtClean="0">
                <a:solidFill>
                  <a:prstClr val="black"/>
                </a:solidFill>
              </a:rPr>
              <a:t> 4 </a:t>
            </a:r>
            <a:r>
              <a:rPr lang="en-US" sz="2000" dirty="0" err="1" smtClean="0">
                <a:solidFill>
                  <a:prstClr val="black"/>
                </a:solidFill>
              </a:rPr>
              <a:t>tecnologi</a:t>
            </a:r>
            <a:r>
              <a:rPr lang="en-US" sz="2000" dirty="0" smtClean="0">
                <a:solidFill>
                  <a:prstClr val="black"/>
                </a:solidFill>
              </a:rPr>
              <a:t> per 12.9 FTE (15.8 FTE </a:t>
            </a:r>
            <a:r>
              <a:rPr lang="en-US" sz="2000" dirty="0" err="1" smtClean="0">
                <a:solidFill>
                  <a:prstClr val="black"/>
                </a:solidFill>
              </a:rPr>
              <a:t>nel</a:t>
            </a:r>
            <a:r>
              <a:rPr lang="en-US" sz="2000" dirty="0" smtClean="0">
                <a:solidFill>
                  <a:prstClr val="black"/>
                </a:solidFill>
              </a:rPr>
              <a:t> 2013) </a:t>
            </a:r>
            <a:endParaRPr lang="en-US" sz="20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7202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capoccia\Desktop\P1050245.JPG"/>
          <p:cNvPicPr>
            <a:picLocks noChangeAspect="1" noChangeArrowheads="1"/>
          </p:cNvPicPr>
          <p:nvPr/>
        </p:nvPicPr>
        <p:blipFill>
          <a:blip r:embed="rId3"/>
          <a:srcRect r="10680" b="13667"/>
          <a:stretch>
            <a:fillRect/>
          </a:stretch>
        </p:blipFill>
        <p:spPr bwMode="auto">
          <a:xfrm>
            <a:off x="-1588" y="115888"/>
            <a:ext cx="9145588" cy="662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itle 1"/>
          <p:cNvSpPr>
            <a:spLocks noGrp="1"/>
          </p:cNvSpPr>
          <p:nvPr>
            <p:ph type="ctrTitle"/>
          </p:nvPr>
        </p:nvSpPr>
        <p:spPr>
          <a:xfrm>
            <a:off x="5329113" y="260648"/>
            <a:ext cx="3635375" cy="1143000"/>
          </a:xfrm>
          <a:ln w="38100"/>
          <a:extLst>
            <a:ext uri="{909E8E84-426E-40dd-AFC4-6F175D3DCCD1}">
              <a14:hiddenFill xmlns:a14="http://schemas.microsoft.com/office/drawing/2010/main" xmlns:a="http://schemas.openxmlformats.org/drawingml/2006/main" xmlns:p="http://schemas.openxmlformats.org/presentation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a="http://schemas.openxmlformats.org/drawingml/2006/main" xmlns:p="http://schemas.openxmlformats.org/presentation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a="http://schemas.openxmlformats.org/drawingml/2006/main" xmlns:p="http://schemas.openxmlformats.org/presentationml/2006/main" xmlns="" val="1"/>
            </a:ext>
          </a:extLst>
        </p:spPr>
        <p:txBody>
          <a:bodyPr/>
          <a:lstStyle/>
          <a:p>
            <a:pPr algn="r">
              <a:defRPr/>
            </a:pPr>
            <a:r>
              <a:rPr lang="en-US" sz="28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NA62 </a:t>
            </a:r>
            <a:r>
              <a:rPr lang="en-US" sz="2800" b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stato</a:t>
            </a:r>
            <a:r>
              <a:rPr lang="en-US" sz="28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e</a:t>
            </a:r>
            <a:r>
              <a:rPr lang="en-US" sz="28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b="1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prospettive</a:t>
            </a:r>
            <a:endParaRPr lang="en-US" sz="2800" b="1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8" name="Subtitle 4"/>
          <p:cNvSpPr>
            <a:spLocks noGrp="1"/>
          </p:cNvSpPr>
          <p:nvPr>
            <p:ph type="subTitle" idx="1"/>
          </p:nvPr>
        </p:nvSpPr>
        <p:spPr>
          <a:xfrm>
            <a:off x="762000" y="3505200"/>
            <a:ext cx="7772400" cy="25908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Helvetica" charset="0"/>
                <a:ea typeface="ＭＳ Ｐゴシック" charset="-128"/>
                <a:cs typeface="ＭＳ Ｐゴシック" charset="-128"/>
              </a:rPr>
              <a:t>A.Antonelli, G. Mannocchi, M. Martini, M. Moulson, F. Gonnella, M.Raggi, T. Spadaro </a:t>
            </a:r>
          </a:p>
          <a:p>
            <a:r>
              <a:rPr lang="en-US">
                <a:solidFill>
                  <a:schemeClr val="bg1"/>
                </a:solidFill>
                <a:latin typeface="Helvetica" charset="0"/>
                <a:ea typeface="ＭＳ Ｐゴシック" charset="-128"/>
                <a:cs typeface="ＭＳ Ｐゴシック" charset="-128"/>
              </a:rPr>
              <a:t>C.Capoccia, E. Capitolo, A.Cecchetti, G. Corradi, R.Lenci, C. Paglia, V. Russo, M. Santoni, S.Valeri, D. Tagnani, T. Vassilieva</a:t>
            </a:r>
          </a:p>
          <a:p>
            <a:r>
              <a:rPr lang="en-US">
                <a:solidFill>
                  <a:schemeClr val="bg1"/>
                </a:solidFill>
                <a:latin typeface="Helvetica" charset="0"/>
                <a:ea typeface="ＭＳ Ｐゴシック" charset="-128"/>
                <a:cs typeface="ＭＳ Ｐゴシック" charset="-128"/>
              </a:rPr>
              <a:t>In collaborazione con: G. Bisogni, U. Martini, V. Lollo, G. Di Raddo, P. Chimenti,  M. Troiani, M.Paris, E.Di Pasquale </a:t>
            </a:r>
          </a:p>
          <a:p>
            <a:endParaRPr lang="en-US">
              <a:solidFill>
                <a:schemeClr val="bg1"/>
              </a:solidFill>
              <a:latin typeface="Helvetica" charset="0"/>
              <a:ea typeface="ＭＳ Ｐゴシック" charset="-128"/>
              <a:cs typeface="ＭＳ Ｐゴシック" charset="-128"/>
            </a:endParaRPr>
          </a:p>
          <a:p>
            <a:endParaRPr lang="en-US">
              <a:solidFill>
                <a:schemeClr val="bg1"/>
              </a:solidFill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ChangeArrowheads="1"/>
          </p:cNvSpPr>
          <p:nvPr>
            <p:ph type="title"/>
          </p:nvPr>
        </p:nvSpPr>
        <p:spPr>
          <a:xfrm>
            <a:off x="450850" y="-100013"/>
            <a:ext cx="8229600" cy="1143001"/>
          </a:xfrm>
        </p:spPr>
        <p:txBody>
          <a:bodyPr/>
          <a:lstStyle/>
          <a:p>
            <a:r>
              <a:rPr lang="it-IT">
                <a:solidFill>
                  <a:srgbClr val="FF3300"/>
                </a:solidFill>
                <a:latin typeface="Helvetica" charset="0"/>
                <a:ea typeface="ＭＳ Ｐゴシック" charset="-128"/>
                <a:cs typeface="ＭＳ Ｐゴシック" charset="-128"/>
              </a:rPr>
              <a:t>LAV “Post-card”</a:t>
            </a:r>
            <a:endParaRPr lang="en-US">
              <a:solidFill>
                <a:srgbClr val="FF3300"/>
              </a:solidFill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2413" y="1233488"/>
            <a:ext cx="5648325" cy="4968875"/>
          </a:xfrm>
        </p:spPr>
        <p:txBody>
          <a:bodyPr>
            <a:normAutofit fontScale="92500"/>
          </a:bodyPr>
          <a:lstStyle/>
          <a:p>
            <a:pPr>
              <a:lnSpc>
                <a:spcPct val="80000"/>
              </a:lnSpc>
            </a:pPr>
            <a:r>
              <a:rPr lang="en-US" dirty="0">
                <a:solidFill>
                  <a:srgbClr val="FF3300"/>
                </a:solidFill>
                <a:latin typeface="Helvetica" charset="0"/>
                <a:ea typeface="ＭＳ Ｐゴシック" charset="-128"/>
                <a:cs typeface="ＭＳ Ｐゴシック" charset="-128"/>
              </a:rPr>
              <a:t>12 LAV</a:t>
            </a: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 stations mounted along 120 meter decay region 6 meters apart</a:t>
            </a:r>
          </a:p>
          <a:p>
            <a:pPr>
              <a:lnSpc>
                <a:spcPct val="80000"/>
              </a:lnSpc>
            </a:pP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4 different types: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Helvetica" charset="0"/>
              </a:rPr>
              <a:t>160, 240 blocks; 5 layers in vacuum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Helvetica" charset="0"/>
              </a:rPr>
              <a:t>240 blocks; 4 layers in vacuum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Helvetica" charset="0"/>
              </a:rPr>
              <a:t>256 blocks; 4 layers in air</a:t>
            </a:r>
          </a:p>
          <a:p>
            <a:pPr>
              <a:lnSpc>
                <a:spcPct val="80000"/>
              </a:lnSpc>
            </a:pP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Angular coverage </a:t>
            </a:r>
            <a:r>
              <a:rPr lang="en-US" dirty="0">
                <a:solidFill>
                  <a:srgbClr val="FF3300"/>
                </a:solidFill>
                <a:latin typeface="Helvetica" charset="0"/>
                <a:ea typeface="ＭＳ Ｐゴシック" charset="-128"/>
                <a:cs typeface="ＭＳ Ｐゴシック" charset="-128"/>
              </a:rPr>
              <a:t>7-50 </a:t>
            </a:r>
            <a:r>
              <a:rPr lang="en-US" dirty="0" err="1">
                <a:solidFill>
                  <a:srgbClr val="FF3300"/>
                </a:solidFill>
                <a:latin typeface="Helvetica" charset="0"/>
                <a:ea typeface="ＭＳ Ｐゴシック" charset="-128"/>
                <a:cs typeface="ＭＳ Ｐゴシック" charset="-128"/>
              </a:rPr>
              <a:t>mrad</a:t>
            </a:r>
            <a:endParaRPr lang="en-US" dirty="0">
              <a:solidFill>
                <a:srgbClr val="FF3300"/>
              </a:solidFill>
              <a:latin typeface="Helvetica" charset="0"/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80000"/>
              </a:lnSpc>
            </a:pP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Inefficiency &lt; 10</a:t>
            </a:r>
            <a:r>
              <a:rPr lang="en-US" baseline="30000" dirty="0">
                <a:latin typeface="Helvetica" charset="0"/>
                <a:ea typeface="ＭＳ Ｐゴシック" charset="-128"/>
                <a:cs typeface="ＭＳ Ｐゴシック" charset="-128"/>
              </a:rPr>
              <a:t>-4</a:t>
            </a: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  from few hundred </a:t>
            </a:r>
            <a:r>
              <a:rPr lang="en-US" dirty="0" err="1">
                <a:latin typeface="Helvetica" charset="0"/>
                <a:ea typeface="ＭＳ Ｐゴシック" charset="-128"/>
                <a:cs typeface="ＭＳ Ｐゴシック" charset="-128"/>
              </a:rPr>
              <a:t>MeV</a:t>
            </a: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 to 35 </a:t>
            </a:r>
            <a:r>
              <a:rPr lang="en-US" dirty="0" err="1">
                <a:latin typeface="Helvetica" charset="0"/>
                <a:ea typeface="ＭＳ Ｐゴシック" charset="-128"/>
                <a:cs typeface="ＭＳ Ｐゴシック" charset="-128"/>
              </a:rPr>
              <a:t>GeV</a:t>
            </a:r>
            <a:endParaRPr lang="en-US" dirty="0">
              <a:latin typeface="Helvetica" charset="0"/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80000"/>
              </a:lnSpc>
            </a:pP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Building blocks: OPAL calorimeter lead glass blocks, for a total of 2500 crystals</a:t>
            </a:r>
          </a:p>
          <a:p>
            <a:pPr>
              <a:lnSpc>
                <a:spcPct val="80000"/>
              </a:lnSpc>
            </a:pP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2007 efficiency measurements with electron beams: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	1-</a:t>
            </a:r>
            <a:r>
              <a:rPr lang="en-US" dirty="0">
                <a:latin typeface="Symbol" charset="2"/>
                <a:ea typeface="ＭＳ Ｐゴシック" charset="-128"/>
                <a:cs typeface="ＭＳ Ｐゴシック" charset="-128"/>
              </a:rPr>
              <a:t>e</a:t>
            </a: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&lt;10</a:t>
            </a:r>
            <a:r>
              <a:rPr lang="en-US" baseline="30000" dirty="0">
                <a:latin typeface="Helvetica" charset="0"/>
                <a:ea typeface="ＭＳ Ｐゴシック" charset="-128"/>
                <a:cs typeface="ＭＳ Ｐゴシック" charset="-128"/>
              </a:rPr>
              <a:t>-4</a:t>
            </a: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 for 200 </a:t>
            </a:r>
            <a:r>
              <a:rPr lang="en-US" dirty="0" err="1">
                <a:latin typeface="Helvetica" charset="0"/>
                <a:ea typeface="ＭＳ Ｐゴシック" charset="-128"/>
                <a:cs typeface="ＭＳ Ｐゴシック" charset="-128"/>
              </a:rPr>
              <a:t>MeV</a:t>
            </a: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&lt;E&lt;500 </a:t>
            </a:r>
            <a:r>
              <a:rPr lang="en-US" dirty="0" err="1">
                <a:latin typeface="Helvetica" charset="0"/>
                <a:ea typeface="ＭＳ Ｐゴシック" charset="-128"/>
                <a:cs typeface="ＭＳ Ｐゴシック" charset="-128"/>
              </a:rPr>
              <a:t>MeV</a:t>
            </a:r>
            <a:endParaRPr lang="en-US" dirty="0">
              <a:latin typeface="Helvetica" charset="0"/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dirty="0"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8195" name="Picture 4" descr="aa"/>
          <p:cNvPicPr>
            <a:picLocks noChangeAspect="1" noChangeArrowheads="1"/>
          </p:cNvPicPr>
          <p:nvPr/>
        </p:nvPicPr>
        <p:blipFill>
          <a:blip r:embed="rId3"/>
          <a:srcRect l="4532" r="2838"/>
          <a:stretch>
            <a:fillRect/>
          </a:stretch>
        </p:blipFill>
        <p:spPr bwMode="auto">
          <a:xfrm>
            <a:off x="6165850" y="2903538"/>
            <a:ext cx="2725738" cy="17494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8196" name="Text Box 9"/>
          <p:cNvSpPr txBox="1">
            <a:spLocks noChangeArrowheads="1"/>
          </p:cNvSpPr>
          <p:nvPr/>
        </p:nvSpPr>
        <p:spPr bwMode="auto">
          <a:xfrm>
            <a:off x="6256338" y="2924175"/>
            <a:ext cx="20256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3300"/>
                </a:solidFill>
              </a:rPr>
              <a:t>A1-A11 Vacuum</a:t>
            </a:r>
          </a:p>
        </p:txBody>
      </p:sp>
      <p:pic>
        <p:nvPicPr>
          <p:cNvPr id="8197" name="Picture 11" descr="XB"/>
          <p:cNvPicPr>
            <a:picLocks noChangeAspect="1" noChangeArrowheads="1"/>
          </p:cNvPicPr>
          <p:nvPr/>
        </p:nvPicPr>
        <p:blipFill>
          <a:blip r:embed="rId4"/>
          <a:srcRect l="2307" r="4666"/>
          <a:stretch>
            <a:fillRect/>
          </a:stretch>
        </p:blipFill>
        <p:spPr bwMode="auto">
          <a:xfrm>
            <a:off x="6234113" y="4724400"/>
            <a:ext cx="2657475" cy="17637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198" name="Content Placeholder 6" descr="NA62Pinunu2.png"/>
          <p:cNvPicPr>
            <a:picLocks noChangeAspect="1"/>
          </p:cNvPicPr>
          <p:nvPr/>
        </p:nvPicPr>
        <p:blipFill>
          <a:blip r:embed="rId5"/>
          <a:srcRect b="1440"/>
          <a:stretch>
            <a:fillRect/>
          </a:stretch>
        </p:blipFill>
        <p:spPr bwMode="auto">
          <a:xfrm>
            <a:off x="6034088" y="800100"/>
            <a:ext cx="2909887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-128"/>
                <a:cs typeface="ＭＳ Ｐゴシック" charset="-128"/>
              </a:rPr>
              <a:t>Responsabilita</a:t>
            </a:r>
            <a:r>
              <a:rPr lang="ja-JP" altLang="en-US">
                <a:latin typeface="Helvetica" charset="0"/>
                <a:ea typeface="ＭＳ Ｐゴシック" charset="-128"/>
                <a:cs typeface="ＭＳ Ｐゴシック" charset="-128"/>
              </a:rPr>
              <a:t>’</a:t>
            </a:r>
            <a:r>
              <a:rPr lang="en-US" altLang="ja-JP">
                <a:latin typeface="Helvetica" charset="0"/>
                <a:ea typeface="ＭＳ Ｐゴシック" charset="-128"/>
                <a:cs typeface="ＭＳ Ｐゴシック" charset="-128"/>
              </a:rPr>
              <a:t> LNF</a:t>
            </a:r>
            <a:endParaRPr lang="en-US"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242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7D587A71-C12B-B34D-BBCA-3C8B48A1DF97}" type="slidenum">
              <a:rPr lang="en-US"/>
              <a:pPr/>
              <a:t>19</a:t>
            </a:fld>
            <a:endParaRPr lang="en-US" sz="1400"/>
          </a:p>
        </p:txBody>
      </p:sp>
      <p:sp>
        <p:nvSpPr>
          <p:cNvPr id="10243" name="Rectangle 6"/>
          <p:cNvSpPr>
            <a:spLocks noChangeArrowheads="1"/>
          </p:cNvSpPr>
          <p:nvPr/>
        </p:nvSpPr>
        <p:spPr bwMode="auto">
          <a:xfrm>
            <a:off x="165100" y="1206500"/>
            <a:ext cx="8902700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ts val="2400"/>
              </a:spcBef>
            </a:pPr>
            <a:r>
              <a:rPr lang="en-US" sz="2400" dirty="0" err="1"/>
              <a:t>Progettazione</a:t>
            </a:r>
            <a:r>
              <a:rPr lang="en-US" sz="2400" dirty="0"/>
              <a:t> </a:t>
            </a:r>
            <a:r>
              <a:rPr lang="en-US" sz="2400" dirty="0" err="1"/>
              <a:t>meccanica</a:t>
            </a:r>
            <a:r>
              <a:rPr lang="en-US" sz="2400" dirty="0"/>
              <a:t> </a:t>
            </a:r>
            <a:r>
              <a:rPr lang="en-US" sz="2400" dirty="0" err="1"/>
              <a:t>sistema</a:t>
            </a:r>
            <a:r>
              <a:rPr lang="en-US" sz="2400" dirty="0"/>
              <a:t> </a:t>
            </a:r>
            <a:r>
              <a:rPr lang="en-US" sz="2400" dirty="0" err="1"/>
              <a:t>di</a:t>
            </a:r>
            <a:r>
              <a:rPr lang="en-US" sz="2400" dirty="0"/>
              <a:t> </a:t>
            </a:r>
            <a:r>
              <a:rPr lang="en-US" sz="2400" dirty="0" err="1"/>
              <a:t>veti</a:t>
            </a:r>
            <a:r>
              <a:rPr lang="en-US" sz="2400" dirty="0"/>
              <a:t> a </a:t>
            </a:r>
            <a:r>
              <a:rPr lang="en-US" sz="2400" dirty="0" err="1"/>
              <a:t>grande</a:t>
            </a:r>
            <a:r>
              <a:rPr lang="en-US" sz="2400" dirty="0"/>
              <a:t> </a:t>
            </a:r>
            <a:r>
              <a:rPr lang="en-US" sz="2400" dirty="0" err="1"/>
              <a:t>angolo</a:t>
            </a:r>
            <a:r>
              <a:rPr lang="en-US" sz="2400" dirty="0"/>
              <a:t> (LAV) </a:t>
            </a:r>
            <a:r>
              <a:rPr lang="en-US" sz="2400" dirty="0" err="1" smtClean="0"/>
              <a:t>compresi</a:t>
            </a:r>
            <a:r>
              <a:rPr lang="en-US" sz="2400" dirty="0" smtClean="0"/>
              <a:t> </a:t>
            </a:r>
            <a:r>
              <a:rPr lang="en-US" sz="2400" dirty="0" err="1" smtClean="0"/>
              <a:t>i</a:t>
            </a:r>
            <a:r>
              <a:rPr lang="en-US" sz="2400" dirty="0" smtClean="0"/>
              <a:t> </a:t>
            </a:r>
            <a:r>
              <a:rPr lang="en-US" sz="2400" dirty="0"/>
              <a:t>tools per la </a:t>
            </a:r>
            <a:r>
              <a:rPr lang="en-US" sz="2400" dirty="0" err="1"/>
              <a:t>costruzione</a:t>
            </a:r>
            <a:r>
              <a:rPr lang="en-US" sz="2400" dirty="0"/>
              <a:t> </a:t>
            </a:r>
            <a:r>
              <a:rPr lang="en-US" sz="2400" dirty="0" err="1"/>
              <a:t>e</a:t>
            </a:r>
            <a:r>
              <a:rPr lang="en-US" sz="2400" dirty="0" smtClean="0"/>
              <a:t> </a:t>
            </a:r>
            <a:r>
              <a:rPr lang="en-US" sz="2400" dirty="0" err="1" smtClean="0"/>
              <a:t>l’</a:t>
            </a:r>
            <a:r>
              <a:rPr lang="en-US" altLang="ja-JP" sz="2400" dirty="0" err="1" smtClean="0"/>
              <a:t>installazione</a:t>
            </a:r>
            <a:r>
              <a:rPr lang="en-US" altLang="ja-JP" sz="2400" dirty="0" smtClean="0"/>
              <a:t> </a:t>
            </a:r>
            <a:r>
              <a:rPr lang="en-US" altLang="ja-JP" sz="2400" dirty="0"/>
              <a:t>(SPAS)</a:t>
            </a:r>
            <a:endParaRPr lang="en-US" altLang="ja-JP" sz="2400" dirty="0" smtClean="0"/>
          </a:p>
          <a:p>
            <a:pPr>
              <a:spcBef>
                <a:spcPts val="2400"/>
              </a:spcBef>
            </a:pPr>
            <a:r>
              <a:rPr lang="en-US" sz="2400" dirty="0" err="1" smtClean="0"/>
              <a:t>Validazione</a:t>
            </a:r>
            <a:r>
              <a:rPr lang="en-US" sz="2400" dirty="0" smtClean="0"/>
              <a:t> </a:t>
            </a:r>
            <a:r>
              <a:rPr lang="en-US" sz="2400" dirty="0" err="1"/>
              <a:t>dei</a:t>
            </a:r>
            <a:r>
              <a:rPr lang="en-US" sz="2400" dirty="0"/>
              <a:t> vessel </a:t>
            </a:r>
            <a:r>
              <a:rPr lang="en-US" sz="2400" dirty="0" err="1"/>
              <a:t>presso</a:t>
            </a:r>
            <a:r>
              <a:rPr lang="en-US" sz="2400" dirty="0"/>
              <a:t> la </a:t>
            </a:r>
            <a:r>
              <a:rPr lang="en-US" sz="2400" dirty="0" err="1"/>
              <a:t>ditta</a:t>
            </a:r>
            <a:r>
              <a:rPr lang="en-US" sz="2400" dirty="0"/>
              <a:t> </a:t>
            </a:r>
            <a:r>
              <a:rPr lang="en-US" sz="2400" dirty="0" err="1"/>
              <a:t>costruttrice</a:t>
            </a:r>
            <a:r>
              <a:rPr lang="en-US" sz="2400" dirty="0"/>
              <a:t> (SPAS, </a:t>
            </a:r>
            <a:r>
              <a:rPr lang="en-US" sz="2400" dirty="0" err="1"/>
              <a:t>Servizio</a:t>
            </a:r>
            <a:r>
              <a:rPr lang="en-US" sz="2400" dirty="0"/>
              <a:t> </a:t>
            </a:r>
            <a:r>
              <a:rPr lang="en-US" sz="2400" dirty="0" err="1"/>
              <a:t>Vuoto</a:t>
            </a:r>
            <a:r>
              <a:rPr lang="en-US" sz="2400" dirty="0"/>
              <a:t>)</a:t>
            </a:r>
            <a:endParaRPr lang="en-US" sz="2400" dirty="0" smtClean="0"/>
          </a:p>
          <a:p>
            <a:pPr>
              <a:spcBef>
                <a:spcPts val="2400"/>
              </a:spcBef>
            </a:pPr>
            <a:r>
              <a:rPr lang="en-US" sz="2400" dirty="0" err="1" smtClean="0"/>
              <a:t>Costruzione</a:t>
            </a:r>
            <a:r>
              <a:rPr lang="en-US" sz="2400" dirty="0" smtClean="0"/>
              <a:t> </a:t>
            </a:r>
            <a:r>
              <a:rPr lang="en-US" sz="2400" dirty="0"/>
              <a:t>tools </a:t>
            </a:r>
            <a:r>
              <a:rPr lang="en-US" sz="2400" dirty="0" err="1"/>
              <a:t>installazione</a:t>
            </a:r>
            <a:r>
              <a:rPr lang="en-US" sz="2400" dirty="0"/>
              <a:t> </a:t>
            </a:r>
            <a:r>
              <a:rPr lang="en-US" sz="2400" dirty="0" err="1"/>
              <a:t>e</a:t>
            </a:r>
            <a:r>
              <a:rPr lang="en-US" sz="2400" dirty="0"/>
              <a:t> </a:t>
            </a:r>
            <a:r>
              <a:rPr lang="en-US" sz="2400" dirty="0" err="1"/>
              <a:t>meccanica</a:t>
            </a:r>
            <a:r>
              <a:rPr lang="en-US" sz="2400" dirty="0"/>
              <a:t> </a:t>
            </a:r>
            <a:r>
              <a:rPr lang="en-US" sz="2400" dirty="0" err="1"/>
              <a:t>assemblaggio</a:t>
            </a:r>
            <a:r>
              <a:rPr lang="en-US" sz="2400" dirty="0"/>
              <a:t> (SSCR, SPAS)</a:t>
            </a:r>
            <a:endParaRPr lang="en-US" sz="2400" dirty="0" smtClean="0"/>
          </a:p>
          <a:p>
            <a:pPr>
              <a:spcBef>
                <a:spcPts val="2400"/>
              </a:spcBef>
            </a:pPr>
            <a:r>
              <a:rPr lang="en-US" sz="2400" dirty="0" err="1" smtClean="0"/>
              <a:t>Costruzione</a:t>
            </a:r>
            <a:r>
              <a:rPr lang="en-US" sz="2400" dirty="0" smtClean="0"/>
              <a:t> </a:t>
            </a:r>
            <a:r>
              <a:rPr lang="en-US" sz="2400" dirty="0" err="1"/>
              <a:t>e</a:t>
            </a:r>
            <a:r>
              <a:rPr lang="en-US" sz="2400" dirty="0"/>
              <a:t> commissioning </a:t>
            </a:r>
            <a:endParaRPr lang="en-US" sz="2400" dirty="0" smtClean="0"/>
          </a:p>
          <a:p>
            <a:pPr>
              <a:spcBef>
                <a:spcPts val="2400"/>
              </a:spcBef>
            </a:pPr>
            <a:r>
              <a:rPr lang="en-US" sz="2400" dirty="0" err="1" smtClean="0"/>
              <a:t>Installazione</a:t>
            </a:r>
            <a:r>
              <a:rPr lang="en-US" sz="2400" dirty="0" smtClean="0"/>
              <a:t> </a:t>
            </a:r>
            <a:r>
              <a:rPr lang="en-US" sz="2400" dirty="0"/>
              <a:t>al</a:t>
            </a:r>
            <a:r>
              <a:rPr lang="en-US" sz="2400" dirty="0" smtClean="0"/>
              <a:t> CERN</a:t>
            </a:r>
          </a:p>
          <a:p>
            <a:pPr>
              <a:spcBef>
                <a:spcPts val="2400"/>
              </a:spcBef>
            </a:pPr>
            <a:r>
              <a:rPr lang="en-US" sz="2400" dirty="0" err="1" smtClean="0"/>
              <a:t>Progettazione</a:t>
            </a:r>
            <a:r>
              <a:rPr lang="en-US" sz="2400" dirty="0" smtClean="0"/>
              <a:t> </a:t>
            </a:r>
            <a:r>
              <a:rPr lang="en-US" sz="2400" dirty="0" err="1"/>
              <a:t>realizzazione</a:t>
            </a:r>
            <a:r>
              <a:rPr lang="en-US" sz="2400" dirty="0"/>
              <a:t> </a:t>
            </a:r>
            <a:r>
              <a:rPr lang="en-US" sz="2400" dirty="0" err="1"/>
              <a:t>e</a:t>
            </a:r>
            <a:r>
              <a:rPr lang="en-US" sz="2400" dirty="0"/>
              <a:t> test dell</a:t>
            </a:r>
            <a:r>
              <a:rPr lang="ja-JP" altLang="en-US" sz="2400" dirty="0"/>
              <a:t>’</a:t>
            </a:r>
            <a:r>
              <a:rPr lang="en-US" altLang="ja-JP" sz="2400" dirty="0" err="1"/>
              <a:t>elettronica</a:t>
            </a:r>
            <a:r>
              <a:rPr lang="en-US" altLang="ja-JP" sz="2400" dirty="0"/>
              <a:t> </a:t>
            </a:r>
            <a:r>
              <a:rPr lang="en-US" altLang="ja-JP" sz="2400" dirty="0" err="1"/>
              <a:t>di</a:t>
            </a:r>
            <a:r>
              <a:rPr lang="en-US" altLang="ja-JP" sz="2400" dirty="0"/>
              <a:t> front end (SEA)</a:t>
            </a:r>
            <a:endParaRPr lang="en-US" sz="2400" dirty="0"/>
          </a:p>
        </p:txBody>
      </p:sp>
    </p:spTree>
  </p:cSld>
  <p:clrMapOvr>
    <a:masterClrMapping/>
  </p:clrMapOvr>
  <p:transition advTm="41024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50795" y="1474894"/>
          <a:ext cx="8971747" cy="4895010"/>
        </p:xfrm>
        <a:graphic>
          <a:graphicData uri="http://schemas.openxmlformats.org/drawingml/2006/table">
            <a:tbl>
              <a:tblPr/>
              <a:tblGrid>
                <a:gridCol w="1233181"/>
                <a:gridCol w="457247"/>
                <a:gridCol w="443391"/>
                <a:gridCol w="651231"/>
                <a:gridCol w="942206"/>
                <a:gridCol w="616591"/>
                <a:gridCol w="578487"/>
                <a:gridCol w="585415"/>
                <a:gridCol w="493622"/>
                <a:gridCol w="594075"/>
                <a:gridCol w="859459"/>
                <a:gridCol w="520700"/>
                <a:gridCol w="402067"/>
                <a:gridCol w="594075"/>
              </a:tblGrid>
              <a:tr h="3230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>
                          <a:latin typeface="Verdana"/>
                        </a:rPr>
                        <a:t>Sigla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 smtClean="0">
                          <a:latin typeface="Verdana"/>
                        </a:rPr>
                        <a:t>Ric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Tec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FTE</a:t>
                      </a:r>
                    </a:p>
                  </a:txBody>
                  <a:tcPr marL="6773" marR="6773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&lt;FTE&gt;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MISS</a:t>
                      </a:r>
                      <a:endParaRPr lang="en-US" sz="1800" b="0" i="0" u="none" strike="noStrike" dirty="0" smtClean="0">
                        <a:latin typeface="Verdana"/>
                      </a:endParaRPr>
                    </a:p>
                  </a:txBody>
                  <a:tcPr marL="6773" marR="6773" marT="677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CON</a:t>
                      </a:r>
                    </a:p>
                  </a:txBody>
                  <a:tcPr marL="6773" marR="6773" marT="677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APP</a:t>
                      </a:r>
                    </a:p>
                  </a:txBody>
                  <a:tcPr marL="6773" marR="6773" marT="677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ALTRO CAP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 smtClean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Verdana"/>
                        </a:rPr>
                        <a:t>ATLAS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15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5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15.7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0.79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235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123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55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25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213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103</a:t>
                      </a:r>
                      <a:r>
                        <a:rPr lang="en-US" sz="1800" b="0" i="0" u="none" strike="noStrike" baseline="0" dirty="0" smtClean="0">
                          <a:solidFill>
                            <a:srgbClr val="FF0000"/>
                          </a:solidFill>
                          <a:latin typeface="Verdana"/>
                        </a:rPr>
                        <a:t> </a:t>
                      </a:r>
                      <a:r>
                        <a:rPr lang="en-US" sz="18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7</a:t>
                      </a:r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6</a:t>
                      </a:r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INV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23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Verdana"/>
                        </a:rPr>
                        <a:t>BABAR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8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4.3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0.54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30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24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7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2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BESIII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5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3.0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0.60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61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39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8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latin typeface="Verdana"/>
                        </a:rPr>
                        <a:t>7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40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40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INV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Verdana"/>
                        </a:rPr>
                        <a:t>CDF2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3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0.9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0.30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33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23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INV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Verdana"/>
                        </a:rPr>
                        <a:t>CMS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9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3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8.3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0.69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127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66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22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7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3172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Verdana"/>
                        </a:rPr>
                        <a:t>KLOE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19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5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15.8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0.66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53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33</a:t>
                      </a:r>
                    </a:p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15</a:t>
                      </a:r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137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50</a:t>
                      </a:r>
                    </a:p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14</a:t>
                      </a:r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162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143</a:t>
                      </a:r>
                    </a:p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13</a:t>
                      </a:r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138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45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MAN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latin typeface="Verdana"/>
                        </a:rPr>
                        <a:t>LHCb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9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2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7.5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0.68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69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44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56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26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125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latin typeface="Verdana"/>
                        </a:rPr>
                        <a:t>85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INV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Verdana"/>
                        </a:rPr>
                        <a:t>NA62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8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1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6.3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0.70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167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111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45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27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65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65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15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TRA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258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 smtClean="0">
                          <a:latin typeface="Verdana"/>
                        </a:rPr>
                        <a:t>PSupB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6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4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4.6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0.46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46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7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21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7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TRA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Pmu2e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6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2.0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0.33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34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13</a:t>
                      </a:r>
                    </a:p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3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39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25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19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11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INV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Verdana"/>
                        </a:rPr>
                        <a:t>UA9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4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2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1.8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0.33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13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9 </a:t>
                      </a:r>
                      <a:r>
                        <a:rPr lang="en-US" sz="18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2</a:t>
                      </a:r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21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10</a:t>
                      </a:r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8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INV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011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>
                          <a:latin typeface="Verdana"/>
                        </a:rPr>
                        <a:t>DTZ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1" i="0" u="none" strike="noStrike" dirty="0" smtClean="0">
                          <a:latin typeface="Verdana"/>
                        </a:rPr>
                        <a:t>92</a:t>
                      </a:r>
                      <a:endParaRPr lang="en-US" sz="1800" b="1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1" i="0" u="none" strike="noStrike" dirty="0">
                          <a:latin typeface="Verdana"/>
                        </a:rPr>
                        <a:t>22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1" i="0" u="none" strike="noStrike" dirty="0" smtClean="0">
                          <a:latin typeface="Verdana"/>
                        </a:rPr>
                        <a:t>70.2</a:t>
                      </a:r>
                      <a:endParaRPr lang="en-US" sz="1800" b="1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1" i="0" u="none" strike="noStrike" dirty="0" smtClean="0">
                          <a:latin typeface="Verdana"/>
                        </a:rPr>
                        <a:t>0.62</a:t>
                      </a:r>
                      <a:endParaRPr lang="en-US" sz="1800" b="1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109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61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55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41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73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latin typeface="Verdana"/>
                        </a:rPr>
                        <a:t>33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 smtClean="0">
                          <a:latin typeface="Verdana"/>
                        </a:rPr>
                        <a:t>INV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2" name="Action Button: Custom 11">
            <a:hlinkClick r:id="" action="ppaction://noaction" highlightClick="1"/>
            <a:hlinkHover r:id="rId2" action="ppaction://hlinksldjump"/>
          </p:cNvPr>
          <p:cNvSpPr/>
          <p:nvPr/>
        </p:nvSpPr>
        <p:spPr>
          <a:xfrm>
            <a:off x="888999" y="18288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457200" y="1092200"/>
            <a:ext cx="8229600" cy="49377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200" dirty="0" err="1" smtClean="0">
                <a:solidFill>
                  <a:srgbClr val="0000FF"/>
                </a:solidFill>
              </a:rPr>
              <a:t>Richieste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smtClean="0">
                <a:solidFill>
                  <a:srgbClr val="0000FF"/>
                </a:solidFill>
              </a:rPr>
              <a:t>2012</a:t>
            </a:r>
            <a:r>
              <a:rPr lang="en-US" sz="2200" dirty="0" smtClean="0"/>
              <a:t>, </a:t>
            </a:r>
            <a:r>
              <a:rPr lang="en-US" sz="2200" dirty="0" err="1" smtClean="0">
                <a:solidFill>
                  <a:srgbClr val="FF0000"/>
                </a:solidFill>
              </a:rPr>
              <a:t>assegnazioni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smtClean="0">
                <a:solidFill>
                  <a:srgbClr val="FF0000"/>
                </a:solidFill>
              </a:rPr>
              <a:t>2013</a:t>
            </a:r>
            <a:r>
              <a:rPr lang="en-US" sz="2200" dirty="0" smtClean="0"/>
              <a:t>, </a:t>
            </a:r>
            <a:r>
              <a:rPr lang="en-US" sz="2200" dirty="0" smtClean="0">
                <a:solidFill>
                  <a:srgbClr val="008000"/>
                </a:solidFill>
              </a:rPr>
              <a:t>SJ </a:t>
            </a:r>
            <a:r>
              <a:rPr lang="en-US" sz="2200" dirty="0" smtClean="0">
                <a:solidFill>
                  <a:srgbClr val="008000"/>
                </a:solidFill>
              </a:rPr>
              <a:t>2013 </a:t>
            </a:r>
            <a:r>
              <a:rPr lang="en-US" sz="2200" dirty="0" err="1" smtClean="0"/>
              <a:t>approssimati</a:t>
            </a:r>
            <a:r>
              <a:rPr lang="en-US" sz="2200" dirty="0" smtClean="0"/>
              <a:t> a 1 </a:t>
            </a:r>
            <a:r>
              <a:rPr lang="en-US" sz="2200" dirty="0" err="1" smtClean="0"/>
              <a:t>kE</a:t>
            </a:r>
            <a:endParaRPr lang="en-US" sz="2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Reminder: </a:t>
            </a:r>
            <a:r>
              <a:rPr lang="en-US" dirty="0" err="1" smtClean="0"/>
              <a:t>gruppo</a:t>
            </a:r>
            <a:r>
              <a:rPr lang="en-US" dirty="0" smtClean="0"/>
              <a:t> 1 LNF </a:t>
            </a:r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2/7/2013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sp>
        <p:nvSpPr>
          <p:cNvPr id="21" name="Action Button: Custom 20">
            <a:hlinkClick r:id="" action="ppaction://noaction" highlightClick="1"/>
            <a:hlinkHover r:id="rId3" action="ppaction://hlinksldjump"/>
          </p:cNvPr>
          <p:cNvSpPr/>
          <p:nvPr/>
        </p:nvSpPr>
        <p:spPr>
          <a:xfrm>
            <a:off x="888999" y="36068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ction Button: Custom 21">
            <a:hlinkClick r:id="" action="ppaction://noaction" highlightClick="1"/>
            <a:hlinkHover r:id="rId4" action="ppaction://hlinksldjump"/>
          </p:cNvPr>
          <p:cNvSpPr/>
          <p:nvPr/>
        </p:nvSpPr>
        <p:spPr>
          <a:xfrm>
            <a:off x="888999" y="44069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ction Button: Custom 22">
            <a:hlinkClick r:id="" action="ppaction://noaction" highlightClick="1"/>
            <a:hlinkHover r:id="rId5" action="ppaction://hlinksldjump"/>
          </p:cNvPr>
          <p:cNvSpPr/>
          <p:nvPr/>
        </p:nvSpPr>
        <p:spPr>
          <a:xfrm>
            <a:off x="888999" y="40767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ction Button: Custom 24">
            <a:hlinkClick r:id="" action="ppaction://noaction" highlightClick="1"/>
            <a:hlinkHover r:id="rId6" action="ppaction://hlinksldjump"/>
          </p:cNvPr>
          <p:cNvSpPr/>
          <p:nvPr/>
        </p:nvSpPr>
        <p:spPr>
          <a:xfrm>
            <a:off x="888999" y="24765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ction Button: Custom 25">
            <a:hlinkClick r:id="" action="ppaction://noaction" highlightClick="1"/>
            <a:hlinkHover r:id="rId7" action="ppaction://hlinksldjump"/>
          </p:cNvPr>
          <p:cNvSpPr/>
          <p:nvPr/>
        </p:nvSpPr>
        <p:spPr>
          <a:xfrm>
            <a:off x="888999" y="47879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ction Button: Custom 26">
            <a:hlinkClick r:id="" action="ppaction://noaction" highlightClick="1"/>
            <a:hlinkHover r:id="rId8" action="ppaction://hlinksldjump"/>
          </p:cNvPr>
          <p:cNvSpPr/>
          <p:nvPr/>
        </p:nvSpPr>
        <p:spPr>
          <a:xfrm>
            <a:off x="888999" y="52959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ction Button: Custom 27">
            <a:hlinkClick r:id="" action="ppaction://noaction" highlightClick="1"/>
            <a:hlinkHover r:id="rId9" action="ppaction://hlinksldjump"/>
          </p:cNvPr>
          <p:cNvSpPr/>
          <p:nvPr/>
        </p:nvSpPr>
        <p:spPr>
          <a:xfrm>
            <a:off x="888999" y="6083281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ction Button: Custom 28">
            <a:hlinkClick r:id="" action="ppaction://noaction" highlightClick="1"/>
            <a:hlinkHover r:id="rId10" action="ppaction://hlinksldjump"/>
          </p:cNvPr>
          <p:cNvSpPr/>
          <p:nvPr/>
        </p:nvSpPr>
        <p:spPr>
          <a:xfrm>
            <a:off x="888999" y="21590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ction Button: Custom 29">
            <a:hlinkClick r:id="" action="ppaction://noaction" highlightClick="1"/>
            <a:hlinkHover r:id="rId11" action="ppaction://hlinksldjump"/>
          </p:cNvPr>
          <p:cNvSpPr/>
          <p:nvPr/>
        </p:nvSpPr>
        <p:spPr>
          <a:xfrm>
            <a:off x="888999" y="31496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ction Button: Custom 30">
            <a:hlinkClick r:id="" action="ppaction://noaction" highlightClick="1"/>
            <a:hlinkHover r:id="rId12" action="ppaction://hlinksldjump"/>
          </p:cNvPr>
          <p:cNvSpPr/>
          <p:nvPr/>
        </p:nvSpPr>
        <p:spPr>
          <a:xfrm>
            <a:off x="888999" y="56896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11"/>
          <p:cNvGrpSpPr/>
          <p:nvPr/>
        </p:nvGrpSpPr>
        <p:grpSpPr>
          <a:xfrm>
            <a:off x="8401858" y="697468"/>
            <a:ext cx="620683" cy="369332"/>
            <a:chOff x="8379506" y="5919374"/>
            <a:chExt cx="620683" cy="369332"/>
          </a:xfrm>
        </p:grpSpPr>
        <p:sp>
          <p:nvSpPr>
            <p:cNvPr id="48" name="Action Button: Custom 47">
              <a:hlinkClick r:id="" action="ppaction://noaction" highlightClick="1"/>
              <a:hlinkHover r:id="rId13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8379506" y="5919374"/>
              <a:ext cx="5260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fwd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65100"/>
            <a:ext cx="7772400" cy="939800"/>
          </a:xfrm>
        </p:spPr>
        <p:txBody>
          <a:bodyPr/>
          <a:lstStyle/>
          <a:p>
            <a:r>
              <a:rPr lang="en-US" dirty="0" err="1" smtClean="0">
                <a:latin typeface="Helvetica" charset="0"/>
                <a:ea typeface="ＭＳ Ｐゴシック" charset="-128"/>
                <a:cs typeface="ＭＳ Ｐゴシック" charset="-128"/>
              </a:rPr>
              <a:t>Attivita</a:t>
            </a:r>
            <a:r>
              <a:rPr lang="en-US" dirty="0" smtClean="0">
                <a:latin typeface="Helvetica" charset="0"/>
                <a:ea typeface="ＭＳ Ｐゴシック" charset="-128"/>
                <a:cs typeface="ＭＳ Ｐゴシック" charset="-128"/>
              </a:rPr>
              <a:t>’ NA62 </a:t>
            </a:r>
            <a:r>
              <a:rPr lang="en-US" dirty="0" err="1" smtClean="0">
                <a:latin typeface="Helvetica" charset="0"/>
                <a:ea typeface="ＭＳ Ｐゴシック" charset="-128"/>
                <a:cs typeface="ＭＳ Ｐゴシック" charset="-128"/>
              </a:rPr>
              <a:t>nel</a:t>
            </a:r>
            <a:r>
              <a:rPr lang="en-US" dirty="0" smtClean="0">
                <a:latin typeface="Helvetica" charset="0"/>
                <a:ea typeface="ＭＳ Ｐゴシック" charset="-128"/>
                <a:cs typeface="ＭＳ Ｐゴシック" charset="-128"/>
              </a:rPr>
              <a:t> 2013</a:t>
            </a:r>
            <a:endParaRPr lang="en-US" dirty="0"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290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0AA5815-1A70-C740-A62C-AFE9548C2993}" type="slidenum">
              <a:rPr lang="en-US"/>
              <a:pPr/>
              <a:t>20</a:t>
            </a:fld>
            <a:endParaRPr lang="en-US" sz="1400"/>
          </a:p>
        </p:txBody>
      </p:sp>
      <p:pic>
        <p:nvPicPr>
          <p:cNvPr id="12291" name="Picture 3"/>
          <p:cNvPicPr>
            <a:picLocks noChangeAspect="1"/>
          </p:cNvPicPr>
          <p:nvPr/>
        </p:nvPicPr>
        <p:blipFill>
          <a:blip r:embed="rId3"/>
          <a:srcRect l="-2363" t="1035" r="14404" b="19974"/>
          <a:stretch>
            <a:fillRect/>
          </a:stretch>
        </p:blipFill>
        <p:spPr bwMode="auto">
          <a:xfrm>
            <a:off x="323850" y="1204913"/>
            <a:ext cx="2827338" cy="338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1" descr="Photo005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4663" y="1482726"/>
            <a:ext cx="4092575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Rectangle 8"/>
          <p:cNvSpPr>
            <a:spLocks noChangeArrowheads="1"/>
          </p:cNvSpPr>
          <p:nvPr/>
        </p:nvSpPr>
        <p:spPr bwMode="auto">
          <a:xfrm>
            <a:off x="323850" y="4562476"/>
            <a:ext cx="86550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err="1"/>
              <a:t>Installazione</a:t>
            </a:r>
            <a:r>
              <a:rPr lang="en-US" sz="2400" dirty="0"/>
              <a:t> </a:t>
            </a:r>
            <a:r>
              <a:rPr lang="en-US" sz="2400" dirty="0" err="1"/>
              <a:t>sul</a:t>
            </a:r>
            <a:r>
              <a:rPr lang="en-US" sz="2400" dirty="0"/>
              <a:t> </a:t>
            </a:r>
            <a:r>
              <a:rPr lang="en-US" sz="2400" dirty="0" err="1"/>
              <a:t>tubo</a:t>
            </a:r>
            <a:r>
              <a:rPr lang="en-US" sz="2400" dirty="0"/>
              <a:t> </a:t>
            </a:r>
            <a:r>
              <a:rPr lang="en-US" sz="2400" dirty="0" err="1"/>
              <a:t>da</a:t>
            </a:r>
            <a:r>
              <a:rPr lang="en-US" sz="2400" dirty="0"/>
              <a:t> </a:t>
            </a:r>
            <a:r>
              <a:rPr lang="en-US" sz="2400" dirty="0" err="1"/>
              <a:t>vuoto</a:t>
            </a:r>
            <a:r>
              <a:rPr lang="en-US" sz="2400" dirty="0"/>
              <a:t> </a:t>
            </a:r>
            <a:r>
              <a:rPr lang="en-US" sz="2400" dirty="0" err="1"/>
              <a:t>di</a:t>
            </a:r>
            <a:r>
              <a:rPr lang="en-US" sz="2400" dirty="0"/>
              <a:t> 8 </a:t>
            </a:r>
            <a:r>
              <a:rPr lang="en-US" sz="2400" dirty="0" err="1"/>
              <a:t>di</a:t>
            </a:r>
            <a:r>
              <a:rPr lang="en-US" sz="2400" dirty="0"/>
              <a:t> 12 </a:t>
            </a:r>
            <a:r>
              <a:rPr lang="en-US" sz="2400" dirty="0" err="1"/>
              <a:t>stazioni</a:t>
            </a:r>
            <a:r>
              <a:rPr lang="en-US" sz="2400" dirty="0"/>
              <a:t> LAV, </a:t>
            </a:r>
            <a:r>
              <a:rPr lang="en-US" sz="2400" dirty="0" smtClean="0"/>
              <a:t>la </a:t>
            </a:r>
            <a:r>
              <a:rPr lang="en-US" sz="2400" dirty="0" err="1" smtClean="0"/>
              <a:t>procedura</a:t>
            </a:r>
            <a:r>
              <a:rPr lang="en-US" sz="2400" dirty="0" smtClean="0"/>
              <a:t> </a:t>
            </a:r>
            <a:r>
              <a:rPr lang="en-US" sz="2400" dirty="0" err="1"/>
              <a:t>di</a:t>
            </a:r>
            <a:r>
              <a:rPr lang="en-US" sz="2400" dirty="0"/>
              <a:t> </a:t>
            </a:r>
            <a:r>
              <a:rPr lang="en-US" sz="2400" dirty="0" err="1"/>
              <a:t>montaggio</a:t>
            </a:r>
            <a:r>
              <a:rPr lang="en-US" sz="2400" dirty="0"/>
              <a:t> ha </a:t>
            </a:r>
            <a:r>
              <a:rPr lang="en-US" sz="2400" dirty="0" err="1"/>
              <a:t>funzionato</a:t>
            </a:r>
            <a:r>
              <a:rPr lang="en-US" sz="2400" dirty="0"/>
              <a:t> </a:t>
            </a:r>
            <a:r>
              <a:rPr lang="en-US" sz="2400" dirty="0" err="1"/>
              <a:t>alla</a:t>
            </a:r>
            <a:r>
              <a:rPr lang="en-US" sz="2400" dirty="0"/>
              <a:t> </a:t>
            </a:r>
            <a:r>
              <a:rPr lang="en-US" sz="2400" dirty="0" err="1"/>
              <a:t>perfezione</a:t>
            </a:r>
            <a:endParaRPr lang="en-US" sz="2400" dirty="0"/>
          </a:p>
        </p:txBody>
      </p:sp>
      <p:sp>
        <p:nvSpPr>
          <p:cNvPr id="12295" name="Rectangle 2"/>
          <p:cNvSpPr>
            <a:spLocks noChangeArrowheads="1"/>
          </p:cNvSpPr>
          <p:nvPr/>
        </p:nvSpPr>
        <p:spPr bwMode="auto">
          <a:xfrm>
            <a:off x="323850" y="5562600"/>
            <a:ext cx="83518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Due </a:t>
            </a:r>
            <a:r>
              <a:rPr lang="en-US" dirty="0" err="1"/>
              <a:t>nuovi</a:t>
            </a:r>
            <a:r>
              <a:rPr lang="en-US" dirty="0"/>
              <a:t> </a:t>
            </a:r>
            <a:r>
              <a:rPr lang="en-US" dirty="0" smtClean="0"/>
              <a:t>LAV,  A11 </a:t>
            </a:r>
            <a:r>
              <a:rPr lang="en-US" dirty="0" err="1" smtClean="0"/>
              <a:t>e</a:t>
            </a:r>
            <a:r>
              <a:rPr lang="en-US" dirty="0" smtClean="0"/>
              <a:t> A10, </a:t>
            </a:r>
            <a:r>
              <a:rPr lang="en-US" dirty="0" err="1" smtClean="0"/>
              <a:t>costruiti</a:t>
            </a:r>
            <a:r>
              <a:rPr lang="en-US" dirty="0" smtClean="0"/>
              <a:t> </a:t>
            </a:r>
            <a:r>
              <a:rPr lang="en-US" dirty="0" err="1"/>
              <a:t>e</a:t>
            </a:r>
            <a:r>
              <a:rPr lang="en-US" dirty="0"/>
              <a:t> </a:t>
            </a:r>
            <a:r>
              <a:rPr lang="en-US" dirty="0" err="1"/>
              <a:t>testati</a:t>
            </a:r>
            <a:r>
              <a:rPr lang="en-US" dirty="0"/>
              <a:t> a LNF </a:t>
            </a:r>
            <a:r>
              <a:rPr lang="en-US" dirty="0" err="1"/>
              <a:t>e</a:t>
            </a:r>
            <a:r>
              <a:rPr lang="en-US" dirty="0"/>
              <a:t> </a:t>
            </a:r>
            <a:r>
              <a:rPr lang="en-US" dirty="0" err="1"/>
              <a:t>trasportati</a:t>
            </a:r>
            <a:r>
              <a:rPr lang="en-US" dirty="0"/>
              <a:t> al</a:t>
            </a:r>
            <a:r>
              <a:rPr lang="en-US" dirty="0" smtClean="0"/>
              <a:t> CERN</a:t>
            </a:r>
          </a:p>
          <a:p>
            <a:r>
              <a:rPr lang="en-US" dirty="0" smtClean="0"/>
              <a:t>A9 </a:t>
            </a:r>
            <a:r>
              <a:rPr lang="en-US" dirty="0" err="1"/>
              <a:t>verra</a:t>
            </a:r>
            <a:r>
              <a:rPr lang="en-US" dirty="0"/>
              <a:t> </a:t>
            </a:r>
            <a:r>
              <a:rPr lang="en-US" dirty="0" err="1"/>
              <a:t>completato</a:t>
            </a:r>
            <a:r>
              <a:rPr lang="en-US" dirty="0"/>
              <a:t> </a:t>
            </a:r>
            <a:r>
              <a:rPr lang="en-US" dirty="0" err="1"/>
              <a:t>entro</a:t>
            </a:r>
            <a:r>
              <a:rPr lang="en-US" dirty="0"/>
              <a:t>  </a:t>
            </a:r>
            <a:r>
              <a:rPr lang="en-US" dirty="0" err="1"/>
              <a:t>il</a:t>
            </a:r>
            <a:r>
              <a:rPr lang="en-US" dirty="0"/>
              <a:t> 2013</a:t>
            </a:r>
          </a:p>
        </p:txBody>
      </p:sp>
    </p:spTree>
  </p:cSld>
  <p:clrMapOvr>
    <a:masterClrMapping/>
  </p:clrMapOvr>
  <p:transition advTm="41024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549275" y="390525"/>
            <a:ext cx="8042275" cy="56515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LAV FEE boards in </a:t>
            </a:r>
            <a:r>
              <a:rPr lang="en-US" dirty="0" smtClean="0">
                <a:latin typeface="Helvetica" charset="0"/>
                <a:ea typeface="ＭＳ Ｐゴシック" charset="-128"/>
                <a:cs typeface="ＭＳ Ｐゴシック" charset="-128"/>
              </a:rPr>
              <a:t>ECN3 @ CERN</a:t>
            </a:r>
            <a:endParaRPr lang="en-US" dirty="0"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250825" y="1143000"/>
            <a:ext cx="7061201" cy="4552950"/>
          </a:xfrm>
        </p:spPr>
        <p:txBody>
          <a:bodyPr/>
          <a:lstStyle/>
          <a:p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 26 boards are </a:t>
            </a:r>
            <a:r>
              <a:rPr lang="en-US" dirty="0" smtClean="0">
                <a:latin typeface="Helvetica" charset="0"/>
                <a:ea typeface="ＭＳ Ｐゴシック" charset="-128"/>
                <a:cs typeface="ＭＳ Ｐゴシック" charset="-128"/>
              </a:rPr>
              <a:t>currently @</a:t>
            </a: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CERN </a:t>
            </a:r>
          </a:p>
        </p:txBody>
      </p:sp>
      <p:sp>
        <p:nvSpPr>
          <p:cNvPr id="2150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42FFB9D-367C-6A42-8BC0-76A35445E450}" type="slidenum">
              <a:rPr lang="en-US"/>
              <a:pPr/>
              <a:t>21</a:t>
            </a:fld>
            <a:endParaRPr lang="en-US"/>
          </a:p>
        </p:txBody>
      </p:sp>
      <p:pic>
        <p:nvPicPr>
          <p:cNvPr id="21508" name="Picture 6" descr="Photo 28-06-12 12 01 19.jpg"/>
          <p:cNvPicPr>
            <a:picLocks noChangeAspect="1"/>
          </p:cNvPicPr>
          <p:nvPr/>
        </p:nvPicPr>
        <p:blipFill>
          <a:blip r:embed="rId2"/>
          <a:srcRect l="19186" r="12656" b="9731"/>
          <a:stretch>
            <a:fillRect/>
          </a:stretch>
        </p:blipFill>
        <p:spPr bwMode="auto">
          <a:xfrm rot="10800000">
            <a:off x="549275" y="1652588"/>
            <a:ext cx="3797300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8" descr="Photo0100.jpeg"/>
          <p:cNvPicPr>
            <a:picLocks noChangeAspect="1"/>
          </p:cNvPicPr>
          <p:nvPr/>
        </p:nvPicPr>
        <p:blipFill>
          <a:blip r:embed="rId3"/>
          <a:srcRect l="7645" t="3526" r="13930" b="3198"/>
          <a:stretch>
            <a:fillRect/>
          </a:stretch>
        </p:blipFill>
        <p:spPr bwMode="auto">
          <a:xfrm>
            <a:off x="4699000" y="1665287"/>
            <a:ext cx="4204582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Rectangle 9"/>
          <p:cNvSpPr>
            <a:spLocks noChangeArrowheads="1"/>
          </p:cNvSpPr>
          <p:nvPr/>
        </p:nvSpPr>
        <p:spPr bwMode="auto">
          <a:xfrm>
            <a:off x="187325" y="5427663"/>
            <a:ext cx="87852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dirty="0"/>
              <a:t>ANTI-A1 ANTI-</a:t>
            </a:r>
            <a:r>
              <a:rPr lang="en-US" b="1" dirty="0" smtClean="0"/>
              <a:t>A2:</a:t>
            </a:r>
            <a:endParaRPr lang="en-US" dirty="0" smtClean="0"/>
          </a:p>
          <a:p>
            <a:r>
              <a:rPr lang="en-US" dirty="0"/>
              <a:t>All the FEE boards are connected to the </a:t>
            </a:r>
            <a:r>
              <a:rPr lang="en-US" dirty="0" smtClean="0"/>
              <a:t>TDC, all </a:t>
            </a:r>
            <a:r>
              <a:rPr lang="en-US" dirty="0"/>
              <a:t>the cabling</a:t>
            </a:r>
            <a:r>
              <a:rPr lang="en-US" dirty="0" smtClean="0"/>
              <a:t> done </a:t>
            </a:r>
            <a:r>
              <a:rPr lang="en-US" dirty="0"/>
              <a:t>in the crate</a:t>
            </a:r>
          </a:p>
          <a:p>
            <a:r>
              <a:rPr lang="en-US" dirty="0"/>
              <a:t>All services are already cabled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 charset="0"/>
                <a:ea typeface="ＭＳ Ｐゴシック" charset="-128"/>
                <a:cs typeface="ＭＳ Ｐゴシック" charset="-128"/>
              </a:rPr>
              <a:t>November-December </a:t>
            </a: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2012 technical run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141288" y="1143000"/>
            <a:ext cx="8990012" cy="4373562"/>
          </a:xfrm>
        </p:spPr>
        <p:txBody>
          <a:bodyPr/>
          <a:lstStyle/>
          <a:p>
            <a:pPr marL="411163" lvl="1" indent="0">
              <a:buFontTx/>
              <a:buNone/>
            </a:pPr>
            <a:r>
              <a:rPr lang="en-US" dirty="0">
                <a:latin typeface="Helvetica" charset="0"/>
              </a:rPr>
              <a:t>3 </a:t>
            </a:r>
            <a:r>
              <a:rPr lang="en-US" dirty="0" err="1">
                <a:latin typeface="Helvetica" charset="0"/>
              </a:rPr>
              <a:t>settimane</a:t>
            </a:r>
            <a:r>
              <a:rPr lang="en-US" dirty="0">
                <a:latin typeface="Helvetica" charset="0"/>
              </a:rPr>
              <a:t> </a:t>
            </a:r>
            <a:r>
              <a:rPr lang="en-US" dirty="0" err="1">
                <a:latin typeface="Helvetica" charset="0"/>
              </a:rPr>
              <a:t>di</a:t>
            </a:r>
            <a:r>
              <a:rPr lang="en-US" dirty="0">
                <a:latin typeface="Helvetica" charset="0"/>
              </a:rPr>
              <a:t> run: </a:t>
            </a:r>
            <a:r>
              <a:rPr lang="en-US" dirty="0" err="1">
                <a:latin typeface="Helvetica" charset="0"/>
              </a:rPr>
              <a:t>fascio</a:t>
            </a:r>
            <a:r>
              <a:rPr lang="en-US" dirty="0">
                <a:latin typeface="Helvetica" charset="0"/>
              </a:rPr>
              <a:t> </a:t>
            </a:r>
            <a:r>
              <a:rPr lang="en-US" dirty="0" err="1">
                <a:latin typeface="Helvetica" charset="0"/>
              </a:rPr>
              <a:t>di</a:t>
            </a:r>
            <a:r>
              <a:rPr lang="en-US" dirty="0">
                <a:latin typeface="Helvetica" charset="0"/>
              </a:rPr>
              <a:t> K con </a:t>
            </a:r>
            <a:r>
              <a:rPr lang="en-US" dirty="0" err="1">
                <a:latin typeface="Helvetica" charset="0"/>
              </a:rPr>
              <a:t>intensita</a:t>
            </a:r>
            <a:r>
              <a:rPr lang="en-US" dirty="0">
                <a:latin typeface="Helvetica" charset="0"/>
              </a:rPr>
              <a:t>’ </a:t>
            </a:r>
            <a:r>
              <a:rPr lang="en-US" dirty="0" err="1">
                <a:latin typeface="Helvetica" charset="0"/>
              </a:rPr>
              <a:t>variabile</a:t>
            </a:r>
            <a:r>
              <a:rPr lang="en-US" dirty="0">
                <a:latin typeface="Helvetica" charset="0"/>
              </a:rPr>
              <a:t> </a:t>
            </a:r>
            <a:r>
              <a:rPr lang="en-US" dirty="0" err="1">
                <a:latin typeface="Helvetica" charset="0"/>
              </a:rPr>
              <a:t>sino</a:t>
            </a:r>
            <a:r>
              <a:rPr lang="en-US" dirty="0">
                <a:latin typeface="Helvetica" charset="0"/>
              </a:rPr>
              <a:t> a 1/5 </a:t>
            </a:r>
            <a:r>
              <a:rPr lang="en-US" dirty="0" err="1">
                <a:latin typeface="Helvetica" charset="0"/>
              </a:rPr>
              <a:t>di</a:t>
            </a:r>
            <a:r>
              <a:rPr lang="en-US" dirty="0">
                <a:latin typeface="Helvetica" charset="0"/>
              </a:rPr>
              <a:t> </a:t>
            </a:r>
            <a:r>
              <a:rPr lang="en-US" dirty="0" err="1">
                <a:latin typeface="Helvetica" charset="0"/>
              </a:rPr>
              <a:t>quella</a:t>
            </a:r>
            <a:r>
              <a:rPr lang="en-US" dirty="0">
                <a:latin typeface="Helvetica" charset="0"/>
              </a:rPr>
              <a:t> </a:t>
            </a:r>
            <a:r>
              <a:rPr lang="en-US" dirty="0" err="1">
                <a:latin typeface="Helvetica" charset="0"/>
              </a:rPr>
              <a:t>nominale</a:t>
            </a:r>
            <a:r>
              <a:rPr lang="en-US" dirty="0">
                <a:latin typeface="Helvetica" charset="0"/>
              </a:rPr>
              <a:t>, </a:t>
            </a:r>
            <a:r>
              <a:rPr lang="en-US" dirty="0" err="1">
                <a:latin typeface="Helvetica" charset="0"/>
              </a:rPr>
              <a:t>facio</a:t>
            </a:r>
            <a:r>
              <a:rPr lang="en-US" dirty="0">
                <a:latin typeface="Helvetica" charset="0"/>
              </a:rPr>
              <a:t> </a:t>
            </a:r>
            <a:r>
              <a:rPr lang="en-US" dirty="0" err="1">
                <a:latin typeface="Helvetica" charset="0"/>
              </a:rPr>
              <a:t>di</a:t>
            </a:r>
            <a:r>
              <a:rPr lang="en-US" dirty="0">
                <a:latin typeface="Helvetica" charset="0"/>
              </a:rPr>
              <a:t> </a:t>
            </a:r>
            <a:r>
              <a:rPr lang="en-US" dirty="0" err="1">
                <a:latin typeface="Helvetica" charset="0"/>
              </a:rPr>
              <a:t>muoni</a:t>
            </a:r>
            <a:endParaRPr lang="en-US" dirty="0">
              <a:latin typeface="Helvetica" charset="0"/>
            </a:endParaRPr>
          </a:p>
          <a:p>
            <a:pPr marL="411163" lvl="1" indent="0">
              <a:buFontTx/>
              <a:buNone/>
            </a:pPr>
            <a:r>
              <a:rPr lang="en-US" dirty="0">
                <a:latin typeface="Helvetica" charset="0"/>
              </a:rPr>
              <a:t>3 LAV </a:t>
            </a:r>
            <a:r>
              <a:rPr lang="en-US" dirty="0" err="1">
                <a:latin typeface="Helvetica" charset="0"/>
              </a:rPr>
              <a:t>completamente</a:t>
            </a:r>
            <a:r>
              <a:rPr lang="en-US" dirty="0">
                <a:latin typeface="Helvetica" charset="0"/>
              </a:rPr>
              <a:t> </a:t>
            </a:r>
            <a:r>
              <a:rPr lang="en-US" dirty="0" err="1">
                <a:latin typeface="Helvetica" charset="0"/>
              </a:rPr>
              <a:t>instrumentati</a:t>
            </a:r>
            <a:r>
              <a:rPr lang="en-US" dirty="0">
                <a:latin typeface="Helvetica" charset="0"/>
              </a:rPr>
              <a:t> con FEE finale</a:t>
            </a:r>
          </a:p>
          <a:p>
            <a:pPr marL="411163" lvl="1" indent="0">
              <a:buFontTx/>
              <a:buNone/>
            </a:pPr>
            <a:r>
              <a:rPr lang="en-US" dirty="0">
                <a:latin typeface="Helvetica" charset="0"/>
              </a:rPr>
              <a:t>1 camera straw, charged </a:t>
            </a:r>
            <a:r>
              <a:rPr lang="en-US" dirty="0" err="1">
                <a:latin typeface="Helvetica" charset="0"/>
              </a:rPr>
              <a:t>hodoscope</a:t>
            </a:r>
            <a:r>
              <a:rPr lang="en-US" dirty="0">
                <a:latin typeface="Helvetica" charset="0"/>
              </a:rPr>
              <a:t>, </a:t>
            </a:r>
            <a:r>
              <a:rPr lang="en-US" dirty="0" err="1">
                <a:latin typeface="Helvetica" charset="0"/>
              </a:rPr>
              <a:t>LKr</a:t>
            </a:r>
            <a:r>
              <a:rPr lang="en-US" dirty="0">
                <a:latin typeface="Helvetica" charset="0"/>
              </a:rPr>
              <a:t> calorimeter</a:t>
            </a:r>
          </a:p>
          <a:p>
            <a:pPr marL="411163" lvl="1" indent="0">
              <a:buFontTx/>
              <a:buNone/>
            </a:pPr>
            <a:r>
              <a:rPr lang="en-US" dirty="0" err="1">
                <a:latin typeface="Helvetica" charset="0"/>
              </a:rPr>
              <a:t>Ottimo</a:t>
            </a:r>
            <a:r>
              <a:rPr lang="en-US" dirty="0">
                <a:latin typeface="Helvetica" charset="0"/>
              </a:rPr>
              <a:t> </a:t>
            </a:r>
            <a:r>
              <a:rPr lang="en-US" dirty="0" err="1">
                <a:latin typeface="Helvetica" charset="0"/>
              </a:rPr>
              <a:t>esercizio</a:t>
            </a:r>
            <a:r>
              <a:rPr lang="en-US" dirty="0">
                <a:latin typeface="Helvetica" charset="0"/>
              </a:rPr>
              <a:t> per </a:t>
            </a:r>
            <a:r>
              <a:rPr lang="en-US" dirty="0" err="1">
                <a:latin typeface="Helvetica" charset="0"/>
              </a:rPr>
              <a:t>capire</a:t>
            </a:r>
            <a:r>
              <a:rPr lang="en-US" dirty="0">
                <a:latin typeface="Helvetica" charset="0"/>
              </a:rPr>
              <a:t> </a:t>
            </a:r>
            <a:r>
              <a:rPr lang="en-US" dirty="0" err="1">
                <a:latin typeface="Helvetica" charset="0"/>
              </a:rPr>
              <a:t>i</a:t>
            </a:r>
            <a:r>
              <a:rPr lang="en-US" dirty="0">
                <a:latin typeface="Helvetica" charset="0"/>
              </a:rPr>
              <a:t> </a:t>
            </a:r>
            <a:r>
              <a:rPr lang="en-US" dirty="0" err="1">
                <a:latin typeface="Helvetica" charset="0"/>
              </a:rPr>
              <a:t>malfunzionamenti</a:t>
            </a:r>
            <a:endParaRPr lang="en-US" dirty="0">
              <a:latin typeface="Helvetica" charset="0"/>
            </a:endParaRPr>
          </a:p>
          <a:p>
            <a:pPr marL="411163" lvl="1" indent="0">
              <a:buFontTx/>
              <a:buNone/>
            </a:pPr>
            <a:r>
              <a:rPr lang="en-US" dirty="0" err="1">
                <a:latin typeface="Helvetica" charset="0"/>
              </a:rPr>
              <a:t>Buone</a:t>
            </a:r>
            <a:r>
              <a:rPr lang="en-US" dirty="0">
                <a:latin typeface="Helvetica" charset="0"/>
              </a:rPr>
              <a:t> </a:t>
            </a:r>
            <a:r>
              <a:rPr lang="en-US" dirty="0" err="1">
                <a:latin typeface="Helvetica" charset="0"/>
              </a:rPr>
              <a:t>risposte</a:t>
            </a:r>
            <a:r>
              <a:rPr lang="en-US" dirty="0">
                <a:latin typeface="Helvetica" charset="0"/>
              </a:rPr>
              <a:t> </a:t>
            </a:r>
            <a:r>
              <a:rPr lang="en-US" dirty="0" err="1">
                <a:latin typeface="Helvetica" charset="0"/>
              </a:rPr>
              <a:t>dai</a:t>
            </a:r>
            <a:r>
              <a:rPr lang="en-US" dirty="0">
                <a:latin typeface="Helvetica" charset="0"/>
              </a:rPr>
              <a:t> LAV </a:t>
            </a:r>
            <a:r>
              <a:rPr lang="en-US" dirty="0" err="1">
                <a:latin typeface="Helvetica" charset="0"/>
              </a:rPr>
              <a:t>su</a:t>
            </a:r>
            <a:r>
              <a:rPr lang="en-US" dirty="0">
                <a:latin typeface="Helvetica" charset="0"/>
              </a:rPr>
              <a:t> </a:t>
            </a:r>
            <a:r>
              <a:rPr lang="en-US" dirty="0" err="1">
                <a:latin typeface="Helvetica" charset="0"/>
              </a:rPr>
              <a:t>risoluzione</a:t>
            </a:r>
            <a:r>
              <a:rPr lang="en-US" dirty="0">
                <a:latin typeface="Helvetica" charset="0"/>
              </a:rPr>
              <a:t> </a:t>
            </a:r>
            <a:r>
              <a:rPr lang="en-US" dirty="0" err="1">
                <a:latin typeface="Helvetica" charset="0"/>
              </a:rPr>
              <a:t>temporale</a:t>
            </a:r>
            <a:r>
              <a:rPr lang="en-US" dirty="0">
                <a:latin typeface="Helvetica" charset="0"/>
              </a:rPr>
              <a:t> </a:t>
            </a:r>
            <a:r>
              <a:rPr lang="en-US" dirty="0" err="1">
                <a:latin typeface="Helvetica" charset="0"/>
              </a:rPr>
              <a:t>ed</a:t>
            </a:r>
            <a:r>
              <a:rPr lang="en-US" dirty="0">
                <a:latin typeface="Helvetica" charset="0"/>
              </a:rPr>
              <a:t> </a:t>
            </a:r>
            <a:r>
              <a:rPr lang="en-US" dirty="0" err="1">
                <a:latin typeface="Helvetica" charset="0"/>
              </a:rPr>
              <a:t>efficenza</a:t>
            </a:r>
            <a:endParaRPr lang="en-US" dirty="0">
              <a:latin typeface="Helvetica" charset="0"/>
            </a:endParaRPr>
          </a:p>
          <a:p>
            <a:pPr marL="411163" lvl="1" indent="0">
              <a:buFontTx/>
              <a:buNone/>
            </a:pPr>
            <a:endParaRPr lang="en-US" dirty="0">
              <a:latin typeface="Helvetica" charset="0"/>
            </a:endParaRPr>
          </a:p>
          <a:p>
            <a:pPr marL="411163" lvl="1" indent="0">
              <a:buFontTx/>
              <a:buNone/>
            </a:pPr>
            <a:endParaRPr lang="en-US" dirty="0">
              <a:latin typeface="Helvetica" charset="0"/>
            </a:endParaRPr>
          </a:p>
        </p:txBody>
      </p:sp>
      <p:pic>
        <p:nvPicPr>
          <p:cNvPr id="22531" name="Picture 6" descr="Screen shot 2012-11-29 at 3.09.39 PM.png"/>
          <p:cNvPicPr>
            <a:picLocks noChangeAspect="1"/>
          </p:cNvPicPr>
          <p:nvPr/>
        </p:nvPicPr>
        <p:blipFill>
          <a:blip r:embed="rId2"/>
          <a:srcRect l="2994"/>
          <a:stretch>
            <a:fillRect/>
          </a:stretch>
        </p:blipFill>
        <p:spPr bwMode="auto">
          <a:xfrm>
            <a:off x="36513" y="3775075"/>
            <a:ext cx="4687887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7" descr="Screen shot 2012-11-29 at 12.59.46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05313" y="3792538"/>
            <a:ext cx="4738687" cy="285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Rectangle 8"/>
          <p:cNvSpPr>
            <a:spLocks noChangeArrowheads="1"/>
          </p:cNvSpPr>
          <p:nvPr/>
        </p:nvSpPr>
        <p:spPr bwMode="auto">
          <a:xfrm>
            <a:off x="4716463" y="4365625"/>
            <a:ext cx="4572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Slewing corrected</a:t>
            </a:r>
          </a:p>
          <a:p>
            <a:r>
              <a:rPr lang="en-US" b="1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</a:rPr>
              <a:t>s(D</a:t>
            </a:r>
            <a:r>
              <a:rPr lang="en-US" b="1">
                <a:solidFill>
                  <a:srgbClr val="000000"/>
                </a:solidFill>
                <a:latin typeface="Calibri" charset="0"/>
              </a:rPr>
              <a:t>T</a:t>
            </a:r>
            <a:r>
              <a:rPr lang="en-US" b="1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</a:rPr>
              <a:t>)</a:t>
            </a:r>
            <a:r>
              <a:rPr lang="en-US" b="1">
                <a:solidFill>
                  <a:srgbClr val="000000"/>
                </a:solidFill>
                <a:latin typeface="Calibri" charset="0"/>
              </a:rPr>
              <a:t> ~ 800 ps</a:t>
            </a:r>
            <a:endParaRPr lang="en-US"/>
          </a:p>
        </p:txBody>
      </p:sp>
      <p:sp>
        <p:nvSpPr>
          <p:cNvPr id="22534" name="Rectangle 9"/>
          <p:cNvSpPr>
            <a:spLocks noChangeArrowheads="1"/>
          </p:cNvSpPr>
          <p:nvPr/>
        </p:nvSpPr>
        <p:spPr bwMode="auto">
          <a:xfrm>
            <a:off x="457200" y="4292600"/>
            <a:ext cx="14176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No slewing corrections</a:t>
            </a:r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-128"/>
                <a:cs typeface="ＭＳ Ｐゴシック" charset="-128"/>
              </a:rPr>
              <a:t>Piani 2014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Helvetica" charset="0"/>
                <a:ea typeface="ＭＳ Ｐゴシック" charset="-128"/>
                <a:cs typeface="ＭＳ Ｐゴシック" charset="-128"/>
              </a:rPr>
              <a:t>Costruzione</a:t>
            </a: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 ultimo LAV A12 </a:t>
            </a:r>
          </a:p>
          <a:p>
            <a:r>
              <a:rPr lang="en-US" dirty="0" err="1">
                <a:latin typeface="Helvetica" charset="0"/>
                <a:ea typeface="ＭＳ Ｐゴシック" charset="-128"/>
                <a:cs typeface="ＭＳ Ｐゴシック" charset="-128"/>
              </a:rPr>
              <a:t>Cablaggio</a:t>
            </a: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dirty="0" err="1">
                <a:latin typeface="Helvetica" charset="0"/>
                <a:ea typeface="ＭＳ Ｐゴシック" charset="-128"/>
                <a:cs typeface="ＭＳ Ｐゴシック" charset="-128"/>
              </a:rPr>
              <a:t>e</a:t>
            </a: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 commissioning </a:t>
            </a:r>
            <a:r>
              <a:rPr lang="en-US" dirty="0" err="1">
                <a:latin typeface="Helvetica" charset="0"/>
                <a:ea typeface="ＭＳ Ｐゴシック" charset="-128"/>
                <a:cs typeface="ＭＳ Ｐゴシック" charset="-128"/>
              </a:rPr>
              <a:t>dei</a:t>
            </a: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 12 LAV </a:t>
            </a:r>
            <a:r>
              <a:rPr lang="en-US" dirty="0" err="1">
                <a:latin typeface="Helvetica" charset="0"/>
                <a:ea typeface="ＭＳ Ｐゴシック" charset="-128"/>
                <a:cs typeface="ＭＳ Ｐゴシック" charset="-128"/>
              </a:rPr>
              <a:t>installati</a:t>
            </a:r>
            <a:endParaRPr lang="en-US" dirty="0">
              <a:latin typeface="Helvetica" charset="0"/>
              <a:ea typeface="ＭＳ Ｐゴシック" charset="-128"/>
              <a:cs typeface="ＭＳ Ｐゴシック" charset="-128"/>
            </a:endParaRPr>
          </a:p>
          <a:p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Dry run per </a:t>
            </a:r>
            <a:r>
              <a:rPr lang="en-US" dirty="0" err="1">
                <a:latin typeface="Helvetica" charset="0"/>
                <a:ea typeface="ＭＳ Ｐゴシック" charset="-128"/>
                <a:cs typeface="ＭＳ Ｐゴシック" charset="-128"/>
              </a:rPr>
              <a:t>testare</a:t>
            </a: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dirty="0" err="1">
                <a:latin typeface="Helvetica" charset="0"/>
                <a:ea typeface="ＭＳ Ｐゴシック" charset="-128"/>
                <a:cs typeface="ＭＳ Ｐゴシック" charset="-128"/>
              </a:rPr>
              <a:t>tutti</a:t>
            </a: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 I </a:t>
            </a:r>
            <a:r>
              <a:rPr lang="en-US" dirty="0" err="1">
                <a:latin typeface="Helvetica" charset="0"/>
                <a:ea typeface="ＭＳ Ｐゴシック" charset="-128"/>
                <a:cs typeface="ＭＳ Ｐゴシック" charset="-128"/>
              </a:rPr>
              <a:t>rivelatori</a:t>
            </a: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dirty="0" err="1">
                <a:latin typeface="Helvetica" charset="0"/>
                <a:ea typeface="ＭＳ Ｐゴシック" charset="-128"/>
                <a:cs typeface="ＭＳ Ｐゴシック" charset="-128"/>
              </a:rPr>
              <a:t>insieme</a:t>
            </a:r>
            <a:endParaRPr lang="en-US" dirty="0">
              <a:latin typeface="Helvetica" charset="0"/>
              <a:ea typeface="ＭＳ Ｐゴシック" charset="-128"/>
              <a:cs typeface="ＭＳ Ｐゴシック" charset="-128"/>
            </a:endParaRPr>
          </a:p>
          <a:p>
            <a:r>
              <a:rPr lang="en-US" dirty="0" err="1">
                <a:latin typeface="Helvetica" charset="0"/>
                <a:ea typeface="ＭＳ Ｐゴシック" charset="-128"/>
                <a:cs typeface="ＭＳ Ｐゴシック" charset="-128"/>
              </a:rPr>
              <a:t>Ottobre</a:t>
            </a: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 2014 prima </a:t>
            </a:r>
            <a:r>
              <a:rPr lang="en-US" dirty="0" err="1">
                <a:latin typeface="Helvetica" charset="0"/>
                <a:ea typeface="ＭＳ Ｐゴシック" charset="-128"/>
                <a:cs typeface="ＭＳ Ｐゴシック" charset="-128"/>
              </a:rPr>
              <a:t>presa</a:t>
            </a: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dirty="0" err="1">
                <a:latin typeface="Helvetica" charset="0"/>
                <a:ea typeface="ＭＳ Ｐゴシック" charset="-128"/>
                <a:cs typeface="ＭＳ Ｐゴシック" charset="-128"/>
              </a:rPr>
              <a:t>dati</a:t>
            </a:r>
            <a:endParaRPr lang="en-US" dirty="0">
              <a:latin typeface="Helvetica" charset="0"/>
              <a:ea typeface="ＭＳ Ｐゴシック" charset="-128"/>
              <a:cs typeface="ＭＳ Ｐゴシック" charset="-128"/>
            </a:endParaRPr>
          </a:p>
          <a:p>
            <a:endParaRPr lang="en-US" dirty="0">
              <a:latin typeface="Helvetica" charset="0"/>
              <a:ea typeface="ＭＳ Ｐゴシック" charset="-128"/>
              <a:cs typeface="ＭＳ Ｐゴシック" charset="-128"/>
            </a:endParaRPr>
          </a:p>
          <a:p>
            <a:r>
              <a:rPr lang="en-US" dirty="0" err="1">
                <a:latin typeface="Helvetica" charset="0"/>
                <a:ea typeface="ＭＳ Ｐゴシック" charset="-128"/>
                <a:cs typeface="ＭＳ Ｐゴシック" charset="-128"/>
              </a:rPr>
              <a:t>Questo</a:t>
            </a: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dirty="0" err="1" smtClean="0">
                <a:latin typeface="Helvetica" charset="0"/>
                <a:ea typeface="ＭＳ Ｐゴシック" charset="-128"/>
                <a:cs typeface="ＭＳ Ｐゴシック" charset="-128"/>
              </a:rPr>
              <a:t>richiedera</a:t>
            </a:r>
            <a:r>
              <a:rPr lang="en-US" dirty="0" smtClean="0">
                <a:latin typeface="Helvetica" charset="0"/>
                <a:ea typeface="ＭＳ Ｐゴシック" charset="-128"/>
                <a:cs typeface="ＭＳ Ｐゴシック" charset="-128"/>
              </a:rPr>
              <a:t>’ </a:t>
            </a: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un </a:t>
            </a:r>
            <a:r>
              <a:rPr lang="en-US" dirty="0" err="1">
                <a:latin typeface="Helvetica" charset="0"/>
                <a:ea typeface="ＭＳ Ｐゴシック" charset="-128"/>
                <a:cs typeface="ＭＳ Ｐゴシック" charset="-128"/>
              </a:rPr>
              <a:t>notevole</a:t>
            </a: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dirty="0" err="1">
                <a:latin typeface="Helvetica" charset="0"/>
                <a:ea typeface="ＭＳ Ｐゴシック" charset="-128"/>
                <a:cs typeface="ＭＳ Ｐゴシック" charset="-128"/>
              </a:rPr>
              <a:t>sforzo</a:t>
            </a: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 del </a:t>
            </a:r>
            <a:r>
              <a:rPr lang="en-US" dirty="0" err="1">
                <a:latin typeface="Helvetica" charset="0"/>
                <a:ea typeface="ＭＳ Ｐゴシック" charset="-128"/>
                <a:cs typeface="ＭＳ Ｐゴシック" charset="-128"/>
              </a:rPr>
              <a:t>nostro</a:t>
            </a: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dirty="0" err="1">
                <a:latin typeface="Helvetica" charset="0"/>
                <a:ea typeface="ＭＳ Ｐゴシック" charset="-128"/>
                <a:cs typeface="ＭＳ Ｐゴシック" charset="-128"/>
              </a:rPr>
              <a:t>gruppo</a:t>
            </a: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dirty="0" err="1">
                <a:latin typeface="Helvetica" charset="0"/>
                <a:ea typeface="ＭＳ Ｐゴシック" charset="-128"/>
                <a:cs typeface="ＭＳ Ｐゴシック" charset="-128"/>
              </a:rPr>
              <a:t>e</a:t>
            </a: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 la </a:t>
            </a:r>
            <a:r>
              <a:rPr lang="en-US" dirty="0" err="1">
                <a:latin typeface="Helvetica" charset="0"/>
                <a:ea typeface="ＭＳ Ｐゴシック" charset="-128"/>
                <a:cs typeface="ＭＳ Ｐゴシック" charset="-128"/>
              </a:rPr>
              <a:t>presenza</a:t>
            </a: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 al CERN </a:t>
            </a:r>
            <a:r>
              <a:rPr lang="en-US" dirty="0" err="1">
                <a:latin typeface="Helvetica" charset="0"/>
                <a:ea typeface="ＭＳ Ｐゴシック" charset="-128"/>
                <a:cs typeface="ＭＳ Ｐゴシック" charset="-128"/>
              </a:rPr>
              <a:t>dei</a:t>
            </a: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dirty="0" err="1">
                <a:latin typeface="Helvetica" charset="0"/>
                <a:ea typeface="ＭＳ Ｐゴシック" charset="-128"/>
                <a:cs typeface="ＭＳ Ｐゴシック" charset="-128"/>
              </a:rPr>
              <a:t>tecnici</a:t>
            </a: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dirty="0" err="1">
                <a:latin typeface="Helvetica" charset="0"/>
                <a:ea typeface="ＭＳ Ｐゴシック" charset="-128"/>
                <a:cs typeface="ＭＳ Ｐゴシック" charset="-128"/>
              </a:rPr>
              <a:t>meccanici</a:t>
            </a: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dirty="0" err="1">
                <a:latin typeface="Helvetica" charset="0"/>
                <a:ea typeface="ＭＳ Ｐゴシック" charset="-128"/>
                <a:cs typeface="ＭＳ Ｐゴシック" charset="-128"/>
              </a:rPr>
              <a:t>ed</a:t>
            </a: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dirty="0" err="1">
                <a:latin typeface="Helvetica" charset="0"/>
                <a:ea typeface="ＭＳ Ｐゴシック" charset="-128"/>
                <a:cs typeface="ＭＳ Ｐゴシック" charset="-128"/>
              </a:rPr>
              <a:t>elettronici</a:t>
            </a: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dirty="0" err="1">
                <a:latin typeface="Helvetica" charset="0"/>
                <a:ea typeface="ＭＳ Ｐゴシック" charset="-128"/>
                <a:cs typeface="ＭＳ Ｐゴシック" charset="-128"/>
              </a:rPr>
              <a:t>che</a:t>
            </a: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dirty="0" err="1">
                <a:latin typeface="Helvetica" charset="0"/>
                <a:ea typeface="ＭＳ Ｐゴシック" charset="-128"/>
                <a:cs typeface="ＭＳ Ｐゴシック" charset="-128"/>
              </a:rPr>
              <a:t>hanno</a:t>
            </a: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dirty="0" err="1">
                <a:latin typeface="Helvetica" charset="0"/>
                <a:ea typeface="ＭＳ Ｐゴシック" charset="-128"/>
                <a:cs typeface="ＭＳ Ｐゴシック" charset="-128"/>
              </a:rPr>
              <a:t>fatto</a:t>
            </a: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dirty="0" err="1">
                <a:latin typeface="Helvetica" charset="0"/>
                <a:ea typeface="ＭＳ Ｐゴシック" charset="-128"/>
                <a:cs typeface="ＭＳ Ｐゴシック" charset="-128"/>
              </a:rPr>
              <a:t>si</a:t>
            </a: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dirty="0" err="1">
                <a:latin typeface="Helvetica" charset="0"/>
                <a:ea typeface="ＭＳ Ｐゴシック" charset="-128"/>
                <a:cs typeface="ＭＳ Ｐゴシック" charset="-128"/>
              </a:rPr>
              <a:t>che</a:t>
            </a: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dirty="0" err="1">
                <a:latin typeface="Helvetica" charset="0"/>
                <a:ea typeface="ＭＳ Ｐゴシック" charset="-128"/>
                <a:cs typeface="ＭＳ Ｐゴシック" charset="-128"/>
              </a:rPr>
              <a:t>questa</a:t>
            </a: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dirty="0" err="1">
                <a:latin typeface="Helvetica" charset="0"/>
                <a:ea typeface="ＭＳ Ｐゴシック" charset="-128"/>
                <a:cs typeface="ＭＳ Ｐゴシック" charset="-128"/>
              </a:rPr>
              <a:t>impresa</a:t>
            </a: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 fosse </a:t>
            </a:r>
            <a:r>
              <a:rPr lang="en-US" dirty="0" err="1">
                <a:latin typeface="Helvetica" charset="0"/>
                <a:ea typeface="ＭＳ Ｐゴシック" charset="-128"/>
                <a:cs typeface="ＭＳ Ｐゴシック" charset="-128"/>
              </a:rPr>
              <a:t>completata</a:t>
            </a: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 con </a:t>
            </a:r>
            <a:r>
              <a:rPr lang="en-US" dirty="0" err="1">
                <a:latin typeface="Helvetica" charset="0"/>
                <a:ea typeface="ＭＳ Ｐゴシック" charset="-128"/>
                <a:cs typeface="ＭＳ Ｐゴシック" charset="-128"/>
              </a:rPr>
              <a:t>successo</a:t>
            </a:r>
            <a:endParaRPr lang="en-US" dirty="0"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54D4197-FE1D-754D-9543-D876F8EC76B7}" type="slidenum">
              <a:rPr lang="en-US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04800" y="1346200"/>
          <a:ext cx="8636000" cy="4757420"/>
        </p:xfrm>
        <a:graphic>
          <a:graphicData uri="http://schemas.openxmlformats.org/drawingml/2006/table">
            <a:tbl>
              <a:tblPr/>
              <a:tblGrid>
                <a:gridCol w="3349303"/>
                <a:gridCol w="3233897"/>
                <a:gridCol w="2052800"/>
              </a:tblGrid>
              <a:tr h="466639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endParaRPr lang="en-US" sz="20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85E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endParaRPr lang="en-US" sz="2000" b="1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85E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b="1" i="0" u="none" strike="noStrike" dirty="0" smtClean="0">
                          <a:solidFill>
                            <a:schemeClr val="bg1"/>
                          </a:solidFill>
                          <a:latin typeface="Verdana"/>
                        </a:rPr>
                        <a:t>FTE (%)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85E8C"/>
                    </a:solidFill>
                  </a:tcPr>
                </a:tc>
              </a:tr>
              <a:tr h="421236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err="1">
                          <a:solidFill>
                            <a:srgbClr val="FF0000"/>
                          </a:solidFill>
                          <a:latin typeface="Verdana"/>
                        </a:rPr>
                        <a:t>Antonella</a:t>
                      </a:r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latin typeface="Verdana"/>
                        </a:rPr>
                        <a:t> </a:t>
                      </a:r>
                      <a:r>
                        <a:rPr lang="en-US" sz="1800" b="0" i="0" u="none" strike="noStrike" dirty="0" err="1">
                          <a:solidFill>
                            <a:srgbClr val="FF0000"/>
                          </a:solidFill>
                          <a:latin typeface="Verdana"/>
                        </a:rPr>
                        <a:t>Antonelli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latin typeface="Verdana"/>
                        </a:rPr>
                        <a:t>Primo </a:t>
                      </a:r>
                      <a:r>
                        <a:rPr lang="en-US" sz="1800" b="0" i="0" u="none" strike="noStrike" dirty="0" err="1">
                          <a:solidFill>
                            <a:srgbClr val="FF0000"/>
                          </a:solidFill>
                          <a:latin typeface="Verdana"/>
                        </a:rPr>
                        <a:t>Ricercatore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latin typeface="Verdana"/>
                        </a:rPr>
                        <a:t>100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</a:tr>
              <a:tr h="421236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>
                          <a:latin typeface="Verdana"/>
                        </a:rPr>
                        <a:t>Matthew </a:t>
                      </a:r>
                      <a:r>
                        <a:rPr lang="en-US" sz="1800" b="0" i="0" u="none" strike="noStrike" dirty="0" err="1">
                          <a:latin typeface="Verdana"/>
                        </a:rPr>
                        <a:t>Moulson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err="1">
                          <a:latin typeface="Verdana"/>
                        </a:rPr>
                        <a:t>Ricercatore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smtClean="0">
                          <a:latin typeface="Verdana"/>
                        </a:rPr>
                        <a:t>100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</a:tr>
              <a:tr h="421236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>
                          <a:latin typeface="Verdana"/>
                        </a:rPr>
                        <a:t>Tommaso Spadaro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err="1">
                          <a:latin typeface="Verdana"/>
                        </a:rPr>
                        <a:t>Ricercatore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>
                          <a:latin typeface="Verdana"/>
                        </a:rPr>
                        <a:t>100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</a:tr>
              <a:tr h="421236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err="1" smtClean="0">
                          <a:latin typeface="Verdana"/>
                        </a:rPr>
                        <a:t>Venelin</a:t>
                      </a:r>
                      <a:r>
                        <a:rPr lang="en-US" sz="1800" b="0" i="0" u="none" strike="noStrike" dirty="0" smtClean="0">
                          <a:latin typeface="Verdana"/>
                        </a:rPr>
                        <a:t>  KOZHUHAROV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err="1" smtClean="0">
                          <a:latin typeface="Verdana"/>
                        </a:rPr>
                        <a:t>Borsista</a:t>
                      </a:r>
                      <a:r>
                        <a:rPr lang="en-US" sz="1800" b="0" i="0" u="none" strike="noStrike" dirty="0" smtClean="0">
                          <a:latin typeface="Verdana"/>
                        </a:rPr>
                        <a:t> </a:t>
                      </a:r>
                      <a:r>
                        <a:rPr lang="en-US" sz="1800" b="0" i="0" u="none" strike="noStrike" dirty="0" err="1" smtClean="0">
                          <a:latin typeface="Verdana"/>
                        </a:rPr>
                        <a:t>straniero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smtClean="0">
                          <a:latin typeface="Verdana"/>
                        </a:rPr>
                        <a:t>100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</a:tr>
              <a:tr h="421236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>
                          <a:latin typeface="Verdana"/>
                        </a:rPr>
                        <a:t>Mauro </a:t>
                      </a:r>
                      <a:r>
                        <a:rPr lang="en-US" sz="1800" b="0" i="0" u="none" strike="noStrike" dirty="0" err="1">
                          <a:latin typeface="Verdana"/>
                        </a:rPr>
                        <a:t>Raggi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err="1">
                          <a:latin typeface="Verdana"/>
                        </a:rPr>
                        <a:t>Ricercatore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>
                          <a:latin typeface="Verdana"/>
                        </a:rPr>
                        <a:t>100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</a:tr>
              <a:tr h="421236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err="1">
                          <a:latin typeface="Verdana"/>
                        </a:rPr>
                        <a:t>Matteo</a:t>
                      </a:r>
                      <a:r>
                        <a:rPr lang="en-US" sz="1800" b="0" i="0" u="none" strike="noStrike" dirty="0">
                          <a:latin typeface="Verdana"/>
                        </a:rPr>
                        <a:t> Martini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err="1">
                          <a:latin typeface="Verdana"/>
                        </a:rPr>
                        <a:t>Associato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>
                          <a:latin typeface="Verdana"/>
                        </a:rPr>
                        <a:t>30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</a:tr>
              <a:tr h="421236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>
                          <a:latin typeface="Verdana"/>
                        </a:rPr>
                        <a:t>Francesco </a:t>
                      </a:r>
                      <a:r>
                        <a:rPr lang="en-US" sz="1800" b="0" i="0" u="none" strike="noStrike" dirty="0" err="1">
                          <a:latin typeface="Verdana"/>
                        </a:rPr>
                        <a:t>Gonnella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err="1">
                          <a:latin typeface="Verdana"/>
                        </a:rPr>
                        <a:t>Assegnista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>
                          <a:latin typeface="Verdana"/>
                        </a:rPr>
                        <a:t>100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</a:tr>
              <a:tr h="421236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err="1">
                          <a:latin typeface="Verdana"/>
                        </a:rPr>
                        <a:t>Gianpaolo</a:t>
                      </a:r>
                      <a:r>
                        <a:rPr lang="en-US" sz="1800" b="0" i="0" u="none" strike="noStrike" dirty="0">
                          <a:latin typeface="Verdana"/>
                        </a:rPr>
                        <a:t> </a:t>
                      </a:r>
                      <a:r>
                        <a:rPr lang="en-US" sz="1800" b="0" i="0" u="none" strike="noStrike" dirty="0" err="1">
                          <a:latin typeface="Verdana"/>
                        </a:rPr>
                        <a:t>Mannocchi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err="1">
                          <a:latin typeface="Verdana"/>
                        </a:rPr>
                        <a:t>Dirigente</a:t>
                      </a:r>
                      <a:r>
                        <a:rPr lang="en-US" sz="1800" b="0" i="0" u="none" strike="noStrike" dirty="0">
                          <a:latin typeface="Verdana"/>
                        </a:rPr>
                        <a:t> </a:t>
                      </a:r>
                      <a:r>
                        <a:rPr lang="en-US" sz="1800" b="0" i="0" u="none" strike="noStrike" dirty="0" err="1">
                          <a:latin typeface="Verdana"/>
                        </a:rPr>
                        <a:t>Ricerca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</a:tr>
              <a:tr h="421236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>
                          <a:latin typeface="Verdana"/>
                        </a:rPr>
                        <a:t>Bruno </a:t>
                      </a:r>
                      <a:r>
                        <a:rPr lang="en-US" sz="1800" b="0" i="0" u="none" strike="noStrike" dirty="0" err="1">
                          <a:latin typeface="Verdana"/>
                        </a:rPr>
                        <a:t>Dulach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800" b="0" i="0" u="none" strike="noStrike" dirty="0" err="1">
                          <a:latin typeface="Verdana"/>
                        </a:rPr>
                        <a:t>Dirigente</a:t>
                      </a:r>
                      <a:r>
                        <a:rPr lang="en-US" sz="1800" b="0" i="0" u="none" strike="noStrike" dirty="0">
                          <a:latin typeface="Verdana"/>
                        </a:rPr>
                        <a:t> </a:t>
                      </a:r>
                      <a:r>
                        <a:rPr lang="en-US" sz="1800" b="0" i="0" u="none" strike="noStrike" dirty="0" err="1">
                          <a:latin typeface="Verdana"/>
                        </a:rPr>
                        <a:t>Tecnologo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/>
                    </a:solidFill>
                  </a:tcPr>
                </a:tc>
              </a:tr>
              <a:tr h="466639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b="1" i="0" u="none" strike="noStrike" dirty="0" err="1" smtClean="0">
                          <a:solidFill>
                            <a:srgbClr val="FFFFFF"/>
                          </a:solidFill>
                          <a:latin typeface="Verdana"/>
                        </a:rPr>
                        <a:t>Totale</a:t>
                      </a:r>
                      <a:r>
                        <a:rPr lang="en-US" sz="2000" b="1" i="0" u="none" strike="noStrike" baseline="0" dirty="0" smtClean="0">
                          <a:solidFill>
                            <a:srgbClr val="FFFFFF"/>
                          </a:solidFill>
                          <a:latin typeface="Verdana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solidFill>
                            <a:srgbClr val="FFFFFF"/>
                          </a:solidFill>
                          <a:latin typeface="Verdana"/>
                        </a:rPr>
                        <a:t>Ric</a:t>
                      </a:r>
                      <a:r>
                        <a:rPr lang="en-US" sz="2000" b="1" i="0" u="none" strike="noStrike" baseline="0" dirty="0" err="1" smtClean="0">
                          <a:solidFill>
                            <a:srgbClr val="FFFFFF"/>
                          </a:solidFill>
                          <a:latin typeface="Verdana"/>
                        </a:rPr>
                        <a:t>/Tecnologi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85E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endParaRPr lang="en-US" sz="2000" b="0" i="0" u="none" strike="noStrike" dirty="0">
                        <a:solidFill>
                          <a:srgbClr val="FFFFFF"/>
                        </a:solidFill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85E8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b="1" i="0" u="none" strike="noStrike" dirty="0" smtClean="0">
                          <a:solidFill>
                            <a:srgbClr val="FFFFFF"/>
                          </a:solidFill>
                          <a:latin typeface="Verdana"/>
                        </a:rPr>
                        <a:t>630 (=2013)</a:t>
                      </a:r>
                      <a:endParaRPr lang="en-US" sz="2000" b="1" i="0" u="none" strike="noStrike" dirty="0">
                        <a:solidFill>
                          <a:srgbClr val="FFFFFF"/>
                        </a:solidFill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85E8C"/>
                    </a:solidFill>
                  </a:tcPr>
                </a:tc>
              </a:tr>
            </a:tbl>
          </a:graphicData>
        </a:graphic>
      </p:graphicFrame>
      <p:pic>
        <p:nvPicPr>
          <p:cNvPr id="24611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7850" y="6350"/>
            <a:ext cx="221615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-128"/>
                <a:cs typeface="ＭＳ Ｐゴシック" charset="-128"/>
              </a:rPr>
              <a:t>Composizione gruppo 2014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152400" y="319088"/>
            <a:ext cx="7772400" cy="762000"/>
          </a:xfrm>
        </p:spPr>
        <p:txBody>
          <a:bodyPr/>
          <a:lstStyle/>
          <a:p>
            <a:r>
              <a:rPr lang="en-US" dirty="0" err="1">
                <a:latin typeface="Helvetica" charset="0"/>
                <a:ea typeface="ＭＳ Ｐゴシック" charset="-128"/>
                <a:cs typeface="ＭＳ Ｐゴシック" charset="-128"/>
              </a:rPr>
              <a:t>Attivita</a:t>
            </a:r>
            <a:r>
              <a:rPr lang="ja-JP" altLang="en-US" dirty="0">
                <a:latin typeface="Helvetica" charset="0"/>
                <a:ea typeface="ＭＳ Ｐゴシック" charset="-128"/>
                <a:cs typeface="ＭＳ Ｐゴシック" charset="-128"/>
              </a:rPr>
              <a:t>’</a:t>
            </a:r>
            <a:r>
              <a:rPr lang="en-US" altLang="ja-JP" dirty="0">
                <a:latin typeface="Helvetica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altLang="ja-JP" dirty="0" err="1">
                <a:latin typeface="Helvetica" charset="0"/>
                <a:ea typeface="ＭＳ Ｐゴシック" charset="-128"/>
                <a:cs typeface="ＭＳ Ｐゴシック" charset="-128"/>
              </a:rPr>
              <a:t>e</a:t>
            </a:r>
            <a:r>
              <a:rPr lang="en-US" altLang="ja-JP" dirty="0">
                <a:latin typeface="Helvetica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altLang="ja-JP" dirty="0" err="1">
                <a:latin typeface="Helvetica" charset="0"/>
                <a:ea typeface="ＭＳ Ｐゴシック" charset="-128"/>
                <a:cs typeface="ＭＳ Ｐゴシック" charset="-128"/>
              </a:rPr>
              <a:t>Richieste</a:t>
            </a:r>
            <a:r>
              <a:rPr lang="en-US" altLang="ja-JP" dirty="0">
                <a:latin typeface="Helvetica" charset="0"/>
                <a:ea typeface="ＭＳ Ｐゴシック" charset="-128"/>
                <a:cs typeface="ＭＳ Ｐゴシック" charset="-128"/>
              </a:rPr>
              <a:t> 2014</a:t>
            </a:r>
            <a:endParaRPr lang="en-US" dirty="0"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>
          <a:xfrm>
            <a:off x="152400" y="2133601"/>
            <a:ext cx="8839200" cy="4076700"/>
          </a:xfrm>
        </p:spPr>
        <p:txBody>
          <a:bodyPr/>
          <a:lstStyle/>
          <a:p>
            <a:pPr marL="0" lvl="2"/>
            <a:r>
              <a:rPr lang="en-US" sz="2000" dirty="0" err="1">
                <a:latin typeface="Helvetica" charset="0"/>
                <a:ea typeface="ＭＳ Ｐゴシック" charset="-128"/>
              </a:rPr>
              <a:t>Consumo</a:t>
            </a:r>
            <a:r>
              <a:rPr lang="en-US" sz="2000" dirty="0">
                <a:latin typeface="Helvetica" charset="0"/>
                <a:ea typeface="ＭＳ Ｐゴシック" charset="-128"/>
              </a:rPr>
              <a:t> per 2 LAV: 				 	20 </a:t>
            </a:r>
            <a:r>
              <a:rPr lang="en-US" sz="2000" dirty="0" err="1">
                <a:latin typeface="Helvetica" charset="0"/>
                <a:ea typeface="ＭＳ Ｐゴシック" charset="-128"/>
              </a:rPr>
              <a:t>kEur</a:t>
            </a:r>
            <a:endParaRPr lang="en-US" sz="2000" dirty="0">
              <a:latin typeface="Helvetica" charset="0"/>
              <a:ea typeface="ＭＳ Ｐゴシック" charset="-128"/>
            </a:endParaRPr>
          </a:p>
          <a:p>
            <a:pPr marL="0" lvl="2"/>
            <a:r>
              <a:rPr lang="en-US" sz="2000" dirty="0" err="1">
                <a:latin typeface="Helvetica" charset="0"/>
                <a:ea typeface="ＭＳ Ｐゴシック" charset="-128"/>
              </a:rPr>
              <a:t>Trasporti</a:t>
            </a:r>
            <a:r>
              <a:rPr lang="en-US" sz="2000" dirty="0">
                <a:latin typeface="Helvetica" charset="0"/>
                <a:ea typeface="ＭＳ Ｐゴシック" charset="-128"/>
              </a:rPr>
              <a:t> per 1 LAV:					7 </a:t>
            </a:r>
            <a:r>
              <a:rPr lang="en-US" sz="2000" dirty="0" err="1">
                <a:latin typeface="Helvetica" charset="0"/>
                <a:ea typeface="ＭＳ Ｐゴシック" charset="-128"/>
              </a:rPr>
              <a:t>kEur</a:t>
            </a:r>
            <a:endParaRPr lang="en-US" sz="2000" dirty="0">
              <a:latin typeface="Helvetica" charset="0"/>
              <a:ea typeface="ＭＳ Ｐゴシック" charset="-128"/>
            </a:endParaRPr>
          </a:p>
          <a:p>
            <a:pPr marL="0" lvl="2"/>
            <a:r>
              <a:rPr lang="en-US" sz="2000" dirty="0" err="1" smtClean="0">
                <a:latin typeface="Helvetica" charset="0"/>
                <a:ea typeface="ＭＳ Ｐゴシック" charset="-128"/>
              </a:rPr>
              <a:t>Missioni</a:t>
            </a:r>
            <a:r>
              <a:rPr lang="en-US" sz="2000" dirty="0" smtClean="0">
                <a:latin typeface="Helvetica" charset="0"/>
                <a:ea typeface="ＭＳ Ｐゴシック" charset="-128"/>
              </a:rPr>
              <a:t>:</a:t>
            </a:r>
            <a:r>
              <a:rPr lang="en-US" sz="2000" dirty="0">
                <a:latin typeface="Helvetica" charset="0"/>
                <a:ea typeface="ＭＳ Ｐゴシック" charset="-128"/>
              </a:rPr>
              <a:t>	</a:t>
            </a:r>
            <a:r>
              <a:rPr lang="en-US" sz="2000" dirty="0" smtClean="0">
                <a:latin typeface="Helvetica" charset="0"/>
                <a:ea typeface="ＭＳ Ｐゴシック" charset="-128"/>
              </a:rPr>
              <a:t>			</a:t>
            </a:r>
            <a:r>
              <a:rPr lang="en-US" sz="2000" dirty="0">
                <a:latin typeface="Helvetica" charset="0"/>
                <a:ea typeface="ＭＳ Ｐゴシック" charset="-128"/>
              </a:rPr>
              <a:t>	</a:t>
            </a:r>
            <a:r>
              <a:rPr lang="en-US" sz="2000" dirty="0" smtClean="0">
                <a:latin typeface="Helvetica" charset="0"/>
                <a:ea typeface="ＭＳ Ｐゴシック" charset="-128"/>
              </a:rPr>
              <a:t>	128 </a:t>
            </a:r>
            <a:r>
              <a:rPr lang="en-US" sz="2000" dirty="0" err="1">
                <a:latin typeface="Helvetica" charset="0"/>
                <a:ea typeface="ＭＳ Ｐゴシック" charset="-128"/>
              </a:rPr>
              <a:t>kEur</a:t>
            </a:r>
            <a:endParaRPr lang="en-US" sz="2000" dirty="0">
              <a:latin typeface="Helvetica" charset="0"/>
              <a:ea typeface="ＭＳ Ｐゴシック" charset="-128"/>
            </a:endParaRPr>
          </a:p>
          <a:p>
            <a:pPr marL="900000" lvl="3"/>
            <a:r>
              <a:rPr lang="en-US" sz="2000" dirty="0" err="1">
                <a:latin typeface="Helvetica" charset="0"/>
                <a:ea typeface="ＭＳ Ｐゴシック" charset="-128"/>
              </a:rPr>
              <a:t>Riunioni</a:t>
            </a:r>
            <a:r>
              <a:rPr lang="en-US" sz="2000" dirty="0">
                <a:latin typeface="Helvetica" charset="0"/>
                <a:ea typeface="ＭＳ Ｐゴシック" charset="-128"/>
              </a:rPr>
              <a:t> al CERN + 1 </a:t>
            </a:r>
            <a:r>
              <a:rPr lang="en-US" sz="2000" dirty="0" err="1">
                <a:latin typeface="Helvetica" charset="0"/>
                <a:ea typeface="ＭＳ Ｐゴシック" charset="-128"/>
              </a:rPr>
              <a:t>Riunione</a:t>
            </a:r>
            <a:r>
              <a:rPr lang="en-US" sz="2000" dirty="0">
                <a:latin typeface="Helvetica" charset="0"/>
                <a:ea typeface="ＭＳ Ｐゴシック" charset="-128"/>
              </a:rPr>
              <a:t> </a:t>
            </a:r>
            <a:r>
              <a:rPr lang="en-US" sz="2000" dirty="0" err="1">
                <a:latin typeface="Helvetica" charset="0"/>
                <a:ea typeface="ＭＳ Ｐゴシック" charset="-128"/>
              </a:rPr>
              <a:t>altra</a:t>
            </a:r>
            <a:r>
              <a:rPr lang="en-US" sz="2000" dirty="0">
                <a:latin typeface="Helvetica" charset="0"/>
                <a:ea typeface="ＭＳ Ｐゴシック" charset="-128"/>
              </a:rPr>
              <a:t> </a:t>
            </a:r>
            <a:r>
              <a:rPr lang="en-US" sz="2000" dirty="0" err="1">
                <a:latin typeface="Helvetica" charset="0"/>
                <a:ea typeface="ＭＳ Ｐゴシック" charset="-128"/>
              </a:rPr>
              <a:t>sede</a:t>
            </a:r>
            <a:r>
              <a:rPr lang="en-US" sz="2000" dirty="0">
                <a:latin typeface="Helvetica" charset="0"/>
                <a:ea typeface="ＭＳ Ｐゴシック" charset="-128"/>
              </a:rPr>
              <a:t>:</a:t>
            </a:r>
            <a:r>
              <a:rPr lang="en-US" sz="2000" dirty="0" smtClean="0">
                <a:latin typeface="Helvetica" charset="0"/>
                <a:ea typeface="ＭＳ Ｐゴシック" charset="-128"/>
              </a:rPr>
              <a:t> 44 </a:t>
            </a:r>
            <a:r>
              <a:rPr lang="en-US" sz="2000" dirty="0" err="1">
                <a:latin typeface="Helvetica" charset="0"/>
                <a:ea typeface="ＭＳ Ｐゴシック" charset="-128"/>
              </a:rPr>
              <a:t>kEur</a:t>
            </a:r>
            <a:endParaRPr lang="en-US" sz="2000" dirty="0">
              <a:latin typeface="Helvetica" charset="0"/>
              <a:ea typeface="ＭＳ Ｐゴシック" charset="-128"/>
            </a:endParaRPr>
          </a:p>
          <a:p>
            <a:pPr marL="900000" lvl="3"/>
            <a:r>
              <a:rPr lang="en-US" sz="2000" dirty="0" err="1">
                <a:latin typeface="Helvetica" charset="0"/>
                <a:ea typeface="ＭＳ Ｐゴシック" charset="-128"/>
              </a:rPr>
              <a:t>Riunioni</a:t>
            </a:r>
            <a:r>
              <a:rPr lang="en-US" sz="2000" dirty="0">
                <a:latin typeface="Helvetica" charset="0"/>
                <a:ea typeface="ＭＳ Ｐゴシック" charset="-128"/>
              </a:rPr>
              <a:t> </a:t>
            </a:r>
            <a:r>
              <a:rPr lang="en-US" sz="2000" dirty="0" err="1">
                <a:latin typeface="Helvetica" charset="0"/>
                <a:ea typeface="ＭＳ Ｐゴシック" charset="-128"/>
              </a:rPr>
              <a:t>dei</a:t>
            </a:r>
            <a:r>
              <a:rPr lang="en-US" sz="2000" dirty="0">
                <a:latin typeface="Helvetica" charset="0"/>
                <a:ea typeface="ＭＳ Ｐゴシック" charset="-128"/>
              </a:rPr>
              <a:t> </a:t>
            </a:r>
            <a:r>
              <a:rPr lang="en-US" sz="2000" dirty="0" err="1">
                <a:latin typeface="Helvetica" charset="0"/>
                <a:ea typeface="ＭＳ Ｐゴシック" charset="-128"/>
              </a:rPr>
              <a:t>progettisti</a:t>
            </a:r>
            <a:r>
              <a:rPr lang="en-US" sz="2000" dirty="0">
                <a:latin typeface="Helvetica" charset="0"/>
                <a:ea typeface="ＭＳ Ｐゴシック" charset="-128"/>
              </a:rPr>
              <a:t> </a:t>
            </a:r>
            <a:r>
              <a:rPr lang="en-US" sz="2000" dirty="0" err="1">
                <a:latin typeface="Helvetica" charset="0"/>
                <a:ea typeface="ＭＳ Ｐゴシック" charset="-128"/>
              </a:rPr>
              <a:t>e</a:t>
            </a:r>
            <a:r>
              <a:rPr lang="en-US" sz="2000" dirty="0">
                <a:latin typeface="Helvetica" charset="0"/>
                <a:ea typeface="ＭＳ Ｐゴシック" charset="-128"/>
              </a:rPr>
              <a:t> </a:t>
            </a:r>
            <a:r>
              <a:rPr lang="en-US" sz="2000" dirty="0" err="1">
                <a:latin typeface="Helvetica" charset="0"/>
                <a:ea typeface="ＭＳ Ｐゴシック" charset="-128"/>
              </a:rPr>
              <a:t>responsabile</a:t>
            </a:r>
            <a:r>
              <a:rPr lang="en-US" sz="2000" dirty="0">
                <a:latin typeface="Helvetica" charset="0"/>
                <a:ea typeface="ＭＳ Ｐゴシック" charset="-128"/>
              </a:rPr>
              <a:t> </a:t>
            </a:r>
            <a:r>
              <a:rPr lang="en-US" sz="2000" dirty="0" err="1">
                <a:latin typeface="Helvetica" charset="0"/>
                <a:ea typeface="ＭＳ Ｐゴシック" charset="-128"/>
              </a:rPr>
              <a:t>elettronica</a:t>
            </a:r>
            <a:r>
              <a:rPr lang="en-US" sz="2000" dirty="0">
                <a:latin typeface="Helvetica" charset="0"/>
                <a:ea typeface="ＭＳ Ｐゴシック" charset="-128"/>
              </a:rPr>
              <a:t>: 8 </a:t>
            </a:r>
            <a:r>
              <a:rPr lang="en-US" sz="2000" dirty="0" err="1">
                <a:latin typeface="Helvetica" charset="0"/>
                <a:ea typeface="ＭＳ Ｐゴシック" charset="-128"/>
              </a:rPr>
              <a:t>kEur</a:t>
            </a:r>
            <a:endParaRPr lang="en-US" sz="2000" dirty="0">
              <a:latin typeface="Helvetica" charset="0"/>
              <a:ea typeface="ＭＳ Ｐゴシック" charset="-128"/>
            </a:endParaRPr>
          </a:p>
          <a:p>
            <a:pPr marL="900000" lvl="3"/>
            <a:r>
              <a:rPr lang="en-US" sz="2000" dirty="0" err="1">
                <a:latin typeface="Helvetica" charset="0"/>
                <a:ea typeface="ＭＳ Ｐゴシック" charset="-128"/>
              </a:rPr>
              <a:t>Installazione</a:t>
            </a:r>
            <a:r>
              <a:rPr lang="en-US" sz="2000" dirty="0">
                <a:latin typeface="Helvetica" charset="0"/>
                <a:ea typeface="ＭＳ Ｐゴシック" charset="-128"/>
              </a:rPr>
              <a:t> 1-2 LAV al CERN: 10 </a:t>
            </a:r>
            <a:r>
              <a:rPr lang="en-US" sz="2000" dirty="0" err="1">
                <a:latin typeface="Helvetica" charset="0"/>
                <a:ea typeface="ＭＳ Ｐゴシック" charset="-128"/>
              </a:rPr>
              <a:t>kEur</a:t>
            </a:r>
            <a:endParaRPr lang="en-US" sz="2000" dirty="0">
              <a:latin typeface="Helvetica" charset="0"/>
              <a:ea typeface="ＭＳ Ｐゴシック" charset="-128"/>
            </a:endParaRPr>
          </a:p>
          <a:p>
            <a:pPr marL="900000" lvl="3"/>
            <a:r>
              <a:rPr lang="en-US" sz="2000" dirty="0" err="1">
                <a:latin typeface="Helvetica" charset="0"/>
                <a:ea typeface="ＭＳ Ｐゴシック" charset="-128"/>
              </a:rPr>
              <a:t>Cablaggio</a:t>
            </a:r>
            <a:r>
              <a:rPr lang="en-US" sz="2000" dirty="0">
                <a:latin typeface="Helvetica" charset="0"/>
                <a:ea typeface="ＭＳ Ｐゴシック" charset="-128"/>
              </a:rPr>
              <a:t> </a:t>
            </a:r>
            <a:r>
              <a:rPr lang="en-US" sz="2000" dirty="0" err="1">
                <a:latin typeface="Helvetica" charset="0"/>
                <a:ea typeface="ＭＳ Ｐゴシック" charset="-128"/>
              </a:rPr>
              <a:t>e</a:t>
            </a:r>
            <a:r>
              <a:rPr lang="en-US" sz="2000" dirty="0">
                <a:latin typeface="Helvetica" charset="0"/>
                <a:ea typeface="ＭＳ Ｐゴシック" charset="-128"/>
              </a:rPr>
              <a:t> test </a:t>
            </a:r>
            <a:r>
              <a:rPr lang="en-US" sz="2000" dirty="0" err="1">
                <a:latin typeface="Helvetica" charset="0"/>
                <a:ea typeface="ＭＳ Ｐゴシック" charset="-128"/>
              </a:rPr>
              <a:t>elettronica</a:t>
            </a:r>
            <a:r>
              <a:rPr lang="en-US" sz="2000" dirty="0">
                <a:latin typeface="Helvetica" charset="0"/>
                <a:ea typeface="ＭＳ Ｐゴシック" charset="-128"/>
              </a:rPr>
              <a:t> 12 LAV </a:t>
            </a:r>
            <a:r>
              <a:rPr lang="en-US" sz="2000" i="1" dirty="0">
                <a:latin typeface="Helvetica" charset="0"/>
                <a:ea typeface="ＭＳ Ｐゴシック" charset="-128"/>
              </a:rPr>
              <a:t>in situ:</a:t>
            </a:r>
            <a:r>
              <a:rPr lang="en-US" sz="2000" dirty="0">
                <a:latin typeface="Helvetica" charset="0"/>
                <a:ea typeface="ＭＳ Ｐゴシック" charset="-128"/>
              </a:rPr>
              <a:t> 24 </a:t>
            </a:r>
            <a:r>
              <a:rPr lang="en-US" sz="2000" dirty="0" err="1">
                <a:latin typeface="Helvetica" charset="0"/>
                <a:ea typeface="ＭＳ Ｐゴシック" charset="-128"/>
              </a:rPr>
              <a:t>kEur</a:t>
            </a:r>
            <a:endParaRPr lang="en-US" sz="2000" dirty="0">
              <a:latin typeface="Helvetica" charset="0"/>
              <a:ea typeface="ＭＳ Ｐゴシック" charset="-128"/>
            </a:endParaRPr>
          </a:p>
          <a:p>
            <a:pPr marL="900000" lvl="3"/>
            <a:r>
              <a:rPr lang="en-US" sz="2000" dirty="0">
                <a:latin typeface="Helvetica" charset="0"/>
                <a:ea typeface="ＭＳ Ｐゴシック" charset="-128"/>
              </a:rPr>
              <a:t>Dry run, run </a:t>
            </a:r>
            <a:r>
              <a:rPr lang="en-US" sz="2000" dirty="0" err="1">
                <a:latin typeface="Helvetica" charset="0"/>
                <a:ea typeface="ＭＳ Ｐゴシック" charset="-128"/>
              </a:rPr>
              <a:t>presa</a:t>
            </a:r>
            <a:r>
              <a:rPr lang="en-US" sz="2000" dirty="0">
                <a:latin typeface="Helvetica" charset="0"/>
                <a:ea typeface="ＭＳ Ｐゴシック" charset="-128"/>
              </a:rPr>
              <a:t> dati:36 </a:t>
            </a:r>
            <a:r>
              <a:rPr lang="en-US" sz="2000" dirty="0" err="1" smtClean="0">
                <a:latin typeface="Helvetica" charset="0"/>
                <a:ea typeface="ＭＳ Ｐゴシック" charset="-128"/>
              </a:rPr>
              <a:t>kEur</a:t>
            </a:r>
            <a:endParaRPr lang="en-US" sz="2000" dirty="0" smtClean="0">
              <a:latin typeface="Helvetica" charset="0"/>
              <a:ea typeface="ＭＳ Ｐゴシック" charset="-128"/>
            </a:endParaRPr>
          </a:p>
          <a:p>
            <a:pPr marL="900000" lvl="3"/>
            <a:r>
              <a:rPr lang="en-US" sz="2000" dirty="0" err="1" smtClean="0">
                <a:latin typeface="Helvetica" charset="0"/>
                <a:ea typeface="ＭＳ Ｐゴシック" charset="-128"/>
              </a:rPr>
              <a:t>Interazioni</a:t>
            </a:r>
            <a:r>
              <a:rPr lang="en-US" sz="2000" dirty="0" smtClean="0">
                <a:latin typeface="Helvetica" charset="0"/>
                <a:ea typeface="ＭＳ Ｐゴシック" charset="-128"/>
              </a:rPr>
              <a:t> </a:t>
            </a:r>
            <a:r>
              <a:rPr lang="en-US" sz="2000" dirty="0" err="1">
                <a:latin typeface="Helvetica" charset="0"/>
                <a:ea typeface="ＭＳ Ｐゴシック" charset="-128"/>
              </a:rPr>
              <a:t>e</a:t>
            </a:r>
            <a:r>
              <a:rPr lang="en-US" sz="2000" dirty="0">
                <a:latin typeface="Helvetica" charset="0"/>
                <a:ea typeface="ＭＳ Ｐゴシック" charset="-128"/>
              </a:rPr>
              <a:t> </a:t>
            </a:r>
            <a:r>
              <a:rPr lang="en-US" sz="2000" dirty="0" err="1">
                <a:latin typeface="Helvetica" charset="0"/>
                <a:ea typeface="ＭＳ Ｐゴシック" charset="-128"/>
              </a:rPr>
              <a:t>controllo</a:t>
            </a:r>
            <a:r>
              <a:rPr lang="en-US" sz="2000" dirty="0">
                <a:latin typeface="Helvetica" charset="0"/>
                <a:ea typeface="ＭＳ Ｐゴシック" charset="-128"/>
              </a:rPr>
              <a:t> </a:t>
            </a:r>
            <a:r>
              <a:rPr lang="en-US" sz="2000" dirty="0" err="1">
                <a:latin typeface="Helvetica" charset="0"/>
                <a:ea typeface="ＭＳ Ｐゴシック" charset="-128"/>
              </a:rPr>
              <a:t>qualita</a:t>
            </a:r>
            <a:r>
              <a:rPr lang="ja-JP" altLang="en-US" sz="2000" dirty="0">
                <a:latin typeface="Helvetica" charset="0"/>
                <a:ea typeface="ＭＳ Ｐゴシック" charset="-128"/>
              </a:rPr>
              <a:t>’</a:t>
            </a:r>
            <a:r>
              <a:rPr lang="en-US" altLang="ja-JP" sz="2000" dirty="0">
                <a:latin typeface="Helvetica" charset="0"/>
                <a:ea typeface="ＭＳ Ｐゴシック" charset="-128"/>
              </a:rPr>
              <a:t> </a:t>
            </a:r>
            <a:r>
              <a:rPr lang="en-US" altLang="ja-JP" sz="2000" dirty="0" err="1">
                <a:latin typeface="Helvetica" charset="0"/>
                <a:ea typeface="ＭＳ Ｐゴシック" charset="-128"/>
              </a:rPr>
              <a:t>presso</a:t>
            </a:r>
            <a:r>
              <a:rPr lang="en-US" altLang="ja-JP" sz="2000" dirty="0">
                <a:latin typeface="Helvetica" charset="0"/>
                <a:ea typeface="ＭＳ Ｐゴシック" charset="-128"/>
              </a:rPr>
              <a:t> la </a:t>
            </a:r>
            <a:r>
              <a:rPr lang="en-US" altLang="ja-JP" sz="2000" dirty="0" err="1">
                <a:latin typeface="Helvetica" charset="0"/>
                <a:ea typeface="ＭＳ Ｐゴシック" charset="-128"/>
              </a:rPr>
              <a:t>ditta</a:t>
            </a:r>
            <a:r>
              <a:rPr lang="en-US" altLang="ja-JP" sz="2000" dirty="0">
                <a:latin typeface="Helvetica" charset="0"/>
                <a:ea typeface="ＭＳ Ｐゴシック" charset="-128"/>
              </a:rPr>
              <a:t> </a:t>
            </a:r>
            <a:r>
              <a:rPr lang="en-US" altLang="ja-JP" sz="2000" dirty="0" err="1">
                <a:latin typeface="Helvetica" charset="0"/>
                <a:ea typeface="ＭＳ Ｐゴシック" charset="-128"/>
              </a:rPr>
              <a:t>Fantini</a:t>
            </a:r>
            <a:r>
              <a:rPr lang="en-US" altLang="ja-JP" sz="2000" dirty="0">
                <a:latin typeface="Helvetica" charset="0"/>
                <a:ea typeface="ＭＳ Ｐゴシック" charset="-128"/>
              </a:rPr>
              <a:t> </a:t>
            </a:r>
            <a:r>
              <a:rPr lang="en-US" altLang="ja-JP" sz="2000" dirty="0" err="1">
                <a:latin typeface="Helvetica" charset="0"/>
                <a:ea typeface="ＭＳ Ｐゴシック" charset="-128"/>
              </a:rPr>
              <a:t>S.p.a</a:t>
            </a:r>
            <a:r>
              <a:rPr lang="en-US" altLang="ja-JP" sz="2000" dirty="0" smtClean="0">
                <a:latin typeface="Helvetica" charset="0"/>
                <a:ea typeface="ＭＳ Ｐゴシック" charset="-128"/>
              </a:rPr>
              <a:t>.</a:t>
            </a:r>
            <a:r>
              <a:rPr lang="en-US" sz="2000" dirty="0" smtClean="0">
                <a:latin typeface="Helvetica" charset="0"/>
                <a:ea typeface="ＭＳ Ｐゴシック" charset="-128"/>
              </a:rPr>
              <a:t> 16 </a:t>
            </a:r>
            <a:r>
              <a:rPr lang="en-US" sz="2000" dirty="0" err="1" smtClean="0">
                <a:latin typeface="Helvetica" charset="0"/>
                <a:ea typeface="ＭＳ Ｐゴシック" charset="-128"/>
              </a:rPr>
              <a:t>kEur</a:t>
            </a:r>
            <a:endParaRPr lang="en-US" sz="2000" dirty="0">
              <a:latin typeface="Helvetica" charset="0"/>
              <a:ea typeface="ＭＳ Ｐゴシック" charset="-128"/>
            </a:endParaRPr>
          </a:p>
        </p:txBody>
      </p:sp>
      <p:pic>
        <p:nvPicPr>
          <p:cNvPr id="1433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7850" y="6350"/>
            <a:ext cx="221615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Box 5"/>
          <p:cNvSpPr txBox="1">
            <a:spLocks noChangeArrowheads="1"/>
          </p:cNvSpPr>
          <p:nvPr/>
        </p:nvSpPr>
        <p:spPr bwMode="auto">
          <a:xfrm>
            <a:off x="381000" y="1192212"/>
            <a:ext cx="80819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err="1" smtClean="0"/>
              <a:t>Costruzione</a:t>
            </a:r>
            <a:r>
              <a:rPr lang="en-US" dirty="0" smtClean="0"/>
              <a:t> </a:t>
            </a:r>
            <a:r>
              <a:rPr lang="en-US" dirty="0" err="1"/>
              <a:t>e</a:t>
            </a:r>
            <a:r>
              <a:rPr lang="en-US" dirty="0"/>
              <a:t> </a:t>
            </a:r>
            <a:r>
              <a:rPr lang="en-US" dirty="0" smtClean="0"/>
              <a:t>commissioning </a:t>
            </a:r>
            <a:r>
              <a:rPr lang="en-US" dirty="0" err="1"/>
              <a:t>di</a:t>
            </a:r>
            <a:r>
              <a:rPr lang="en-US" dirty="0"/>
              <a:t> 2 </a:t>
            </a:r>
            <a:r>
              <a:rPr lang="en-US" dirty="0" err="1"/>
              <a:t>stazioni</a:t>
            </a:r>
            <a:r>
              <a:rPr lang="en-US" dirty="0"/>
              <a:t> (3 </a:t>
            </a:r>
            <a:r>
              <a:rPr lang="en-US" dirty="0" err="1"/>
              <a:t>m</a:t>
            </a:r>
            <a:r>
              <a:rPr lang="en-US" dirty="0"/>
              <a:t> </a:t>
            </a:r>
            <a:r>
              <a:rPr lang="en-US" dirty="0" err="1"/>
              <a:t>diametro</a:t>
            </a:r>
            <a:r>
              <a:rPr lang="en-US" dirty="0"/>
              <a:t> 250 </a:t>
            </a:r>
            <a:r>
              <a:rPr lang="en-US" dirty="0" err="1"/>
              <a:t>leadglass</a:t>
            </a:r>
            <a:r>
              <a:rPr lang="en-US" dirty="0"/>
              <a:t>)</a:t>
            </a:r>
          </a:p>
          <a:p>
            <a:r>
              <a:rPr lang="en-US" dirty="0" err="1"/>
              <a:t>Installallazione</a:t>
            </a:r>
            <a:r>
              <a:rPr lang="en-US" dirty="0"/>
              <a:t> </a:t>
            </a:r>
            <a:r>
              <a:rPr lang="en-US" dirty="0" err="1"/>
              <a:t>cablaggio</a:t>
            </a:r>
            <a:r>
              <a:rPr lang="en-US" dirty="0"/>
              <a:t> </a:t>
            </a:r>
            <a:r>
              <a:rPr lang="en-US" dirty="0" err="1"/>
              <a:t>e</a:t>
            </a:r>
            <a:r>
              <a:rPr lang="en-US" dirty="0"/>
              <a:t> </a:t>
            </a:r>
            <a:r>
              <a:rPr lang="en-US" dirty="0" smtClean="0"/>
              <a:t>commissioning </a:t>
            </a:r>
            <a:r>
              <a:rPr lang="en-US" dirty="0" err="1"/>
              <a:t>di</a:t>
            </a:r>
            <a:r>
              <a:rPr lang="en-US" dirty="0"/>
              <a:t> 12 </a:t>
            </a:r>
            <a:r>
              <a:rPr lang="en-US" dirty="0" err="1"/>
              <a:t>stazioni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55613" y="1219200"/>
          <a:ext cx="8231187" cy="3439160"/>
        </p:xfrm>
        <a:graphic>
          <a:graphicData uri="http://schemas.openxmlformats.org/drawingml/2006/table">
            <a:tbl>
              <a:tblPr/>
              <a:tblGrid>
                <a:gridCol w="3349625"/>
                <a:gridCol w="2697162"/>
                <a:gridCol w="2184400"/>
              </a:tblGrid>
              <a:tr h="29845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85E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85E8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490 FTE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(%)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85E8C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Emilio Capitolo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C.T.E.R.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70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Cesidio Capoccia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C.T.E.R.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80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Aldo Cecchetti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C.T.E.R.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60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Rosario Lenci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C.T.E.R.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60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Vincenzo Russo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C.T.E.R.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60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Tatiana Vassileva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C.T.E.R.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80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Sauro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Valeri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Op. Tec.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80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16410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7850" y="6350"/>
            <a:ext cx="221615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11" name="Title 1"/>
          <p:cNvSpPr>
            <a:spLocks noGrp="1"/>
          </p:cNvSpPr>
          <p:nvPr>
            <p:ph type="title"/>
          </p:nvPr>
        </p:nvSpPr>
        <p:spPr>
          <a:xfrm>
            <a:off x="101600" y="342900"/>
            <a:ext cx="7772400" cy="762000"/>
          </a:xfrm>
        </p:spPr>
        <p:txBody>
          <a:bodyPr/>
          <a:lstStyle/>
          <a:p>
            <a:r>
              <a:rPr lang="en-US" dirty="0" err="1">
                <a:latin typeface="Helvetica" charset="0"/>
                <a:ea typeface="ＭＳ Ｐゴシック" charset="-128"/>
                <a:cs typeface="ＭＳ Ｐゴシック" charset="-128"/>
              </a:rPr>
              <a:t>Richieste</a:t>
            </a: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 2014 </a:t>
            </a:r>
            <a:r>
              <a:rPr lang="en-US" dirty="0" err="1">
                <a:latin typeface="Helvetica" charset="0"/>
                <a:ea typeface="ＭＳ Ｐゴシック" charset="-128"/>
                <a:cs typeface="ＭＳ Ｐゴシック" charset="-128"/>
              </a:rPr>
              <a:t>e</a:t>
            </a: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dirty="0" err="1">
                <a:latin typeface="Helvetica" charset="0"/>
                <a:ea typeface="ＭＳ Ｐゴシック" charset="-128"/>
                <a:cs typeface="ＭＳ Ｐゴシック" charset="-128"/>
              </a:rPr>
              <a:t>richieste</a:t>
            </a:r>
            <a:r>
              <a:rPr lang="en-US" dirty="0">
                <a:latin typeface="Helvetica" charset="0"/>
                <a:ea typeface="ＭＳ Ｐゴシック" charset="-128"/>
                <a:cs typeface="ＭＳ Ｐゴシック" charset="-128"/>
              </a:rPr>
              <a:t> CIF</a:t>
            </a:r>
          </a:p>
        </p:txBody>
      </p:sp>
      <p:sp>
        <p:nvSpPr>
          <p:cNvPr id="16412" name="Content Placeholder 2"/>
          <p:cNvSpPr>
            <a:spLocks noGrp="1"/>
          </p:cNvSpPr>
          <p:nvPr>
            <p:ph idx="1"/>
          </p:nvPr>
        </p:nvSpPr>
        <p:spPr>
          <a:xfrm>
            <a:off x="-508000" y="4779963"/>
            <a:ext cx="4724400" cy="1347787"/>
          </a:xfrm>
        </p:spPr>
        <p:txBody>
          <a:bodyPr/>
          <a:lstStyle/>
          <a:p>
            <a:pPr lvl="2"/>
            <a:r>
              <a:rPr lang="en-US" dirty="0">
                <a:latin typeface="Helvetica" charset="0"/>
                <a:ea typeface="ＭＳ Ｐゴシック" charset="-128"/>
              </a:rPr>
              <a:t>SPCM</a:t>
            </a:r>
          </a:p>
          <a:p>
            <a:pPr lvl="3"/>
            <a:r>
              <a:rPr lang="en-US" sz="2000" dirty="0" err="1">
                <a:latin typeface="Helvetica" charset="0"/>
                <a:ea typeface="ＭＳ Ｐゴシック" charset="-128"/>
              </a:rPr>
              <a:t>Officina</a:t>
            </a:r>
            <a:r>
              <a:rPr lang="en-US" sz="2000" dirty="0">
                <a:latin typeface="Helvetica" charset="0"/>
                <a:ea typeface="ＭＳ Ｐゴシック" charset="-128"/>
              </a:rPr>
              <a:t>: 6 </a:t>
            </a:r>
            <a:r>
              <a:rPr lang="en-US" sz="2000" dirty="0" err="1">
                <a:latin typeface="Helvetica" charset="0"/>
                <a:ea typeface="ＭＳ Ｐゴシック" charset="-128"/>
              </a:rPr>
              <a:t>m.u</a:t>
            </a:r>
            <a:r>
              <a:rPr lang="en-US" sz="2000" dirty="0">
                <a:latin typeface="Helvetica" charset="0"/>
                <a:ea typeface="ＭＳ Ｐゴシック" charset="-128"/>
              </a:rPr>
              <a:t>.</a:t>
            </a:r>
          </a:p>
          <a:p>
            <a:pPr lvl="3"/>
            <a:r>
              <a:rPr lang="en-US" sz="2000" dirty="0" err="1">
                <a:latin typeface="Helvetica" charset="0"/>
                <a:ea typeface="ＭＳ Ｐゴシック" charset="-128"/>
              </a:rPr>
              <a:t>Carpenteria</a:t>
            </a:r>
            <a:r>
              <a:rPr lang="en-US" sz="2000" dirty="0">
                <a:latin typeface="Helvetica" charset="0"/>
                <a:ea typeface="ＭＳ Ｐゴシック" charset="-128"/>
              </a:rPr>
              <a:t>: 1 </a:t>
            </a:r>
            <a:r>
              <a:rPr lang="en-US" sz="2000" dirty="0" err="1">
                <a:latin typeface="Helvetica" charset="0"/>
                <a:ea typeface="ＭＳ Ｐゴシック" charset="-128"/>
              </a:rPr>
              <a:t>m.u</a:t>
            </a:r>
            <a:r>
              <a:rPr lang="en-US" sz="2000" dirty="0">
                <a:latin typeface="Helvetica" charset="0"/>
                <a:ea typeface="ＭＳ Ｐゴシック" charset="-128"/>
              </a:rPr>
              <a:t>.</a:t>
            </a:r>
          </a:p>
        </p:txBody>
      </p:sp>
      <p:sp>
        <p:nvSpPr>
          <p:cNvPr id="16413" name="Rectangle 9"/>
          <p:cNvSpPr>
            <a:spLocks noChangeArrowheads="1"/>
          </p:cNvSpPr>
          <p:nvPr/>
        </p:nvSpPr>
        <p:spPr bwMode="auto">
          <a:xfrm>
            <a:off x="3246438" y="4779963"/>
            <a:ext cx="5897562" cy="1458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143000" lvl="2" indent="-228600">
              <a:spcBef>
                <a:spcPct val="20000"/>
              </a:spcBef>
              <a:buFont typeface="Arial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SEA (SELF)</a:t>
            </a:r>
          </a:p>
          <a:p>
            <a:pPr marL="1600200" lvl="3" indent="-228600">
              <a:spcBef>
                <a:spcPct val="20000"/>
              </a:spcBef>
              <a:buFont typeface="Arial" charset="0"/>
              <a:buChar char="–"/>
            </a:pPr>
            <a:r>
              <a:rPr lang="en-US" dirty="0" err="1">
                <a:solidFill>
                  <a:srgbClr val="000000"/>
                </a:solidFill>
              </a:rPr>
              <a:t>Completamento</a:t>
            </a:r>
            <a:r>
              <a:rPr lang="en-US" dirty="0">
                <a:solidFill>
                  <a:srgbClr val="000000"/>
                </a:solidFill>
              </a:rPr>
              <a:t> FEE boards: 6 </a:t>
            </a:r>
            <a:r>
              <a:rPr lang="en-US" dirty="0" err="1">
                <a:solidFill>
                  <a:srgbClr val="000000"/>
                </a:solidFill>
              </a:rPr>
              <a:t>m.u</a:t>
            </a:r>
            <a:endParaRPr lang="en-US" dirty="0">
              <a:solidFill>
                <a:srgbClr val="000000"/>
              </a:solidFill>
            </a:endParaRPr>
          </a:p>
          <a:p>
            <a:pPr marL="1600200" lvl="3" indent="-228600">
              <a:spcBef>
                <a:spcPct val="20000"/>
              </a:spcBef>
              <a:buFont typeface="Arial" charset="0"/>
              <a:buChar char="–"/>
            </a:pPr>
            <a:r>
              <a:rPr lang="en-US" dirty="0">
                <a:solidFill>
                  <a:srgbClr val="000000"/>
                </a:solidFill>
              </a:rPr>
              <a:t>Test </a:t>
            </a:r>
            <a:r>
              <a:rPr lang="en-US" dirty="0" err="1">
                <a:solidFill>
                  <a:srgbClr val="000000"/>
                </a:solidFill>
              </a:rPr>
              <a:t>e</a:t>
            </a:r>
            <a:r>
              <a:rPr lang="en-US" dirty="0">
                <a:solidFill>
                  <a:srgbClr val="000000"/>
                </a:solidFill>
              </a:rPr>
              <a:t> commissioning in situ 3 </a:t>
            </a:r>
            <a:r>
              <a:rPr lang="en-US" dirty="0" err="1">
                <a:solidFill>
                  <a:srgbClr val="000000"/>
                </a:solidFill>
              </a:rPr>
              <a:t>m.u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  <a:p>
            <a:pPr marL="1600200" lvl="3" indent="-228600">
              <a:spcBef>
                <a:spcPct val="20000"/>
              </a:spcBef>
              <a:buFont typeface="Arial" charset="0"/>
              <a:buChar char="–"/>
            </a:pPr>
            <a:r>
              <a:rPr lang="en-US" dirty="0" err="1">
                <a:solidFill>
                  <a:srgbClr val="000000"/>
                </a:solidFill>
              </a:rPr>
              <a:t>Sviluppo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scheda</a:t>
            </a:r>
            <a:r>
              <a:rPr lang="en-US" dirty="0">
                <a:solidFill>
                  <a:srgbClr val="000000"/>
                </a:solidFill>
              </a:rPr>
              <a:t> LED driver: 5 </a:t>
            </a:r>
            <a:r>
              <a:rPr lang="en-US" dirty="0" err="1">
                <a:solidFill>
                  <a:srgbClr val="000000"/>
                </a:solidFill>
              </a:rPr>
              <a:t>m.u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6414" name="Rectangle 11"/>
          <p:cNvSpPr>
            <a:spLocks noChangeArrowheads="1"/>
          </p:cNvSpPr>
          <p:nvPr/>
        </p:nvSpPr>
        <p:spPr bwMode="auto">
          <a:xfrm>
            <a:off x="76200" y="5967968"/>
            <a:ext cx="5257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lvl="2"/>
            <a:r>
              <a:rPr lang="en-US" dirty="0" err="1"/>
              <a:t>Servizio</a:t>
            </a:r>
            <a:r>
              <a:rPr lang="en-US" dirty="0"/>
              <a:t> </a:t>
            </a:r>
            <a:r>
              <a:rPr lang="en-US" dirty="0" err="1"/>
              <a:t>Vuoto</a:t>
            </a:r>
            <a:r>
              <a:rPr lang="en-US" dirty="0"/>
              <a:t> </a:t>
            </a:r>
            <a:r>
              <a:rPr lang="en-US" dirty="0" err="1"/>
              <a:t>e</a:t>
            </a:r>
            <a:r>
              <a:rPr lang="en-US" dirty="0"/>
              <a:t> </a:t>
            </a:r>
            <a:r>
              <a:rPr lang="en-US" dirty="0" err="1"/>
              <a:t>servizio</a:t>
            </a:r>
            <a:r>
              <a:rPr lang="en-US" dirty="0"/>
              <a:t> </a:t>
            </a:r>
            <a:r>
              <a:rPr lang="en-US" dirty="0" err="1"/>
              <a:t>metrologia</a:t>
            </a:r>
            <a:r>
              <a:rPr lang="en-US" dirty="0"/>
              <a:t>: 1m.u.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2804" y="1268880"/>
            <a:ext cx="6642100" cy="489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574487" y="4642251"/>
            <a:ext cx="1007756" cy="524618"/>
          </a:xfrm>
          <a:prstGeom prst="rect">
            <a:avLst/>
          </a:prstGeom>
          <a:noFill/>
          <a:ln w="28575" cmpd="sng"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17471" y="4642251"/>
            <a:ext cx="1007756" cy="524618"/>
          </a:xfrm>
          <a:prstGeom prst="rect">
            <a:avLst/>
          </a:prstGeom>
          <a:noFill/>
          <a:ln w="28575" cmpd="sng"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17471" y="5402103"/>
            <a:ext cx="1007756" cy="524618"/>
          </a:xfrm>
          <a:prstGeom prst="rect">
            <a:avLst/>
          </a:prstGeom>
          <a:noFill/>
          <a:ln w="28575" cmpd="sng"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16699" y="4656057"/>
            <a:ext cx="1007756" cy="524618"/>
          </a:xfrm>
          <a:prstGeom prst="rect">
            <a:avLst/>
          </a:prstGeom>
          <a:noFill/>
          <a:ln w="28575" cmpd="sng"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302894" y="3911084"/>
            <a:ext cx="1007756" cy="524618"/>
          </a:xfrm>
          <a:prstGeom prst="rect">
            <a:avLst/>
          </a:prstGeom>
          <a:noFill/>
          <a:ln w="28575" cmpd="sng"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02894" y="5416983"/>
            <a:ext cx="1007756" cy="524618"/>
          </a:xfrm>
          <a:prstGeom prst="rect">
            <a:avLst/>
          </a:prstGeom>
          <a:noFill/>
          <a:ln w="28575" cmpd="sng"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546972" y="4656594"/>
            <a:ext cx="1007756" cy="524618"/>
          </a:xfrm>
          <a:prstGeom prst="rect">
            <a:avLst/>
          </a:prstGeom>
          <a:noFill/>
          <a:ln w="28575" cmpd="sng"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8455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7850" y="6350"/>
            <a:ext cx="221615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01600" y="342900"/>
            <a:ext cx="7772400" cy="762000"/>
          </a:xfrm>
        </p:spPr>
        <p:txBody>
          <a:bodyPr/>
          <a:lstStyle/>
          <a:p>
            <a:r>
              <a:rPr lang="en-US" dirty="0" smtClean="0">
                <a:latin typeface="Helvetica" charset="0"/>
                <a:ea typeface="ＭＳ Ｐゴシック" charset="-128"/>
                <a:cs typeface="ＭＳ Ｐゴシック" charset="-128"/>
              </a:rPr>
              <a:t>NA62 management </a:t>
            </a:r>
            <a:r>
              <a:rPr lang="en-US" dirty="0" err="1" smtClean="0">
                <a:latin typeface="Helvetica" charset="0"/>
                <a:ea typeface="ＭＳ Ｐゴシック" charset="-128"/>
                <a:cs typeface="ＭＳ Ｐゴシック" charset="-128"/>
              </a:rPr>
              <a:t>e</a:t>
            </a:r>
            <a:r>
              <a:rPr lang="en-US" dirty="0" smtClean="0">
                <a:latin typeface="Helvetica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dirty="0" err="1" smtClean="0">
                <a:latin typeface="Helvetica" charset="0"/>
                <a:ea typeface="ＭＳ Ｐゴシック" charset="-128"/>
                <a:cs typeface="ＭＳ Ｐゴシック" charset="-128"/>
              </a:rPr>
              <a:t>ruolo</a:t>
            </a:r>
            <a:r>
              <a:rPr lang="en-US" dirty="0" smtClean="0">
                <a:latin typeface="Helvetica" charset="0"/>
                <a:ea typeface="ＭＳ Ｐゴシック" charset="-128"/>
                <a:cs typeface="ＭＳ Ｐゴシック" charset="-128"/>
              </a:rPr>
              <a:t> INFN</a:t>
            </a:r>
            <a:endParaRPr lang="en-US" dirty="0">
              <a:latin typeface="Helvetica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379506" y="5919374"/>
            <a:ext cx="620683" cy="369332"/>
            <a:chOff x="8379506" y="5919374"/>
            <a:chExt cx="620683" cy="369332"/>
          </a:xfrm>
        </p:grpSpPr>
        <p:sp>
          <p:nvSpPr>
            <p:cNvPr id="15" name="Action Button: Custom 14">
              <a:hlinkClick r:id="" action="ppaction://noaction" highlightClick="1"/>
              <a:hlinkHover r:id="rId4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Attivita</a:t>
            </a:r>
            <a:r>
              <a:rPr lang="en-US" dirty="0" smtClean="0"/>
              <a:t>’ </a:t>
            </a:r>
            <a:r>
              <a:rPr lang="en-US" dirty="0" smtClean="0"/>
              <a:t>2013: </a:t>
            </a:r>
            <a:r>
              <a:rPr lang="en-US" dirty="0" err="1" smtClean="0"/>
              <a:t>LHCb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2/7/2013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sp>
        <p:nvSpPr>
          <p:cNvPr id="14" name="Rectangle 5"/>
          <p:cNvSpPr>
            <a:spLocks/>
          </p:cNvSpPr>
          <p:nvPr/>
        </p:nvSpPr>
        <p:spPr bwMode="auto">
          <a:xfrm>
            <a:off x="101600" y="1141413"/>
            <a:ext cx="8829588" cy="27051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1)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manutenzione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 del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Muon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 detector: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 MWPC, GEM,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elettronica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di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FEE (ODE/IB),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software ECS </a:t>
            </a:r>
          </a:p>
          <a:p>
            <a:pPr marL="725488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- MWPC: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riparazione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di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camere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al CERN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a LNF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(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Anelli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Rosellini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)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5308"/>
              </a:solidFill>
              <a:effectLst/>
              <a:uLnTx/>
              <a:uFillTx/>
              <a:ea typeface="Apple Chancery" charset="0"/>
              <a:cs typeface="Apple Chancery" charset="0"/>
            </a:endParaRPr>
          </a:p>
          <a:p>
            <a:pPr marL="725488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 GEM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progettazione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costruzione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nuovi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filtri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 HV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(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Corradi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)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progettazione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realizzazione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prototipo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 GEM per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fase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di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 upgrade MUON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detector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(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regione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interna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di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 M2),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da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equipaggiare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 con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elettronica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di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 FEE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attuale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;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il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 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rivelatore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verra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‘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testato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 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direttamente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 in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apparato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alla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ripresa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5308"/>
                </a:solidFill>
                <a:effectLst/>
                <a:uLnTx/>
                <a:uFillTx/>
                <a:ea typeface="Apple Chancery" charset="0"/>
                <a:cs typeface="Apple Chancery" charset="0"/>
              </a:rPr>
              <a:t> del run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(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Bencivenni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,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Saputi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,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Gatta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omic Sans MS" charset="0"/>
              <a:cs typeface="Comic Sans MS" charset="0"/>
            </a:endParaRPr>
          </a:p>
        </p:txBody>
      </p:sp>
      <p:sp>
        <p:nvSpPr>
          <p:cNvPr id="15" name="Rectangle 6"/>
          <p:cNvSpPr>
            <a:spLocks/>
          </p:cNvSpPr>
          <p:nvPr/>
        </p:nvSpPr>
        <p:spPr bwMode="auto">
          <a:xfrm>
            <a:off x="215900" y="3263900"/>
            <a:ext cx="8697825" cy="25019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2)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Misura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prestazioni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rivelatore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 per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muoni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pple Chancery" charset="0"/>
              <a:cs typeface="Apple Chancery" charset="0"/>
            </a:endParaRPr>
          </a:p>
          <a:p>
            <a:pPr marL="39688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- online monitor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delle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efficienze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hardware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camere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MWPC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GEM</a:t>
            </a:r>
          </a:p>
          <a:p>
            <a:pPr marL="39688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-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algoritmo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di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identificazione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offline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dei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muoni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: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produzione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dei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campioni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di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controllo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per la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misura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dell’efficienza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della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misidentificazione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dei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muoni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,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produzione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delle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tabelle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di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efficienza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per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tutte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le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analisi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LHCb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con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muoni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nello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stato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finale</a:t>
            </a:r>
          </a:p>
          <a:p>
            <a:pPr marL="39688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D99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-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D99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proiezioni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D99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D99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delle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D99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D99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prestazioni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D99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 del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D99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rivelatore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D99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 mu (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D99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muID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D99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 offline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D99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D99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 trigger),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D99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basate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D99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D99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sull’analisi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D99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D99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dei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D99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D99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dati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D99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 in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D99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nostro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D99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D99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possesso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D99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 (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D99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anche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D99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 run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D99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speciali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D99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 ad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D99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alta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D99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D99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luminosita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D99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’) per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D99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progettare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D99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 la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D99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fase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D99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D99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di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D99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 upgrade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D99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di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D99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D99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LHCb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D99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/MUON (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2D99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adesso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2D99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 al Gr1/CTS)</a:t>
            </a:r>
          </a:p>
        </p:txBody>
      </p:sp>
      <p:sp>
        <p:nvSpPr>
          <p:cNvPr id="16" name="Rectangle 7"/>
          <p:cNvSpPr>
            <a:spLocks/>
          </p:cNvSpPr>
          <p:nvPr/>
        </p:nvSpPr>
        <p:spPr bwMode="auto">
          <a:xfrm>
            <a:off x="215900" y="5365750"/>
            <a:ext cx="8928100" cy="10414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3)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Analisi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dati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 Bold" charset="0"/>
                <a:ea typeface="Comic Sans MS Bold" charset="0"/>
                <a:cs typeface="Comic Sans MS Bold" charset="0"/>
                <a:sym typeface="Comic Sans MS Bold" charset="0"/>
              </a:rPr>
              <a:t>:</a:t>
            </a: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</a:t>
            </a:r>
          </a:p>
          <a:p>
            <a:pPr marL="39688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 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-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Bsmumu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(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evidenza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a 3.5 sigma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novembre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2012),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si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lavora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ora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alla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pubblicazione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dei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risultati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con 3/fb</a:t>
            </a:r>
          </a:p>
          <a:p>
            <a:pPr marL="39688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  -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pubblicazione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in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corso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miglior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limite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sui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decadimenti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LFV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B</a:t>
            </a:r>
            <a:r>
              <a:rPr kumimoji="0" lang="en-US" sz="1600" b="0" i="0" u="none" strike="noStrike" kern="0" cap="none" spc="0" normalizeH="0" baseline="-6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s,d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-&gt;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mue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omic Sans MS" charset="0"/>
                <a:cs typeface="Comic Sans MS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Anagrafica</a:t>
            </a:r>
            <a:r>
              <a:rPr lang="en-US" dirty="0" smtClean="0"/>
              <a:t> 2014: </a:t>
            </a:r>
            <a:r>
              <a:rPr lang="en-US" dirty="0" err="1" smtClean="0"/>
              <a:t>LHCb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2/7/2013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pic>
        <p:nvPicPr>
          <p:cNvPr id="10" name="Picture 9" descr="Screen shot 2013-07-01 at 10.41.12 PM.png"/>
          <p:cNvPicPr>
            <a:picLocks noChangeAspect="1"/>
          </p:cNvPicPr>
          <p:nvPr/>
        </p:nvPicPr>
        <p:blipFill>
          <a:blip r:embed="rId2"/>
          <a:srcRect t="11141"/>
          <a:stretch>
            <a:fillRect/>
          </a:stretch>
        </p:blipFill>
        <p:spPr>
          <a:xfrm>
            <a:off x="0" y="1193800"/>
            <a:ext cx="9144000" cy="50531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Attivita</a:t>
            </a:r>
            <a:r>
              <a:rPr lang="en-US" dirty="0" smtClean="0"/>
              <a:t>’ </a:t>
            </a:r>
            <a:r>
              <a:rPr lang="en-US" dirty="0" smtClean="0"/>
              <a:t>2013-2014: </a:t>
            </a:r>
            <a:r>
              <a:rPr lang="en-US" dirty="0" smtClean="0"/>
              <a:t>ATLAS @ LNF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66280"/>
            <a:ext cx="8686800" cy="49377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200" dirty="0" smtClean="0"/>
              <a:t>5 </a:t>
            </a:r>
            <a:r>
              <a:rPr lang="en-US" sz="2200" dirty="0" err="1" smtClean="0"/>
              <a:t>linee</a:t>
            </a:r>
            <a:r>
              <a:rPr lang="en-US" sz="2200" dirty="0" smtClean="0"/>
              <a:t> </a:t>
            </a:r>
            <a:r>
              <a:rPr lang="en-US" sz="2200" dirty="0" err="1" smtClean="0"/>
              <a:t>sinergiche</a:t>
            </a:r>
            <a:endParaRPr lang="en-US" sz="2200" dirty="0" smtClean="0"/>
          </a:p>
          <a:p>
            <a:r>
              <a:rPr lang="en-US" sz="2200" dirty="0" err="1" smtClean="0">
                <a:solidFill>
                  <a:srgbClr val="FF0000"/>
                </a:solidFill>
              </a:rPr>
              <a:t>Spettrometro</a:t>
            </a:r>
            <a:r>
              <a:rPr lang="en-US" sz="2200" dirty="0" smtClean="0">
                <a:solidFill>
                  <a:srgbClr val="FF0000"/>
                </a:solidFill>
              </a:rPr>
              <a:t> x </a:t>
            </a:r>
            <a:r>
              <a:rPr lang="en-US" sz="2200" dirty="0" err="1" smtClean="0">
                <a:solidFill>
                  <a:srgbClr val="FF0000"/>
                </a:solidFill>
              </a:rPr>
              <a:t>muoni</a:t>
            </a:r>
            <a:r>
              <a:rPr lang="en-US" sz="2200" dirty="0" smtClean="0">
                <a:solidFill>
                  <a:srgbClr val="FF0000"/>
                </a:solidFill>
              </a:rPr>
              <a:t> barrel MDT</a:t>
            </a:r>
          </a:p>
          <a:p>
            <a:pPr lvl="1"/>
            <a:r>
              <a:rPr lang="en-US" sz="1900" dirty="0" err="1" smtClean="0"/>
              <a:t>manutenzione</a:t>
            </a:r>
            <a:r>
              <a:rPr lang="en-US" sz="1900" dirty="0" smtClean="0"/>
              <a:t> e </a:t>
            </a:r>
            <a:r>
              <a:rPr lang="en-US" sz="1900" dirty="0" err="1" smtClean="0"/>
              <a:t>attivita</a:t>
            </a:r>
            <a:r>
              <a:rPr lang="en-US" sz="1900" dirty="0" smtClean="0"/>
              <a:t>’ di pub board </a:t>
            </a:r>
            <a:r>
              <a:rPr lang="en-US" sz="1900" dirty="0" smtClean="0">
                <a:solidFill>
                  <a:srgbClr val="0000FF"/>
                </a:solidFill>
              </a:rPr>
              <a:t>(M. </a:t>
            </a:r>
            <a:r>
              <a:rPr lang="en-US" sz="1900" dirty="0" err="1" smtClean="0">
                <a:solidFill>
                  <a:srgbClr val="0000FF"/>
                </a:solidFill>
              </a:rPr>
              <a:t>Curatolo</a:t>
            </a:r>
            <a:r>
              <a:rPr lang="en-US" sz="1900" dirty="0" smtClean="0">
                <a:solidFill>
                  <a:srgbClr val="0000FF"/>
                </a:solidFill>
              </a:rPr>
              <a:t> Chair)</a:t>
            </a:r>
            <a:r>
              <a:rPr lang="en-US" sz="1900" dirty="0" smtClean="0"/>
              <a:t>	    </a:t>
            </a:r>
          </a:p>
          <a:p>
            <a:r>
              <a:rPr lang="en-US" sz="2200" dirty="0" smtClean="0">
                <a:solidFill>
                  <a:srgbClr val="FF0000"/>
                </a:solidFill>
              </a:rPr>
              <a:t>Upgrade </a:t>
            </a:r>
            <a:r>
              <a:rPr lang="en-US" sz="2200" dirty="0" err="1" smtClean="0">
                <a:solidFill>
                  <a:srgbClr val="FF0000"/>
                </a:solidFill>
              </a:rPr>
              <a:t>spettrometro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micromega’s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nSmallWheels</a:t>
            </a:r>
            <a:r>
              <a:rPr lang="en-US" sz="2200" dirty="0" smtClean="0">
                <a:solidFill>
                  <a:srgbClr val="FF0000"/>
                </a:solidFill>
              </a:rPr>
              <a:t> (</a:t>
            </a:r>
            <a:r>
              <a:rPr lang="en-US" sz="2200" dirty="0" err="1" smtClean="0">
                <a:solidFill>
                  <a:srgbClr val="FF0000"/>
                </a:solidFill>
              </a:rPr>
              <a:t>NSW</a:t>
            </a:r>
            <a:r>
              <a:rPr lang="en-US" sz="2200" dirty="0" err="1" smtClean="0">
                <a:solidFill>
                  <a:srgbClr val="FF0000"/>
                </a:solidFill>
              </a:rPr>
              <a:t>)</a:t>
            </a:r>
            <a:r>
              <a:rPr lang="en-US" sz="1600" dirty="0" err="1" smtClean="0"/>
              <a:t>(</a:t>
            </a:r>
            <a:r>
              <a:rPr lang="en-US" sz="1600" dirty="0" err="1" smtClean="0"/>
              <a:t>non</a:t>
            </a:r>
            <a:r>
              <a:rPr lang="en-US" sz="1600" dirty="0" smtClean="0"/>
              <a:t> </a:t>
            </a:r>
            <a:r>
              <a:rPr lang="en-US" sz="1600" dirty="0" err="1" smtClean="0"/>
              <a:t>tanto</a:t>
            </a:r>
            <a:r>
              <a:rPr lang="en-US" sz="1600" dirty="0" smtClean="0"/>
              <a:t> </a:t>
            </a:r>
            <a:r>
              <a:rPr lang="en-US" sz="1600" dirty="0" err="1" smtClean="0"/>
              <a:t>piccole</a:t>
            </a:r>
            <a:r>
              <a:rPr lang="en-US" sz="1600" dirty="0" smtClean="0"/>
              <a:t>)</a:t>
            </a:r>
            <a:endParaRPr lang="en-US" sz="1600" dirty="0" smtClean="0"/>
          </a:p>
          <a:p>
            <a:pPr lvl="1"/>
            <a:r>
              <a:rPr lang="en-US" sz="1900" dirty="0">
                <a:solidFill>
                  <a:srgbClr val="0000FF"/>
                </a:solidFill>
              </a:rPr>
              <a:t>LNF </a:t>
            </a:r>
            <a:r>
              <a:rPr lang="en-US" sz="1900" dirty="0" err="1">
                <a:solidFill>
                  <a:srgbClr val="0000FF"/>
                </a:solidFill>
              </a:rPr>
              <a:t>uno</a:t>
            </a:r>
            <a:r>
              <a:rPr lang="en-US" sz="1900" dirty="0">
                <a:solidFill>
                  <a:srgbClr val="0000FF"/>
                </a:solidFill>
              </a:rPr>
              <a:t> </a:t>
            </a:r>
            <a:r>
              <a:rPr lang="en-US" sz="1900" dirty="0" err="1">
                <a:solidFill>
                  <a:srgbClr val="0000FF"/>
                </a:solidFill>
              </a:rPr>
              <a:t>dei</a:t>
            </a:r>
            <a:r>
              <a:rPr lang="en-US" sz="1900" dirty="0">
                <a:solidFill>
                  <a:srgbClr val="0000FF"/>
                </a:solidFill>
              </a:rPr>
              <a:t> ~3 </a:t>
            </a:r>
            <a:r>
              <a:rPr lang="en-US" sz="1900" dirty="0" err="1">
                <a:solidFill>
                  <a:srgbClr val="0000FF"/>
                </a:solidFill>
              </a:rPr>
              <a:t>siti</a:t>
            </a:r>
            <a:r>
              <a:rPr lang="en-US" sz="1900" dirty="0">
                <a:solidFill>
                  <a:srgbClr val="0000FF"/>
                </a:solidFill>
              </a:rPr>
              <a:t> di </a:t>
            </a:r>
            <a:r>
              <a:rPr lang="en-US" sz="1900" dirty="0" err="1">
                <a:solidFill>
                  <a:srgbClr val="0000FF"/>
                </a:solidFill>
              </a:rPr>
              <a:t>produzione</a:t>
            </a:r>
            <a:r>
              <a:rPr lang="en-US" sz="1900" dirty="0">
                <a:solidFill>
                  <a:srgbClr val="0000FF"/>
                </a:solidFill>
              </a:rPr>
              <a:t> </a:t>
            </a:r>
          </a:p>
          <a:p>
            <a:pPr lvl="1"/>
            <a:r>
              <a:rPr lang="en-US" sz="1900" dirty="0">
                <a:solidFill>
                  <a:srgbClr val="0000FF"/>
                </a:solidFill>
              </a:rPr>
              <a:t>TDR </a:t>
            </a:r>
            <a:r>
              <a:rPr lang="en-US" sz="1900" dirty="0" err="1">
                <a:solidFill>
                  <a:srgbClr val="0000FF"/>
                </a:solidFill>
              </a:rPr>
              <a:t>sottomesso</a:t>
            </a:r>
            <a:r>
              <a:rPr lang="en-US" sz="1900" dirty="0">
                <a:solidFill>
                  <a:srgbClr val="0000FF"/>
                </a:solidFill>
              </a:rPr>
              <a:t> a </a:t>
            </a:r>
            <a:r>
              <a:rPr lang="en-US" sz="1900" dirty="0" err="1" smtClean="0">
                <a:solidFill>
                  <a:srgbClr val="0000FF"/>
                </a:solidFill>
              </a:rPr>
              <a:t>Giugno</a:t>
            </a:r>
            <a:r>
              <a:rPr lang="en-US" sz="1900" dirty="0" smtClean="0">
                <a:solidFill>
                  <a:srgbClr val="0000FF"/>
                </a:solidFill>
              </a:rPr>
              <a:t>, </a:t>
            </a:r>
            <a:r>
              <a:rPr lang="en-US" sz="1900" dirty="0">
                <a:solidFill>
                  <a:srgbClr val="0000FF"/>
                </a:solidFill>
              </a:rPr>
              <a:t>MOU a </a:t>
            </a:r>
            <a:r>
              <a:rPr lang="en-US" sz="1900" dirty="0" err="1">
                <a:solidFill>
                  <a:srgbClr val="0000FF"/>
                </a:solidFill>
              </a:rPr>
              <a:t>Ottobre</a:t>
            </a:r>
            <a:endParaRPr lang="en-US" sz="1900" dirty="0">
              <a:solidFill>
                <a:srgbClr val="0000FF"/>
              </a:solidFill>
            </a:endParaRPr>
          </a:p>
          <a:p>
            <a:pPr lvl="1"/>
            <a:r>
              <a:rPr lang="en-US" sz="1900" dirty="0" smtClean="0"/>
              <a:t>test </a:t>
            </a:r>
            <a:r>
              <a:rPr lang="en-US" sz="1900" dirty="0" err="1" smtClean="0"/>
              <a:t>prototipi</a:t>
            </a:r>
            <a:r>
              <a:rPr lang="en-US" sz="1900" dirty="0" smtClean="0"/>
              <a:t> </a:t>
            </a:r>
            <a:r>
              <a:rPr lang="en-US" sz="1900" dirty="0" err="1" smtClean="0"/>
              <a:t>cosmici</a:t>
            </a:r>
            <a:r>
              <a:rPr lang="en-US" sz="1900" dirty="0" smtClean="0"/>
              <a:t> (</a:t>
            </a:r>
            <a:r>
              <a:rPr lang="en-US" sz="1900" dirty="0" smtClean="0">
                <a:solidFill>
                  <a:srgbClr val="0000FF"/>
                </a:solidFill>
              </a:rPr>
              <a:t>test stand LNF</a:t>
            </a:r>
            <a:r>
              <a:rPr lang="en-US" sz="1900" dirty="0" smtClean="0"/>
              <a:t>) </a:t>
            </a:r>
            <a:r>
              <a:rPr lang="en-US" sz="1900" dirty="0" smtClean="0"/>
              <a:t>+                                                                             </a:t>
            </a:r>
            <a:r>
              <a:rPr lang="en-US" sz="1900" dirty="0" smtClean="0"/>
              <a:t>test beam (CERN-DESY-</a:t>
            </a:r>
            <a:r>
              <a:rPr lang="en-US" sz="1900" dirty="0" smtClean="0">
                <a:solidFill>
                  <a:srgbClr val="0000FF"/>
                </a:solidFill>
              </a:rPr>
              <a:t>BTF</a:t>
            </a:r>
            <a:r>
              <a:rPr lang="en-US" sz="1900" dirty="0" smtClean="0"/>
              <a:t>)</a:t>
            </a:r>
          </a:p>
          <a:p>
            <a:pPr lvl="1"/>
            <a:r>
              <a:rPr lang="en-US" sz="1900" dirty="0" smtClean="0"/>
              <a:t>test </a:t>
            </a:r>
            <a:r>
              <a:rPr lang="en-US" sz="1900" dirty="0" err="1" smtClean="0"/>
              <a:t>assemblaggio</a:t>
            </a:r>
            <a:r>
              <a:rPr lang="en-US" sz="1900" dirty="0" smtClean="0"/>
              <a:t> </a:t>
            </a:r>
            <a:r>
              <a:rPr lang="en-US" sz="1900" dirty="0" err="1" smtClean="0"/>
              <a:t>ai</a:t>
            </a:r>
            <a:r>
              <a:rPr lang="en-US" sz="1900" dirty="0" smtClean="0"/>
              <a:t> LNF                                                                           </a:t>
            </a:r>
            <a:r>
              <a:rPr lang="en-US" sz="1900" dirty="0" err="1" smtClean="0"/>
              <a:t>trasferimento</a:t>
            </a:r>
            <a:r>
              <a:rPr lang="en-US" sz="1900" dirty="0" smtClean="0"/>
              <a:t> </a:t>
            </a:r>
            <a:r>
              <a:rPr lang="en-US" sz="1900" dirty="0" err="1" smtClean="0"/>
              <a:t>tecnologico</a:t>
            </a:r>
            <a:r>
              <a:rPr lang="en-US" sz="1900" dirty="0" smtClean="0"/>
              <a:t>                                                                                </a:t>
            </a:r>
            <a:r>
              <a:rPr lang="en-US" sz="1900" dirty="0" smtClean="0">
                <a:solidFill>
                  <a:srgbClr val="0000FF"/>
                </a:solidFill>
              </a:rPr>
              <a:t>(G. </a:t>
            </a:r>
            <a:r>
              <a:rPr lang="en-US" sz="1900" dirty="0" err="1" smtClean="0">
                <a:solidFill>
                  <a:srgbClr val="0000FF"/>
                </a:solidFill>
              </a:rPr>
              <a:t>Maccarrone</a:t>
            </a:r>
            <a:r>
              <a:rPr lang="en-US" sz="1900" dirty="0" smtClean="0">
                <a:solidFill>
                  <a:srgbClr val="0000FF"/>
                </a:solidFill>
              </a:rPr>
              <a:t> </a:t>
            </a:r>
            <a:r>
              <a:rPr lang="en-US" sz="1900" dirty="0" err="1" smtClean="0">
                <a:solidFill>
                  <a:srgbClr val="0000FF"/>
                </a:solidFill>
              </a:rPr>
              <a:t>responsabile</a:t>
            </a:r>
            <a:r>
              <a:rPr lang="en-US" sz="1900" dirty="0" smtClean="0">
                <a:solidFill>
                  <a:srgbClr val="0000FF"/>
                </a:solidFill>
              </a:rPr>
              <a:t> ATLAS)</a:t>
            </a:r>
          </a:p>
          <a:p>
            <a:pPr lvl="1"/>
            <a:r>
              <a:rPr lang="en-US" sz="1900" dirty="0" smtClean="0">
                <a:solidFill>
                  <a:srgbClr val="000000"/>
                </a:solidFill>
              </a:rPr>
              <a:t>Verso </a:t>
            </a:r>
            <a:r>
              <a:rPr lang="en-US" sz="1900" dirty="0" err="1">
                <a:solidFill>
                  <a:srgbClr val="000000"/>
                </a:solidFill>
              </a:rPr>
              <a:t>il</a:t>
            </a:r>
            <a:r>
              <a:rPr lang="en-US" sz="1900" dirty="0">
                <a:solidFill>
                  <a:srgbClr val="000000"/>
                </a:solidFill>
              </a:rPr>
              <a:t> modulo-</a:t>
            </a:r>
            <a:r>
              <a:rPr lang="en-US" sz="1900" dirty="0" smtClean="0">
                <a:solidFill>
                  <a:srgbClr val="000000"/>
                </a:solidFill>
              </a:rPr>
              <a:t>0 (</a:t>
            </a:r>
            <a:r>
              <a:rPr lang="en-US" sz="1900" dirty="0">
                <a:solidFill>
                  <a:srgbClr val="000000"/>
                </a:solidFill>
              </a:rPr>
              <a:t>2014)</a:t>
            </a:r>
            <a:r>
              <a:rPr lang="en-US" sz="1900" dirty="0" smtClean="0">
                <a:solidFill>
                  <a:srgbClr val="000000"/>
                </a:solidFill>
              </a:rPr>
              <a:t>:</a:t>
            </a:r>
          </a:p>
          <a:p>
            <a:pPr lvl="2"/>
            <a:r>
              <a:rPr lang="en-US" sz="1600" dirty="0" err="1" smtClean="0">
                <a:solidFill>
                  <a:srgbClr val="000000"/>
                </a:solidFill>
              </a:rPr>
              <a:t>Prototipo</a:t>
            </a:r>
            <a:r>
              <a:rPr lang="en-US" sz="1600" dirty="0" smtClean="0">
                <a:solidFill>
                  <a:srgbClr val="000000"/>
                </a:solidFill>
              </a:rPr>
              <a:t> ~1m</a:t>
            </a:r>
            <a:r>
              <a:rPr lang="en-US" sz="1600" baseline="30000" dirty="0" smtClean="0">
                <a:solidFill>
                  <a:srgbClr val="000000"/>
                </a:solidFill>
              </a:rPr>
              <a:t>2 </a:t>
            </a:r>
            <a:r>
              <a:rPr lang="en-US" sz="1600" dirty="0" smtClean="0">
                <a:solidFill>
                  <a:srgbClr val="000000"/>
                </a:solidFill>
              </a:rPr>
              <a:t>con PCB da </a:t>
            </a:r>
            <a:r>
              <a:rPr lang="en-US" sz="1600" dirty="0" err="1" smtClean="0">
                <a:solidFill>
                  <a:srgbClr val="000000"/>
                </a:solidFill>
              </a:rPr>
              <a:t>azienda</a:t>
            </a:r>
            <a:r>
              <a:rPr lang="en-US" sz="1600" dirty="0" smtClean="0">
                <a:solidFill>
                  <a:srgbClr val="000000"/>
                </a:solidFill>
              </a:rPr>
              <a:t> e </a:t>
            </a:r>
            <a:r>
              <a:rPr lang="en-US" sz="1600" dirty="0" err="1" smtClean="0">
                <a:solidFill>
                  <a:srgbClr val="000000"/>
                </a:solidFill>
              </a:rPr>
              <a:t>tecnica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assemblaggio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da </a:t>
            </a:r>
            <a:r>
              <a:rPr lang="en-US" sz="1600" dirty="0" err="1" smtClean="0">
                <a:solidFill>
                  <a:srgbClr val="000000"/>
                </a:solidFill>
              </a:rPr>
              <a:t>produzione</a:t>
            </a:r>
            <a:r>
              <a:rPr lang="en-US" sz="1600" dirty="0" smtClean="0">
                <a:solidFill>
                  <a:srgbClr val="000000"/>
                </a:solidFill>
              </a:rPr>
              <a:t> a fine 2013</a:t>
            </a:r>
          </a:p>
          <a:p>
            <a:pPr lvl="2"/>
            <a:r>
              <a:rPr lang="en-US" sz="1600" dirty="0" smtClean="0">
                <a:solidFill>
                  <a:srgbClr val="000000"/>
                </a:solidFill>
              </a:rPr>
              <a:t>2014: </a:t>
            </a:r>
            <a:r>
              <a:rPr lang="en-US" sz="1600" dirty="0" err="1" smtClean="0">
                <a:solidFill>
                  <a:srgbClr val="000000"/>
                </a:solidFill>
              </a:rPr>
              <a:t>costruzione</a:t>
            </a:r>
            <a:r>
              <a:rPr lang="en-US" sz="1600" dirty="0" smtClean="0">
                <a:solidFill>
                  <a:srgbClr val="000000"/>
                </a:solidFill>
              </a:rPr>
              <a:t> modulo-</a:t>
            </a:r>
            <a:r>
              <a:rPr lang="en-US" sz="1600" dirty="0" smtClean="0">
                <a:solidFill>
                  <a:srgbClr val="000000"/>
                </a:solidFill>
              </a:rPr>
              <a:t>0; 2015: </a:t>
            </a:r>
            <a:r>
              <a:rPr lang="en-US" sz="1600" dirty="0" err="1" smtClean="0">
                <a:solidFill>
                  <a:srgbClr val="000000"/>
                </a:solidFill>
              </a:rPr>
              <a:t>inizio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produzione</a:t>
            </a:r>
            <a:r>
              <a:rPr lang="en-US" sz="1600" dirty="0" smtClean="0">
                <a:solidFill>
                  <a:srgbClr val="000000"/>
                </a:solidFill>
              </a:rPr>
              <a:t>  </a:t>
            </a:r>
            <a:endParaRPr lang="en-US" sz="1600" dirty="0">
              <a:solidFill>
                <a:srgbClr val="000000"/>
              </a:solidFill>
            </a:endParaRPr>
          </a:p>
          <a:p>
            <a:pPr lvl="1"/>
            <a:endParaRPr lang="en-US" sz="1900" dirty="0" smtClean="0">
              <a:solidFill>
                <a:srgbClr val="0000FF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2/7/2013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pic>
        <p:nvPicPr>
          <p:cNvPr id="4" name="Picture 3" descr="Screen Shot 2013-06-29 at 9.53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781548" y="2813049"/>
            <a:ext cx="2397252" cy="264881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6997700" y="3886200"/>
            <a:ext cx="749300" cy="21590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20522483">
            <a:off x="6946900" y="3619500"/>
            <a:ext cx="708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3.5 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8825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 2o sem. </a:t>
            </a:r>
            <a:r>
              <a:rPr lang="en-US" dirty="0" smtClean="0"/>
              <a:t>2013 </a:t>
            </a:r>
            <a:r>
              <a:rPr lang="en-US" dirty="0" err="1" smtClean="0"/>
              <a:t>LHCb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2/7/2013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aphicFrame>
        <p:nvGraphicFramePr>
          <p:cNvPr id="14" name="Group 92"/>
          <p:cNvGraphicFramePr>
            <a:graphicFrameLocks noGrp="1"/>
          </p:cNvGraphicFramePr>
          <p:nvPr/>
        </p:nvGraphicFramePr>
        <p:xfrm>
          <a:off x="254001" y="1308101"/>
          <a:ext cx="8727986" cy="4984856"/>
        </p:xfrm>
        <a:graphic>
          <a:graphicData uri="http://schemas.openxmlformats.org/drawingml/2006/table">
            <a:tbl>
              <a:tblPr/>
              <a:tblGrid>
                <a:gridCol w="711199"/>
                <a:gridCol w="6400800"/>
                <a:gridCol w="952500"/>
                <a:gridCol w="663487"/>
              </a:tblGrid>
              <a:tr h="235669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Richieste II semestre </a:t>
                      </a: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2013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877">
                <a:tc rowSpan="5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SEA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manutenzione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schede</a:t>
                      </a:r>
                      <a:r>
                        <a:rPr kumimoji="0" lang="en-US" sz="180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baseline="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elettroniche</a:t>
                      </a:r>
                      <a:r>
                        <a:rPr kumimoji="0" lang="en-US" sz="180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baseline="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uon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system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1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7.5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8394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manutenzione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/aggiornamento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SW (PVSS) 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firmware (ODE, FEE) per ECS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3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822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sviluppo circuito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readout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prototipi GEM alta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granularita’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1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.5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0275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produzione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filtri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HV spare per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rivelatori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GEM M1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0.5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569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Studio nuova architettura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readout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e consulenza per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firmware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TELL40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1.5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14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SSE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manutenzione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al CERN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strutture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di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supporto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movimento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Muon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system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2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14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SPAS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Progettazione nuova camera M2 per upgrade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6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2594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Supporto tecnico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14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Costruzione nuove camere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spare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MWPC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12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 </a:t>
            </a:r>
            <a:r>
              <a:rPr lang="en-US" dirty="0" smtClean="0"/>
              <a:t>2014 </a:t>
            </a:r>
            <a:r>
              <a:rPr lang="en-US" dirty="0" smtClean="0"/>
              <a:t>a CSN1: </a:t>
            </a:r>
            <a:r>
              <a:rPr lang="en-US" dirty="0" err="1" smtClean="0"/>
              <a:t>LHCb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40880"/>
            <a:ext cx="8686800" cy="7969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200" dirty="0" err="1" smtClean="0"/>
              <a:t>Gruppo</a:t>
            </a:r>
            <a:r>
              <a:rPr lang="en-US" sz="2200" dirty="0" smtClean="0"/>
              <a:t> </a:t>
            </a:r>
            <a:r>
              <a:rPr lang="en-US" sz="2200" dirty="0" err="1" smtClean="0"/>
              <a:t>nel</a:t>
            </a:r>
            <a:r>
              <a:rPr lang="en-US" sz="2200" dirty="0" smtClean="0"/>
              <a:t> 2013, ~ </a:t>
            </a:r>
            <a:r>
              <a:rPr lang="en-US" sz="2200" dirty="0" err="1" smtClean="0"/>
              <a:t>invariato</a:t>
            </a:r>
            <a:r>
              <a:rPr lang="en-US" sz="2200" dirty="0" smtClean="0"/>
              <a:t>: 10 </a:t>
            </a:r>
            <a:r>
              <a:rPr lang="en-US" sz="2200" dirty="0" err="1" smtClean="0"/>
              <a:t>Ric</a:t>
            </a:r>
            <a:r>
              <a:rPr lang="en-US" sz="2200" dirty="0" smtClean="0"/>
              <a:t> + 2 Tec per</a:t>
            </a:r>
            <a:r>
              <a:rPr lang="en-US" sz="2200" dirty="0" smtClean="0"/>
              <a:t> 8.4 FTE (era 7.6 </a:t>
            </a:r>
            <a:r>
              <a:rPr lang="en-US" sz="2200" dirty="0" err="1" smtClean="0"/>
              <a:t>nel</a:t>
            </a:r>
            <a:r>
              <a:rPr lang="en-US" sz="2200" dirty="0" smtClean="0"/>
              <a:t> 2013)</a:t>
            </a:r>
          </a:p>
          <a:p>
            <a:pPr>
              <a:buNone/>
            </a:pPr>
            <a:r>
              <a:rPr lang="en-US" sz="1800" dirty="0" err="1" smtClean="0"/>
              <a:t>Tecnici</a:t>
            </a:r>
            <a:r>
              <a:rPr lang="en-US" sz="1800" dirty="0" smtClean="0"/>
              <a:t> </a:t>
            </a:r>
            <a:r>
              <a:rPr lang="en-US" sz="1800" dirty="0" err="1" smtClean="0"/>
              <a:t>di</a:t>
            </a:r>
            <a:r>
              <a:rPr lang="en-US" sz="1800" dirty="0" smtClean="0"/>
              <a:t> </a:t>
            </a:r>
            <a:r>
              <a:rPr lang="en-US" sz="1800" dirty="0" err="1" smtClean="0"/>
              <a:t>supporto</a:t>
            </a:r>
            <a:r>
              <a:rPr lang="en-US" sz="1800" dirty="0" smtClean="0"/>
              <a:t>: M. </a:t>
            </a:r>
            <a:r>
              <a:rPr lang="en-US" sz="1800" dirty="0" err="1" smtClean="0"/>
              <a:t>Anelli</a:t>
            </a:r>
            <a:r>
              <a:rPr lang="en-US" sz="1800" dirty="0" smtClean="0"/>
              <a:t>, R. </a:t>
            </a:r>
            <a:r>
              <a:rPr lang="en-US" sz="1800" dirty="0" err="1" smtClean="0"/>
              <a:t>Rosellini</a:t>
            </a:r>
            <a:r>
              <a:rPr lang="en-US" sz="1800" dirty="0" smtClean="0"/>
              <a:t>, M. </a:t>
            </a:r>
            <a:r>
              <a:rPr lang="en-US" sz="1800" dirty="0" err="1" smtClean="0"/>
              <a:t>Santoni</a:t>
            </a:r>
            <a:r>
              <a:rPr lang="en-US" sz="1800" dirty="0" smtClean="0"/>
              <a:t>, A. </a:t>
            </a:r>
            <a:r>
              <a:rPr lang="en-US" sz="1800" dirty="0" err="1" smtClean="0"/>
              <a:t>Saputi</a:t>
            </a:r>
            <a:endParaRPr lang="en-US" sz="18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2/7/2013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aphicFrame>
        <p:nvGraphicFramePr>
          <p:cNvPr id="10" name="Group 92"/>
          <p:cNvGraphicFramePr>
            <a:graphicFrameLocks noGrp="1"/>
          </p:cNvGraphicFramePr>
          <p:nvPr/>
        </p:nvGraphicFramePr>
        <p:xfrm>
          <a:off x="406400" y="1937864"/>
          <a:ext cx="8016562" cy="3688212"/>
        </p:xfrm>
        <a:graphic>
          <a:graphicData uri="http://schemas.openxmlformats.org/drawingml/2006/table">
            <a:tbl>
              <a:tblPr/>
              <a:tblGrid>
                <a:gridCol w="1462481"/>
                <a:gridCol w="4570019"/>
                <a:gridCol w="1110624"/>
                <a:gridCol w="873438"/>
              </a:tblGrid>
              <a:tr h="197766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Richieste CSN1 </a:t>
                      </a: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2014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776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MI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algoritmico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928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ME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manutenzione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MWPC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Muon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system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2.5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85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92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manutenzione GEM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Muon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system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2.5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92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manutenzione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FEE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Muon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system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3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92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LHCb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weeks,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riunioni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al CERN,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conferenze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16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776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Responsabilita’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rare decay WG (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Lanfranchi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)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776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CON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Metabolismo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12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20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776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Prototipo 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GEM in scala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: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(M2R2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)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8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776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APP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MOF-B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85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280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776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Costruzione MWPC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Spares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195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 2014 </a:t>
            </a:r>
            <a:r>
              <a:rPr lang="en-US" dirty="0" err="1" smtClean="0"/>
              <a:t>LHCb</a:t>
            </a:r>
            <a:r>
              <a:rPr lang="en-US" dirty="0" smtClean="0"/>
              <a:t>: </a:t>
            </a:r>
            <a:r>
              <a:rPr lang="en-US" dirty="0" err="1" smtClean="0"/>
              <a:t>proiezione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2/7/2013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pSp>
        <p:nvGrpSpPr>
          <p:cNvPr id="4" name="Group 9"/>
          <p:cNvGrpSpPr/>
          <p:nvPr/>
        </p:nvGrpSpPr>
        <p:grpSpPr>
          <a:xfrm>
            <a:off x="8523317" y="6488668"/>
            <a:ext cx="620683" cy="369332"/>
            <a:chOff x="8379506" y="5919374"/>
            <a:chExt cx="620683" cy="369332"/>
          </a:xfrm>
        </p:grpSpPr>
        <p:sp>
          <p:nvSpPr>
            <p:cNvPr id="11" name="Action Button: Custom 10">
              <a:hlinkClick r:id="" action="ppaction://noaction" highlightClick="1"/>
              <a:hlinkHover r:id="rId2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  <p:graphicFrame>
        <p:nvGraphicFramePr>
          <p:cNvPr id="13" name="Group 92"/>
          <p:cNvGraphicFramePr>
            <a:graphicFrameLocks noGrp="1"/>
          </p:cNvGraphicFramePr>
          <p:nvPr/>
        </p:nvGraphicFramePr>
        <p:xfrm>
          <a:off x="152400" y="1231901"/>
          <a:ext cx="8847635" cy="4998475"/>
        </p:xfrm>
        <a:graphic>
          <a:graphicData uri="http://schemas.openxmlformats.org/drawingml/2006/table">
            <a:tbl>
              <a:tblPr/>
              <a:tblGrid>
                <a:gridCol w="927018"/>
                <a:gridCol w="6214940"/>
                <a:gridCol w="757442"/>
                <a:gridCol w="948235"/>
              </a:tblGrid>
              <a:tr h="24686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Richieste</a:t>
                      </a: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 2014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9304">
                <a:tc rowSpan="5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SEA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manutenzione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schede</a:t>
                      </a:r>
                      <a:r>
                        <a:rPr kumimoji="0" lang="en-US" sz="180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baseline="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elettroniche</a:t>
                      </a:r>
                      <a:r>
                        <a:rPr kumimoji="0" lang="en-US" sz="180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baseline="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uon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system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2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/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16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/>
                </a:tc>
              </a:tr>
              <a:tr h="395875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manutenzione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/update 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SW (PVSS) 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FW 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ODE) 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ECS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6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639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sviluppo circuito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readout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prototipi GEM alta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granularita’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1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.5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639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Prototipizzazione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schede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FEE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per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nuovi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rivelatori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GEM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1.5 </a:t>
                      </a:r>
                      <a:r>
                        <a:rPr kumimoji="0" lang="it-IT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6393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Realizzazione nuova 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architettura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readout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per upgrade 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e consulenza per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firmware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TELL40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5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63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SSE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manutenzione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upgrade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al CERN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strutture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di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supporto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movimento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Muon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system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2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3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SPAS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progettazione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prototipi 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scala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: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rivelatore 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GEM per upgrade stazione 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M2,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tendi-GEM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embedded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86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Supporto </a:t>
                      </a: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tecnico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6863"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Costruzione nuove camere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spare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MWPC / GEM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12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/>
                </a:tc>
              </a:tr>
              <a:tr h="24686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Contratti FAI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12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3/7/2012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8" name="CasellaDiTesto 7"/>
          <p:cNvSpPr txBox="1"/>
          <p:nvPr/>
        </p:nvSpPr>
        <p:spPr>
          <a:xfrm>
            <a:off x="2306885" y="127000"/>
            <a:ext cx="51048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ea typeface="ＭＳ Ｐゴシック" charset="-128"/>
              </a:rPr>
              <a:t>CMS </a:t>
            </a:r>
            <a:r>
              <a:rPr lang="en-US" sz="4400" b="1" dirty="0" err="1" smtClean="0">
                <a:solidFill>
                  <a:srgbClr val="FF0000"/>
                </a:solidFill>
                <a:ea typeface="ＭＳ Ｐゴシック" charset="-128"/>
              </a:rPr>
              <a:t>Frascati</a:t>
            </a:r>
            <a:r>
              <a:rPr lang="en-US" sz="4400" b="1" dirty="0" smtClean="0">
                <a:solidFill>
                  <a:srgbClr val="FF0000"/>
                </a:solidFill>
                <a:ea typeface="ＭＳ Ｐゴシック" charset="-128"/>
              </a:rPr>
              <a:t> 2014</a:t>
            </a:r>
            <a:endParaRPr lang="en-GB" sz="4400" b="1" dirty="0">
              <a:solidFill>
                <a:srgbClr val="FF0000"/>
              </a:solidFill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57200" y="1244600"/>
            <a:ext cx="8458200" cy="301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ahoma" charset="0"/>
              </a:rPr>
              <a:t>L.Benussi</a:t>
            </a:r>
            <a:r>
              <a:rPr lang="en-US" sz="2000" b="1" baseline="30000" dirty="0" err="1">
                <a:solidFill>
                  <a:srgbClr val="0000FF"/>
                </a:solidFill>
                <a:latin typeface="Tahoma" charset="0"/>
              </a:rPr>
              <a:t>a</a:t>
            </a:r>
            <a:r>
              <a:rPr lang="en-US" sz="2000" b="1" dirty="0">
                <a:solidFill>
                  <a:srgbClr val="0000FF"/>
                </a:solidFill>
                <a:latin typeface="Tahoma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Tahoma" charset="0"/>
              </a:rPr>
              <a:t>S.Bianco</a:t>
            </a:r>
            <a:r>
              <a:rPr lang="en-US" sz="2000" b="1" baseline="30000" dirty="0" err="1">
                <a:solidFill>
                  <a:srgbClr val="0000FF"/>
                </a:solidFill>
                <a:latin typeface="Tahoma" charset="0"/>
              </a:rPr>
              <a:t>a</a:t>
            </a:r>
            <a:r>
              <a:rPr lang="en-US" sz="2000" b="1" dirty="0">
                <a:solidFill>
                  <a:srgbClr val="0000FF"/>
                </a:solidFill>
                <a:latin typeface="Tahoma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Tahoma" charset="0"/>
              </a:rPr>
              <a:t>M.A.Caponero</a:t>
            </a:r>
            <a:r>
              <a:rPr lang="en-US" sz="2000" b="1" baseline="30000" dirty="0" err="1">
                <a:solidFill>
                  <a:srgbClr val="0000FF"/>
                </a:solidFill>
                <a:latin typeface="Tahoma" charset="0"/>
              </a:rPr>
              <a:t>b</a:t>
            </a:r>
            <a:r>
              <a:rPr lang="en-US" sz="2000" b="1" dirty="0">
                <a:solidFill>
                  <a:srgbClr val="0000FF"/>
                </a:solidFill>
                <a:latin typeface="Tahoma" charset="0"/>
              </a:rPr>
              <a:t>,</a:t>
            </a:r>
            <a:r>
              <a:rPr lang="en-US" sz="2000" b="1" dirty="0" smtClean="0">
                <a:solidFill>
                  <a:srgbClr val="0000FF"/>
                </a:solidFill>
                <a:latin typeface="Tahoma" charset="0"/>
              </a:rPr>
              <a:t> </a:t>
            </a:r>
          </a:p>
          <a:p>
            <a:pPr algn="ctr" eaLnBrk="0" hangingPunct="0"/>
            <a:r>
              <a:rPr lang="en-US" sz="2000" b="1" u="sng" dirty="0" smtClean="0">
                <a:solidFill>
                  <a:srgbClr val="0000FF"/>
                </a:solidFill>
                <a:latin typeface="Tahoma" charset="0"/>
              </a:rPr>
              <a:t>M. </a:t>
            </a:r>
            <a:r>
              <a:rPr lang="en-US" sz="2000" b="1" u="sng" dirty="0" err="1" smtClean="0">
                <a:solidFill>
                  <a:srgbClr val="0000FF"/>
                </a:solidFill>
                <a:latin typeface="Tahoma" charset="0"/>
              </a:rPr>
              <a:t>Ferrini</a:t>
            </a:r>
            <a:r>
              <a:rPr lang="en-US" sz="2000" b="1" u="sng" baseline="30000" dirty="0" err="1" smtClean="0">
                <a:solidFill>
                  <a:srgbClr val="0000FF"/>
                </a:solidFill>
                <a:latin typeface="Tahoma" charset="0"/>
              </a:rPr>
              <a:t>c</a:t>
            </a:r>
            <a:r>
              <a:rPr lang="en-US" sz="2000" b="1" u="sng" dirty="0" err="1" smtClean="0">
                <a:solidFill>
                  <a:srgbClr val="0000FF"/>
                </a:solidFill>
                <a:latin typeface="Tahoma" charset="0"/>
              </a:rPr>
              <a:t>,V</a:t>
            </a:r>
            <a:r>
              <a:rPr lang="en-US" sz="2000" b="1" u="sng" dirty="0" smtClean="0">
                <a:solidFill>
                  <a:srgbClr val="0000FF"/>
                </a:solidFill>
                <a:latin typeface="Tahoma" charset="0"/>
              </a:rPr>
              <a:t>. </a:t>
            </a:r>
            <a:r>
              <a:rPr lang="en-US" sz="2000" b="1" u="sng" dirty="0" err="1" smtClean="0">
                <a:solidFill>
                  <a:srgbClr val="0000FF"/>
                </a:solidFill>
                <a:latin typeface="Tahoma" charset="0"/>
              </a:rPr>
              <a:t>Franchi</a:t>
            </a:r>
            <a:r>
              <a:rPr lang="en-US" sz="2000" b="1" baseline="30000" dirty="0" err="1" smtClean="0">
                <a:solidFill>
                  <a:srgbClr val="0000FF"/>
                </a:solidFill>
                <a:latin typeface="Tahoma" charset="0"/>
              </a:rPr>
              <a:t>c</a:t>
            </a:r>
            <a:r>
              <a:rPr lang="en-US" sz="2000" b="1" dirty="0" smtClean="0">
                <a:solidFill>
                  <a:srgbClr val="0000FF"/>
                </a:solidFill>
                <a:latin typeface="Tahoma" charset="0"/>
              </a:rPr>
              <a:t>, </a:t>
            </a:r>
            <a:r>
              <a:rPr lang="en-US" sz="2000" b="1" i="1" dirty="0" err="1" smtClean="0">
                <a:solidFill>
                  <a:srgbClr val="0000FF"/>
                </a:solidFill>
                <a:latin typeface="Tahoma" charset="0"/>
              </a:rPr>
              <a:t>L.Passamonti</a:t>
            </a:r>
            <a:r>
              <a:rPr lang="en-US" sz="2000" b="1" i="1" baseline="30000" dirty="0" err="1" smtClean="0">
                <a:solidFill>
                  <a:srgbClr val="0000FF"/>
                </a:solidFill>
                <a:latin typeface="Tahoma" charset="0"/>
              </a:rPr>
              <a:t>a</a:t>
            </a:r>
            <a:r>
              <a:rPr lang="en-US" sz="2000" b="1" baseline="30000" dirty="0">
                <a:solidFill>
                  <a:srgbClr val="0000FF"/>
                </a:solidFill>
                <a:latin typeface="Tahoma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Tahoma" charset="0"/>
              </a:rPr>
              <a:t>D.Piccolo</a:t>
            </a:r>
            <a:r>
              <a:rPr lang="en-US" sz="2000" b="1" baseline="30000" dirty="0" err="1">
                <a:solidFill>
                  <a:srgbClr val="0000FF"/>
                </a:solidFill>
                <a:latin typeface="Tahoma" charset="0"/>
              </a:rPr>
              <a:t>a</a:t>
            </a:r>
            <a:endParaRPr lang="en-US" sz="2000" b="1" dirty="0">
              <a:solidFill>
                <a:srgbClr val="0000FF"/>
              </a:solidFill>
              <a:latin typeface="Tahoma" charset="0"/>
            </a:endParaRPr>
          </a:p>
          <a:p>
            <a:pPr algn="ctr" eaLnBrk="0" hangingPunct="0"/>
            <a:r>
              <a:rPr lang="en-US" sz="2000" b="1" i="1" dirty="0" err="1">
                <a:solidFill>
                  <a:srgbClr val="0000FF"/>
                </a:solidFill>
                <a:latin typeface="Tahoma" charset="0"/>
              </a:rPr>
              <a:t>D.Pierluigi</a:t>
            </a:r>
            <a:r>
              <a:rPr lang="en-US" sz="2000" b="1" i="1" baseline="30000" dirty="0" err="1">
                <a:solidFill>
                  <a:srgbClr val="0000FF"/>
                </a:solidFill>
                <a:latin typeface="Tahoma" charset="0"/>
              </a:rPr>
              <a:t>a</a:t>
            </a:r>
            <a:r>
              <a:rPr lang="en-US" sz="2000" b="1" dirty="0">
                <a:solidFill>
                  <a:srgbClr val="0000FF"/>
                </a:solidFill>
                <a:latin typeface="Tahoma" charset="0"/>
              </a:rPr>
              <a:t>, </a:t>
            </a:r>
            <a:r>
              <a:rPr lang="en-US" sz="2000" b="1" dirty="0" err="1" smtClean="0">
                <a:solidFill>
                  <a:srgbClr val="0000FF"/>
                </a:solidFill>
                <a:latin typeface="Tahoma" charset="0"/>
              </a:rPr>
              <a:t>G.Raffone</a:t>
            </a:r>
            <a:r>
              <a:rPr lang="en-US" sz="2000" b="1" baseline="30000" dirty="0" err="1" smtClean="0">
                <a:solidFill>
                  <a:srgbClr val="0000FF"/>
                </a:solidFill>
                <a:latin typeface="Tahoma" charset="0"/>
              </a:rPr>
              <a:t>a</a:t>
            </a:r>
            <a:r>
              <a:rPr lang="en-US" sz="2000" b="1" dirty="0" smtClean="0">
                <a:solidFill>
                  <a:srgbClr val="0000FF"/>
                </a:solidFill>
                <a:latin typeface="Tahoma" charset="0"/>
              </a:rPr>
              <a:t>, M. </a:t>
            </a:r>
            <a:r>
              <a:rPr lang="en-US" sz="2000" b="1" dirty="0" err="1" smtClean="0">
                <a:solidFill>
                  <a:srgbClr val="0000FF"/>
                </a:solidFill>
                <a:latin typeface="Tahoma" charset="0"/>
              </a:rPr>
              <a:t>Parvis</a:t>
            </a:r>
            <a:r>
              <a:rPr lang="en-US" sz="2000" b="1" baseline="30000" dirty="0" err="1" smtClean="0">
                <a:solidFill>
                  <a:srgbClr val="0000FF"/>
                </a:solidFill>
                <a:latin typeface="Tahoma" charset="0"/>
              </a:rPr>
              <a:t>d</a:t>
            </a:r>
            <a:r>
              <a:rPr lang="en-US" sz="2000" b="1" dirty="0" smtClean="0">
                <a:solidFill>
                  <a:srgbClr val="0000FF"/>
                </a:solidFill>
                <a:latin typeface="Tahoma" charset="0"/>
              </a:rPr>
              <a:t>, </a:t>
            </a:r>
            <a:r>
              <a:rPr lang="en-US" sz="2000" b="1" i="1" dirty="0" err="1" smtClean="0">
                <a:solidFill>
                  <a:srgbClr val="0000FF"/>
                </a:solidFill>
                <a:latin typeface="Tahoma" charset="0"/>
              </a:rPr>
              <a:t>A.Russo</a:t>
            </a:r>
            <a:r>
              <a:rPr lang="en-US" sz="2000" b="1" i="1" baseline="30000" dirty="0" err="1" smtClean="0">
                <a:solidFill>
                  <a:srgbClr val="0000FF"/>
                </a:solidFill>
                <a:latin typeface="Tahoma" charset="0"/>
              </a:rPr>
              <a:t>a</a:t>
            </a:r>
            <a:r>
              <a:rPr lang="en-US" sz="2000" b="1" dirty="0">
                <a:solidFill>
                  <a:srgbClr val="0000FF"/>
                </a:solidFill>
                <a:latin typeface="Tahoma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Tahoma" charset="0"/>
              </a:rPr>
              <a:t>G.Saviano</a:t>
            </a:r>
            <a:r>
              <a:rPr lang="en-US" sz="2000" b="1" baseline="30000" dirty="0" err="1">
                <a:solidFill>
                  <a:srgbClr val="0000FF"/>
                </a:solidFill>
                <a:latin typeface="Tahoma" charset="0"/>
              </a:rPr>
              <a:t>c</a:t>
            </a:r>
            <a:r>
              <a:rPr lang="en-US" sz="2000" b="1" dirty="0">
                <a:solidFill>
                  <a:srgbClr val="0000FF"/>
                </a:solidFill>
                <a:latin typeface="Tahoma" charset="0"/>
              </a:rPr>
              <a:t> </a:t>
            </a:r>
          </a:p>
          <a:p>
            <a:pPr algn="ctr" eaLnBrk="0" hangingPunct="0"/>
            <a:endParaRPr lang="en-US" sz="1400" b="1" dirty="0">
              <a:solidFill>
                <a:srgbClr val="0000FF"/>
              </a:solidFill>
              <a:latin typeface="Tahoma" charset="0"/>
            </a:endParaRPr>
          </a:p>
          <a:p>
            <a:pPr algn="ctr" eaLnBrk="0" hangingPunct="0"/>
            <a:r>
              <a:rPr lang="en-US" sz="1400" b="1" baseline="30000" dirty="0" err="1">
                <a:solidFill>
                  <a:srgbClr val="0000FF"/>
                </a:solidFill>
                <a:latin typeface="Tahoma" charset="0"/>
              </a:rPr>
              <a:t>a</a:t>
            </a:r>
            <a:r>
              <a:rPr lang="en-US" sz="1400" b="1" dirty="0" err="1">
                <a:solidFill>
                  <a:srgbClr val="0000FF"/>
                </a:solidFill>
                <a:latin typeface="Tahoma" charset="0"/>
              </a:rPr>
              <a:t>Laboratori</a:t>
            </a:r>
            <a:r>
              <a:rPr lang="en-US" sz="14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ahoma" charset="0"/>
              </a:rPr>
              <a:t>Nazionali</a:t>
            </a:r>
            <a:r>
              <a:rPr lang="en-US" sz="14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ahoma" charset="0"/>
              </a:rPr>
              <a:t>di</a:t>
            </a:r>
            <a:r>
              <a:rPr lang="en-US" sz="14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ahoma" charset="0"/>
              </a:rPr>
              <a:t>Frascati</a:t>
            </a:r>
            <a:r>
              <a:rPr lang="en-US" sz="1400" b="1" dirty="0">
                <a:solidFill>
                  <a:srgbClr val="0000FF"/>
                </a:solidFill>
                <a:latin typeface="Tahoma" charset="0"/>
              </a:rPr>
              <a:t> dell</a:t>
            </a:r>
            <a:r>
              <a:rPr lang="ja-JP" altLang="en-US" sz="1400" b="1" dirty="0">
                <a:solidFill>
                  <a:srgbClr val="0000FF"/>
                </a:solidFill>
                <a:latin typeface="Tahoma" charset="0"/>
              </a:rPr>
              <a:t>’</a:t>
            </a:r>
            <a:r>
              <a:rPr lang="en-US" altLang="ja-JP" sz="1400" b="1" dirty="0">
                <a:solidFill>
                  <a:srgbClr val="0000FF"/>
                </a:solidFill>
                <a:latin typeface="Tahoma" charset="0"/>
              </a:rPr>
              <a:t>INFN, Italy</a:t>
            </a:r>
          </a:p>
          <a:p>
            <a:pPr algn="ctr" eaLnBrk="0" hangingPunct="0"/>
            <a:r>
              <a:rPr lang="en-US" sz="1400" b="1" baseline="30000" dirty="0" err="1">
                <a:solidFill>
                  <a:srgbClr val="0000FF"/>
                </a:solidFill>
                <a:latin typeface="Tahoma" charset="0"/>
              </a:rPr>
              <a:t>b</a:t>
            </a:r>
            <a:r>
              <a:rPr lang="en-US" sz="1400" b="1" dirty="0" err="1">
                <a:solidFill>
                  <a:srgbClr val="0000FF"/>
                </a:solidFill>
                <a:latin typeface="Tahoma" charset="0"/>
              </a:rPr>
              <a:t>Laboratori</a:t>
            </a:r>
            <a:r>
              <a:rPr lang="en-US" sz="14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ahoma" charset="0"/>
              </a:rPr>
              <a:t>Nazionali</a:t>
            </a:r>
            <a:r>
              <a:rPr lang="en-US" sz="14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ahoma" charset="0"/>
              </a:rPr>
              <a:t>di</a:t>
            </a:r>
            <a:r>
              <a:rPr lang="en-US" sz="14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ahoma" charset="0"/>
              </a:rPr>
              <a:t>Frascati</a:t>
            </a:r>
            <a:r>
              <a:rPr lang="en-US" sz="1400" b="1" dirty="0">
                <a:solidFill>
                  <a:srgbClr val="0000FF"/>
                </a:solidFill>
                <a:latin typeface="Tahoma" charset="0"/>
              </a:rPr>
              <a:t> dell</a:t>
            </a:r>
            <a:r>
              <a:rPr lang="ja-JP" altLang="en-US" sz="1400" b="1" dirty="0">
                <a:solidFill>
                  <a:srgbClr val="0000FF"/>
                </a:solidFill>
                <a:latin typeface="Tahoma" charset="0"/>
              </a:rPr>
              <a:t>’</a:t>
            </a:r>
            <a:r>
              <a:rPr lang="en-US" altLang="ja-JP" sz="1400" b="1" dirty="0">
                <a:solidFill>
                  <a:srgbClr val="0000FF"/>
                </a:solidFill>
                <a:latin typeface="Tahoma" charset="0"/>
              </a:rPr>
              <a:t>INFN and ENEA </a:t>
            </a:r>
            <a:r>
              <a:rPr lang="en-US" altLang="ja-JP" sz="1400" b="1" dirty="0" err="1">
                <a:solidFill>
                  <a:srgbClr val="0000FF"/>
                </a:solidFill>
                <a:latin typeface="Tahoma" charset="0"/>
              </a:rPr>
              <a:t>Frascati</a:t>
            </a:r>
            <a:r>
              <a:rPr lang="en-US" altLang="ja-JP" sz="1400" b="1" dirty="0">
                <a:solidFill>
                  <a:srgbClr val="0000FF"/>
                </a:solidFill>
                <a:latin typeface="Tahoma" charset="0"/>
              </a:rPr>
              <a:t>, Italy</a:t>
            </a:r>
          </a:p>
          <a:p>
            <a:pPr algn="ctr" eaLnBrk="0" hangingPunct="0"/>
            <a:r>
              <a:rPr lang="en-US" sz="1400" b="1" baseline="30000" dirty="0" err="1">
                <a:solidFill>
                  <a:srgbClr val="0000FF"/>
                </a:solidFill>
                <a:latin typeface="Tahoma" charset="0"/>
              </a:rPr>
              <a:t>c</a:t>
            </a:r>
            <a:r>
              <a:rPr lang="en-US" sz="1400" b="1" dirty="0" err="1">
                <a:solidFill>
                  <a:srgbClr val="0000FF"/>
                </a:solidFill>
                <a:latin typeface="Tahoma" charset="0"/>
              </a:rPr>
              <a:t>Laboratori</a:t>
            </a:r>
            <a:r>
              <a:rPr lang="en-US" sz="14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ahoma" charset="0"/>
              </a:rPr>
              <a:t>Nazionali</a:t>
            </a:r>
            <a:r>
              <a:rPr lang="en-US" sz="14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ahoma" charset="0"/>
              </a:rPr>
              <a:t>di</a:t>
            </a:r>
            <a:r>
              <a:rPr lang="en-US" sz="14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ahoma" charset="0"/>
              </a:rPr>
              <a:t>Frascati</a:t>
            </a:r>
            <a:r>
              <a:rPr lang="en-US" sz="1400" b="1" dirty="0">
                <a:solidFill>
                  <a:srgbClr val="0000FF"/>
                </a:solidFill>
                <a:latin typeface="Tahoma" charset="0"/>
              </a:rPr>
              <a:t> dell</a:t>
            </a:r>
            <a:r>
              <a:rPr lang="ja-JP" altLang="en-US" sz="1400" b="1" dirty="0">
                <a:solidFill>
                  <a:srgbClr val="0000FF"/>
                </a:solidFill>
                <a:latin typeface="Tahoma" charset="0"/>
              </a:rPr>
              <a:t>’</a:t>
            </a:r>
            <a:r>
              <a:rPr lang="en-US" altLang="ja-JP" sz="1400" b="1" dirty="0">
                <a:solidFill>
                  <a:srgbClr val="0000FF"/>
                </a:solidFill>
                <a:latin typeface="Tahoma" charset="0"/>
              </a:rPr>
              <a:t>INFN and </a:t>
            </a:r>
            <a:r>
              <a:rPr lang="en-US" altLang="ja-JP" sz="1400" b="1" dirty="0" err="1">
                <a:solidFill>
                  <a:srgbClr val="0000FF"/>
                </a:solidFill>
                <a:latin typeface="Tahoma" charset="0"/>
              </a:rPr>
              <a:t>Facolta</a:t>
            </a:r>
            <a:r>
              <a:rPr lang="ja-JP" altLang="en-US" sz="1400" b="1" dirty="0">
                <a:solidFill>
                  <a:srgbClr val="0000FF"/>
                </a:solidFill>
                <a:latin typeface="Tahoma" charset="0"/>
              </a:rPr>
              <a:t>’</a:t>
            </a:r>
            <a:r>
              <a:rPr lang="en-US" altLang="ja-JP" sz="14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altLang="ja-JP" sz="1400" b="1" dirty="0" err="1">
                <a:solidFill>
                  <a:srgbClr val="0000FF"/>
                </a:solidFill>
                <a:latin typeface="Tahoma" charset="0"/>
              </a:rPr>
              <a:t>di</a:t>
            </a:r>
            <a:r>
              <a:rPr lang="en-US" altLang="ja-JP" sz="14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altLang="ja-JP" sz="1400" b="1" dirty="0" err="1">
                <a:solidFill>
                  <a:srgbClr val="0000FF"/>
                </a:solidFill>
                <a:latin typeface="Tahoma" charset="0"/>
              </a:rPr>
              <a:t>Ingegneria</a:t>
            </a:r>
            <a:r>
              <a:rPr lang="en-US" altLang="ja-JP" sz="1400" b="1" dirty="0">
                <a:solidFill>
                  <a:srgbClr val="0000FF"/>
                </a:solidFill>
                <a:latin typeface="Tahoma" charset="0"/>
              </a:rPr>
              <a:t> Roma1, Italy </a:t>
            </a:r>
            <a:endParaRPr lang="en-US" altLang="ja-JP" sz="1400" b="1" dirty="0" smtClean="0">
              <a:solidFill>
                <a:srgbClr val="0000FF"/>
              </a:solidFill>
              <a:latin typeface="Tahoma" charset="0"/>
            </a:endParaRPr>
          </a:p>
          <a:p>
            <a:pPr algn="ctr" eaLnBrk="0" hangingPunct="0"/>
            <a:r>
              <a:rPr lang="en-US" sz="1400" b="1" baseline="30000" dirty="0" err="1" smtClean="0">
                <a:solidFill>
                  <a:srgbClr val="0000FF"/>
                </a:solidFill>
                <a:latin typeface="Tahoma" charset="0"/>
              </a:rPr>
              <a:t>d</a:t>
            </a:r>
            <a:r>
              <a:rPr lang="en-US" sz="1400" b="1" baseline="30000" dirty="0" smtClean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ahoma" charset="0"/>
              </a:rPr>
              <a:t>Laboratori</a:t>
            </a:r>
            <a:r>
              <a:rPr lang="en-US" sz="14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ahoma" charset="0"/>
              </a:rPr>
              <a:t>Nazionali</a:t>
            </a:r>
            <a:r>
              <a:rPr lang="en-US" sz="14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ahoma" charset="0"/>
              </a:rPr>
              <a:t>di</a:t>
            </a:r>
            <a:r>
              <a:rPr lang="en-US" sz="14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ahoma" charset="0"/>
              </a:rPr>
              <a:t>Frascati</a:t>
            </a:r>
            <a:r>
              <a:rPr lang="en-US" sz="1400" b="1" dirty="0">
                <a:solidFill>
                  <a:srgbClr val="0000FF"/>
                </a:solidFill>
                <a:latin typeface="Tahoma" charset="0"/>
              </a:rPr>
              <a:t> dell</a:t>
            </a:r>
            <a:r>
              <a:rPr lang="ja-JP" altLang="en-US" sz="1400" b="1" dirty="0">
                <a:solidFill>
                  <a:srgbClr val="0000FF"/>
                </a:solidFill>
                <a:latin typeface="Tahoma" charset="0"/>
              </a:rPr>
              <a:t>’</a:t>
            </a:r>
            <a:r>
              <a:rPr lang="en-US" altLang="ja-JP" sz="1400" b="1" dirty="0">
                <a:solidFill>
                  <a:srgbClr val="0000FF"/>
                </a:solidFill>
                <a:latin typeface="Tahoma" charset="0"/>
              </a:rPr>
              <a:t>INFN and </a:t>
            </a:r>
            <a:r>
              <a:rPr lang="en-US" altLang="ja-JP" sz="1400" b="1" dirty="0" err="1">
                <a:solidFill>
                  <a:srgbClr val="0000FF"/>
                </a:solidFill>
                <a:latin typeface="Tahoma" charset="0"/>
              </a:rPr>
              <a:t>Politecnico</a:t>
            </a:r>
            <a:r>
              <a:rPr lang="en-US" altLang="ja-JP" sz="14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altLang="ja-JP" sz="1400" b="1" dirty="0" err="1">
                <a:solidFill>
                  <a:srgbClr val="0000FF"/>
                </a:solidFill>
                <a:latin typeface="Tahoma" charset="0"/>
              </a:rPr>
              <a:t>di</a:t>
            </a:r>
            <a:r>
              <a:rPr lang="en-US" altLang="ja-JP" sz="1400" b="1" dirty="0">
                <a:solidFill>
                  <a:srgbClr val="0000FF"/>
                </a:solidFill>
                <a:latin typeface="Tahoma" charset="0"/>
              </a:rPr>
              <a:t> Torino, Italy</a:t>
            </a:r>
          </a:p>
          <a:p>
            <a:pPr algn="ctr" eaLnBrk="0" hangingPunct="0"/>
            <a:r>
              <a:rPr lang="en-US" sz="2000" b="1" dirty="0">
                <a:solidFill>
                  <a:srgbClr val="0000FF"/>
                </a:solidFill>
                <a:latin typeface="Tahoma" charset="0"/>
              </a:rPr>
              <a:t>   </a:t>
            </a:r>
            <a:r>
              <a:rPr lang="en-US" sz="2000" b="1" u="sng" dirty="0" err="1">
                <a:solidFill>
                  <a:srgbClr val="0000FF"/>
                </a:solidFill>
                <a:latin typeface="Tahoma" charset="0"/>
              </a:rPr>
              <a:t>PhD+laureandi</a:t>
            </a:r>
            <a:r>
              <a:rPr lang="en-US" sz="2000" b="1" u="sng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ahoma" charset="0"/>
              </a:rPr>
              <a:t>ingegneri</a:t>
            </a:r>
            <a:r>
              <a:rPr lang="en-US" sz="2000" b="1" dirty="0">
                <a:solidFill>
                  <a:srgbClr val="0000FF"/>
                </a:solidFill>
                <a:latin typeface="Tahoma" charset="0"/>
              </a:rPr>
              <a:t> in </a:t>
            </a:r>
            <a:r>
              <a:rPr lang="en-US" sz="2000" b="1" dirty="0" err="1">
                <a:solidFill>
                  <a:srgbClr val="0000FF"/>
                </a:solidFill>
                <a:latin typeface="Tahoma" charset="0"/>
              </a:rPr>
              <a:t>carattere</a:t>
            </a:r>
            <a:r>
              <a:rPr lang="en-US" sz="20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ahoma" charset="0"/>
              </a:rPr>
              <a:t>sottolineato</a:t>
            </a:r>
            <a:endParaRPr lang="en-US" sz="2000" b="1" dirty="0">
              <a:solidFill>
                <a:srgbClr val="0000FF"/>
              </a:solidFill>
              <a:latin typeface="Tahoma" charset="0"/>
            </a:endParaRPr>
          </a:p>
          <a:p>
            <a:pPr algn="ctr" eaLnBrk="0" hangingPunct="0"/>
            <a:r>
              <a:rPr lang="en-US" sz="2000" b="1" dirty="0">
                <a:solidFill>
                  <a:srgbClr val="0000FF"/>
                </a:solidFill>
                <a:latin typeface="Tahoma" charset="0"/>
              </a:rPr>
              <a:t>  </a:t>
            </a:r>
            <a:r>
              <a:rPr lang="en-US" sz="2000" b="1" dirty="0" err="1">
                <a:solidFill>
                  <a:srgbClr val="0000FF"/>
                </a:solidFill>
                <a:latin typeface="Tahoma" charset="0"/>
              </a:rPr>
              <a:t>tecnici</a:t>
            </a:r>
            <a:r>
              <a:rPr lang="en-US" sz="2000" b="1" dirty="0">
                <a:solidFill>
                  <a:srgbClr val="0000FF"/>
                </a:solidFill>
                <a:latin typeface="Tahoma" charset="0"/>
              </a:rPr>
              <a:t> in </a:t>
            </a:r>
            <a:r>
              <a:rPr lang="en-US" sz="2000" b="1" dirty="0" err="1">
                <a:solidFill>
                  <a:srgbClr val="0000FF"/>
                </a:solidFill>
                <a:latin typeface="Tahoma" charset="0"/>
              </a:rPr>
              <a:t>carattere</a:t>
            </a:r>
            <a:r>
              <a:rPr lang="en-US" sz="2000" b="1" dirty="0">
                <a:solidFill>
                  <a:srgbClr val="0000FF"/>
                </a:solidFill>
                <a:latin typeface="Tahoma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ahoma" charset="0"/>
              </a:rPr>
              <a:t>corsivo</a:t>
            </a:r>
            <a:endParaRPr lang="en-US" sz="2000" b="1" dirty="0" smtClean="0">
              <a:solidFill>
                <a:srgbClr val="0000FF"/>
              </a:solidFill>
              <a:latin typeface="Tahoma" charset="0"/>
            </a:endParaRPr>
          </a:p>
          <a:p>
            <a:pPr algn="ctr" eaLnBrk="0" hangingPunct="0"/>
            <a:endParaRPr lang="en-US" sz="2000" b="1" dirty="0">
              <a:solidFill>
                <a:srgbClr val="0000FF"/>
              </a:solidFill>
              <a:latin typeface="Tahoma" charset="0"/>
            </a:endParaRPr>
          </a:p>
        </p:txBody>
      </p:sp>
      <p:sp>
        <p:nvSpPr>
          <p:cNvPr id="10" name="Rettangolo 9"/>
          <p:cNvSpPr>
            <a:spLocks noChangeArrowheads="1"/>
          </p:cNvSpPr>
          <p:nvPr/>
        </p:nvSpPr>
        <p:spPr bwMode="auto">
          <a:xfrm>
            <a:off x="228600" y="4038015"/>
            <a:ext cx="3644900" cy="229293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300" b="1" dirty="0">
                <a:solidFill>
                  <a:schemeClr val="bg2"/>
                </a:solidFill>
              </a:rPr>
              <a:t>PERCENTUALI </a:t>
            </a:r>
            <a:r>
              <a:rPr lang="it-IT" sz="1300" b="1" dirty="0" smtClean="0">
                <a:solidFill>
                  <a:schemeClr val="bg2"/>
                </a:solidFill>
              </a:rPr>
              <a:t>2014</a:t>
            </a:r>
          </a:p>
          <a:p>
            <a:endParaRPr lang="it-IT" sz="1300" b="1" dirty="0">
              <a:solidFill>
                <a:schemeClr val="bg2"/>
              </a:solidFill>
            </a:endParaRPr>
          </a:p>
          <a:p>
            <a:r>
              <a:rPr lang="it-IT" sz="1300" b="1" dirty="0" err="1">
                <a:solidFill>
                  <a:schemeClr val="bg2"/>
                </a:solidFill>
              </a:rPr>
              <a:t>Benussi</a:t>
            </a:r>
            <a:r>
              <a:rPr lang="it-IT" sz="1300" b="1" dirty="0">
                <a:solidFill>
                  <a:schemeClr val="bg2"/>
                </a:solidFill>
              </a:rPr>
              <a:t>      </a:t>
            </a:r>
            <a:r>
              <a:rPr lang="it-IT" sz="1300" b="1" dirty="0" smtClean="0">
                <a:solidFill>
                  <a:schemeClr val="bg2"/>
                </a:solidFill>
              </a:rPr>
              <a:t> 0.9 (+0.</a:t>
            </a:r>
            <a:r>
              <a:rPr lang="it-IT" sz="1300" b="1" dirty="0" err="1" smtClean="0">
                <a:solidFill>
                  <a:schemeClr val="bg2"/>
                </a:solidFill>
              </a:rPr>
              <a:t>1</a:t>
            </a:r>
            <a:r>
              <a:rPr lang="it-IT" sz="1300" b="1" dirty="0" smtClean="0">
                <a:solidFill>
                  <a:schemeClr val="bg2"/>
                </a:solidFill>
              </a:rPr>
              <a:t> AIDA)</a:t>
            </a:r>
          </a:p>
          <a:p>
            <a:r>
              <a:rPr lang="it-IT" sz="1300" b="1" dirty="0">
                <a:solidFill>
                  <a:schemeClr val="bg2"/>
                </a:solidFill>
              </a:rPr>
              <a:t>Bianco         </a:t>
            </a:r>
            <a:r>
              <a:rPr lang="it-IT" sz="1300" b="1" dirty="0" smtClean="0">
                <a:solidFill>
                  <a:schemeClr val="bg2"/>
                </a:solidFill>
              </a:rPr>
              <a:t>0.9 </a:t>
            </a:r>
            <a:r>
              <a:rPr lang="it-IT" sz="1300" b="1" dirty="0">
                <a:solidFill>
                  <a:schemeClr val="bg2"/>
                </a:solidFill>
              </a:rPr>
              <a:t>(+</a:t>
            </a:r>
            <a:r>
              <a:rPr lang="it-IT" sz="1300" b="1" dirty="0" smtClean="0">
                <a:solidFill>
                  <a:schemeClr val="bg2"/>
                </a:solidFill>
              </a:rPr>
              <a:t>0.</a:t>
            </a:r>
            <a:r>
              <a:rPr lang="it-IT" sz="1300" b="1" dirty="0" err="1">
                <a:solidFill>
                  <a:schemeClr val="bg2"/>
                </a:solidFill>
              </a:rPr>
              <a:t>1</a:t>
            </a:r>
            <a:r>
              <a:rPr lang="it-IT" sz="1300" b="1" dirty="0" smtClean="0">
                <a:solidFill>
                  <a:schemeClr val="bg2"/>
                </a:solidFill>
              </a:rPr>
              <a:t> </a:t>
            </a:r>
            <a:r>
              <a:rPr lang="it-IT" sz="1300" b="1" dirty="0">
                <a:solidFill>
                  <a:schemeClr val="bg2"/>
                </a:solidFill>
              </a:rPr>
              <a:t>AIDA)</a:t>
            </a:r>
          </a:p>
          <a:p>
            <a:r>
              <a:rPr lang="it-IT" sz="1300" b="1" dirty="0" err="1">
                <a:solidFill>
                  <a:schemeClr val="bg2"/>
                </a:solidFill>
              </a:rPr>
              <a:t>Caponero</a:t>
            </a:r>
            <a:r>
              <a:rPr lang="it-IT" sz="1300" b="1" dirty="0">
                <a:solidFill>
                  <a:schemeClr val="bg2"/>
                </a:solidFill>
              </a:rPr>
              <a:t>    </a:t>
            </a:r>
            <a:r>
              <a:rPr lang="it-IT" sz="1300" b="1" dirty="0" smtClean="0">
                <a:solidFill>
                  <a:schemeClr val="bg2"/>
                </a:solidFill>
              </a:rPr>
              <a:t>0.7 </a:t>
            </a:r>
          </a:p>
          <a:p>
            <a:r>
              <a:rPr lang="it-IT" sz="1300" b="1" dirty="0" smtClean="0">
                <a:solidFill>
                  <a:schemeClr val="bg2"/>
                </a:solidFill>
              </a:rPr>
              <a:t>Piccolo        </a:t>
            </a:r>
            <a:r>
              <a:rPr lang="it-IT" sz="1300" b="1" dirty="0">
                <a:solidFill>
                  <a:schemeClr val="bg2"/>
                </a:solidFill>
              </a:rPr>
              <a:t>1.00   </a:t>
            </a:r>
          </a:p>
          <a:p>
            <a:r>
              <a:rPr lang="it-IT" sz="1300" b="1" dirty="0" err="1">
                <a:solidFill>
                  <a:schemeClr val="bg2"/>
                </a:solidFill>
              </a:rPr>
              <a:t>Raffone</a:t>
            </a:r>
            <a:r>
              <a:rPr lang="it-IT" sz="1300" b="1" dirty="0">
                <a:solidFill>
                  <a:schemeClr val="bg2"/>
                </a:solidFill>
              </a:rPr>
              <a:t>       0.30 </a:t>
            </a:r>
          </a:p>
          <a:p>
            <a:r>
              <a:rPr lang="it-IT" sz="1300" b="1" dirty="0" err="1">
                <a:solidFill>
                  <a:schemeClr val="bg2"/>
                </a:solidFill>
              </a:rPr>
              <a:t>Saviano</a:t>
            </a:r>
            <a:r>
              <a:rPr lang="it-IT" sz="1300" b="1" dirty="0">
                <a:solidFill>
                  <a:schemeClr val="bg2"/>
                </a:solidFill>
              </a:rPr>
              <a:t>     </a:t>
            </a:r>
            <a:r>
              <a:rPr lang="it-IT" sz="1300" b="1" dirty="0" smtClean="0">
                <a:solidFill>
                  <a:schemeClr val="bg2"/>
                </a:solidFill>
              </a:rPr>
              <a:t>  0.40 (+0.</a:t>
            </a:r>
            <a:r>
              <a:rPr lang="it-IT" sz="1300" b="1" dirty="0" err="1" smtClean="0">
                <a:solidFill>
                  <a:schemeClr val="bg2"/>
                </a:solidFill>
              </a:rPr>
              <a:t>1</a:t>
            </a:r>
            <a:r>
              <a:rPr lang="it-IT" sz="1300" b="1" dirty="0" smtClean="0">
                <a:solidFill>
                  <a:schemeClr val="bg2"/>
                </a:solidFill>
              </a:rPr>
              <a:t> AIDA) </a:t>
            </a:r>
          </a:p>
          <a:p>
            <a:r>
              <a:rPr lang="it-IT" sz="1300" b="1" dirty="0" smtClean="0">
                <a:solidFill>
                  <a:schemeClr val="bg2"/>
                </a:solidFill>
              </a:rPr>
              <a:t>Franchi        1.00 </a:t>
            </a:r>
            <a:r>
              <a:rPr lang="it-IT" sz="1300" b="1" dirty="0">
                <a:solidFill>
                  <a:schemeClr val="bg2"/>
                </a:solidFill>
              </a:rPr>
              <a:t>(dottorando ingegneria </a:t>
            </a:r>
            <a:r>
              <a:rPr lang="it-IT" sz="1300" b="1" dirty="0" err="1">
                <a:solidFill>
                  <a:schemeClr val="bg2"/>
                </a:solidFill>
              </a:rPr>
              <a:t>sj</a:t>
            </a:r>
            <a:r>
              <a:rPr lang="it-IT" sz="1300" b="1" dirty="0" smtClean="0">
                <a:solidFill>
                  <a:schemeClr val="bg2"/>
                </a:solidFill>
              </a:rPr>
              <a:t>)</a:t>
            </a:r>
          </a:p>
          <a:p>
            <a:r>
              <a:rPr lang="it-IT" sz="1300" b="1" dirty="0" err="1" smtClean="0">
                <a:solidFill>
                  <a:schemeClr val="bg2"/>
                </a:solidFill>
              </a:rPr>
              <a:t>Parvis</a:t>
            </a:r>
            <a:r>
              <a:rPr lang="it-IT" sz="1300" b="1" dirty="0" smtClean="0">
                <a:solidFill>
                  <a:schemeClr val="bg2"/>
                </a:solidFill>
              </a:rPr>
              <a:t>          0.3</a:t>
            </a:r>
          </a:p>
          <a:p>
            <a:r>
              <a:rPr lang="it-IT" sz="1300" b="1" dirty="0" err="1" smtClean="0">
                <a:solidFill>
                  <a:schemeClr val="bg2"/>
                </a:solidFill>
              </a:rPr>
              <a:t>Ferrini</a:t>
            </a:r>
            <a:r>
              <a:rPr lang="it-IT" sz="1300" b="1" dirty="0" smtClean="0">
                <a:solidFill>
                  <a:schemeClr val="bg2"/>
                </a:solidFill>
              </a:rPr>
              <a:t>         0.4         </a:t>
            </a:r>
            <a:endParaRPr lang="it-IT" sz="13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CMS: </a:t>
            </a:r>
            <a:r>
              <a:rPr lang="en-US" dirty="0" err="1" smtClean="0">
                <a:solidFill>
                  <a:srgbClr val="FF0000"/>
                </a:solidFill>
              </a:rPr>
              <a:t>Attivita</a:t>
            </a:r>
            <a:r>
              <a:rPr lang="en-US" dirty="0" smtClean="0">
                <a:solidFill>
                  <a:srgbClr val="FF0000"/>
                </a:solidFill>
              </a:rPr>
              <a:t>’ 2013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3/7/2012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sp>
        <p:nvSpPr>
          <p:cNvPr id="11" name="CasellaDiTesto 10"/>
          <p:cNvSpPr txBox="1"/>
          <p:nvPr/>
        </p:nvSpPr>
        <p:spPr>
          <a:xfrm>
            <a:off x="457200" y="1143000"/>
            <a:ext cx="4147289" cy="2308324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b="1" dirty="0" err="1" smtClean="0">
                <a:solidFill>
                  <a:srgbClr val="FF0000"/>
                </a:solidFill>
              </a:rPr>
              <a:t>Analisi</a:t>
            </a:r>
            <a:r>
              <a:rPr lang="en-GB" sz="2000" b="1" dirty="0" smtClean="0">
                <a:solidFill>
                  <a:srgbClr val="FF0000"/>
                </a:solidFill>
              </a:rPr>
              <a:t> single top:</a:t>
            </a:r>
          </a:p>
          <a:p>
            <a:pPr>
              <a:buFont typeface="Arial"/>
              <a:buChar char="•"/>
            </a:pPr>
            <a:r>
              <a:rPr lang="en-GB" dirty="0" smtClean="0"/>
              <a:t> single top </a:t>
            </a:r>
            <a:r>
              <a:rPr lang="en-GB" dirty="0" err="1" smtClean="0"/>
              <a:t>canale-t</a:t>
            </a:r>
            <a:r>
              <a:rPr lang="en-GB" dirty="0" smtClean="0"/>
              <a:t> </a:t>
            </a:r>
            <a:r>
              <a:rPr lang="en-GB" dirty="0" err="1" smtClean="0"/>
              <a:t>e</a:t>
            </a:r>
            <a:r>
              <a:rPr lang="en-GB" dirty="0" smtClean="0"/>
              <a:t> </a:t>
            </a:r>
            <a:r>
              <a:rPr lang="en-GB" dirty="0" err="1" smtClean="0"/>
              <a:t>canale-s</a:t>
            </a:r>
            <a:endParaRPr lang="en-GB" dirty="0" smtClean="0"/>
          </a:p>
          <a:p>
            <a:pPr>
              <a:buFont typeface="Arial"/>
              <a:buChar char="•"/>
            </a:pPr>
            <a:r>
              <a:rPr lang="it-IT" dirty="0" smtClean="0"/>
              <a:t> </a:t>
            </a:r>
            <a:r>
              <a:rPr lang="it-IT" dirty="0" err="1" smtClean="0"/>
              <a:t>S</a:t>
            </a:r>
            <a:r>
              <a:rPr lang="en-GB" dirty="0" err="1" smtClean="0"/>
              <a:t>tudi</a:t>
            </a:r>
            <a:r>
              <a:rPr lang="en-GB" dirty="0" smtClean="0"/>
              <a:t> trigger </a:t>
            </a:r>
            <a:r>
              <a:rPr lang="en-GB" dirty="0" err="1" smtClean="0"/>
              <a:t>adronico</a:t>
            </a:r>
            <a:r>
              <a:rPr lang="en-GB" dirty="0" smtClean="0"/>
              <a:t> per single top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Analysis Notes</a:t>
            </a:r>
          </a:p>
          <a:p>
            <a:pPr>
              <a:buFont typeface="Arial"/>
              <a:buChar char="•"/>
            </a:pPr>
            <a:r>
              <a:rPr lang="it-IT" sz="1200" b="1" dirty="0" smtClean="0"/>
              <a:t> CMS AN-2012/273 </a:t>
            </a:r>
            <a:r>
              <a:rPr lang="it-IT" sz="1200" b="1" dirty="0" err="1" smtClean="0"/>
              <a:t>--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Measurement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of</a:t>
            </a:r>
            <a:r>
              <a:rPr lang="it-IT" sz="1200" b="1" dirty="0" smtClean="0"/>
              <a:t> the single top </a:t>
            </a:r>
          </a:p>
          <a:p>
            <a:r>
              <a:rPr lang="it-IT" sz="1200" b="1" dirty="0" err="1" smtClean="0"/>
              <a:t>t-channel</a:t>
            </a:r>
            <a:r>
              <a:rPr lang="it-IT" sz="1200" b="1" dirty="0" smtClean="0"/>
              <a:t> inclusive cross </a:t>
            </a:r>
            <a:r>
              <a:rPr lang="it-IT" sz="1200" b="1" dirty="0" err="1" smtClean="0"/>
              <a:t>section</a:t>
            </a:r>
            <a:r>
              <a:rPr lang="it-IT" sz="1200" b="1" dirty="0" smtClean="0"/>
              <a:t> at </a:t>
            </a:r>
            <a:r>
              <a:rPr lang="it-IT" sz="1200" b="1" dirty="0" err="1" smtClean="0"/>
              <a:t>8</a:t>
            </a:r>
            <a:r>
              <a:rPr lang="it-IT" sz="1200" b="1" dirty="0" smtClean="0"/>
              <a:t> </a:t>
            </a:r>
            <a:r>
              <a:rPr lang="it-IT" sz="1200" b="1" dirty="0" err="1" smtClean="0"/>
              <a:t>TeV</a:t>
            </a:r>
            <a:r>
              <a:rPr lang="it-IT" sz="1200" b="1" dirty="0" smtClean="0"/>
              <a:t>.</a:t>
            </a:r>
          </a:p>
          <a:p>
            <a:r>
              <a:rPr lang="en-GB" dirty="0" err="1" smtClean="0">
                <a:solidFill>
                  <a:srgbClr val="FF0000"/>
                </a:solidFill>
              </a:rPr>
              <a:t>Presentazioni</a:t>
            </a:r>
            <a:r>
              <a:rPr lang="en-GB" dirty="0" smtClean="0">
                <a:solidFill>
                  <a:srgbClr val="FF0000"/>
                </a:solidFill>
              </a:rPr>
              <a:t> a </a:t>
            </a:r>
            <a:r>
              <a:rPr lang="en-GB" dirty="0" err="1" smtClean="0">
                <a:solidFill>
                  <a:srgbClr val="FF0000"/>
                </a:solidFill>
              </a:rPr>
              <a:t>conferenze</a:t>
            </a:r>
            <a:r>
              <a:rPr lang="en-GB" dirty="0" smtClean="0">
                <a:solidFill>
                  <a:srgbClr val="FF0000"/>
                </a:solidFill>
              </a:rPr>
              <a:t>:</a:t>
            </a:r>
          </a:p>
          <a:p>
            <a:pPr>
              <a:buFont typeface="Arial"/>
              <a:buChar char="•"/>
            </a:pPr>
            <a:r>
              <a:rPr lang="en-GB" sz="1600" dirty="0" smtClean="0"/>
              <a:t>LHCP13: “single top quark production at CMS”</a:t>
            </a:r>
          </a:p>
          <a:p>
            <a:endParaRPr lang="en-GB" sz="1200" dirty="0"/>
          </a:p>
        </p:txBody>
      </p:sp>
      <p:pic>
        <p:nvPicPr>
          <p:cNvPr id="12" name="Immagine 11" descr="fot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401" y="2119531"/>
            <a:ext cx="4292599" cy="3206200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4894061" y="1155700"/>
            <a:ext cx="4173739" cy="923330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 err="1" smtClean="0">
                <a:solidFill>
                  <a:srgbClr val="FF0000"/>
                </a:solidFill>
              </a:rPr>
              <a:t>Attivita</a:t>
            </a:r>
            <a:r>
              <a:rPr lang="en-GB" b="1" dirty="0" smtClean="0">
                <a:solidFill>
                  <a:srgbClr val="FF0000"/>
                </a:solidFill>
              </a:rPr>
              <a:t>’ </a:t>
            </a:r>
            <a:r>
              <a:rPr lang="en-GB" b="1" dirty="0" err="1" smtClean="0">
                <a:solidFill>
                  <a:srgbClr val="FF0000"/>
                </a:solidFill>
              </a:rPr>
              <a:t>di</a:t>
            </a:r>
            <a:r>
              <a:rPr lang="en-GB" b="1" dirty="0" smtClean="0">
                <a:solidFill>
                  <a:srgbClr val="FF0000"/>
                </a:solidFill>
              </a:rPr>
              <a:t> commissioning LS1</a:t>
            </a:r>
          </a:p>
          <a:p>
            <a:r>
              <a:rPr lang="en-GB" dirty="0" err="1" smtClean="0"/>
              <a:t>Primi</a:t>
            </a:r>
            <a:r>
              <a:rPr lang="en-GB" dirty="0" smtClean="0"/>
              <a:t> super </a:t>
            </a:r>
            <a:r>
              <a:rPr lang="en-GB" dirty="0" err="1" smtClean="0"/>
              <a:t>moduli</a:t>
            </a:r>
            <a:r>
              <a:rPr lang="en-GB" dirty="0" smtClean="0"/>
              <a:t> </a:t>
            </a:r>
            <a:r>
              <a:rPr lang="en-GB" dirty="0" err="1" smtClean="0"/>
              <a:t>pronti</a:t>
            </a:r>
            <a:r>
              <a:rPr lang="en-GB" dirty="0" smtClean="0"/>
              <a:t> per </a:t>
            </a:r>
            <a:r>
              <a:rPr lang="en-GB" dirty="0" err="1" smtClean="0"/>
              <a:t>installazione</a:t>
            </a:r>
            <a:endParaRPr lang="en-GB" dirty="0" smtClean="0"/>
          </a:p>
          <a:p>
            <a:r>
              <a:rPr lang="en-GB" dirty="0" smtClean="0"/>
              <a:t>RPC </a:t>
            </a:r>
            <a:r>
              <a:rPr lang="en-GB" dirty="0" err="1" smtClean="0"/>
              <a:t>accoppiate</a:t>
            </a:r>
            <a:r>
              <a:rPr lang="en-GB" dirty="0" smtClean="0"/>
              <a:t> </a:t>
            </a:r>
            <a:r>
              <a:rPr lang="en-GB" dirty="0" err="1" smtClean="0"/>
              <a:t>alle</a:t>
            </a:r>
            <a:r>
              <a:rPr lang="en-GB" dirty="0" smtClean="0"/>
              <a:t> CSC</a:t>
            </a:r>
            <a:endParaRPr lang="en-GB" dirty="0"/>
          </a:p>
        </p:txBody>
      </p:sp>
      <p:pic>
        <p:nvPicPr>
          <p:cNvPr id="15" name="Immagine 14" descr="CentralEffBarrelH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55" y="4559072"/>
            <a:ext cx="3191845" cy="1782834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424023" y="3644900"/>
            <a:ext cx="4339650" cy="861774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RPC aging studies: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>
              <a:buFont typeface="Arial"/>
              <a:buChar char="•"/>
            </a:pPr>
            <a:r>
              <a:rPr lang="en-US" sz="1600" dirty="0" smtClean="0"/>
              <a:t> </a:t>
            </a:r>
            <a:r>
              <a:rPr lang="en-US" sz="1600" dirty="0" err="1" smtClean="0"/>
              <a:t>studi</a:t>
            </a:r>
            <a:r>
              <a:rPr lang="en-US" sz="1600" dirty="0" smtClean="0"/>
              <a:t> </a:t>
            </a:r>
            <a:r>
              <a:rPr lang="en-US" sz="1600" dirty="0" err="1" smtClean="0"/>
              <a:t>di</a:t>
            </a:r>
            <a:r>
              <a:rPr lang="en-US" sz="1600" dirty="0" smtClean="0"/>
              <a:t> </a:t>
            </a:r>
            <a:r>
              <a:rPr lang="en-US" sz="1600" dirty="0" err="1" smtClean="0"/>
              <a:t>stabilita</a:t>
            </a:r>
            <a:r>
              <a:rPr lang="en-US" sz="1600" dirty="0" smtClean="0"/>
              <a:t> </a:t>
            </a:r>
            <a:r>
              <a:rPr lang="en-US" sz="1600" dirty="0" err="1" smtClean="0"/>
              <a:t>nel</a:t>
            </a:r>
            <a:r>
              <a:rPr lang="en-US" sz="1600" dirty="0" smtClean="0"/>
              <a:t> tempo</a:t>
            </a:r>
          </a:p>
          <a:p>
            <a:pPr>
              <a:buFont typeface="Arial"/>
              <a:buChar char="•"/>
            </a:pPr>
            <a:r>
              <a:rPr lang="it-IT" sz="1600" dirty="0" smtClean="0"/>
              <a:t> E</a:t>
            </a:r>
            <a:r>
              <a:rPr lang="en-US" sz="1600" dirty="0" err="1" smtClean="0"/>
              <a:t>strapolazioni</a:t>
            </a:r>
            <a:r>
              <a:rPr lang="en-US" sz="1600" dirty="0" smtClean="0"/>
              <a:t> background in vista </a:t>
            </a:r>
            <a:r>
              <a:rPr lang="en-US" sz="1600" dirty="0" err="1" smtClean="0"/>
              <a:t>di</a:t>
            </a:r>
            <a:r>
              <a:rPr lang="en-US" sz="1600" dirty="0" smtClean="0"/>
              <a:t> LHC @ HL</a:t>
            </a:r>
            <a:endParaRPr lang="en-GB" sz="1600" dirty="0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3900" y="4597172"/>
            <a:ext cx="2969768" cy="1819266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774700" y="5740400"/>
            <a:ext cx="1780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8000"/>
                </a:solidFill>
              </a:rPr>
              <a:t>Efficiency </a:t>
            </a:r>
            <a:r>
              <a:rPr lang="en-GB" dirty="0" err="1" smtClean="0">
                <a:solidFill>
                  <a:srgbClr val="008000"/>
                </a:solidFill>
              </a:rPr>
              <a:t>vs</a:t>
            </a:r>
            <a:r>
              <a:rPr lang="en-GB" dirty="0" smtClean="0">
                <a:solidFill>
                  <a:srgbClr val="008000"/>
                </a:solidFill>
              </a:rPr>
              <a:t> time</a:t>
            </a:r>
            <a:endParaRPr lang="en-GB" dirty="0">
              <a:solidFill>
                <a:srgbClr val="008000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4490189" y="4726311"/>
            <a:ext cx="1040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>
                <a:solidFill>
                  <a:srgbClr val="008000"/>
                </a:solidFill>
              </a:rPr>
              <a:t>B</a:t>
            </a:r>
            <a:r>
              <a:rPr lang="en-GB" sz="1400" dirty="0" err="1" smtClean="0">
                <a:solidFill>
                  <a:srgbClr val="008000"/>
                </a:solidFill>
              </a:rPr>
              <a:t>ackground</a:t>
            </a:r>
            <a:endParaRPr lang="en-GB" sz="1400" dirty="0" smtClean="0">
              <a:solidFill>
                <a:srgbClr val="008000"/>
              </a:solidFill>
            </a:endParaRPr>
          </a:p>
          <a:p>
            <a:r>
              <a:rPr lang="it-IT" sz="1400" dirty="0" err="1" smtClean="0">
                <a:solidFill>
                  <a:srgbClr val="008000"/>
                </a:solidFill>
              </a:rPr>
              <a:t>v</a:t>
            </a:r>
            <a:r>
              <a:rPr lang="en-GB" sz="1400" dirty="0" err="1" smtClean="0">
                <a:solidFill>
                  <a:srgbClr val="008000"/>
                </a:solidFill>
              </a:rPr>
              <a:t>s</a:t>
            </a:r>
            <a:r>
              <a:rPr lang="en-GB" sz="1400" dirty="0" smtClean="0">
                <a:solidFill>
                  <a:srgbClr val="008000"/>
                </a:solidFill>
              </a:rPr>
              <a:t> </a:t>
            </a:r>
            <a:r>
              <a:rPr lang="en-GB" sz="1400" dirty="0" err="1" smtClean="0">
                <a:solidFill>
                  <a:srgbClr val="008000"/>
                </a:solidFill>
              </a:rPr>
              <a:t>Lumi</a:t>
            </a:r>
            <a:endParaRPr lang="en-GB" sz="1400" dirty="0">
              <a:solidFill>
                <a:srgbClr val="008000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6271768" y="5345182"/>
            <a:ext cx="2687135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O</a:t>
            </a:r>
            <a:r>
              <a:rPr lang="en-GB" b="1" dirty="0" smtClean="0">
                <a:solidFill>
                  <a:srgbClr val="FF0000"/>
                </a:solidFill>
              </a:rPr>
              <a:t>pen issue:</a:t>
            </a:r>
          </a:p>
          <a:p>
            <a:r>
              <a:rPr lang="en-GB" sz="1500" dirty="0" smtClean="0">
                <a:solidFill>
                  <a:srgbClr val="0000FF"/>
                </a:solidFill>
              </a:rPr>
              <a:t>Freon R137A in </a:t>
            </a:r>
            <a:r>
              <a:rPr lang="en-GB" sz="1500" dirty="0" err="1" smtClean="0">
                <a:solidFill>
                  <a:srgbClr val="0000FF"/>
                </a:solidFill>
              </a:rPr>
              <a:t>fase</a:t>
            </a:r>
            <a:r>
              <a:rPr lang="en-GB" sz="1500" dirty="0" smtClean="0">
                <a:solidFill>
                  <a:srgbClr val="0000FF"/>
                </a:solidFill>
              </a:rPr>
              <a:t> </a:t>
            </a:r>
            <a:r>
              <a:rPr lang="en-GB" sz="1500" dirty="0" err="1" smtClean="0">
                <a:solidFill>
                  <a:srgbClr val="0000FF"/>
                </a:solidFill>
              </a:rPr>
              <a:t>di</a:t>
            </a:r>
            <a:r>
              <a:rPr lang="en-GB" sz="1500" dirty="0" smtClean="0">
                <a:solidFill>
                  <a:srgbClr val="0000FF"/>
                </a:solidFill>
              </a:rPr>
              <a:t> banning:</a:t>
            </a:r>
          </a:p>
          <a:p>
            <a:r>
              <a:rPr lang="en-GB" sz="1500" dirty="0" smtClean="0">
                <a:solidFill>
                  <a:srgbClr val="0000FF"/>
                </a:solidFill>
              </a:rPr>
              <a:t>R&amp;D </a:t>
            </a:r>
            <a:r>
              <a:rPr lang="en-GB" sz="1500" dirty="0" err="1" smtClean="0">
                <a:solidFill>
                  <a:srgbClr val="0000FF"/>
                </a:solidFill>
              </a:rPr>
              <a:t>necessario</a:t>
            </a:r>
            <a:r>
              <a:rPr lang="en-GB" sz="1500" dirty="0" smtClean="0">
                <a:solidFill>
                  <a:srgbClr val="0000FF"/>
                </a:solidFill>
              </a:rPr>
              <a:t> per </a:t>
            </a:r>
            <a:r>
              <a:rPr lang="en-GB" sz="1500" dirty="0" err="1" smtClean="0">
                <a:solidFill>
                  <a:srgbClr val="0000FF"/>
                </a:solidFill>
              </a:rPr>
              <a:t>individuare</a:t>
            </a:r>
            <a:r>
              <a:rPr lang="en-GB" sz="1500" dirty="0" smtClean="0">
                <a:solidFill>
                  <a:srgbClr val="0000FF"/>
                </a:solidFill>
              </a:rPr>
              <a:t> </a:t>
            </a:r>
          </a:p>
          <a:p>
            <a:r>
              <a:rPr lang="it-IT" sz="1500" dirty="0" smtClean="0">
                <a:solidFill>
                  <a:srgbClr val="0000FF"/>
                </a:solidFill>
              </a:rPr>
              <a:t>e</a:t>
            </a:r>
            <a:r>
              <a:rPr lang="en-GB" sz="1500" dirty="0" smtClean="0">
                <a:solidFill>
                  <a:srgbClr val="0000FF"/>
                </a:solidFill>
              </a:rPr>
              <a:t> </a:t>
            </a:r>
            <a:r>
              <a:rPr lang="en-GB" sz="1500" dirty="0" err="1" smtClean="0">
                <a:solidFill>
                  <a:srgbClr val="0000FF"/>
                </a:solidFill>
              </a:rPr>
              <a:t>testare</a:t>
            </a:r>
            <a:r>
              <a:rPr lang="en-GB" sz="1500" dirty="0" smtClean="0">
                <a:solidFill>
                  <a:srgbClr val="0000FF"/>
                </a:solidFill>
              </a:rPr>
              <a:t> </a:t>
            </a:r>
            <a:r>
              <a:rPr lang="en-GB" sz="1500" dirty="0" err="1" smtClean="0">
                <a:solidFill>
                  <a:srgbClr val="0000FF"/>
                </a:solidFill>
              </a:rPr>
              <a:t>miscele</a:t>
            </a:r>
            <a:r>
              <a:rPr lang="en-GB" sz="1500" dirty="0" smtClean="0">
                <a:solidFill>
                  <a:srgbClr val="0000FF"/>
                </a:solidFill>
              </a:rPr>
              <a:t> </a:t>
            </a:r>
            <a:r>
              <a:rPr lang="en-GB" sz="1500" dirty="0" err="1" smtClean="0">
                <a:solidFill>
                  <a:srgbClr val="0000FF"/>
                </a:solidFill>
              </a:rPr>
              <a:t>prive</a:t>
            </a:r>
            <a:r>
              <a:rPr lang="en-GB" sz="1500" dirty="0" smtClean="0">
                <a:solidFill>
                  <a:srgbClr val="0000FF"/>
                </a:solidFill>
              </a:rPr>
              <a:t> </a:t>
            </a:r>
            <a:r>
              <a:rPr lang="en-GB" sz="1500" dirty="0" err="1" smtClean="0">
                <a:solidFill>
                  <a:srgbClr val="0000FF"/>
                </a:solidFill>
              </a:rPr>
              <a:t>di</a:t>
            </a:r>
            <a:r>
              <a:rPr lang="en-GB" sz="1500" dirty="0" smtClean="0">
                <a:solidFill>
                  <a:srgbClr val="0000FF"/>
                </a:solidFill>
              </a:rPr>
              <a:t> </a:t>
            </a:r>
            <a:r>
              <a:rPr lang="en-GB" sz="1500" dirty="0" err="1" smtClean="0">
                <a:solidFill>
                  <a:srgbClr val="0000FF"/>
                </a:solidFill>
              </a:rPr>
              <a:t>freon</a:t>
            </a:r>
            <a:endParaRPr lang="en-GB" sz="1500" dirty="0" smtClean="0">
              <a:solidFill>
                <a:srgbClr val="0000FF"/>
              </a:solidFill>
            </a:endParaRP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075730"/>
            <a:ext cx="4279900" cy="22658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6985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CMS: </a:t>
            </a:r>
            <a:r>
              <a:rPr lang="en-US" dirty="0" err="1" smtClean="0">
                <a:solidFill>
                  <a:srgbClr val="FF0000"/>
                </a:solidFill>
              </a:rPr>
              <a:t>Attivita</a:t>
            </a:r>
            <a:r>
              <a:rPr lang="en-US" dirty="0" smtClean="0">
                <a:solidFill>
                  <a:srgbClr val="FF0000"/>
                </a:solidFill>
              </a:rPr>
              <a:t>’ 2013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3/7/2012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Report </a:t>
            </a:r>
            <a:r>
              <a:rPr lang="en-US" dirty="0" err="1" smtClean="0"/>
              <a:t>Coordinatore</a:t>
            </a:r>
            <a:r>
              <a:rPr lang="en-US" dirty="0" smtClean="0"/>
              <a:t> I - LNF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4394201" y="1088430"/>
            <a:ext cx="46442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smtClean="0">
                <a:solidFill>
                  <a:srgbClr val="FF0000"/>
                </a:solidFill>
              </a:rPr>
              <a:t>CMS high </a:t>
            </a:r>
            <a:r>
              <a:rPr lang="en-GB" sz="2200" b="1" dirty="0" err="1" smtClean="0">
                <a:solidFill>
                  <a:srgbClr val="FF0000"/>
                </a:solidFill>
              </a:rPr>
              <a:t>eta</a:t>
            </a:r>
            <a:r>
              <a:rPr lang="en-GB" sz="2200" b="1" dirty="0" smtClean="0">
                <a:solidFill>
                  <a:srgbClr val="FF0000"/>
                </a:solidFill>
              </a:rPr>
              <a:t> region LS2 project</a:t>
            </a:r>
            <a:endParaRPr lang="en-GB" sz="2200" b="1" dirty="0">
              <a:solidFill>
                <a:srgbClr val="FF0000"/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4355275" y="1535331"/>
            <a:ext cx="4486973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it-IT" b="1" dirty="0" smtClean="0">
                <a:solidFill>
                  <a:srgbClr val="0000FF"/>
                </a:solidFill>
              </a:rPr>
              <a:t> I</a:t>
            </a:r>
            <a:r>
              <a:rPr lang="en-GB" b="1" dirty="0" err="1" smtClean="0">
                <a:solidFill>
                  <a:srgbClr val="0000FF"/>
                </a:solidFill>
              </a:rPr>
              <a:t>mprove</a:t>
            </a:r>
            <a:r>
              <a:rPr lang="en-GB" b="1" dirty="0" smtClean="0">
                <a:solidFill>
                  <a:srgbClr val="0000FF"/>
                </a:solidFill>
              </a:rPr>
              <a:t> pt resolution of L1 </a:t>
            </a:r>
            <a:r>
              <a:rPr lang="it-IT" b="1" dirty="0" err="1" smtClean="0">
                <a:solidFill>
                  <a:srgbClr val="0000FF"/>
                </a:solidFill>
              </a:rPr>
              <a:t>t</a:t>
            </a:r>
            <a:r>
              <a:rPr lang="en-GB" b="1" dirty="0" smtClean="0">
                <a:solidFill>
                  <a:srgbClr val="0000FF"/>
                </a:solidFill>
              </a:rPr>
              <a:t>rigger: </a:t>
            </a:r>
          </a:p>
          <a:p>
            <a:r>
              <a:rPr lang="en-US" sz="1300" dirty="0" smtClean="0">
                <a:solidFill>
                  <a:srgbClr val="0000FF"/>
                </a:solidFill>
              </a:rPr>
              <a:t>    </a:t>
            </a:r>
            <a:r>
              <a:rPr lang="en-US" sz="1600" dirty="0" smtClean="0">
                <a:solidFill>
                  <a:srgbClr val="0000FF"/>
                </a:solidFill>
              </a:rPr>
              <a:t>pt threshold from 35 to 15 </a:t>
            </a:r>
            <a:r>
              <a:rPr lang="en-US" sz="1600" dirty="0" err="1" smtClean="0">
                <a:solidFill>
                  <a:srgbClr val="0000FF"/>
                </a:solidFill>
              </a:rPr>
              <a:t>GeV/c</a:t>
            </a:r>
            <a:endParaRPr lang="en-US" sz="1300" dirty="0" smtClean="0">
              <a:solidFill>
                <a:srgbClr val="0000FF"/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Redundancy of </a:t>
            </a:r>
            <a:r>
              <a:rPr lang="en-US" b="1" dirty="0" err="1" smtClean="0">
                <a:solidFill>
                  <a:srgbClr val="0000FF"/>
                </a:solidFill>
              </a:rPr>
              <a:t>muon</a:t>
            </a:r>
            <a:r>
              <a:rPr lang="en-US" b="1" dirty="0" smtClean="0">
                <a:solidFill>
                  <a:srgbClr val="0000FF"/>
                </a:solidFill>
              </a:rPr>
              <a:t> system in region</a:t>
            </a:r>
          </a:p>
          <a:p>
            <a:r>
              <a:rPr lang="it-IT" b="1" dirty="0" smtClean="0">
                <a:solidFill>
                  <a:srgbClr val="0000FF"/>
                </a:solidFill>
              </a:rPr>
              <a:t>  </a:t>
            </a:r>
            <a:r>
              <a:rPr lang="it-IT" b="1" dirty="0" err="1" smtClean="0">
                <a:solidFill>
                  <a:srgbClr val="0000FF"/>
                </a:solidFill>
              </a:rPr>
              <a:t>w</a:t>
            </a:r>
            <a:r>
              <a:rPr lang="en-US" b="1" dirty="0" err="1" smtClean="0">
                <a:solidFill>
                  <a:srgbClr val="0000FF"/>
                </a:solidFill>
              </a:rPr>
              <a:t>ith</a:t>
            </a:r>
            <a:r>
              <a:rPr lang="en-US" b="1" dirty="0" smtClean="0">
                <a:solidFill>
                  <a:srgbClr val="0000FF"/>
                </a:solidFill>
              </a:rPr>
              <a:t> high background</a:t>
            </a:r>
          </a:p>
          <a:p>
            <a:endParaRPr lang="en-GB" b="1" dirty="0" smtClean="0">
              <a:solidFill>
                <a:srgbClr val="64B943"/>
              </a:solidFill>
            </a:endParaRPr>
          </a:p>
          <a:p>
            <a:r>
              <a:rPr lang="en-US" b="1" dirty="0" smtClean="0">
                <a:solidFill>
                  <a:srgbClr val="64B943"/>
                </a:solidFill>
              </a:rPr>
              <a:t>~20 % more Higgs </a:t>
            </a:r>
            <a:r>
              <a:rPr lang="en-US" b="1" dirty="0" err="1" smtClean="0">
                <a:solidFill>
                  <a:srgbClr val="64B943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b="1" dirty="0" smtClean="0">
                <a:solidFill>
                  <a:srgbClr val="64B943"/>
                </a:solidFill>
                <a:latin typeface="Wingdings"/>
                <a:ea typeface="Wingdings"/>
                <a:cs typeface="Wingdings"/>
              </a:rPr>
              <a:t> </a:t>
            </a:r>
            <a:r>
              <a:rPr lang="en-US" b="1" dirty="0" err="1" smtClean="0">
                <a:solidFill>
                  <a:srgbClr val="64B943"/>
                </a:solidFill>
                <a:latin typeface="Lucida Grande"/>
                <a:ea typeface="Wingdings"/>
                <a:cs typeface="Wingdings"/>
              </a:rPr>
              <a:t>τ</a:t>
            </a:r>
            <a:r>
              <a:rPr lang="en-US" b="1" dirty="0" err="1" smtClean="0">
                <a:solidFill>
                  <a:srgbClr val="64B943"/>
                </a:solidFill>
                <a:latin typeface="Lucida Grande"/>
                <a:ea typeface="Lucida Grande"/>
                <a:cs typeface="Lucida Grande"/>
              </a:rPr>
              <a:t>τ</a:t>
            </a:r>
            <a:r>
              <a:rPr lang="en-US" b="1" dirty="0" smtClean="0">
                <a:solidFill>
                  <a:srgbClr val="64B943"/>
                </a:solidFill>
                <a:latin typeface="Lucida Grande"/>
                <a:ea typeface="Lucida Grande"/>
                <a:cs typeface="Lucida Grande"/>
              </a:rPr>
              <a:t> </a:t>
            </a:r>
            <a:r>
              <a:rPr lang="en-US" b="1" dirty="0" err="1" smtClean="0">
                <a:solidFill>
                  <a:srgbClr val="64B943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b="1" dirty="0" smtClean="0">
                <a:solidFill>
                  <a:srgbClr val="64B943"/>
                </a:solidFill>
                <a:latin typeface="Wingdings"/>
                <a:ea typeface="Wingdings"/>
                <a:cs typeface="Wingdings"/>
              </a:rPr>
              <a:t> </a:t>
            </a:r>
            <a:r>
              <a:rPr lang="en-US" b="1" dirty="0" err="1" smtClean="0">
                <a:solidFill>
                  <a:srgbClr val="64B943"/>
                </a:solidFill>
                <a:latin typeface="Wingdings"/>
                <a:ea typeface="Wingdings"/>
                <a:cs typeface="Wingdings"/>
              </a:rPr>
              <a:t>μ</a:t>
            </a:r>
            <a:r>
              <a:rPr lang="en-US" b="1" dirty="0" err="1" smtClean="0">
                <a:solidFill>
                  <a:srgbClr val="64B943"/>
                </a:solidFill>
                <a:latin typeface="Lucida Grande"/>
                <a:ea typeface="Lucida Grande"/>
                <a:cs typeface="Lucida Grande"/>
              </a:rPr>
              <a:t>τ</a:t>
            </a:r>
            <a:endParaRPr lang="en-US" b="1" dirty="0" smtClean="0">
              <a:solidFill>
                <a:srgbClr val="64B943"/>
              </a:solidFill>
            </a:endParaRPr>
          </a:p>
          <a:p>
            <a:endParaRPr lang="en-GB" sz="1300" dirty="0">
              <a:solidFill>
                <a:srgbClr val="64B943"/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114300" y="3189168"/>
            <a:ext cx="8302273" cy="3477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 err="1" smtClean="0">
                <a:solidFill>
                  <a:srgbClr val="0000FF"/>
                </a:solidFill>
              </a:rPr>
              <a:t>Laboratori</a:t>
            </a:r>
            <a:r>
              <a:rPr lang="en-GB" sz="1500" b="1" dirty="0" smtClean="0">
                <a:solidFill>
                  <a:srgbClr val="0000FF"/>
                </a:solidFill>
              </a:rPr>
              <a:t> </a:t>
            </a:r>
            <a:r>
              <a:rPr lang="en-GB" sz="1500" b="1" dirty="0" err="1" smtClean="0">
                <a:solidFill>
                  <a:srgbClr val="0000FF"/>
                </a:solidFill>
              </a:rPr>
              <a:t>di</a:t>
            </a:r>
            <a:r>
              <a:rPr lang="en-GB" sz="1500" b="1" dirty="0" smtClean="0">
                <a:solidFill>
                  <a:srgbClr val="0000FF"/>
                </a:solidFill>
              </a:rPr>
              <a:t> </a:t>
            </a:r>
            <a:r>
              <a:rPr lang="en-GB" sz="1500" b="1" dirty="0" err="1" smtClean="0">
                <a:solidFill>
                  <a:srgbClr val="0000FF"/>
                </a:solidFill>
              </a:rPr>
              <a:t>Frascati</a:t>
            </a:r>
            <a:r>
              <a:rPr lang="en-GB" sz="1500" b="1" dirty="0" smtClean="0">
                <a:solidFill>
                  <a:srgbClr val="0000FF"/>
                </a:solidFill>
              </a:rPr>
              <a:t> </a:t>
            </a:r>
            <a:r>
              <a:rPr lang="en-GB" sz="1500" b="1" dirty="0" err="1" smtClean="0">
                <a:solidFill>
                  <a:srgbClr val="0000FF"/>
                </a:solidFill>
              </a:rPr>
              <a:t>identificati</a:t>
            </a:r>
            <a:endParaRPr lang="en-GB" sz="1500" b="1" dirty="0" smtClean="0">
              <a:solidFill>
                <a:srgbClr val="0000FF"/>
              </a:solidFill>
            </a:endParaRPr>
          </a:p>
          <a:p>
            <a:r>
              <a:rPr lang="it-IT" sz="1500" b="1" dirty="0" err="1" smtClean="0">
                <a:solidFill>
                  <a:srgbClr val="0000FF"/>
                </a:solidFill>
              </a:rPr>
              <a:t>c</a:t>
            </a:r>
            <a:r>
              <a:rPr lang="en-GB" sz="1500" b="1" dirty="0" err="1" smtClean="0">
                <a:solidFill>
                  <a:srgbClr val="0000FF"/>
                </a:solidFill>
              </a:rPr>
              <a:t>ome</a:t>
            </a:r>
            <a:r>
              <a:rPr lang="en-GB" sz="1500" b="1" dirty="0" smtClean="0">
                <a:solidFill>
                  <a:srgbClr val="0000FF"/>
                </a:solidFill>
              </a:rPr>
              <a:t> </a:t>
            </a:r>
            <a:r>
              <a:rPr lang="en-GB" sz="1500" b="1" dirty="0" err="1" smtClean="0">
                <a:solidFill>
                  <a:srgbClr val="0000FF"/>
                </a:solidFill>
              </a:rPr>
              <a:t>uno</a:t>
            </a:r>
            <a:r>
              <a:rPr lang="en-GB" sz="1500" b="1" dirty="0" smtClean="0">
                <a:solidFill>
                  <a:srgbClr val="0000FF"/>
                </a:solidFill>
              </a:rPr>
              <a:t> </a:t>
            </a:r>
            <a:r>
              <a:rPr lang="en-GB" sz="1500" b="1" dirty="0" err="1" smtClean="0">
                <a:solidFill>
                  <a:srgbClr val="0000FF"/>
                </a:solidFill>
              </a:rPr>
              <a:t>dei</a:t>
            </a:r>
            <a:r>
              <a:rPr lang="en-GB" sz="1500" b="1" dirty="0" smtClean="0">
                <a:solidFill>
                  <a:srgbClr val="0000FF"/>
                </a:solidFill>
              </a:rPr>
              <a:t> </a:t>
            </a:r>
            <a:r>
              <a:rPr lang="en-GB" sz="1500" b="1" dirty="0" err="1" smtClean="0">
                <a:solidFill>
                  <a:srgbClr val="0000FF"/>
                </a:solidFill>
              </a:rPr>
              <a:t>possibili</a:t>
            </a:r>
            <a:r>
              <a:rPr lang="en-GB" sz="1500" b="1" dirty="0" smtClean="0">
                <a:solidFill>
                  <a:srgbClr val="0000FF"/>
                </a:solidFill>
              </a:rPr>
              <a:t> </a:t>
            </a:r>
            <a:r>
              <a:rPr lang="en-GB" sz="1500" b="1" dirty="0" err="1" smtClean="0">
                <a:solidFill>
                  <a:srgbClr val="0000FF"/>
                </a:solidFill>
              </a:rPr>
              <a:t>centri</a:t>
            </a:r>
            <a:r>
              <a:rPr lang="en-GB" sz="1500" b="1" dirty="0" smtClean="0">
                <a:solidFill>
                  <a:srgbClr val="0000FF"/>
                </a:solidFill>
              </a:rPr>
              <a:t> </a:t>
            </a:r>
            <a:r>
              <a:rPr lang="en-GB" sz="1500" b="1" dirty="0" err="1" smtClean="0">
                <a:solidFill>
                  <a:srgbClr val="0000FF"/>
                </a:solidFill>
              </a:rPr>
              <a:t>di</a:t>
            </a:r>
            <a:r>
              <a:rPr lang="en-GB" sz="1500" b="1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GB" sz="1500" b="1" dirty="0" err="1" smtClean="0">
                <a:solidFill>
                  <a:srgbClr val="0000FF"/>
                </a:solidFill>
              </a:rPr>
              <a:t>produzione</a:t>
            </a:r>
            <a:r>
              <a:rPr lang="en-GB" sz="1500" b="1" dirty="0" smtClean="0">
                <a:solidFill>
                  <a:srgbClr val="0000FF"/>
                </a:solidFill>
              </a:rPr>
              <a:t>:</a:t>
            </a:r>
          </a:p>
          <a:p>
            <a:r>
              <a:rPr lang="en-GB" sz="1300" dirty="0" smtClean="0">
                <a:solidFill>
                  <a:srgbClr val="0000FF"/>
                </a:solidFill>
              </a:rPr>
              <a:t>~ 20-40 </a:t>
            </a:r>
            <a:r>
              <a:rPr lang="en-GB" sz="1300" dirty="0" err="1" smtClean="0">
                <a:solidFill>
                  <a:srgbClr val="0000FF"/>
                </a:solidFill>
              </a:rPr>
              <a:t>camere</a:t>
            </a:r>
            <a:r>
              <a:rPr lang="en-GB" sz="1300" dirty="0" smtClean="0">
                <a:solidFill>
                  <a:srgbClr val="0000FF"/>
                </a:solidFill>
              </a:rPr>
              <a:t> </a:t>
            </a:r>
            <a:r>
              <a:rPr lang="en-GB" sz="1300" dirty="0" err="1" smtClean="0">
                <a:solidFill>
                  <a:srgbClr val="0000FF"/>
                </a:solidFill>
              </a:rPr>
              <a:t>pronte</a:t>
            </a:r>
            <a:r>
              <a:rPr lang="en-GB" sz="1300" dirty="0" smtClean="0">
                <a:solidFill>
                  <a:srgbClr val="0000FF"/>
                </a:solidFill>
              </a:rPr>
              <a:t> per LS2</a:t>
            </a:r>
          </a:p>
          <a:p>
            <a:endParaRPr lang="en-GB" sz="1300" dirty="0" smtClean="0">
              <a:solidFill>
                <a:srgbClr val="0000FF"/>
              </a:solidFill>
            </a:endParaRPr>
          </a:p>
          <a:p>
            <a:r>
              <a:rPr lang="en-GB" sz="1500" b="1" dirty="0" err="1" smtClean="0">
                <a:solidFill>
                  <a:srgbClr val="0000FF"/>
                </a:solidFill>
              </a:rPr>
              <a:t>Attivita</a:t>
            </a:r>
            <a:r>
              <a:rPr lang="en-GB" sz="1500" b="1" dirty="0" smtClean="0">
                <a:solidFill>
                  <a:srgbClr val="0000FF"/>
                </a:solidFill>
              </a:rPr>
              <a:t> </a:t>
            </a:r>
            <a:r>
              <a:rPr lang="en-GB" sz="1500" b="1" dirty="0" err="1" smtClean="0">
                <a:solidFill>
                  <a:srgbClr val="0000FF"/>
                </a:solidFill>
              </a:rPr>
              <a:t>di</a:t>
            </a:r>
            <a:r>
              <a:rPr lang="en-GB" sz="1500" b="1" dirty="0" smtClean="0">
                <a:solidFill>
                  <a:srgbClr val="0000FF"/>
                </a:solidFill>
              </a:rPr>
              <a:t> CMS </a:t>
            </a:r>
            <a:r>
              <a:rPr lang="en-GB" sz="1500" b="1" dirty="0" err="1" smtClean="0">
                <a:solidFill>
                  <a:srgbClr val="0000FF"/>
                </a:solidFill>
              </a:rPr>
              <a:t>frascati</a:t>
            </a:r>
            <a:r>
              <a:rPr lang="en-GB" sz="1500" b="1" dirty="0" smtClean="0">
                <a:solidFill>
                  <a:srgbClr val="0000FF"/>
                </a:solidFill>
              </a:rPr>
              <a:t> </a:t>
            </a:r>
            <a:r>
              <a:rPr lang="en-GB" sz="1500" b="1" dirty="0" err="1" smtClean="0">
                <a:solidFill>
                  <a:srgbClr val="0000FF"/>
                </a:solidFill>
              </a:rPr>
              <a:t>nel</a:t>
            </a:r>
            <a:r>
              <a:rPr lang="en-GB" sz="1500" b="1" dirty="0" smtClean="0">
                <a:solidFill>
                  <a:srgbClr val="0000FF"/>
                </a:solidFill>
              </a:rPr>
              <a:t> 2013/14</a:t>
            </a:r>
          </a:p>
          <a:p>
            <a:pPr>
              <a:buFontTx/>
              <a:buChar char="-"/>
            </a:pPr>
            <a:r>
              <a:rPr lang="it-IT" sz="1300" dirty="0" smtClean="0">
                <a:solidFill>
                  <a:srgbClr val="0000FF"/>
                </a:solidFill>
              </a:rPr>
              <a:t>O</a:t>
            </a:r>
            <a:r>
              <a:rPr lang="en-GB" sz="1300" dirty="0" err="1" smtClean="0">
                <a:solidFill>
                  <a:srgbClr val="0000FF"/>
                </a:solidFill>
              </a:rPr>
              <a:t>ttimizzazione</a:t>
            </a:r>
            <a:r>
              <a:rPr lang="en-GB" sz="1300" dirty="0" smtClean="0">
                <a:solidFill>
                  <a:srgbClr val="0000FF"/>
                </a:solidFill>
              </a:rPr>
              <a:t> </a:t>
            </a:r>
            <a:r>
              <a:rPr lang="en-GB" sz="1300" dirty="0" err="1" smtClean="0">
                <a:solidFill>
                  <a:srgbClr val="0000FF"/>
                </a:solidFill>
              </a:rPr>
              <a:t>protocolli</a:t>
            </a:r>
            <a:r>
              <a:rPr lang="en-GB" sz="1300" dirty="0" smtClean="0">
                <a:solidFill>
                  <a:srgbClr val="0000FF"/>
                </a:solidFill>
              </a:rPr>
              <a:t> </a:t>
            </a:r>
            <a:r>
              <a:rPr lang="en-GB" sz="1300" dirty="0" err="1" smtClean="0">
                <a:solidFill>
                  <a:srgbClr val="0000FF"/>
                </a:solidFill>
              </a:rPr>
              <a:t>assemblaggio</a:t>
            </a:r>
            <a:endParaRPr lang="en-GB" sz="1300" dirty="0" smtClean="0">
              <a:solidFill>
                <a:srgbClr val="0000FF"/>
              </a:solidFill>
            </a:endParaRPr>
          </a:p>
          <a:p>
            <a:pPr>
              <a:buFontTx/>
              <a:buChar char="-"/>
            </a:pPr>
            <a:r>
              <a:rPr lang="en-GB" sz="1300" dirty="0" smtClean="0">
                <a:solidFill>
                  <a:srgbClr val="0000FF"/>
                </a:solidFill>
              </a:rPr>
              <a:t> R&amp;D: </a:t>
            </a:r>
            <a:r>
              <a:rPr lang="en-GB" sz="1300" dirty="0" err="1" smtClean="0">
                <a:solidFill>
                  <a:srgbClr val="0000FF"/>
                </a:solidFill>
              </a:rPr>
              <a:t>studi</a:t>
            </a:r>
            <a:r>
              <a:rPr lang="en-GB" sz="1300" dirty="0" smtClean="0">
                <a:solidFill>
                  <a:srgbClr val="0000FF"/>
                </a:solidFill>
              </a:rPr>
              <a:t> aging </a:t>
            </a:r>
            <a:r>
              <a:rPr lang="en-GB" sz="1300" dirty="0" err="1" smtClean="0">
                <a:solidFill>
                  <a:srgbClr val="0000FF"/>
                </a:solidFill>
              </a:rPr>
              <a:t>di</a:t>
            </a:r>
            <a:r>
              <a:rPr lang="en-GB" sz="1300" dirty="0" smtClean="0">
                <a:solidFill>
                  <a:srgbClr val="0000FF"/>
                </a:solidFill>
              </a:rPr>
              <a:t> </a:t>
            </a:r>
            <a:r>
              <a:rPr lang="en-GB" sz="1300" dirty="0" err="1" smtClean="0">
                <a:solidFill>
                  <a:srgbClr val="0000FF"/>
                </a:solidFill>
              </a:rPr>
              <a:t>materiali</a:t>
            </a:r>
            <a:r>
              <a:rPr lang="en-GB" sz="1300" dirty="0" smtClean="0">
                <a:solidFill>
                  <a:srgbClr val="0000FF"/>
                </a:solidFill>
              </a:rPr>
              <a:t> GEM </a:t>
            </a:r>
            <a:r>
              <a:rPr lang="en-GB" sz="1300" dirty="0" err="1" smtClean="0">
                <a:solidFill>
                  <a:srgbClr val="0000FF"/>
                </a:solidFill>
              </a:rPr>
              <a:t>alla</a:t>
            </a:r>
            <a:r>
              <a:rPr lang="en-GB" sz="1300" dirty="0" smtClean="0">
                <a:solidFill>
                  <a:srgbClr val="0000FF"/>
                </a:solidFill>
              </a:rPr>
              <a:t> GIF</a:t>
            </a:r>
          </a:p>
          <a:p>
            <a:pPr>
              <a:buFontTx/>
              <a:buChar char="-"/>
            </a:pPr>
            <a:r>
              <a:rPr lang="en-GB" sz="1300" dirty="0" smtClean="0">
                <a:solidFill>
                  <a:srgbClr val="0000FF"/>
                </a:solidFill>
              </a:rPr>
              <a:t> </a:t>
            </a:r>
            <a:r>
              <a:rPr lang="en-GB" sz="1300" dirty="0" err="1" smtClean="0">
                <a:solidFill>
                  <a:srgbClr val="0000FF"/>
                </a:solidFill>
              </a:rPr>
              <a:t>studi</a:t>
            </a:r>
            <a:r>
              <a:rPr lang="en-GB" sz="1300" dirty="0" smtClean="0">
                <a:solidFill>
                  <a:srgbClr val="0000FF"/>
                </a:solidFill>
              </a:rPr>
              <a:t> </a:t>
            </a:r>
            <a:r>
              <a:rPr lang="en-GB" sz="1300" dirty="0" err="1" smtClean="0">
                <a:solidFill>
                  <a:srgbClr val="0000FF"/>
                </a:solidFill>
              </a:rPr>
              <a:t>risoluzione</a:t>
            </a:r>
            <a:r>
              <a:rPr lang="en-GB" sz="1300" dirty="0" smtClean="0">
                <a:solidFill>
                  <a:srgbClr val="0000FF"/>
                </a:solidFill>
              </a:rPr>
              <a:t> </a:t>
            </a:r>
            <a:r>
              <a:rPr lang="en-GB" sz="1300" dirty="0" err="1" smtClean="0">
                <a:solidFill>
                  <a:srgbClr val="0000FF"/>
                </a:solidFill>
              </a:rPr>
              <a:t>temporale</a:t>
            </a:r>
            <a:endParaRPr lang="en-GB" sz="1300" dirty="0" smtClean="0">
              <a:solidFill>
                <a:srgbClr val="0000FF"/>
              </a:solidFill>
            </a:endParaRPr>
          </a:p>
          <a:p>
            <a:pPr>
              <a:buFontTx/>
              <a:buChar char="-"/>
            </a:pPr>
            <a:r>
              <a:rPr lang="en-GB" sz="1300" dirty="0" smtClean="0">
                <a:solidFill>
                  <a:srgbClr val="0000FF"/>
                </a:solidFill>
              </a:rPr>
              <a:t>R&amp;D </a:t>
            </a:r>
            <a:r>
              <a:rPr lang="en-GB" sz="1300" dirty="0" err="1" smtClean="0">
                <a:solidFill>
                  <a:srgbClr val="0000FF"/>
                </a:solidFill>
              </a:rPr>
              <a:t>monitoraggio</a:t>
            </a:r>
            <a:r>
              <a:rPr lang="en-GB" sz="1300" dirty="0" smtClean="0">
                <a:solidFill>
                  <a:srgbClr val="0000FF"/>
                </a:solidFill>
              </a:rPr>
              <a:t> </a:t>
            </a:r>
            <a:r>
              <a:rPr lang="en-GB" sz="1300" dirty="0" err="1" smtClean="0">
                <a:solidFill>
                  <a:srgbClr val="0000FF"/>
                </a:solidFill>
              </a:rPr>
              <a:t>tensionamento</a:t>
            </a:r>
            <a:r>
              <a:rPr lang="en-GB" sz="1300" dirty="0" smtClean="0">
                <a:solidFill>
                  <a:srgbClr val="0000FF"/>
                </a:solidFill>
              </a:rPr>
              <a:t> </a:t>
            </a:r>
            <a:r>
              <a:rPr lang="en-GB" sz="1300" dirty="0" err="1" smtClean="0">
                <a:solidFill>
                  <a:srgbClr val="0000FF"/>
                </a:solidFill>
              </a:rPr>
              <a:t>fogli</a:t>
            </a:r>
            <a:r>
              <a:rPr lang="en-GB" sz="1300" dirty="0" smtClean="0">
                <a:solidFill>
                  <a:srgbClr val="0000FF"/>
                </a:solidFill>
              </a:rPr>
              <a:t> GEM</a:t>
            </a:r>
          </a:p>
          <a:p>
            <a:pPr>
              <a:buFontTx/>
              <a:buChar char="-"/>
            </a:pPr>
            <a:endParaRPr lang="en-GB" sz="1300" dirty="0" smtClean="0"/>
          </a:p>
          <a:p>
            <a:r>
              <a:rPr lang="en-GB" sz="1300" b="1" dirty="0" smtClean="0">
                <a:solidFill>
                  <a:srgbClr val="3366FF"/>
                </a:solidFill>
              </a:rPr>
              <a:t>Note interne </a:t>
            </a:r>
            <a:r>
              <a:rPr lang="en-GB" sz="1300" b="1" dirty="0" err="1" smtClean="0">
                <a:solidFill>
                  <a:srgbClr val="3366FF"/>
                </a:solidFill>
              </a:rPr>
              <a:t>Frascati</a:t>
            </a:r>
            <a:r>
              <a:rPr lang="en-GB" sz="1300" b="1" dirty="0" smtClean="0">
                <a:solidFill>
                  <a:srgbClr val="3366FF"/>
                </a:solidFill>
              </a:rPr>
              <a:t>:</a:t>
            </a:r>
          </a:p>
          <a:p>
            <a:pPr>
              <a:buFontTx/>
              <a:buChar char="-"/>
            </a:pPr>
            <a:r>
              <a:rPr lang="en-GB" sz="1300" dirty="0" smtClean="0">
                <a:solidFill>
                  <a:srgbClr val="3366FF"/>
                </a:solidFill>
              </a:rPr>
              <a:t> G. </a:t>
            </a:r>
            <a:r>
              <a:rPr lang="it-IT" sz="1200" dirty="0" err="1" smtClean="0">
                <a:solidFill>
                  <a:srgbClr val="3366FF"/>
                </a:solidFill>
              </a:rPr>
              <a:t>Raffone</a:t>
            </a:r>
            <a:r>
              <a:rPr lang="it-IT" sz="1200" dirty="0" smtClean="0">
                <a:solidFill>
                  <a:srgbClr val="3366FF"/>
                </a:solidFill>
              </a:rPr>
              <a:t>, </a:t>
            </a:r>
            <a:r>
              <a:rPr lang="it-IT" sz="1200" i="1" dirty="0" smtClean="0">
                <a:solidFill>
                  <a:srgbClr val="3366FF"/>
                </a:solidFill>
              </a:rPr>
              <a:t>CHE and </a:t>
            </a:r>
            <a:r>
              <a:rPr lang="it-IT" sz="1200" i="1" dirty="0" err="1" smtClean="0">
                <a:solidFill>
                  <a:srgbClr val="3366FF"/>
                </a:solidFill>
              </a:rPr>
              <a:t>Related</a:t>
            </a:r>
            <a:r>
              <a:rPr lang="it-IT" sz="1200" i="1" dirty="0" smtClean="0">
                <a:solidFill>
                  <a:srgbClr val="3366FF"/>
                </a:solidFill>
              </a:rPr>
              <a:t> </a:t>
            </a:r>
            <a:r>
              <a:rPr lang="it-IT" sz="1200" i="1" dirty="0" err="1" smtClean="0">
                <a:solidFill>
                  <a:srgbClr val="3366FF"/>
                </a:solidFill>
              </a:rPr>
              <a:t>Stresses</a:t>
            </a:r>
            <a:r>
              <a:rPr lang="it-IT" sz="1200" i="1" dirty="0" smtClean="0">
                <a:solidFill>
                  <a:srgbClr val="3366FF"/>
                </a:solidFill>
              </a:rPr>
              <a:t> in GEM </a:t>
            </a:r>
            <a:r>
              <a:rPr lang="it-IT" sz="1200" i="1" dirty="0" err="1" smtClean="0">
                <a:solidFill>
                  <a:srgbClr val="3366FF"/>
                </a:solidFill>
              </a:rPr>
              <a:t>Foils</a:t>
            </a:r>
            <a:r>
              <a:rPr lang="it-IT" sz="1200" i="1" dirty="0" smtClean="0">
                <a:solidFill>
                  <a:srgbClr val="3366FF"/>
                </a:solidFill>
              </a:rPr>
              <a:t>, </a:t>
            </a:r>
            <a:r>
              <a:rPr lang="it-IT" sz="1200" dirty="0" err="1" smtClean="0">
                <a:solidFill>
                  <a:srgbClr val="3366FF"/>
                </a:solidFill>
              </a:rPr>
              <a:t>preprint</a:t>
            </a:r>
            <a:r>
              <a:rPr lang="it-IT" sz="1200" dirty="0" smtClean="0">
                <a:solidFill>
                  <a:srgbClr val="3366FF"/>
                </a:solidFill>
              </a:rPr>
              <a:t> INFN-13-06/LNF</a:t>
            </a:r>
            <a:endParaRPr lang="en-GB" sz="1200" i="1" dirty="0" smtClean="0">
              <a:solidFill>
                <a:srgbClr val="3366FF"/>
              </a:solidFill>
            </a:endParaRPr>
          </a:p>
          <a:p>
            <a:pPr>
              <a:buFontTx/>
              <a:buChar char="-"/>
            </a:pPr>
            <a:r>
              <a:rPr lang="en-GB" sz="1300" dirty="0" smtClean="0">
                <a:solidFill>
                  <a:srgbClr val="3366FF"/>
                </a:solidFill>
              </a:rPr>
              <a:t> V. </a:t>
            </a:r>
            <a:r>
              <a:rPr lang="en-GB" sz="1300" dirty="0" err="1" smtClean="0">
                <a:solidFill>
                  <a:srgbClr val="3366FF"/>
                </a:solidFill>
              </a:rPr>
              <a:t>Franchi</a:t>
            </a:r>
            <a:r>
              <a:rPr lang="en-GB" sz="1300" dirty="0" smtClean="0">
                <a:solidFill>
                  <a:srgbClr val="3366FF"/>
                </a:solidFill>
              </a:rPr>
              <a:t> et al., </a:t>
            </a:r>
            <a:r>
              <a:rPr lang="en-GB" sz="1300" i="1" dirty="0" smtClean="0">
                <a:solidFill>
                  <a:srgbClr val="3366FF"/>
                </a:solidFill>
              </a:rPr>
              <a:t>test for the measurement of diffusion </a:t>
            </a:r>
            <a:r>
              <a:rPr lang="it-IT" sz="1300" i="1" dirty="0" err="1" smtClean="0">
                <a:solidFill>
                  <a:srgbClr val="3366FF"/>
                </a:solidFill>
              </a:rPr>
              <a:t>c</a:t>
            </a:r>
            <a:r>
              <a:rPr lang="en-GB" sz="1300" i="1" dirty="0" err="1" smtClean="0">
                <a:solidFill>
                  <a:srgbClr val="3366FF"/>
                </a:solidFill>
              </a:rPr>
              <a:t>oefficient</a:t>
            </a:r>
            <a:r>
              <a:rPr lang="en-GB" sz="1300" i="1" dirty="0" smtClean="0">
                <a:solidFill>
                  <a:srgbClr val="3366FF"/>
                </a:solidFill>
              </a:rPr>
              <a:t> </a:t>
            </a:r>
            <a:r>
              <a:rPr lang="it-IT" sz="1300" i="1" dirty="0" smtClean="0">
                <a:solidFill>
                  <a:srgbClr val="3366FF"/>
                </a:solidFill>
              </a:rPr>
              <a:t>o</a:t>
            </a:r>
            <a:r>
              <a:rPr lang="en-GB" sz="1300" i="1" dirty="0" err="1" smtClean="0">
                <a:solidFill>
                  <a:srgbClr val="3366FF"/>
                </a:solidFill>
              </a:rPr>
              <a:t>f</a:t>
            </a:r>
            <a:r>
              <a:rPr lang="en-GB" sz="1300" i="1" dirty="0" smtClean="0">
                <a:solidFill>
                  <a:srgbClr val="3366FF"/>
                </a:solidFill>
              </a:rPr>
              <a:t> water in </a:t>
            </a:r>
            <a:r>
              <a:rPr lang="en-GB" sz="1300" i="1" dirty="0" err="1" smtClean="0">
                <a:solidFill>
                  <a:srgbClr val="3366FF"/>
                </a:solidFill>
              </a:rPr>
              <a:t>kapton</a:t>
            </a:r>
            <a:r>
              <a:rPr lang="en-GB" sz="1300" i="1" dirty="0" smtClean="0">
                <a:solidFill>
                  <a:srgbClr val="3366FF"/>
                </a:solidFill>
              </a:rPr>
              <a:t> foils for the </a:t>
            </a:r>
            <a:r>
              <a:rPr lang="it-IT" sz="1200" dirty="0" smtClean="0">
                <a:solidFill>
                  <a:srgbClr val="3366FF"/>
                </a:solidFill>
              </a:rPr>
              <a:t>GEM Detector </a:t>
            </a:r>
            <a:r>
              <a:rPr lang="it-IT" sz="1200" dirty="0" err="1" smtClean="0">
                <a:solidFill>
                  <a:srgbClr val="3366FF"/>
                </a:solidFill>
              </a:rPr>
              <a:t>of</a:t>
            </a:r>
            <a:r>
              <a:rPr lang="it-IT" sz="1200" dirty="0" smtClean="0">
                <a:solidFill>
                  <a:srgbClr val="3366FF"/>
                </a:solidFill>
              </a:rPr>
              <a:t> the </a:t>
            </a:r>
            <a:r>
              <a:rPr lang="it-IT" sz="1200" dirty="0" err="1" smtClean="0">
                <a:solidFill>
                  <a:srgbClr val="3366FF"/>
                </a:solidFill>
              </a:rPr>
              <a:t>Upgraded</a:t>
            </a:r>
            <a:endParaRPr lang="it-IT" sz="1200" dirty="0" smtClean="0">
              <a:solidFill>
                <a:srgbClr val="3366FF"/>
              </a:solidFill>
            </a:endParaRPr>
          </a:p>
          <a:p>
            <a:r>
              <a:rPr lang="it-IT" sz="1200" dirty="0" err="1" smtClean="0">
                <a:solidFill>
                  <a:srgbClr val="3366FF"/>
                </a:solidFill>
              </a:rPr>
              <a:t>High-Pseudorapidity</a:t>
            </a:r>
            <a:r>
              <a:rPr lang="it-IT" sz="1200" dirty="0" smtClean="0">
                <a:solidFill>
                  <a:srgbClr val="3366FF"/>
                </a:solidFill>
              </a:rPr>
              <a:t> </a:t>
            </a:r>
            <a:r>
              <a:rPr lang="it-IT" sz="1200" dirty="0" err="1" smtClean="0">
                <a:solidFill>
                  <a:srgbClr val="3366FF"/>
                </a:solidFill>
              </a:rPr>
              <a:t>Muon</a:t>
            </a:r>
            <a:r>
              <a:rPr lang="it-IT" sz="1200" dirty="0" smtClean="0">
                <a:solidFill>
                  <a:srgbClr val="3366FF"/>
                </a:solidFill>
              </a:rPr>
              <a:t> Detection in CMS    </a:t>
            </a:r>
            <a:r>
              <a:rPr lang="en-GB" sz="1200" dirty="0" err="1" smtClean="0">
                <a:solidFill>
                  <a:srgbClr val="3366FF"/>
                </a:solidFill>
              </a:rPr>
              <a:t>p</a:t>
            </a:r>
            <a:r>
              <a:rPr lang="it-IT" sz="1200" dirty="0" smtClean="0">
                <a:solidFill>
                  <a:srgbClr val="3366FF"/>
                </a:solidFill>
              </a:rPr>
              <a:t>reprint INFN-13-06/LNF</a:t>
            </a:r>
            <a:endParaRPr lang="en-GB" sz="1200" dirty="0" smtClean="0">
              <a:solidFill>
                <a:srgbClr val="3366FF"/>
              </a:solidFill>
            </a:endParaRPr>
          </a:p>
          <a:p>
            <a:endParaRPr lang="en-GB" dirty="0"/>
          </a:p>
        </p:txBody>
      </p:sp>
      <p:pic>
        <p:nvPicPr>
          <p:cNvPr id="28" name="Immagin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6182" y="3570168"/>
            <a:ext cx="2846616" cy="2126176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9508" y="3685495"/>
            <a:ext cx="2468939" cy="1851705"/>
          </a:xfrm>
          <a:prstGeom prst="rect">
            <a:avLst/>
          </a:prstGeom>
        </p:spPr>
      </p:pic>
      <p:sp>
        <p:nvSpPr>
          <p:cNvPr id="29" name="CasellaDiTesto 28"/>
          <p:cNvSpPr txBox="1"/>
          <p:nvPr/>
        </p:nvSpPr>
        <p:spPr>
          <a:xfrm>
            <a:off x="4958306" y="3217635"/>
            <a:ext cx="3107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 smtClean="0">
                <a:solidFill>
                  <a:srgbClr val="FF0000"/>
                </a:solidFill>
              </a:rPr>
              <a:t>Costruzione</a:t>
            </a:r>
            <a:r>
              <a:rPr lang="en-GB" sz="1400" b="1" dirty="0" smtClean="0">
                <a:solidFill>
                  <a:srgbClr val="FF0000"/>
                </a:solidFill>
              </a:rPr>
              <a:t>  GEM in ASTRA lab.</a:t>
            </a:r>
            <a:endParaRPr lang="en-GB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CMS: </a:t>
            </a:r>
            <a:r>
              <a:rPr lang="en-US" dirty="0" err="1" smtClean="0">
                <a:solidFill>
                  <a:srgbClr val="FF0000"/>
                </a:solidFill>
              </a:rPr>
              <a:t>Attivita</a:t>
            </a:r>
            <a:r>
              <a:rPr lang="en-US" dirty="0" smtClean="0">
                <a:solidFill>
                  <a:srgbClr val="FF0000"/>
                </a:solidFill>
              </a:rPr>
              <a:t>’ 2013 summary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166280"/>
            <a:ext cx="8915400" cy="4937760"/>
          </a:xfrm>
        </p:spPr>
        <p:txBody>
          <a:bodyPr>
            <a:normAutofit fontScale="62500" lnSpcReduction="20000"/>
          </a:bodyPr>
          <a:lstStyle/>
          <a:p>
            <a:r>
              <a:rPr lang="en-GB" sz="2588" dirty="0" err="1" smtClean="0">
                <a:solidFill>
                  <a:srgbClr val="008000"/>
                </a:solidFill>
                <a:ea typeface="ＭＳ Ｐゴシック" pitchFamily="1" charset="-128"/>
              </a:rPr>
              <a:t>Responsabilita</a:t>
            </a:r>
            <a:r>
              <a:rPr lang="en-GB" sz="2588" dirty="0" smtClean="0">
                <a:solidFill>
                  <a:srgbClr val="008000"/>
                </a:solidFill>
                <a:ea typeface="ＭＳ Ｐゴシック" pitchFamily="1" charset="-128"/>
              </a:rPr>
              <a:t>’</a:t>
            </a:r>
          </a:p>
          <a:p>
            <a:pPr lvl="1"/>
            <a:r>
              <a:rPr lang="it-IT" sz="2353" dirty="0" err="1" smtClean="0">
                <a:solidFill>
                  <a:srgbClr val="0000FF"/>
                </a:solidFill>
              </a:rPr>
              <a:t>R</a:t>
            </a:r>
            <a:r>
              <a:rPr lang="en-GB" sz="2353" dirty="0" err="1" smtClean="0">
                <a:solidFill>
                  <a:srgbClr val="0000FF"/>
                </a:solidFill>
              </a:rPr>
              <a:t>esponsabile</a:t>
            </a:r>
            <a:r>
              <a:rPr lang="en-GB" sz="2353" dirty="0" smtClean="0">
                <a:solidFill>
                  <a:srgbClr val="0000FF"/>
                </a:solidFill>
              </a:rPr>
              <a:t> GGM (L3): S. </a:t>
            </a:r>
            <a:r>
              <a:rPr lang="en-GB" sz="2353" dirty="0" err="1" smtClean="0">
                <a:solidFill>
                  <a:srgbClr val="0000FF"/>
                </a:solidFill>
              </a:rPr>
              <a:t>Bianco</a:t>
            </a:r>
            <a:endParaRPr lang="en-GB" sz="2353" dirty="0" smtClean="0">
              <a:solidFill>
                <a:srgbClr val="0000FF"/>
              </a:solidFill>
            </a:endParaRPr>
          </a:p>
          <a:p>
            <a:pPr lvl="1"/>
            <a:r>
              <a:rPr lang="en-GB" sz="2353" dirty="0" err="1" smtClean="0">
                <a:solidFill>
                  <a:srgbClr val="0000FF"/>
                </a:solidFill>
              </a:rPr>
              <a:t>Attivita</a:t>
            </a:r>
            <a:r>
              <a:rPr lang="en-GB" sz="2353" dirty="0" smtClean="0">
                <a:solidFill>
                  <a:srgbClr val="0000FF"/>
                </a:solidFill>
              </a:rPr>
              <a:t>’ DPG RPC </a:t>
            </a:r>
            <a:r>
              <a:rPr lang="en-GB" sz="2353" dirty="0" err="1" smtClean="0">
                <a:solidFill>
                  <a:srgbClr val="0000FF"/>
                </a:solidFill>
              </a:rPr>
              <a:t>e</a:t>
            </a:r>
            <a:r>
              <a:rPr lang="en-GB" sz="2353" dirty="0" smtClean="0">
                <a:solidFill>
                  <a:srgbClr val="0000FF"/>
                </a:solidFill>
              </a:rPr>
              <a:t> RPC aging: D. Piccolo</a:t>
            </a:r>
          </a:p>
          <a:p>
            <a:pPr lvl="1"/>
            <a:r>
              <a:rPr lang="en-GB" sz="2353" dirty="0" err="1" smtClean="0">
                <a:solidFill>
                  <a:srgbClr val="0000FF"/>
                </a:solidFill>
              </a:rPr>
              <a:t>Responsabile</a:t>
            </a:r>
            <a:r>
              <a:rPr lang="en-GB" sz="2353" dirty="0" smtClean="0">
                <a:solidFill>
                  <a:srgbClr val="0000FF"/>
                </a:solidFill>
              </a:rPr>
              <a:t> GEM hardware (L2): L. </a:t>
            </a:r>
            <a:r>
              <a:rPr lang="en-GB" sz="2353" dirty="0" err="1" smtClean="0">
                <a:solidFill>
                  <a:srgbClr val="0000FF"/>
                </a:solidFill>
              </a:rPr>
              <a:t>Benussi</a:t>
            </a:r>
            <a:r>
              <a:rPr lang="en-GB" sz="2353" dirty="0" smtClean="0">
                <a:solidFill>
                  <a:srgbClr val="0000FF"/>
                </a:solidFill>
              </a:rPr>
              <a:t> (</a:t>
            </a:r>
            <a:r>
              <a:rPr lang="en-GB" sz="2353" dirty="0" err="1" smtClean="0">
                <a:solidFill>
                  <a:srgbClr val="0000FF"/>
                </a:solidFill>
              </a:rPr>
              <a:t>nuova</a:t>
            </a:r>
            <a:r>
              <a:rPr lang="en-GB" sz="2353" dirty="0" smtClean="0">
                <a:solidFill>
                  <a:srgbClr val="0000FF"/>
                </a:solidFill>
              </a:rPr>
              <a:t> </a:t>
            </a:r>
            <a:r>
              <a:rPr lang="en-GB" sz="2353" dirty="0" err="1" smtClean="0">
                <a:solidFill>
                  <a:srgbClr val="0000FF"/>
                </a:solidFill>
              </a:rPr>
              <a:t>responsabilita</a:t>
            </a:r>
            <a:r>
              <a:rPr lang="en-GB" sz="2353" dirty="0" smtClean="0">
                <a:solidFill>
                  <a:srgbClr val="0000FF"/>
                </a:solidFill>
              </a:rPr>
              <a:t>’)</a:t>
            </a:r>
          </a:p>
          <a:p>
            <a:pPr lvl="1"/>
            <a:r>
              <a:rPr lang="en-GB" sz="2353" dirty="0" err="1" smtClean="0">
                <a:solidFill>
                  <a:srgbClr val="0000FF"/>
                </a:solidFill>
              </a:rPr>
              <a:t>Responsabile</a:t>
            </a:r>
            <a:r>
              <a:rPr lang="en-GB" sz="2353" dirty="0" smtClean="0">
                <a:solidFill>
                  <a:srgbClr val="0000FF"/>
                </a:solidFill>
              </a:rPr>
              <a:t> </a:t>
            </a:r>
            <a:r>
              <a:rPr lang="en-GB" sz="2353" dirty="0" err="1" smtClean="0">
                <a:solidFill>
                  <a:srgbClr val="0000FF"/>
                </a:solidFill>
              </a:rPr>
              <a:t>naz</a:t>
            </a:r>
            <a:r>
              <a:rPr lang="en-GB" sz="2353" dirty="0" smtClean="0">
                <a:solidFill>
                  <a:srgbClr val="0000FF"/>
                </a:solidFill>
              </a:rPr>
              <a:t>. RPC: S. </a:t>
            </a:r>
            <a:r>
              <a:rPr lang="en-GB" sz="2353" dirty="0" err="1" smtClean="0">
                <a:solidFill>
                  <a:srgbClr val="0000FF"/>
                </a:solidFill>
              </a:rPr>
              <a:t>Bianco</a:t>
            </a:r>
            <a:endParaRPr lang="en-GB" sz="2353" dirty="0" smtClean="0">
              <a:solidFill>
                <a:srgbClr val="0000FF"/>
              </a:solidFill>
            </a:endParaRPr>
          </a:p>
          <a:p>
            <a:r>
              <a:rPr lang="en-GB" sz="2588" dirty="0" err="1" smtClean="0">
                <a:solidFill>
                  <a:srgbClr val="008000"/>
                </a:solidFill>
                <a:ea typeface="ＭＳ Ｐゴシック" pitchFamily="1" charset="-128"/>
              </a:rPr>
              <a:t>Fisica</a:t>
            </a:r>
            <a:r>
              <a:rPr lang="en-GB" sz="2588" dirty="0" smtClean="0">
                <a:solidFill>
                  <a:srgbClr val="008000"/>
                </a:solidFill>
                <a:ea typeface="ＭＳ Ｐゴシック" pitchFamily="1" charset="-128"/>
              </a:rPr>
              <a:t> single top: </a:t>
            </a:r>
            <a:r>
              <a:rPr lang="en-GB" sz="2588" dirty="0" smtClean="0">
                <a:solidFill>
                  <a:srgbClr val="0000FF"/>
                </a:solidFill>
                <a:ea typeface="ＭＳ Ｐゴシック" pitchFamily="1" charset="-128"/>
              </a:rPr>
              <a:t>D. Piccolo</a:t>
            </a:r>
          </a:p>
          <a:p>
            <a:r>
              <a:rPr lang="en-GB" sz="2588" dirty="0" err="1" smtClean="0">
                <a:solidFill>
                  <a:srgbClr val="008000"/>
                </a:solidFill>
                <a:ea typeface="ＭＳ Ｐゴシック" pitchFamily="1" charset="-128"/>
              </a:rPr>
              <a:t>Attivita</a:t>
            </a:r>
            <a:r>
              <a:rPr lang="en-GB" sz="2588" dirty="0" smtClean="0">
                <a:solidFill>
                  <a:srgbClr val="008000"/>
                </a:solidFill>
                <a:ea typeface="ＭＳ Ｐゴシック" pitchFamily="1" charset="-128"/>
              </a:rPr>
              <a:t>’ al CERN LS1: </a:t>
            </a:r>
          </a:p>
          <a:p>
            <a:pPr lvl="1"/>
            <a:r>
              <a:rPr lang="en-GB" sz="2288" dirty="0" err="1" smtClean="0">
                <a:solidFill>
                  <a:srgbClr val="0000FF"/>
                </a:solidFill>
                <a:ea typeface="ＭＳ Ｐゴシック" pitchFamily="1" charset="-128"/>
              </a:rPr>
              <a:t>installazione</a:t>
            </a:r>
            <a:r>
              <a:rPr lang="en-GB" sz="2288" dirty="0" smtClean="0">
                <a:solidFill>
                  <a:srgbClr val="0000FF"/>
                </a:solidFill>
                <a:ea typeface="ＭＳ Ｐゴシック" pitchFamily="1" charset="-128"/>
              </a:rPr>
              <a:t> RPC </a:t>
            </a:r>
            <a:r>
              <a:rPr lang="en-GB" sz="2288" dirty="0" err="1" smtClean="0">
                <a:solidFill>
                  <a:srgbClr val="0000FF"/>
                </a:solidFill>
                <a:ea typeface="ＭＳ Ｐゴシック" pitchFamily="1" charset="-128"/>
              </a:rPr>
              <a:t>nel</a:t>
            </a:r>
            <a:r>
              <a:rPr lang="en-GB" sz="2288" dirty="0" smtClean="0">
                <a:solidFill>
                  <a:srgbClr val="0000FF"/>
                </a:solidFill>
                <a:ea typeface="ＭＳ Ｐゴシック" pitchFamily="1" charset="-128"/>
              </a:rPr>
              <a:t> disco 4, commissioning </a:t>
            </a:r>
            <a:r>
              <a:rPr lang="en-GB" sz="2288" dirty="0" err="1" smtClean="0">
                <a:solidFill>
                  <a:srgbClr val="0000FF"/>
                </a:solidFill>
                <a:ea typeface="ＭＳ Ｐゴシック" pitchFamily="1" charset="-128"/>
              </a:rPr>
              <a:t>elettronica</a:t>
            </a:r>
            <a:r>
              <a:rPr lang="en-GB" sz="2288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2288" dirty="0" err="1" smtClean="0">
                <a:solidFill>
                  <a:srgbClr val="0000FF"/>
                </a:solidFill>
                <a:ea typeface="ＭＳ Ｐゴシック" pitchFamily="1" charset="-128"/>
              </a:rPr>
              <a:t>di</a:t>
            </a:r>
            <a:r>
              <a:rPr lang="en-GB" sz="2288" dirty="0" smtClean="0">
                <a:solidFill>
                  <a:srgbClr val="0000FF"/>
                </a:solidFill>
                <a:ea typeface="ＭＳ Ｐゴシック" pitchFamily="1" charset="-128"/>
              </a:rPr>
              <a:t> readout</a:t>
            </a:r>
          </a:p>
          <a:p>
            <a:pPr lvl="1"/>
            <a:r>
              <a:rPr lang="it-IT" sz="2288" dirty="0" err="1" smtClean="0">
                <a:solidFill>
                  <a:srgbClr val="0000FF"/>
                </a:solidFill>
                <a:ea typeface="ＭＳ Ｐゴシック" pitchFamily="1" charset="-128"/>
              </a:rPr>
              <a:t>M</a:t>
            </a:r>
            <a:r>
              <a:rPr lang="en-GB" sz="2288" dirty="0" err="1" smtClean="0">
                <a:solidFill>
                  <a:srgbClr val="0000FF"/>
                </a:solidFill>
                <a:ea typeface="ＭＳ Ｐゴシック" pitchFamily="1" charset="-128"/>
              </a:rPr>
              <a:t>anutenzione</a:t>
            </a:r>
            <a:r>
              <a:rPr lang="en-GB" sz="2288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2288" dirty="0" err="1" smtClean="0">
                <a:solidFill>
                  <a:srgbClr val="0000FF"/>
                </a:solidFill>
                <a:ea typeface="ＭＳ Ｐゴシック" pitchFamily="1" charset="-128"/>
              </a:rPr>
              <a:t>sistema</a:t>
            </a:r>
            <a:r>
              <a:rPr lang="en-GB" sz="2288" dirty="0" smtClean="0">
                <a:solidFill>
                  <a:srgbClr val="0000FF"/>
                </a:solidFill>
                <a:ea typeface="ＭＳ Ｐゴシック" pitchFamily="1" charset="-128"/>
              </a:rPr>
              <a:t> GGM</a:t>
            </a:r>
          </a:p>
          <a:p>
            <a:r>
              <a:rPr lang="en-GB" sz="2588" dirty="0" smtClean="0">
                <a:solidFill>
                  <a:srgbClr val="008000"/>
                </a:solidFill>
                <a:ea typeface="ＭＳ Ｐゴシック" pitchFamily="1" charset="-128"/>
              </a:rPr>
              <a:t>CMS </a:t>
            </a:r>
            <a:r>
              <a:rPr lang="en-GB" sz="2588" dirty="0" err="1" smtClean="0">
                <a:solidFill>
                  <a:srgbClr val="008000"/>
                </a:solidFill>
                <a:ea typeface="ＭＳ Ｐゴシック" pitchFamily="1" charset="-128"/>
              </a:rPr>
              <a:t>Muon</a:t>
            </a:r>
            <a:r>
              <a:rPr lang="en-GB" sz="2588" dirty="0" smtClean="0">
                <a:solidFill>
                  <a:srgbClr val="008000"/>
                </a:solidFill>
                <a:ea typeface="ＭＳ Ｐゴシック" pitchFamily="1" charset="-128"/>
              </a:rPr>
              <a:t> upgrade:</a:t>
            </a:r>
          </a:p>
          <a:p>
            <a:pPr lvl="1"/>
            <a:r>
              <a:rPr lang="it-IT" sz="2288" dirty="0" err="1" smtClean="0">
                <a:solidFill>
                  <a:srgbClr val="0000FF"/>
                </a:solidFill>
                <a:ea typeface="ＭＳ Ｐゴシック" pitchFamily="1" charset="-128"/>
              </a:rPr>
              <a:t>R&amp;D</a:t>
            </a:r>
            <a:r>
              <a:rPr lang="it-IT" sz="2288" dirty="0" smtClean="0">
                <a:solidFill>
                  <a:srgbClr val="0000FF"/>
                </a:solidFill>
                <a:ea typeface="ＭＳ Ｐゴシック" pitchFamily="1" charset="-128"/>
              </a:rPr>
              <a:t> GEM</a:t>
            </a:r>
          </a:p>
          <a:p>
            <a:pPr lvl="1"/>
            <a:r>
              <a:rPr lang="it-IT" sz="2288" dirty="0" smtClean="0">
                <a:solidFill>
                  <a:srgbClr val="0000FF"/>
                </a:solidFill>
                <a:ea typeface="ＭＳ Ｐゴシック" pitchFamily="1" charset="-128"/>
              </a:rPr>
              <a:t>Organizzazione e definizione protocolli costruzione GEM e siti di produzione</a:t>
            </a:r>
          </a:p>
          <a:p>
            <a:pPr lvl="1"/>
            <a:r>
              <a:rPr lang="it-IT" sz="2288" dirty="0" smtClean="0">
                <a:solidFill>
                  <a:srgbClr val="0000FF"/>
                </a:solidFill>
                <a:ea typeface="ＭＳ Ｐゴシック" pitchFamily="1" charset="-128"/>
              </a:rPr>
              <a:t>Analisi “long </a:t>
            </a:r>
            <a:r>
              <a:rPr lang="it-IT" sz="2288" dirty="0" err="1" smtClean="0">
                <a:solidFill>
                  <a:srgbClr val="0000FF"/>
                </a:solidFill>
                <a:ea typeface="ＭＳ Ｐゴシック" pitchFamily="1" charset="-128"/>
              </a:rPr>
              <a:t>term</a:t>
            </a:r>
            <a:r>
              <a:rPr lang="it-IT" sz="2288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it-IT" sz="2288" dirty="0" err="1" smtClean="0">
                <a:solidFill>
                  <a:srgbClr val="0000FF"/>
                </a:solidFill>
                <a:ea typeface="ＭＳ Ｐゴシック" pitchFamily="1" charset="-128"/>
              </a:rPr>
              <a:t>perfromance</a:t>
            </a:r>
            <a:r>
              <a:rPr lang="it-IT" sz="2288" dirty="0" smtClean="0">
                <a:solidFill>
                  <a:srgbClr val="0000FF"/>
                </a:solidFill>
                <a:ea typeface="ＭＳ Ｐゴシック" pitchFamily="1" charset="-128"/>
              </a:rPr>
              <a:t> e </a:t>
            </a:r>
            <a:r>
              <a:rPr lang="it-IT" sz="2288" dirty="0" err="1" smtClean="0">
                <a:solidFill>
                  <a:srgbClr val="0000FF"/>
                </a:solidFill>
                <a:ea typeface="ＭＳ Ｐゴシック" pitchFamily="1" charset="-128"/>
              </a:rPr>
              <a:t>aging</a:t>
            </a:r>
            <a:r>
              <a:rPr lang="it-IT" sz="2288" dirty="0" smtClean="0">
                <a:solidFill>
                  <a:srgbClr val="0000FF"/>
                </a:solidFill>
                <a:ea typeface="ＭＳ Ｐゴシック" pitchFamily="1" charset="-128"/>
              </a:rPr>
              <a:t>” sistema RPC</a:t>
            </a:r>
            <a:endParaRPr lang="en-GB" sz="2588" dirty="0" smtClean="0">
              <a:solidFill>
                <a:srgbClr val="0000FF"/>
              </a:solidFill>
              <a:ea typeface="ＭＳ Ｐゴシック" pitchFamily="1" charset="-128"/>
            </a:endParaRPr>
          </a:p>
          <a:p>
            <a:r>
              <a:rPr lang="en-GB" sz="2588" dirty="0" err="1" smtClean="0">
                <a:solidFill>
                  <a:srgbClr val="008000"/>
                </a:solidFill>
                <a:ea typeface="ＭＳ Ｐゴシック" pitchFamily="1" charset="-128"/>
              </a:rPr>
              <a:t>Secondo</a:t>
            </a:r>
            <a:r>
              <a:rPr lang="en-GB" sz="2588" dirty="0" smtClean="0">
                <a:solidFill>
                  <a:srgbClr val="008000"/>
                </a:solidFill>
                <a:ea typeface="ＭＳ Ｐゴシック" pitchFamily="1" charset="-128"/>
              </a:rPr>
              <a:t> anno </a:t>
            </a:r>
            <a:r>
              <a:rPr lang="en-GB" sz="2588" dirty="0" err="1" smtClean="0">
                <a:solidFill>
                  <a:srgbClr val="008000"/>
                </a:solidFill>
                <a:ea typeface="ＭＳ Ｐゴシック" pitchFamily="1" charset="-128"/>
              </a:rPr>
              <a:t>progetto</a:t>
            </a:r>
            <a:r>
              <a:rPr lang="en-GB" sz="2588" dirty="0" smtClean="0">
                <a:solidFill>
                  <a:srgbClr val="008000"/>
                </a:solidFill>
                <a:ea typeface="ＭＳ Ｐゴシック" pitchFamily="1" charset="-128"/>
              </a:rPr>
              <a:t> EU AIDA task 8.5.3</a:t>
            </a:r>
          </a:p>
          <a:p>
            <a:pPr lvl="1"/>
            <a:r>
              <a:rPr lang="it-IT" sz="2353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I</a:t>
            </a:r>
            <a:r>
              <a:rPr lang="en-GB" sz="2353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nfrastrutture</a:t>
            </a:r>
            <a:r>
              <a:rPr lang="en-GB" sz="2353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GB" sz="2353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utente</a:t>
            </a:r>
            <a:r>
              <a:rPr lang="en-GB" sz="2353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per </a:t>
            </a:r>
            <a:r>
              <a:rPr lang="en-GB" sz="2353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laboratorio</a:t>
            </a:r>
            <a:r>
              <a:rPr lang="en-GB" sz="2353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GB" sz="2353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di</a:t>
            </a:r>
            <a:r>
              <a:rPr lang="en-GB" sz="2353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GB" sz="2353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radiazione</a:t>
            </a:r>
            <a:r>
              <a:rPr lang="en-GB" sz="2353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al CERN GIF++ </a:t>
            </a:r>
          </a:p>
          <a:p>
            <a:r>
              <a:rPr lang="it-IT" sz="2571" dirty="0" err="1" smtClean="0">
                <a:solidFill>
                  <a:srgbClr val="008000"/>
                </a:solidFill>
              </a:rPr>
              <a:t>R&amp;D</a:t>
            </a:r>
            <a:r>
              <a:rPr lang="it-IT" sz="2571" dirty="0" smtClean="0">
                <a:solidFill>
                  <a:srgbClr val="008000"/>
                </a:solidFill>
              </a:rPr>
              <a:t> su sensori ottici POF e FBG (finanziamento PRIN08 LNF-SAPIENZA-ENEA-POLITO</a:t>
            </a:r>
            <a:r>
              <a:rPr lang="it-IT" sz="2571" dirty="0" smtClean="0">
                <a:solidFill>
                  <a:srgbClr val="008000"/>
                </a:solidFill>
              </a:rPr>
              <a:t>)</a:t>
            </a:r>
            <a:endParaRPr lang="it-IT" sz="1800" dirty="0" smtClean="0">
              <a:solidFill>
                <a:srgbClr val="008000"/>
              </a:solidFill>
            </a:endParaRPr>
          </a:p>
          <a:p>
            <a:pPr lvl="1"/>
            <a:r>
              <a:rPr lang="it-IT" sz="2143" dirty="0" smtClean="0">
                <a:solidFill>
                  <a:srgbClr val="0000FF"/>
                </a:solidFill>
              </a:rPr>
              <a:t>Deposito di brevetto (RM2011A000621 del 24/11/2011) sensori ZEOSENSORS</a:t>
            </a:r>
          </a:p>
          <a:p>
            <a:pPr lvl="1"/>
            <a:r>
              <a:rPr lang="it-IT" sz="1920" dirty="0" smtClean="0">
                <a:solidFill>
                  <a:srgbClr val="0000FF"/>
                </a:solidFill>
              </a:rPr>
              <a:t>Incontro </a:t>
            </a:r>
            <a:r>
              <a:rPr lang="it-IT" sz="1920" dirty="0" smtClean="0">
                <a:solidFill>
                  <a:srgbClr val="0000FF"/>
                </a:solidFill>
              </a:rPr>
              <a:t>(</a:t>
            </a:r>
            <a:r>
              <a:rPr lang="it-IT" sz="1920" dirty="0" err="1" smtClean="0">
                <a:solidFill>
                  <a:srgbClr val="0000FF"/>
                </a:solidFill>
              </a:rPr>
              <a:t>6</a:t>
            </a:r>
            <a:r>
              <a:rPr lang="it-IT" sz="1920" dirty="0" smtClean="0">
                <a:solidFill>
                  <a:srgbClr val="0000FF"/>
                </a:solidFill>
              </a:rPr>
              <a:t>/2013) fra consorzio di </a:t>
            </a:r>
            <a:r>
              <a:rPr lang="it-IT" sz="1920" dirty="0" err="1" smtClean="0">
                <a:solidFill>
                  <a:srgbClr val="0000FF"/>
                </a:solidFill>
              </a:rPr>
              <a:t>scouting</a:t>
            </a:r>
            <a:r>
              <a:rPr lang="it-IT" sz="1920" dirty="0" smtClean="0">
                <a:solidFill>
                  <a:srgbClr val="0000FF"/>
                </a:solidFill>
              </a:rPr>
              <a:t> interessato e INFN-ENEA-SAPIENZA per commercializzazione</a:t>
            </a:r>
            <a:endParaRPr lang="en-GB" sz="1920" dirty="0" smtClean="0">
              <a:solidFill>
                <a:srgbClr val="0000FF"/>
              </a:solidFill>
              <a:ea typeface="ＭＳ Ｐゴシック" pitchFamily="1" charset="-128"/>
            </a:endParaRPr>
          </a:p>
          <a:p>
            <a:r>
              <a:rPr lang="en-GB" sz="2588" dirty="0" smtClean="0">
                <a:solidFill>
                  <a:srgbClr val="FF0000"/>
                </a:solidFill>
                <a:ea typeface="ＭＳ Ｐゴシック" pitchFamily="1" charset="-128"/>
              </a:rPr>
              <a:t>2 </a:t>
            </a:r>
            <a:r>
              <a:rPr lang="en-GB" sz="2588" dirty="0" err="1" smtClean="0">
                <a:solidFill>
                  <a:srgbClr val="FF0000"/>
                </a:solidFill>
                <a:ea typeface="ＭＳ Ｐゴシック" pitchFamily="1" charset="-128"/>
              </a:rPr>
              <a:t>presentazioni</a:t>
            </a:r>
            <a:r>
              <a:rPr lang="en-GB" sz="2588" dirty="0" smtClean="0">
                <a:solidFill>
                  <a:srgbClr val="FF0000"/>
                </a:solidFill>
                <a:ea typeface="ＭＳ Ｐゴシック" pitchFamily="1" charset="-128"/>
              </a:rPr>
              <a:t> a </a:t>
            </a:r>
            <a:r>
              <a:rPr lang="en-GB" sz="2588" dirty="0" err="1" smtClean="0">
                <a:solidFill>
                  <a:srgbClr val="FF0000"/>
                </a:solidFill>
                <a:ea typeface="ＭＳ Ｐゴシック" pitchFamily="1" charset="-128"/>
              </a:rPr>
              <a:t>conferenza</a:t>
            </a:r>
            <a:r>
              <a:rPr lang="en-GB" sz="2588" dirty="0" smtClean="0">
                <a:solidFill>
                  <a:srgbClr val="FF0000"/>
                </a:solidFill>
                <a:ea typeface="ＭＳ Ｐゴシック" pitchFamily="1" charset="-128"/>
              </a:rPr>
              <a:t>, 2 paper </a:t>
            </a:r>
            <a:r>
              <a:rPr lang="en-GB" sz="2588" dirty="0" err="1" smtClean="0">
                <a:solidFill>
                  <a:srgbClr val="FF0000"/>
                </a:solidFill>
                <a:ea typeface="ＭＳ Ｐゴシック" pitchFamily="1" charset="-128"/>
              </a:rPr>
              <a:t>di</a:t>
            </a:r>
            <a:r>
              <a:rPr lang="en-GB" sz="2588" dirty="0" smtClean="0">
                <a:solidFill>
                  <a:srgbClr val="FF0000"/>
                </a:solidFill>
                <a:ea typeface="ＭＳ Ｐゴシック" pitchFamily="1" charset="-128"/>
              </a:rPr>
              <a:t> </a:t>
            </a:r>
            <a:r>
              <a:rPr lang="en-GB" sz="2588" dirty="0" err="1" smtClean="0">
                <a:solidFill>
                  <a:srgbClr val="FF0000"/>
                </a:solidFill>
                <a:ea typeface="ＭＳ Ｐゴシック" pitchFamily="1" charset="-128"/>
              </a:rPr>
              <a:t>contributo</a:t>
            </a:r>
            <a:r>
              <a:rPr lang="en-GB" sz="2588" dirty="0" smtClean="0">
                <a:solidFill>
                  <a:srgbClr val="FF0000"/>
                </a:solidFill>
                <a:ea typeface="ＭＳ Ｐゴシック" pitchFamily="1" charset="-128"/>
              </a:rPr>
              <a:t> a </a:t>
            </a:r>
            <a:r>
              <a:rPr lang="en-GB" sz="2588" dirty="0" err="1" smtClean="0">
                <a:solidFill>
                  <a:srgbClr val="FF0000"/>
                </a:solidFill>
                <a:ea typeface="ＭＳ Ｐゴシック" pitchFamily="1" charset="-128"/>
              </a:rPr>
              <a:t>conferenza</a:t>
            </a:r>
            <a:endParaRPr lang="en-GB" sz="2800" dirty="0" smtClean="0">
              <a:solidFill>
                <a:srgbClr val="FF0000"/>
              </a:solidFill>
              <a:ea typeface="ＭＳ Ｐゴシック" pitchFamily="1" charset="-128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3/7/2012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Richieste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servizi</a:t>
            </a:r>
            <a:r>
              <a:rPr lang="en-US" dirty="0" smtClean="0">
                <a:solidFill>
                  <a:srgbClr val="FF0000"/>
                </a:solidFill>
              </a:rPr>
              <a:t> II </a:t>
            </a:r>
            <a:r>
              <a:rPr lang="en-US" dirty="0" err="1" smtClean="0">
                <a:solidFill>
                  <a:srgbClr val="FF0000"/>
                </a:solidFill>
              </a:rPr>
              <a:t>semestre</a:t>
            </a:r>
            <a:r>
              <a:rPr lang="en-US" dirty="0" smtClean="0">
                <a:solidFill>
                  <a:srgbClr val="FF0000"/>
                </a:solidFill>
              </a:rPr>
              <a:t> 2013: CMS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4000" y="1166280"/>
            <a:ext cx="8686800" cy="4937760"/>
          </a:xfrm>
        </p:spPr>
        <p:txBody>
          <a:bodyPr>
            <a:normAutofit/>
          </a:bodyPr>
          <a:lstStyle/>
          <a:p>
            <a:r>
              <a:rPr lang="en-GB" sz="2200" dirty="0" err="1" smtClean="0">
                <a:solidFill>
                  <a:srgbClr val="0000FF"/>
                </a:solidFill>
                <a:ea typeface="ＭＳ Ｐゴシック" pitchFamily="1" charset="-128"/>
              </a:rPr>
              <a:t>Confermate</a:t>
            </a:r>
            <a:r>
              <a:rPr lang="en-GB" sz="2200" dirty="0" smtClean="0">
                <a:solidFill>
                  <a:srgbClr val="0000FF"/>
                </a:solidFill>
                <a:ea typeface="ＭＳ Ｐゴシック" pitchFamily="1" charset="-128"/>
              </a:rPr>
              <a:t> le </a:t>
            </a:r>
            <a:r>
              <a:rPr lang="en-GB" sz="2200" dirty="0" err="1" smtClean="0">
                <a:solidFill>
                  <a:srgbClr val="0000FF"/>
                </a:solidFill>
                <a:ea typeface="ＭＳ Ｐゴシック" pitchFamily="1" charset="-128"/>
              </a:rPr>
              <a:t>richieste</a:t>
            </a:r>
            <a:r>
              <a:rPr lang="en-GB" sz="2200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2200" dirty="0" err="1" smtClean="0">
                <a:solidFill>
                  <a:srgbClr val="0000FF"/>
                </a:solidFill>
                <a:ea typeface="ＭＳ Ｐゴシック" pitchFamily="1" charset="-128"/>
              </a:rPr>
              <a:t>di</a:t>
            </a:r>
            <a:r>
              <a:rPr lang="en-GB" sz="2200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2200" dirty="0" err="1" smtClean="0">
                <a:solidFill>
                  <a:srgbClr val="0000FF"/>
                </a:solidFill>
                <a:ea typeface="ＭＳ Ｐゴシック" pitchFamily="1" charset="-128"/>
              </a:rPr>
              <a:t>spazi</a:t>
            </a:r>
            <a:r>
              <a:rPr lang="en-GB" sz="2200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2200" dirty="0" err="1" smtClean="0">
                <a:solidFill>
                  <a:srgbClr val="0000FF"/>
                </a:solidFill>
                <a:ea typeface="ＭＳ Ｐゴシック" pitchFamily="1" charset="-128"/>
              </a:rPr>
              <a:t>e</a:t>
            </a:r>
            <a:r>
              <a:rPr lang="en-GB" sz="2200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2200" dirty="0" err="1" smtClean="0">
                <a:solidFill>
                  <a:srgbClr val="0000FF"/>
                </a:solidFill>
                <a:ea typeface="ＭＳ Ｐゴシック" pitchFamily="1" charset="-128"/>
              </a:rPr>
              <a:t>tecnici</a:t>
            </a:r>
            <a:r>
              <a:rPr lang="en-GB" sz="2200" dirty="0" smtClean="0">
                <a:solidFill>
                  <a:srgbClr val="0000FF"/>
                </a:solidFill>
                <a:ea typeface="ＭＳ Ｐゴシック" pitchFamily="1" charset="-128"/>
              </a:rPr>
              <a:t> del I </a:t>
            </a:r>
            <a:r>
              <a:rPr lang="en-GB" sz="2200" dirty="0" err="1" smtClean="0">
                <a:solidFill>
                  <a:srgbClr val="0000FF"/>
                </a:solidFill>
                <a:ea typeface="ＭＳ Ｐゴシック" pitchFamily="1" charset="-128"/>
              </a:rPr>
              <a:t>semestre</a:t>
            </a:r>
            <a:r>
              <a:rPr lang="en-GB" sz="2200" dirty="0" smtClean="0">
                <a:solidFill>
                  <a:srgbClr val="0000FF"/>
                </a:solidFill>
                <a:ea typeface="ＭＳ Ｐゴシック" pitchFamily="1" charset="-128"/>
              </a:rPr>
              <a:t>: </a:t>
            </a:r>
          </a:p>
          <a:p>
            <a:pPr lvl="1"/>
            <a:r>
              <a:rPr lang="it-IT" sz="2000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U</a:t>
            </a:r>
            <a:r>
              <a:rPr lang="en-GB" sz="2000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tilizzo</a:t>
            </a:r>
            <a:r>
              <a:rPr lang="en-GB" sz="2000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camera </a:t>
            </a:r>
            <a:r>
              <a:rPr lang="en-GB" sz="2000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pulita</a:t>
            </a:r>
            <a:r>
              <a:rPr lang="en-GB" sz="2000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ASTRA per </a:t>
            </a:r>
            <a:r>
              <a:rPr lang="en-GB" sz="2000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studi</a:t>
            </a:r>
            <a:r>
              <a:rPr lang="en-GB" sz="2000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GB" sz="2000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protocollo</a:t>
            </a:r>
            <a:r>
              <a:rPr lang="en-GB" sz="2000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GB" sz="2000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montaggio</a:t>
            </a:r>
            <a:r>
              <a:rPr lang="en-GB" sz="2000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GEM </a:t>
            </a:r>
            <a:r>
              <a:rPr lang="en-GB" sz="2000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di</a:t>
            </a:r>
            <a:r>
              <a:rPr lang="en-GB" sz="2000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GB" sz="2000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grande</a:t>
            </a:r>
            <a:r>
              <a:rPr lang="en-GB" sz="2000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GB" sz="2000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dimensione</a:t>
            </a:r>
            <a:endParaRPr lang="en-GB" sz="2000" dirty="0" smtClean="0">
              <a:solidFill>
                <a:srgbClr val="0000FF"/>
              </a:solidFill>
              <a:ea typeface="ＭＳ Ｐゴシック" pitchFamily="1" charset="-128"/>
              <a:cs typeface="ＭＳ Ｐゴシック" pitchFamily="1" charset="-128"/>
            </a:endParaRPr>
          </a:p>
          <a:p>
            <a:pPr lvl="1"/>
            <a:r>
              <a:rPr lang="en-GB" sz="2000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Supporto</a:t>
            </a:r>
            <a:r>
              <a:rPr lang="en-GB" sz="2000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GB" sz="2000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tecnici</a:t>
            </a:r>
            <a:r>
              <a:rPr lang="en-GB" sz="2000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GB" sz="2000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elettronici</a:t>
            </a:r>
            <a:r>
              <a:rPr lang="en-GB" sz="2000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: 14 MU</a:t>
            </a:r>
          </a:p>
          <a:p>
            <a:pPr lvl="2"/>
            <a:r>
              <a:rPr lang="it-IT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I</a:t>
            </a:r>
            <a:r>
              <a:rPr lang="en-GB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nterventi</a:t>
            </a:r>
            <a:r>
              <a:rPr lang="en-GB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GB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apparato</a:t>
            </a:r>
            <a:r>
              <a:rPr lang="en-GB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al CERN</a:t>
            </a:r>
          </a:p>
          <a:p>
            <a:pPr lvl="2"/>
            <a:r>
              <a:rPr lang="it-IT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T</a:t>
            </a:r>
            <a:r>
              <a:rPr lang="en-GB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est</a:t>
            </a:r>
            <a:r>
              <a:rPr lang="en-GB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Link board, </a:t>
            </a:r>
            <a:r>
              <a:rPr lang="en-GB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riparazioni</a:t>
            </a:r>
            <a:r>
              <a:rPr lang="en-GB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HV al CERN</a:t>
            </a:r>
          </a:p>
          <a:p>
            <a:pPr lvl="2"/>
            <a:r>
              <a:rPr lang="it-IT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S</a:t>
            </a:r>
            <a:r>
              <a:rPr lang="en-GB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upporto</a:t>
            </a:r>
            <a:r>
              <a:rPr lang="en-GB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R&amp;D GEM in </a:t>
            </a:r>
            <a:r>
              <a:rPr lang="en-GB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sede</a:t>
            </a:r>
            <a:endParaRPr lang="en-GB" dirty="0" smtClean="0">
              <a:solidFill>
                <a:srgbClr val="0000FF"/>
              </a:solidFill>
              <a:ea typeface="ＭＳ Ｐゴシック" pitchFamily="1" charset="-128"/>
              <a:cs typeface="ＭＳ Ｐゴシック" pitchFamily="1" charset="-128"/>
            </a:endParaRPr>
          </a:p>
          <a:p>
            <a:pPr lvl="2"/>
            <a:r>
              <a:rPr lang="it-IT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A</a:t>
            </a:r>
            <a:r>
              <a:rPr lang="en-GB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ttivita</a:t>
            </a:r>
            <a:r>
              <a:rPr lang="en-GB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’ AIDA</a:t>
            </a:r>
          </a:p>
          <a:p>
            <a:pPr lvl="1"/>
            <a:r>
              <a:rPr lang="en-GB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SPCM: 0.5 MU, </a:t>
            </a:r>
            <a:r>
              <a:rPr lang="en-GB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interventi</a:t>
            </a:r>
            <a:r>
              <a:rPr lang="en-GB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per </a:t>
            </a:r>
            <a:r>
              <a:rPr lang="en-GB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meccanica</a:t>
            </a:r>
            <a:r>
              <a:rPr lang="en-GB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GEM</a:t>
            </a:r>
          </a:p>
          <a:p>
            <a:pPr lvl="1"/>
            <a:r>
              <a:rPr lang="en-GB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SPECAS: 1 MU </a:t>
            </a:r>
          </a:p>
          <a:p>
            <a:pPr lvl="2"/>
            <a:r>
              <a:rPr lang="it-IT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A</a:t>
            </a:r>
            <a:r>
              <a:rPr lang="en-GB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ttivita</a:t>
            </a:r>
            <a:r>
              <a:rPr lang="en-GB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AIDA </a:t>
            </a:r>
            <a:r>
              <a:rPr lang="en-GB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supporto</a:t>
            </a:r>
            <a:r>
              <a:rPr lang="en-GB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GB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sensori</a:t>
            </a:r>
            <a:endParaRPr lang="en-GB" dirty="0" smtClean="0">
              <a:solidFill>
                <a:srgbClr val="0000FF"/>
              </a:solidFill>
              <a:ea typeface="ＭＳ Ｐゴシック" pitchFamily="1" charset="-128"/>
              <a:cs typeface="ＭＳ Ｐゴシック" pitchFamily="1" charset="-128"/>
            </a:endParaRPr>
          </a:p>
          <a:p>
            <a:pPr lvl="2"/>
            <a:r>
              <a:rPr lang="it-IT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S</a:t>
            </a:r>
            <a:r>
              <a:rPr lang="en-GB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tudi</a:t>
            </a:r>
            <a:r>
              <a:rPr lang="en-GB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GB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tensionamento</a:t>
            </a:r>
            <a:r>
              <a:rPr lang="en-GB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GB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fogli</a:t>
            </a:r>
            <a:r>
              <a:rPr lang="en-GB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GB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di</a:t>
            </a:r>
            <a:r>
              <a:rPr lang="en-GB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GEM; </a:t>
            </a:r>
            <a:r>
              <a:rPr lang="en-GB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supporti</a:t>
            </a:r>
            <a:r>
              <a:rPr lang="en-GB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GB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meccanici</a:t>
            </a:r>
            <a:endParaRPr lang="en-GB" dirty="0" smtClean="0">
              <a:solidFill>
                <a:srgbClr val="0000FF"/>
              </a:solidFill>
              <a:ea typeface="ＭＳ Ｐゴシック" pitchFamily="1" charset="-128"/>
              <a:cs typeface="ＭＳ Ｐゴシック" pitchFamily="1" charset="-128"/>
            </a:endParaRPr>
          </a:p>
          <a:p>
            <a:pPr lvl="1"/>
            <a:r>
              <a:rPr lang="en-GB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SEA: </a:t>
            </a:r>
            <a:r>
              <a:rPr lang="en-GB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1.0 </a:t>
            </a:r>
            <a:r>
              <a:rPr lang="en-GB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MU </a:t>
            </a:r>
            <a:r>
              <a:rPr lang="en-GB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adattamento</a:t>
            </a:r>
            <a:r>
              <a:rPr lang="en-GB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GB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circuito</a:t>
            </a:r>
            <a:r>
              <a:rPr lang="en-GB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GB" dirty="0" err="1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stampato</a:t>
            </a:r>
            <a:r>
              <a:rPr lang="en-GB" dirty="0" smtClean="0">
                <a:solidFill>
                  <a:srgbClr val="0000FF"/>
                </a:solidFill>
                <a:ea typeface="ＭＳ Ｐゴシック" pitchFamily="1" charset="-128"/>
                <a:cs typeface="ＭＳ Ｐゴシック" pitchFamily="1" charset="-128"/>
              </a:rPr>
              <a:t> per R&amp;D GEM 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3/7/2012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14300"/>
            <a:ext cx="8473988" cy="60960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Richieste</a:t>
            </a:r>
            <a:r>
              <a:rPr lang="en-US" dirty="0" smtClean="0">
                <a:solidFill>
                  <a:srgbClr val="FF0000"/>
                </a:solidFill>
              </a:rPr>
              <a:t> CMS a CSN1 per 2014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65100" y="762000"/>
            <a:ext cx="8921536" cy="4937760"/>
          </a:xfrm>
        </p:spPr>
        <p:txBody>
          <a:bodyPr>
            <a:normAutofit/>
          </a:bodyPr>
          <a:lstStyle/>
          <a:p>
            <a:r>
              <a:rPr lang="en-GB" sz="1800" dirty="0" err="1" smtClean="0">
                <a:solidFill>
                  <a:srgbClr val="0000FF"/>
                </a:solidFill>
                <a:ea typeface="ＭＳ Ｐゴシック" pitchFamily="1" charset="-128"/>
              </a:rPr>
              <a:t>Gruppo</a:t>
            </a:r>
            <a:r>
              <a:rPr lang="en-GB" sz="1800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1800" dirty="0" err="1" smtClean="0">
                <a:solidFill>
                  <a:srgbClr val="0000FF"/>
                </a:solidFill>
                <a:ea typeface="ＭＳ Ｐゴシック" pitchFamily="1" charset="-128"/>
              </a:rPr>
              <a:t>nel</a:t>
            </a:r>
            <a:r>
              <a:rPr lang="en-GB" sz="1800" dirty="0" smtClean="0">
                <a:solidFill>
                  <a:srgbClr val="0000FF"/>
                </a:solidFill>
                <a:ea typeface="ＭＳ Ｐゴシック" pitchFamily="1" charset="-128"/>
              </a:rPr>
              <a:t> 2014: 6 </a:t>
            </a:r>
            <a:r>
              <a:rPr lang="en-GB" sz="1800" dirty="0" err="1" smtClean="0">
                <a:solidFill>
                  <a:srgbClr val="0000FF"/>
                </a:solidFill>
                <a:ea typeface="ＭＳ Ｐゴシック" pitchFamily="1" charset="-128"/>
              </a:rPr>
              <a:t>ricercatori</a:t>
            </a:r>
            <a:r>
              <a:rPr lang="en-GB" sz="1800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1800" dirty="0" err="1" smtClean="0">
                <a:solidFill>
                  <a:srgbClr val="0000FF"/>
                </a:solidFill>
                <a:ea typeface="ＭＳ Ｐゴシック" pitchFamily="1" charset="-128"/>
              </a:rPr>
              <a:t>e</a:t>
            </a:r>
            <a:r>
              <a:rPr lang="en-GB" sz="1800" dirty="0" smtClean="0">
                <a:solidFill>
                  <a:srgbClr val="0000FF"/>
                </a:solidFill>
                <a:ea typeface="ＭＳ Ｐゴシック" pitchFamily="1" charset="-128"/>
              </a:rPr>
              <a:t> 3 </a:t>
            </a:r>
            <a:r>
              <a:rPr lang="en-GB" sz="1800" dirty="0" err="1" smtClean="0">
                <a:solidFill>
                  <a:srgbClr val="0000FF"/>
                </a:solidFill>
                <a:ea typeface="ＭＳ Ｐゴシック" pitchFamily="1" charset="-128"/>
              </a:rPr>
              <a:t>tecnologi</a:t>
            </a:r>
            <a:r>
              <a:rPr lang="en-GB" sz="1800" dirty="0" smtClean="0">
                <a:solidFill>
                  <a:srgbClr val="0000FF"/>
                </a:solidFill>
                <a:ea typeface="ＭＳ Ｐゴシック" pitchFamily="1" charset="-128"/>
              </a:rPr>
              <a:t> (un </a:t>
            </a:r>
            <a:r>
              <a:rPr lang="en-GB" sz="1800" dirty="0" err="1" smtClean="0">
                <a:solidFill>
                  <a:srgbClr val="0000FF"/>
                </a:solidFill>
                <a:ea typeface="ＭＳ Ｐゴシック" pitchFamily="1" charset="-128"/>
              </a:rPr>
              <a:t>probabile</a:t>
            </a:r>
            <a:r>
              <a:rPr lang="en-GB" sz="1800" dirty="0" smtClean="0">
                <a:solidFill>
                  <a:srgbClr val="0000FF"/>
                </a:solidFill>
                <a:ea typeface="ＭＳ Ｐゴシック" pitchFamily="1" charset="-128"/>
              </a:rPr>
              <a:t> PhD in </a:t>
            </a:r>
            <a:r>
              <a:rPr lang="en-GB" sz="1800" dirty="0" err="1" smtClean="0">
                <a:solidFill>
                  <a:srgbClr val="0000FF"/>
                </a:solidFill>
                <a:ea typeface="ＭＳ Ｐゴシック" pitchFamily="1" charset="-128"/>
              </a:rPr>
              <a:t>ingegneria</a:t>
            </a:r>
            <a:r>
              <a:rPr lang="en-GB" sz="1800" dirty="0" smtClean="0">
                <a:solidFill>
                  <a:srgbClr val="0000FF"/>
                </a:solidFill>
                <a:ea typeface="ＭＳ Ｐゴシック" pitchFamily="1" charset="-128"/>
              </a:rPr>
              <a:t>): </a:t>
            </a:r>
            <a:r>
              <a:rPr lang="en-GB" sz="1800" b="1" dirty="0" smtClean="0">
                <a:solidFill>
                  <a:srgbClr val="0000FF"/>
                </a:solidFill>
                <a:ea typeface="ＭＳ Ｐゴシック" pitchFamily="1" charset="-128"/>
              </a:rPr>
              <a:t>5.8 </a:t>
            </a:r>
            <a:r>
              <a:rPr lang="en-GB" sz="1800" b="1" dirty="0" smtClean="0">
                <a:solidFill>
                  <a:srgbClr val="0000FF"/>
                </a:solidFill>
                <a:ea typeface="ＭＳ Ｐゴシック" pitchFamily="1" charset="-128"/>
              </a:rPr>
              <a:t>FTE </a:t>
            </a:r>
            <a:r>
              <a:rPr lang="en-GB" sz="1800" dirty="0" smtClean="0">
                <a:solidFill>
                  <a:srgbClr val="0000FF"/>
                </a:solidFill>
                <a:ea typeface="ＭＳ Ｐゴシック" pitchFamily="1" charset="-128"/>
              </a:rPr>
              <a:t>(era 7.1 FTE </a:t>
            </a:r>
            <a:r>
              <a:rPr lang="en-GB" sz="1800" dirty="0" err="1" smtClean="0">
                <a:solidFill>
                  <a:srgbClr val="0000FF"/>
                </a:solidFill>
                <a:ea typeface="ＭＳ Ｐゴシック" pitchFamily="1" charset="-128"/>
              </a:rPr>
              <a:t>nel</a:t>
            </a:r>
            <a:r>
              <a:rPr lang="en-GB" sz="1800" dirty="0" smtClean="0">
                <a:solidFill>
                  <a:srgbClr val="0000FF"/>
                </a:solidFill>
                <a:ea typeface="ＭＳ Ｐゴシック" pitchFamily="1" charset="-128"/>
              </a:rPr>
              <a:t> 2013)</a:t>
            </a:r>
          </a:p>
          <a:p>
            <a:pPr lvl="1"/>
            <a:r>
              <a:rPr lang="en-GB" sz="1600" dirty="0" err="1" smtClean="0">
                <a:solidFill>
                  <a:srgbClr val="0000FF"/>
                </a:solidFill>
                <a:ea typeface="ＭＳ Ｐゴシック" pitchFamily="1" charset="-128"/>
              </a:rPr>
              <a:t>Tecnici</a:t>
            </a:r>
            <a:r>
              <a:rPr lang="en-GB" sz="1600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1600" dirty="0" err="1" smtClean="0">
                <a:solidFill>
                  <a:srgbClr val="0000FF"/>
                </a:solidFill>
                <a:ea typeface="ＭＳ Ｐゴシック" pitchFamily="1" charset="-128"/>
              </a:rPr>
              <a:t>di</a:t>
            </a:r>
            <a:r>
              <a:rPr lang="en-GB" sz="1600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1600" dirty="0" err="1" smtClean="0">
                <a:solidFill>
                  <a:srgbClr val="0000FF"/>
                </a:solidFill>
                <a:ea typeface="ＭＳ Ｐゴシック" pitchFamily="1" charset="-128"/>
              </a:rPr>
              <a:t>gruppo</a:t>
            </a:r>
            <a:r>
              <a:rPr lang="en-GB" sz="1600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1600" dirty="0" err="1" smtClean="0">
                <a:solidFill>
                  <a:srgbClr val="0000FF"/>
                </a:solidFill>
                <a:ea typeface="ＭＳ Ｐゴシック" pitchFamily="1" charset="-128"/>
              </a:rPr>
              <a:t>gia</a:t>
            </a:r>
            <a:r>
              <a:rPr lang="en-GB" sz="1600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1600" dirty="0" err="1" smtClean="0">
                <a:solidFill>
                  <a:srgbClr val="0000FF"/>
                </a:solidFill>
                <a:ea typeface="ＭＳ Ｐゴシック" pitchFamily="1" charset="-128"/>
              </a:rPr>
              <a:t>coinvolti</a:t>
            </a:r>
            <a:r>
              <a:rPr lang="en-GB" sz="1600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1600" dirty="0" err="1" smtClean="0">
                <a:solidFill>
                  <a:srgbClr val="0000FF"/>
                </a:solidFill>
                <a:ea typeface="ＭＳ Ｐゴシック" pitchFamily="1" charset="-128"/>
              </a:rPr>
              <a:t>nell’attivita</a:t>
            </a:r>
            <a:r>
              <a:rPr lang="en-GB" sz="1600" dirty="0" smtClean="0">
                <a:solidFill>
                  <a:srgbClr val="0000FF"/>
                </a:solidFill>
                <a:ea typeface="ＭＳ Ｐゴシック" pitchFamily="1" charset="-128"/>
              </a:rPr>
              <a:t>’: L. </a:t>
            </a:r>
            <a:r>
              <a:rPr lang="en-GB" sz="1600" dirty="0" err="1" smtClean="0">
                <a:solidFill>
                  <a:srgbClr val="0000FF"/>
                </a:solidFill>
                <a:ea typeface="ＭＳ Ｐゴシック" pitchFamily="1" charset="-128"/>
              </a:rPr>
              <a:t>Passamonti</a:t>
            </a:r>
            <a:r>
              <a:rPr lang="en-GB" sz="1600" dirty="0" smtClean="0">
                <a:solidFill>
                  <a:srgbClr val="0000FF"/>
                </a:solidFill>
                <a:ea typeface="ＭＳ Ｐゴシック" pitchFamily="1" charset="-128"/>
              </a:rPr>
              <a:t>, D. </a:t>
            </a:r>
            <a:r>
              <a:rPr lang="en-GB" sz="1600" dirty="0" err="1" smtClean="0">
                <a:solidFill>
                  <a:srgbClr val="0000FF"/>
                </a:solidFill>
                <a:ea typeface="ＭＳ Ｐゴシック" pitchFamily="1" charset="-128"/>
              </a:rPr>
              <a:t>Pierluigi</a:t>
            </a:r>
            <a:r>
              <a:rPr lang="en-GB" sz="1600" dirty="0" smtClean="0">
                <a:solidFill>
                  <a:srgbClr val="0000FF"/>
                </a:solidFill>
                <a:ea typeface="ＭＳ Ｐゴシック" pitchFamily="1" charset="-128"/>
              </a:rPr>
              <a:t>,  A. Russo</a:t>
            </a:r>
            <a:endParaRPr lang="en-GB" sz="1600" dirty="0" smtClean="0">
              <a:solidFill>
                <a:srgbClr val="0000FF"/>
              </a:solidFill>
              <a:ea typeface="ＭＳ Ｐゴシック" pitchFamily="1" charset="-128"/>
            </a:endParaRPr>
          </a:p>
          <a:p>
            <a:r>
              <a:rPr lang="en-GB" sz="1800" dirty="0" err="1" smtClean="0">
                <a:solidFill>
                  <a:srgbClr val="0000FF"/>
                </a:solidFill>
                <a:ea typeface="ＭＳ Ｐゴシック" pitchFamily="1" charset="-128"/>
              </a:rPr>
              <a:t>Analisi</a:t>
            </a:r>
            <a:r>
              <a:rPr lang="en-GB" sz="1800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1800" dirty="0" smtClean="0">
                <a:solidFill>
                  <a:srgbClr val="0000FF"/>
                </a:solidFill>
                <a:ea typeface="ＭＳ Ｐゴシック" pitchFamily="1" charset="-128"/>
              </a:rPr>
              <a:t>single </a:t>
            </a:r>
            <a:r>
              <a:rPr lang="en-GB" sz="1800" dirty="0" smtClean="0">
                <a:solidFill>
                  <a:srgbClr val="0000FF"/>
                </a:solidFill>
                <a:ea typeface="ＭＳ Ｐゴシック" pitchFamily="1" charset="-128"/>
              </a:rPr>
              <a:t>top; </a:t>
            </a:r>
            <a:r>
              <a:rPr lang="it-IT" sz="1800" b="1" dirty="0" err="1" smtClean="0">
                <a:solidFill>
                  <a:srgbClr val="008000"/>
                </a:solidFill>
                <a:ea typeface="ＭＳ Ｐゴシック" pitchFamily="1" charset="-128"/>
              </a:rPr>
              <a:t>N</a:t>
            </a:r>
            <a:r>
              <a:rPr lang="en-GB" sz="1800" b="1" dirty="0" err="1" smtClean="0">
                <a:solidFill>
                  <a:srgbClr val="008000"/>
                </a:solidFill>
                <a:ea typeface="ＭＳ Ｐゴシック" pitchFamily="1" charset="-128"/>
              </a:rPr>
              <a:t>uova</a:t>
            </a:r>
            <a:r>
              <a:rPr lang="en-GB" sz="1800" b="1" dirty="0" smtClean="0">
                <a:solidFill>
                  <a:srgbClr val="008000"/>
                </a:solidFill>
                <a:ea typeface="ＭＳ Ｐゴシック" pitchFamily="1" charset="-128"/>
              </a:rPr>
              <a:t> </a:t>
            </a:r>
            <a:r>
              <a:rPr lang="en-GB" sz="1800" b="1" dirty="0" err="1" smtClean="0">
                <a:solidFill>
                  <a:srgbClr val="008000"/>
                </a:solidFill>
                <a:ea typeface="ＭＳ Ｐゴシック" pitchFamily="1" charset="-128"/>
              </a:rPr>
              <a:t>responsabilita</a:t>
            </a:r>
            <a:r>
              <a:rPr lang="en-GB" sz="1800" b="1" dirty="0" smtClean="0">
                <a:solidFill>
                  <a:srgbClr val="008000"/>
                </a:solidFill>
                <a:ea typeface="ＭＳ Ｐゴシック" pitchFamily="1" charset="-128"/>
              </a:rPr>
              <a:t> L2: </a:t>
            </a:r>
            <a:r>
              <a:rPr lang="en-GB" sz="1800" dirty="0" smtClean="0">
                <a:solidFill>
                  <a:srgbClr val="0000FF"/>
                </a:solidFill>
                <a:ea typeface="ＭＳ Ｐゴシック" pitchFamily="1" charset="-128"/>
              </a:rPr>
              <a:t>GEM hardware (L. </a:t>
            </a:r>
            <a:r>
              <a:rPr lang="en-GB" sz="1800" dirty="0" err="1" smtClean="0">
                <a:solidFill>
                  <a:srgbClr val="0000FF"/>
                </a:solidFill>
                <a:ea typeface="ＭＳ Ｐゴシック" pitchFamily="1" charset="-128"/>
              </a:rPr>
              <a:t>Benussi</a:t>
            </a:r>
            <a:r>
              <a:rPr lang="en-GB" sz="1800" dirty="0" smtClean="0">
                <a:solidFill>
                  <a:srgbClr val="0000FF"/>
                </a:solidFill>
                <a:ea typeface="ＭＳ Ｐゴシック" pitchFamily="1" charset="-128"/>
              </a:rPr>
              <a:t>)</a:t>
            </a:r>
          </a:p>
          <a:p>
            <a:r>
              <a:rPr lang="en-GB" sz="1800" dirty="0" err="1" smtClean="0">
                <a:solidFill>
                  <a:srgbClr val="0000FF"/>
                </a:solidFill>
                <a:ea typeface="ＭＳ Ｐゴシック" pitchFamily="1" charset="-128"/>
              </a:rPr>
              <a:t>Attivita</a:t>
            </a:r>
            <a:r>
              <a:rPr lang="en-GB" sz="1800" dirty="0" smtClean="0">
                <a:solidFill>
                  <a:srgbClr val="0000FF"/>
                </a:solidFill>
                <a:ea typeface="ＭＳ Ｐゴシック" pitchFamily="1" charset="-128"/>
              </a:rPr>
              <a:t>’ commissioning </a:t>
            </a:r>
            <a:r>
              <a:rPr lang="en-GB" sz="1800" dirty="0" err="1" smtClean="0">
                <a:solidFill>
                  <a:srgbClr val="0000FF"/>
                </a:solidFill>
                <a:ea typeface="ＭＳ Ｐゴシック" pitchFamily="1" charset="-128"/>
              </a:rPr>
              <a:t>apparato</a:t>
            </a:r>
            <a:r>
              <a:rPr lang="en-GB" sz="1800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1800" dirty="0" err="1" smtClean="0">
                <a:solidFill>
                  <a:srgbClr val="0000FF"/>
                </a:solidFill>
                <a:ea typeface="ＭＳ Ｐゴシック" pitchFamily="1" charset="-128"/>
              </a:rPr>
              <a:t>durante</a:t>
            </a:r>
            <a:r>
              <a:rPr lang="en-GB" sz="1800" dirty="0" smtClean="0">
                <a:solidFill>
                  <a:srgbClr val="0000FF"/>
                </a:solidFill>
                <a:ea typeface="ＭＳ Ｐゴシック" pitchFamily="1" charset="-128"/>
              </a:rPr>
              <a:t> Shut down CMS </a:t>
            </a:r>
            <a:r>
              <a:rPr lang="en-GB" sz="1800" dirty="0" err="1" smtClean="0">
                <a:solidFill>
                  <a:srgbClr val="0000FF"/>
                </a:solidFill>
                <a:ea typeface="ＭＳ Ｐゴシック" pitchFamily="1" charset="-128"/>
              </a:rPr>
              <a:t>e</a:t>
            </a:r>
            <a:r>
              <a:rPr lang="en-GB" sz="1800" dirty="0" smtClean="0">
                <a:solidFill>
                  <a:srgbClr val="0000FF"/>
                </a:solidFill>
                <a:ea typeface="ＭＳ Ｐゴシック" pitchFamily="1" charset="-128"/>
              </a:rPr>
              <a:t> </a:t>
            </a:r>
            <a:r>
              <a:rPr lang="en-GB" sz="1800" dirty="0" err="1" smtClean="0">
                <a:solidFill>
                  <a:srgbClr val="0000FF"/>
                </a:solidFill>
                <a:ea typeface="ＭＳ Ｐゴシック" pitchFamily="1" charset="-128"/>
              </a:rPr>
              <a:t>manutenzione</a:t>
            </a:r>
            <a:r>
              <a:rPr lang="en-GB" sz="1800" dirty="0" smtClean="0">
                <a:solidFill>
                  <a:srgbClr val="0000FF"/>
                </a:solidFill>
                <a:ea typeface="ＭＳ Ｐゴシック" pitchFamily="1" charset="-128"/>
              </a:rPr>
              <a:t> GGM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3/7/2012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aphicFrame>
        <p:nvGraphicFramePr>
          <p:cNvPr id="14" name="Group 92"/>
          <p:cNvGraphicFramePr>
            <a:graphicFrameLocks noGrp="1"/>
          </p:cNvGraphicFramePr>
          <p:nvPr/>
        </p:nvGraphicFramePr>
        <p:xfrm>
          <a:off x="457198" y="3949700"/>
          <a:ext cx="8232649" cy="2377523"/>
        </p:xfrm>
        <a:graphic>
          <a:graphicData uri="http://schemas.openxmlformats.org/drawingml/2006/table">
            <a:tbl>
              <a:tblPr/>
              <a:tblGrid>
                <a:gridCol w="791601"/>
                <a:gridCol w="4834854"/>
                <a:gridCol w="1303097"/>
                <a:gridCol w="1303097"/>
              </a:tblGrid>
              <a:tr h="211899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Richieste CSN1 2014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189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MI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5.8 FTE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x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1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/FTE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6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7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ME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3.7 </a:t>
                      </a:r>
                      <a:r>
                        <a:rPr kumimoji="0" 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kE/m.u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. </a:t>
                      </a:r>
                      <a:r>
                        <a:rPr kumimoji="0" 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24.7 </a:t>
                      </a:r>
                      <a:r>
                        <a:rPr kumimoji="0" lang="en-US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m.u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.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91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kE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7950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CON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Metabolismo 1.5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/FTE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x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5.8 FTE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8.7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29.7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795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Auto CERN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00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Consumi gas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freonless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per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R&amp;D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RPC: under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discussion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10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???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795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Consumi gas GEM e produzione camera dimostratore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12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Group 92"/>
          <p:cNvGraphicFramePr>
            <a:graphicFrameLocks noGrp="1"/>
          </p:cNvGraphicFramePr>
          <p:nvPr/>
        </p:nvGraphicFramePr>
        <p:xfrm>
          <a:off x="457198" y="2540000"/>
          <a:ext cx="8232650" cy="1371878"/>
        </p:xfrm>
        <a:graphic>
          <a:graphicData uri="http://schemas.openxmlformats.org/drawingml/2006/table">
            <a:tbl>
              <a:tblPr/>
              <a:tblGrid>
                <a:gridCol w="791601"/>
                <a:gridCol w="4834855"/>
                <a:gridCol w="1303097"/>
                <a:gridCol w="1303097"/>
              </a:tblGrid>
              <a:tr h="211899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Richieste aggiuntive CSN1 2013 (II semestre)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002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CON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Material consumo analisi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ageing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materiali GEM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8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37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795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Materiale consumo studi stretching fogli GEM</a:t>
                      </a:r>
                      <a:endParaRPr kumimoji="0" 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17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795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/>
                          <a:ea typeface="ＭＳ Ｐゴシック" pitchFamily="1" charset="-128"/>
                          <a:cs typeface="Symbol" charset="2"/>
                        </a:rPr>
                        <a:t>Consumi gas e </a:t>
                      </a:r>
                      <a:r>
                        <a:rPr kumimoji="0" lang="it-IT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/>
                          <a:ea typeface="ＭＳ Ｐゴシック" pitchFamily="1" charset="-128"/>
                          <a:cs typeface="Symbol" charset="2"/>
                        </a:rPr>
                        <a:t>R&amp;D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/>
                          <a:ea typeface="ＭＳ Ｐゴシック" pitchFamily="1" charset="-128"/>
                          <a:cs typeface="Symbol" charset="2"/>
                        </a:rPr>
                        <a:t> meccanica GEM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12 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CasellaDiTesto 10"/>
          <p:cNvSpPr txBox="1"/>
          <p:nvPr/>
        </p:nvSpPr>
        <p:spPr>
          <a:xfrm rot="18150680">
            <a:off x="-185008" y="2884330"/>
            <a:ext cx="1595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preliminary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Richieste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servizi</a:t>
            </a:r>
            <a:r>
              <a:rPr lang="en-US" dirty="0" smtClean="0">
                <a:solidFill>
                  <a:srgbClr val="FF0000"/>
                </a:solidFill>
              </a:rPr>
              <a:t> 2014 CMS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15480"/>
            <a:ext cx="8686800" cy="5609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2000" dirty="0" smtClean="0">
                <a:solidFill>
                  <a:srgbClr val="0000FF"/>
                </a:solidFill>
                <a:ea typeface="ＭＳ Ｐゴシック" pitchFamily="1" charset="-128"/>
              </a:rPr>
              <a:t>2014 </a:t>
            </a:r>
            <a:r>
              <a:rPr lang="it-IT" sz="2000" dirty="0" err="1" smtClean="0">
                <a:solidFill>
                  <a:srgbClr val="0000FF"/>
                </a:solidFill>
                <a:ea typeface="ＭＳ Ｐゴシック" pitchFamily="1" charset="-128"/>
              </a:rPr>
              <a:t>shutdown</a:t>
            </a:r>
            <a:r>
              <a:rPr lang="it-IT" sz="2000" dirty="0" smtClean="0">
                <a:solidFill>
                  <a:srgbClr val="0000FF"/>
                </a:solidFill>
                <a:ea typeface="ＭＳ Ｐゴシック" pitchFamily="1" charset="-128"/>
              </a:rPr>
              <a:t> (LS1), grande </a:t>
            </a:r>
            <a:r>
              <a:rPr lang="it-IT" sz="2000" dirty="0" err="1" smtClean="0">
                <a:solidFill>
                  <a:srgbClr val="0000FF"/>
                </a:solidFill>
                <a:ea typeface="ＭＳ Ｐゴシック" pitchFamily="1" charset="-128"/>
              </a:rPr>
              <a:t> impegno</a:t>
            </a:r>
            <a:r>
              <a:rPr lang="it-IT" sz="2000" dirty="0" smtClean="0">
                <a:solidFill>
                  <a:srgbClr val="0000FF"/>
                </a:solidFill>
                <a:ea typeface="ＭＳ Ｐゴシック" pitchFamily="1" charset="-128"/>
              </a:rPr>
              <a:t> per lavori in sala e nella gas </a:t>
            </a:r>
            <a:r>
              <a:rPr lang="it-IT" sz="2000" dirty="0" err="1" smtClean="0">
                <a:solidFill>
                  <a:srgbClr val="0000FF"/>
                </a:solidFill>
                <a:ea typeface="ＭＳ Ｐゴシック" pitchFamily="1" charset="-128"/>
              </a:rPr>
              <a:t>room</a:t>
            </a:r>
            <a:endParaRPr lang="it-IT" sz="2000" dirty="0" smtClean="0">
              <a:solidFill>
                <a:srgbClr val="0000FF"/>
              </a:solidFill>
              <a:ea typeface="ＭＳ Ｐゴシック" pitchFamily="1" charset="-128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3/7/2012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aphicFrame>
        <p:nvGraphicFramePr>
          <p:cNvPr id="14" name="Group 92"/>
          <p:cNvGraphicFramePr>
            <a:graphicFrameLocks noGrp="1"/>
          </p:cNvGraphicFramePr>
          <p:nvPr/>
        </p:nvGraphicFramePr>
        <p:xfrm>
          <a:off x="127000" y="1681056"/>
          <a:ext cx="8864600" cy="3623218"/>
        </p:xfrm>
        <a:graphic>
          <a:graphicData uri="http://schemas.openxmlformats.org/drawingml/2006/table">
            <a:tbl>
              <a:tblPr/>
              <a:tblGrid>
                <a:gridCol w="1181100"/>
                <a:gridCol w="5600700"/>
                <a:gridCol w="1219200"/>
                <a:gridCol w="863600"/>
              </a:tblGrid>
              <a:tr h="297192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Richieste I e II semestre 2014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467">
                <a:tc rowSpan="5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Tecnici elettronici </a:t>
                      </a: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Div</a:t>
                      </a: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Ric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C</a:t>
                      </a: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ommissioning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 al CERN RE4 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10 </a:t>
                      </a: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28 </a:t>
                      </a: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98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In</a:t>
                      </a:r>
                      <a:r>
                        <a:rPr kumimoji="0" lang="en-US" sz="15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stallazione</a:t>
                      </a:r>
                      <a:r>
                        <a:rPr kumimoji="0" lang="en-US" sz="1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5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elettronica</a:t>
                      </a:r>
                      <a:r>
                        <a:rPr kumimoji="0" lang="en-US" sz="1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readout al CERN RE4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</a:t>
                      </a: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98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</a:t>
                      </a: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iparazioni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e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commissioning al CERN GGM</a:t>
                      </a:r>
                      <a:endParaRPr kumimoji="0" lang="it-IT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</a:t>
                      </a: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98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</a:t>
                      </a: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tudi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ottimizzazione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montaggio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camere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GEM in ASTRA</a:t>
                      </a:r>
                      <a:endParaRPr kumimoji="0" lang="it-IT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7</a:t>
                      </a: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98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 R&amp;D GEM </a:t>
                      </a: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di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grande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area in </a:t>
                      </a: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telescopio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ASTRA</a:t>
                      </a:r>
                      <a:endParaRPr kumimoji="0" lang="it-IT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7</a:t>
                      </a: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98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SPCM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scatola contenimento GEM + supporti movibili per </a:t>
                      </a:r>
                      <a:r>
                        <a:rPr kumimoji="0" lang="it-IT" sz="15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x-ray</a:t>
                      </a:r>
                      <a:r>
                        <a:rPr kumimoji="0" lang="it-IT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it-IT" sz="15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gun</a:t>
                      </a:r>
                      <a:r>
                        <a:rPr kumimoji="0" lang="it-IT" sz="15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moire., </a:t>
                      </a:r>
                      <a:endParaRPr kumimoji="0" lang="it-IT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</a:t>
                      </a: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98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SPECAS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</a:t>
                      </a: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rogettazione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supporto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mobile </a:t>
                      </a: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cannone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x-ray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</a:t>
                      </a: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98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F</a:t>
                      </a: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inalizzazione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circuito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pcb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per GEM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</a:t>
                      </a:r>
                      <a:r>
                        <a:rPr kumimoji="0" lang="it-IT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254000" y="5411374"/>
            <a:ext cx="8435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008000"/>
                </a:solidFill>
              </a:rPr>
              <a:t>Spazio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err="1" smtClean="0">
                <a:solidFill>
                  <a:srgbClr val="008000"/>
                </a:solidFill>
              </a:rPr>
              <a:t>nel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err="1" smtClean="0">
                <a:solidFill>
                  <a:srgbClr val="008000"/>
                </a:solidFill>
              </a:rPr>
              <a:t>laboratorio</a:t>
            </a:r>
            <a:r>
              <a:rPr lang="en-US" dirty="0" smtClean="0">
                <a:solidFill>
                  <a:srgbClr val="008000"/>
                </a:solidFill>
              </a:rPr>
              <a:t> ASTRA per test </a:t>
            </a:r>
            <a:r>
              <a:rPr lang="en-US" dirty="0" err="1" smtClean="0">
                <a:solidFill>
                  <a:srgbClr val="008000"/>
                </a:solidFill>
              </a:rPr>
              <a:t>camere</a:t>
            </a:r>
            <a:r>
              <a:rPr lang="en-US" dirty="0" smtClean="0">
                <a:solidFill>
                  <a:srgbClr val="008000"/>
                </a:solidFill>
              </a:rPr>
              <a:t> spare del </a:t>
            </a:r>
            <a:r>
              <a:rPr lang="en-US" dirty="0" err="1" smtClean="0">
                <a:solidFill>
                  <a:srgbClr val="008000"/>
                </a:solidFill>
              </a:rPr>
              <a:t>sistema</a:t>
            </a:r>
            <a:r>
              <a:rPr lang="en-US" dirty="0" smtClean="0">
                <a:solidFill>
                  <a:srgbClr val="008000"/>
                </a:solidFill>
              </a:rPr>
              <a:t> GGM, </a:t>
            </a:r>
            <a:r>
              <a:rPr lang="en-US" dirty="0" err="1" smtClean="0">
                <a:solidFill>
                  <a:srgbClr val="008000"/>
                </a:solidFill>
              </a:rPr>
              <a:t>studi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err="1" smtClean="0">
                <a:solidFill>
                  <a:srgbClr val="008000"/>
                </a:solidFill>
              </a:rPr>
              <a:t>freonless</a:t>
            </a:r>
            <a:r>
              <a:rPr lang="en-US" dirty="0" smtClean="0">
                <a:solidFill>
                  <a:srgbClr val="008000"/>
                </a:solidFill>
              </a:rPr>
              <a:t> gas mixture;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Uso</a:t>
            </a:r>
            <a:r>
              <a:rPr lang="en-US" dirty="0" smtClean="0">
                <a:solidFill>
                  <a:srgbClr val="FF0000"/>
                </a:solidFill>
              </a:rPr>
              <a:t> 12 </a:t>
            </a:r>
            <a:r>
              <a:rPr lang="en-US" dirty="0" err="1" smtClean="0">
                <a:solidFill>
                  <a:srgbClr val="FF0000"/>
                </a:solidFill>
              </a:rPr>
              <a:t>mesi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di</a:t>
            </a:r>
            <a:r>
              <a:rPr lang="en-US" dirty="0" smtClean="0">
                <a:solidFill>
                  <a:srgbClr val="FF0000"/>
                </a:solidFill>
              </a:rPr>
              <a:t> meta' camera </a:t>
            </a:r>
            <a:r>
              <a:rPr lang="en-US" dirty="0" err="1" smtClean="0">
                <a:solidFill>
                  <a:srgbClr val="FF0000"/>
                </a:solidFill>
              </a:rPr>
              <a:t>pulita</a:t>
            </a:r>
            <a:r>
              <a:rPr lang="en-US" dirty="0" smtClean="0">
                <a:solidFill>
                  <a:srgbClr val="FF0000"/>
                </a:solidFill>
              </a:rPr>
              <a:t> ASTRA per test </a:t>
            </a:r>
            <a:r>
              <a:rPr lang="en-US" dirty="0" err="1" smtClean="0">
                <a:solidFill>
                  <a:srgbClr val="FF0000"/>
                </a:solidFill>
              </a:rPr>
              <a:t>montaggio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meccanico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camere</a:t>
            </a:r>
            <a:r>
              <a:rPr lang="en-US" dirty="0" smtClean="0">
                <a:solidFill>
                  <a:srgbClr val="FF0000"/>
                </a:solidFill>
              </a:rPr>
              <a:t> GEM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67880"/>
            <a:ext cx="8686800" cy="49377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200" dirty="0" smtClean="0">
                <a:solidFill>
                  <a:srgbClr val="FF0000"/>
                </a:solidFill>
              </a:rPr>
              <a:t>Upgrade </a:t>
            </a:r>
            <a:r>
              <a:rPr lang="en-US" sz="2200" dirty="0" smtClean="0">
                <a:solidFill>
                  <a:srgbClr val="FF0000"/>
                </a:solidFill>
              </a:rPr>
              <a:t>trigger con </a:t>
            </a:r>
            <a:r>
              <a:rPr lang="en-US" sz="2200" dirty="0" err="1" smtClean="0">
                <a:solidFill>
                  <a:srgbClr val="FF0000"/>
                </a:solidFill>
              </a:rPr>
              <a:t>ricostruzione</a:t>
            </a:r>
            <a:r>
              <a:rPr lang="en-US" sz="2200" dirty="0" smtClean="0">
                <a:solidFill>
                  <a:srgbClr val="FF0000"/>
                </a:solidFill>
              </a:rPr>
              <a:t> di </a:t>
            </a:r>
            <a:r>
              <a:rPr lang="en-US" sz="2200" dirty="0" err="1" smtClean="0">
                <a:solidFill>
                  <a:srgbClr val="FF0000"/>
                </a:solidFill>
              </a:rPr>
              <a:t>tracce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veloce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smtClean="0">
                <a:solidFill>
                  <a:srgbClr val="FF0000"/>
                </a:solidFill>
              </a:rPr>
              <a:t>FTK:</a:t>
            </a:r>
          </a:p>
          <a:p>
            <a:pPr lvl="1"/>
            <a:r>
              <a:rPr lang="en-US" sz="1900" dirty="0">
                <a:solidFill>
                  <a:srgbClr val="0000FF"/>
                </a:solidFill>
              </a:rPr>
              <a:t>TDR </a:t>
            </a:r>
            <a:r>
              <a:rPr lang="en-US" sz="1900" dirty="0" err="1">
                <a:solidFill>
                  <a:srgbClr val="0000FF"/>
                </a:solidFill>
              </a:rPr>
              <a:t>sottomesso</a:t>
            </a:r>
            <a:r>
              <a:rPr lang="en-US" sz="1900" dirty="0">
                <a:solidFill>
                  <a:srgbClr val="0000FF"/>
                </a:solidFill>
              </a:rPr>
              <a:t> a </a:t>
            </a:r>
            <a:r>
              <a:rPr lang="en-US" sz="1900" dirty="0" err="1">
                <a:solidFill>
                  <a:srgbClr val="0000FF"/>
                </a:solidFill>
              </a:rPr>
              <a:t>Giugno</a:t>
            </a:r>
            <a:r>
              <a:rPr lang="en-US" sz="1900" dirty="0">
                <a:solidFill>
                  <a:srgbClr val="0000FF"/>
                </a:solidFill>
              </a:rPr>
              <a:t> MOU a </a:t>
            </a:r>
            <a:r>
              <a:rPr lang="en-US" sz="1900" dirty="0" err="1" smtClean="0">
                <a:solidFill>
                  <a:srgbClr val="0000FF"/>
                </a:solidFill>
              </a:rPr>
              <a:t>Ottobre</a:t>
            </a:r>
            <a:r>
              <a:rPr lang="en-US" sz="1900" dirty="0" smtClean="0">
                <a:solidFill>
                  <a:srgbClr val="0000FF"/>
                </a:solidFill>
              </a:rPr>
              <a:t> (</a:t>
            </a:r>
            <a:r>
              <a:rPr lang="en-US" sz="1900" dirty="0" err="1" smtClean="0">
                <a:solidFill>
                  <a:srgbClr val="0000FF"/>
                </a:solidFill>
              </a:rPr>
              <a:t>Annovi</a:t>
            </a:r>
            <a:r>
              <a:rPr lang="en-US" sz="1900" dirty="0" smtClean="0">
                <a:solidFill>
                  <a:srgbClr val="0000FF"/>
                </a:solidFill>
              </a:rPr>
              <a:t> e </a:t>
            </a:r>
            <a:r>
              <a:rPr lang="en-US" sz="1900" dirty="0" err="1" smtClean="0">
                <a:solidFill>
                  <a:srgbClr val="0000FF"/>
                </a:solidFill>
              </a:rPr>
              <a:t>Volpi</a:t>
            </a:r>
            <a:r>
              <a:rPr lang="en-US" sz="1900" dirty="0" smtClean="0">
                <a:solidFill>
                  <a:srgbClr val="0000FF"/>
                </a:solidFill>
              </a:rPr>
              <a:t> editors)</a:t>
            </a:r>
            <a:endParaRPr lang="en-US" sz="1900" dirty="0">
              <a:solidFill>
                <a:srgbClr val="0000FF"/>
              </a:solidFill>
            </a:endParaRPr>
          </a:p>
          <a:p>
            <a:pPr lvl="1"/>
            <a:r>
              <a:rPr lang="en-US" sz="1900" dirty="0" err="1" smtClean="0">
                <a:solidFill>
                  <a:srgbClr val="000000"/>
                </a:solidFill>
              </a:rPr>
              <a:t>Mezzanina</a:t>
            </a:r>
            <a:r>
              <a:rPr lang="en-US" sz="1900" dirty="0" smtClean="0">
                <a:solidFill>
                  <a:srgbClr val="000000"/>
                </a:solidFill>
              </a:rPr>
              <a:t> </a:t>
            </a:r>
            <a:r>
              <a:rPr lang="en-US" sz="1900" dirty="0">
                <a:solidFill>
                  <a:srgbClr val="000000"/>
                </a:solidFill>
              </a:rPr>
              <a:t>e </a:t>
            </a:r>
            <a:r>
              <a:rPr lang="en-US" sz="1900" dirty="0" err="1" smtClean="0">
                <a:solidFill>
                  <a:srgbClr val="000000"/>
                </a:solidFill>
              </a:rPr>
              <a:t>AMchip</a:t>
            </a:r>
            <a:r>
              <a:rPr lang="en-US" sz="1900" dirty="0" smtClean="0">
                <a:solidFill>
                  <a:srgbClr val="0000FF"/>
                </a:solidFill>
              </a:rPr>
              <a:t> </a:t>
            </a:r>
            <a:r>
              <a:rPr lang="en-US" sz="1900" dirty="0">
                <a:solidFill>
                  <a:srgbClr val="0000FF"/>
                </a:solidFill>
              </a:rPr>
              <a:t>(M. Beretta </a:t>
            </a:r>
            <a:r>
              <a:rPr lang="en-US" sz="1900" dirty="0" err="1" smtClean="0">
                <a:solidFill>
                  <a:srgbClr val="0000FF"/>
                </a:solidFill>
              </a:rPr>
              <a:t>responsabile</a:t>
            </a:r>
            <a:r>
              <a:rPr lang="en-US" sz="1900" dirty="0" smtClean="0">
                <a:solidFill>
                  <a:srgbClr val="0000FF"/>
                </a:solidFill>
              </a:rPr>
              <a:t>)</a:t>
            </a:r>
            <a:endParaRPr lang="en-US" sz="1900" dirty="0">
              <a:solidFill>
                <a:srgbClr val="0000FF"/>
              </a:solidFill>
            </a:endParaRPr>
          </a:p>
          <a:p>
            <a:pPr lvl="1"/>
            <a:r>
              <a:rPr lang="en-US" sz="1900" dirty="0" err="1" smtClean="0">
                <a:solidFill>
                  <a:schemeClr val="tx1"/>
                </a:solidFill>
              </a:rPr>
              <a:t>Simulazione</a:t>
            </a:r>
            <a:r>
              <a:rPr lang="en-US" sz="1900" dirty="0" smtClean="0">
                <a:solidFill>
                  <a:schemeClr val="tx1"/>
                </a:solidFill>
              </a:rPr>
              <a:t> </a:t>
            </a:r>
            <a:r>
              <a:rPr lang="en-US" sz="1900" dirty="0" smtClean="0">
                <a:solidFill>
                  <a:srgbClr val="0000FF"/>
                </a:solidFill>
              </a:rPr>
              <a:t>(G. </a:t>
            </a:r>
            <a:r>
              <a:rPr lang="en-US" sz="1900" dirty="0" err="1" smtClean="0">
                <a:solidFill>
                  <a:srgbClr val="0000FF"/>
                </a:solidFill>
              </a:rPr>
              <a:t>Volpi</a:t>
            </a:r>
            <a:r>
              <a:rPr lang="en-US" sz="1900" dirty="0" smtClean="0">
                <a:solidFill>
                  <a:srgbClr val="0000FF"/>
                </a:solidFill>
              </a:rPr>
              <a:t> </a:t>
            </a:r>
            <a:r>
              <a:rPr lang="en-US" sz="1900" dirty="0" err="1" smtClean="0">
                <a:solidFill>
                  <a:srgbClr val="0000FF"/>
                </a:solidFill>
              </a:rPr>
              <a:t>responsabile</a:t>
            </a:r>
            <a:r>
              <a:rPr lang="en-US" sz="1900" dirty="0" smtClean="0">
                <a:solidFill>
                  <a:srgbClr val="0000FF"/>
                </a:solidFill>
              </a:rPr>
              <a:t>)</a:t>
            </a:r>
          </a:p>
          <a:p>
            <a:pPr lvl="1"/>
            <a:r>
              <a:rPr lang="en-US" sz="1900" dirty="0" smtClean="0">
                <a:solidFill>
                  <a:schemeClr val="tx1"/>
                </a:solidFill>
              </a:rPr>
              <a:t>HW integration </a:t>
            </a:r>
            <a:r>
              <a:rPr lang="en-US" sz="1900" dirty="0" smtClean="0">
                <a:solidFill>
                  <a:srgbClr val="0000FF"/>
                </a:solidFill>
              </a:rPr>
              <a:t>(A.  </a:t>
            </a:r>
            <a:r>
              <a:rPr lang="en-US" sz="1900" dirty="0" err="1" smtClean="0">
                <a:solidFill>
                  <a:srgbClr val="0000FF"/>
                </a:solidFill>
              </a:rPr>
              <a:t>Annovi</a:t>
            </a:r>
            <a:r>
              <a:rPr lang="en-US" sz="1900" dirty="0" smtClean="0">
                <a:solidFill>
                  <a:srgbClr val="0000FF"/>
                </a:solidFill>
              </a:rPr>
              <a:t> </a:t>
            </a:r>
            <a:r>
              <a:rPr lang="en-US" sz="1900" dirty="0" err="1" smtClean="0">
                <a:solidFill>
                  <a:srgbClr val="0000FF"/>
                </a:solidFill>
              </a:rPr>
              <a:t>responsabile</a:t>
            </a:r>
            <a:r>
              <a:rPr lang="en-US" sz="1900" dirty="0" smtClean="0">
                <a:solidFill>
                  <a:srgbClr val="0000FF"/>
                </a:solidFill>
              </a:rPr>
              <a:t>) </a:t>
            </a:r>
          </a:p>
          <a:p>
            <a:pPr lvl="1"/>
            <a:r>
              <a:rPr lang="en-US" sz="1900" dirty="0" err="1" smtClean="0">
                <a:solidFill>
                  <a:srgbClr val="000000"/>
                </a:solidFill>
              </a:rPr>
              <a:t>Dimostratore</a:t>
            </a:r>
            <a:r>
              <a:rPr lang="en-US" sz="1900" dirty="0" smtClean="0">
                <a:solidFill>
                  <a:srgbClr val="000000"/>
                </a:solidFill>
              </a:rPr>
              <a:t> in ATLAS </a:t>
            </a:r>
            <a:r>
              <a:rPr lang="en-US" sz="1900" dirty="0" err="1" smtClean="0">
                <a:solidFill>
                  <a:srgbClr val="000000"/>
                </a:solidFill>
              </a:rPr>
              <a:t>testato</a:t>
            </a:r>
            <a:r>
              <a:rPr lang="en-US" sz="1900" dirty="0" smtClean="0">
                <a:solidFill>
                  <a:srgbClr val="000000"/>
                </a:solidFill>
              </a:rPr>
              <a:t> con </a:t>
            </a:r>
            <a:r>
              <a:rPr lang="en-US" sz="1900" dirty="0" err="1" smtClean="0">
                <a:solidFill>
                  <a:srgbClr val="000000"/>
                </a:solidFill>
              </a:rPr>
              <a:t>successo</a:t>
            </a:r>
            <a:endParaRPr lang="en-US" sz="1900" dirty="0" smtClean="0">
              <a:solidFill>
                <a:srgbClr val="000000"/>
              </a:solidFill>
            </a:endParaRPr>
          </a:p>
          <a:p>
            <a:pPr marL="594360" lvl="2" indent="0">
              <a:buNone/>
            </a:pPr>
            <a:r>
              <a:rPr lang="en-US" sz="1600" dirty="0" smtClean="0">
                <a:solidFill>
                  <a:srgbClr val="000000"/>
                </a:solidFill>
              </a:rPr>
              <a:t>                                       (</a:t>
            </a:r>
            <a:r>
              <a:rPr lang="en-US" sz="1600" dirty="0" err="1" smtClean="0">
                <a:solidFill>
                  <a:srgbClr val="000000"/>
                </a:solidFill>
              </a:rPr>
              <a:t>SimilFellow</a:t>
            </a:r>
            <a:r>
              <a:rPr lang="en-US" sz="1600" dirty="0" smtClean="0">
                <a:solidFill>
                  <a:srgbClr val="000000"/>
                </a:solidFill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</a:rPr>
              <a:t>Volpi</a:t>
            </a:r>
            <a:r>
              <a:rPr lang="en-US" sz="1600" dirty="0" smtClean="0">
                <a:solidFill>
                  <a:srgbClr val="000000"/>
                </a:solidFill>
              </a:rPr>
              <a:t> e </a:t>
            </a:r>
            <a:r>
              <a:rPr lang="en-US" sz="1600" dirty="0" err="1" smtClean="0">
                <a:solidFill>
                  <a:srgbClr val="000000"/>
                </a:solidFill>
              </a:rPr>
              <a:t>Annovi</a:t>
            </a:r>
            <a:r>
              <a:rPr lang="en-US" sz="1600" dirty="0" smtClean="0">
                <a:solidFill>
                  <a:srgbClr val="000000"/>
                </a:solidFill>
              </a:rPr>
              <a:t>)</a:t>
            </a:r>
          </a:p>
          <a:p>
            <a:pPr lvl="1"/>
            <a:r>
              <a:rPr lang="en-US" sz="1900" dirty="0" err="1" smtClean="0">
                <a:solidFill>
                  <a:srgbClr val="000000"/>
                </a:solidFill>
              </a:rPr>
              <a:t>Produzione</a:t>
            </a:r>
            <a:r>
              <a:rPr lang="en-US" sz="1900" dirty="0" smtClean="0">
                <a:solidFill>
                  <a:srgbClr val="000000"/>
                </a:solidFill>
              </a:rPr>
              <a:t> e test </a:t>
            </a:r>
            <a:r>
              <a:rPr lang="en-US" sz="1900" dirty="0" err="1" smtClean="0">
                <a:solidFill>
                  <a:srgbClr val="000000"/>
                </a:solidFill>
              </a:rPr>
              <a:t>AMChip</a:t>
            </a:r>
            <a:r>
              <a:rPr lang="en-US" sz="1900" dirty="0" smtClean="0">
                <a:solidFill>
                  <a:srgbClr val="000000"/>
                </a:solidFill>
              </a:rPr>
              <a:t>,</a:t>
            </a:r>
            <a:r>
              <a:rPr lang="en-US" sz="1900" dirty="0" smtClean="0">
                <a:solidFill>
                  <a:srgbClr val="000000"/>
                </a:solidFill>
              </a:rPr>
              <a:t> </a:t>
            </a:r>
            <a:r>
              <a:rPr lang="en-US" sz="1900" dirty="0" err="1" smtClean="0">
                <a:solidFill>
                  <a:srgbClr val="000000"/>
                </a:solidFill>
              </a:rPr>
              <a:t>mezzanina</a:t>
            </a:r>
            <a:r>
              <a:rPr lang="en-US" sz="1900" dirty="0" smtClean="0">
                <a:solidFill>
                  <a:srgbClr val="000000"/>
                </a:solidFill>
              </a:rPr>
              <a:t> </a:t>
            </a:r>
            <a:r>
              <a:rPr lang="en-US" sz="1900" dirty="0" err="1" smtClean="0">
                <a:solidFill>
                  <a:srgbClr val="000000"/>
                </a:solidFill>
              </a:rPr>
              <a:t>nel</a:t>
            </a:r>
            <a:r>
              <a:rPr lang="en-US" sz="1900" dirty="0" smtClean="0">
                <a:solidFill>
                  <a:srgbClr val="000000"/>
                </a:solidFill>
              </a:rPr>
              <a:t> 2014</a:t>
            </a:r>
          </a:p>
          <a:p>
            <a:pPr lvl="1"/>
            <a:r>
              <a:rPr lang="en-US" sz="1600" dirty="0" err="1" smtClean="0">
                <a:solidFill>
                  <a:srgbClr val="000000"/>
                </a:solidFill>
              </a:rPr>
              <a:t>Laboratorio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in </a:t>
            </a:r>
            <a:r>
              <a:rPr lang="en-US" sz="1600" dirty="0" err="1" smtClean="0">
                <a:solidFill>
                  <a:srgbClr val="000000"/>
                </a:solidFill>
              </a:rPr>
              <a:t>fase</a:t>
            </a:r>
            <a:r>
              <a:rPr lang="en-US" sz="1600" dirty="0" smtClean="0">
                <a:solidFill>
                  <a:srgbClr val="000000"/>
                </a:solidFill>
              </a:rPr>
              <a:t> di </a:t>
            </a:r>
            <a:r>
              <a:rPr lang="en-US" sz="1600" dirty="0" err="1" smtClean="0">
                <a:solidFill>
                  <a:srgbClr val="000000"/>
                </a:solidFill>
              </a:rPr>
              <a:t>allestimento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avanzata</a:t>
            </a:r>
            <a:r>
              <a:rPr lang="en-US" sz="1600" dirty="0" smtClean="0">
                <a:solidFill>
                  <a:srgbClr val="000000"/>
                </a:solidFill>
              </a:rPr>
              <a:t> (Beretta</a:t>
            </a:r>
            <a:r>
              <a:rPr lang="en-US" sz="1600" dirty="0" smtClean="0">
                <a:solidFill>
                  <a:srgbClr val="000000"/>
                </a:solidFill>
              </a:rPr>
              <a:t>)</a:t>
            </a:r>
          </a:p>
          <a:p>
            <a:pPr lvl="1"/>
            <a:r>
              <a:rPr lang="en-US" sz="1600" dirty="0" err="1" smtClean="0">
                <a:solidFill>
                  <a:srgbClr val="000000"/>
                </a:solidFill>
              </a:rPr>
              <a:t>Progettazione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AMChip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e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nuovo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algoritmo</a:t>
            </a:r>
            <a:r>
              <a:rPr lang="en-US" sz="1600" dirty="0" smtClean="0">
                <a:solidFill>
                  <a:srgbClr val="000000"/>
                </a:solidFill>
              </a:rPr>
              <a:t> (</a:t>
            </a:r>
            <a:r>
              <a:rPr lang="en-US" sz="1600" dirty="0" err="1" smtClean="0">
                <a:solidFill>
                  <a:srgbClr val="000000"/>
                </a:solidFill>
              </a:rPr>
              <a:t>Annovi</a:t>
            </a:r>
            <a:r>
              <a:rPr lang="en-US" sz="1600" dirty="0" err="1" smtClean="0">
                <a:solidFill>
                  <a:srgbClr val="000000"/>
                </a:solidFill>
              </a:rPr>
              <a:t>-Beretta-Volpi</a:t>
            </a:r>
            <a:r>
              <a:rPr lang="en-US" sz="1600" dirty="0" smtClean="0">
                <a:solidFill>
                  <a:srgbClr val="000000"/>
                </a:solidFill>
              </a:rPr>
              <a:t>)</a:t>
            </a:r>
          </a:p>
          <a:p>
            <a:pPr lvl="1"/>
            <a:endParaRPr lang="en-US" sz="1600" dirty="0" smtClean="0">
              <a:solidFill>
                <a:srgbClr val="000000"/>
              </a:solidFill>
            </a:endParaRPr>
          </a:p>
          <a:p>
            <a:pPr lvl="1"/>
            <a:r>
              <a:rPr lang="en-US" sz="1900" dirty="0" smtClean="0">
                <a:solidFill>
                  <a:srgbClr val="000000"/>
                </a:solidFill>
              </a:rPr>
              <a:t>Schema </a:t>
            </a:r>
            <a:r>
              <a:rPr lang="en-US" sz="1900" dirty="0" smtClean="0">
                <a:solidFill>
                  <a:srgbClr val="000000"/>
                </a:solidFill>
              </a:rPr>
              <a:t>di trigger </a:t>
            </a:r>
            <a:r>
              <a:rPr lang="en-US" sz="1900" dirty="0" err="1" smtClean="0">
                <a:solidFill>
                  <a:srgbClr val="000000"/>
                </a:solidFill>
              </a:rPr>
              <a:t>combinato</a:t>
            </a:r>
            <a:r>
              <a:rPr lang="en-US" sz="1900" dirty="0" smtClean="0">
                <a:solidFill>
                  <a:srgbClr val="000000"/>
                </a:solidFill>
              </a:rPr>
              <a:t> con </a:t>
            </a:r>
            <a:r>
              <a:rPr lang="en-US" sz="1900" dirty="0" err="1" smtClean="0">
                <a:solidFill>
                  <a:srgbClr val="000000"/>
                </a:solidFill>
              </a:rPr>
              <a:t>calorimetro</a:t>
            </a:r>
            <a:r>
              <a:rPr lang="en-US" sz="1900" dirty="0" smtClean="0">
                <a:solidFill>
                  <a:srgbClr val="000000"/>
                </a:solidFill>
              </a:rPr>
              <a:t> Particle Flow </a:t>
            </a:r>
            <a:r>
              <a:rPr lang="en-US" sz="1900" dirty="0" err="1" smtClean="0">
                <a:solidFill>
                  <a:srgbClr val="000000"/>
                </a:solidFill>
              </a:rPr>
              <a:t>nel</a:t>
            </a:r>
            <a:r>
              <a:rPr lang="en-US" sz="1900" dirty="0" smtClean="0">
                <a:solidFill>
                  <a:srgbClr val="000000"/>
                </a:solidFill>
              </a:rPr>
              <a:t> trigger </a:t>
            </a:r>
          </a:p>
          <a:p>
            <a:pPr marL="594360" lvl="2" indent="0">
              <a:buNone/>
            </a:pPr>
            <a:r>
              <a:rPr lang="en-US" sz="1600" dirty="0" smtClean="0">
                <a:solidFill>
                  <a:srgbClr val="000000"/>
                </a:solidFill>
              </a:rPr>
              <a:t>                                                                                                                  (</a:t>
            </a:r>
            <a:r>
              <a:rPr lang="en-US" sz="1600" dirty="0" err="1" smtClean="0">
                <a:solidFill>
                  <a:srgbClr val="000000"/>
                </a:solidFill>
              </a:rPr>
              <a:t>Testa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Volpi</a:t>
            </a:r>
            <a:r>
              <a:rPr lang="en-US" sz="1600" dirty="0" smtClean="0">
                <a:solidFill>
                  <a:srgbClr val="000000"/>
                </a:solidFill>
              </a:rPr>
              <a:t>)</a:t>
            </a:r>
          </a:p>
          <a:p>
            <a:pPr marL="594360" lvl="2" indent="0">
              <a:buNone/>
            </a:pPr>
            <a:r>
              <a:rPr lang="en-US" sz="1600" dirty="0" err="1" smtClean="0">
                <a:solidFill>
                  <a:srgbClr val="000000"/>
                </a:solidFill>
              </a:rPr>
              <a:t>Volpi</a:t>
            </a:r>
            <a:r>
              <a:rPr lang="en-US" sz="1600" dirty="0" smtClean="0">
                <a:solidFill>
                  <a:srgbClr val="000000"/>
                </a:solidFill>
              </a:rPr>
              <a:t> in </a:t>
            </a:r>
            <a:r>
              <a:rPr lang="en-US" sz="1600" dirty="0" err="1" smtClean="0">
                <a:solidFill>
                  <a:srgbClr val="000000"/>
                </a:solidFill>
              </a:rPr>
              <a:t>ottima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posizione</a:t>
            </a:r>
            <a:r>
              <a:rPr lang="en-US" sz="1600" dirty="0" smtClean="0">
                <a:solidFill>
                  <a:srgbClr val="000000"/>
                </a:solidFill>
              </a:rPr>
              <a:t> (1</a:t>
            </a:r>
            <a:r>
              <a:rPr lang="en-US" sz="1600" baseline="30000" dirty="0" smtClean="0">
                <a:solidFill>
                  <a:srgbClr val="000000"/>
                </a:solidFill>
              </a:rPr>
              <a:t>o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dei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partecipanti</a:t>
            </a:r>
            <a:r>
              <a:rPr lang="en-US" sz="1600" dirty="0" smtClean="0">
                <a:solidFill>
                  <a:srgbClr val="000000"/>
                </a:solidFill>
              </a:rPr>
              <a:t> INFN) per un FIRB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Attivita</a:t>
            </a:r>
            <a:r>
              <a:rPr lang="en-US" dirty="0" smtClean="0"/>
              <a:t>’ </a:t>
            </a:r>
            <a:r>
              <a:rPr lang="en-US" dirty="0" smtClean="0"/>
              <a:t>2013-2014: </a:t>
            </a:r>
            <a:r>
              <a:rPr lang="en-US" dirty="0" smtClean="0"/>
              <a:t>ATLAS @ LNF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2/7/2013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pic>
        <p:nvPicPr>
          <p:cNvPr id="4" name="Picture 3" descr="Screen Shot 2013-06-29 at 10.14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685206" y="2070100"/>
            <a:ext cx="3458794" cy="238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 smtClean="0">
                <a:solidFill>
                  <a:srgbClr val="FF0000"/>
                </a:solidFill>
              </a:rPr>
              <a:t>P</a:t>
            </a:r>
            <a:r>
              <a:rPr lang="en-GB" dirty="0" err="1" smtClean="0">
                <a:solidFill>
                  <a:srgbClr val="FF0000"/>
                </a:solidFill>
              </a:rPr>
              <a:t>rofilo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temporale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impegni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e</a:t>
            </a:r>
            <a:r>
              <a:rPr lang="en-GB" dirty="0" smtClean="0">
                <a:solidFill>
                  <a:srgbClr val="FF0000"/>
                </a:solidFill>
              </a:rPr>
              <a:t> FTE CMS LNF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3/7/2012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/>
              <a:t>Report Coordinatore I - LNF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48" y="1320800"/>
            <a:ext cx="8645470" cy="21082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80848" y="3588434"/>
            <a:ext cx="861004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>
                <a:solidFill>
                  <a:srgbClr val="FF0000"/>
                </a:solidFill>
              </a:rPr>
              <a:t>Necessita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periodo</a:t>
            </a:r>
            <a:r>
              <a:rPr lang="en-GB" b="1" dirty="0" smtClean="0">
                <a:solidFill>
                  <a:srgbClr val="FF0000"/>
                </a:solidFill>
              </a:rPr>
              <a:t> 2014-2018</a:t>
            </a:r>
          </a:p>
          <a:p>
            <a:pPr>
              <a:buFontTx/>
              <a:buChar char="-"/>
            </a:pPr>
            <a:r>
              <a:rPr lang="en-GB" dirty="0" smtClean="0"/>
              <a:t> </a:t>
            </a:r>
            <a:r>
              <a:rPr lang="en-GB" b="1" dirty="0" smtClean="0"/>
              <a:t>2014:</a:t>
            </a:r>
            <a:r>
              <a:rPr lang="en-GB" dirty="0" smtClean="0"/>
              <a:t> </a:t>
            </a:r>
            <a:r>
              <a:rPr lang="en-GB" dirty="0" err="1" smtClean="0"/>
              <a:t>uso</a:t>
            </a:r>
            <a:r>
              <a:rPr lang="en-GB" dirty="0" smtClean="0"/>
              <a:t> camera </a:t>
            </a:r>
            <a:r>
              <a:rPr lang="en-GB" dirty="0" err="1" smtClean="0"/>
              <a:t>pulita</a:t>
            </a:r>
            <a:r>
              <a:rPr lang="en-GB" dirty="0" smtClean="0"/>
              <a:t> ASTRA per </a:t>
            </a:r>
            <a:r>
              <a:rPr lang="en-GB" dirty="0" err="1" smtClean="0"/>
              <a:t>finalizzazione</a:t>
            </a:r>
            <a:r>
              <a:rPr lang="en-GB" dirty="0" smtClean="0"/>
              <a:t> </a:t>
            </a:r>
            <a:r>
              <a:rPr lang="en-GB" dirty="0" err="1" smtClean="0"/>
              <a:t>ottimizzazione</a:t>
            </a:r>
            <a:r>
              <a:rPr lang="en-GB" dirty="0" smtClean="0"/>
              <a:t> </a:t>
            </a:r>
            <a:r>
              <a:rPr lang="en-GB" dirty="0" err="1" smtClean="0"/>
              <a:t>montaggio</a:t>
            </a:r>
            <a:r>
              <a:rPr lang="en-GB" dirty="0" smtClean="0"/>
              <a:t> GEM </a:t>
            </a:r>
            <a:r>
              <a:rPr lang="en-GB" dirty="0" err="1" smtClean="0"/>
              <a:t>e</a:t>
            </a:r>
            <a:r>
              <a:rPr lang="en-GB" dirty="0" smtClean="0"/>
              <a:t> R&amp;D</a:t>
            </a:r>
          </a:p>
          <a:p>
            <a:pPr>
              <a:buFontTx/>
              <a:buChar char="-"/>
            </a:pPr>
            <a:r>
              <a:rPr lang="en-GB" dirty="0" smtClean="0"/>
              <a:t> </a:t>
            </a:r>
            <a:r>
              <a:rPr lang="en-GB" b="1" dirty="0" smtClean="0"/>
              <a:t>2015-2016:</a:t>
            </a:r>
          </a:p>
          <a:p>
            <a:pPr lvl="1">
              <a:buFontTx/>
              <a:buChar char="-"/>
            </a:pPr>
            <a:r>
              <a:rPr lang="en-GB" dirty="0" smtClean="0"/>
              <a:t> </a:t>
            </a:r>
            <a:r>
              <a:rPr lang="en-GB" dirty="0" err="1" smtClean="0"/>
              <a:t>utilizzo</a:t>
            </a:r>
            <a:r>
              <a:rPr lang="en-GB" dirty="0" smtClean="0"/>
              <a:t> 20 </a:t>
            </a:r>
            <a:r>
              <a:rPr lang="en-GB" dirty="0" err="1" smtClean="0"/>
              <a:t>mq</a:t>
            </a:r>
            <a:r>
              <a:rPr lang="en-GB" dirty="0" smtClean="0"/>
              <a:t> camera </a:t>
            </a:r>
            <a:r>
              <a:rPr lang="en-GB" dirty="0" err="1" smtClean="0"/>
              <a:t>pulita</a:t>
            </a:r>
            <a:r>
              <a:rPr lang="en-GB" dirty="0" smtClean="0"/>
              <a:t> (</a:t>
            </a:r>
            <a:r>
              <a:rPr lang="en-GB" dirty="0" err="1" smtClean="0"/>
              <a:t>classe</a:t>
            </a:r>
            <a:r>
              <a:rPr lang="en-GB" dirty="0" smtClean="0"/>
              <a:t> 1000)  </a:t>
            </a:r>
          </a:p>
          <a:p>
            <a:r>
              <a:rPr lang="en-GB" dirty="0" smtClean="0"/>
              <a:t>	- 20 </a:t>
            </a:r>
            <a:r>
              <a:rPr lang="en-GB" dirty="0" err="1" smtClean="0"/>
              <a:t>mq</a:t>
            </a:r>
            <a:r>
              <a:rPr lang="en-GB" dirty="0" smtClean="0"/>
              <a:t> per test </a:t>
            </a:r>
            <a:r>
              <a:rPr lang="en-GB" dirty="0" err="1" smtClean="0"/>
              <a:t>di</a:t>
            </a:r>
            <a:r>
              <a:rPr lang="en-GB" dirty="0" smtClean="0"/>
              <a:t> </a:t>
            </a:r>
            <a:r>
              <a:rPr lang="en-GB" dirty="0" err="1" smtClean="0"/>
              <a:t>qualita</a:t>
            </a:r>
            <a:r>
              <a:rPr lang="en-GB" dirty="0" smtClean="0"/>
              <a:t> </a:t>
            </a:r>
            <a:r>
              <a:rPr lang="en-GB" dirty="0" err="1" smtClean="0"/>
              <a:t>anche</a:t>
            </a:r>
            <a:r>
              <a:rPr lang="en-GB" dirty="0" smtClean="0"/>
              <a:t> in area non </a:t>
            </a:r>
            <a:r>
              <a:rPr lang="en-GB" dirty="0" err="1" smtClean="0"/>
              <a:t>pulita</a:t>
            </a:r>
            <a:r>
              <a:rPr lang="en-GB" dirty="0" smtClean="0"/>
              <a:t> ma </a:t>
            </a:r>
            <a:r>
              <a:rPr lang="en-GB" dirty="0" err="1" smtClean="0"/>
              <a:t>condizionata</a:t>
            </a:r>
            <a:endParaRPr lang="en-GB" dirty="0" smtClean="0"/>
          </a:p>
          <a:p>
            <a:r>
              <a:rPr lang="en-GB" dirty="0" smtClean="0"/>
              <a:t>	-1.5 FTE/anno </a:t>
            </a:r>
            <a:r>
              <a:rPr lang="en-GB" dirty="0" err="1" smtClean="0"/>
              <a:t>tecnici</a:t>
            </a:r>
            <a:r>
              <a:rPr lang="en-GB" dirty="0" smtClean="0"/>
              <a:t> </a:t>
            </a:r>
            <a:r>
              <a:rPr lang="en-GB" dirty="0" err="1" smtClean="0"/>
              <a:t>di</a:t>
            </a:r>
            <a:r>
              <a:rPr lang="en-GB" dirty="0" smtClean="0"/>
              <a:t> </a:t>
            </a:r>
            <a:r>
              <a:rPr lang="en-GB" dirty="0" err="1" smtClean="0"/>
              <a:t>supporto</a:t>
            </a:r>
            <a:endParaRPr lang="en-GB" dirty="0"/>
          </a:p>
        </p:txBody>
      </p:sp>
      <p:grpSp>
        <p:nvGrpSpPr>
          <p:cNvPr id="9" name="Group 9"/>
          <p:cNvGrpSpPr/>
          <p:nvPr/>
        </p:nvGrpSpPr>
        <p:grpSpPr>
          <a:xfrm>
            <a:off x="8379506" y="5919374"/>
            <a:ext cx="620683" cy="369332"/>
            <a:chOff x="8379506" y="5919374"/>
            <a:chExt cx="620683" cy="369332"/>
          </a:xfrm>
        </p:grpSpPr>
        <p:sp>
          <p:nvSpPr>
            <p:cNvPr id="10" name="Action Button: Custom 9">
              <a:hlinkClick r:id="" action="ppaction://noaction" highlightClick="1"/>
              <a:hlinkHover r:id="rId3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33869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STATUS </a:t>
            </a:r>
            <a:r>
              <a:rPr lang="en-US" dirty="0" err="1" smtClean="0"/>
              <a:t>di</a:t>
            </a:r>
            <a:r>
              <a:rPr lang="en-US" dirty="0" smtClean="0"/>
              <a:t> BES-III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7732" y="1153580"/>
            <a:ext cx="8839201" cy="5353053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defRPr/>
            </a:pPr>
            <a:r>
              <a:rPr lang="en-US" sz="2400" dirty="0" err="1" smtClean="0">
                <a:solidFill>
                  <a:srgbClr val="FF0000"/>
                </a:solidFill>
                <a:latin typeface="Arial" pitchFamily="-108" charset="0"/>
              </a:rPr>
              <a:t>Nel</a:t>
            </a:r>
            <a:r>
              <a:rPr lang="en-US" sz="2400" dirty="0" smtClean="0">
                <a:solidFill>
                  <a:srgbClr val="FF0000"/>
                </a:solidFill>
                <a:latin typeface="Arial" pitchFamily="-10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-108" charset="0"/>
              </a:rPr>
              <a:t>corso</a:t>
            </a:r>
            <a:r>
              <a:rPr lang="en-US" sz="2400" dirty="0" smtClean="0">
                <a:solidFill>
                  <a:srgbClr val="FF0000"/>
                </a:solidFill>
                <a:latin typeface="Arial" pitchFamily="-108" charset="0"/>
              </a:rPr>
              <a:t> del 2013 la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-108" charset="0"/>
              </a:rPr>
              <a:t>collaborazione</a:t>
            </a:r>
            <a:r>
              <a:rPr lang="en-US" sz="2400" dirty="0" smtClean="0">
                <a:solidFill>
                  <a:srgbClr val="FF0000"/>
                </a:solidFill>
                <a:latin typeface="Arial" pitchFamily="-108" charset="0"/>
              </a:rPr>
              <a:t> BESIII Italia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-108" charset="0"/>
              </a:rPr>
              <a:t>si</a:t>
            </a:r>
            <a:r>
              <a:rPr lang="en-US" sz="2400" dirty="0" smtClean="0">
                <a:solidFill>
                  <a:srgbClr val="FF0000"/>
                </a:solidFill>
                <a:latin typeface="Arial" pitchFamily="-10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-108" charset="0"/>
              </a:rPr>
              <a:t>e</a:t>
            </a:r>
            <a:r>
              <a:rPr lang="en-US" sz="2400" dirty="0" smtClean="0">
                <a:solidFill>
                  <a:srgbClr val="FF0000"/>
                </a:solidFill>
                <a:latin typeface="Arial" pitchFamily="-108" charset="0"/>
              </a:rPr>
              <a:t>`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-108" charset="0"/>
              </a:rPr>
              <a:t>ampliata</a:t>
            </a:r>
            <a:r>
              <a:rPr lang="en-US" sz="2400" dirty="0" smtClean="0">
                <a:solidFill>
                  <a:srgbClr val="FF0000"/>
                </a:solidFill>
                <a:latin typeface="Arial" pitchFamily="-108" charset="0"/>
              </a:rPr>
              <a:t>: </a:t>
            </a:r>
          </a:p>
          <a:p>
            <a:pPr marL="617220" lvl="1" indent="-342900">
              <a:defRPr/>
            </a:pPr>
            <a:r>
              <a:rPr lang="en-US" sz="2100" dirty="0" err="1" smtClean="0">
                <a:solidFill>
                  <a:srgbClr val="FF0000"/>
                </a:solidFill>
                <a:latin typeface="Arial" pitchFamily="-108" charset="0"/>
              </a:rPr>
              <a:t>nuovi</a:t>
            </a:r>
            <a:r>
              <a:rPr lang="en-US" sz="2100" dirty="0" smtClean="0">
                <a:solidFill>
                  <a:srgbClr val="FF0000"/>
                </a:solidFill>
                <a:latin typeface="Arial" pitchFamily="-108" charset="0"/>
              </a:rPr>
              <a:t> </a:t>
            </a:r>
            <a:r>
              <a:rPr lang="en-US" sz="2100" dirty="0" err="1" smtClean="0">
                <a:solidFill>
                  <a:srgbClr val="FF0000"/>
                </a:solidFill>
                <a:latin typeface="Arial" pitchFamily="-108" charset="0"/>
              </a:rPr>
              <a:t>ingressi</a:t>
            </a:r>
            <a:r>
              <a:rPr lang="en-US" sz="2100" dirty="0" smtClean="0">
                <a:solidFill>
                  <a:srgbClr val="FF0000"/>
                </a:solidFill>
                <a:latin typeface="Arial" pitchFamily="-108" charset="0"/>
              </a:rPr>
              <a:t> a LNF (x2 FTE </a:t>
            </a:r>
            <a:r>
              <a:rPr lang="en-US" sz="2100" dirty="0" err="1" smtClean="0">
                <a:solidFill>
                  <a:srgbClr val="FF0000"/>
                </a:solidFill>
                <a:latin typeface="Arial" pitchFamily="-108" charset="0"/>
              </a:rPr>
              <a:t>rispetto</a:t>
            </a:r>
            <a:r>
              <a:rPr lang="en-US" sz="2100" dirty="0" smtClean="0">
                <a:solidFill>
                  <a:srgbClr val="FF0000"/>
                </a:solidFill>
                <a:latin typeface="Arial" pitchFamily="-108" charset="0"/>
              </a:rPr>
              <a:t> al 2013) </a:t>
            </a:r>
            <a:r>
              <a:rPr lang="en-US" sz="2100" dirty="0" err="1" smtClean="0">
                <a:solidFill>
                  <a:srgbClr val="FF0000"/>
                </a:solidFill>
                <a:latin typeface="Arial" pitchFamily="-108" charset="0"/>
              </a:rPr>
              <a:t>e</a:t>
            </a:r>
            <a:r>
              <a:rPr lang="en-US" sz="2100" dirty="0" smtClean="0">
                <a:solidFill>
                  <a:srgbClr val="FF0000"/>
                </a:solidFill>
                <a:latin typeface="Arial" pitchFamily="-108" charset="0"/>
              </a:rPr>
              <a:t> a Torino</a:t>
            </a:r>
          </a:p>
          <a:p>
            <a:pPr marL="617220" lvl="1" indent="-342900">
              <a:defRPr/>
            </a:pPr>
            <a:r>
              <a:rPr lang="en-US" sz="2100" dirty="0" smtClean="0">
                <a:solidFill>
                  <a:srgbClr val="FF0000"/>
                </a:solidFill>
                <a:latin typeface="Arial" pitchFamily="-108" charset="0"/>
              </a:rPr>
              <a:t>+ </a:t>
            </a:r>
            <a:r>
              <a:rPr lang="en-US" sz="2100" dirty="0" err="1" smtClean="0">
                <a:solidFill>
                  <a:srgbClr val="FF0000"/>
                </a:solidFill>
                <a:latin typeface="Arial" pitchFamily="-108" charset="0"/>
              </a:rPr>
              <a:t>sezione</a:t>
            </a:r>
            <a:r>
              <a:rPr lang="en-US" sz="2100" dirty="0" smtClean="0">
                <a:solidFill>
                  <a:srgbClr val="FF0000"/>
                </a:solidFill>
                <a:latin typeface="Arial" pitchFamily="-108" charset="0"/>
              </a:rPr>
              <a:t> Ferrara</a:t>
            </a:r>
          </a:p>
          <a:p>
            <a:pPr marL="342900" indent="-342900">
              <a:defRPr/>
            </a:pPr>
            <a:r>
              <a:rPr lang="en-US" sz="2400" dirty="0" smtClean="0">
                <a:latin typeface="Arial" pitchFamily="-108" charset="0"/>
              </a:rPr>
              <a:t>BESIII/BEPCII </a:t>
            </a:r>
            <a:r>
              <a:rPr lang="en-US" sz="2400" dirty="0" err="1" smtClean="0">
                <a:latin typeface="Arial" pitchFamily="-108" charset="0"/>
              </a:rPr>
              <a:t>stanno</a:t>
            </a:r>
            <a:r>
              <a:rPr lang="en-US" sz="2400" dirty="0" smtClean="0">
                <a:latin typeface="Arial" pitchFamily="-108" charset="0"/>
              </a:rPr>
              <a:t> </a:t>
            </a:r>
            <a:r>
              <a:rPr lang="en-US" sz="2400" dirty="0" err="1" smtClean="0">
                <a:latin typeface="Arial" pitchFamily="-108" charset="0"/>
              </a:rPr>
              <a:t>funzionando</a:t>
            </a:r>
            <a:r>
              <a:rPr lang="en-US" sz="2400" dirty="0" smtClean="0">
                <a:latin typeface="Arial" pitchFamily="-108" charset="0"/>
              </a:rPr>
              <a:t> molto </a:t>
            </a:r>
            <a:r>
              <a:rPr lang="en-US" sz="2400" dirty="0" err="1" smtClean="0">
                <a:latin typeface="Arial" pitchFamily="-108" charset="0"/>
              </a:rPr>
              <a:t>bene</a:t>
            </a:r>
            <a:r>
              <a:rPr lang="en-US" sz="2400" dirty="0" smtClean="0">
                <a:latin typeface="Arial" pitchFamily="-108" charset="0"/>
              </a:rPr>
              <a:t> </a:t>
            </a:r>
          </a:p>
          <a:p>
            <a:pPr marL="891540" lvl="2" indent="-342900">
              <a:defRPr/>
            </a:pPr>
            <a:r>
              <a:rPr lang="en-US" sz="2065" dirty="0" smtClean="0">
                <a:latin typeface="Arial" charset="0"/>
              </a:rPr>
              <a:t>L</a:t>
            </a:r>
            <a:r>
              <a:rPr lang="en-US" sz="2065" baseline="30000" dirty="0" smtClean="0">
                <a:latin typeface="Arial" charset="0"/>
              </a:rPr>
              <a:t>int</a:t>
            </a:r>
            <a:r>
              <a:rPr lang="en-US" sz="2065" dirty="0" smtClean="0">
                <a:latin typeface="Arial" charset="0"/>
              </a:rPr>
              <a:t> </a:t>
            </a:r>
            <a:r>
              <a:rPr lang="en-US" sz="2065" dirty="0" smtClean="0"/>
              <a:t>~ 5 ft</a:t>
            </a:r>
            <a:r>
              <a:rPr lang="en-US" sz="2065" baseline="30000" dirty="0" smtClean="0"/>
              <a:t>-1 </a:t>
            </a:r>
            <a:r>
              <a:rPr lang="en-US" sz="2065" dirty="0" err="1" smtClean="0">
                <a:latin typeface="Arial" pitchFamily="-108" charset="0"/>
              </a:rPr>
              <a:t>L</a:t>
            </a:r>
            <a:r>
              <a:rPr lang="en-US" sz="2065" baseline="-25000" dirty="0" err="1" smtClean="0">
                <a:latin typeface="Arial" pitchFamily="-108" charset="0"/>
              </a:rPr>
              <a:t>max</a:t>
            </a:r>
            <a:r>
              <a:rPr lang="en-US" sz="2065" dirty="0" smtClean="0">
                <a:latin typeface="Arial" pitchFamily="-108" charset="0"/>
              </a:rPr>
              <a:t>= 0.7x10 </a:t>
            </a:r>
            <a:r>
              <a:rPr lang="en-US" sz="2065" baseline="30000" dirty="0" smtClean="0">
                <a:latin typeface="Arial" pitchFamily="-108" charset="0"/>
              </a:rPr>
              <a:t>33 </a:t>
            </a:r>
            <a:r>
              <a:rPr lang="en-US" sz="2065" dirty="0" smtClean="0">
                <a:latin typeface="Arial" pitchFamily="-108" charset="0"/>
              </a:rPr>
              <a:t>cm</a:t>
            </a:r>
            <a:r>
              <a:rPr lang="en-US" sz="2065" baseline="30000" dirty="0" smtClean="0">
                <a:latin typeface="Arial" pitchFamily="-108" charset="0"/>
              </a:rPr>
              <a:t>-2 </a:t>
            </a:r>
            <a:r>
              <a:rPr lang="en-US" sz="2065" dirty="0" smtClean="0">
                <a:latin typeface="Arial" pitchFamily="-108" charset="0"/>
              </a:rPr>
              <a:t>s</a:t>
            </a:r>
            <a:r>
              <a:rPr lang="en-US" sz="2065" baseline="30000" dirty="0" smtClean="0">
                <a:latin typeface="Arial" pitchFamily="-108" charset="0"/>
              </a:rPr>
              <a:t>-1 </a:t>
            </a:r>
            <a:r>
              <a:rPr lang="en-US" sz="1800" baseline="30000" dirty="0" smtClean="0">
                <a:latin typeface="Arial" pitchFamily="-108" charset="0"/>
              </a:rPr>
              <a:t> </a:t>
            </a:r>
            <a:endParaRPr lang="en-US" sz="2400" baseline="30000" dirty="0" smtClean="0">
              <a:latin typeface="Arial" pitchFamily="-108" charset="0"/>
            </a:endParaRPr>
          </a:p>
          <a:p>
            <a:pPr marL="342900" indent="-342900">
              <a:defRPr/>
            </a:pPr>
            <a:r>
              <a:rPr lang="en-US" sz="2400" dirty="0" err="1" smtClean="0">
                <a:solidFill>
                  <a:srgbClr val="000090"/>
                </a:solidFill>
                <a:latin typeface="Arial" pitchFamily="-108" charset="0"/>
              </a:rPr>
              <a:t>Scoperta</a:t>
            </a:r>
            <a:r>
              <a:rPr lang="en-US" sz="2400" dirty="0" smtClean="0">
                <a:solidFill>
                  <a:srgbClr val="000090"/>
                </a:solidFill>
                <a:latin typeface="Arial" pitchFamily="-108" charset="0"/>
              </a:rPr>
              <a:t>  Z</a:t>
            </a:r>
            <a:r>
              <a:rPr lang="en-US" sz="2400" baseline="-25000" dirty="0" smtClean="0">
                <a:solidFill>
                  <a:srgbClr val="000090"/>
                </a:solidFill>
                <a:latin typeface="Arial" pitchFamily="-108" charset="0"/>
              </a:rPr>
              <a:t>c</a:t>
            </a:r>
            <a:r>
              <a:rPr lang="en-US" sz="2400" dirty="0" smtClean="0">
                <a:solidFill>
                  <a:srgbClr val="000090"/>
                </a:solidFill>
                <a:latin typeface="Arial" pitchFamily="-108" charset="0"/>
              </a:rPr>
              <a:t>(3900) </a:t>
            </a:r>
            <a:r>
              <a:rPr lang="en-US" sz="2400" dirty="0" err="1" smtClean="0">
                <a:solidFill>
                  <a:srgbClr val="000090"/>
                </a:solidFill>
                <a:latin typeface="Arial" pitchFamily="-108" charset="0"/>
              </a:rPr>
              <a:t>nuovo</a:t>
            </a:r>
            <a:r>
              <a:rPr lang="en-US" sz="2400" dirty="0" smtClean="0">
                <a:solidFill>
                  <a:srgbClr val="000090"/>
                </a:solidFill>
                <a:latin typeface="Arial" pitchFamily="-108" charset="0"/>
              </a:rPr>
              <a:t> </a:t>
            </a:r>
            <a:r>
              <a:rPr lang="en-US" sz="2400" dirty="0" err="1" smtClean="0">
                <a:solidFill>
                  <a:srgbClr val="000090"/>
                </a:solidFill>
                <a:latin typeface="Arial" pitchFamily="-108" charset="0"/>
              </a:rPr>
              <a:t>stato</a:t>
            </a:r>
            <a:r>
              <a:rPr lang="en-US" sz="2400" dirty="0" smtClean="0">
                <a:solidFill>
                  <a:srgbClr val="000090"/>
                </a:solidFill>
                <a:latin typeface="Arial" pitchFamily="-108" charset="0"/>
              </a:rPr>
              <a:t> </a:t>
            </a:r>
            <a:r>
              <a:rPr lang="en-US" sz="2400" dirty="0" err="1" smtClean="0">
                <a:solidFill>
                  <a:srgbClr val="000090"/>
                </a:solidFill>
                <a:latin typeface="Arial" pitchFamily="-108" charset="0"/>
              </a:rPr>
              <a:t>carico</a:t>
            </a:r>
            <a:r>
              <a:rPr lang="en-US" sz="2400" dirty="0" smtClean="0">
                <a:solidFill>
                  <a:srgbClr val="000090"/>
                </a:solidFill>
                <a:latin typeface="Arial" pitchFamily="-108" charset="0"/>
              </a:rPr>
              <a:t> </a:t>
            </a:r>
            <a:r>
              <a:rPr lang="en-US" sz="2400" dirty="0" err="1" smtClean="0">
                <a:solidFill>
                  <a:srgbClr val="000090"/>
                </a:solidFill>
                <a:latin typeface="Arial" pitchFamily="-108" charset="0"/>
              </a:rPr>
              <a:t>charmonium</a:t>
            </a:r>
            <a:r>
              <a:rPr lang="en-US" sz="2400" dirty="0" smtClean="0">
                <a:solidFill>
                  <a:srgbClr val="000090"/>
                </a:solidFill>
                <a:latin typeface="Arial" pitchFamily="-108" charset="0"/>
              </a:rPr>
              <a:t>-like</a:t>
            </a:r>
          </a:p>
          <a:p>
            <a:pPr marL="342900" indent="-342900">
              <a:defRPr/>
            </a:pPr>
            <a:r>
              <a:rPr lang="en-US" sz="2400" dirty="0" err="1" smtClean="0"/>
              <a:t>Analisi</a:t>
            </a:r>
            <a:r>
              <a:rPr lang="en-US" sz="2400" dirty="0" smtClean="0"/>
              <a:t> </a:t>
            </a:r>
            <a:r>
              <a:rPr lang="en-US" sz="2400" dirty="0" err="1" smtClean="0"/>
              <a:t>dati</a:t>
            </a:r>
            <a:r>
              <a:rPr lang="en-US" sz="2400" dirty="0" smtClean="0"/>
              <a:t> a LNF:</a:t>
            </a:r>
          </a:p>
          <a:p>
            <a:pPr lvl="1">
              <a:buFont typeface="Arial" pitchFamily="1" charset="0"/>
              <a:buChar char="•"/>
            </a:pPr>
            <a:r>
              <a:rPr lang="en-US" sz="2100" dirty="0" smtClean="0"/>
              <a:t>J/</a:t>
            </a:r>
            <a:r>
              <a:rPr lang="en-US" sz="2100" dirty="0" err="1" smtClean="0">
                <a:latin typeface="Symbol" pitchFamily="1" charset="2"/>
                <a:ea typeface="Symbol" pitchFamily="1" charset="2"/>
                <a:cs typeface="Symbol" pitchFamily="1" charset="2"/>
              </a:rPr>
              <a:t>y</a:t>
            </a:r>
            <a:r>
              <a:rPr lang="en-US" sz="2100" dirty="0" smtClean="0">
                <a:latin typeface="Symbol" pitchFamily="1" charset="2"/>
                <a:ea typeface="Symbol" pitchFamily="1" charset="2"/>
                <a:cs typeface="Symbol" pitchFamily="1" charset="2"/>
              </a:rPr>
              <a:t> </a:t>
            </a:r>
            <a:r>
              <a:rPr lang="en-US" sz="2100" dirty="0" err="1" smtClean="0">
                <a:sym typeface="Wingdings" pitchFamily="1" charset="2"/>
              </a:rPr>
              <a:t></a:t>
            </a:r>
            <a:r>
              <a:rPr lang="en-US" sz="2100" dirty="0" smtClean="0"/>
              <a:t> </a:t>
            </a:r>
            <a:r>
              <a:rPr lang="en-US" sz="2100" dirty="0" err="1" smtClean="0"/>
              <a:t>nnbar</a:t>
            </a:r>
            <a:r>
              <a:rPr lang="en-US" sz="2100" dirty="0" smtClean="0"/>
              <a:t>, </a:t>
            </a:r>
            <a:r>
              <a:rPr lang="en-US" sz="2100" dirty="0" err="1" smtClean="0"/>
              <a:t>ppbar</a:t>
            </a:r>
            <a:r>
              <a:rPr lang="en-US" sz="2100" dirty="0" smtClean="0"/>
              <a:t> </a:t>
            </a:r>
            <a:r>
              <a:rPr lang="en-US" sz="2100" dirty="0" smtClean="0">
                <a:latin typeface="Symbol" pitchFamily="1" charset="2"/>
                <a:ea typeface="Symbol" pitchFamily="1" charset="2"/>
                <a:cs typeface="Symbol" pitchFamily="1" charset="2"/>
              </a:rPr>
              <a:t>(</a:t>
            </a:r>
            <a:r>
              <a:rPr lang="en-US" sz="2100" dirty="0" err="1" smtClean="0"/>
              <a:t>pubblicato</a:t>
            </a:r>
            <a:r>
              <a:rPr lang="en-US" sz="2100" dirty="0" smtClean="0"/>
              <a:t> PRD</a:t>
            </a:r>
            <a:r>
              <a:rPr lang="en-US" sz="2100" dirty="0" smtClean="0">
                <a:latin typeface="Symbol" pitchFamily="1" charset="2"/>
                <a:ea typeface="Symbol" pitchFamily="1" charset="2"/>
                <a:cs typeface="Symbol" pitchFamily="1" charset="2"/>
              </a:rPr>
              <a:t>), </a:t>
            </a:r>
            <a:r>
              <a:rPr lang="en-US" sz="2100" dirty="0" err="1" smtClean="0">
                <a:latin typeface="Symbol" pitchFamily="1" charset="2"/>
                <a:ea typeface="Symbol" pitchFamily="1" charset="2"/>
                <a:cs typeface="Symbol" pitchFamily="1" charset="2"/>
              </a:rPr>
              <a:t>y</a:t>
            </a:r>
            <a:r>
              <a:rPr lang="en-US" sz="2100" dirty="0" smtClean="0">
                <a:latin typeface="Symbol" pitchFamily="1" charset="2"/>
                <a:ea typeface="Symbol" pitchFamily="1" charset="2"/>
                <a:cs typeface="Symbol" pitchFamily="1" charset="2"/>
              </a:rPr>
              <a:t>’, </a:t>
            </a:r>
            <a:r>
              <a:rPr lang="en-US" sz="2100" dirty="0" err="1" smtClean="0">
                <a:latin typeface="Symbol" pitchFamily="1" charset="2"/>
                <a:ea typeface="Symbol" pitchFamily="1" charset="2"/>
                <a:cs typeface="Symbol" pitchFamily="1" charset="2"/>
              </a:rPr>
              <a:t>y’’</a:t>
            </a:r>
            <a:r>
              <a:rPr lang="en-US" sz="2100" dirty="0" err="1" smtClean="0">
                <a:sym typeface="Wingdings" pitchFamily="1" charset="2"/>
              </a:rPr>
              <a:t></a:t>
            </a:r>
            <a:r>
              <a:rPr lang="en-US" sz="2100" dirty="0" smtClean="0"/>
              <a:t> </a:t>
            </a:r>
            <a:r>
              <a:rPr lang="en-US" sz="2100" dirty="0" err="1" smtClean="0"/>
              <a:t>nnbar</a:t>
            </a:r>
            <a:r>
              <a:rPr lang="en-US" sz="2100" dirty="0" smtClean="0"/>
              <a:t>, </a:t>
            </a:r>
            <a:r>
              <a:rPr lang="en-US" sz="2100" dirty="0" err="1" smtClean="0"/>
              <a:t>ppbar</a:t>
            </a:r>
            <a:r>
              <a:rPr lang="en-US" sz="2100" dirty="0" smtClean="0"/>
              <a:t> (in </a:t>
            </a:r>
            <a:r>
              <a:rPr lang="en-US" sz="2100" dirty="0" err="1" smtClean="0"/>
              <a:t>corso</a:t>
            </a:r>
            <a:r>
              <a:rPr lang="en-US" sz="2100" dirty="0" smtClean="0"/>
              <a:t>)</a:t>
            </a:r>
          </a:p>
          <a:p>
            <a:pPr lvl="1">
              <a:buFont typeface="Arial" pitchFamily="1" charset="0"/>
              <a:buChar char="•"/>
            </a:pPr>
            <a:r>
              <a:rPr lang="en-US" sz="2000" dirty="0" err="1" smtClean="0">
                <a:latin typeface="Arial" pitchFamily="-108" charset="0"/>
              </a:rPr>
              <a:t>Analisi</a:t>
            </a:r>
            <a:r>
              <a:rPr lang="en-US" sz="2000" dirty="0" smtClean="0">
                <a:latin typeface="Arial" pitchFamily="-108" charset="0"/>
              </a:rPr>
              <a:t> </a:t>
            </a:r>
            <a:r>
              <a:rPr lang="en-US" sz="2000" dirty="0" err="1" smtClean="0">
                <a:latin typeface="Arial" pitchFamily="-108" charset="0"/>
              </a:rPr>
              <a:t>Lineshape</a:t>
            </a:r>
            <a:r>
              <a:rPr lang="en-US" sz="2000" dirty="0" smtClean="0">
                <a:latin typeface="Arial" pitchFamily="-108" charset="0"/>
              </a:rPr>
              <a:t> </a:t>
            </a:r>
            <a:r>
              <a:rPr lang="en-US" sz="2000" dirty="0" err="1" smtClean="0">
                <a:latin typeface="Arial" pitchFamily="-108" charset="0"/>
              </a:rPr>
              <a:t>alla</a:t>
            </a:r>
            <a:r>
              <a:rPr lang="en-US" sz="2000" dirty="0" smtClean="0">
                <a:latin typeface="Arial" pitchFamily="-108" charset="0"/>
              </a:rPr>
              <a:t> J/</a:t>
            </a:r>
            <a:r>
              <a:rPr lang="en-US" sz="2000" dirty="0" err="1" smtClean="0">
                <a:latin typeface="Symbol" charset="2"/>
                <a:cs typeface="Symbol" charset="2"/>
              </a:rPr>
              <a:t>y</a:t>
            </a:r>
            <a:r>
              <a:rPr lang="en-US" sz="2000" dirty="0" smtClean="0">
                <a:latin typeface="Symbol" charset="2"/>
                <a:cs typeface="Symbol" charset="2"/>
              </a:rPr>
              <a:t> </a:t>
            </a:r>
            <a:r>
              <a:rPr lang="en-US" sz="2000" dirty="0" err="1" smtClean="0">
                <a:latin typeface="Arial" pitchFamily="-108" charset="0"/>
                <a:sym typeface="Wingdings"/>
              </a:rPr>
              <a:t>e</a:t>
            </a:r>
            <a:r>
              <a:rPr lang="en-US" sz="2000" dirty="0" smtClean="0">
                <a:latin typeface="Arial" pitchFamily="-108" charset="0"/>
                <a:sym typeface="Wingdings"/>
              </a:rPr>
              <a:t> scan </a:t>
            </a:r>
            <a:r>
              <a:rPr lang="en-US" sz="2000" dirty="0" err="1" smtClean="0">
                <a:latin typeface="Arial" pitchFamily="-108" charset="0"/>
                <a:sym typeface="Wingdings"/>
              </a:rPr>
              <a:t>sottosoglia</a:t>
            </a:r>
            <a:r>
              <a:rPr lang="en-US" sz="2000" dirty="0" smtClean="0">
                <a:latin typeface="Arial" pitchFamily="-108" charset="0"/>
                <a:sym typeface="Wingdings"/>
              </a:rPr>
              <a:t> </a:t>
            </a:r>
            <a:r>
              <a:rPr lang="en-US" sz="2000" dirty="0" smtClean="0">
                <a:latin typeface="Arial" pitchFamily="-108" charset="0"/>
              </a:rPr>
              <a:t>J/</a:t>
            </a:r>
            <a:r>
              <a:rPr lang="en-US" sz="2000" dirty="0" err="1" smtClean="0">
                <a:latin typeface="Symbol" charset="2"/>
                <a:cs typeface="Symbol" charset="2"/>
              </a:rPr>
              <a:t>y</a:t>
            </a:r>
            <a:r>
              <a:rPr lang="en-US" sz="2000" dirty="0" smtClean="0">
                <a:latin typeface="Symbol" charset="2"/>
                <a:cs typeface="Symbol" charset="2"/>
              </a:rPr>
              <a:t> (5 </a:t>
            </a:r>
            <a:r>
              <a:rPr lang="en-US" sz="2000" dirty="0" err="1" smtClean="0">
                <a:latin typeface="Arial" pitchFamily="-108" charset="0"/>
              </a:rPr>
              <a:t>punti</a:t>
            </a:r>
            <a:r>
              <a:rPr lang="en-US" sz="2000" dirty="0" smtClean="0">
                <a:latin typeface="Arial" pitchFamily="-108" charset="0"/>
              </a:rPr>
              <a:t>, 14pb</a:t>
            </a:r>
            <a:r>
              <a:rPr lang="en-US" sz="2000" baseline="30000" dirty="0" smtClean="0">
                <a:latin typeface="Arial" pitchFamily="-108" charset="0"/>
              </a:rPr>
              <a:t>-1</a:t>
            </a:r>
            <a:r>
              <a:rPr lang="en-US" sz="2000" dirty="0" smtClean="0">
                <a:latin typeface="Arial" pitchFamily="-108" charset="0"/>
              </a:rPr>
              <a:t>/punto) </a:t>
            </a:r>
            <a:r>
              <a:rPr lang="en-US" sz="2000" dirty="0" err="1" smtClean="0">
                <a:latin typeface="Arial" pitchFamily="-108" charset="0"/>
              </a:rPr>
              <a:t>misura</a:t>
            </a:r>
            <a:r>
              <a:rPr lang="en-US" sz="2000" dirty="0" smtClean="0">
                <a:latin typeface="Arial" pitchFamily="-108" charset="0"/>
              </a:rPr>
              <a:t> </a:t>
            </a:r>
            <a:r>
              <a:rPr lang="en-US" sz="2000" dirty="0" err="1" smtClean="0">
                <a:latin typeface="Arial" pitchFamily="-108" charset="0"/>
              </a:rPr>
              <a:t>della</a:t>
            </a:r>
            <a:r>
              <a:rPr lang="en-US" sz="2000" dirty="0" smtClean="0">
                <a:latin typeface="Arial" pitchFamily="-108" charset="0"/>
              </a:rPr>
              <a:t> </a:t>
            </a:r>
            <a:r>
              <a:rPr lang="en-US" sz="2000" dirty="0" err="1" smtClean="0">
                <a:latin typeface="Arial" pitchFamily="-108" charset="0"/>
              </a:rPr>
              <a:t>fase</a:t>
            </a:r>
            <a:r>
              <a:rPr lang="en-US" sz="2000" dirty="0" smtClean="0">
                <a:latin typeface="Arial" pitchFamily="-108" charset="0"/>
              </a:rPr>
              <a:t> </a:t>
            </a:r>
            <a:r>
              <a:rPr lang="en-US" sz="2000" dirty="0" err="1" smtClean="0">
                <a:latin typeface="Arial" pitchFamily="-108" charset="0"/>
              </a:rPr>
              <a:t>relativa</a:t>
            </a:r>
            <a:r>
              <a:rPr lang="en-US" sz="2000" dirty="0" smtClean="0">
                <a:latin typeface="Arial" pitchFamily="-108" charset="0"/>
              </a:rPr>
              <a:t> </a:t>
            </a:r>
            <a:r>
              <a:rPr lang="en-US" sz="2000" dirty="0" err="1" smtClean="0">
                <a:latin typeface="Arial" pitchFamily="-108" charset="0"/>
              </a:rPr>
              <a:t>ampiezze</a:t>
            </a:r>
            <a:r>
              <a:rPr lang="en-US" sz="2000" dirty="0" smtClean="0">
                <a:latin typeface="Arial" pitchFamily="-108" charset="0"/>
              </a:rPr>
              <a:t> </a:t>
            </a:r>
            <a:r>
              <a:rPr lang="en-US" sz="2000" dirty="0" err="1" smtClean="0">
                <a:latin typeface="Arial" pitchFamily="-108" charset="0"/>
              </a:rPr>
              <a:t>e.m</a:t>
            </a:r>
            <a:r>
              <a:rPr lang="en-US" sz="2000" dirty="0" smtClean="0">
                <a:latin typeface="Arial" pitchFamily="-108" charset="0"/>
              </a:rPr>
              <a:t>. </a:t>
            </a:r>
            <a:r>
              <a:rPr lang="en-US" sz="2000" dirty="0" err="1" smtClean="0">
                <a:latin typeface="Arial" pitchFamily="-108" charset="0"/>
              </a:rPr>
              <a:t>e</a:t>
            </a:r>
            <a:r>
              <a:rPr lang="en-US" sz="2000" dirty="0" smtClean="0">
                <a:latin typeface="Arial" pitchFamily="-108" charset="0"/>
              </a:rPr>
              <a:t> forte </a:t>
            </a:r>
            <a:r>
              <a:rPr lang="en-US" sz="2000" dirty="0" err="1" smtClean="0">
                <a:latin typeface="Arial" pitchFamily="-108" charset="0"/>
              </a:rPr>
              <a:t>della</a:t>
            </a:r>
            <a:r>
              <a:rPr lang="en-US" sz="2000" dirty="0" smtClean="0">
                <a:latin typeface="Arial" pitchFamily="-108" charset="0"/>
              </a:rPr>
              <a:t> J/</a:t>
            </a:r>
            <a:r>
              <a:rPr lang="en-US" sz="2000" dirty="0" err="1" smtClean="0">
                <a:latin typeface="Symbol" charset="2"/>
                <a:cs typeface="Symbol" charset="2"/>
              </a:rPr>
              <a:t>y</a:t>
            </a:r>
            <a:r>
              <a:rPr lang="en-US" sz="2000" dirty="0" smtClean="0">
                <a:latin typeface="Arial" charset="0"/>
              </a:rPr>
              <a:t> in </a:t>
            </a:r>
            <a:r>
              <a:rPr lang="en-US" sz="2000" dirty="0" err="1" smtClean="0">
                <a:latin typeface="Arial" charset="0"/>
              </a:rPr>
              <a:t>corso</a:t>
            </a:r>
            <a:endParaRPr lang="en-US" sz="2000" dirty="0" smtClean="0">
              <a:latin typeface="Symbol" charset="2"/>
              <a:cs typeface="Symbol" charset="2"/>
            </a:endParaRPr>
          </a:p>
          <a:p>
            <a:pPr lvl="1">
              <a:buFont typeface="Arial" pitchFamily="1" charset="0"/>
              <a:buChar char="•"/>
            </a:pPr>
            <a:r>
              <a:rPr lang="en-US" sz="2000" dirty="0" err="1" smtClean="0">
                <a:latin typeface="Arial" charset="0"/>
              </a:rPr>
              <a:t>Misura</a:t>
            </a:r>
            <a:r>
              <a:rPr lang="en-US" sz="2000" dirty="0" smtClean="0">
                <a:latin typeface="Arial" charset="0"/>
              </a:rPr>
              <a:t> </a:t>
            </a:r>
            <a:r>
              <a:rPr lang="en-US" sz="2000" dirty="0" err="1" smtClean="0">
                <a:latin typeface="Arial" charset="0"/>
              </a:rPr>
              <a:t>e+e</a:t>
            </a:r>
            <a:r>
              <a:rPr lang="en-US" sz="2000" baseline="30000" dirty="0" smtClean="0">
                <a:latin typeface="Arial" charset="0"/>
              </a:rPr>
              <a:t>-</a:t>
            </a:r>
            <a:r>
              <a:rPr lang="en-US" sz="2000" dirty="0" smtClean="0">
                <a:latin typeface="Arial" charset="0"/>
              </a:rPr>
              <a:t> -&gt; </a:t>
            </a:r>
            <a:r>
              <a:rPr lang="en-US" sz="2000" dirty="0" err="1" smtClean="0">
                <a:latin typeface="Arial" charset="0"/>
              </a:rPr>
              <a:t>nnbar</a:t>
            </a:r>
            <a:r>
              <a:rPr lang="en-US" sz="2000" dirty="0" smtClean="0">
                <a:latin typeface="Arial" charset="0"/>
              </a:rPr>
              <a:t> </a:t>
            </a:r>
            <a:r>
              <a:rPr lang="en-US" sz="2000" dirty="0" err="1" smtClean="0">
                <a:latin typeface="Arial" charset="0"/>
              </a:rPr>
              <a:t>alla</a:t>
            </a:r>
            <a:r>
              <a:rPr lang="en-US" sz="2000" dirty="0" smtClean="0">
                <a:latin typeface="Arial" charset="0"/>
              </a:rPr>
              <a:t>  </a:t>
            </a:r>
            <a:r>
              <a:rPr lang="en-US" sz="2000" dirty="0" smtClean="0">
                <a:latin typeface="Symbol" pitchFamily="18" charset="2"/>
              </a:rPr>
              <a:t>y</a:t>
            </a:r>
            <a:r>
              <a:rPr lang="en-US" sz="2000" dirty="0" smtClean="0">
                <a:latin typeface="Arial" charset="0"/>
              </a:rPr>
              <a:t>(3770) </a:t>
            </a:r>
            <a:r>
              <a:rPr lang="en-US" sz="2000" dirty="0" err="1" smtClean="0">
                <a:latin typeface="Arial" charset="0"/>
              </a:rPr>
              <a:t>e</a:t>
            </a:r>
            <a:r>
              <a:rPr lang="en-US" sz="2000" dirty="0" smtClean="0">
                <a:latin typeface="Arial" charset="0"/>
              </a:rPr>
              <a:t> </a:t>
            </a:r>
            <a:r>
              <a:rPr lang="en-US" sz="2000" dirty="0" err="1" smtClean="0">
                <a:latin typeface="Arial" charset="0"/>
              </a:rPr>
              <a:t>vicino</a:t>
            </a:r>
            <a:r>
              <a:rPr lang="en-US" sz="2000" dirty="0" smtClean="0">
                <a:latin typeface="Arial" charset="0"/>
              </a:rPr>
              <a:t> </a:t>
            </a:r>
            <a:r>
              <a:rPr lang="en-US" sz="2000" dirty="0" err="1" smtClean="0">
                <a:latin typeface="Arial" charset="0"/>
              </a:rPr>
              <a:t>alla</a:t>
            </a:r>
            <a:r>
              <a:rPr lang="en-US" sz="2000" dirty="0" smtClean="0">
                <a:latin typeface="Arial" charset="0"/>
              </a:rPr>
              <a:t> </a:t>
            </a:r>
            <a:r>
              <a:rPr lang="en-US" sz="2000" dirty="0" err="1" smtClean="0">
                <a:latin typeface="Arial" charset="0"/>
              </a:rPr>
              <a:t>soglia</a:t>
            </a:r>
            <a:r>
              <a:rPr lang="en-US" sz="2000" dirty="0" smtClean="0">
                <a:latin typeface="Arial" charset="0"/>
              </a:rPr>
              <a:t> </a:t>
            </a:r>
            <a:r>
              <a:rPr lang="en-US" sz="2000" dirty="0" err="1" smtClean="0">
                <a:latin typeface="Arial" charset="0"/>
              </a:rPr>
              <a:t>iniziata</a:t>
            </a:r>
            <a:endParaRPr lang="en-US" sz="2000" dirty="0" smtClean="0">
              <a:latin typeface="Symbol" charset="2"/>
              <a:cs typeface="Symbol" charset="2"/>
            </a:endParaRPr>
          </a:p>
          <a:p>
            <a:pPr marL="342900" lvl="0" indent="-342900">
              <a:buClr>
                <a:srgbClr val="727CA3"/>
              </a:buClr>
              <a:defRPr/>
            </a:pPr>
            <a:r>
              <a:rPr lang="en-US" sz="2400" dirty="0" err="1" smtClean="0">
                <a:solidFill>
                  <a:prstClr val="black"/>
                </a:solidFill>
              </a:rPr>
              <a:t>A</a:t>
            </a:r>
            <a:r>
              <a:rPr lang="en-US" sz="2400" dirty="0" err="1" smtClean="0"/>
              <a:t>ttivita</a:t>
            </a:r>
            <a:r>
              <a:rPr lang="en-US" sz="2400" dirty="0" smtClean="0"/>
              <a:t>` </a:t>
            </a:r>
            <a:r>
              <a:rPr lang="en-US" sz="2400" dirty="0" err="1" smtClean="0"/>
              <a:t>sullo</a:t>
            </a:r>
            <a:r>
              <a:rPr lang="en-US" sz="2400" dirty="0" smtClean="0"/>
              <a:t> Zero Degree Detector (ZDD):</a:t>
            </a:r>
          </a:p>
          <a:p>
            <a:pPr lvl="1">
              <a:buFont typeface="Arial"/>
              <a:buChar char="•"/>
              <a:defRPr/>
            </a:pPr>
            <a:r>
              <a:rPr lang="en-US" sz="1946" dirty="0" err="1" smtClean="0">
                <a:solidFill>
                  <a:srgbClr val="595959"/>
                </a:solidFill>
                <a:latin typeface="Arial" pitchFamily="-108" charset="0"/>
              </a:rPr>
              <a:t>inserito</a:t>
            </a:r>
            <a:r>
              <a:rPr lang="en-US" sz="1946" dirty="0" smtClean="0">
                <a:solidFill>
                  <a:srgbClr val="595959"/>
                </a:solidFill>
                <a:latin typeface="Arial" pitchFamily="-108" charset="0"/>
              </a:rPr>
              <a:t>  </a:t>
            </a:r>
            <a:r>
              <a:rPr lang="en-US" sz="1946" dirty="0" err="1" smtClean="0">
                <a:solidFill>
                  <a:srgbClr val="595959"/>
                </a:solidFill>
                <a:latin typeface="Arial" pitchFamily="-108" charset="0"/>
              </a:rPr>
              <a:t>nel</a:t>
            </a:r>
            <a:r>
              <a:rPr lang="en-US" sz="1946" dirty="0" smtClean="0">
                <a:solidFill>
                  <a:srgbClr val="595959"/>
                </a:solidFill>
                <a:latin typeface="Arial" pitchFamily="-108" charset="0"/>
              </a:rPr>
              <a:t> DAQ </a:t>
            </a:r>
            <a:r>
              <a:rPr lang="en-US" sz="1946" dirty="0" err="1" smtClean="0">
                <a:solidFill>
                  <a:srgbClr val="595959"/>
                </a:solidFill>
                <a:latin typeface="Arial" pitchFamily="-108" charset="0"/>
              </a:rPr>
              <a:t>generale</a:t>
            </a:r>
            <a:r>
              <a:rPr lang="en-US" sz="1946" dirty="0" smtClean="0">
                <a:solidFill>
                  <a:srgbClr val="595959"/>
                </a:solidFill>
                <a:latin typeface="Arial" pitchFamily="-108" charset="0"/>
              </a:rPr>
              <a:t> </a:t>
            </a:r>
            <a:r>
              <a:rPr lang="en-US" sz="1946" dirty="0" err="1" smtClean="0">
                <a:solidFill>
                  <a:srgbClr val="595959"/>
                </a:solidFill>
                <a:latin typeface="Arial" pitchFamily="-108" charset="0"/>
              </a:rPr>
              <a:t>dell’esperimento</a:t>
            </a:r>
            <a:endParaRPr lang="en-US" sz="1946" dirty="0" smtClean="0">
              <a:solidFill>
                <a:srgbClr val="595959"/>
              </a:solidFill>
              <a:latin typeface="Arial" pitchFamily="-108" charset="0"/>
            </a:endParaRPr>
          </a:p>
          <a:p>
            <a:pPr lvl="1">
              <a:buFont typeface="Arial"/>
              <a:buChar char="•"/>
              <a:defRPr/>
            </a:pPr>
            <a:r>
              <a:rPr lang="en-US" sz="1946" dirty="0" err="1" smtClean="0">
                <a:solidFill>
                  <a:srgbClr val="595959"/>
                </a:solidFill>
                <a:latin typeface="Arial" pitchFamily="-108" charset="0"/>
              </a:rPr>
              <a:t>e</a:t>
            </a:r>
            <a:r>
              <a:rPr lang="en-US" sz="1946" dirty="0" smtClean="0">
                <a:solidFill>
                  <a:srgbClr val="595959"/>
                </a:solidFill>
                <a:latin typeface="Arial" pitchFamily="-108" charset="0"/>
              </a:rPr>
              <a:t>’ </a:t>
            </a:r>
            <a:r>
              <a:rPr lang="en-US" sz="1946" dirty="0" err="1" smtClean="0">
                <a:solidFill>
                  <a:srgbClr val="595959"/>
                </a:solidFill>
                <a:latin typeface="Arial" pitchFamily="-108" charset="0"/>
              </a:rPr>
              <a:t>stato</a:t>
            </a:r>
            <a:r>
              <a:rPr lang="en-US" sz="1946" dirty="0" smtClean="0">
                <a:solidFill>
                  <a:srgbClr val="595959"/>
                </a:solidFill>
                <a:latin typeface="Arial" pitchFamily="-108" charset="0"/>
              </a:rPr>
              <a:t> </a:t>
            </a:r>
            <a:r>
              <a:rPr lang="en-US" sz="1946" dirty="0" err="1" smtClean="0">
                <a:solidFill>
                  <a:srgbClr val="595959"/>
                </a:solidFill>
                <a:latin typeface="Arial" pitchFamily="-108" charset="0"/>
              </a:rPr>
              <a:t>l’unico</a:t>
            </a:r>
            <a:r>
              <a:rPr lang="en-US" sz="1946" dirty="0" smtClean="0">
                <a:solidFill>
                  <a:srgbClr val="595959"/>
                </a:solidFill>
                <a:latin typeface="Arial" pitchFamily="-108" charset="0"/>
              </a:rPr>
              <a:t> </a:t>
            </a:r>
            <a:r>
              <a:rPr lang="en-US" sz="1946" dirty="0" err="1" smtClean="0">
                <a:solidFill>
                  <a:srgbClr val="595959"/>
                </a:solidFill>
                <a:latin typeface="Arial" pitchFamily="-108" charset="0"/>
              </a:rPr>
              <a:t>luminometro</a:t>
            </a:r>
            <a:r>
              <a:rPr lang="en-US" sz="1946" dirty="0" smtClean="0">
                <a:solidFill>
                  <a:srgbClr val="595959"/>
                </a:solidFill>
                <a:latin typeface="Arial" pitchFamily="-108" charset="0"/>
              </a:rPr>
              <a:t> </a:t>
            </a:r>
            <a:r>
              <a:rPr lang="en-US" sz="1946" dirty="0" err="1" smtClean="0">
                <a:solidFill>
                  <a:srgbClr val="595959"/>
                </a:solidFill>
                <a:latin typeface="Arial" pitchFamily="-108" charset="0"/>
              </a:rPr>
              <a:t>funzionante</a:t>
            </a:r>
            <a:r>
              <a:rPr lang="en-US" sz="1946" dirty="0" smtClean="0">
                <a:solidFill>
                  <a:srgbClr val="595959"/>
                </a:solidFill>
                <a:latin typeface="Arial" pitchFamily="-108" charset="0"/>
              </a:rPr>
              <a:t> </a:t>
            </a:r>
            <a:r>
              <a:rPr lang="en-US" sz="1946" dirty="0" err="1" smtClean="0">
                <a:solidFill>
                  <a:srgbClr val="595959"/>
                </a:solidFill>
                <a:latin typeface="Arial" pitchFamily="-108" charset="0"/>
              </a:rPr>
              <a:t>di</a:t>
            </a:r>
            <a:r>
              <a:rPr lang="en-US" sz="1946" dirty="0" smtClean="0">
                <a:solidFill>
                  <a:srgbClr val="595959"/>
                </a:solidFill>
                <a:latin typeface="Arial" pitchFamily="-108" charset="0"/>
              </a:rPr>
              <a:t> BESIII </a:t>
            </a:r>
            <a:r>
              <a:rPr lang="en-US" sz="1946" dirty="0" err="1" smtClean="0">
                <a:solidFill>
                  <a:srgbClr val="595959"/>
                </a:solidFill>
                <a:latin typeface="Arial" pitchFamily="-108" charset="0"/>
              </a:rPr>
              <a:t>nel</a:t>
            </a:r>
            <a:r>
              <a:rPr lang="en-US" sz="1946" dirty="0" smtClean="0">
                <a:solidFill>
                  <a:srgbClr val="595959"/>
                </a:solidFill>
                <a:latin typeface="Arial" pitchFamily="-108" charset="0"/>
              </a:rPr>
              <a:t> run 2013</a:t>
            </a:r>
          </a:p>
          <a:p>
            <a:pPr>
              <a:defRPr/>
            </a:pPr>
            <a:r>
              <a:rPr lang="en-US" sz="2452" dirty="0" err="1" smtClean="0">
                <a:solidFill>
                  <a:prstClr val="black"/>
                </a:solidFill>
              </a:rPr>
              <a:t>Attivita</a:t>
            </a:r>
            <a:r>
              <a:rPr lang="en-US" sz="2452" dirty="0" smtClean="0">
                <a:solidFill>
                  <a:prstClr val="black"/>
                </a:solidFill>
              </a:rPr>
              <a:t>` </a:t>
            </a:r>
            <a:r>
              <a:rPr lang="en-US" sz="2452" dirty="0" err="1" smtClean="0">
                <a:solidFill>
                  <a:prstClr val="black"/>
                </a:solidFill>
              </a:rPr>
              <a:t>progetto</a:t>
            </a:r>
            <a:r>
              <a:rPr lang="en-US" sz="2452" dirty="0" smtClean="0">
                <a:solidFill>
                  <a:prstClr val="black"/>
                </a:solidFill>
              </a:rPr>
              <a:t> </a:t>
            </a:r>
            <a:r>
              <a:rPr lang="en-US" sz="2452" dirty="0" smtClean="0">
                <a:solidFill>
                  <a:prstClr val="black"/>
                </a:solidFill>
              </a:rPr>
              <a:t>CGEM:</a:t>
            </a:r>
            <a:endParaRPr lang="en-US" sz="2246" dirty="0" smtClean="0">
              <a:solidFill>
                <a:srgbClr val="000000"/>
              </a:solidFill>
            </a:endParaRPr>
          </a:p>
          <a:p>
            <a:pPr lvl="1"/>
            <a:r>
              <a:rPr lang="en-US" sz="2100" dirty="0" smtClean="0"/>
              <a:t>Upgrade per </a:t>
            </a:r>
            <a:r>
              <a:rPr lang="en-US" sz="2100" dirty="0" err="1" smtClean="0"/>
              <a:t>sostituzione</a:t>
            </a:r>
            <a:r>
              <a:rPr lang="en-US" sz="2100" dirty="0" smtClean="0"/>
              <a:t> camera a </a:t>
            </a:r>
            <a:r>
              <a:rPr lang="en-US" sz="2100" dirty="0" err="1" smtClean="0"/>
              <a:t>deriva</a:t>
            </a:r>
            <a:r>
              <a:rPr lang="en-US" sz="2100" dirty="0" smtClean="0"/>
              <a:t> </a:t>
            </a:r>
            <a:r>
              <a:rPr lang="en-US" sz="2100" dirty="0" err="1" smtClean="0"/>
              <a:t>interna</a:t>
            </a:r>
            <a:r>
              <a:rPr lang="en-US" sz="2100" dirty="0" smtClean="0"/>
              <a:t> BESIII (noise, ageing)</a:t>
            </a:r>
          </a:p>
          <a:p>
            <a:pPr lvl="1">
              <a:buClr>
                <a:srgbClr val="727CA3"/>
              </a:buClr>
            </a:pPr>
            <a:r>
              <a:rPr lang="en-US" sz="2100" dirty="0" smtClean="0">
                <a:solidFill>
                  <a:prstClr val="black"/>
                </a:solidFill>
              </a:rPr>
              <a:t>LNF propone camera </a:t>
            </a:r>
            <a:r>
              <a:rPr lang="en-US" sz="2100" dirty="0" err="1" smtClean="0">
                <a:solidFill>
                  <a:prstClr val="black"/>
                </a:solidFill>
              </a:rPr>
              <a:t>tracciante</a:t>
            </a:r>
            <a:r>
              <a:rPr lang="en-US" sz="2100" dirty="0" smtClean="0">
                <a:solidFill>
                  <a:prstClr val="black"/>
                </a:solidFill>
              </a:rPr>
              <a:t> con </a:t>
            </a:r>
            <a:r>
              <a:rPr lang="en-US" sz="2100" dirty="0" err="1" smtClean="0">
                <a:solidFill>
                  <a:prstClr val="black"/>
                </a:solidFill>
              </a:rPr>
              <a:t>tecnologia</a:t>
            </a:r>
            <a:r>
              <a:rPr lang="en-US" sz="2100" dirty="0" smtClean="0">
                <a:solidFill>
                  <a:prstClr val="black"/>
                </a:solidFill>
              </a:rPr>
              <a:t> GEM, </a:t>
            </a:r>
            <a:r>
              <a:rPr lang="en-US" sz="2100" dirty="0" err="1" smtClean="0">
                <a:solidFill>
                  <a:prstClr val="black"/>
                </a:solidFill>
              </a:rPr>
              <a:t>mutuata</a:t>
            </a:r>
            <a:r>
              <a:rPr lang="en-US" sz="2100" dirty="0" smtClean="0">
                <a:solidFill>
                  <a:prstClr val="black"/>
                </a:solidFill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</a:rPr>
              <a:t>da</a:t>
            </a:r>
            <a:r>
              <a:rPr lang="en-US" sz="2100" dirty="0" smtClean="0">
                <a:solidFill>
                  <a:prstClr val="black"/>
                </a:solidFill>
              </a:rPr>
              <a:t> KLOE2</a:t>
            </a:r>
          </a:p>
          <a:p>
            <a:pPr lvl="1">
              <a:buClr>
                <a:srgbClr val="727CA3"/>
              </a:buClr>
            </a:pPr>
            <a:r>
              <a:rPr lang="en-US" sz="2100" dirty="0" err="1" smtClean="0">
                <a:solidFill>
                  <a:prstClr val="black"/>
                </a:solidFill>
              </a:rPr>
              <a:t>approvato</a:t>
            </a:r>
            <a:r>
              <a:rPr lang="en-US" sz="2100" dirty="0" smtClean="0">
                <a:solidFill>
                  <a:prstClr val="black"/>
                </a:solidFill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</a:rPr>
              <a:t>e</a:t>
            </a:r>
            <a:r>
              <a:rPr lang="en-US" sz="2100" dirty="0" smtClean="0">
                <a:solidFill>
                  <a:prstClr val="black"/>
                </a:solidFill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</a:rPr>
              <a:t>finanziato</a:t>
            </a:r>
            <a:r>
              <a:rPr lang="en-US" sz="2100" dirty="0" smtClean="0">
                <a:solidFill>
                  <a:prstClr val="black"/>
                </a:solidFill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</a:rPr>
              <a:t>dal</a:t>
            </a:r>
            <a:r>
              <a:rPr lang="en-US" sz="2100" dirty="0" smtClean="0">
                <a:solidFill>
                  <a:prstClr val="black"/>
                </a:solidFill>
              </a:rPr>
              <a:t> MAE Layer2 con </a:t>
            </a:r>
            <a:r>
              <a:rPr lang="en-US" sz="2100" dirty="0" err="1" smtClean="0">
                <a:solidFill>
                  <a:prstClr val="black"/>
                </a:solidFill>
              </a:rPr>
              <a:t>lettura</a:t>
            </a:r>
            <a:r>
              <a:rPr lang="en-US" sz="2100" dirty="0" smtClean="0">
                <a:solidFill>
                  <a:prstClr val="black"/>
                </a:solidFill>
              </a:rPr>
              <a:t> </a:t>
            </a:r>
            <a:r>
              <a:rPr lang="en-US" sz="2100" dirty="0" err="1" smtClean="0">
                <a:solidFill>
                  <a:prstClr val="black"/>
                </a:solidFill>
              </a:rPr>
              <a:t>analogica</a:t>
            </a:r>
            <a:r>
              <a:rPr lang="en-US" sz="2100" dirty="0" smtClean="0">
                <a:solidFill>
                  <a:prstClr val="black"/>
                </a:solidFill>
              </a:rPr>
              <a:t> - </a:t>
            </a:r>
            <a:r>
              <a:rPr lang="en-US" sz="2100" dirty="0" err="1" smtClean="0">
                <a:solidFill>
                  <a:prstClr val="black"/>
                </a:solidFill>
              </a:rPr>
              <a:t>dettagli</a:t>
            </a:r>
            <a:r>
              <a:rPr lang="en-US" sz="2100" dirty="0" err="1" smtClean="0">
                <a:solidFill>
                  <a:prstClr val="black"/>
                </a:solidFill>
                <a:sym typeface="Wingdings"/>
              </a:rPr>
              <a:t></a:t>
            </a:r>
            <a:endParaRPr lang="en-US" sz="2100" dirty="0" smtClean="0">
              <a:solidFill>
                <a:prstClr val="black"/>
              </a:solidFill>
            </a:endParaRPr>
          </a:p>
          <a:p>
            <a:pPr marL="342900" lvl="0" indent="-342900">
              <a:buClr>
                <a:srgbClr val="727CA3"/>
              </a:buClr>
              <a:defRPr/>
            </a:pPr>
            <a:endParaRPr lang="en-US" sz="2400" dirty="0" smtClean="0">
              <a:latin typeface="Arial" pitchFamily="-108" charset="0"/>
            </a:endParaRPr>
          </a:p>
          <a:p>
            <a:pPr>
              <a:buFont typeface="Arial" pitchFamily="1" charset="0"/>
              <a:buChar char="•"/>
            </a:pPr>
            <a:endParaRPr lang="en-US" dirty="0" smtClean="0">
              <a:latin typeface="Symbol" charset="2"/>
              <a:cs typeface="Symbol" charset="2"/>
            </a:endParaRPr>
          </a:p>
          <a:p>
            <a:pPr lvl="1">
              <a:buFont typeface="Arial" pitchFamily="1" charset="0"/>
              <a:buChar char="•"/>
            </a:pPr>
            <a:endParaRPr lang="en-US" sz="2100" dirty="0" smtClean="0"/>
          </a:p>
          <a:p>
            <a:pPr>
              <a:buNone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 idx="4294967295"/>
          </p:nvPr>
        </p:nvSpPr>
        <p:spPr>
          <a:xfrm>
            <a:off x="2306108" y="0"/>
            <a:ext cx="5372100" cy="1216025"/>
          </a:xfrm>
        </p:spPr>
        <p:txBody>
          <a:bodyPr anchor="ctr"/>
          <a:lstStyle/>
          <a:p>
            <a:pPr eaLnBrk="1" hangingPunct="1"/>
            <a:r>
              <a:rPr lang="en-US" sz="3200" dirty="0" smtClean="0">
                <a:solidFill>
                  <a:srgbClr val="0070C0"/>
                </a:solidFill>
                <a:ea typeface="SimSun" pitchFamily="2" charset="-122"/>
                <a:cs typeface="SimSun" pitchFamily="2" charset="-122"/>
              </a:rPr>
              <a:t>BESIII </a:t>
            </a:r>
            <a:r>
              <a:rPr lang="en-US" sz="3200" dirty="0" err="1" smtClean="0">
                <a:solidFill>
                  <a:srgbClr val="0070C0"/>
                </a:solidFill>
                <a:ea typeface="SimSun" pitchFamily="2" charset="-122"/>
                <a:cs typeface="SimSun" pitchFamily="2" charset="-122"/>
              </a:rPr>
              <a:t>progetto</a:t>
            </a:r>
            <a:r>
              <a:rPr lang="en-US" sz="3200" dirty="0" smtClean="0">
                <a:solidFill>
                  <a:srgbClr val="0070C0"/>
                </a:solidFill>
                <a:ea typeface="SimSun" pitchFamily="2" charset="-122"/>
                <a:cs typeface="SimSun" pitchFamily="2" charset="-122"/>
              </a:rPr>
              <a:t> MAE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66738" y="1346207"/>
            <a:ext cx="7916862" cy="4817525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sz="2200" dirty="0" smtClean="0"/>
              <a:t>Sett </a:t>
            </a:r>
            <a:r>
              <a:rPr lang="en-US" sz="2200" dirty="0"/>
              <a:t>2012</a:t>
            </a:r>
            <a:r>
              <a:rPr lang="en-US" sz="2200" dirty="0" smtClean="0"/>
              <a:t>: BESIII-LNF  </a:t>
            </a:r>
            <a:r>
              <a:rPr lang="en-US" sz="2200" dirty="0" err="1" smtClean="0"/>
              <a:t>fa</a:t>
            </a:r>
            <a:r>
              <a:rPr lang="en-US" sz="2200" dirty="0" smtClean="0"/>
              <a:t> </a:t>
            </a:r>
            <a:r>
              <a:rPr lang="en-US" sz="2200" dirty="0" err="1" smtClean="0"/>
              <a:t>domanda</a:t>
            </a:r>
            <a:r>
              <a:rPr lang="en-US" sz="2200" dirty="0" smtClean="0"/>
              <a:t> </a:t>
            </a:r>
            <a:r>
              <a:rPr lang="en-US" sz="2200" dirty="0" err="1" smtClean="0"/>
              <a:t>di</a:t>
            </a:r>
            <a:r>
              <a:rPr lang="en-US" sz="2200" dirty="0" smtClean="0"/>
              <a:t> </a:t>
            </a:r>
            <a:r>
              <a:rPr lang="en-US" sz="2200" dirty="0" err="1" smtClean="0"/>
              <a:t>fondi</a:t>
            </a:r>
            <a:r>
              <a:rPr lang="en-US" sz="2200" dirty="0" smtClean="0"/>
              <a:t> MAE</a:t>
            </a:r>
            <a:r>
              <a:rPr lang="en-US" sz="2200" dirty="0"/>
              <a:t>(*</a:t>
            </a:r>
            <a:r>
              <a:rPr lang="en-US" sz="2200" dirty="0" smtClean="0"/>
              <a:t>) </a:t>
            </a:r>
            <a:r>
              <a:rPr lang="en-US" sz="2200" dirty="0" err="1" smtClean="0"/>
              <a:t>nell’ambito</a:t>
            </a:r>
            <a:r>
              <a:rPr lang="en-US" sz="2200" dirty="0" smtClean="0"/>
              <a:t> del </a:t>
            </a:r>
            <a:r>
              <a:rPr lang="en-US" sz="2200" dirty="0" err="1" smtClean="0"/>
              <a:t>programma</a:t>
            </a:r>
            <a:r>
              <a:rPr lang="en-US" sz="2200" dirty="0" smtClean="0"/>
              <a:t> </a:t>
            </a:r>
            <a:r>
              <a:rPr lang="en-US" sz="2200" dirty="0" err="1" smtClean="0"/>
              <a:t>di</a:t>
            </a:r>
            <a:r>
              <a:rPr lang="en-US" sz="2200" dirty="0" smtClean="0"/>
              <a:t> </a:t>
            </a:r>
            <a:r>
              <a:rPr lang="en-US" sz="2200" dirty="0" err="1" smtClean="0"/>
              <a:t>collaborazione</a:t>
            </a:r>
            <a:r>
              <a:rPr lang="en-US" sz="2200" dirty="0" smtClean="0"/>
              <a:t> Italia-</a:t>
            </a:r>
            <a:r>
              <a:rPr lang="en-US" sz="2200" dirty="0" err="1" smtClean="0"/>
              <a:t>Cina</a:t>
            </a:r>
            <a:r>
              <a:rPr lang="en-US" sz="2200" dirty="0" smtClean="0"/>
              <a:t>: </a:t>
            </a:r>
            <a:r>
              <a:rPr lang="en-US" sz="2400" dirty="0" err="1" smtClean="0"/>
              <a:t>progetto</a:t>
            </a:r>
            <a:r>
              <a:rPr lang="en-US" sz="2400" dirty="0" smtClean="0"/>
              <a:t> </a:t>
            </a:r>
            <a:r>
              <a:rPr lang="en-US" sz="2400" dirty="0" err="1" smtClean="0"/>
              <a:t>di</a:t>
            </a:r>
            <a:r>
              <a:rPr lang="en-US" sz="2400" dirty="0" smtClean="0"/>
              <a:t> “</a:t>
            </a:r>
            <a:r>
              <a:rPr lang="en-US" sz="2400" dirty="0" err="1" smtClean="0"/>
              <a:t>grande</a:t>
            </a:r>
            <a:r>
              <a:rPr lang="en-US" sz="2400" dirty="0" smtClean="0"/>
              <a:t> </a:t>
            </a:r>
            <a:r>
              <a:rPr lang="en-US" sz="2400" dirty="0" err="1" smtClean="0"/>
              <a:t>rilevanza</a:t>
            </a:r>
            <a:r>
              <a:rPr lang="en-US" sz="2400" dirty="0" smtClean="0"/>
              <a:t>” per </a:t>
            </a:r>
            <a:r>
              <a:rPr lang="en-US" sz="2100" dirty="0" smtClean="0"/>
              <a:t>la </a:t>
            </a:r>
            <a:r>
              <a:rPr lang="en-US" sz="2100" dirty="0" err="1" smtClean="0"/>
              <a:t>construzione</a:t>
            </a:r>
            <a:r>
              <a:rPr lang="en-US" sz="2100" dirty="0" smtClean="0"/>
              <a:t> </a:t>
            </a:r>
            <a:r>
              <a:rPr lang="en-US" sz="2100" dirty="0" err="1" smtClean="0"/>
              <a:t>di</a:t>
            </a:r>
            <a:r>
              <a:rPr lang="en-US" sz="2100" dirty="0" smtClean="0"/>
              <a:t> un </a:t>
            </a:r>
            <a:r>
              <a:rPr lang="en-US" sz="2100" dirty="0" smtClean="0">
                <a:solidFill>
                  <a:srgbClr val="FF0000"/>
                </a:solidFill>
              </a:rPr>
              <a:t>layer </a:t>
            </a:r>
            <a:r>
              <a:rPr lang="en-US" sz="2100" dirty="0" err="1" smtClean="0">
                <a:solidFill>
                  <a:srgbClr val="FF0000"/>
                </a:solidFill>
              </a:rPr>
              <a:t>cilindrico</a:t>
            </a:r>
            <a:r>
              <a:rPr lang="en-US" sz="2100" dirty="0" smtClean="0">
                <a:solidFill>
                  <a:srgbClr val="FF0000"/>
                </a:solidFill>
              </a:rPr>
              <a:t> a </a:t>
            </a:r>
            <a:r>
              <a:rPr lang="en-US" sz="2100" dirty="0" err="1" smtClean="0">
                <a:solidFill>
                  <a:srgbClr val="FF0000"/>
                </a:solidFill>
              </a:rPr>
              <a:t>GEMs</a:t>
            </a:r>
            <a:r>
              <a:rPr lang="en-US" sz="2100" dirty="0" smtClean="0">
                <a:solidFill>
                  <a:srgbClr val="FF0000"/>
                </a:solidFill>
              </a:rPr>
              <a:t> a la KLOE con readout </a:t>
            </a:r>
            <a:r>
              <a:rPr lang="en-US" sz="2100" dirty="0" err="1" smtClean="0">
                <a:solidFill>
                  <a:srgbClr val="FF0000"/>
                </a:solidFill>
              </a:rPr>
              <a:t>analogico</a:t>
            </a:r>
            <a:endParaRPr lang="en-US" sz="2100" dirty="0" smtClean="0">
              <a:solidFill>
                <a:srgbClr val="FF0000"/>
              </a:solidFill>
            </a:endParaRPr>
          </a:p>
          <a:p>
            <a:pPr eaLnBrk="1" hangingPunct="1">
              <a:spcBef>
                <a:spcPct val="45000"/>
              </a:spcBef>
            </a:pPr>
            <a:r>
              <a:rPr lang="en-US" sz="2200" dirty="0" smtClean="0"/>
              <a:t>Il </a:t>
            </a:r>
            <a:r>
              <a:rPr lang="en-US" sz="2200" dirty="0" err="1" smtClean="0"/>
              <a:t>progetto</a:t>
            </a:r>
            <a:r>
              <a:rPr lang="en-US" sz="2200" dirty="0" smtClean="0"/>
              <a:t> ha </a:t>
            </a:r>
            <a:r>
              <a:rPr lang="en-US" sz="2200" dirty="0" err="1" smtClean="0"/>
              <a:t>una</a:t>
            </a:r>
            <a:r>
              <a:rPr lang="en-US" sz="2200" dirty="0" smtClean="0"/>
              <a:t> </a:t>
            </a:r>
            <a:r>
              <a:rPr lang="en-US" sz="2200" dirty="0" err="1" smtClean="0"/>
              <a:t>controparte</a:t>
            </a:r>
            <a:r>
              <a:rPr lang="en-US" sz="2200" dirty="0" smtClean="0"/>
              <a:t> BESIII-</a:t>
            </a:r>
            <a:r>
              <a:rPr lang="en-US" sz="2200" dirty="0" err="1" smtClean="0"/>
              <a:t>cinese</a:t>
            </a:r>
            <a:r>
              <a:rPr lang="en-US" sz="2200" dirty="0" smtClean="0"/>
              <a:t> </a:t>
            </a:r>
            <a:r>
              <a:rPr lang="en-US" sz="2200" dirty="0" err="1" smtClean="0"/>
              <a:t>che</a:t>
            </a:r>
            <a:r>
              <a:rPr lang="en-US" sz="2200" dirty="0" smtClean="0"/>
              <a:t> ha </a:t>
            </a:r>
            <a:r>
              <a:rPr lang="en-US" sz="2200" dirty="0" err="1" smtClean="0"/>
              <a:t>sottomesso</a:t>
            </a:r>
            <a:r>
              <a:rPr lang="en-US" sz="2200" dirty="0" smtClean="0"/>
              <a:t> la </a:t>
            </a:r>
            <a:r>
              <a:rPr lang="en-US" sz="2200" dirty="0" err="1" smtClean="0"/>
              <a:t>richiesta</a:t>
            </a:r>
            <a:r>
              <a:rPr lang="en-US" sz="2200" dirty="0" smtClean="0"/>
              <a:t> </a:t>
            </a:r>
            <a:r>
              <a:rPr lang="en-US" sz="2200" dirty="0" err="1" smtClean="0"/>
              <a:t>all’IHEP</a:t>
            </a:r>
            <a:endParaRPr lang="en-US" sz="2200" dirty="0" smtClean="0"/>
          </a:p>
          <a:p>
            <a:pPr eaLnBrk="1" hangingPunct="1">
              <a:spcBef>
                <a:spcPct val="45000"/>
              </a:spcBef>
            </a:pPr>
            <a:r>
              <a:rPr lang="en-US" sz="2200" dirty="0" err="1" smtClean="0"/>
              <a:t>Aprile</a:t>
            </a:r>
            <a:r>
              <a:rPr lang="en-US" sz="2200" dirty="0" smtClean="0"/>
              <a:t> </a:t>
            </a:r>
            <a:r>
              <a:rPr lang="en-US" sz="2200" dirty="0"/>
              <a:t>2013: </a:t>
            </a:r>
            <a:r>
              <a:rPr lang="en-US" sz="2200" dirty="0" err="1" smtClean="0"/>
              <a:t>progetto</a:t>
            </a:r>
            <a:r>
              <a:rPr lang="en-US" sz="2200" dirty="0" smtClean="0"/>
              <a:t>  </a:t>
            </a:r>
            <a:r>
              <a:rPr lang="en-US" sz="2200" dirty="0" err="1" smtClean="0">
                <a:solidFill>
                  <a:srgbClr val="FF0000"/>
                </a:solidFill>
              </a:rPr>
              <a:t>approvato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dal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>
                <a:solidFill>
                  <a:srgbClr val="FF0000"/>
                </a:solidFill>
              </a:rPr>
              <a:t>MAE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</a:p>
          <a:p>
            <a:pPr eaLnBrk="1" hangingPunct="1">
              <a:spcBef>
                <a:spcPct val="45000"/>
              </a:spcBef>
            </a:pPr>
            <a:r>
              <a:rPr lang="en-US" sz="2200" dirty="0" smtClean="0">
                <a:solidFill>
                  <a:srgbClr val="000000"/>
                </a:solidFill>
              </a:rPr>
              <a:t>Il </a:t>
            </a:r>
            <a:r>
              <a:rPr lang="en-US" sz="2200" dirty="0" err="1" smtClean="0">
                <a:solidFill>
                  <a:srgbClr val="000000"/>
                </a:solidFill>
              </a:rPr>
              <a:t>progetto</a:t>
            </a:r>
            <a:r>
              <a:rPr lang="en-US" sz="2200" dirty="0" smtClean="0">
                <a:solidFill>
                  <a:srgbClr val="000000"/>
                </a:solidFill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</a:rPr>
              <a:t>corrisponde</a:t>
            </a:r>
            <a:r>
              <a:rPr lang="en-US" sz="2200" dirty="0" smtClean="0">
                <a:solidFill>
                  <a:srgbClr val="000000"/>
                </a:solidFill>
              </a:rPr>
              <a:t> a un budget </a:t>
            </a:r>
            <a:r>
              <a:rPr lang="en-US" sz="2200" dirty="0" err="1" smtClean="0">
                <a:solidFill>
                  <a:srgbClr val="000000"/>
                </a:solidFill>
              </a:rPr>
              <a:t>di</a:t>
            </a:r>
            <a:r>
              <a:rPr lang="en-US" sz="2200" dirty="0" smtClean="0">
                <a:solidFill>
                  <a:srgbClr val="000000"/>
                </a:solidFill>
              </a:rPr>
              <a:t> 360 </a:t>
            </a:r>
            <a:r>
              <a:rPr lang="en-US" sz="2200" dirty="0" err="1" smtClean="0">
                <a:solidFill>
                  <a:srgbClr val="000000"/>
                </a:solidFill>
              </a:rPr>
              <a:t>k</a:t>
            </a:r>
            <a:r>
              <a:rPr lang="en-US" sz="2200" dirty="0" smtClean="0">
                <a:solidFill>
                  <a:srgbClr val="000000"/>
                </a:solidFill>
              </a:rPr>
              <a:t>€ </a:t>
            </a:r>
            <a:r>
              <a:rPr lang="en-US" sz="2200" dirty="0" err="1" smtClean="0">
                <a:solidFill>
                  <a:srgbClr val="000000"/>
                </a:solidFill>
              </a:rPr>
              <a:t>diviso</a:t>
            </a:r>
            <a:r>
              <a:rPr lang="en-US" sz="2200" dirty="0" smtClean="0">
                <a:solidFill>
                  <a:srgbClr val="000000"/>
                </a:solidFill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</a:rPr>
              <a:t>su</a:t>
            </a:r>
            <a:r>
              <a:rPr lang="en-US" sz="2200" dirty="0" smtClean="0">
                <a:solidFill>
                  <a:srgbClr val="000000"/>
                </a:solidFill>
              </a:rPr>
              <a:t> 3 </a:t>
            </a:r>
            <a:r>
              <a:rPr lang="en-US" sz="2200" dirty="0" err="1" smtClean="0">
                <a:solidFill>
                  <a:srgbClr val="000000"/>
                </a:solidFill>
              </a:rPr>
              <a:t>anni</a:t>
            </a:r>
            <a:endParaRPr lang="en-US" sz="220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45000"/>
              </a:spcBef>
            </a:pPr>
            <a:r>
              <a:rPr lang="en-US" sz="2200" dirty="0" err="1" smtClean="0">
                <a:solidFill>
                  <a:srgbClr val="000000"/>
                </a:solidFill>
              </a:rPr>
              <a:t>Ogni</a:t>
            </a:r>
            <a:r>
              <a:rPr lang="en-US" sz="2200" dirty="0" smtClean="0">
                <a:solidFill>
                  <a:srgbClr val="000000"/>
                </a:solidFill>
              </a:rPr>
              <a:t> anno MAE, INFN and IHEP </a:t>
            </a:r>
            <a:r>
              <a:rPr lang="en-US" sz="2200" dirty="0" err="1" smtClean="0">
                <a:solidFill>
                  <a:srgbClr val="000000"/>
                </a:solidFill>
              </a:rPr>
              <a:t>contribuiscono</a:t>
            </a:r>
            <a:r>
              <a:rPr lang="en-US" sz="2200" dirty="0" smtClean="0">
                <a:solidFill>
                  <a:srgbClr val="000000"/>
                </a:solidFill>
              </a:rPr>
              <a:t> con 40 </a:t>
            </a:r>
            <a:r>
              <a:rPr lang="en-US" sz="2200" dirty="0" err="1" smtClean="0">
                <a:solidFill>
                  <a:srgbClr val="000000"/>
                </a:solidFill>
              </a:rPr>
              <a:t>k</a:t>
            </a:r>
            <a:r>
              <a:rPr lang="en-US" sz="2200" dirty="0" smtClean="0">
                <a:solidFill>
                  <a:srgbClr val="000000"/>
                </a:solidFill>
              </a:rPr>
              <a:t>€ </a:t>
            </a:r>
            <a:r>
              <a:rPr lang="en-US" sz="2200" dirty="0" err="1" smtClean="0">
                <a:solidFill>
                  <a:srgbClr val="000000"/>
                </a:solidFill>
              </a:rPr>
              <a:t>ciascuno</a:t>
            </a:r>
            <a:r>
              <a:rPr lang="en-US" sz="2200" dirty="0" smtClean="0">
                <a:solidFill>
                  <a:srgbClr val="000000"/>
                </a:solidFill>
              </a:rPr>
              <a:t> </a:t>
            </a:r>
          </a:p>
          <a:p>
            <a:pPr eaLnBrk="1" hangingPunct="1">
              <a:spcBef>
                <a:spcPct val="45000"/>
              </a:spcBef>
            </a:pPr>
            <a:r>
              <a:rPr lang="en-US" sz="2200" dirty="0" smtClean="0">
                <a:solidFill>
                  <a:srgbClr val="000000"/>
                </a:solidFill>
              </a:rPr>
              <a:t>Il </a:t>
            </a:r>
            <a:r>
              <a:rPr lang="en-US" sz="2200" dirty="0" err="1" smtClean="0">
                <a:solidFill>
                  <a:srgbClr val="000000"/>
                </a:solidFill>
              </a:rPr>
              <a:t>contributo</a:t>
            </a:r>
            <a:r>
              <a:rPr lang="en-US" sz="2200" dirty="0" smtClean="0">
                <a:solidFill>
                  <a:srgbClr val="000000"/>
                </a:solidFill>
              </a:rPr>
              <a:t> MAE per </a:t>
            </a:r>
            <a:r>
              <a:rPr lang="en-US" sz="2200" dirty="0" err="1" smtClean="0">
                <a:solidFill>
                  <a:srgbClr val="000000"/>
                </a:solidFill>
              </a:rPr>
              <a:t>l’anno</a:t>
            </a:r>
            <a:r>
              <a:rPr lang="en-US" sz="2200" dirty="0" smtClean="0">
                <a:solidFill>
                  <a:srgbClr val="000000"/>
                </a:solidFill>
              </a:rPr>
              <a:t> “N” </a:t>
            </a:r>
            <a:r>
              <a:rPr lang="en-US" sz="2200" dirty="0" err="1" smtClean="0">
                <a:solidFill>
                  <a:srgbClr val="000000"/>
                </a:solidFill>
              </a:rPr>
              <a:t>e</a:t>
            </a:r>
            <a:r>
              <a:rPr lang="en-US" sz="2200" dirty="0" smtClean="0">
                <a:solidFill>
                  <a:srgbClr val="000000"/>
                </a:solidFill>
              </a:rPr>
              <a:t>` </a:t>
            </a:r>
            <a:r>
              <a:rPr lang="en-US" sz="2200" dirty="0" err="1" smtClean="0">
                <a:solidFill>
                  <a:srgbClr val="000000"/>
                </a:solidFill>
              </a:rPr>
              <a:t>anticipato</a:t>
            </a:r>
            <a:r>
              <a:rPr lang="en-US" sz="2200" dirty="0" smtClean="0">
                <a:solidFill>
                  <a:srgbClr val="000000"/>
                </a:solidFill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</a:rPr>
              <a:t>dall</a:t>
            </a:r>
            <a:r>
              <a:rPr lang="en-US" sz="2200" dirty="0" smtClean="0">
                <a:solidFill>
                  <a:srgbClr val="000000"/>
                </a:solidFill>
              </a:rPr>
              <a:t>’ INFN in “N”, </a:t>
            </a:r>
            <a:r>
              <a:rPr lang="en-US" sz="2200" dirty="0" err="1" smtClean="0">
                <a:solidFill>
                  <a:srgbClr val="000000"/>
                </a:solidFill>
              </a:rPr>
              <a:t>e</a:t>
            </a:r>
            <a:r>
              <a:rPr lang="en-US" sz="2200" dirty="0" smtClean="0">
                <a:solidFill>
                  <a:srgbClr val="000000"/>
                </a:solidFill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</a:rPr>
              <a:t>restituito</a:t>
            </a:r>
            <a:r>
              <a:rPr lang="en-US" sz="2200" dirty="0" smtClean="0">
                <a:solidFill>
                  <a:srgbClr val="000000"/>
                </a:solidFill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</a:rPr>
              <a:t>dal</a:t>
            </a:r>
            <a:r>
              <a:rPr lang="en-US" sz="2200" dirty="0" smtClean="0">
                <a:solidFill>
                  <a:srgbClr val="000000"/>
                </a:solidFill>
              </a:rPr>
              <a:t> MAE </a:t>
            </a:r>
            <a:r>
              <a:rPr lang="en-US" sz="2200" dirty="0" err="1" smtClean="0">
                <a:solidFill>
                  <a:srgbClr val="000000"/>
                </a:solidFill>
              </a:rPr>
              <a:t>nell’anno</a:t>
            </a:r>
            <a:r>
              <a:rPr lang="en-US" sz="2200" dirty="0" smtClean="0">
                <a:solidFill>
                  <a:srgbClr val="000000"/>
                </a:solidFill>
              </a:rPr>
              <a:t> “N+1” </a:t>
            </a:r>
            <a:endParaRPr lang="en-US" sz="2200" dirty="0" smtClean="0">
              <a:solidFill>
                <a:schemeClr val="accent2"/>
              </a:solidFill>
            </a:endParaRPr>
          </a:p>
          <a:p>
            <a:pPr eaLnBrk="1" hangingPunct="1">
              <a:spcBef>
                <a:spcPct val="45000"/>
              </a:spcBef>
            </a:pPr>
            <a:r>
              <a:rPr lang="en-US" sz="2200" dirty="0" err="1" smtClean="0"/>
              <a:t>Giugno</a:t>
            </a:r>
            <a:r>
              <a:rPr lang="en-US" sz="2200" dirty="0" smtClean="0"/>
              <a:t> 2013: 40KE (</a:t>
            </a:r>
            <a:r>
              <a:rPr lang="en-US" sz="2200" dirty="0" err="1" smtClean="0"/>
              <a:t>su</a:t>
            </a:r>
            <a:r>
              <a:rPr lang="en-US" sz="2200" dirty="0" smtClean="0"/>
              <a:t> 80) </a:t>
            </a:r>
            <a:r>
              <a:rPr lang="en-US" sz="2200" dirty="0" err="1" smtClean="0"/>
              <a:t>da</a:t>
            </a:r>
            <a:r>
              <a:rPr lang="en-US" sz="2200" dirty="0" smtClean="0"/>
              <a:t> CSN1 in </a:t>
            </a:r>
            <a:r>
              <a:rPr lang="en-US" sz="2200" dirty="0" err="1" smtClean="0"/>
              <a:t>cassa</a:t>
            </a:r>
            <a:r>
              <a:rPr lang="en-US" sz="2200" dirty="0" smtClean="0"/>
              <a:t> @ LNF</a:t>
            </a:r>
          </a:p>
          <a:p>
            <a:pPr eaLnBrk="1" hangingPunct="1">
              <a:spcBef>
                <a:spcPct val="45000"/>
              </a:spcBef>
            </a:pPr>
            <a:r>
              <a:rPr lang="en-US" sz="2200" dirty="0" err="1" smtClean="0">
                <a:solidFill>
                  <a:srgbClr val="FF0000"/>
                </a:solidFill>
              </a:rPr>
              <a:t>Questi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successi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hanno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motivato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altri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ricercatori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da</a:t>
            </a:r>
            <a:r>
              <a:rPr lang="en-US" sz="2200" dirty="0" smtClean="0">
                <a:solidFill>
                  <a:srgbClr val="FF0000"/>
                </a:solidFill>
              </a:rPr>
              <a:t> LNF </a:t>
            </a:r>
            <a:r>
              <a:rPr lang="en-US" sz="2200" dirty="0" err="1" smtClean="0">
                <a:solidFill>
                  <a:srgbClr val="FF0000"/>
                </a:solidFill>
              </a:rPr>
              <a:t>e</a:t>
            </a:r>
            <a:r>
              <a:rPr lang="en-US" sz="2200" dirty="0" smtClean="0">
                <a:solidFill>
                  <a:srgbClr val="FF0000"/>
                </a:solidFill>
              </a:rPr>
              <a:t> Torino </a:t>
            </a:r>
            <a:r>
              <a:rPr lang="en-US" sz="2200" dirty="0" err="1" smtClean="0">
                <a:solidFill>
                  <a:srgbClr val="FF0000"/>
                </a:solidFill>
              </a:rPr>
              <a:t>oltre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che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all’ingresso</a:t>
            </a:r>
            <a:r>
              <a:rPr lang="en-US" sz="2200" dirty="0" smtClean="0">
                <a:solidFill>
                  <a:srgbClr val="FF0000"/>
                </a:solidFill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</a:rPr>
              <a:t>di</a:t>
            </a:r>
            <a:r>
              <a:rPr lang="en-US" sz="2200" dirty="0" smtClean="0">
                <a:solidFill>
                  <a:srgbClr val="FF0000"/>
                </a:solidFill>
              </a:rPr>
              <a:t> FE.</a:t>
            </a:r>
            <a:r>
              <a:rPr lang="en-US" sz="2400" dirty="0" smtClean="0">
                <a:solidFill>
                  <a:srgbClr val="FF0000"/>
                </a:solidFill>
                <a:sym typeface="Wingdings" pitchFamily="1" charset="2"/>
              </a:rPr>
              <a:t></a:t>
            </a:r>
            <a:endParaRPr lang="en-US" sz="2400" dirty="0" smtClean="0">
              <a:solidFill>
                <a:srgbClr val="FF0000"/>
              </a:solidFill>
            </a:endParaRPr>
          </a:p>
          <a:p>
            <a:pPr eaLnBrk="1" hangingPunct="1">
              <a:spcBef>
                <a:spcPct val="45000"/>
              </a:spcBef>
            </a:pPr>
            <a:endParaRPr lang="en-US" sz="2200" dirty="0"/>
          </a:p>
        </p:txBody>
      </p:sp>
      <p:sp>
        <p:nvSpPr>
          <p:cNvPr id="119812" name="TextBox 3"/>
          <p:cNvSpPr txBox="1">
            <a:spLocks noChangeArrowheads="1"/>
          </p:cNvSpPr>
          <p:nvPr/>
        </p:nvSpPr>
        <p:spPr bwMode="auto">
          <a:xfrm>
            <a:off x="652463" y="5978525"/>
            <a:ext cx="5791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1" charset="0"/>
                <a:ea typeface="Arial" pitchFamily="1" charset="0"/>
              </a:rPr>
              <a:t>(*)</a:t>
            </a:r>
            <a:r>
              <a:rPr lang="en-US" sz="1800" b="0" dirty="0" smtClean="0">
                <a:solidFill>
                  <a:srgbClr val="000000"/>
                </a:solidFill>
                <a:latin typeface="Calibri" pitchFamily="1" charset="0"/>
                <a:ea typeface="Arial" pitchFamily="1" charset="0"/>
              </a:rPr>
              <a:t> </a:t>
            </a:r>
            <a:r>
              <a:rPr lang="en-US" sz="1800" b="0" dirty="0" err="1" smtClean="0">
                <a:solidFill>
                  <a:srgbClr val="000000"/>
                </a:solidFill>
                <a:latin typeface="Calibri" pitchFamily="1" charset="0"/>
                <a:ea typeface="Arial" pitchFamily="1" charset="0"/>
              </a:rPr>
              <a:t>Ministero</a:t>
            </a:r>
            <a:r>
              <a:rPr lang="en-US" sz="1800" b="0" dirty="0" smtClean="0">
                <a:solidFill>
                  <a:srgbClr val="000000"/>
                </a:solidFill>
                <a:latin typeface="Calibri" pitchFamily="1" charset="0"/>
                <a:ea typeface="Arial" pitchFamily="1" charset="0"/>
              </a:rPr>
              <a:t> </a:t>
            </a:r>
            <a:r>
              <a:rPr lang="en-US" sz="1800" b="0" dirty="0" err="1" smtClean="0">
                <a:solidFill>
                  <a:srgbClr val="000000"/>
                </a:solidFill>
                <a:latin typeface="Calibri" pitchFamily="1" charset="0"/>
                <a:ea typeface="Arial" pitchFamily="1" charset="0"/>
              </a:rPr>
              <a:t>Affari</a:t>
            </a:r>
            <a:r>
              <a:rPr lang="en-US" sz="1800" b="0" dirty="0" smtClean="0">
                <a:solidFill>
                  <a:srgbClr val="000000"/>
                </a:solidFill>
                <a:latin typeface="Calibri" pitchFamily="1" charset="0"/>
                <a:ea typeface="Arial" pitchFamily="1" charset="0"/>
              </a:rPr>
              <a:t> </a:t>
            </a:r>
            <a:r>
              <a:rPr lang="en-US" sz="1800" b="0" dirty="0" err="1" smtClean="0">
                <a:solidFill>
                  <a:srgbClr val="000000"/>
                </a:solidFill>
                <a:latin typeface="Calibri" pitchFamily="1" charset="0"/>
                <a:ea typeface="Arial" pitchFamily="1" charset="0"/>
              </a:rPr>
              <a:t>Esteri</a:t>
            </a:r>
            <a:endParaRPr lang="it-IT" sz="1800" b="0" dirty="0">
              <a:solidFill>
                <a:srgbClr val="000000"/>
              </a:solidFill>
              <a:latin typeface="Calibri" pitchFamily="1" charset="0"/>
              <a:ea typeface="Arial" pitchFamily="1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161522" y="1086380"/>
            <a:ext cx="667702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4"/>
          <p:cNvPicPr>
            <a:picLocks noChangeAspect="1" noChangeArrowheads="1"/>
          </p:cNvPicPr>
          <p:nvPr/>
        </p:nvPicPr>
        <p:blipFill>
          <a:blip r:embed="rId4"/>
          <a:srcRect l="917" t="9091" r="8257"/>
          <a:stretch>
            <a:fillRect/>
          </a:stretch>
        </p:blipFill>
        <p:spPr bwMode="auto">
          <a:xfrm>
            <a:off x="4932363" y="765175"/>
            <a:ext cx="3962400" cy="2952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6628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04788"/>
            <a:ext cx="8229600" cy="48736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it-IT" sz="2800">
                <a:solidFill>
                  <a:srgbClr val="0066CC"/>
                </a:solidFill>
              </a:rPr>
              <a:t>Cyl. GEM expected spatial resolution</a:t>
            </a:r>
            <a:r>
              <a:rPr lang="it-IT" sz="3400">
                <a:solidFill>
                  <a:srgbClr val="0066CC"/>
                </a:solidFill>
              </a:rPr>
              <a:t> </a:t>
            </a:r>
            <a:endParaRPr lang="it-IT" sz="3000">
              <a:solidFill>
                <a:srgbClr val="0066CC"/>
              </a:solidFill>
            </a:endParaRPr>
          </a:p>
        </p:txBody>
      </p:sp>
      <p:sp>
        <p:nvSpPr>
          <p:cNvPr id="26629" name="Rectangle 3"/>
          <p:cNvSpPr>
            <a:spLocks noGrp="1"/>
          </p:cNvSpPr>
          <p:nvPr>
            <p:ph type="body" idx="4294967295"/>
          </p:nvPr>
        </p:nvSpPr>
        <p:spPr>
          <a:xfrm>
            <a:off x="270937" y="762000"/>
            <a:ext cx="8686800" cy="5330825"/>
          </a:xfrm>
        </p:spPr>
        <p:txBody>
          <a:bodyPr>
            <a:normAutofit lnSpcReduction="10000"/>
          </a:bodyPr>
          <a:lstStyle/>
          <a:p>
            <a:pPr marL="273050" indent="-273050" eaLnBrk="1" hangingPunct="1">
              <a:lnSpc>
                <a:spcPct val="80000"/>
              </a:lnSpc>
              <a:buFont typeface="Wingdings" pitchFamily="1" charset="2"/>
              <a:buChar char="q"/>
            </a:pPr>
            <a:r>
              <a:rPr lang="it-IT" sz="2600" dirty="0" err="1">
                <a:latin typeface="Calibri" pitchFamily="1" charset="0"/>
              </a:rPr>
              <a:t>Digital</a:t>
            </a:r>
            <a:r>
              <a:rPr lang="it-IT" sz="2600" dirty="0">
                <a:latin typeface="Calibri" pitchFamily="1" charset="0"/>
              </a:rPr>
              <a:t> </a:t>
            </a:r>
            <a:r>
              <a:rPr lang="it-IT" sz="2600" dirty="0" err="1">
                <a:latin typeface="Calibri" pitchFamily="1" charset="0"/>
              </a:rPr>
              <a:t>readout</a:t>
            </a:r>
            <a:r>
              <a:rPr lang="it-IT" sz="2100" dirty="0">
                <a:latin typeface="Calibri" pitchFamily="1" charset="0"/>
              </a:rPr>
              <a:t> </a:t>
            </a:r>
          </a:p>
          <a:p>
            <a:pPr marL="273050" indent="-273050" eaLnBrk="1" hangingPunct="1">
              <a:lnSpc>
                <a:spcPct val="80000"/>
              </a:lnSpc>
              <a:buFont typeface="Wingdings" pitchFamily="1" charset="2"/>
              <a:buNone/>
            </a:pPr>
            <a:r>
              <a:rPr lang="it-IT" sz="1900" dirty="0">
                <a:latin typeface="Calibri" pitchFamily="1" charset="0"/>
              </a:rPr>
              <a:t>    </a:t>
            </a:r>
            <a:r>
              <a:rPr lang="it-IT" sz="1900" dirty="0" smtClean="0">
                <a:latin typeface="Calibri" pitchFamily="1" charset="0"/>
              </a:rPr>
              <a:t> KLOE2 </a:t>
            </a:r>
            <a:r>
              <a:rPr lang="it-IT" sz="1900" dirty="0">
                <a:latin typeface="Calibri" pitchFamily="1" charset="0"/>
              </a:rPr>
              <a:t>(</a:t>
            </a:r>
            <a:r>
              <a:rPr lang="it-IT" sz="1900" dirty="0">
                <a:solidFill>
                  <a:srgbClr val="0070C0"/>
                </a:solidFill>
                <a:latin typeface="Calibri" pitchFamily="1" charset="0"/>
              </a:rPr>
              <a:t>650 </a:t>
            </a:r>
            <a:r>
              <a:rPr lang="it-IT" sz="1900" dirty="0" err="1">
                <a:solidFill>
                  <a:srgbClr val="0070C0"/>
                </a:solidFill>
                <a:latin typeface="Calibri" pitchFamily="1" charset="0"/>
              </a:rPr>
              <a:t>µm</a:t>
            </a:r>
            <a:r>
              <a:rPr lang="it-IT" sz="1900" dirty="0">
                <a:solidFill>
                  <a:srgbClr val="0070C0"/>
                </a:solidFill>
                <a:latin typeface="Calibri" pitchFamily="1" charset="0"/>
              </a:rPr>
              <a:t> </a:t>
            </a:r>
            <a:r>
              <a:rPr lang="it-IT" sz="1900" dirty="0" err="1">
                <a:solidFill>
                  <a:srgbClr val="0070C0"/>
                </a:solidFill>
                <a:latin typeface="Calibri" pitchFamily="1" charset="0"/>
              </a:rPr>
              <a:t>pitch</a:t>
            </a:r>
            <a:r>
              <a:rPr lang="it-IT" sz="1900" dirty="0">
                <a:latin typeface="Calibri" pitchFamily="1" charset="0"/>
              </a:rPr>
              <a:t>) </a:t>
            </a:r>
          </a:p>
          <a:p>
            <a:pPr marL="273050" indent="-273050" eaLnBrk="1" hangingPunct="1">
              <a:lnSpc>
                <a:spcPct val="80000"/>
              </a:lnSpc>
              <a:buFont typeface="Wingdings" pitchFamily="1" charset="2"/>
              <a:buNone/>
            </a:pPr>
            <a:r>
              <a:rPr lang="it-IT" sz="2100" dirty="0">
                <a:latin typeface="Calibri" pitchFamily="1" charset="0"/>
              </a:rPr>
              <a:t>  </a:t>
            </a:r>
            <a:r>
              <a:rPr lang="it-IT" sz="1900" dirty="0">
                <a:latin typeface="Calibri" pitchFamily="1" charset="0"/>
              </a:rPr>
              <a:t>  </a:t>
            </a:r>
            <a:r>
              <a:rPr lang="it-IT" sz="1900" dirty="0">
                <a:latin typeface="Symbol" pitchFamily="1" charset="2"/>
              </a:rPr>
              <a:t> </a:t>
            </a:r>
            <a:r>
              <a:rPr lang="it-IT" sz="1900" dirty="0">
                <a:solidFill>
                  <a:srgbClr val="FF0000"/>
                </a:solidFill>
                <a:latin typeface="Symbol" pitchFamily="1" charset="2"/>
              </a:rPr>
              <a:t>s</a:t>
            </a:r>
            <a:r>
              <a:rPr lang="it-IT" sz="1900" baseline="-25000" dirty="0">
                <a:solidFill>
                  <a:srgbClr val="FF0000"/>
                </a:solidFill>
                <a:latin typeface="Calibri" pitchFamily="1" charset="0"/>
              </a:rPr>
              <a:t>x </a:t>
            </a:r>
            <a:r>
              <a:rPr lang="it-IT" sz="1900" dirty="0">
                <a:solidFill>
                  <a:srgbClr val="FF0000"/>
                </a:solidFill>
                <a:latin typeface="Calibri" pitchFamily="1" charset="0"/>
              </a:rPr>
              <a:t> =190 µm   </a:t>
            </a:r>
            <a:r>
              <a:rPr lang="it-IT" sz="1900" dirty="0">
                <a:solidFill>
                  <a:srgbClr val="FF0000"/>
                </a:solidFill>
                <a:latin typeface="Symbol" pitchFamily="1" charset="2"/>
              </a:rPr>
              <a:t>s</a:t>
            </a:r>
            <a:r>
              <a:rPr lang="it-IT" sz="1900" baseline="-25000" dirty="0">
                <a:solidFill>
                  <a:srgbClr val="FF0000"/>
                </a:solidFill>
                <a:latin typeface="Calibri" pitchFamily="1" charset="0"/>
              </a:rPr>
              <a:t>z </a:t>
            </a:r>
            <a:r>
              <a:rPr lang="it-IT" sz="1900" dirty="0">
                <a:solidFill>
                  <a:srgbClr val="FF0000"/>
                </a:solidFill>
                <a:latin typeface="Calibri" pitchFamily="1" charset="0"/>
              </a:rPr>
              <a:t>~ 350 </a:t>
            </a:r>
            <a:r>
              <a:rPr lang="it-IT" sz="1900" dirty="0" smtClean="0">
                <a:solidFill>
                  <a:srgbClr val="FF0000"/>
                </a:solidFill>
                <a:latin typeface="Symbol" pitchFamily="1" charset="2"/>
              </a:rPr>
              <a:t>m</a:t>
            </a:r>
            <a:r>
              <a:rPr lang="it-IT" sz="1900" dirty="0" smtClean="0">
                <a:solidFill>
                  <a:srgbClr val="FF0000"/>
                </a:solidFill>
                <a:latin typeface="Calibri" pitchFamily="1" charset="0"/>
              </a:rPr>
              <a:t>m</a:t>
            </a:r>
          </a:p>
          <a:p>
            <a:pPr marL="273050" indent="-273050" eaLnBrk="1" hangingPunct="1">
              <a:lnSpc>
                <a:spcPct val="80000"/>
              </a:lnSpc>
              <a:buFont typeface="Wingdings" pitchFamily="1" charset="2"/>
              <a:buNone/>
            </a:pPr>
            <a:endParaRPr lang="it-IT" sz="1900" dirty="0" smtClean="0">
              <a:latin typeface="Calibri" pitchFamily="1" charset="0"/>
            </a:endParaRPr>
          </a:p>
          <a:p>
            <a:pPr marL="273050" indent="-273050" eaLnBrk="1" hangingPunct="1">
              <a:lnSpc>
                <a:spcPct val="80000"/>
              </a:lnSpc>
              <a:buFont typeface="Wingdings" pitchFamily="1" charset="2"/>
              <a:buNone/>
            </a:pPr>
            <a:r>
              <a:rPr lang="it-IT" sz="1900" dirty="0" smtClean="0">
                <a:latin typeface="Calibri" pitchFamily="1" charset="0"/>
              </a:rPr>
              <a:t>     </a:t>
            </a:r>
            <a:r>
              <a:rPr lang="it-IT" sz="1900" dirty="0" err="1" smtClean="0">
                <a:latin typeface="Calibri" pitchFamily="1" charset="0"/>
              </a:rPr>
              <a:t>Magnetic</a:t>
            </a:r>
            <a:r>
              <a:rPr lang="it-IT" sz="1900" dirty="0" smtClean="0">
                <a:latin typeface="Calibri" pitchFamily="1" charset="0"/>
              </a:rPr>
              <a:t> </a:t>
            </a:r>
            <a:r>
              <a:rPr lang="it-IT" sz="1900" dirty="0" err="1" smtClean="0">
                <a:latin typeface="Calibri" pitchFamily="1" charset="0"/>
              </a:rPr>
              <a:t>field</a:t>
            </a:r>
            <a:r>
              <a:rPr lang="it-IT" sz="1900" dirty="0" smtClean="0">
                <a:latin typeface="Calibri" pitchFamily="1" charset="0"/>
              </a:rPr>
              <a:t> </a:t>
            </a:r>
            <a:r>
              <a:rPr lang="it-IT" sz="1900" dirty="0" err="1" smtClean="0">
                <a:latin typeface="Calibri" pitchFamily="1" charset="0"/>
              </a:rPr>
              <a:t>effect</a:t>
            </a:r>
            <a:r>
              <a:rPr lang="it-IT" sz="1900" dirty="0" smtClean="0">
                <a:latin typeface="Calibri" pitchFamily="1" charset="0"/>
              </a:rPr>
              <a:t> :</a:t>
            </a:r>
          </a:p>
          <a:p>
            <a:pPr marL="273050" indent="-273050" eaLnBrk="1" hangingPunct="1">
              <a:lnSpc>
                <a:spcPct val="80000"/>
              </a:lnSpc>
              <a:buFont typeface="Wingdings" pitchFamily="1" charset="2"/>
              <a:buNone/>
            </a:pPr>
            <a:r>
              <a:rPr lang="it-IT" sz="1900" dirty="0" smtClean="0">
                <a:latin typeface="Calibri" pitchFamily="1" charset="0"/>
              </a:rPr>
              <a:t>    </a:t>
            </a:r>
            <a:r>
              <a:rPr lang="it-IT" sz="1900" dirty="0" smtClean="0">
                <a:solidFill>
                  <a:srgbClr val="0070C0"/>
                </a:solidFill>
                <a:latin typeface="Calibri" pitchFamily="1" charset="0"/>
              </a:rPr>
              <a:t> </a:t>
            </a:r>
            <a:r>
              <a:rPr lang="it-IT" sz="1900" dirty="0" err="1">
                <a:solidFill>
                  <a:srgbClr val="0070C0"/>
                </a:solidFill>
                <a:latin typeface="Calibri" pitchFamily="1" charset="0"/>
              </a:rPr>
              <a:t>charge</a:t>
            </a:r>
            <a:r>
              <a:rPr lang="it-IT" sz="1900" dirty="0">
                <a:solidFill>
                  <a:srgbClr val="0070C0"/>
                </a:solidFill>
                <a:latin typeface="Calibri" pitchFamily="1" charset="0"/>
              </a:rPr>
              <a:t> spread </a:t>
            </a:r>
            <a:r>
              <a:rPr lang="it-IT" sz="1900" dirty="0" err="1">
                <a:solidFill>
                  <a:srgbClr val="0070C0"/>
                </a:solidFill>
                <a:latin typeface="Calibri" pitchFamily="1" charset="0"/>
              </a:rPr>
              <a:t>over</a:t>
            </a:r>
            <a:r>
              <a:rPr lang="it-IT" sz="1900" dirty="0">
                <a:solidFill>
                  <a:srgbClr val="0070C0"/>
                </a:solidFill>
                <a:latin typeface="Calibri" pitchFamily="1" charset="0"/>
              </a:rPr>
              <a:t> the </a:t>
            </a:r>
            <a:r>
              <a:rPr lang="it-IT" sz="1900" dirty="0" err="1">
                <a:solidFill>
                  <a:srgbClr val="0070C0"/>
                </a:solidFill>
                <a:latin typeface="Calibri" pitchFamily="1" charset="0"/>
              </a:rPr>
              <a:t>readout</a:t>
            </a:r>
            <a:r>
              <a:rPr lang="it-IT" sz="1900" dirty="0">
                <a:solidFill>
                  <a:srgbClr val="0070C0"/>
                </a:solidFill>
                <a:latin typeface="Calibri" pitchFamily="1" charset="0"/>
              </a:rPr>
              <a:t> </a:t>
            </a:r>
            <a:r>
              <a:rPr lang="it-IT" sz="1900" dirty="0" err="1">
                <a:solidFill>
                  <a:srgbClr val="0070C0"/>
                </a:solidFill>
                <a:latin typeface="Calibri" pitchFamily="1" charset="0"/>
              </a:rPr>
              <a:t>plane</a:t>
            </a:r>
            <a:endParaRPr lang="it-IT" sz="1900" dirty="0">
              <a:solidFill>
                <a:srgbClr val="0070C0"/>
              </a:solidFill>
              <a:latin typeface="Calibri" pitchFamily="1" charset="0"/>
            </a:endParaRPr>
          </a:p>
          <a:p>
            <a:pPr marL="273050" indent="-273050" eaLnBrk="1" hangingPunct="1">
              <a:lnSpc>
                <a:spcPct val="80000"/>
              </a:lnSpc>
              <a:buFont typeface="Wingdings" pitchFamily="1" charset="2"/>
              <a:buNone/>
            </a:pPr>
            <a:r>
              <a:rPr lang="it-IT" sz="1900" dirty="0">
                <a:latin typeface="Calibri" pitchFamily="1" charset="0"/>
              </a:rPr>
              <a:t>      </a:t>
            </a:r>
            <a:r>
              <a:rPr lang="it-IT" sz="1900" dirty="0">
                <a:solidFill>
                  <a:srgbClr val="FF0000"/>
                </a:solidFill>
                <a:latin typeface="Calibri" pitchFamily="1" charset="0"/>
              </a:rPr>
              <a:t>190 µm </a:t>
            </a:r>
            <a:r>
              <a:rPr lang="it-IT" sz="1900" dirty="0">
                <a:solidFill>
                  <a:srgbClr val="FF0000"/>
                </a:solidFill>
                <a:latin typeface="Calibri" pitchFamily="1" charset="0"/>
                <a:sym typeface="Symbol" pitchFamily="1" charset="2"/>
              </a:rPr>
              <a:t> </a:t>
            </a:r>
            <a:r>
              <a:rPr lang="it-IT" sz="1900" dirty="0">
                <a:solidFill>
                  <a:srgbClr val="FF0000"/>
                </a:solidFill>
                <a:latin typeface="Calibri" pitchFamily="1" charset="0"/>
              </a:rPr>
              <a:t>330 µm</a:t>
            </a:r>
          </a:p>
          <a:p>
            <a:pPr marL="273050" indent="-273050" eaLnBrk="1" hangingPunct="1">
              <a:lnSpc>
                <a:spcPct val="80000"/>
              </a:lnSpc>
              <a:buFont typeface="Wingdings" pitchFamily="1" charset="2"/>
              <a:buNone/>
            </a:pPr>
            <a:r>
              <a:rPr lang="it-IT" sz="1900" dirty="0">
                <a:latin typeface="Calibri" pitchFamily="1" charset="0"/>
              </a:rPr>
              <a:t> </a:t>
            </a:r>
          </a:p>
          <a:p>
            <a:pPr marL="273050" indent="-273050" eaLnBrk="1" hangingPunct="1">
              <a:lnSpc>
                <a:spcPct val="80000"/>
              </a:lnSpc>
              <a:buFont typeface="Wingdings" pitchFamily="1" charset="2"/>
              <a:buChar char="q"/>
            </a:pPr>
            <a:r>
              <a:rPr lang="it-IT" sz="2600" dirty="0" err="1">
                <a:latin typeface="Calibri" pitchFamily="1" charset="0"/>
              </a:rPr>
              <a:t>Analog</a:t>
            </a:r>
            <a:r>
              <a:rPr lang="it-IT" sz="2600" dirty="0">
                <a:latin typeface="Calibri" pitchFamily="1" charset="0"/>
              </a:rPr>
              <a:t> </a:t>
            </a:r>
            <a:r>
              <a:rPr lang="it-IT" sz="2600" dirty="0" err="1">
                <a:latin typeface="Calibri" pitchFamily="1" charset="0"/>
              </a:rPr>
              <a:t>readout</a:t>
            </a:r>
            <a:r>
              <a:rPr lang="it-IT" sz="1900" dirty="0">
                <a:latin typeface="Calibri" pitchFamily="1" charset="0"/>
              </a:rPr>
              <a:t> </a:t>
            </a:r>
          </a:p>
          <a:p>
            <a:pPr marL="273050" indent="-273050" eaLnBrk="1" hangingPunct="1">
              <a:lnSpc>
                <a:spcPct val="90000"/>
              </a:lnSpc>
              <a:spcBef>
                <a:spcPct val="65000"/>
              </a:spcBef>
              <a:buFont typeface="Wingdings" pitchFamily="1" charset="2"/>
              <a:buNone/>
            </a:pPr>
            <a:r>
              <a:rPr lang="en-GB" sz="1700" b="1" dirty="0"/>
              <a:t>    high spatial resolution:</a:t>
            </a:r>
            <a:r>
              <a:rPr lang="en-GB" sz="1700" dirty="0"/>
              <a:t> down to </a:t>
            </a:r>
            <a:r>
              <a:rPr lang="en-GB" sz="1700" dirty="0">
                <a:solidFill>
                  <a:srgbClr val="FF0000"/>
                </a:solidFill>
              </a:rPr>
              <a:t>50</a:t>
            </a:r>
            <a:r>
              <a:rPr lang="en-US" sz="1700" dirty="0">
                <a:solidFill>
                  <a:srgbClr val="FF0000"/>
                </a:solidFill>
              </a:rPr>
              <a:t>µ</a:t>
            </a:r>
            <a:r>
              <a:rPr lang="en-GB" sz="1700" dirty="0" err="1">
                <a:solidFill>
                  <a:srgbClr val="FF0000"/>
                </a:solidFill>
              </a:rPr>
              <a:t>m</a:t>
            </a:r>
            <a:r>
              <a:rPr lang="en-GB" sz="1700" dirty="0"/>
              <a:t>  (</a:t>
            </a:r>
            <a:r>
              <a:rPr lang="it-IT" sz="1900" dirty="0">
                <a:latin typeface="Calibri" pitchFamily="1" charset="0"/>
              </a:rPr>
              <a:t> COMPASS ,</a:t>
            </a:r>
            <a:r>
              <a:rPr lang="it-IT" sz="1900" dirty="0">
                <a:solidFill>
                  <a:srgbClr val="0070C0"/>
                </a:solidFill>
                <a:latin typeface="Calibri" pitchFamily="1" charset="0"/>
              </a:rPr>
              <a:t>400 </a:t>
            </a:r>
            <a:r>
              <a:rPr lang="it-IT" sz="1900" dirty="0" err="1">
                <a:solidFill>
                  <a:srgbClr val="0070C0"/>
                </a:solidFill>
                <a:latin typeface="Calibri" pitchFamily="1" charset="0"/>
              </a:rPr>
              <a:t>µm</a:t>
            </a:r>
            <a:r>
              <a:rPr lang="it-IT" sz="1900" dirty="0">
                <a:solidFill>
                  <a:srgbClr val="0070C0"/>
                </a:solidFill>
                <a:latin typeface="Calibri" pitchFamily="1" charset="0"/>
              </a:rPr>
              <a:t> </a:t>
            </a:r>
            <a:r>
              <a:rPr lang="it-IT" sz="1900" dirty="0" err="1">
                <a:solidFill>
                  <a:srgbClr val="0070C0"/>
                </a:solidFill>
                <a:latin typeface="Calibri" pitchFamily="1" charset="0"/>
              </a:rPr>
              <a:t>pitch</a:t>
            </a:r>
            <a:r>
              <a:rPr lang="it-IT" sz="1900" dirty="0">
                <a:latin typeface="Calibri" pitchFamily="1" charset="0"/>
              </a:rPr>
              <a:t>)</a:t>
            </a:r>
            <a:endParaRPr lang="it-IT" sz="1900" dirty="0">
              <a:solidFill>
                <a:srgbClr val="FF0000"/>
              </a:solidFill>
              <a:latin typeface="Calibri" pitchFamily="1" charset="0"/>
            </a:endParaRPr>
          </a:p>
          <a:p>
            <a:pPr marL="273050" indent="-273050" eaLnBrk="1" hangingPunct="1">
              <a:lnSpc>
                <a:spcPct val="80000"/>
              </a:lnSpc>
              <a:buFont typeface="Wingdings" pitchFamily="1" charset="2"/>
              <a:buNone/>
            </a:pPr>
            <a:r>
              <a:rPr lang="it-IT" sz="1900" dirty="0">
                <a:latin typeface="Calibri" pitchFamily="1" charset="0"/>
              </a:rPr>
              <a:t>    </a:t>
            </a:r>
            <a:endParaRPr lang="it-IT" sz="1900" dirty="0" smtClean="0">
              <a:latin typeface="Calibri" pitchFamily="1" charset="0"/>
            </a:endParaRPr>
          </a:p>
          <a:p>
            <a:pPr marL="273050" indent="-273050" eaLnBrk="1" hangingPunct="1">
              <a:lnSpc>
                <a:spcPct val="80000"/>
              </a:lnSpc>
              <a:buFont typeface="Wingdings" pitchFamily="1" charset="2"/>
              <a:buNone/>
            </a:pPr>
            <a:r>
              <a:rPr lang="it-IT" sz="1900" dirty="0" smtClean="0">
                <a:latin typeface="Calibri" pitchFamily="1" charset="0"/>
              </a:rPr>
              <a:t>No </a:t>
            </a:r>
            <a:r>
              <a:rPr lang="it-IT" sz="1900" dirty="0">
                <a:latin typeface="Calibri" pitchFamily="1" charset="0"/>
              </a:rPr>
              <a:t>or </a:t>
            </a:r>
            <a:r>
              <a:rPr lang="it-IT" sz="1900" dirty="0" err="1">
                <a:latin typeface="Calibri" pitchFamily="1" charset="0"/>
              </a:rPr>
              <a:t>little</a:t>
            </a:r>
            <a:r>
              <a:rPr lang="it-IT" sz="1900" dirty="0">
                <a:latin typeface="Calibri" pitchFamily="1" charset="0"/>
              </a:rPr>
              <a:t> </a:t>
            </a:r>
            <a:r>
              <a:rPr lang="it-IT" sz="1900" dirty="0" err="1">
                <a:latin typeface="Calibri" pitchFamily="1" charset="0"/>
              </a:rPr>
              <a:t>magnetic</a:t>
            </a:r>
            <a:r>
              <a:rPr lang="it-IT" sz="1900" dirty="0">
                <a:latin typeface="Calibri" pitchFamily="1" charset="0"/>
              </a:rPr>
              <a:t> </a:t>
            </a:r>
            <a:r>
              <a:rPr lang="it-IT" sz="1900" dirty="0" err="1">
                <a:latin typeface="Calibri" pitchFamily="1" charset="0"/>
              </a:rPr>
              <a:t>Field</a:t>
            </a:r>
            <a:r>
              <a:rPr lang="it-IT" sz="1900" dirty="0">
                <a:latin typeface="Calibri" pitchFamily="1" charset="0"/>
              </a:rPr>
              <a:t> </a:t>
            </a:r>
            <a:r>
              <a:rPr lang="it-IT" sz="1900" dirty="0" err="1">
                <a:latin typeface="Calibri" pitchFamily="1" charset="0"/>
              </a:rPr>
              <a:t>effect</a:t>
            </a:r>
            <a:r>
              <a:rPr lang="it-IT" sz="1900" dirty="0">
                <a:latin typeface="Calibri" pitchFamily="1" charset="0"/>
              </a:rPr>
              <a:t> </a:t>
            </a:r>
            <a:r>
              <a:rPr lang="it-IT" sz="1900" dirty="0" err="1">
                <a:latin typeface="Calibri" pitchFamily="1" charset="0"/>
              </a:rPr>
              <a:t>expected</a:t>
            </a:r>
            <a:r>
              <a:rPr lang="it-IT" sz="1900" dirty="0">
                <a:latin typeface="Calibri" pitchFamily="1" charset="0"/>
              </a:rPr>
              <a:t>,  </a:t>
            </a:r>
            <a:r>
              <a:rPr lang="it-IT" sz="1900" dirty="0" err="1">
                <a:latin typeface="Calibri" pitchFamily="1" charset="0"/>
              </a:rPr>
              <a:t>since</a:t>
            </a:r>
            <a:r>
              <a:rPr lang="it-IT" sz="1900" dirty="0">
                <a:latin typeface="Calibri" pitchFamily="1" charset="0"/>
              </a:rPr>
              <a:t>  </a:t>
            </a:r>
            <a:r>
              <a:rPr lang="it-IT" sz="1900" dirty="0" err="1">
                <a:latin typeface="Calibri" pitchFamily="1" charset="0"/>
              </a:rPr>
              <a:t>with</a:t>
            </a:r>
            <a:r>
              <a:rPr lang="it-IT" sz="1900" dirty="0">
                <a:latin typeface="Calibri" pitchFamily="1" charset="0"/>
              </a:rPr>
              <a:t> </a:t>
            </a:r>
            <a:r>
              <a:rPr lang="it-IT" sz="1900" dirty="0" err="1">
                <a:latin typeface="Calibri" pitchFamily="1" charset="0"/>
              </a:rPr>
              <a:t>analog</a:t>
            </a:r>
            <a:r>
              <a:rPr lang="it-IT" sz="1900" dirty="0">
                <a:latin typeface="Calibri" pitchFamily="1" charset="0"/>
              </a:rPr>
              <a:t> </a:t>
            </a:r>
            <a:r>
              <a:rPr lang="it-IT" sz="1900" dirty="0" err="1">
                <a:latin typeface="Calibri" pitchFamily="1" charset="0"/>
              </a:rPr>
              <a:t>readout</a:t>
            </a:r>
            <a:r>
              <a:rPr lang="it-IT" sz="1900" dirty="0">
                <a:latin typeface="Calibri" pitchFamily="1" charset="0"/>
              </a:rPr>
              <a:t>  the </a:t>
            </a:r>
            <a:r>
              <a:rPr lang="it-IT" sz="1900" dirty="0" err="1">
                <a:latin typeface="Calibri" pitchFamily="1" charset="0"/>
              </a:rPr>
              <a:t>centroid</a:t>
            </a:r>
            <a:r>
              <a:rPr lang="it-IT" sz="1900" dirty="0" smtClean="0">
                <a:latin typeface="Calibri" pitchFamily="1" charset="0"/>
              </a:rPr>
              <a:t> </a:t>
            </a:r>
            <a:r>
              <a:rPr lang="it-IT" sz="1900" dirty="0" err="1" smtClean="0">
                <a:latin typeface="Calibri" pitchFamily="1" charset="0"/>
              </a:rPr>
              <a:t>of</a:t>
            </a:r>
            <a:r>
              <a:rPr lang="it-IT" sz="1900" dirty="0" smtClean="0">
                <a:latin typeface="Calibri" pitchFamily="1" charset="0"/>
              </a:rPr>
              <a:t>  the </a:t>
            </a:r>
            <a:r>
              <a:rPr lang="it-IT" sz="1900" dirty="0" err="1">
                <a:latin typeface="Calibri" pitchFamily="1" charset="0"/>
              </a:rPr>
              <a:t>induced</a:t>
            </a:r>
            <a:r>
              <a:rPr lang="it-IT" sz="1900" dirty="0">
                <a:latin typeface="Calibri" pitchFamily="1" charset="0"/>
              </a:rPr>
              <a:t> </a:t>
            </a:r>
            <a:r>
              <a:rPr lang="it-IT" sz="1900" dirty="0" err="1">
                <a:latin typeface="Calibri" pitchFamily="1" charset="0"/>
              </a:rPr>
              <a:t>charge</a:t>
            </a:r>
            <a:r>
              <a:rPr lang="it-IT" sz="1900" dirty="0">
                <a:latin typeface="Calibri" pitchFamily="1" charset="0"/>
              </a:rPr>
              <a:t> </a:t>
            </a:r>
            <a:r>
              <a:rPr lang="it-IT" sz="1900" dirty="0" err="1">
                <a:latin typeface="Calibri" pitchFamily="1" charset="0"/>
              </a:rPr>
              <a:t>is</a:t>
            </a:r>
            <a:r>
              <a:rPr lang="it-IT" sz="1900" dirty="0">
                <a:latin typeface="Calibri" pitchFamily="1" charset="0"/>
              </a:rPr>
              <a:t> </a:t>
            </a:r>
            <a:r>
              <a:rPr lang="it-IT" sz="1900" dirty="0" err="1">
                <a:latin typeface="Calibri" pitchFamily="1" charset="0"/>
              </a:rPr>
              <a:t>measured</a:t>
            </a:r>
            <a:endParaRPr lang="it-IT" sz="1900" dirty="0" smtClean="0">
              <a:latin typeface="Calibri" pitchFamily="1" charset="0"/>
            </a:endParaRPr>
          </a:p>
          <a:p>
            <a:pPr marL="0" lvl="0" indent="0" eaLnBrk="1" hangingPunct="1">
              <a:spcBef>
                <a:spcPct val="0"/>
              </a:spcBef>
              <a:buClrTx/>
              <a:buNone/>
            </a:pPr>
            <a:r>
              <a:rPr lang="it-IT" sz="1900" dirty="0" smtClean="0">
                <a:latin typeface="Calibri" pitchFamily="1" charset="0"/>
              </a:rPr>
              <a:t>   ( </a:t>
            </a:r>
            <a:r>
              <a:rPr lang="it-IT" sz="1900" dirty="0" err="1" smtClean="0">
                <a:latin typeface="Calibri" pitchFamily="1" charset="0"/>
              </a:rPr>
              <a:t>with</a:t>
            </a:r>
            <a:r>
              <a:rPr lang="it-IT" sz="1900" dirty="0" smtClean="0">
                <a:latin typeface="Calibri" pitchFamily="1" charset="0"/>
              </a:rPr>
              <a:t> </a:t>
            </a:r>
            <a:r>
              <a:rPr lang="en-US" sz="1800" kern="1200" dirty="0" smtClean="0">
                <a:solidFill>
                  <a:srgbClr val="000000"/>
                </a:solidFill>
                <a:latin typeface="Calibri" pitchFamily="1" charset="0"/>
              </a:rPr>
              <a:t>Pitch X strips: 650 </a:t>
            </a:r>
            <a:r>
              <a:rPr lang="en-US" sz="1800" kern="1200" dirty="0" smtClean="0">
                <a:solidFill>
                  <a:srgbClr val="000000"/>
                </a:solidFill>
                <a:latin typeface="Symbol" pitchFamily="1" charset="2"/>
              </a:rPr>
              <a:t>m</a:t>
            </a:r>
            <a:r>
              <a:rPr lang="en-US" sz="1800" kern="1200" dirty="0" smtClean="0">
                <a:solidFill>
                  <a:srgbClr val="000000"/>
                </a:solidFill>
                <a:latin typeface="Calibri" pitchFamily="1" charset="0"/>
              </a:rPr>
              <a:t>m</a:t>
            </a:r>
          </a:p>
          <a:p>
            <a:pPr marL="0" lvl="0" indent="0" eaLnBrk="1" hangingPunct="1">
              <a:spcBef>
                <a:spcPct val="0"/>
              </a:spcBef>
              <a:buClrTx/>
              <a:buNone/>
            </a:pPr>
            <a:r>
              <a:rPr lang="en-US" sz="1800" kern="1200" dirty="0" smtClean="0">
                <a:solidFill>
                  <a:srgbClr val="000000"/>
                </a:solidFill>
                <a:latin typeface="Calibri" pitchFamily="1" charset="0"/>
              </a:rPr>
              <a:t>              </a:t>
            </a:r>
            <a:r>
              <a:rPr lang="en-US" sz="1800" dirty="0" smtClean="0">
                <a:solidFill>
                  <a:srgbClr val="000000"/>
                </a:solidFill>
                <a:latin typeface="Calibri" pitchFamily="1" charset="0"/>
              </a:rPr>
              <a:t>V strips: 80 </a:t>
            </a:r>
            <a:r>
              <a:rPr lang="en-US" sz="1800" dirty="0" smtClean="0">
                <a:solidFill>
                  <a:srgbClr val="000000"/>
                </a:solidFill>
                <a:latin typeface="Symbol" pitchFamily="1" charset="2"/>
              </a:rPr>
              <a:t>m</a:t>
            </a:r>
            <a:r>
              <a:rPr lang="en-US" sz="1800" dirty="0" smtClean="0">
                <a:solidFill>
                  <a:srgbClr val="000000"/>
                </a:solidFill>
                <a:latin typeface="Calibri" pitchFamily="1" charset="0"/>
              </a:rPr>
              <a:t>m</a:t>
            </a:r>
            <a:r>
              <a:rPr lang="en-US" sz="1800" kern="1200" dirty="0" smtClean="0">
                <a:solidFill>
                  <a:srgbClr val="000000"/>
                </a:solidFill>
                <a:latin typeface="Calibri" pitchFamily="1" charset="0"/>
              </a:rPr>
              <a:t> )          </a:t>
            </a:r>
          </a:p>
          <a:p>
            <a:pPr marL="0" lvl="0" indent="0" eaLnBrk="1" hangingPunct="1">
              <a:spcBef>
                <a:spcPct val="0"/>
              </a:spcBef>
              <a:buClrTx/>
              <a:buNone/>
            </a:pPr>
            <a:r>
              <a:rPr lang="en-US" sz="1800" kern="1200" dirty="0" smtClean="0">
                <a:solidFill>
                  <a:srgbClr val="000000"/>
                </a:solidFill>
                <a:latin typeface="Calibri" pitchFamily="1" charset="0"/>
              </a:rPr>
              <a:t>      </a:t>
            </a:r>
            <a:r>
              <a:rPr lang="it-IT" sz="1900" dirty="0" err="1" smtClean="0">
                <a:solidFill>
                  <a:srgbClr val="FF0000"/>
                </a:solidFill>
                <a:latin typeface="Symbol" pitchFamily="1" charset="2"/>
              </a:rPr>
              <a:t>s</a:t>
            </a:r>
            <a:r>
              <a:rPr lang="it-IT" sz="1900" baseline="-25000" dirty="0" err="1" smtClean="0">
                <a:solidFill>
                  <a:srgbClr val="FF0000"/>
                </a:solidFill>
                <a:latin typeface="Calibri" pitchFamily="1" charset="0"/>
              </a:rPr>
              <a:t>x</a:t>
            </a:r>
            <a:r>
              <a:rPr lang="it-IT" sz="1900" dirty="0" smtClean="0">
                <a:solidFill>
                  <a:srgbClr val="FF0000"/>
                </a:solidFill>
                <a:latin typeface="Calibri" pitchFamily="1" charset="0"/>
              </a:rPr>
              <a:t>  </a:t>
            </a:r>
            <a:r>
              <a:rPr lang="it-IT" sz="1900" dirty="0">
                <a:solidFill>
                  <a:srgbClr val="FF0000"/>
                </a:solidFill>
                <a:latin typeface="Calibri" pitchFamily="1" charset="0"/>
              </a:rPr>
              <a:t>~    </a:t>
            </a:r>
            <a:r>
              <a:rPr lang="it-IT" sz="1900" dirty="0" smtClean="0">
                <a:solidFill>
                  <a:srgbClr val="FF0000"/>
                </a:solidFill>
                <a:latin typeface="Calibri" pitchFamily="1" charset="0"/>
              </a:rPr>
              <a:t> 80 </a:t>
            </a:r>
            <a:r>
              <a:rPr lang="it-IT" sz="1900" dirty="0" smtClean="0">
                <a:solidFill>
                  <a:srgbClr val="FF0000"/>
                </a:solidFill>
                <a:latin typeface="Symbol" pitchFamily="1" charset="2"/>
              </a:rPr>
              <a:t>m</a:t>
            </a:r>
            <a:r>
              <a:rPr lang="it-IT" sz="1900" dirty="0" smtClean="0">
                <a:solidFill>
                  <a:srgbClr val="FF0000"/>
                </a:solidFill>
                <a:latin typeface="Calibri" pitchFamily="1" charset="0"/>
              </a:rPr>
              <a:t>m                            </a:t>
            </a:r>
          </a:p>
          <a:p>
            <a:pPr marL="273050" indent="-273050" eaLnBrk="1" hangingPunct="1">
              <a:lnSpc>
                <a:spcPct val="80000"/>
              </a:lnSpc>
              <a:buFont typeface="Wingdings" pitchFamily="1" charset="2"/>
              <a:buNone/>
            </a:pPr>
            <a:r>
              <a:rPr lang="it-IT" sz="1900" dirty="0">
                <a:solidFill>
                  <a:srgbClr val="FF0000"/>
                </a:solidFill>
                <a:latin typeface="Symbol" pitchFamily="1" charset="2"/>
              </a:rPr>
              <a:t> s</a:t>
            </a:r>
            <a:r>
              <a:rPr lang="it-IT" sz="1900" baseline="-25000" dirty="0">
                <a:solidFill>
                  <a:srgbClr val="FF0000"/>
                </a:solidFill>
                <a:latin typeface="Calibri" pitchFamily="1" charset="0"/>
              </a:rPr>
              <a:t>z </a:t>
            </a:r>
            <a:r>
              <a:rPr lang="it-IT" sz="1900" dirty="0">
                <a:solidFill>
                  <a:srgbClr val="FF0000"/>
                </a:solidFill>
                <a:latin typeface="Calibri" pitchFamily="1" charset="0"/>
              </a:rPr>
              <a:t> ~  </a:t>
            </a:r>
            <a:r>
              <a:rPr lang="it-IT" sz="1900" dirty="0" smtClean="0">
                <a:solidFill>
                  <a:srgbClr val="FF0000"/>
                </a:solidFill>
                <a:latin typeface="Calibri" pitchFamily="1" charset="0"/>
              </a:rPr>
              <a:t>  </a:t>
            </a:r>
            <a:r>
              <a:rPr lang="it-IT" sz="1900" dirty="0">
                <a:solidFill>
                  <a:srgbClr val="FF0000"/>
                </a:solidFill>
                <a:latin typeface="Calibri" pitchFamily="1" charset="0"/>
              </a:rPr>
              <a:t>150 </a:t>
            </a:r>
            <a:r>
              <a:rPr lang="it-IT" sz="1900" dirty="0">
                <a:solidFill>
                  <a:srgbClr val="FF0000"/>
                </a:solidFill>
                <a:latin typeface="Symbol" pitchFamily="1" charset="2"/>
              </a:rPr>
              <a:t>m</a:t>
            </a:r>
            <a:r>
              <a:rPr lang="it-IT" sz="1900" dirty="0">
                <a:solidFill>
                  <a:srgbClr val="FF0000"/>
                </a:solidFill>
                <a:latin typeface="Calibri" pitchFamily="1" charset="0"/>
              </a:rPr>
              <a:t>m</a:t>
            </a:r>
            <a:endParaRPr lang="it-IT" sz="1900" dirty="0">
              <a:latin typeface="Calibri" pitchFamily="1" charset="0"/>
            </a:endParaRPr>
          </a:p>
          <a:p>
            <a:pPr marL="273050" indent="-273050" eaLnBrk="1" hangingPunct="1">
              <a:lnSpc>
                <a:spcPct val="80000"/>
              </a:lnSpc>
              <a:buFont typeface="Wingdings" pitchFamily="1" charset="2"/>
              <a:buNone/>
            </a:pPr>
            <a:r>
              <a:rPr lang="it-IT" sz="1900" dirty="0">
                <a:latin typeface="Calibri" pitchFamily="1" charset="0"/>
              </a:rPr>
              <a:t>                </a:t>
            </a:r>
          </a:p>
          <a:p>
            <a:pPr marL="273050" indent="-273050" eaLnBrk="1" hangingPunct="1">
              <a:lnSpc>
                <a:spcPct val="80000"/>
              </a:lnSpc>
              <a:buFont typeface="Wingdings" pitchFamily="1" charset="2"/>
              <a:buNone/>
            </a:pPr>
            <a:endParaRPr lang="it-IT" sz="1900" dirty="0">
              <a:latin typeface="Calibri" pitchFamily="1" charset="0"/>
            </a:endParaRPr>
          </a:p>
        </p:txBody>
      </p:sp>
      <p:sp>
        <p:nvSpPr>
          <p:cNvPr id="290835" name="Rectangle 19"/>
          <p:cNvSpPr>
            <a:spLocks noChangeArrowheads="1"/>
          </p:cNvSpPr>
          <p:nvPr/>
        </p:nvSpPr>
        <p:spPr bwMode="auto">
          <a:xfrm>
            <a:off x="6019800" y="2667000"/>
            <a:ext cx="21320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>
              <a:defRPr/>
            </a:pPr>
            <a:r>
              <a:rPr lang="en-US" sz="1400">
                <a:solidFill>
                  <a:srgbClr val="7C354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1" charset="0"/>
                <a:ea typeface="MS PGothic" pitchFamily="34" charset="-128"/>
                <a:cs typeface="MS PGothic" pitchFamily="34" charset="-128"/>
              </a:rPr>
              <a:t>BESIII B :  </a:t>
            </a:r>
            <a:r>
              <a:rPr lang="en-US" sz="1400">
                <a:solidFill>
                  <a:srgbClr val="7C354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pitchFamily="1" charset="2"/>
                <a:ea typeface="MS PGothic" pitchFamily="34" charset="-128"/>
                <a:cs typeface="MS PGothic" pitchFamily="34" charset="-128"/>
              </a:rPr>
              <a:t>s</a:t>
            </a:r>
            <a:r>
              <a:rPr lang="en-US" sz="1400" baseline="-25000">
                <a:solidFill>
                  <a:srgbClr val="7C354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1" charset="0"/>
                <a:ea typeface="MS PGothic" pitchFamily="34" charset="-128"/>
                <a:cs typeface="MS PGothic" pitchFamily="34" charset="-128"/>
              </a:rPr>
              <a:t>x  </a:t>
            </a:r>
            <a:r>
              <a:rPr lang="en-US" sz="1400">
                <a:solidFill>
                  <a:srgbClr val="7C354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1" charset="0"/>
                <a:ea typeface="MS PGothic" pitchFamily="34" charset="-128"/>
                <a:cs typeface="MS PGothic" pitchFamily="34" charset="-128"/>
              </a:rPr>
              <a:t>= 330 mm</a:t>
            </a:r>
          </a:p>
        </p:txBody>
      </p:sp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4292600" y="2971800"/>
          <a:ext cx="114300" cy="165100"/>
        </p:xfrm>
        <a:graphic>
          <a:graphicData uri="http://schemas.openxmlformats.org/presentationml/2006/ole">
            <p:oleObj spid="_x0000_s111618" name="Equation" r:id="rId5" imgW="114300" imgH="165100" progId="">
              <p:embed/>
            </p:oleObj>
          </a:graphicData>
        </a:graphic>
      </p:graphicFrame>
      <p:sp>
        <p:nvSpPr>
          <p:cNvPr id="26632" name="Line 18"/>
          <p:cNvSpPr>
            <a:spLocks noChangeShapeType="1"/>
          </p:cNvSpPr>
          <p:nvPr/>
        </p:nvSpPr>
        <p:spPr bwMode="auto">
          <a:xfrm flipH="1">
            <a:off x="7586137" y="1416052"/>
            <a:ext cx="0" cy="1149350"/>
          </a:xfrm>
          <a:prstGeom prst="line">
            <a:avLst/>
          </a:prstGeom>
          <a:noFill/>
          <a:ln w="28575">
            <a:solidFill>
              <a:srgbClr val="CC3399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defTabSz="457200"/>
            <a:endParaRPr lang="en-US" sz="1800" b="0" smtClean="0">
              <a:solidFill>
                <a:srgbClr val="000000"/>
              </a:solidFill>
              <a:latin typeface="Verdana" pitchFamily="1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6633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3FA54C4-99F9-CB47-9B70-62A3A2DA6C9C}" type="slidenum">
              <a:rPr lang="it-IT">
                <a:solidFill>
                  <a:srgbClr val="000000"/>
                </a:solidFill>
              </a:rPr>
              <a:pPr/>
              <a:t>43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40671" y="5435594"/>
            <a:ext cx="53071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00B050"/>
                </a:solidFill>
                <a:sym typeface="Wingdings" pitchFamily="1" charset="2"/>
              </a:rPr>
              <a:t>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350154" y="5015970"/>
            <a:ext cx="5285847" cy="1015663"/>
          </a:xfrm>
          <a:prstGeom prst="rect">
            <a:avLst/>
          </a:prstGeom>
          <a:solidFill>
            <a:srgbClr val="CFE1E3"/>
          </a:solidFill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eaLnBrk="1" hangingPunct="1"/>
            <a:r>
              <a:rPr lang="it-IT" sz="2000" dirty="0" smtClean="0"/>
              <a:t>Nuovo </a:t>
            </a:r>
            <a:r>
              <a:rPr lang="it-IT" sz="2000" dirty="0" err="1" smtClean="0"/>
              <a:t>readout</a:t>
            </a:r>
            <a:r>
              <a:rPr lang="it-IT" sz="2000" dirty="0" smtClean="0"/>
              <a:t>  analogico a la COMPASS necessario per soddisfare le risoluzioni richieste da BESIII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 idx="4294967295"/>
          </p:nvPr>
        </p:nvSpPr>
        <p:spPr>
          <a:xfrm>
            <a:off x="1303868" y="270934"/>
            <a:ext cx="7221008" cy="782638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ea typeface="SimSun" pitchFamily="2" charset="-122"/>
                <a:cs typeface="SimSun" pitchFamily="2" charset="-122"/>
              </a:rPr>
              <a:t>MAE Prototype </a:t>
            </a:r>
            <a:r>
              <a:rPr lang="en-US" sz="3200" dirty="0">
                <a:solidFill>
                  <a:srgbClr val="0070C0"/>
                </a:solidFill>
                <a:ea typeface="SimSun" pitchFamily="2" charset="-122"/>
                <a:cs typeface="SimSun" pitchFamily="2" charset="-122"/>
              </a:rPr>
              <a:t>roadmap to </a:t>
            </a:r>
            <a:r>
              <a:rPr lang="en-US" sz="3200" dirty="0" smtClean="0">
                <a:solidFill>
                  <a:srgbClr val="0070C0"/>
                </a:solidFill>
                <a:ea typeface="SimSun" pitchFamily="2" charset="-122"/>
                <a:cs typeface="SimSun" pitchFamily="2" charset="-122"/>
              </a:rPr>
              <a:t>2015</a:t>
            </a:r>
            <a:br>
              <a:rPr lang="en-US" sz="3200" dirty="0" smtClean="0">
                <a:solidFill>
                  <a:srgbClr val="0070C0"/>
                </a:solidFill>
                <a:ea typeface="SimSun" pitchFamily="2" charset="-122"/>
                <a:cs typeface="SimSun" pitchFamily="2" charset="-122"/>
              </a:rPr>
            </a:br>
            <a:r>
              <a:rPr lang="en-US" sz="1600" i="1" dirty="0" smtClean="0">
                <a:solidFill>
                  <a:srgbClr val="000000"/>
                </a:solidFill>
                <a:ea typeface="SimSun" pitchFamily="2" charset="-122"/>
                <a:cs typeface="SimSun" pitchFamily="2" charset="-122"/>
              </a:rPr>
              <a:t>presented at the BESIII summer meeting 2013</a:t>
            </a:r>
            <a:endParaRPr lang="it-IT" sz="3200" dirty="0">
              <a:solidFill>
                <a:srgbClr val="0070C0"/>
              </a:solidFill>
              <a:ea typeface="SimSun" pitchFamily="2" charset="-122"/>
              <a:cs typeface="SimSun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40267" y="1156765"/>
            <a:ext cx="8500533" cy="5362569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2013</a:t>
            </a:r>
          </a:p>
          <a:p>
            <a:pPr lvl="1"/>
            <a:r>
              <a:rPr lang="en-US" sz="2200" dirty="0"/>
              <a:t>Cosmic ray </a:t>
            </a:r>
            <a:r>
              <a:rPr lang="en-US" sz="2200" dirty="0" smtClean="0"/>
              <a:t>setup to test COMPASS-type readout: </a:t>
            </a:r>
          </a:p>
          <a:p>
            <a:pPr lvl="2"/>
            <a:r>
              <a:rPr lang="en-US" sz="1500" dirty="0" smtClean="0"/>
              <a:t>with KLOE2 a cosmic-ray telescope + 1 new planar GEM </a:t>
            </a:r>
            <a:r>
              <a:rPr lang="en-US" sz="1600" dirty="0" smtClean="0"/>
              <a:t>(10x10 cm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) </a:t>
            </a:r>
            <a:endParaRPr lang="en-US" sz="1500" dirty="0" smtClean="0"/>
          </a:p>
          <a:p>
            <a:pPr lvl="2">
              <a:spcBef>
                <a:spcPct val="80000"/>
              </a:spcBef>
            </a:pPr>
            <a:r>
              <a:rPr lang="en-US" sz="1500" dirty="0" smtClean="0"/>
              <a:t>Design and order COMPASS-type small readout layer</a:t>
            </a:r>
          </a:p>
          <a:p>
            <a:pPr lvl="2">
              <a:spcBef>
                <a:spcPct val="80000"/>
              </a:spcBef>
            </a:pPr>
            <a:r>
              <a:rPr lang="en-US" sz="1500" dirty="0" smtClean="0"/>
              <a:t>Procure GASTONE, TOFPET </a:t>
            </a:r>
            <a:r>
              <a:rPr lang="en-US" sz="1500" dirty="0" err="1" smtClean="0"/>
              <a:t>analogic</a:t>
            </a:r>
            <a:r>
              <a:rPr lang="en-US" sz="1500" dirty="0" smtClean="0"/>
              <a:t> chips, etc.</a:t>
            </a:r>
          </a:p>
          <a:p>
            <a:pPr lvl="1"/>
            <a:r>
              <a:rPr lang="en-US" sz="2200" dirty="0"/>
              <a:t>Clean room preparation</a:t>
            </a:r>
          </a:p>
          <a:p>
            <a:pPr lvl="1"/>
            <a:r>
              <a:rPr lang="en-US" sz="2200" dirty="0"/>
              <a:t>Cylindrical prototype: design and</a:t>
            </a:r>
            <a:r>
              <a:rPr lang="en-US" sz="2200" dirty="0" smtClean="0"/>
              <a:t> start </a:t>
            </a:r>
            <a:r>
              <a:rPr lang="en-US" sz="2200" dirty="0"/>
              <a:t>construction</a:t>
            </a:r>
          </a:p>
          <a:p>
            <a:pPr>
              <a:spcBef>
                <a:spcPct val="50000"/>
              </a:spcBef>
            </a:pPr>
            <a:r>
              <a:rPr lang="en-US" sz="2200" dirty="0">
                <a:solidFill>
                  <a:srgbClr val="1F497D"/>
                </a:solidFill>
              </a:rPr>
              <a:t>2014</a:t>
            </a:r>
          </a:p>
          <a:p>
            <a:pPr lvl="1"/>
            <a:r>
              <a:rPr lang="en-US" sz="2200" dirty="0"/>
              <a:t>Cosmic </a:t>
            </a:r>
            <a:r>
              <a:rPr lang="en-US" sz="2200" dirty="0" smtClean="0"/>
              <a:t>ray setup of FE: </a:t>
            </a:r>
            <a:r>
              <a:rPr lang="en-US" sz="2200" dirty="0"/>
              <a:t>run and analysis</a:t>
            </a:r>
          </a:p>
          <a:p>
            <a:pPr lvl="1"/>
            <a:r>
              <a:rPr lang="en-US" sz="2200" dirty="0"/>
              <a:t>Cylindrical </a:t>
            </a:r>
            <a:r>
              <a:rPr lang="en-US" sz="2200" dirty="0" smtClean="0"/>
              <a:t>prototype (Kloe2 layer1=layer2 BESIII): </a:t>
            </a:r>
            <a:r>
              <a:rPr lang="en-US" sz="2200" dirty="0"/>
              <a:t>construction</a:t>
            </a:r>
            <a:r>
              <a:rPr lang="en-US" sz="2200" dirty="0" smtClean="0"/>
              <a:t> with Kloe2 tools and </a:t>
            </a:r>
            <a:r>
              <a:rPr lang="en-US" sz="2200" dirty="0"/>
              <a:t>assembly</a:t>
            </a:r>
          </a:p>
          <a:p>
            <a:pPr>
              <a:spcBef>
                <a:spcPct val="50000"/>
              </a:spcBef>
            </a:pPr>
            <a:r>
              <a:rPr lang="en-US" sz="2200" dirty="0">
                <a:solidFill>
                  <a:srgbClr val="1F497D"/>
                </a:solidFill>
              </a:rPr>
              <a:t>2015</a:t>
            </a:r>
          </a:p>
          <a:p>
            <a:pPr lvl="1"/>
            <a:r>
              <a:rPr lang="en-US" sz="2200" dirty="0"/>
              <a:t>Cylindrical prototype: test (cosmic rays and beam) </a:t>
            </a:r>
          </a:p>
          <a:p>
            <a:pPr lvl="1">
              <a:buFont typeface="Wingdings" pitchFamily="1" charset="2"/>
              <a:buNone/>
            </a:pPr>
            <a:r>
              <a:rPr lang="en-US" dirty="0"/>
              <a:t>			</a:t>
            </a:r>
            <a:endParaRPr lang="it-IT" dirty="0"/>
          </a:p>
        </p:txBody>
      </p:sp>
      <p:cxnSp>
        <p:nvCxnSpPr>
          <p:cNvPr id="5" name="直接连接符 4"/>
          <p:cNvCxnSpPr/>
          <p:nvPr/>
        </p:nvCxnSpPr>
        <p:spPr>
          <a:xfrm>
            <a:off x="1855788" y="1052513"/>
            <a:ext cx="667702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title" idx="4294967295"/>
          </p:nvPr>
        </p:nvSpPr>
        <p:spPr>
          <a:xfrm>
            <a:off x="558800" y="277283"/>
            <a:ext cx="7812076" cy="665163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070C0"/>
                </a:solidFill>
                <a:ea typeface="SimSun" pitchFamily="2" charset="-122"/>
                <a:cs typeface="SimSun" pitchFamily="2" charset="-122"/>
              </a:rPr>
              <a:t>Roadmap toward a CGEM-based </a:t>
            </a:r>
            <a:r>
              <a:rPr lang="en-US" sz="2700" dirty="0" smtClean="0">
                <a:solidFill>
                  <a:srgbClr val="0070C0"/>
                </a:solidFill>
                <a:ea typeface="SimSun" pitchFamily="2" charset="-122"/>
                <a:cs typeface="SimSun" pitchFamily="2" charset="-122"/>
              </a:rPr>
              <a:t>IT (LNF-FE)</a:t>
            </a:r>
            <a:br>
              <a:rPr lang="en-US" sz="2700" dirty="0" smtClean="0">
                <a:solidFill>
                  <a:srgbClr val="0070C0"/>
                </a:solidFill>
                <a:ea typeface="SimSun" pitchFamily="2" charset="-122"/>
                <a:cs typeface="SimSun" pitchFamily="2" charset="-122"/>
              </a:rPr>
            </a:br>
            <a:r>
              <a:rPr lang="en-US" sz="1600" i="1" dirty="0" smtClean="0">
                <a:solidFill>
                  <a:srgbClr val="000000"/>
                </a:solidFill>
                <a:ea typeface="SimSun" pitchFamily="2" charset="-122"/>
                <a:cs typeface="SimSun" pitchFamily="2" charset="-122"/>
              </a:rPr>
              <a:t>presented at the BESIII summer meeting 2013</a:t>
            </a:r>
            <a:endParaRPr lang="en-US" sz="2700" i="1" dirty="0">
              <a:solidFill>
                <a:srgbClr val="000000"/>
              </a:solidFill>
              <a:ea typeface="SimSun" pitchFamily="2" charset="-122"/>
              <a:cs typeface="SimSun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58800" y="1196975"/>
            <a:ext cx="8380413" cy="5527675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spcBef>
                <a:spcPct val="80000"/>
              </a:spcBef>
            </a:pPr>
            <a:r>
              <a:rPr lang="en-US" sz="2200" dirty="0">
                <a:solidFill>
                  <a:schemeClr val="tx2"/>
                </a:solidFill>
              </a:rPr>
              <a:t>2013</a:t>
            </a:r>
            <a:endParaRPr lang="en-US" sz="2200" dirty="0" smtClean="0">
              <a:solidFill>
                <a:schemeClr val="tx2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sz="2200" dirty="0" smtClean="0"/>
              <a:t> R</a:t>
            </a:r>
            <a:r>
              <a:rPr lang="en-US" sz="2200" dirty="0"/>
              <a:t>&amp;D program (cosmic setup, simulations</a:t>
            </a:r>
            <a:r>
              <a:rPr lang="en-US" sz="2200" dirty="0" smtClean="0"/>
              <a:t>)</a:t>
            </a:r>
          </a:p>
          <a:p>
            <a:pPr lvl="1">
              <a:lnSpc>
                <a:spcPct val="80000"/>
              </a:lnSpc>
              <a:spcBef>
                <a:spcPct val="10000"/>
              </a:spcBef>
              <a:buFont typeface="Wingdings" pitchFamily="1" charset="2"/>
              <a:buNone/>
            </a:pPr>
            <a:endParaRPr lang="en-US" sz="1400" dirty="0" smtClean="0"/>
          </a:p>
          <a:p>
            <a:pPr>
              <a:lnSpc>
                <a:spcPct val="80000"/>
              </a:lnSpc>
            </a:pPr>
            <a:r>
              <a:rPr lang="en-US" sz="2200" dirty="0">
                <a:solidFill>
                  <a:srgbClr val="1F497D"/>
                </a:solidFill>
              </a:rPr>
              <a:t>2014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build prototype with IT middle layer </a:t>
            </a:r>
            <a:r>
              <a:rPr lang="en-US" sz="2200" dirty="0" smtClean="0"/>
              <a:t>layout</a:t>
            </a:r>
          </a:p>
          <a:p>
            <a:pPr lvl="1">
              <a:lnSpc>
                <a:spcPct val="80000"/>
              </a:lnSpc>
            </a:pPr>
            <a:r>
              <a:rPr lang="en-US" sz="2200" dirty="0" smtClean="0"/>
              <a:t>IT design and material procurement</a:t>
            </a:r>
          </a:p>
          <a:p>
            <a:pPr lvl="1">
              <a:lnSpc>
                <a:spcPct val="80000"/>
              </a:lnSpc>
            </a:pPr>
            <a:endParaRPr lang="en-US" sz="2200" dirty="0" smtClean="0"/>
          </a:p>
          <a:p>
            <a:pPr lvl="1">
              <a:lnSpc>
                <a:spcPct val="80000"/>
              </a:lnSpc>
              <a:buFont typeface="Wingdings" pitchFamily="1" charset="2"/>
              <a:buNone/>
            </a:pPr>
            <a:endParaRPr lang="en-US" sz="1400" dirty="0"/>
          </a:p>
          <a:p>
            <a:pPr>
              <a:lnSpc>
                <a:spcPct val="80000"/>
              </a:lnSpc>
            </a:pPr>
            <a:r>
              <a:rPr lang="en-US" sz="2200" dirty="0">
                <a:solidFill>
                  <a:srgbClr val="1F497D"/>
                </a:solidFill>
              </a:rPr>
              <a:t>2015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Prototype test and </a:t>
            </a:r>
            <a:r>
              <a:rPr lang="en-US" sz="2200" dirty="0" smtClean="0"/>
              <a:t>validation</a:t>
            </a:r>
          </a:p>
          <a:p>
            <a:pPr lvl="1">
              <a:lnSpc>
                <a:spcPct val="80000"/>
              </a:lnSpc>
            </a:pPr>
            <a:r>
              <a:rPr lang="en-US" sz="2200" dirty="0" smtClean="0"/>
              <a:t>start IT construction</a:t>
            </a:r>
          </a:p>
          <a:p>
            <a:pPr lvl="1">
              <a:lnSpc>
                <a:spcPct val="80000"/>
              </a:lnSpc>
            </a:pPr>
            <a:r>
              <a:rPr lang="en-US" sz="2200" dirty="0" smtClean="0"/>
              <a:t>TDR  </a:t>
            </a:r>
          </a:p>
          <a:p>
            <a:pPr lvl="1">
              <a:lnSpc>
                <a:spcPct val="80000"/>
              </a:lnSpc>
              <a:buFont typeface="Wingdings" pitchFamily="1" charset="2"/>
              <a:buNone/>
            </a:pPr>
            <a:endParaRPr lang="en-US" sz="1400" dirty="0" smtClean="0"/>
          </a:p>
          <a:p>
            <a:pPr>
              <a:lnSpc>
                <a:spcPct val="80000"/>
              </a:lnSpc>
            </a:pPr>
            <a:r>
              <a:rPr lang="en-US" sz="2200" dirty="0">
                <a:solidFill>
                  <a:srgbClr val="1F497D"/>
                </a:solidFill>
              </a:rPr>
              <a:t>2016</a:t>
            </a:r>
            <a:endParaRPr lang="en-US" sz="2200" dirty="0" smtClean="0">
              <a:solidFill>
                <a:srgbClr val="1F497D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sz="2200" dirty="0" smtClean="0"/>
              <a:t>IT </a:t>
            </a:r>
            <a:r>
              <a:rPr lang="en-US" sz="2200" dirty="0"/>
              <a:t>construction</a:t>
            </a:r>
          </a:p>
          <a:p>
            <a:pPr lvl="1">
              <a:lnSpc>
                <a:spcPct val="80000"/>
              </a:lnSpc>
              <a:buFont typeface="Wingdings" pitchFamily="1" charset="2"/>
              <a:buNone/>
            </a:pPr>
            <a:endParaRPr lang="en-US" sz="1400" dirty="0"/>
          </a:p>
          <a:p>
            <a:pPr>
              <a:lnSpc>
                <a:spcPct val="80000"/>
              </a:lnSpc>
            </a:pPr>
            <a:r>
              <a:rPr lang="en-US" sz="2200" dirty="0">
                <a:solidFill>
                  <a:srgbClr val="1F497D"/>
                </a:solidFill>
              </a:rPr>
              <a:t>2017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complete IT, test and validation 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1998663" y="981075"/>
            <a:ext cx="667702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 2014 BES-III </a:t>
            </a:r>
            <a:r>
              <a:rPr lang="en-US" dirty="0" err="1" smtClean="0"/>
              <a:t>alla</a:t>
            </a:r>
            <a:r>
              <a:rPr lang="en-US" dirty="0" smtClean="0"/>
              <a:t> CSN1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8900" y="1166280"/>
            <a:ext cx="9042400" cy="193252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600" b="1" dirty="0" err="1" smtClean="0"/>
              <a:t>Gruppo</a:t>
            </a:r>
            <a:r>
              <a:rPr lang="en-US" sz="1600" b="1" dirty="0" smtClean="0"/>
              <a:t> 2014: 6 </a:t>
            </a:r>
            <a:r>
              <a:rPr lang="en-US" sz="1600" b="1" dirty="0" err="1" smtClean="0"/>
              <a:t>Ric</a:t>
            </a:r>
            <a:r>
              <a:rPr lang="en-US" sz="1600" b="1" dirty="0" smtClean="0"/>
              <a:t> + 1 </a:t>
            </a:r>
            <a:r>
              <a:rPr lang="en-US" sz="1600" b="1" dirty="0" err="1" smtClean="0"/>
              <a:t>tecnologo</a:t>
            </a:r>
            <a:r>
              <a:rPr lang="en-US" sz="1600" b="1" dirty="0" smtClean="0"/>
              <a:t> : 4.1 FTE</a:t>
            </a:r>
            <a:r>
              <a:rPr lang="en-US" sz="1600" b="1" dirty="0" smtClean="0">
                <a:solidFill>
                  <a:srgbClr val="FF0000"/>
                </a:solidFill>
              </a:rPr>
              <a:t> (x2 FTE 2013!)</a:t>
            </a:r>
          </a:p>
          <a:p>
            <a:pPr>
              <a:buNone/>
            </a:pPr>
            <a:r>
              <a:rPr lang="en-US" sz="1600" i="1" dirty="0" smtClean="0">
                <a:latin typeface="Chalkboard" pitchFamily="-112" charset="0"/>
              </a:rPr>
              <a:t>R. </a:t>
            </a:r>
            <a:r>
              <a:rPr lang="en-US" sz="1600" i="1" dirty="0" err="1" smtClean="0">
                <a:latin typeface="Chalkboard" pitchFamily="-112" charset="0"/>
              </a:rPr>
              <a:t>Baldini</a:t>
            </a:r>
            <a:r>
              <a:rPr lang="en-US" sz="1600" i="1" dirty="0" smtClean="0">
                <a:latin typeface="Chalkboard" pitchFamily="-112" charset="0"/>
              </a:rPr>
              <a:t> </a:t>
            </a:r>
            <a:r>
              <a:rPr lang="en-US" sz="1600" i="1" dirty="0" err="1" smtClean="0">
                <a:latin typeface="Chalkboard" pitchFamily="-112" charset="0"/>
              </a:rPr>
              <a:t>Ferroli</a:t>
            </a:r>
            <a:r>
              <a:rPr lang="en-US" sz="1600" i="1" dirty="0" smtClean="0">
                <a:latin typeface="Chalkboard" pitchFamily="-112" charset="0"/>
              </a:rPr>
              <a:t>, </a:t>
            </a:r>
            <a:r>
              <a:rPr lang="en-US" sz="1600" i="1" dirty="0" err="1" smtClean="0">
                <a:latin typeface="Chalkboard" pitchFamily="-112" charset="0"/>
              </a:rPr>
              <a:t>M.Bertani</a:t>
            </a:r>
            <a:r>
              <a:rPr lang="en-US" sz="1600" i="1" dirty="0" smtClean="0">
                <a:latin typeface="Chalkboard" pitchFamily="-112" charset="0"/>
              </a:rPr>
              <a:t> (resp. loc.), A. </a:t>
            </a:r>
            <a:r>
              <a:rPr lang="en-US" sz="1600" i="1" dirty="0" err="1" smtClean="0">
                <a:latin typeface="Chalkboard" pitchFamily="-112" charset="0"/>
              </a:rPr>
              <a:t>Calcaterra</a:t>
            </a:r>
            <a:r>
              <a:rPr lang="en-US" sz="1600" i="1" dirty="0" smtClean="0">
                <a:latin typeface="Chalkboard" pitchFamily="-112" charset="0"/>
              </a:rPr>
              <a:t> , G. </a:t>
            </a:r>
            <a:r>
              <a:rPr lang="en-US" sz="1600" i="1" dirty="0" err="1" smtClean="0">
                <a:latin typeface="Chalkboard" pitchFamily="-112" charset="0"/>
              </a:rPr>
              <a:t>Felici</a:t>
            </a:r>
            <a:r>
              <a:rPr lang="en-US" sz="1600" i="1" dirty="0" smtClean="0">
                <a:latin typeface="Chalkboard" pitchFamily="-112" charset="0"/>
              </a:rPr>
              <a:t>, P. </a:t>
            </a:r>
            <a:r>
              <a:rPr lang="en-US" sz="1600" i="1" dirty="0" err="1" smtClean="0">
                <a:latin typeface="Chalkboard" pitchFamily="-112" charset="0"/>
              </a:rPr>
              <a:t>Patteri</a:t>
            </a:r>
            <a:r>
              <a:rPr lang="en-US" sz="1600" i="1" dirty="0" smtClean="0">
                <a:latin typeface="Chalkboard" pitchFamily="-112" charset="0"/>
              </a:rPr>
              <a:t>, Y. Wang (</a:t>
            </a:r>
            <a:r>
              <a:rPr lang="en-US" sz="1600" i="1" dirty="0" err="1" smtClean="0">
                <a:latin typeface="Chalkboard" pitchFamily="-112" charset="0"/>
              </a:rPr>
              <a:t>borsista</a:t>
            </a:r>
            <a:r>
              <a:rPr lang="en-US" sz="1600" i="1" dirty="0" smtClean="0">
                <a:latin typeface="Chalkboard" pitchFamily="-112" charset="0"/>
              </a:rPr>
              <a:t>),    A. </a:t>
            </a:r>
            <a:r>
              <a:rPr lang="en-US" sz="1600" i="1" dirty="0" err="1" smtClean="0">
                <a:latin typeface="Chalkboard" pitchFamily="-112" charset="0"/>
              </a:rPr>
              <a:t>Zallo</a:t>
            </a:r>
            <a:r>
              <a:rPr lang="en-US" sz="1600" i="1" dirty="0" smtClean="0">
                <a:latin typeface="Chalkboard" pitchFamily="-112" charset="0"/>
              </a:rPr>
              <a:t>,</a:t>
            </a:r>
            <a:r>
              <a:rPr lang="en-US" sz="1600" i="1" dirty="0" smtClean="0">
                <a:solidFill>
                  <a:srgbClr val="4C004C"/>
                </a:solidFill>
                <a:latin typeface="Chalkboard" pitchFamily="-112" charset="0"/>
              </a:rPr>
              <a:t>  </a:t>
            </a:r>
            <a:r>
              <a:rPr lang="en-US" sz="1400" i="1" dirty="0" smtClean="0">
                <a:latin typeface="Chalkboard" pitchFamily="-112" charset="0"/>
              </a:rPr>
              <a:t> </a:t>
            </a:r>
          </a:p>
          <a:p>
            <a:pPr>
              <a:buNone/>
            </a:pPr>
            <a:r>
              <a:rPr lang="en-US" sz="1600" dirty="0" smtClean="0"/>
              <a:t>Upgrade per </a:t>
            </a:r>
            <a:r>
              <a:rPr lang="en-US" sz="1600" dirty="0" err="1" smtClean="0"/>
              <a:t>sostituzione</a:t>
            </a:r>
            <a:r>
              <a:rPr lang="en-US" sz="1600" dirty="0" smtClean="0"/>
              <a:t> camera a </a:t>
            </a:r>
            <a:r>
              <a:rPr lang="en-US" sz="1600" dirty="0" err="1" smtClean="0"/>
              <a:t>deriva</a:t>
            </a:r>
            <a:r>
              <a:rPr lang="en-US" sz="1600" dirty="0" smtClean="0"/>
              <a:t> (noise, ageing)</a:t>
            </a:r>
          </a:p>
          <a:p>
            <a:pPr lvl="0">
              <a:buClr>
                <a:srgbClr val="727CA3"/>
              </a:buClr>
            </a:pPr>
            <a:r>
              <a:rPr lang="en-US" sz="1600" dirty="0" smtClean="0">
                <a:solidFill>
                  <a:prstClr val="black"/>
                </a:solidFill>
              </a:rPr>
              <a:t>LNF propone camera </a:t>
            </a:r>
            <a:r>
              <a:rPr lang="en-US" sz="1600" dirty="0" err="1" smtClean="0">
                <a:solidFill>
                  <a:prstClr val="black"/>
                </a:solidFill>
              </a:rPr>
              <a:t>tracciante</a:t>
            </a:r>
            <a:r>
              <a:rPr lang="en-US" sz="1600" dirty="0" smtClean="0">
                <a:solidFill>
                  <a:prstClr val="black"/>
                </a:solidFill>
              </a:rPr>
              <a:t> con </a:t>
            </a:r>
            <a:r>
              <a:rPr lang="en-US" sz="1600" dirty="0" err="1" smtClean="0">
                <a:solidFill>
                  <a:prstClr val="black"/>
                </a:solidFill>
              </a:rPr>
              <a:t>tecnologia</a:t>
            </a:r>
            <a:r>
              <a:rPr lang="en-US" sz="1600" dirty="0" smtClean="0">
                <a:solidFill>
                  <a:prstClr val="black"/>
                </a:solidFill>
              </a:rPr>
              <a:t> GEM, </a:t>
            </a:r>
            <a:r>
              <a:rPr lang="en-US" sz="1600" dirty="0" err="1" smtClean="0">
                <a:solidFill>
                  <a:prstClr val="black"/>
                </a:solidFill>
              </a:rPr>
              <a:t>mutuata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</a:rPr>
              <a:t>da</a:t>
            </a:r>
            <a:r>
              <a:rPr lang="en-US" sz="1600" dirty="0" smtClean="0">
                <a:solidFill>
                  <a:prstClr val="black"/>
                </a:solidFill>
              </a:rPr>
              <a:t> KLOE</a:t>
            </a:r>
          </a:p>
          <a:p>
            <a:pPr lvl="0">
              <a:buClr>
                <a:srgbClr val="727CA3"/>
              </a:buClr>
            </a:pPr>
            <a:r>
              <a:rPr lang="en-US" sz="1600" dirty="0" err="1" smtClean="0">
                <a:solidFill>
                  <a:prstClr val="black"/>
                </a:solidFill>
              </a:rPr>
              <a:t>approvato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</a:rPr>
              <a:t>e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</a:rPr>
              <a:t>finanziato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</a:rPr>
              <a:t>dal</a:t>
            </a:r>
            <a:r>
              <a:rPr lang="en-US" sz="1600" dirty="0" smtClean="0">
                <a:solidFill>
                  <a:prstClr val="black"/>
                </a:solidFill>
              </a:rPr>
              <a:t> MAE Layer1 con </a:t>
            </a:r>
            <a:r>
              <a:rPr lang="en-US" sz="1600" dirty="0" err="1" smtClean="0">
                <a:solidFill>
                  <a:prstClr val="black"/>
                </a:solidFill>
              </a:rPr>
              <a:t>lettura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r>
              <a:rPr lang="en-US" sz="1600" dirty="0" err="1" smtClean="0">
                <a:solidFill>
                  <a:prstClr val="black"/>
                </a:solidFill>
              </a:rPr>
              <a:t>analogica</a:t>
            </a:r>
            <a:endParaRPr lang="en-US" sz="1600" dirty="0" smtClean="0">
              <a:solidFill>
                <a:prstClr val="black"/>
              </a:solidFill>
            </a:endParaRPr>
          </a:p>
          <a:p>
            <a:pPr lvl="0">
              <a:buClr>
                <a:srgbClr val="727CA3"/>
              </a:buClr>
            </a:pPr>
            <a:r>
              <a:rPr lang="en-US" sz="1600" dirty="0" err="1" smtClean="0">
                <a:solidFill>
                  <a:prstClr val="black"/>
                </a:solidFill>
              </a:rPr>
              <a:t>Richieste</a:t>
            </a:r>
            <a:r>
              <a:rPr lang="en-US" sz="1600" dirty="0" smtClean="0">
                <a:solidFill>
                  <a:prstClr val="black"/>
                </a:solidFill>
              </a:rPr>
              <a:t> relative a CSN1 </a:t>
            </a:r>
            <a:r>
              <a:rPr lang="en-US" sz="1600" dirty="0" err="1" smtClean="0">
                <a:solidFill>
                  <a:prstClr val="black"/>
                </a:solidFill>
              </a:rPr>
              <a:t>e</a:t>
            </a:r>
            <a:r>
              <a:rPr lang="en-US" sz="1600" dirty="0" smtClean="0">
                <a:solidFill>
                  <a:prstClr val="black"/>
                </a:solidFill>
              </a:rPr>
              <a:t> a </a:t>
            </a:r>
            <a:r>
              <a:rPr lang="en-US" sz="1600" dirty="0" err="1" smtClean="0">
                <a:solidFill>
                  <a:prstClr val="black"/>
                </a:solidFill>
              </a:rPr>
              <a:t>servizi</a:t>
            </a:r>
            <a:r>
              <a:rPr lang="en-US" sz="1600" dirty="0" smtClean="0">
                <a:solidFill>
                  <a:prstClr val="black"/>
                </a:solidFill>
              </a:rPr>
              <a:t> LNF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srgbClr val="464653"/>
              </a:solidFill>
            </a:endParaRPr>
          </a:p>
        </p:txBody>
      </p:sp>
      <p:graphicFrame>
        <p:nvGraphicFramePr>
          <p:cNvPr id="11" name="Group 92"/>
          <p:cNvGraphicFramePr>
            <a:graphicFrameLocks noGrp="1"/>
          </p:cNvGraphicFramePr>
          <p:nvPr/>
        </p:nvGraphicFramePr>
        <p:xfrm>
          <a:off x="1045635" y="3589857"/>
          <a:ext cx="7226300" cy="2609861"/>
        </p:xfrm>
        <a:graphic>
          <a:graphicData uri="http://schemas.openxmlformats.org/drawingml/2006/table">
            <a:tbl>
              <a:tblPr/>
              <a:tblGrid>
                <a:gridCol w="825500"/>
                <a:gridCol w="5041900"/>
                <a:gridCol w="1358900"/>
              </a:tblGrid>
              <a:tr h="245467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Richieste CSN1 2014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46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MI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6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9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ME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Partecipazione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a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turni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di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presa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dati</a:t>
                      </a: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ookman Old Style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Collab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meeting,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progetto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CGEM 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80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9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CON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Metabolismo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pitchFamily="1" charset="-128"/>
                        <a:cs typeface="Symbol" charset="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Manutenzione ZDD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5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1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APP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GEM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Layer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80kE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 2014 BES-III </a:t>
            </a:r>
            <a:r>
              <a:rPr lang="en-US" dirty="0" err="1" smtClean="0"/>
              <a:t>ai</a:t>
            </a:r>
            <a:r>
              <a:rPr lang="en-US" dirty="0" smtClean="0"/>
              <a:t> LNF</a:t>
            </a:r>
            <a:endParaRPr lang="en-US" dirty="0"/>
          </a:p>
        </p:txBody>
      </p:sp>
      <p:graphicFrame>
        <p:nvGraphicFramePr>
          <p:cNvPr id="14" name="Group 92"/>
          <p:cNvGraphicFramePr>
            <a:graphicFrameLocks noGrp="1"/>
          </p:cNvGraphicFramePr>
          <p:nvPr/>
        </p:nvGraphicFramePr>
        <p:xfrm>
          <a:off x="257173" y="2111100"/>
          <a:ext cx="8607552" cy="2377500"/>
        </p:xfrm>
        <a:graphic>
          <a:graphicData uri="http://schemas.openxmlformats.org/drawingml/2006/table">
            <a:tbl>
              <a:tblPr/>
              <a:tblGrid>
                <a:gridCol w="936752"/>
                <a:gridCol w="5435600"/>
                <a:gridCol w="1079500"/>
                <a:gridCol w="1155700"/>
              </a:tblGrid>
              <a:tr h="337866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2014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866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progettazione elettronica off-detector CGEM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6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86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sviluppo scheda elettronica off detector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8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SSE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supporto tecnico di gruppo per costruzione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layer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CGEM*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12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12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8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supporto progettazione CGEM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(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sharing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con Ferrara)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8379506" y="5919374"/>
            <a:ext cx="620683" cy="369332"/>
            <a:chOff x="8379506" y="5919374"/>
            <a:chExt cx="620683" cy="369332"/>
          </a:xfrm>
        </p:grpSpPr>
        <p:sp>
          <p:nvSpPr>
            <p:cNvPr id="5" name="Action Button: Custom 4">
              <a:hlinkClick r:id="" action="ppaction://noaction" highlightClick="1"/>
              <a:hlinkHover r:id="rId3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  <p:sp>
        <p:nvSpPr>
          <p:cNvPr id="7" name="Rectangle 6"/>
          <p:cNvSpPr/>
          <p:nvPr/>
        </p:nvSpPr>
        <p:spPr>
          <a:xfrm>
            <a:off x="215900" y="5016500"/>
            <a:ext cx="6299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latin typeface="Bookman Old Style"/>
                <a:ea typeface="ＭＳ Ｐゴシック" pitchFamily="1" charset="-128"/>
                <a:cs typeface="Bookman Old Style"/>
              </a:rPr>
              <a:t>* Contributo previsto in termini di assistenza tecnica dalle sezioni di TO, FE (~2 </a:t>
            </a:r>
            <a:r>
              <a:rPr lang="it-IT" dirty="0" err="1" smtClean="0">
                <a:latin typeface="Bookman Old Style"/>
                <a:ea typeface="ＭＳ Ｐゴシック" pitchFamily="1" charset="-128"/>
                <a:cs typeface="Bookman Old Style"/>
              </a:rPr>
              <a:t>mu</a:t>
            </a:r>
            <a:r>
              <a:rPr lang="it-IT" dirty="0" smtClean="0">
                <a:latin typeface="Bookman Old Style"/>
                <a:ea typeface="ＭＳ Ｐゴシック" pitchFamily="1" charset="-128"/>
                <a:cs typeface="Bookman Old Style"/>
              </a:rPr>
              <a:t>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Attivita</a:t>
            </a:r>
            <a:r>
              <a:rPr lang="en-US" dirty="0" smtClean="0"/>
              <a:t>’ </a:t>
            </a:r>
            <a:r>
              <a:rPr lang="en-US" dirty="0" smtClean="0"/>
              <a:t>2013: </a:t>
            </a:r>
            <a:r>
              <a:rPr lang="en-US" dirty="0" err="1" smtClean="0"/>
              <a:t>pSuperB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66280"/>
            <a:ext cx="8686800" cy="49377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Il </a:t>
            </a:r>
            <a:r>
              <a:rPr lang="en-US" sz="2800" dirty="0" err="1" smtClean="0"/>
              <a:t>progetto</a:t>
            </a:r>
            <a:r>
              <a:rPr lang="en-US" sz="2800" dirty="0" smtClean="0"/>
              <a:t> </a:t>
            </a:r>
            <a:r>
              <a:rPr lang="en-US" sz="2800" dirty="0" err="1" smtClean="0"/>
              <a:t>SuperB</a:t>
            </a:r>
            <a:r>
              <a:rPr lang="en-US" sz="2800" dirty="0" smtClean="0"/>
              <a:t> </a:t>
            </a:r>
            <a:r>
              <a:rPr lang="en-US" sz="2800" dirty="0" err="1" smtClean="0"/>
              <a:t>è</a:t>
            </a:r>
            <a:r>
              <a:rPr lang="en-US" sz="2800" dirty="0" smtClean="0"/>
              <a:t> </a:t>
            </a:r>
            <a:r>
              <a:rPr lang="en-US" sz="2800" dirty="0" err="1" smtClean="0"/>
              <a:t>stato</a:t>
            </a:r>
            <a:r>
              <a:rPr lang="en-US" sz="2800" dirty="0" smtClean="0"/>
              <a:t> </a:t>
            </a:r>
            <a:r>
              <a:rPr lang="en-US" sz="2800" dirty="0" err="1" smtClean="0"/>
              <a:t>cancellato</a:t>
            </a:r>
            <a:r>
              <a:rPr lang="en-US" sz="2800" dirty="0" smtClean="0"/>
              <a:t> a </a:t>
            </a:r>
            <a:r>
              <a:rPr lang="en-US" sz="2800" dirty="0" err="1" smtClean="0"/>
              <a:t>dicembre</a:t>
            </a:r>
            <a:r>
              <a:rPr lang="en-US" sz="2800" dirty="0" smtClean="0"/>
              <a:t> 2012</a:t>
            </a:r>
          </a:p>
          <a:p>
            <a:pPr>
              <a:buNone/>
            </a:pPr>
            <a:r>
              <a:rPr lang="en-US" sz="2800" dirty="0" err="1" smtClean="0"/>
              <a:t>Nel</a:t>
            </a:r>
            <a:r>
              <a:rPr lang="en-US" sz="2800" dirty="0" smtClean="0"/>
              <a:t> 2013 </a:t>
            </a:r>
            <a:r>
              <a:rPr lang="en-US" sz="2800" dirty="0" err="1" smtClean="0"/>
              <a:t>l’attività</a:t>
            </a:r>
            <a:r>
              <a:rPr lang="en-US" sz="2800" dirty="0" smtClean="0"/>
              <a:t> del </a:t>
            </a:r>
            <a:r>
              <a:rPr lang="en-US" sz="2800" dirty="0" err="1" smtClean="0"/>
              <a:t>gruppo</a:t>
            </a:r>
            <a:r>
              <a:rPr lang="en-US" sz="2800" dirty="0" smtClean="0"/>
              <a:t> </a:t>
            </a:r>
            <a:r>
              <a:rPr lang="en-US" sz="2800" dirty="0" err="1" smtClean="0"/>
              <a:t>è</a:t>
            </a:r>
            <a:r>
              <a:rPr lang="en-US" sz="2800" dirty="0" smtClean="0"/>
              <a:t> </a:t>
            </a:r>
            <a:r>
              <a:rPr lang="en-US" sz="2800" dirty="0" err="1" smtClean="0"/>
              <a:t>perciò</a:t>
            </a:r>
            <a:r>
              <a:rPr lang="en-US" sz="2800" dirty="0" smtClean="0"/>
              <a:t> </a:t>
            </a:r>
            <a:r>
              <a:rPr lang="en-US" sz="2800" dirty="0" err="1" smtClean="0"/>
              <a:t>limitata</a:t>
            </a:r>
            <a:r>
              <a:rPr lang="en-US" sz="2800" dirty="0" smtClean="0"/>
              <a:t> </a:t>
            </a:r>
            <a:r>
              <a:rPr lang="en-US" sz="2800" dirty="0" err="1" smtClean="0"/>
              <a:t>alla</a:t>
            </a:r>
            <a:r>
              <a:rPr lang="en-US" sz="2800" dirty="0" smtClean="0"/>
              <a:t> </a:t>
            </a:r>
            <a:r>
              <a:rPr lang="en-US" sz="2800" dirty="0" err="1" smtClean="0"/>
              <a:t>conclusione</a:t>
            </a:r>
            <a:r>
              <a:rPr lang="en-US" sz="2800" dirty="0" smtClean="0"/>
              <a:t> del </a:t>
            </a:r>
            <a:r>
              <a:rPr lang="en-US" sz="2800" dirty="0" err="1" smtClean="0"/>
              <a:t>lavoro</a:t>
            </a:r>
            <a:r>
              <a:rPr lang="en-US" sz="2800" dirty="0" smtClean="0"/>
              <a:t> </a:t>
            </a:r>
            <a:r>
              <a:rPr lang="en-US" sz="2800" dirty="0" err="1" smtClean="0"/>
              <a:t>di</a:t>
            </a:r>
            <a:r>
              <a:rPr lang="en-US" sz="2800" dirty="0" smtClean="0"/>
              <a:t> R&amp;D in </a:t>
            </a:r>
            <a:r>
              <a:rPr lang="en-US" sz="2800" dirty="0" err="1" smtClean="0"/>
              <a:t>corso</a:t>
            </a:r>
            <a:endParaRPr lang="en-US" sz="2800" dirty="0" smtClean="0"/>
          </a:p>
          <a:p>
            <a:pPr lvl="0">
              <a:buClr>
                <a:srgbClr val="727CA3"/>
              </a:buClr>
            </a:pPr>
            <a:r>
              <a:rPr lang="en-US" sz="2800" dirty="0" smtClean="0">
                <a:solidFill>
                  <a:prstClr val="black"/>
                </a:solidFill>
              </a:rPr>
              <a:t> Cluster Counting per la camera a </a:t>
            </a:r>
            <a:r>
              <a:rPr lang="en-US" sz="2800" dirty="0" err="1" smtClean="0">
                <a:solidFill>
                  <a:prstClr val="black"/>
                </a:solidFill>
              </a:rPr>
              <a:t>deriva</a:t>
            </a:r>
            <a:endParaRPr lang="en-US" sz="2800" dirty="0" smtClean="0">
              <a:solidFill>
                <a:prstClr val="black"/>
              </a:solidFill>
            </a:endParaRPr>
          </a:p>
          <a:p>
            <a:pPr lvl="1">
              <a:buClr>
                <a:srgbClr val="727CA3"/>
              </a:buClr>
            </a:pPr>
            <a:r>
              <a:rPr lang="en-US" sz="2400" dirty="0" err="1" smtClean="0">
                <a:solidFill>
                  <a:prstClr val="black"/>
                </a:solidFill>
              </a:rPr>
              <a:t>Messa</a:t>
            </a:r>
            <a:r>
              <a:rPr lang="en-US" sz="2400" dirty="0" smtClean="0">
                <a:solidFill>
                  <a:prstClr val="black"/>
                </a:solidFill>
              </a:rPr>
              <a:t> a </a:t>
            </a:r>
            <a:r>
              <a:rPr lang="en-US" sz="2400" dirty="0" err="1" smtClean="0">
                <a:solidFill>
                  <a:prstClr val="black"/>
                </a:solidFill>
              </a:rPr>
              <a:t>punto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di</a:t>
            </a:r>
            <a:r>
              <a:rPr lang="en-US" sz="2400" dirty="0" smtClean="0">
                <a:solidFill>
                  <a:prstClr val="black"/>
                </a:solidFill>
              </a:rPr>
              <a:t> un </a:t>
            </a:r>
            <a:r>
              <a:rPr lang="en-US" sz="2400" dirty="0" err="1" smtClean="0">
                <a:solidFill>
                  <a:prstClr val="black"/>
                </a:solidFill>
              </a:rPr>
              <a:t>circuito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di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derivata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analogica</a:t>
            </a:r>
            <a:r>
              <a:rPr lang="en-US" sz="2400" dirty="0" smtClean="0">
                <a:solidFill>
                  <a:prstClr val="black"/>
                </a:solidFill>
              </a:rPr>
              <a:t> per </a:t>
            </a:r>
            <a:r>
              <a:rPr lang="en-US" sz="2400" dirty="0" err="1" smtClean="0">
                <a:solidFill>
                  <a:prstClr val="black"/>
                </a:solidFill>
              </a:rPr>
              <a:t>contare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i</a:t>
            </a:r>
            <a:r>
              <a:rPr lang="en-US" sz="2400" dirty="0" smtClean="0">
                <a:solidFill>
                  <a:prstClr val="black"/>
                </a:solidFill>
              </a:rPr>
              <a:t> clusters</a:t>
            </a:r>
          </a:p>
          <a:p>
            <a:pPr lvl="1">
              <a:buClr>
                <a:srgbClr val="727CA3"/>
              </a:buClr>
            </a:pPr>
            <a:r>
              <a:rPr lang="en-US" sz="2400" dirty="0" smtClean="0">
                <a:solidFill>
                  <a:prstClr val="black"/>
                </a:solidFill>
              </a:rPr>
              <a:t>Ultimo test beam </a:t>
            </a:r>
            <a:r>
              <a:rPr lang="en-US" sz="2400" dirty="0" err="1" smtClean="0">
                <a:solidFill>
                  <a:prstClr val="black"/>
                </a:solidFill>
              </a:rPr>
              <a:t>programmato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alla</a:t>
            </a:r>
            <a:r>
              <a:rPr lang="en-US" sz="2400" dirty="0" smtClean="0">
                <a:solidFill>
                  <a:prstClr val="black"/>
                </a:solidFill>
              </a:rPr>
              <a:t> BTF a </a:t>
            </a:r>
            <a:r>
              <a:rPr lang="en-US" sz="2400" dirty="0" err="1" smtClean="0">
                <a:solidFill>
                  <a:prstClr val="black"/>
                </a:solidFill>
              </a:rPr>
              <a:t>settembre</a:t>
            </a:r>
            <a:endParaRPr lang="en-US" sz="2400" dirty="0" smtClean="0">
              <a:solidFill>
                <a:prstClr val="black"/>
              </a:solidFill>
            </a:endParaRPr>
          </a:p>
          <a:p>
            <a:pPr lvl="1">
              <a:buClr>
                <a:srgbClr val="727CA3"/>
              </a:buClr>
            </a:pPr>
            <a:r>
              <a:rPr lang="en-US" sz="2400" dirty="0" err="1" smtClean="0">
                <a:solidFill>
                  <a:prstClr val="black"/>
                </a:solidFill>
              </a:rPr>
              <a:t>Analisi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dei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dati</a:t>
            </a:r>
            <a:endParaRPr lang="en-US" sz="2400" dirty="0" smtClean="0">
              <a:solidFill>
                <a:prstClr val="black"/>
              </a:solidFill>
            </a:endParaRPr>
          </a:p>
          <a:p>
            <a:pPr>
              <a:buClr>
                <a:srgbClr val="727CA3"/>
              </a:buClr>
            </a:pPr>
            <a:r>
              <a:rPr lang="en-US" sz="2800" dirty="0" smtClean="0">
                <a:solidFill>
                  <a:srgbClr val="0000FF"/>
                </a:solidFill>
              </a:rPr>
              <a:t>I </a:t>
            </a:r>
            <a:r>
              <a:rPr lang="en-US" sz="2800" dirty="0" err="1" smtClean="0">
                <a:solidFill>
                  <a:srgbClr val="0000FF"/>
                </a:solidFill>
              </a:rPr>
              <a:t>componenti</a:t>
            </a:r>
            <a:r>
              <a:rPr lang="en-US" sz="2800" dirty="0" smtClean="0">
                <a:solidFill>
                  <a:srgbClr val="0000FF"/>
                </a:solidFill>
              </a:rPr>
              <a:t> del </a:t>
            </a:r>
            <a:r>
              <a:rPr lang="en-US" sz="2800" dirty="0" err="1" smtClean="0">
                <a:solidFill>
                  <a:srgbClr val="0000FF"/>
                </a:solidFill>
              </a:rPr>
              <a:t>gruppo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continueranno</a:t>
            </a:r>
            <a:r>
              <a:rPr lang="en-US" sz="2800" dirty="0" smtClean="0">
                <a:solidFill>
                  <a:srgbClr val="0000FF"/>
                </a:solidFill>
              </a:rPr>
              <a:t> la </a:t>
            </a:r>
            <a:r>
              <a:rPr lang="en-US" sz="2800" dirty="0" err="1" smtClean="0">
                <a:solidFill>
                  <a:srgbClr val="0000FF"/>
                </a:solidFill>
              </a:rPr>
              <a:t>loro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attività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nel</a:t>
            </a:r>
            <a:r>
              <a:rPr lang="en-US" sz="2800" dirty="0" smtClean="0">
                <a:solidFill>
                  <a:srgbClr val="0000FF"/>
                </a:solidFill>
              </a:rPr>
              <a:t> 2014 in </a:t>
            </a:r>
            <a:r>
              <a:rPr lang="en-US" sz="2800" dirty="0" err="1" smtClean="0">
                <a:solidFill>
                  <a:srgbClr val="0000FF"/>
                </a:solidFill>
              </a:rPr>
              <a:t>diversi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gruppi</a:t>
            </a:r>
            <a:r>
              <a:rPr lang="en-US" sz="2800" dirty="0" smtClean="0">
                <a:solidFill>
                  <a:srgbClr val="0000FF"/>
                </a:solidFill>
              </a:rPr>
              <a:t>: Belle2, BES-III </a:t>
            </a:r>
            <a:r>
              <a:rPr lang="en-US" sz="2800" dirty="0" err="1" smtClean="0">
                <a:solidFill>
                  <a:srgbClr val="0000FF"/>
                </a:solidFill>
              </a:rPr>
              <a:t>e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LHCb</a:t>
            </a:r>
            <a:endParaRPr lang="en-US" sz="2800" dirty="0" smtClean="0">
              <a:solidFill>
                <a:srgbClr val="0000FF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2/7/2013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 </a:t>
            </a:r>
            <a:r>
              <a:rPr lang="en-US" dirty="0" err="1" smtClean="0"/>
              <a:t>servizi</a:t>
            </a:r>
            <a:r>
              <a:rPr lang="en-US" dirty="0" smtClean="0"/>
              <a:t> II sem.</a:t>
            </a:r>
            <a:r>
              <a:rPr lang="en-US" dirty="0" smtClean="0"/>
              <a:t>2013 </a:t>
            </a:r>
            <a:r>
              <a:rPr lang="en-US" dirty="0" err="1" smtClean="0"/>
              <a:t>pSuperB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2/7/2013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aphicFrame>
        <p:nvGraphicFramePr>
          <p:cNvPr id="13" name="Group 92"/>
          <p:cNvGraphicFramePr>
            <a:graphicFrameLocks noGrp="1"/>
          </p:cNvGraphicFramePr>
          <p:nvPr/>
        </p:nvGraphicFramePr>
        <p:xfrm>
          <a:off x="152400" y="1206500"/>
          <a:ext cx="8847789" cy="1005864"/>
        </p:xfrm>
        <a:graphic>
          <a:graphicData uri="http://schemas.openxmlformats.org/drawingml/2006/table">
            <a:tbl>
              <a:tblPr/>
              <a:tblGrid>
                <a:gridCol w="850900"/>
                <a:gridCol w="6238763"/>
                <a:gridCol w="1025637"/>
                <a:gridCol w="732489"/>
              </a:tblGrid>
              <a:tr h="322146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II semestre </a:t>
                      </a: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2013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1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Supporto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per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il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setup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della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camera a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deriva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per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il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test del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prototipo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alla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BTF a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settembre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2013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0.5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Attivita</a:t>
            </a:r>
            <a:r>
              <a:rPr lang="en-US" dirty="0" smtClean="0"/>
              <a:t>’ </a:t>
            </a:r>
            <a:r>
              <a:rPr lang="en-US" dirty="0" smtClean="0"/>
              <a:t>2013-2014: </a:t>
            </a:r>
            <a:r>
              <a:rPr lang="en-US" dirty="0" smtClean="0"/>
              <a:t>ATLAS @ LNF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66280"/>
            <a:ext cx="8686800" cy="519007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200" dirty="0" err="1" smtClean="0">
                <a:solidFill>
                  <a:srgbClr val="FF0000"/>
                </a:solidFill>
              </a:rPr>
              <a:t>Fisica</a:t>
            </a:r>
            <a:r>
              <a:rPr lang="en-US" sz="2200" dirty="0" smtClean="0">
                <a:solidFill>
                  <a:srgbClr val="FF0000"/>
                </a:solidFill>
              </a:rPr>
              <a:t>:                                           </a:t>
            </a:r>
            <a:r>
              <a:rPr lang="en-US" sz="1800" dirty="0" smtClean="0">
                <a:solidFill>
                  <a:srgbClr val="0000FF"/>
                </a:solidFill>
              </a:rPr>
              <a:t>(</a:t>
            </a:r>
            <a:r>
              <a:rPr lang="en-US" sz="1800" dirty="0" err="1" smtClean="0">
                <a:solidFill>
                  <a:srgbClr val="0000FF"/>
                </a:solidFill>
              </a:rPr>
              <a:t>Gatti</a:t>
            </a:r>
            <a:r>
              <a:rPr lang="en-US" sz="1800" dirty="0" smtClean="0">
                <a:solidFill>
                  <a:srgbClr val="0000FF"/>
                </a:solidFill>
              </a:rPr>
              <a:t> conv. </a:t>
            </a:r>
            <a:r>
              <a:rPr lang="en-US" sz="1800" dirty="0" err="1" smtClean="0">
                <a:solidFill>
                  <a:srgbClr val="0000FF"/>
                </a:solidFill>
              </a:rPr>
              <a:t>Fisica</a:t>
            </a:r>
            <a:r>
              <a:rPr lang="en-US" sz="1800" dirty="0" smtClean="0">
                <a:solidFill>
                  <a:srgbClr val="0000FF"/>
                </a:solidFill>
              </a:rPr>
              <a:t> x ATLAS ITALIA)</a:t>
            </a:r>
          </a:p>
          <a:p>
            <a:pPr lvl="1"/>
            <a:r>
              <a:rPr lang="en-US" sz="1900" dirty="0" smtClean="0">
                <a:solidFill>
                  <a:srgbClr val="0000FF"/>
                </a:solidFill>
              </a:rPr>
              <a:t>H-&gt;ZZ*-&gt;4l </a:t>
            </a:r>
            <a:endParaRPr lang="en-US" sz="1800" dirty="0" smtClean="0">
              <a:solidFill>
                <a:srgbClr val="0000FF"/>
              </a:solidFill>
            </a:endParaRPr>
          </a:p>
          <a:p>
            <a:pPr lvl="2"/>
            <a:r>
              <a:rPr lang="en-US" sz="1600" dirty="0" err="1" smtClean="0">
                <a:solidFill>
                  <a:schemeClr val="tx1"/>
                </a:solidFill>
              </a:rPr>
              <a:t>Scoperta</a:t>
            </a:r>
            <a:r>
              <a:rPr lang="en-US" sz="1600" dirty="0" smtClean="0">
                <a:solidFill>
                  <a:schemeClr val="tx1"/>
                </a:solidFill>
              </a:rPr>
              <a:t>: </a:t>
            </a:r>
            <a:r>
              <a:rPr lang="en-US" sz="1600" dirty="0" err="1" smtClean="0">
                <a:solidFill>
                  <a:schemeClr val="tx1"/>
                </a:solidFill>
              </a:rPr>
              <a:t>Ottimizzazione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analisi</a:t>
            </a:r>
            <a:r>
              <a:rPr lang="en-US" sz="1600" dirty="0" smtClean="0">
                <a:solidFill>
                  <a:schemeClr val="tx1"/>
                </a:solidFill>
              </a:rPr>
              <a:t>, </a:t>
            </a:r>
            <a:r>
              <a:rPr lang="en-US" sz="1600" dirty="0" err="1" smtClean="0">
                <a:solidFill>
                  <a:schemeClr val="tx1"/>
                </a:solidFill>
              </a:rPr>
              <a:t>stima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fondi</a:t>
            </a:r>
            <a:r>
              <a:rPr lang="en-US" sz="1600" dirty="0" smtClean="0">
                <a:solidFill>
                  <a:schemeClr val="tx1"/>
                </a:solidFill>
              </a:rPr>
              <a:t>,</a:t>
            </a:r>
            <a:r>
              <a:rPr lang="en-US" sz="1600" dirty="0" smtClean="0"/>
              <a:t> editing</a:t>
            </a:r>
          </a:p>
          <a:p>
            <a:pPr lvl="2"/>
            <a:r>
              <a:rPr lang="en-US" sz="1600" dirty="0" err="1" smtClean="0"/>
              <a:t>Proprieta</a:t>
            </a:r>
            <a:r>
              <a:rPr lang="en-US" sz="1600" dirty="0" smtClean="0"/>
              <a:t>’: </a:t>
            </a:r>
            <a:r>
              <a:rPr lang="en-US" sz="1600" dirty="0" err="1" smtClean="0"/>
              <a:t>analisi</a:t>
            </a:r>
            <a:r>
              <a:rPr lang="en-US" sz="1600" dirty="0" smtClean="0"/>
              <a:t> per spin </a:t>
            </a:r>
            <a:r>
              <a:rPr lang="en-US" sz="1600" dirty="0" err="1" smtClean="0"/>
              <a:t>e</a:t>
            </a:r>
            <a:r>
              <a:rPr lang="en-US" sz="1600" dirty="0" smtClean="0"/>
              <a:t> CP </a:t>
            </a:r>
            <a:r>
              <a:rPr lang="en-US" sz="1600" dirty="0" smtClean="0">
                <a:solidFill>
                  <a:srgbClr val="0000FF"/>
                </a:solidFill>
              </a:rPr>
              <a:t>(</a:t>
            </a:r>
            <a:r>
              <a:rPr lang="en-US" sz="1600" dirty="0" smtClean="0">
                <a:solidFill>
                  <a:srgbClr val="0000FF"/>
                </a:solidFill>
              </a:rPr>
              <a:t>Di </a:t>
            </a:r>
            <a:r>
              <a:rPr lang="en-US" sz="1600" dirty="0" err="1" smtClean="0">
                <a:solidFill>
                  <a:srgbClr val="0000FF"/>
                </a:solidFill>
              </a:rPr>
              <a:t>Nardo</a:t>
            </a:r>
            <a:r>
              <a:rPr lang="en-US" sz="1600" dirty="0" smtClean="0">
                <a:solidFill>
                  <a:srgbClr val="0000FF"/>
                </a:solidFill>
              </a:rPr>
              <a:t> paper editor e group convener)</a:t>
            </a:r>
          </a:p>
          <a:p>
            <a:pPr lvl="2"/>
            <a:r>
              <a:rPr lang="en-US" sz="1600" dirty="0" err="1" smtClean="0"/>
              <a:t>Analisi</a:t>
            </a:r>
            <a:r>
              <a:rPr lang="en-US" sz="1600" dirty="0" smtClean="0"/>
              <a:t> 2-d: </a:t>
            </a:r>
            <a:r>
              <a:rPr lang="en-US" sz="1600" dirty="0" err="1" smtClean="0"/>
              <a:t>ottimizzazione</a:t>
            </a:r>
            <a:r>
              <a:rPr lang="en-US" sz="1600" dirty="0" smtClean="0"/>
              <a:t> </a:t>
            </a:r>
            <a:r>
              <a:rPr lang="en-US" sz="1600" dirty="0" err="1" smtClean="0"/>
              <a:t>estrazione</a:t>
            </a:r>
            <a:r>
              <a:rPr lang="en-US" sz="1600" dirty="0" smtClean="0"/>
              <a:t> </a:t>
            </a:r>
            <a:r>
              <a:rPr lang="en-US" sz="1600" dirty="0" err="1" smtClean="0"/>
              <a:t>segnale</a:t>
            </a:r>
            <a:r>
              <a:rPr lang="en-US" sz="1600" dirty="0" smtClean="0"/>
              <a:t> da shape </a:t>
            </a:r>
            <a:r>
              <a:rPr lang="en-US" sz="1600" dirty="0" err="1" smtClean="0"/>
              <a:t>variabili</a:t>
            </a:r>
            <a:r>
              <a:rPr lang="en-US" sz="1600" dirty="0" smtClean="0"/>
              <a:t> </a:t>
            </a:r>
          </a:p>
          <a:p>
            <a:pPr marL="548640" lvl="2">
              <a:spcBef>
                <a:spcPts val="600"/>
              </a:spcBef>
              <a:buClr>
                <a:schemeClr val="accent1"/>
              </a:buClr>
            </a:pPr>
            <a:r>
              <a:rPr lang="en-US" sz="1900" dirty="0" smtClean="0">
                <a:solidFill>
                  <a:srgbClr val="0000FF"/>
                </a:solidFill>
              </a:rPr>
              <a:t>H</a:t>
            </a:r>
            <a:r>
              <a:rPr lang="en-US" sz="1900" dirty="0">
                <a:solidFill>
                  <a:srgbClr val="0000FF"/>
                </a:solidFill>
              </a:rPr>
              <a:t>-</a:t>
            </a:r>
            <a:r>
              <a:rPr lang="en-US" sz="1900" dirty="0" smtClean="0">
                <a:solidFill>
                  <a:srgbClr val="0000FF"/>
                </a:solidFill>
              </a:rPr>
              <a:t>&gt;WW*</a:t>
            </a:r>
            <a:r>
              <a:rPr lang="en-US" sz="1900" dirty="0">
                <a:solidFill>
                  <a:srgbClr val="0000FF"/>
                </a:solidFill>
              </a:rPr>
              <a:t>-</a:t>
            </a:r>
            <a:r>
              <a:rPr lang="en-US" sz="1900" dirty="0" smtClean="0">
                <a:solidFill>
                  <a:srgbClr val="0000FF"/>
                </a:solidFill>
              </a:rPr>
              <a:t>&gt;2l2v </a:t>
            </a:r>
            <a:endParaRPr lang="en-US" sz="700" dirty="0">
              <a:solidFill>
                <a:srgbClr val="0000FF"/>
              </a:solidFill>
            </a:endParaRPr>
          </a:p>
          <a:p>
            <a:pPr lvl="2"/>
            <a:r>
              <a:rPr lang="en-US" sz="1600" dirty="0" err="1"/>
              <a:t>s</a:t>
            </a:r>
            <a:r>
              <a:rPr lang="en-US" sz="1600" dirty="0" err="1" smtClean="0"/>
              <a:t>istematiche</a:t>
            </a:r>
            <a:r>
              <a:rPr lang="en-US" sz="1600" dirty="0" smtClean="0"/>
              <a:t> </a:t>
            </a:r>
            <a:r>
              <a:rPr lang="en-US" sz="1600" dirty="0" smtClean="0"/>
              <a:t>MET </a:t>
            </a:r>
            <a:r>
              <a:rPr lang="en-US" sz="1600" dirty="0" smtClean="0">
                <a:solidFill>
                  <a:srgbClr val="0000FF"/>
                </a:solidFill>
              </a:rPr>
              <a:t>(</a:t>
            </a:r>
            <a:r>
              <a:rPr lang="en-US" sz="1600" dirty="0" err="1" smtClean="0">
                <a:solidFill>
                  <a:srgbClr val="0000FF"/>
                </a:solidFill>
              </a:rPr>
              <a:t>Testa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responsabile</a:t>
            </a:r>
            <a:r>
              <a:rPr lang="en-US" sz="1600" dirty="0" smtClean="0">
                <a:solidFill>
                  <a:srgbClr val="0000FF"/>
                </a:solidFill>
              </a:rPr>
              <a:t>) </a:t>
            </a:r>
            <a:r>
              <a:rPr lang="en-US" sz="1600" dirty="0" smtClean="0"/>
              <a:t>e </a:t>
            </a:r>
            <a:r>
              <a:rPr lang="en-US" sz="1600" dirty="0" err="1" smtClean="0"/>
              <a:t>errori</a:t>
            </a:r>
            <a:r>
              <a:rPr lang="en-US" sz="1600" dirty="0" smtClean="0"/>
              <a:t> </a:t>
            </a:r>
            <a:r>
              <a:rPr lang="en-US" sz="1600" dirty="0" err="1" smtClean="0"/>
              <a:t>teorici</a:t>
            </a:r>
            <a:r>
              <a:rPr lang="en-US" sz="1600" dirty="0" smtClean="0"/>
              <a:t> </a:t>
            </a:r>
          </a:p>
          <a:p>
            <a:pPr lvl="1"/>
            <a:r>
              <a:rPr lang="en-US" sz="2200" dirty="0" smtClean="0">
                <a:solidFill>
                  <a:srgbClr val="0000FF"/>
                </a:solidFill>
              </a:rPr>
              <a:t>Particle Flow </a:t>
            </a:r>
          </a:p>
          <a:p>
            <a:pPr lvl="2"/>
            <a:r>
              <a:rPr lang="en-US" sz="1600" dirty="0" err="1" smtClean="0"/>
              <a:t>Responsabilta</a:t>
            </a:r>
            <a:r>
              <a:rPr lang="en-US" sz="1600" dirty="0" smtClean="0"/>
              <a:t>’</a:t>
            </a:r>
            <a:r>
              <a:rPr lang="en-US" sz="1600" dirty="0" smtClean="0"/>
              <a:t> per </a:t>
            </a:r>
            <a:r>
              <a:rPr lang="en-US" sz="1600" dirty="0" smtClean="0"/>
              <a:t>la ME</a:t>
            </a:r>
            <a:r>
              <a:rPr lang="en-US" sz="1600" dirty="0" smtClean="0">
                <a:solidFill>
                  <a:srgbClr val="000000"/>
                </a:solidFill>
              </a:rPr>
              <a:t>T</a:t>
            </a:r>
            <a:r>
              <a:rPr lang="en-US" sz="1600" dirty="0" smtClean="0">
                <a:solidFill>
                  <a:srgbClr val="0000FF"/>
                </a:solidFill>
              </a:rPr>
              <a:t>  </a:t>
            </a:r>
          </a:p>
          <a:p>
            <a:pPr lvl="2"/>
            <a:r>
              <a:rPr lang="en-US" sz="1600" dirty="0" err="1" smtClean="0">
                <a:solidFill>
                  <a:srgbClr val="0000FF"/>
                </a:solidFill>
              </a:rPr>
              <a:t>Testa</a:t>
            </a:r>
            <a:r>
              <a:rPr lang="en-US" sz="1600" dirty="0" smtClean="0">
                <a:solidFill>
                  <a:srgbClr val="0000FF"/>
                </a:solidFill>
              </a:rPr>
              <a:t> convener </a:t>
            </a:r>
            <a:r>
              <a:rPr lang="en-US" sz="1600" dirty="0" err="1" smtClean="0">
                <a:solidFill>
                  <a:srgbClr val="0000FF"/>
                </a:solidFill>
              </a:rPr>
              <a:t>nuovo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gruppo</a:t>
            </a:r>
            <a:r>
              <a:rPr lang="en-US" sz="1600" dirty="0" smtClean="0">
                <a:solidFill>
                  <a:srgbClr val="0000FF"/>
                </a:solidFill>
              </a:rPr>
              <a:t> per PF in Jet </a:t>
            </a:r>
            <a:r>
              <a:rPr lang="en-US" sz="1600" dirty="0" smtClean="0">
                <a:solidFill>
                  <a:srgbClr val="0000FF"/>
                </a:solidFill>
              </a:rPr>
              <a:t>MET </a:t>
            </a:r>
            <a:r>
              <a:rPr lang="en-US" sz="1600" dirty="0" smtClean="0">
                <a:solidFill>
                  <a:srgbClr val="0000FF"/>
                </a:solidFill>
              </a:rPr>
              <a:t>tau…</a:t>
            </a:r>
          </a:p>
          <a:p>
            <a:pPr>
              <a:buNone/>
            </a:pPr>
            <a:r>
              <a:rPr lang="en-US" sz="2200" dirty="0" err="1" smtClean="0">
                <a:solidFill>
                  <a:srgbClr val="FF0000"/>
                </a:solidFill>
              </a:rPr>
              <a:t>Calcolo</a:t>
            </a:r>
            <a:endParaRPr lang="en-US" sz="2200" dirty="0" smtClean="0">
              <a:solidFill>
                <a:srgbClr val="FF0000"/>
              </a:solidFill>
            </a:endParaRPr>
          </a:p>
          <a:p>
            <a:pPr lvl="1"/>
            <a:r>
              <a:rPr lang="en-US" sz="1600" dirty="0" smtClean="0">
                <a:solidFill>
                  <a:srgbClr val="000000"/>
                </a:solidFill>
              </a:rPr>
              <a:t>Forte </a:t>
            </a:r>
            <a:r>
              <a:rPr lang="en-US" sz="1600" dirty="0" err="1" smtClean="0">
                <a:solidFill>
                  <a:srgbClr val="000000"/>
                </a:solidFill>
              </a:rPr>
              <a:t>crescita</a:t>
            </a:r>
            <a:r>
              <a:rPr lang="en-US" sz="1600" dirty="0" smtClean="0">
                <a:solidFill>
                  <a:srgbClr val="000000"/>
                </a:solidFill>
              </a:rPr>
              <a:t> del Tier-</a:t>
            </a:r>
            <a:r>
              <a:rPr lang="en-US" sz="1600" dirty="0" smtClean="0">
                <a:solidFill>
                  <a:srgbClr val="000000"/>
                </a:solidFill>
              </a:rPr>
              <a:t>2 LNF: 70 </a:t>
            </a:r>
            <a:r>
              <a:rPr lang="en-US" sz="1600" dirty="0" err="1" smtClean="0">
                <a:solidFill>
                  <a:srgbClr val="000000"/>
                </a:solidFill>
              </a:rPr>
              <a:t>macchine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extra </a:t>
            </a:r>
            <a:r>
              <a:rPr lang="en-US" sz="1600" dirty="0" err="1" smtClean="0">
                <a:solidFill>
                  <a:srgbClr val="000000"/>
                </a:solidFill>
              </a:rPr>
              <a:t>dal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CERN, 40 </a:t>
            </a:r>
            <a:r>
              <a:rPr lang="en-US" sz="1600" dirty="0" err="1" smtClean="0">
                <a:solidFill>
                  <a:srgbClr val="000000"/>
                </a:solidFill>
              </a:rPr>
              <a:t>macchine</a:t>
            </a:r>
            <a:r>
              <a:rPr lang="en-US" sz="1600" dirty="0" smtClean="0">
                <a:solidFill>
                  <a:srgbClr val="000000"/>
                </a:solidFill>
              </a:rPr>
              <a:t> + 312 TB </a:t>
            </a:r>
            <a:r>
              <a:rPr lang="en-US" sz="1600" dirty="0" err="1" smtClean="0">
                <a:solidFill>
                  <a:srgbClr val="000000"/>
                </a:solidFill>
              </a:rPr>
              <a:t>da</a:t>
            </a:r>
            <a:r>
              <a:rPr lang="en-US" sz="1600" dirty="0" smtClean="0">
                <a:solidFill>
                  <a:srgbClr val="000000"/>
                </a:solidFill>
              </a:rPr>
              <a:t> CSN1 (2013)</a:t>
            </a:r>
          </a:p>
          <a:p>
            <a:pPr lvl="1"/>
            <a:r>
              <a:rPr lang="en-US" sz="1600" dirty="0" err="1" smtClean="0">
                <a:solidFill>
                  <a:srgbClr val="000000"/>
                </a:solidFill>
              </a:rPr>
              <a:t>Installazione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nella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nuova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sala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calcolo</a:t>
            </a:r>
            <a:r>
              <a:rPr lang="en-US" sz="1600" dirty="0">
                <a:solidFill>
                  <a:srgbClr val="000000"/>
                </a:solidFill>
              </a:rPr>
              <a:t> in </a:t>
            </a:r>
            <a:r>
              <a:rPr lang="en-US" sz="1600" dirty="0" err="1">
                <a:solidFill>
                  <a:srgbClr val="000000"/>
                </a:solidFill>
              </a:rPr>
              <a:t>corso</a:t>
            </a:r>
            <a:r>
              <a:rPr lang="en-US" sz="1600" dirty="0">
                <a:solidFill>
                  <a:srgbClr val="000000"/>
                </a:solidFill>
              </a:rPr>
              <a:t> (</a:t>
            </a:r>
            <a:r>
              <a:rPr lang="en-US" sz="1600" dirty="0" err="1">
                <a:solidFill>
                  <a:srgbClr val="000000"/>
                </a:solidFill>
              </a:rPr>
              <a:t>collaudo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terminato</a:t>
            </a:r>
            <a:r>
              <a:rPr lang="en-US" sz="1600" dirty="0">
                <a:solidFill>
                  <a:srgbClr val="000000"/>
                </a:solidFill>
              </a:rPr>
              <a:t> ~20 </a:t>
            </a:r>
            <a:r>
              <a:rPr lang="en-US" sz="1600" dirty="0" err="1">
                <a:solidFill>
                  <a:srgbClr val="000000"/>
                </a:solidFill>
              </a:rPr>
              <a:t>Giugno</a:t>
            </a:r>
            <a:r>
              <a:rPr lang="en-US" sz="1600" dirty="0" smtClean="0">
                <a:solidFill>
                  <a:srgbClr val="000000"/>
                </a:solidFill>
              </a:rPr>
              <a:t>) </a:t>
            </a:r>
            <a:r>
              <a:rPr lang="en-US" sz="1600" dirty="0" err="1" smtClean="0">
                <a:solidFill>
                  <a:srgbClr val="000000"/>
                </a:solidFill>
              </a:rPr>
              <a:t>e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vincitori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FF"/>
                </a:solidFill>
              </a:rPr>
              <a:t>PRIN </a:t>
            </a:r>
            <a:r>
              <a:rPr lang="en-US" sz="1600" dirty="0" err="1" smtClean="0">
                <a:solidFill>
                  <a:srgbClr val="0000FF"/>
                </a:solidFill>
              </a:rPr>
              <a:t>calcolo</a:t>
            </a:r>
            <a:endParaRPr lang="en-US" sz="1600" dirty="0" smtClean="0">
              <a:solidFill>
                <a:srgbClr val="000000"/>
              </a:solidFill>
            </a:endParaRPr>
          </a:p>
          <a:p>
            <a:pPr lvl="1"/>
            <a:r>
              <a:rPr lang="en-US" sz="1600" dirty="0" err="1" smtClean="0">
                <a:solidFill>
                  <a:schemeClr val="tx1"/>
                </a:solidFill>
              </a:rPr>
              <a:t>Attivita</a:t>
            </a:r>
            <a:r>
              <a:rPr lang="en-US" sz="1600" dirty="0" smtClean="0">
                <a:solidFill>
                  <a:schemeClr val="tx1"/>
                </a:solidFill>
              </a:rPr>
              <a:t>’ </a:t>
            </a:r>
            <a:r>
              <a:rPr lang="en-US" sz="1600" dirty="0" err="1" smtClean="0">
                <a:solidFill>
                  <a:schemeClr val="tx1"/>
                </a:solidFill>
              </a:rPr>
              <a:t>innovativa</a:t>
            </a:r>
            <a:r>
              <a:rPr lang="en-US" sz="1600" dirty="0">
                <a:solidFill>
                  <a:schemeClr val="tx1"/>
                </a:solidFill>
              </a:rPr>
              <a:t>:</a:t>
            </a:r>
            <a:r>
              <a:rPr lang="en-US" sz="1600" dirty="0" smtClean="0">
                <a:solidFill>
                  <a:schemeClr val="tx1"/>
                </a:solidFill>
              </a:rPr>
              <a:t> Parallel Root on demand </a:t>
            </a:r>
            <a:r>
              <a:rPr lang="en-US" sz="1600" dirty="0" err="1" smtClean="0">
                <a:solidFill>
                  <a:schemeClr val="tx1"/>
                </a:solidFill>
              </a:rPr>
              <a:t>su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Grid, </a:t>
            </a:r>
            <a:r>
              <a:rPr lang="en-US" sz="1600" dirty="0" smtClean="0">
                <a:solidFill>
                  <a:srgbClr val="0000FF"/>
                </a:solidFill>
              </a:rPr>
              <a:t>talk </a:t>
            </a:r>
            <a:r>
              <a:rPr lang="en-US" sz="1600" dirty="0" err="1" smtClean="0">
                <a:solidFill>
                  <a:srgbClr val="0000FF"/>
                </a:solidFill>
              </a:rPr>
              <a:t>su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invito</a:t>
            </a:r>
            <a:r>
              <a:rPr lang="en-US" sz="1600" dirty="0" smtClean="0">
                <a:solidFill>
                  <a:srgbClr val="0000FF"/>
                </a:solidFill>
              </a:rPr>
              <a:t> a CHEP   </a:t>
            </a:r>
            <a:r>
              <a:rPr lang="en-US" sz="1600" dirty="0" err="1" smtClean="0">
                <a:solidFill>
                  <a:srgbClr val="0000FF"/>
                </a:solidFill>
              </a:rPr>
              <a:t>Vilucchi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2/7/2013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7353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Nuova</a:t>
            </a:r>
            <a:r>
              <a:rPr lang="en-US" dirty="0" smtClean="0"/>
              <a:t> </a:t>
            </a:r>
            <a:r>
              <a:rPr lang="en-US" dirty="0" err="1" smtClean="0"/>
              <a:t>a</a:t>
            </a:r>
            <a:r>
              <a:rPr lang="en-US" dirty="0" err="1" smtClean="0"/>
              <a:t>ttivita</a:t>
            </a:r>
            <a:r>
              <a:rPr lang="en-US" dirty="0" smtClean="0"/>
              <a:t>’ 2014: Belle-II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2/7/2013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pSp>
        <p:nvGrpSpPr>
          <p:cNvPr id="3" name="Group 9"/>
          <p:cNvGrpSpPr/>
          <p:nvPr/>
        </p:nvGrpSpPr>
        <p:grpSpPr>
          <a:xfrm>
            <a:off x="8379506" y="5919374"/>
            <a:ext cx="620683" cy="369332"/>
            <a:chOff x="8379506" y="5919374"/>
            <a:chExt cx="620683" cy="369332"/>
          </a:xfrm>
        </p:grpSpPr>
        <p:sp>
          <p:nvSpPr>
            <p:cNvPr id="11" name="Action Button: Custom 10">
              <a:hlinkClick r:id="" action="ppaction://noaction" highlightClick="1"/>
              <a:hlinkHover r:id="rId2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  <p:sp>
        <p:nvSpPr>
          <p:cNvPr id="10" name="Content Placeholder 2"/>
          <p:cNvSpPr>
            <a:spLocks noGrp="1"/>
          </p:cNvSpPr>
          <p:nvPr>
            <p:ph sz="quarter" idx="1"/>
          </p:nvPr>
        </p:nvSpPr>
        <p:spPr>
          <a:xfrm>
            <a:off x="83399" y="1166280"/>
            <a:ext cx="9060601" cy="49377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200" dirty="0" err="1" smtClean="0"/>
              <a:t>Progetto</a:t>
            </a:r>
            <a:r>
              <a:rPr lang="en-US" sz="2200" dirty="0" smtClean="0"/>
              <a:t> </a:t>
            </a:r>
            <a:r>
              <a:rPr lang="en-US" sz="2200" dirty="0" err="1" smtClean="0"/>
              <a:t>illustrato</a:t>
            </a:r>
            <a:r>
              <a:rPr lang="en-US" sz="2200" dirty="0" smtClean="0"/>
              <a:t> </a:t>
            </a:r>
            <a:r>
              <a:rPr lang="en-US" sz="2200" dirty="0" err="1" smtClean="0"/>
              <a:t>nella</a:t>
            </a:r>
            <a:r>
              <a:rPr lang="en-US" sz="2200" dirty="0" smtClean="0"/>
              <a:t> </a:t>
            </a:r>
            <a:r>
              <a:rPr lang="en-US" sz="2200" dirty="0" err="1" smtClean="0"/>
              <a:t>presentazione</a:t>
            </a:r>
            <a:r>
              <a:rPr lang="en-US" sz="2200" dirty="0" smtClean="0"/>
              <a:t> </a:t>
            </a:r>
            <a:r>
              <a:rPr lang="en-US" sz="2200" dirty="0" err="1" smtClean="0"/>
              <a:t>precedente</a:t>
            </a:r>
            <a:endParaRPr lang="en-US" sz="2200" dirty="0" smtClean="0"/>
          </a:p>
          <a:p>
            <a:pPr>
              <a:buNone/>
            </a:pPr>
            <a:r>
              <a:rPr lang="en-US" sz="2200" dirty="0" err="1" smtClean="0"/>
              <a:t>Coinvolge</a:t>
            </a:r>
            <a:r>
              <a:rPr lang="en-US" sz="2200" dirty="0" smtClean="0"/>
              <a:t> a LNF 6 </a:t>
            </a:r>
            <a:r>
              <a:rPr lang="en-US" sz="2200" dirty="0" err="1" smtClean="0"/>
              <a:t>ricercatori</a:t>
            </a:r>
            <a:r>
              <a:rPr lang="en-US" sz="2200" dirty="0" smtClean="0"/>
              <a:t> </a:t>
            </a:r>
            <a:r>
              <a:rPr lang="en-US" sz="2200" dirty="0" err="1" smtClean="0"/>
              <a:t>e</a:t>
            </a:r>
            <a:r>
              <a:rPr lang="en-US" sz="2200" dirty="0" smtClean="0"/>
              <a:t> 1 </a:t>
            </a:r>
            <a:r>
              <a:rPr lang="en-US" sz="2200" dirty="0" err="1" smtClean="0"/>
              <a:t>tecnologo</a:t>
            </a:r>
            <a:r>
              <a:rPr lang="en-US" sz="2200" dirty="0" smtClean="0"/>
              <a:t> per 3.4 FTE</a:t>
            </a:r>
          </a:p>
          <a:p>
            <a:pPr>
              <a:buNone/>
            </a:pPr>
            <a:r>
              <a:rPr lang="en-US" sz="2200" dirty="0" err="1" smtClean="0"/>
              <a:t>Attivita</a:t>
            </a:r>
            <a:r>
              <a:rPr lang="en-US" sz="2200" dirty="0" smtClean="0"/>
              <a:t>’ 2014 </a:t>
            </a:r>
            <a:r>
              <a:rPr lang="en-US" sz="2200" dirty="0" err="1" smtClean="0"/>
              <a:t>prevede</a:t>
            </a:r>
            <a:r>
              <a:rPr lang="en-US" sz="2200" dirty="0" smtClean="0"/>
              <a:t> </a:t>
            </a:r>
            <a:r>
              <a:rPr lang="en-US" sz="2200" dirty="0" err="1" smtClean="0"/>
              <a:t>lavoro</a:t>
            </a:r>
            <a:r>
              <a:rPr lang="en-US" sz="2200" dirty="0" smtClean="0"/>
              <a:t> in camera </a:t>
            </a:r>
            <a:r>
              <a:rPr lang="en-US" sz="2200" dirty="0" err="1" smtClean="0"/>
              <a:t>pulita</a:t>
            </a:r>
            <a:r>
              <a:rPr lang="en-US" sz="2200" dirty="0" smtClean="0"/>
              <a:t> </a:t>
            </a:r>
            <a:r>
              <a:rPr lang="en-US" sz="2200" dirty="0" err="1" smtClean="0"/>
              <a:t>classe</a:t>
            </a:r>
            <a:r>
              <a:rPr lang="en-US" sz="2200" dirty="0" smtClean="0"/>
              <a:t> 100.000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>
              <a:solidFill>
                <a:srgbClr val="0000FF"/>
              </a:solidFill>
            </a:endParaRPr>
          </a:p>
        </p:txBody>
      </p:sp>
      <p:graphicFrame>
        <p:nvGraphicFramePr>
          <p:cNvPr id="14" name="Group 92"/>
          <p:cNvGraphicFramePr>
            <a:graphicFrameLocks noGrp="1"/>
          </p:cNvGraphicFramePr>
          <p:nvPr/>
        </p:nvGraphicFramePr>
        <p:xfrm>
          <a:off x="146899" y="2501900"/>
          <a:ext cx="8847789" cy="2133358"/>
        </p:xfrm>
        <a:graphic>
          <a:graphicData uri="http://schemas.openxmlformats.org/drawingml/2006/table">
            <a:tbl>
              <a:tblPr/>
              <a:tblGrid>
                <a:gridCol w="850900"/>
                <a:gridCol w="6238763"/>
                <a:gridCol w="1025637"/>
                <a:gridCol w="732489"/>
              </a:tblGrid>
              <a:tr h="322146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II semestre </a:t>
                      </a: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2013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37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Sviluppo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schede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di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amplificazione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somma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analogica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e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alimentazione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per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il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test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degli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APD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1.5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374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SPCM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progettazione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scatola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nera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per test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cristalli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1.5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2.5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3747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costruzione scatola nera (carpenteria)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5" name="Group 92"/>
          <p:cNvGraphicFramePr>
            <a:graphicFrameLocks noGrp="1"/>
          </p:cNvGraphicFramePr>
          <p:nvPr/>
        </p:nvGraphicFramePr>
        <p:xfrm>
          <a:off x="777748" y="4731650"/>
          <a:ext cx="7226300" cy="1493556"/>
        </p:xfrm>
        <a:graphic>
          <a:graphicData uri="http://schemas.openxmlformats.org/drawingml/2006/table">
            <a:tbl>
              <a:tblPr/>
              <a:tblGrid>
                <a:gridCol w="825500"/>
                <a:gridCol w="5041900"/>
                <a:gridCol w="1358900"/>
              </a:tblGrid>
              <a:tr h="245467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Richieste CSN1 2014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9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ME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Partecipazione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a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turni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di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presa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dati</a:t>
                      </a: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ookman Old Style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Collab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meeting,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progetto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CGEM 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54.5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9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CON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Metabolismo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pitchFamily="1" charset="-128"/>
                        <a:cs typeface="Symbol" charset="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APD +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SiPM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+ FEE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19.5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728795" y="3791884"/>
            <a:ext cx="7607684" cy="1600172"/>
            <a:chOff x="156529" y="2343401"/>
            <a:chExt cx="7857205" cy="1759456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198" y="2541506"/>
              <a:ext cx="7717536" cy="1561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Oval 12"/>
            <p:cNvSpPr/>
            <p:nvPr/>
          </p:nvSpPr>
          <p:spPr>
            <a:xfrm>
              <a:off x="4325031" y="2695790"/>
              <a:ext cx="564607" cy="498991"/>
            </a:xfrm>
            <a:prstGeom prst="ellipse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5659681" y="2461438"/>
              <a:ext cx="564607" cy="498991"/>
            </a:xfrm>
            <a:prstGeom prst="ellipse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1424475" y="2343401"/>
              <a:ext cx="564607" cy="498991"/>
            </a:xfrm>
            <a:prstGeom prst="ellipse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380350" y="2760620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2T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97390" y="2564593"/>
              <a:ext cx="564607" cy="498991"/>
            </a:xfrm>
            <a:prstGeom prst="ellipse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15000" y="2526268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1T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83614" y="2408231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2.5T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6529" y="2619898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4.6T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099993" y="2409483"/>
              <a:ext cx="10038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Comic Sans MS" pitchFamily="66" charset="0"/>
                </a:rPr>
                <a:t>protons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omic Sans MS" pitchFamily="66" charset="0"/>
              </a:endParaRPr>
            </a:p>
          </p:txBody>
        </p:sp>
        <p:pic>
          <p:nvPicPr>
            <p:cNvPr id="22" name="Picture 1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0819800">
              <a:off x="1294029" y="3214688"/>
              <a:ext cx="825500" cy="8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25400" cap="flat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Line 16"/>
            <p:cNvSpPr>
              <a:spLocks noChangeShapeType="1"/>
            </p:cNvSpPr>
            <p:nvPr/>
          </p:nvSpPr>
          <p:spPr bwMode="auto">
            <a:xfrm rot="10800000" flipH="1">
              <a:off x="1130299" y="2710934"/>
              <a:ext cx="1871007" cy="665678"/>
            </a:xfrm>
            <a:prstGeom prst="line">
              <a:avLst/>
            </a:prstGeom>
            <a:noFill/>
            <a:ln w="25400" cap="flat">
              <a:solidFill>
                <a:sysClr val="windowText" lastClr="000000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25400" dist="25399" dir="2700000" algn="ctr" rotWithShape="0">
                <a:srgbClr val="EEECE1">
                  <a:alpha val="7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Line 17"/>
            <p:cNvSpPr>
              <a:spLocks noChangeShapeType="1"/>
            </p:cNvSpPr>
            <p:nvPr/>
          </p:nvSpPr>
          <p:spPr bwMode="auto">
            <a:xfrm>
              <a:off x="838200" y="3282950"/>
              <a:ext cx="244475" cy="101600"/>
            </a:xfrm>
            <a:prstGeom prst="line">
              <a:avLst/>
            </a:prstGeom>
            <a:noFill/>
            <a:ln w="25400" cap="flat">
              <a:solidFill>
                <a:srgbClr val="00FF00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25400" dist="25399" dir="2700000" algn="ctr" rotWithShape="0">
                <a:srgbClr val="EEECE1">
                  <a:alpha val="7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Line 18"/>
            <p:cNvSpPr>
              <a:spLocks noChangeShapeType="1"/>
            </p:cNvSpPr>
            <p:nvPr/>
          </p:nvSpPr>
          <p:spPr bwMode="auto">
            <a:xfrm rot="10800000" flipH="1">
              <a:off x="904875" y="3359150"/>
              <a:ext cx="177800" cy="109537"/>
            </a:xfrm>
            <a:prstGeom prst="line">
              <a:avLst/>
            </a:prstGeom>
            <a:noFill/>
            <a:ln w="25400" cap="flat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25400" dist="25399" dir="18599963" algn="ctr" rotWithShape="0">
                <a:srgbClr val="EEECE1">
                  <a:alpha val="7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Line 19"/>
            <p:cNvSpPr>
              <a:spLocks noChangeShapeType="1"/>
            </p:cNvSpPr>
            <p:nvPr/>
          </p:nvSpPr>
          <p:spPr bwMode="auto">
            <a:xfrm rot="10800000" flipH="1">
              <a:off x="1066800" y="3351212"/>
              <a:ext cx="244475" cy="38100"/>
            </a:xfrm>
            <a:prstGeom prst="line">
              <a:avLst/>
            </a:prstGeom>
            <a:noFill/>
            <a:ln w="25400" cap="flat">
              <a:solidFill>
                <a:srgbClr val="0080F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25400" dist="25399" dir="2700000" algn="ctr" rotWithShape="0">
                <a:srgbClr val="EEECE1">
                  <a:alpha val="7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7" name="Picture 2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07000">
              <a:off x="2067092" y="3150061"/>
              <a:ext cx="613823" cy="61382"/>
            </a:xfrm>
            <a:prstGeom prst="rect">
              <a:avLst/>
            </a:prstGeom>
            <a:noFill/>
            <a:ln>
              <a:noFill/>
            </a:ln>
            <a:effectLst>
              <a:outerShdw blurRad="25400" dist="25399" dir="13319987" algn="ctr" rotWithShape="0">
                <a:srgbClr val="EEECE1">
                  <a:alpha val="7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25400" cap="flat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697091">
              <a:off x="2635337" y="3284372"/>
              <a:ext cx="460030" cy="47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25400" cap="flat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982431">
              <a:off x="2957440" y="3550246"/>
              <a:ext cx="582299" cy="8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25400" cap="flat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4833" y="3687369"/>
              <a:ext cx="710044" cy="71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25400" cap="flat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0864114">
              <a:off x="4246999" y="3603329"/>
              <a:ext cx="684527" cy="68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25400" cap="flat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0663208">
              <a:off x="4880763" y="3287714"/>
              <a:ext cx="1778000" cy="17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25400" cap="flat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TextBox 32"/>
          <p:cNvSpPr txBox="1"/>
          <p:nvPr/>
        </p:nvSpPr>
        <p:spPr>
          <a:xfrm>
            <a:off x="457200" y="1166280"/>
            <a:ext cx="8122736" cy="1477328"/>
          </a:xfrm>
          <a:prstGeom prst="rect">
            <a:avLst/>
          </a:prstGeom>
          <a:noFill/>
          <a:ln w="28575" cmpd="sng">
            <a:solidFill>
              <a:srgbClr val="660066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dirty="0" err="1" smtClean="0"/>
              <a:t>Ricerca</a:t>
            </a:r>
            <a:r>
              <a:rPr lang="en-US" dirty="0" smtClean="0"/>
              <a:t> di lepton-</a:t>
            </a:r>
            <a:r>
              <a:rPr lang="en-US" dirty="0" err="1" smtClean="0"/>
              <a:t>flavour</a:t>
            </a:r>
            <a:r>
              <a:rPr lang="en-US" dirty="0" smtClean="0"/>
              <a:t> violation, </a:t>
            </a:r>
            <a:r>
              <a:rPr lang="en-US" dirty="0" err="1" smtClean="0"/>
              <a:t>conversione</a:t>
            </a:r>
            <a:r>
              <a:rPr lang="en-US" dirty="0" smtClean="0"/>
              <a:t> di un </a:t>
            </a:r>
            <a:r>
              <a:rPr lang="en-US" dirty="0" err="1" smtClean="0"/>
              <a:t>muone</a:t>
            </a:r>
            <a:r>
              <a:rPr lang="en-US" dirty="0" smtClean="0"/>
              <a:t> in e- @ BR ~ 10**-17</a:t>
            </a:r>
          </a:p>
          <a:p>
            <a:pPr marL="285750" indent="-285750">
              <a:buFont typeface="Wingdings" charset="2"/>
              <a:buChar char="v"/>
            </a:pPr>
            <a:r>
              <a:rPr lang="en-US" dirty="0" smtClean="0"/>
              <a:t>300 M$ detector (USA standard), 120 M$ CORE, 80 M$ core </a:t>
            </a:r>
            <a:r>
              <a:rPr lang="en-US" dirty="0" err="1" smtClean="0"/>
              <a:t>senza</a:t>
            </a:r>
            <a:r>
              <a:rPr lang="en-US" dirty="0" smtClean="0"/>
              <a:t> </a:t>
            </a:r>
            <a:r>
              <a:rPr lang="en-US" dirty="0" err="1" smtClean="0"/>
              <a:t>acceleratore</a:t>
            </a:r>
            <a:r>
              <a:rPr lang="en-US" dirty="0" smtClean="0"/>
              <a:t>.</a:t>
            </a:r>
          </a:p>
          <a:p>
            <a:pPr marL="285750" indent="-285750">
              <a:buFont typeface="Wingdings" charset="2"/>
              <a:buChar char="v"/>
            </a:pPr>
            <a:r>
              <a:rPr lang="en-US" dirty="0" err="1" smtClean="0"/>
              <a:t>Approvazione</a:t>
            </a:r>
            <a:r>
              <a:rPr lang="en-US" dirty="0" smtClean="0"/>
              <a:t> CD1 </a:t>
            </a:r>
            <a:r>
              <a:rPr lang="en-US" dirty="0"/>
              <a:t>J</a:t>
            </a:r>
            <a:r>
              <a:rPr lang="en-US" dirty="0" smtClean="0"/>
              <a:t>uly 2012 </a:t>
            </a:r>
            <a:r>
              <a:rPr lang="en-US" dirty="0" smtClean="0">
                <a:sym typeface="Wingdings"/>
              </a:rPr>
              <a:t> Fine R&amp;D </a:t>
            </a:r>
            <a:r>
              <a:rPr lang="en-US" dirty="0" err="1" smtClean="0">
                <a:sym typeface="Wingdings"/>
              </a:rPr>
              <a:t>preparazione</a:t>
            </a:r>
            <a:r>
              <a:rPr lang="en-US" dirty="0" smtClean="0">
                <a:sym typeface="Wingdings"/>
              </a:rPr>
              <a:t> TDR  June 2014</a:t>
            </a:r>
          </a:p>
          <a:p>
            <a:pPr marL="285750" indent="-285750">
              <a:buFont typeface="Wingdings" charset="2"/>
              <a:buChar char="v"/>
            </a:pPr>
            <a:r>
              <a:rPr lang="en-US" dirty="0" smtClean="0">
                <a:sym typeface="Wingdings"/>
              </a:rPr>
              <a:t>Pre-</a:t>
            </a:r>
            <a:r>
              <a:rPr lang="en-US" dirty="0" err="1" smtClean="0">
                <a:sym typeface="Wingdings"/>
              </a:rPr>
              <a:t>produzione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nel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periodo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tra</a:t>
            </a:r>
            <a:r>
              <a:rPr lang="en-US" dirty="0" smtClean="0">
                <a:sym typeface="Wingdings"/>
              </a:rPr>
              <a:t> CD-2 e CD-3  (2014-2015)</a:t>
            </a:r>
          </a:p>
          <a:p>
            <a:pPr marL="285750" indent="-285750">
              <a:buFont typeface="Wingdings" charset="2"/>
              <a:buChar char="v"/>
            </a:pPr>
            <a:r>
              <a:rPr lang="en-US" dirty="0" err="1" smtClean="0">
                <a:sym typeface="Wingdings"/>
              </a:rPr>
              <a:t>Costruzione</a:t>
            </a:r>
            <a:r>
              <a:rPr lang="en-US" dirty="0" smtClean="0">
                <a:sym typeface="Wingdings"/>
              </a:rPr>
              <a:t> 2016-2017-2018 + Commissioning Run 2019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Attivita</a:t>
            </a:r>
            <a:r>
              <a:rPr lang="en-US" dirty="0" smtClean="0"/>
              <a:t>’ </a:t>
            </a:r>
            <a:r>
              <a:rPr lang="en-US" dirty="0" smtClean="0"/>
              <a:t>2013: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progetto</a:t>
            </a:r>
            <a:r>
              <a:rPr lang="en-US" dirty="0" smtClean="0"/>
              <a:t> Mu2e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9180" y="2656308"/>
            <a:ext cx="8686800" cy="134596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 err="1" smtClean="0"/>
              <a:t>Responsabilita</a:t>
            </a:r>
            <a:r>
              <a:rPr lang="en-US" sz="2000" dirty="0" smtClean="0"/>
              <a:t>’ </a:t>
            </a:r>
            <a:r>
              <a:rPr lang="en-US" sz="2000" dirty="0" err="1" smtClean="0"/>
              <a:t>italiane</a:t>
            </a:r>
            <a:r>
              <a:rPr lang="en-US" sz="2000" dirty="0" smtClean="0"/>
              <a:t>:</a:t>
            </a:r>
          </a:p>
          <a:p>
            <a:pPr>
              <a:buNone/>
            </a:pPr>
            <a:r>
              <a:rPr lang="en-US" sz="2200" dirty="0" smtClean="0"/>
              <a:t>	</a:t>
            </a:r>
            <a:r>
              <a:rPr lang="en-US" sz="2000" dirty="0" smtClean="0"/>
              <a:t>S</a:t>
            </a:r>
            <a:r>
              <a:rPr lang="en-US" sz="2000" dirty="0" smtClean="0"/>
              <a:t>. </a:t>
            </a:r>
            <a:r>
              <a:rPr lang="en-US" sz="2000" dirty="0" err="1" smtClean="0"/>
              <a:t>Miscetti</a:t>
            </a:r>
            <a:r>
              <a:rPr lang="en-US" sz="2000" dirty="0" smtClean="0"/>
              <a:t> (LNF), </a:t>
            </a:r>
            <a:r>
              <a:rPr lang="en-US" sz="2000" dirty="0" smtClean="0"/>
              <a:t>Project Manager per </a:t>
            </a:r>
            <a:r>
              <a:rPr lang="en-US" sz="2000" dirty="0" err="1" smtClean="0"/>
              <a:t>il</a:t>
            </a:r>
            <a:r>
              <a:rPr lang="en-US" sz="2000" dirty="0" smtClean="0"/>
              <a:t> </a:t>
            </a:r>
            <a:r>
              <a:rPr lang="en-US" sz="2000" dirty="0" err="1" smtClean="0"/>
              <a:t>calorimetro</a:t>
            </a: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	L. </a:t>
            </a:r>
            <a:r>
              <a:rPr lang="en-US" sz="2000" dirty="0" err="1" smtClean="0"/>
              <a:t>Ristori</a:t>
            </a:r>
            <a:r>
              <a:rPr lang="en-US" sz="2000" dirty="0" smtClean="0"/>
              <a:t> (Editorial Board), R. </a:t>
            </a:r>
            <a:r>
              <a:rPr lang="en-US" sz="2000" dirty="0" err="1" smtClean="0"/>
              <a:t>Carosi</a:t>
            </a:r>
            <a:r>
              <a:rPr lang="en-US" sz="2000" dirty="0" smtClean="0"/>
              <a:t> (Chair speaker </a:t>
            </a:r>
            <a:r>
              <a:rPr lang="en-US" sz="2000" dirty="0" err="1" smtClean="0"/>
              <a:t>commitee</a:t>
            </a:r>
            <a:r>
              <a:rPr lang="en-US" sz="2000" dirty="0" smtClean="0"/>
              <a:t>)</a:t>
            </a:r>
          </a:p>
          <a:p>
            <a:pPr>
              <a:buNone/>
            </a:pPr>
            <a:endParaRPr lang="en-US" sz="2200" dirty="0" smtClean="0"/>
          </a:p>
          <a:p>
            <a:pPr>
              <a:buNone/>
            </a:pPr>
            <a:endParaRPr lang="en-US" sz="2200" dirty="0" smtClean="0"/>
          </a:p>
          <a:p>
            <a:pPr>
              <a:buNone/>
            </a:pPr>
            <a:endParaRPr lang="en-US" sz="2200" dirty="0" smtClean="0"/>
          </a:p>
          <a:p>
            <a:pPr>
              <a:buNone/>
            </a:pPr>
            <a:endParaRPr lang="en-US" sz="2200" dirty="0" smtClean="0"/>
          </a:p>
          <a:p>
            <a:pPr>
              <a:buNone/>
            </a:pPr>
            <a:endParaRPr lang="en-US" sz="22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2/7/2013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sp>
        <p:nvSpPr>
          <p:cNvPr id="34" name="TextBox 33"/>
          <p:cNvSpPr txBox="1"/>
          <p:nvPr/>
        </p:nvSpPr>
        <p:spPr>
          <a:xfrm>
            <a:off x="152400" y="5392056"/>
            <a:ext cx="8710529" cy="923330"/>
          </a:xfrm>
          <a:prstGeom prst="rect">
            <a:avLst/>
          </a:prstGeom>
          <a:noFill/>
          <a:ln w="38100" cmpd="sng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INFN/GE </a:t>
            </a:r>
            <a:r>
              <a:rPr lang="en-US" dirty="0" err="1" smtClean="0"/>
              <a:t>sviluppo</a:t>
            </a:r>
            <a:r>
              <a:rPr lang="en-US" dirty="0" smtClean="0"/>
              <a:t> </a:t>
            </a:r>
            <a:r>
              <a:rPr lang="en-US" dirty="0" err="1" smtClean="0"/>
              <a:t>prototipo</a:t>
            </a:r>
            <a:r>
              <a:rPr lang="en-US" dirty="0" smtClean="0"/>
              <a:t> </a:t>
            </a:r>
            <a:r>
              <a:rPr lang="en-US" dirty="0" err="1" smtClean="0"/>
              <a:t>Magnete</a:t>
            </a:r>
            <a:r>
              <a:rPr lang="en-US" dirty="0" smtClean="0"/>
              <a:t> di </a:t>
            </a:r>
            <a:r>
              <a:rPr lang="en-US" dirty="0" err="1" smtClean="0"/>
              <a:t>Trasporto</a:t>
            </a:r>
            <a:r>
              <a:rPr lang="en-US" dirty="0"/>
              <a:t> </a:t>
            </a:r>
            <a:r>
              <a:rPr lang="en-US" dirty="0" smtClean="0"/>
              <a:t>(500 </a:t>
            </a:r>
            <a:r>
              <a:rPr lang="en-US" dirty="0" err="1" smtClean="0"/>
              <a:t>kEuro</a:t>
            </a:r>
            <a:r>
              <a:rPr lang="en-US" dirty="0"/>
              <a:t>)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MOU in preparation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>
                <a:sym typeface="Wingdings"/>
              </a:rPr>
              <a:t>INFN LNF/PI/UD </a:t>
            </a:r>
            <a:r>
              <a:rPr lang="en-US" dirty="0" err="1" smtClean="0">
                <a:sym typeface="Wingdings"/>
              </a:rPr>
              <a:t>responsabilita</a:t>
            </a:r>
            <a:r>
              <a:rPr lang="en-US" dirty="0" smtClean="0">
                <a:sym typeface="Wingdings"/>
              </a:rPr>
              <a:t>’ </a:t>
            </a:r>
            <a:r>
              <a:rPr lang="en-US" dirty="0" err="1" smtClean="0">
                <a:sym typeface="Wingdings"/>
              </a:rPr>
              <a:t>calo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elettromagnetico</a:t>
            </a:r>
            <a:r>
              <a:rPr lang="en-US" dirty="0" smtClean="0">
                <a:sym typeface="Wingdings"/>
              </a:rPr>
              <a:t> con Caltech(USA), JINR (RUS)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>
                <a:sym typeface="Wingdings"/>
              </a:rPr>
              <a:t>INFN LE </a:t>
            </a:r>
            <a:r>
              <a:rPr lang="en-US" dirty="0" err="1" smtClean="0">
                <a:sym typeface="Wingdings"/>
              </a:rPr>
              <a:t>contribuisce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al tracker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9" name="Content Placeholder 5"/>
          <p:cNvSpPr txBox="1">
            <a:spLocks/>
          </p:cNvSpPr>
          <p:nvPr/>
        </p:nvSpPr>
        <p:spPr>
          <a:xfrm>
            <a:off x="-28655" y="718303"/>
            <a:ext cx="6465148" cy="2285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600" b="1" dirty="0" smtClean="0">
                <a:solidFill>
                  <a:prstClr val="black"/>
                </a:solidFill>
                <a:latin typeface="Comic Sans MS" pitchFamily="66" charset="0"/>
              </a:rPr>
              <a:t>Two disks composed of hexagonal LYSO crystals</a:t>
            </a:r>
          </a:p>
          <a:p>
            <a:pPr marL="0" indent="0">
              <a:buFont typeface="Arial" pitchFamily="34" charset="0"/>
              <a:buNone/>
            </a:pPr>
            <a:endParaRPr lang="en-US" sz="100" dirty="0">
              <a:solidFill>
                <a:prstClr val="black"/>
              </a:solidFill>
              <a:latin typeface="Comic Sans MS" pitchFamily="66" charset="0"/>
            </a:endParaRPr>
          </a:p>
          <a:p>
            <a:pPr marL="457200">
              <a:spcBef>
                <a:spcPts val="600"/>
              </a:spcBef>
            </a:pPr>
            <a:r>
              <a:rPr lang="en-US" sz="1600" dirty="0" smtClean="0">
                <a:solidFill>
                  <a:prstClr val="black"/>
                </a:solidFill>
                <a:latin typeface="Comic Sans MS" pitchFamily="66" charset="0"/>
              </a:rPr>
              <a:t>Provide independent </a:t>
            </a:r>
            <a:r>
              <a:rPr lang="en-US" sz="1600" dirty="0">
                <a:solidFill>
                  <a:prstClr val="black"/>
                </a:solidFill>
                <a:latin typeface="Comic Sans MS" pitchFamily="66" charset="0"/>
              </a:rPr>
              <a:t>measurement </a:t>
            </a:r>
            <a:r>
              <a:rPr lang="en-US" sz="1600" dirty="0" smtClean="0">
                <a:solidFill>
                  <a:prstClr val="black"/>
                </a:solidFill>
                <a:latin typeface="Comic Sans MS" pitchFamily="66" charset="0"/>
              </a:rPr>
              <a:t>of </a:t>
            </a:r>
            <a:br>
              <a:rPr lang="en-US" sz="1600" dirty="0" smtClean="0">
                <a:solidFill>
                  <a:prstClr val="black"/>
                </a:solidFill>
                <a:latin typeface="Comic Sans MS" pitchFamily="66" charset="0"/>
              </a:rPr>
            </a:br>
            <a:r>
              <a:rPr lang="en-US" sz="1600" dirty="0" smtClean="0">
                <a:solidFill>
                  <a:prstClr val="black"/>
                </a:solidFill>
                <a:latin typeface="Comic Sans MS" pitchFamily="66" charset="0"/>
              </a:rPr>
              <a:t>energy / time / position</a:t>
            </a:r>
          </a:p>
          <a:p>
            <a:pPr marL="457200">
              <a:spcBef>
                <a:spcPts val="600"/>
              </a:spcBef>
            </a:pPr>
            <a:r>
              <a:rPr lang="en-US" sz="1600" dirty="0">
                <a:solidFill>
                  <a:prstClr val="black"/>
                </a:solidFill>
                <a:latin typeface="Comic Sans MS" pitchFamily="66" charset="0"/>
              </a:rPr>
              <a:t>Alternative tracking, seed for track </a:t>
            </a:r>
            <a:r>
              <a:rPr lang="en-US" sz="1600" dirty="0" smtClean="0">
                <a:solidFill>
                  <a:prstClr val="black"/>
                </a:solidFill>
                <a:latin typeface="Comic Sans MS" pitchFamily="66" charset="0"/>
              </a:rPr>
              <a:t/>
            </a:r>
            <a:br>
              <a:rPr lang="en-US" sz="1600" dirty="0" smtClean="0">
                <a:solidFill>
                  <a:prstClr val="black"/>
                </a:solidFill>
                <a:latin typeface="Comic Sans MS" pitchFamily="66" charset="0"/>
              </a:rPr>
            </a:br>
            <a:r>
              <a:rPr lang="en-US" sz="1600" dirty="0" smtClean="0">
                <a:solidFill>
                  <a:prstClr val="black"/>
                </a:solidFill>
                <a:latin typeface="Comic Sans MS" pitchFamily="66" charset="0"/>
              </a:rPr>
              <a:t>finding algorithm</a:t>
            </a:r>
            <a:endParaRPr lang="en-US" sz="1600" dirty="0">
              <a:solidFill>
                <a:prstClr val="black"/>
              </a:solidFill>
              <a:latin typeface="Comic Sans MS" pitchFamily="66" charset="0"/>
            </a:endParaRPr>
          </a:p>
          <a:p>
            <a:pPr marL="457200">
              <a:spcBef>
                <a:spcPts val="600"/>
              </a:spcBef>
            </a:pPr>
            <a:r>
              <a:rPr lang="en-US" sz="1600" dirty="0" smtClean="0">
                <a:solidFill>
                  <a:prstClr val="black"/>
                </a:solidFill>
                <a:latin typeface="Comic Sans MS" pitchFamily="66" charset="0"/>
              </a:rPr>
              <a:t>Particle identification</a:t>
            </a:r>
            <a:endParaRPr lang="en-US" sz="1600" dirty="0">
              <a:solidFill>
                <a:prstClr val="black"/>
              </a:solidFill>
              <a:latin typeface="Comic Sans MS" pitchFamily="66" charset="0"/>
            </a:endParaRPr>
          </a:p>
          <a:p>
            <a:pPr marL="457200">
              <a:spcBef>
                <a:spcPts val="600"/>
              </a:spcBef>
            </a:pPr>
            <a:r>
              <a:rPr lang="en-US" sz="1600" dirty="0" smtClean="0">
                <a:solidFill>
                  <a:prstClr val="black"/>
                </a:solidFill>
                <a:latin typeface="Comic Sans MS" pitchFamily="66" charset="0"/>
              </a:rPr>
              <a:t>Independent trigger</a:t>
            </a:r>
          </a:p>
          <a:p>
            <a:pPr marL="114300" indent="0">
              <a:spcBef>
                <a:spcPts val="1200"/>
              </a:spcBef>
              <a:buFont typeface="Arial" pitchFamily="34" charset="0"/>
              <a:buNone/>
            </a:pPr>
            <a:endParaRPr lang="en-US" sz="1600" dirty="0" smtClean="0">
              <a:solidFill>
                <a:prstClr val="black"/>
              </a:solidFill>
              <a:latin typeface="Comic Sans MS" pitchFamily="66" charset="0"/>
            </a:endParaRPr>
          </a:p>
          <a:p>
            <a:pPr marL="0" lvl="1" indent="0">
              <a:spcBef>
                <a:spcPts val="1200"/>
              </a:spcBef>
              <a:buFont typeface="Arial" pitchFamily="34" charset="0"/>
              <a:buNone/>
            </a:pPr>
            <a:endParaRPr lang="en-US" sz="1600" dirty="0">
              <a:solidFill>
                <a:prstClr val="black"/>
              </a:solidFill>
              <a:latin typeface="Comic Sans MS" pitchFamily="66" charset="0"/>
            </a:endParaRPr>
          </a:p>
          <a:p>
            <a:pPr marL="457200">
              <a:spcBef>
                <a:spcPts val="1200"/>
              </a:spcBef>
            </a:pPr>
            <a:endParaRPr lang="en-US" sz="1600" dirty="0" smtClean="0">
              <a:solidFill>
                <a:prstClr val="black"/>
              </a:solidFill>
              <a:latin typeface="Comic Sans MS" pitchFamily="66" charset="0"/>
            </a:endParaRPr>
          </a:p>
          <a:p>
            <a:pPr marL="114300" indent="0">
              <a:buFont typeface="Arial" pitchFamily="34" charset="0"/>
              <a:buNone/>
            </a:pPr>
            <a:endParaRPr lang="en-US" sz="1800" dirty="0" smtClean="0">
              <a:solidFill>
                <a:prstClr val="black"/>
              </a:solidFill>
              <a:latin typeface="Comic Sans MS" pitchFamily="66" charset="0"/>
            </a:endParaRPr>
          </a:p>
          <a:p>
            <a:pPr marL="114300" indent="0">
              <a:buFont typeface="Arial" pitchFamily="34" charset="0"/>
              <a:buNone/>
            </a:pPr>
            <a:endParaRPr lang="en-US" sz="18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36493" y="735237"/>
            <a:ext cx="2053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black"/>
                </a:solidFill>
                <a:latin typeface="Comic Sans MS" pitchFamily="66" charset="0"/>
              </a:rPr>
              <a:t>Two disks separated </a:t>
            </a:r>
          </a:p>
          <a:p>
            <a:pPr algn="ctr"/>
            <a:r>
              <a:rPr lang="en-US" sz="1400" b="1" dirty="0" smtClean="0">
                <a:solidFill>
                  <a:prstClr val="black"/>
                </a:solidFill>
                <a:latin typeface="Comic Sans MS" pitchFamily="66" charset="0"/>
              </a:rPr>
              <a:t>by ½ wavelength</a:t>
            </a:r>
            <a:endParaRPr lang="en-US" sz="1400" b="1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38852" y="2824032"/>
            <a:ext cx="509354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b="1" dirty="0">
                <a:solidFill>
                  <a:prstClr val="black"/>
                </a:solidFill>
                <a:latin typeface="Comic Sans MS" pitchFamily="66" charset="0"/>
              </a:rPr>
              <a:t>Disk geometry</a:t>
            </a:r>
          </a:p>
          <a:p>
            <a:pPr marL="455613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omic Sans MS" pitchFamily="66" charset="0"/>
              </a:rPr>
              <a:t>Charge symmetric, can measure </a:t>
            </a:r>
            <a:r>
              <a:rPr lang="en-US" sz="1600" i="1" dirty="0">
                <a:solidFill>
                  <a:prstClr val="black"/>
                </a:solidFill>
                <a:latin typeface="Symbol" pitchFamily="18" charset="2"/>
              </a:rPr>
              <a:t>m</a:t>
            </a:r>
            <a:r>
              <a:rPr lang="en-US" sz="1600" b="1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l-GR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→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1600" b="1" i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</a:t>
            </a:r>
            <a:endParaRPr lang="en-US" sz="1600" i="1" dirty="0">
              <a:solidFill>
                <a:prstClr val="black"/>
              </a:solidFill>
              <a:latin typeface="Comic Sans MS" pitchFamily="66" charset="0"/>
            </a:endParaRPr>
          </a:p>
          <a:p>
            <a:pPr marL="455613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omic Sans MS" pitchFamily="66" charset="0"/>
              </a:rPr>
              <a:t>Allow pion </a:t>
            </a:r>
            <a:r>
              <a:rPr lang="en-US" sz="1600" i="1" dirty="0">
                <a:solidFill>
                  <a:prstClr val="black"/>
                </a:solidFill>
                <a:latin typeface="Symbol" pitchFamily="18" charset="2"/>
              </a:rPr>
              <a:t>p</a:t>
            </a:r>
            <a:r>
              <a:rPr lang="en-US" sz="1600" i="1" baseline="30000" dirty="0">
                <a:solidFill>
                  <a:prstClr val="black"/>
                </a:solidFill>
                <a:latin typeface="Comic Sans MS" pitchFamily="66" charset="0"/>
              </a:rPr>
              <a:t>+</a:t>
            </a:r>
            <a:r>
              <a:rPr lang="en-US" sz="1600" i="1" dirty="0">
                <a:solidFill>
                  <a:prstClr val="black"/>
                </a:solidFill>
                <a:latin typeface="Comic Sans MS" pitchFamily="66" charset="0"/>
              </a:rPr>
              <a:t> → </a:t>
            </a:r>
            <a:r>
              <a:rPr lang="en-US" sz="160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1600" i="1" baseline="30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1600" i="1" dirty="0" err="1">
                <a:solidFill>
                  <a:prstClr val="black"/>
                </a:solidFill>
                <a:latin typeface="Symbol" pitchFamily="18" charset="2"/>
              </a:rPr>
              <a:t>n</a:t>
            </a:r>
            <a:r>
              <a:rPr lang="en-US" sz="1600" i="1" baseline="-25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1600" i="1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Comic Sans MS" pitchFamily="66" charset="0"/>
              </a:rPr>
              <a:t>calibration </a:t>
            </a:r>
            <a:r>
              <a:rPr lang="en-US" sz="1600" i="1" dirty="0">
                <a:solidFill>
                  <a:prstClr val="black"/>
                </a:solidFill>
                <a:latin typeface="Comic Sans MS" pitchFamily="66" charset="0"/>
              </a:rPr>
              <a:t>in situ</a:t>
            </a:r>
          </a:p>
          <a:p>
            <a:pPr marL="455613" lvl="1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omic Sans MS" pitchFamily="66" charset="0"/>
              </a:rPr>
              <a:t>Use e</a:t>
            </a:r>
            <a:r>
              <a:rPr lang="en-US" sz="1600" baseline="30000" dirty="0">
                <a:solidFill>
                  <a:prstClr val="black"/>
                </a:solidFill>
                <a:latin typeface="Comic Sans MS" pitchFamily="66" charset="0"/>
              </a:rPr>
              <a:t>+</a:t>
            </a:r>
            <a:r>
              <a:rPr lang="en-US" sz="1600" dirty="0">
                <a:solidFill>
                  <a:prstClr val="black"/>
                </a:solidFill>
                <a:latin typeface="Comic Sans MS" pitchFamily="66" charset="0"/>
              </a:rPr>
              <a:t> from RPC to estimate background from e</a:t>
            </a:r>
            <a:r>
              <a:rPr lang="en-US" sz="1600" baseline="30000" dirty="0">
                <a:solidFill>
                  <a:prstClr val="black"/>
                </a:solidFill>
                <a:latin typeface="Comic Sans MS" pitchFamily="66" charset="0"/>
              </a:rPr>
              <a:t>-</a:t>
            </a:r>
            <a:r>
              <a:rPr lang="en-US" sz="1600" dirty="0">
                <a:solidFill>
                  <a:prstClr val="black"/>
                </a:solidFill>
                <a:latin typeface="Comic Sans MS" pitchFamily="66" charset="0"/>
              </a:rPr>
              <a:t> in signal region without opening “the box”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32947" y="4219575"/>
            <a:ext cx="1357313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6906629" y="3602712"/>
            <a:ext cx="20521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black"/>
                </a:solidFill>
                <a:latin typeface="Comic Sans MS" pitchFamily="66" charset="0"/>
              </a:rPr>
              <a:t>Hexagonal crystals</a:t>
            </a:r>
            <a:endParaRPr lang="en-US" sz="1400" b="1" dirty="0">
              <a:solidFill>
                <a:prstClr val="black"/>
              </a:solidFill>
              <a:latin typeface="Comic Sans MS" pitchFamily="66" charset="0"/>
            </a:endParaRP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3186" y="1447931"/>
            <a:ext cx="3524175" cy="187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5598763" y="1263265"/>
            <a:ext cx="837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tracker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014" y="5892801"/>
            <a:ext cx="9139986" cy="40011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prstClr val="black"/>
                </a:solidFill>
              </a:rPr>
              <a:t>Ruolo</a:t>
            </a:r>
            <a:r>
              <a:rPr lang="en-US" sz="2000" b="1" dirty="0" smtClean="0">
                <a:solidFill>
                  <a:prstClr val="black"/>
                </a:solidFill>
              </a:rPr>
              <a:t> LNF : Management, </a:t>
            </a:r>
            <a:r>
              <a:rPr lang="en-US" sz="2000" b="1" dirty="0" err="1" smtClean="0">
                <a:solidFill>
                  <a:prstClr val="black"/>
                </a:solidFill>
              </a:rPr>
              <a:t>Meccanica</a:t>
            </a:r>
            <a:r>
              <a:rPr lang="en-US" sz="2000" b="1" dirty="0" smtClean="0">
                <a:solidFill>
                  <a:prstClr val="black"/>
                </a:solidFill>
              </a:rPr>
              <a:t>, Test </a:t>
            </a:r>
            <a:r>
              <a:rPr lang="en-US" sz="2000" b="1" dirty="0" err="1" smtClean="0">
                <a:solidFill>
                  <a:prstClr val="black"/>
                </a:solidFill>
              </a:rPr>
              <a:t>Cristalli</a:t>
            </a:r>
            <a:r>
              <a:rPr lang="en-US" sz="2000" b="1" dirty="0" smtClean="0">
                <a:solidFill>
                  <a:prstClr val="black"/>
                </a:solidFill>
              </a:rPr>
              <a:t>, FEE amplifiers, Laser </a:t>
            </a:r>
            <a:r>
              <a:rPr lang="en-US" sz="2000" b="1" dirty="0" err="1" smtClean="0">
                <a:solidFill>
                  <a:prstClr val="black"/>
                </a:solidFill>
              </a:rPr>
              <a:t>Calib</a:t>
            </a:r>
            <a:r>
              <a:rPr lang="en-US" sz="2000" b="1" dirty="0" smtClean="0">
                <a:solidFill>
                  <a:prstClr val="black"/>
                </a:solidFill>
              </a:rPr>
              <a:t> system 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49708"/>
            <a:ext cx="8229600" cy="385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Mu2e Calorimeter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668426" y="4495336"/>
            <a:ext cx="4544834" cy="1200328"/>
          </a:xfrm>
          <a:prstGeom prst="rect">
            <a:avLst/>
          </a:prstGeom>
          <a:solidFill>
            <a:srgbClr val="FFFF00"/>
          </a:solidFill>
          <a:ln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prstClr val="black"/>
                </a:solidFill>
              </a:rPr>
              <a:t>1600 </a:t>
            </a:r>
            <a:r>
              <a:rPr lang="en-US" sz="2400" dirty="0" err="1" smtClean="0">
                <a:solidFill>
                  <a:prstClr val="black"/>
                </a:solidFill>
              </a:rPr>
              <a:t>cristalli</a:t>
            </a:r>
            <a:r>
              <a:rPr lang="en-US" sz="2400" dirty="0" smtClean="0">
                <a:solidFill>
                  <a:prstClr val="black"/>
                </a:solidFill>
              </a:rPr>
              <a:t> di LYSO 3x3x11 cm</a:t>
            </a:r>
            <a:r>
              <a:rPr lang="en-US" sz="2400" baseline="30000" dirty="0" smtClean="0">
                <a:solidFill>
                  <a:prstClr val="black"/>
                </a:solidFill>
              </a:rPr>
              <a:t>3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prstClr val="black"/>
                </a:solidFill>
              </a:rPr>
              <a:t>2 APD/</a:t>
            </a:r>
            <a:r>
              <a:rPr lang="en-US" sz="2400" dirty="0" err="1" smtClean="0">
                <a:solidFill>
                  <a:prstClr val="black"/>
                </a:solidFill>
              </a:rPr>
              <a:t>cristallo</a:t>
            </a:r>
            <a:r>
              <a:rPr lang="en-US" sz="2400" dirty="0" smtClean="0">
                <a:solidFill>
                  <a:prstClr val="black"/>
                </a:solidFill>
              </a:rPr>
              <a:t>  10x10 mm</a:t>
            </a:r>
            <a:r>
              <a:rPr lang="en-US" sz="2400" baseline="30000" dirty="0" smtClean="0">
                <a:solidFill>
                  <a:prstClr val="black"/>
                </a:solidFill>
              </a:rPr>
              <a:t>2</a:t>
            </a:r>
            <a:endParaRPr lang="en-US" sz="2400" baseline="30000" dirty="0">
              <a:solidFill>
                <a:prstClr val="black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prstClr val="black"/>
                </a:solidFill>
              </a:rPr>
              <a:t>AMP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boards + WF digitizer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9128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P-Mu2e: </a:t>
            </a:r>
            <a:r>
              <a:rPr lang="en-US" dirty="0" err="1" smtClean="0"/>
              <a:t>Attivita</a:t>
            </a:r>
            <a:r>
              <a:rPr lang="en-US" dirty="0" smtClean="0"/>
              <a:t>’  2012-2013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Picture 3" descr="CAD1_station.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848258" y="3472152"/>
            <a:ext cx="4160275" cy="31202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1455130" y="1240143"/>
            <a:ext cx="2925653" cy="2638406"/>
          </a:xfrm>
          <a:prstGeom prst="rect">
            <a:avLst/>
          </a:prstGeom>
        </p:spPr>
      </p:pic>
      <p:pic>
        <p:nvPicPr>
          <p:cNvPr id="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t="-14243" b="-14243"/>
          <a:stretch>
            <a:fillRect/>
          </a:stretch>
        </p:blipFill>
        <p:spPr bwMode="auto">
          <a:xfrm>
            <a:off x="4848258" y="833746"/>
            <a:ext cx="4139390" cy="2638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052358"/>
            <a:ext cx="4102100" cy="254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9313490">
            <a:off x="115963" y="984946"/>
            <a:ext cx="2387267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Study of LYSO response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Transmittance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Self-Absorption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</a:rPr>
              <a:t>LRU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69145" y="2794000"/>
            <a:ext cx="1018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FEE AMP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69145" y="3632226"/>
            <a:ext cx="1009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CAD QC</a:t>
            </a:r>
          </a:p>
          <a:p>
            <a:r>
              <a:rPr lang="en-US" dirty="0" smtClean="0">
                <a:solidFill>
                  <a:prstClr val="white"/>
                </a:solidFill>
              </a:rPr>
              <a:t>STATION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5309" y="3893107"/>
            <a:ext cx="3505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PILEUP SEPARATION WITH WFORM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6045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976"/>
            <a:ext cx="8229600" cy="3853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PMU2E: </a:t>
            </a:r>
            <a:r>
              <a:rPr lang="en-US" dirty="0" err="1" smtClean="0"/>
              <a:t>Richieste</a:t>
            </a:r>
            <a:r>
              <a:rPr lang="en-US" dirty="0" smtClean="0"/>
              <a:t>/</a:t>
            </a:r>
            <a:r>
              <a:rPr lang="en-US" dirty="0" err="1" smtClean="0"/>
              <a:t>obiettivi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9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60896841"/>
              </p:ext>
            </p:extLst>
          </p:nvPr>
        </p:nvGraphicFramePr>
        <p:xfrm>
          <a:off x="1053317" y="1716028"/>
          <a:ext cx="7078134" cy="4667943"/>
        </p:xfrm>
        <a:graphic>
          <a:graphicData uri="http://schemas.openxmlformats.org/drawingml/2006/table">
            <a:tbl>
              <a:tblPr/>
              <a:tblGrid>
                <a:gridCol w="1291282"/>
                <a:gridCol w="4035047"/>
                <a:gridCol w="980612"/>
                <a:gridCol w="771193"/>
              </a:tblGrid>
              <a:tr h="336176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Richieste CSN1 2014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86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MI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Riunioni di collaborazione italiana 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5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5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86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ME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Responsabilita`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L2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6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86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Riunioni preparazione CD-2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14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3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@ MAMI (Test Beam) + Neutron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Irr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.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14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36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CON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Meccanica prototipo Disco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18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32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86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Scintillator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 Finger and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hodoscope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counters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4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86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Costo Sorgente Neutroni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6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86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Completamento QC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system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58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INV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Pompa a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vuoto+Cooling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system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6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6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8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TRA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Trasporto a MAMI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charset="2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5 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5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647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APP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Pre-produzione Cristalli (SJ CD-2)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200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240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7586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Pre-produzione FEE,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Calib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1" charset="-128"/>
                          <a:cs typeface="Symbol" charset="2"/>
                        </a:rPr>
                        <a:t>system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1" charset="-128"/>
                        <a:cs typeface="Symbol" charset="2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40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6200" y="480000"/>
            <a:ext cx="906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US" b="1" dirty="0" smtClean="0">
                <a:solidFill>
                  <a:prstClr val="black"/>
                </a:solidFill>
              </a:rPr>
              <a:t>COMPLETARE R&amp;D</a:t>
            </a:r>
            <a:r>
              <a:rPr lang="en-US" dirty="0" smtClean="0">
                <a:solidFill>
                  <a:prstClr val="black"/>
                </a:solidFill>
              </a:rPr>
              <a:t>: </a:t>
            </a:r>
            <a:r>
              <a:rPr lang="en-US" dirty="0" err="1" smtClean="0">
                <a:solidFill>
                  <a:prstClr val="black"/>
                </a:solidFill>
              </a:rPr>
              <a:t>sistema</a:t>
            </a:r>
            <a:r>
              <a:rPr lang="en-US" dirty="0" smtClean="0">
                <a:solidFill>
                  <a:prstClr val="black"/>
                </a:solidFill>
              </a:rPr>
              <a:t> di </a:t>
            </a:r>
            <a:r>
              <a:rPr lang="en-US" dirty="0" err="1" smtClean="0">
                <a:solidFill>
                  <a:prstClr val="black"/>
                </a:solidFill>
              </a:rPr>
              <a:t>calibrazione</a:t>
            </a:r>
            <a:r>
              <a:rPr lang="en-US" dirty="0" smtClean="0">
                <a:solidFill>
                  <a:prstClr val="black"/>
                </a:solidFill>
              </a:rPr>
              <a:t> laser, </a:t>
            </a:r>
            <a:r>
              <a:rPr lang="en-US" dirty="0" err="1" smtClean="0">
                <a:solidFill>
                  <a:prstClr val="black"/>
                </a:solidFill>
              </a:rPr>
              <a:t>scelta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foto-sensori</a:t>
            </a:r>
            <a:r>
              <a:rPr lang="en-US" dirty="0" smtClean="0">
                <a:solidFill>
                  <a:prstClr val="black"/>
                </a:solidFill>
              </a:rPr>
              <a:t>, </a:t>
            </a:r>
            <a:r>
              <a:rPr lang="en-US" dirty="0" err="1" smtClean="0">
                <a:solidFill>
                  <a:prstClr val="black"/>
                </a:solidFill>
              </a:rPr>
              <a:t>stazione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di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controllo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cristalli</a:t>
            </a:r>
            <a:r>
              <a:rPr lang="en-US" dirty="0" smtClean="0">
                <a:solidFill>
                  <a:prstClr val="black"/>
                </a:solidFill>
              </a:rPr>
              <a:t>, test beam @ MAMI/BTF, radiation hardness </a:t>
            </a:r>
            <a:r>
              <a:rPr lang="en-US" dirty="0" smtClean="0">
                <a:solidFill>
                  <a:prstClr val="black"/>
                </a:solidFill>
              </a:rPr>
              <a:t>test</a:t>
            </a:r>
          </a:p>
          <a:p>
            <a:pPr marL="285750" indent="-285750">
              <a:buFont typeface="Wingdings" charset="2"/>
              <a:buChar char="²"/>
            </a:pPr>
            <a:r>
              <a:rPr lang="en-US" b="1" dirty="0" smtClean="0">
                <a:solidFill>
                  <a:srgbClr val="000090"/>
                </a:solidFill>
              </a:rPr>
              <a:t>OTTENERE </a:t>
            </a:r>
            <a:r>
              <a:rPr lang="en-US" b="1" dirty="0" err="1" smtClean="0">
                <a:solidFill>
                  <a:srgbClr val="000090"/>
                </a:solidFill>
              </a:rPr>
              <a:t>approvazione</a:t>
            </a:r>
            <a:r>
              <a:rPr lang="en-US" b="1" dirty="0" smtClean="0">
                <a:solidFill>
                  <a:srgbClr val="000090"/>
                </a:solidFill>
              </a:rPr>
              <a:t> CD_2 @ DOE</a:t>
            </a:r>
            <a:r>
              <a:rPr lang="en-US" b="1" dirty="0" smtClean="0">
                <a:solidFill>
                  <a:prstClr val="black"/>
                </a:solidFill>
              </a:rPr>
              <a:t>, </a:t>
            </a:r>
            <a:r>
              <a:rPr lang="en-US" dirty="0" err="1" smtClean="0">
                <a:solidFill>
                  <a:prstClr val="black"/>
                </a:solidFill>
              </a:rPr>
              <a:t>definire</a:t>
            </a:r>
            <a:r>
              <a:rPr lang="en-US" dirty="0" smtClean="0">
                <a:solidFill>
                  <a:prstClr val="black"/>
                </a:solidFill>
              </a:rPr>
              <a:t> MOU con FNAL</a:t>
            </a:r>
            <a:endParaRPr lang="en-US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charset="2"/>
              <a:buChar char="²"/>
            </a:pPr>
            <a:r>
              <a:rPr lang="en-US" b="1" dirty="0" smtClean="0">
                <a:solidFill>
                  <a:srgbClr val="800000"/>
                </a:solidFill>
              </a:rPr>
              <a:t>DEFINIRE envelope </a:t>
            </a:r>
            <a:r>
              <a:rPr lang="en-US" b="1" dirty="0" err="1" smtClean="0">
                <a:solidFill>
                  <a:srgbClr val="800000"/>
                </a:solidFill>
              </a:rPr>
              <a:t>spesa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b="1" dirty="0" smtClean="0">
                <a:solidFill>
                  <a:srgbClr val="800000"/>
                </a:solidFill>
              </a:rPr>
              <a:t>INFN </a:t>
            </a:r>
            <a:r>
              <a:rPr lang="en-US" dirty="0" err="1" smtClean="0">
                <a:solidFill>
                  <a:prstClr val="black"/>
                </a:solidFill>
                <a:sym typeface="Wingdings"/>
              </a:rPr>
              <a:t></a:t>
            </a:r>
            <a:r>
              <a:rPr lang="en-US" dirty="0" smtClean="0">
                <a:solidFill>
                  <a:prstClr val="black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sym typeface="Wingdings"/>
              </a:rPr>
              <a:t>avere</a:t>
            </a:r>
            <a:r>
              <a:rPr lang="en-US" dirty="0" smtClean="0">
                <a:solidFill>
                  <a:prstClr val="black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sym typeface="Wingdings"/>
              </a:rPr>
              <a:t>supporto</a:t>
            </a:r>
            <a:r>
              <a:rPr lang="en-US" dirty="0" smtClean="0">
                <a:solidFill>
                  <a:prstClr val="black"/>
                </a:solidFill>
                <a:sym typeface="Wingdings"/>
              </a:rPr>
              <a:t> per </a:t>
            </a:r>
            <a:r>
              <a:rPr lang="en-US" dirty="0" smtClean="0">
                <a:solidFill>
                  <a:prstClr val="black"/>
                </a:solidFill>
                <a:sym typeface="Wingdings"/>
              </a:rPr>
              <a:t>PRE-</a:t>
            </a:r>
            <a:r>
              <a:rPr lang="en-US" dirty="0" smtClean="0">
                <a:solidFill>
                  <a:prstClr val="black"/>
                </a:solidFill>
                <a:sym typeface="Wingdings"/>
              </a:rPr>
              <a:t>PRODUZIONE</a:t>
            </a:r>
            <a:r>
              <a:rPr lang="en-US" dirty="0" smtClean="0">
                <a:solidFill>
                  <a:prstClr val="black"/>
                </a:solidFill>
                <a:sym typeface="Wingdings"/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10</a:t>
            </a:r>
            <a:r>
              <a:rPr lang="en-US" dirty="0" smtClean="0">
                <a:solidFill>
                  <a:prstClr val="black"/>
                </a:solidFill>
              </a:rPr>
              <a:t>-15% del </a:t>
            </a:r>
            <a:r>
              <a:rPr lang="en-US" dirty="0" err="1" smtClean="0">
                <a:solidFill>
                  <a:prstClr val="black"/>
                </a:solidFill>
              </a:rPr>
              <a:t>totale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6394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 </a:t>
            </a:r>
            <a:r>
              <a:rPr lang="en-US" dirty="0" err="1" smtClean="0"/>
              <a:t>servizi</a:t>
            </a:r>
            <a:r>
              <a:rPr lang="en-US" dirty="0" smtClean="0"/>
              <a:t> </a:t>
            </a:r>
            <a:r>
              <a:rPr lang="en-US" dirty="0" smtClean="0"/>
              <a:t>pMu2e, II sem. 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3502" y="1166280"/>
            <a:ext cx="9080498" cy="33803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err="1" smtClean="0"/>
              <a:t>Richieste</a:t>
            </a:r>
            <a:r>
              <a:rPr lang="en-US" sz="2000" b="1" dirty="0" smtClean="0"/>
              <a:t> </a:t>
            </a:r>
            <a:r>
              <a:rPr lang="en-US" sz="2000" b="1" dirty="0" smtClean="0"/>
              <a:t>2013 per </a:t>
            </a:r>
            <a:r>
              <a:rPr lang="en-US" sz="2000" b="1" dirty="0" err="1" smtClean="0"/>
              <a:t>prototipo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matrice</a:t>
            </a:r>
            <a:r>
              <a:rPr lang="en-US" sz="2000" b="1" dirty="0" smtClean="0"/>
              <a:t> 5x5</a:t>
            </a:r>
          </a:p>
          <a:p>
            <a:r>
              <a:rPr lang="en-US" sz="2000" dirty="0" err="1" smtClean="0"/>
              <a:t>Mantenere</a:t>
            </a:r>
            <a:r>
              <a:rPr lang="en-US" sz="2000" dirty="0" smtClean="0"/>
              <a:t> </a:t>
            </a:r>
            <a:r>
              <a:rPr lang="en-US" sz="2000" dirty="0" err="1" smtClean="0"/>
              <a:t>supporto</a:t>
            </a:r>
            <a:r>
              <a:rPr lang="en-US" sz="2000" dirty="0" smtClean="0"/>
              <a:t> </a:t>
            </a:r>
            <a:r>
              <a:rPr lang="en-US" sz="2000" dirty="0" err="1" smtClean="0"/>
              <a:t>dai</a:t>
            </a:r>
            <a:r>
              <a:rPr lang="en-US" sz="2000" dirty="0" smtClean="0"/>
              <a:t> </a:t>
            </a:r>
            <a:r>
              <a:rPr lang="en-US" sz="2000" dirty="0" err="1" smtClean="0"/>
              <a:t>tecnici</a:t>
            </a:r>
            <a:r>
              <a:rPr lang="en-US" sz="2000" dirty="0" smtClean="0"/>
              <a:t> </a:t>
            </a:r>
            <a:r>
              <a:rPr lang="en-US" sz="2000" dirty="0" err="1" smtClean="0"/>
              <a:t>gia</a:t>
            </a:r>
            <a:r>
              <a:rPr lang="en-US" sz="2000" dirty="0" smtClean="0"/>
              <a:t>’ </a:t>
            </a:r>
            <a:r>
              <a:rPr lang="en-US" sz="2000" dirty="0" err="1" smtClean="0"/>
              <a:t>coinvolti</a:t>
            </a:r>
            <a:r>
              <a:rPr lang="en-US" sz="2000" dirty="0" smtClean="0"/>
              <a:t> in </a:t>
            </a:r>
            <a:r>
              <a:rPr lang="en-US" sz="2000" dirty="0" err="1" smtClean="0"/>
              <a:t>questo</a:t>
            </a:r>
            <a:r>
              <a:rPr lang="en-US" sz="2000" dirty="0" smtClean="0"/>
              <a:t> R&amp;D per test beam and </a:t>
            </a:r>
            <a:r>
              <a:rPr lang="en-US" sz="2000" dirty="0" smtClean="0"/>
              <a:t>QC</a:t>
            </a:r>
          </a:p>
          <a:p>
            <a:pPr>
              <a:buNone/>
            </a:pPr>
            <a:r>
              <a:rPr lang="en-US" sz="2000" dirty="0" smtClean="0"/>
              <a:t>(</a:t>
            </a:r>
            <a:r>
              <a:rPr lang="en-US" sz="2000" dirty="0" err="1" smtClean="0"/>
              <a:t>A.Saputi</a:t>
            </a:r>
            <a:r>
              <a:rPr lang="en-US" sz="2000" dirty="0" smtClean="0"/>
              <a:t> 60%, </a:t>
            </a:r>
            <a:r>
              <a:rPr lang="en-US" sz="2000" dirty="0" err="1" smtClean="0"/>
              <a:t>R.Rosellini</a:t>
            </a:r>
            <a:r>
              <a:rPr lang="en-US" sz="2000" dirty="0" smtClean="0"/>
              <a:t> 30%, </a:t>
            </a:r>
            <a:r>
              <a:rPr lang="en-US" sz="2000" dirty="0" err="1" smtClean="0"/>
              <a:t>M.Anelli</a:t>
            </a:r>
            <a:r>
              <a:rPr lang="en-US" sz="2000" dirty="0" smtClean="0"/>
              <a:t> 30%, </a:t>
            </a:r>
            <a:r>
              <a:rPr lang="en-US" sz="2000" dirty="0" err="1" smtClean="0"/>
              <a:t>G.Pileggi</a:t>
            </a:r>
            <a:r>
              <a:rPr lang="en-US" sz="2000" dirty="0" smtClean="0"/>
              <a:t> 30%, </a:t>
            </a:r>
            <a:r>
              <a:rPr lang="en-US" sz="2000" dirty="0" err="1" smtClean="0"/>
              <a:t>B.Ponzio</a:t>
            </a:r>
            <a:r>
              <a:rPr lang="en-US" sz="2000" dirty="0" smtClean="0"/>
              <a:t> 20%)</a:t>
            </a:r>
            <a:endParaRPr lang="en-US" sz="2000" dirty="0" smtClean="0"/>
          </a:p>
          <a:p>
            <a:r>
              <a:rPr lang="en-US" sz="2000" dirty="0" err="1" smtClean="0"/>
              <a:t>Supporto</a:t>
            </a:r>
            <a:r>
              <a:rPr lang="en-US" sz="2000" dirty="0" smtClean="0"/>
              <a:t> </a:t>
            </a:r>
            <a:r>
              <a:rPr lang="en-US" sz="2000" dirty="0" err="1" smtClean="0"/>
              <a:t>tecnico</a:t>
            </a:r>
            <a:r>
              <a:rPr lang="en-US" sz="2000" dirty="0" smtClean="0"/>
              <a:t> </a:t>
            </a:r>
            <a:r>
              <a:rPr lang="en-US" sz="2000" dirty="0" err="1" smtClean="0"/>
              <a:t>richiesto</a:t>
            </a:r>
            <a:r>
              <a:rPr lang="en-US" sz="2000" dirty="0" smtClean="0"/>
              <a:t> per 10 mu </a:t>
            </a:r>
            <a:r>
              <a:rPr lang="en-US" sz="2000" dirty="0" err="1" smtClean="0"/>
              <a:t>nel</a:t>
            </a:r>
            <a:r>
              <a:rPr lang="en-US" sz="2000" dirty="0" smtClean="0"/>
              <a:t> </a:t>
            </a:r>
            <a:r>
              <a:rPr lang="en-US" sz="2000" dirty="0" err="1" smtClean="0"/>
              <a:t>prossimo</a:t>
            </a:r>
            <a:r>
              <a:rPr lang="en-US" sz="2000" dirty="0" smtClean="0"/>
              <a:t> </a:t>
            </a:r>
            <a:r>
              <a:rPr lang="en-US" sz="2000" dirty="0" err="1" smtClean="0"/>
              <a:t>semestre</a:t>
            </a:r>
            <a:endParaRPr lang="en-US" sz="20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2/7/2013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aphicFrame>
        <p:nvGraphicFramePr>
          <p:cNvPr id="10" name="Group 92"/>
          <p:cNvGraphicFramePr>
            <a:graphicFrameLocks noGrp="1"/>
          </p:cNvGraphicFramePr>
          <p:nvPr/>
        </p:nvGraphicFramePr>
        <p:xfrm>
          <a:off x="123914" y="3251158"/>
          <a:ext cx="8931186" cy="2738200"/>
        </p:xfrm>
        <a:graphic>
          <a:graphicData uri="http://schemas.openxmlformats.org/drawingml/2006/table">
            <a:tbl>
              <a:tblPr/>
              <a:tblGrid>
                <a:gridCol w="892086"/>
                <a:gridCol w="5521414"/>
                <a:gridCol w="1282700"/>
                <a:gridCol w="1234986"/>
              </a:tblGrid>
              <a:tr h="279409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Richieste servizi 2013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9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FEE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development: pre-amp per APD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8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9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Prima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sezione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stazione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di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test +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progetto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seconda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sez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.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5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SPCM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Supporti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(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matrice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cristalli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,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fotosensori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,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elettronica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9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Supporto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movimentazione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calorimetro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6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SSE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Disegno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ingegneristico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per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supporto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meccanico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prototipo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 mu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6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SPAS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Completamento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disegni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stazione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di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controllo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cristalli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PMU2E: FTE </a:t>
            </a:r>
            <a:r>
              <a:rPr lang="en-US" dirty="0" err="1" smtClean="0"/>
              <a:t>e</a:t>
            </a:r>
            <a:r>
              <a:rPr lang="en-US" dirty="0" smtClean="0"/>
              <a:t> </a:t>
            </a:r>
            <a:r>
              <a:rPr lang="en-US" dirty="0" err="1" smtClean="0"/>
              <a:t>richieste</a:t>
            </a:r>
            <a:r>
              <a:rPr lang="en-US" dirty="0" smtClean="0"/>
              <a:t> LNF 2014-2017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3502" y="1166280"/>
            <a:ext cx="9080498" cy="33803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err="1" smtClean="0"/>
              <a:t>Proiezione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agli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anni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futuri</a:t>
            </a:r>
            <a:r>
              <a:rPr lang="en-US" sz="2000" b="1" dirty="0" smtClean="0"/>
              <a:t> per FTE </a:t>
            </a:r>
            <a:r>
              <a:rPr lang="en-US" sz="2000" b="1" dirty="0" err="1" smtClean="0"/>
              <a:t>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richieste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servizi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ora</a:t>
            </a:r>
            <a:r>
              <a:rPr lang="en-US" sz="2000" b="1" dirty="0" smtClean="0"/>
              <a:t> 2.7 FTE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2/7/2013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90045667"/>
              </p:ext>
            </p:extLst>
          </p:nvPr>
        </p:nvGraphicFramePr>
        <p:xfrm>
          <a:off x="1727200" y="1714500"/>
          <a:ext cx="6096000" cy="184912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219200"/>
                <a:gridCol w="1219200"/>
                <a:gridCol w="1219200"/>
                <a:gridCol w="1219200"/>
                <a:gridCol w="1219200"/>
              </a:tblGrid>
              <a:tr h="277708">
                <a:tc>
                  <a:txBody>
                    <a:bodyPr/>
                    <a:lstStyle/>
                    <a:p>
                      <a:r>
                        <a:rPr lang="en-US" dirty="0" smtClean="0"/>
                        <a:t>FTE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2015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staff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PD+PHD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Tecn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7348774"/>
              </p:ext>
            </p:extLst>
          </p:nvPr>
        </p:nvGraphicFramePr>
        <p:xfrm>
          <a:off x="1727199" y="3949700"/>
          <a:ext cx="6096002" cy="1677853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27573"/>
                <a:gridCol w="1327575"/>
                <a:gridCol w="1327573"/>
                <a:gridCol w="1083733"/>
                <a:gridCol w="1029548"/>
              </a:tblGrid>
              <a:tr h="580573">
                <a:tc>
                  <a:txBody>
                    <a:bodyPr/>
                    <a:lstStyle/>
                    <a:p>
                      <a:r>
                        <a:rPr lang="en-US" dirty="0" smtClean="0"/>
                        <a:t>MU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 2015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2017</a:t>
                      </a:r>
                      <a:endParaRPr lang="en-US" dirty="0"/>
                    </a:p>
                  </a:txBody>
                  <a:tcPr/>
                </a:tc>
              </a:tr>
              <a:tr h="186170">
                <a:tc>
                  <a:txBody>
                    <a:bodyPr/>
                    <a:lstStyle/>
                    <a:p>
                      <a:r>
                        <a:rPr lang="en-US" dirty="0" smtClean="0"/>
                        <a:t>SEA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</a:tr>
              <a:tr h="325797">
                <a:tc>
                  <a:txBody>
                    <a:bodyPr/>
                    <a:lstStyle/>
                    <a:p>
                      <a:r>
                        <a:rPr lang="en-US" dirty="0" smtClean="0"/>
                        <a:t>SPAS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25797">
                <a:tc>
                  <a:txBody>
                    <a:bodyPr/>
                    <a:lstStyle/>
                    <a:p>
                      <a:r>
                        <a:rPr lang="en-US" dirty="0" smtClean="0"/>
                        <a:t>SPCM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8379506" y="5919374"/>
            <a:ext cx="620683" cy="369332"/>
            <a:chOff x="8379506" y="5919374"/>
            <a:chExt cx="620683" cy="369332"/>
          </a:xfrm>
        </p:grpSpPr>
        <p:sp>
          <p:nvSpPr>
            <p:cNvPr id="14" name="Action Button: Custom 13">
              <a:hlinkClick r:id="" action="ppaction://noaction" highlightClick="1"/>
              <a:hlinkHover r:id="rId2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41" name="Rectangle 13"/>
          <p:cNvSpPr>
            <a:spLocks noChangeArrowheads="1"/>
          </p:cNvSpPr>
          <p:nvPr/>
        </p:nvSpPr>
        <p:spPr bwMode="auto">
          <a:xfrm>
            <a:off x="176212" y="185738"/>
            <a:ext cx="8967787" cy="609600"/>
          </a:xfrm>
          <a:prstGeom prst="rect">
            <a:avLst/>
          </a:prstGeom>
          <a:solidFill>
            <a:srgbClr val="0066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143" name="Text Box 15"/>
          <p:cNvSpPr txBox="1">
            <a:spLocks noChangeArrowheads="1"/>
          </p:cNvSpPr>
          <p:nvPr/>
        </p:nvSpPr>
        <p:spPr bwMode="auto">
          <a:xfrm>
            <a:off x="114301" y="109560"/>
            <a:ext cx="8763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4000" dirty="0" smtClean="0">
                <a:solidFill>
                  <a:srgbClr val="FFFFFF"/>
                </a:solidFill>
                <a:latin typeface="Times New Roman" charset="0"/>
              </a:rPr>
              <a:t>g-2 @ FNAL: </a:t>
            </a:r>
            <a:r>
              <a:rPr lang="en-GB" sz="4000" dirty="0" err="1" smtClean="0">
                <a:solidFill>
                  <a:srgbClr val="FFFFFF"/>
                </a:solidFill>
                <a:latin typeface="Times New Roman" charset="0"/>
              </a:rPr>
              <a:t>proposta</a:t>
            </a:r>
            <a:r>
              <a:rPr lang="en-GB" sz="4000" dirty="0" smtClean="0">
                <a:solidFill>
                  <a:srgbClr val="FFFFFF"/>
                </a:solidFill>
                <a:latin typeface="Times New Roman" charset="0"/>
              </a:rPr>
              <a:t> </a:t>
            </a:r>
            <a:r>
              <a:rPr lang="en-GB" sz="4000" dirty="0" smtClean="0">
                <a:solidFill>
                  <a:srgbClr val="FFFFFF"/>
                </a:solidFill>
                <a:latin typeface="Times New Roman" charset="0"/>
              </a:rPr>
              <a:t>e time schedule</a:t>
            </a:r>
            <a:endParaRPr lang="en-GB" sz="4000" b="1" dirty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76151" name="Rectangle 23"/>
          <p:cNvSpPr>
            <a:spLocks noChangeArrowheads="1"/>
          </p:cNvSpPr>
          <p:nvPr/>
        </p:nvSpPr>
        <p:spPr bwMode="auto">
          <a:xfrm>
            <a:off x="76200" y="914400"/>
            <a:ext cx="9067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GB" sz="2400" b="0" dirty="0" smtClean="0"/>
              <a:t>Proposal  </a:t>
            </a:r>
            <a:r>
              <a:rPr lang="en-GB" sz="2400" b="0" dirty="0" err="1" smtClean="0"/>
              <a:t>sottomesso</a:t>
            </a:r>
            <a:r>
              <a:rPr lang="en-GB" sz="2400" b="0" dirty="0" smtClean="0"/>
              <a:t> a FNAL, </a:t>
            </a:r>
            <a:r>
              <a:rPr lang="en-GB" sz="2400" b="0" dirty="0" err="1" smtClean="0"/>
              <a:t>Febbraio</a:t>
            </a:r>
            <a:r>
              <a:rPr lang="en-GB" sz="2400" b="0" dirty="0" smtClean="0"/>
              <a:t> 2009 (66 </a:t>
            </a:r>
            <a:r>
              <a:rPr lang="en-GB" sz="2400" b="0" dirty="0" err="1" smtClean="0"/>
              <a:t>firmatari</a:t>
            </a:r>
            <a:r>
              <a:rPr lang="en-GB" sz="2400" b="0" dirty="0" smtClean="0"/>
              <a:t>) </a:t>
            </a:r>
            <a:r>
              <a:rPr lang="en-GB" sz="2400" b="0" dirty="0" err="1" smtClean="0"/>
              <a:t>Risposta</a:t>
            </a:r>
            <a:r>
              <a:rPr lang="en-GB" sz="2400" b="0" dirty="0" smtClean="0"/>
              <a:t> </a:t>
            </a:r>
            <a:r>
              <a:rPr lang="en-GB" sz="2400" b="0" dirty="0" err="1" smtClean="0"/>
              <a:t>positiva</a:t>
            </a:r>
            <a:r>
              <a:rPr lang="en-GB" sz="2400" b="0" dirty="0" smtClean="0"/>
              <a:t> dal PAC, </a:t>
            </a:r>
            <a:r>
              <a:rPr lang="en-GB" sz="2400" b="0" dirty="0" err="1" smtClean="0"/>
              <a:t>Aprile</a:t>
            </a:r>
            <a:r>
              <a:rPr lang="en-GB" sz="2400" b="0" dirty="0" smtClean="0"/>
              <a:t> 2009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GB" sz="2400" b="0" dirty="0" smtClean="0"/>
              <a:t>Stage-I approval </a:t>
            </a:r>
            <a:r>
              <a:rPr lang="en-GB" sz="2400" b="0" dirty="0" err="1" smtClean="0"/>
              <a:t>Gennaio</a:t>
            </a:r>
            <a:r>
              <a:rPr lang="en-GB" sz="2400" b="0" dirty="0" smtClean="0"/>
              <a:t> 2010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GB" sz="2400" b="0" dirty="0" smtClean="0"/>
              <a:t>CD0 </a:t>
            </a:r>
            <a:r>
              <a:rPr lang="en-GB" sz="2400" b="0" dirty="0" err="1" smtClean="0"/>
              <a:t>ricevuto</a:t>
            </a:r>
            <a:r>
              <a:rPr lang="en-GB" sz="2400" b="0" dirty="0" smtClean="0"/>
              <a:t>  a </a:t>
            </a:r>
            <a:r>
              <a:rPr lang="en-GB" sz="2400" b="0" dirty="0" err="1" smtClean="0"/>
              <a:t>Settembre</a:t>
            </a:r>
            <a:r>
              <a:rPr lang="en-GB" sz="2400" b="0" dirty="0" smtClean="0"/>
              <a:t> 2012 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GB" sz="2400" b="0" dirty="0" smtClean="0"/>
              <a:t>CDR </a:t>
            </a:r>
            <a:r>
              <a:rPr lang="en-GB" sz="2400" b="0" dirty="0" err="1" smtClean="0"/>
              <a:t>sottomesso</a:t>
            </a:r>
            <a:r>
              <a:rPr lang="en-GB" sz="2400" b="0" dirty="0" smtClean="0"/>
              <a:t>.</a:t>
            </a:r>
            <a:endParaRPr lang="en-GB" sz="2400" b="0" dirty="0" smtClean="0"/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GB" sz="2400" b="0" dirty="0" smtClean="0"/>
              <a:t>CD1 </a:t>
            </a:r>
            <a:r>
              <a:rPr lang="en-GB" sz="2400" b="0" dirty="0" smtClean="0"/>
              <a:t>in </a:t>
            </a:r>
            <a:r>
              <a:rPr lang="en-GB" sz="2400" b="0" dirty="0" err="1" smtClean="0"/>
              <a:t>Luglio</a:t>
            </a:r>
            <a:r>
              <a:rPr lang="en-GB" sz="2400" b="0" dirty="0" smtClean="0"/>
              <a:t> 2013. 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GB" sz="2400" b="0" dirty="0" err="1" smtClean="0"/>
              <a:t>Presa</a:t>
            </a:r>
            <a:r>
              <a:rPr lang="en-GB" sz="2400" b="0" dirty="0" smtClean="0"/>
              <a:t> </a:t>
            </a:r>
            <a:r>
              <a:rPr lang="en-GB" sz="2400" b="0" dirty="0" err="1" smtClean="0"/>
              <a:t>dati</a:t>
            </a:r>
            <a:r>
              <a:rPr lang="en-GB" sz="2400" b="0" dirty="0" smtClean="0"/>
              <a:t> (</a:t>
            </a:r>
            <a:r>
              <a:rPr lang="en-GB" sz="2400" b="0" dirty="0" err="1" smtClean="0"/>
              <a:t>attesa</a:t>
            </a:r>
            <a:r>
              <a:rPr lang="en-GB" sz="2400" b="0" dirty="0" smtClean="0"/>
              <a:t>) </a:t>
            </a:r>
            <a:r>
              <a:rPr lang="en-GB" sz="2400" b="0" dirty="0" err="1" smtClean="0"/>
              <a:t>nel</a:t>
            </a:r>
            <a:r>
              <a:rPr lang="en-GB" sz="2400" b="0" dirty="0" smtClean="0"/>
              <a:t> 2016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399" y="4851400"/>
            <a:ext cx="89916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3261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438" y="58112"/>
            <a:ext cx="87519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Stato</a:t>
            </a:r>
            <a:r>
              <a:rPr lang="en-US" sz="3200" dirty="0" smtClean="0"/>
              <a:t> </a:t>
            </a:r>
            <a:r>
              <a:rPr lang="en-US" sz="3200" dirty="0" err="1" smtClean="0"/>
              <a:t>dell’esperimento</a:t>
            </a:r>
            <a:r>
              <a:rPr lang="en-US" sz="3200" dirty="0" smtClean="0"/>
              <a:t> (E989):</a:t>
            </a:r>
          </a:p>
          <a:p>
            <a:r>
              <a:rPr lang="en-US" sz="3200" dirty="0" smtClean="0"/>
              <a:t>Il ring (15 m </a:t>
            </a:r>
            <a:r>
              <a:rPr lang="en-US" sz="3200" dirty="0" err="1" smtClean="0"/>
              <a:t>diametro</a:t>
            </a:r>
            <a:r>
              <a:rPr lang="en-US" sz="3200" dirty="0" smtClean="0"/>
              <a:t>) </a:t>
            </a:r>
            <a:r>
              <a:rPr lang="en-US" sz="3200" dirty="0" err="1" smtClean="0"/>
              <a:t>e</a:t>
            </a:r>
            <a:r>
              <a:rPr lang="en-US" sz="3200" dirty="0" smtClean="0"/>
              <a:t>’ in </a:t>
            </a:r>
            <a:r>
              <a:rPr lang="en-US" sz="3200" dirty="0" err="1" smtClean="0"/>
              <a:t>viaggio</a:t>
            </a:r>
            <a:r>
              <a:rPr lang="en-US" sz="3200" dirty="0" smtClean="0"/>
              <a:t> da BNL a FNAL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37124"/>
          <a:stretch/>
        </p:blipFill>
        <p:spPr>
          <a:xfrm>
            <a:off x="6173965" y="3080099"/>
            <a:ext cx="2716745" cy="3777901"/>
          </a:xfrm>
          <a:prstGeom prst="rect">
            <a:avLst/>
          </a:prstGeom>
        </p:spPr>
      </p:pic>
      <p:pic>
        <p:nvPicPr>
          <p:cNvPr id="4" name="Picture 3" descr="inde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66438" y="1195802"/>
            <a:ext cx="2062088" cy="2062088"/>
          </a:xfrm>
          <a:prstGeom prst="rect">
            <a:avLst/>
          </a:prstGeom>
        </p:spPr>
      </p:pic>
      <p:pic>
        <p:nvPicPr>
          <p:cNvPr id="5" name="Picture 4" descr="Schermata 2013-07-01 a 16.36.4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3090" t="31532" r="29032" b="26143"/>
          <a:stretch/>
        </p:blipFill>
        <p:spPr>
          <a:xfrm>
            <a:off x="2570448" y="1073394"/>
            <a:ext cx="4263924" cy="2418914"/>
          </a:xfrm>
          <a:prstGeom prst="rect">
            <a:avLst/>
          </a:prstGeom>
        </p:spPr>
      </p:pic>
      <p:pic>
        <p:nvPicPr>
          <p:cNvPr id="6" name="Picture 5" descr="Schermata 2013-07-01 a 16.40.15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9355" t="14073" r="9550" b="10912"/>
          <a:stretch/>
        </p:blipFill>
        <p:spPr>
          <a:xfrm>
            <a:off x="3008946" y="3668057"/>
            <a:ext cx="3476476" cy="3189943"/>
          </a:xfrm>
          <a:prstGeom prst="rect">
            <a:avLst/>
          </a:prstGeom>
        </p:spPr>
      </p:pic>
      <p:pic>
        <p:nvPicPr>
          <p:cNvPr id="7" name="Picture 6" descr="photog-2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2281" r="12442"/>
          <a:stretch/>
        </p:blipFill>
        <p:spPr>
          <a:xfrm>
            <a:off x="6553" y="4018795"/>
            <a:ext cx="3002393" cy="187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9039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43400" y="4648200"/>
            <a:ext cx="14251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June 2013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700" y="0"/>
            <a:ext cx="5297147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CDR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143000"/>
            <a:ext cx="2131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June 2013, 496 </a:t>
            </a:r>
            <a:r>
              <a:rPr lang="en-US" dirty="0" smtClean="0"/>
              <a:t>pages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9157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 </a:t>
            </a:r>
            <a:r>
              <a:rPr lang="en-US" dirty="0" smtClean="0"/>
              <a:t>2013-2014: </a:t>
            </a:r>
            <a:r>
              <a:rPr lang="en-US" dirty="0" smtClean="0"/>
              <a:t>ATLAS @ LNF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66280"/>
            <a:ext cx="8686800" cy="4937760"/>
          </a:xfrm>
        </p:spPr>
        <p:txBody>
          <a:bodyPr>
            <a:normAutofit lnSpcReduction="10000"/>
          </a:bodyPr>
          <a:lstStyle/>
          <a:p>
            <a:r>
              <a:rPr lang="en-US" sz="2000" dirty="0" err="1" smtClean="0"/>
              <a:t>Elettronica</a:t>
            </a:r>
            <a:r>
              <a:rPr lang="en-US" sz="2000" dirty="0" smtClean="0"/>
              <a:t>:</a:t>
            </a:r>
            <a:endParaRPr lang="en-US" sz="2000" dirty="0" smtClean="0"/>
          </a:p>
          <a:p>
            <a:pPr lvl="1"/>
            <a:r>
              <a:rPr lang="en-US" sz="1700" dirty="0" err="1" smtClean="0"/>
              <a:t>Sviluppo</a:t>
            </a:r>
            <a:r>
              <a:rPr lang="en-US" sz="1700" dirty="0" smtClean="0"/>
              <a:t> </a:t>
            </a:r>
            <a:r>
              <a:rPr lang="en-US" sz="1700" dirty="0" err="1"/>
              <a:t>scheda</a:t>
            </a:r>
            <a:r>
              <a:rPr lang="en-US" sz="1700" dirty="0"/>
              <a:t> di </a:t>
            </a:r>
            <a:r>
              <a:rPr lang="en-US" sz="1700" dirty="0" err="1"/>
              <a:t>interfaccia</a:t>
            </a:r>
            <a:r>
              <a:rPr lang="en-US" sz="1700" dirty="0"/>
              <a:t> </a:t>
            </a:r>
            <a:r>
              <a:rPr lang="en-US" sz="1700" dirty="0" err="1" smtClean="0"/>
              <a:t>tra</a:t>
            </a:r>
            <a:r>
              <a:rPr lang="en-US" sz="1700" dirty="0" smtClean="0"/>
              <a:t> </a:t>
            </a:r>
            <a:r>
              <a:rPr lang="en-US" sz="1700" dirty="0"/>
              <a:t>board APV e </a:t>
            </a:r>
            <a:r>
              <a:rPr lang="en-US" sz="1700" dirty="0" err="1"/>
              <a:t>rivelatore</a:t>
            </a:r>
            <a:r>
              <a:rPr lang="en-US" sz="1700" dirty="0"/>
              <a:t> per </a:t>
            </a:r>
            <a:r>
              <a:rPr lang="en-US" sz="1700" dirty="0" err="1"/>
              <a:t>l’estrazione</a:t>
            </a:r>
            <a:r>
              <a:rPr lang="en-US" sz="1700" dirty="0"/>
              <a:t> </a:t>
            </a:r>
            <a:r>
              <a:rPr lang="en-US" sz="1700" dirty="0" err="1"/>
              <a:t>dei</a:t>
            </a:r>
            <a:r>
              <a:rPr lang="en-US" sz="1700" dirty="0"/>
              <a:t> </a:t>
            </a:r>
            <a:r>
              <a:rPr lang="en-US" sz="1700" dirty="0" err="1"/>
              <a:t>segnali</a:t>
            </a:r>
            <a:r>
              <a:rPr lang="en-US" sz="1700" dirty="0"/>
              <a:t> </a:t>
            </a:r>
            <a:r>
              <a:rPr lang="en-US" sz="1700" dirty="0" err="1"/>
              <a:t>dei</a:t>
            </a:r>
            <a:r>
              <a:rPr lang="en-US" sz="1700" dirty="0"/>
              <a:t> </a:t>
            </a:r>
            <a:r>
              <a:rPr lang="en-US" sz="1700" dirty="0" err="1"/>
              <a:t>canali</a:t>
            </a:r>
            <a:r>
              <a:rPr lang="en-US" sz="1700" dirty="0"/>
              <a:t> non </a:t>
            </a:r>
            <a:r>
              <a:rPr lang="en-US" sz="1700" dirty="0" err="1"/>
              <a:t>utilizzati</a:t>
            </a:r>
            <a:r>
              <a:rPr lang="en-US" sz="1700" dirty="0"/>
              <a:t> per la </a:t>
            </a:r>
            <a:r>
              <a:rPr lang="en-US" sz="1700" dirty="0" err="1"/>
              <a:t>generazione</a:t>
            </a:r>
            <a:r>
              <a:rPr lang="en-US" sz="1700" dirty="0"/>
              <a:t> di un </a:t>
            </a:r>
            <a:r>
              <a:rPr lang="en-US" sz="1700" dirty="0" err="1"/>
              <a:t>segnale</a:t>
            </a:r>
            <a:r>
              <a:rPr lang="en-US" sz="1700" dirty="0"/>
              <a:t> </a:t>
            </a:r>
            <a:r>
              <a:rPr lang="en-US" sz="1700" dirty="0" err="1"/>
              <a:t>di</a:t>
            </a:r>
            <a:r>
              <a:rPr lang="en-US" sz="1700" dirty="0"/>
              <a:t> </a:t>
            </a:r>
            <a:r>
              <a:rPr lang="en-US" sz="1700" dirty="0" err="1" smtClean="0"/>
              <a:t>sincronia</a:t>
            </a:r>
            <a:r>
              <a:rPr lang="en-US" sz="1700" dirty="0" smtClean="0"/>
              <a:t> </a:t>
            </a:r>
            <a:r>
              <a:rPr lang="en-US" sz="1700" dirty="0" smtClean="0"/>
              <a:t>(0.5 MU, </a:t>
            </a:r>
            <a:r>
              <a:rPr lang="en-US" sz="1700" dirty="0" err="1" smtClean="0"/>
              <a:t>priorità</a:t>
            </a:r>
            <a:r>
              <a:rPr lang="en-US" sz="1700" dirty="0" smtClean="0"/>
              <a:t> </a:t>
            </a:r>
            <a:r>
              <a:rPr lang="en-US" sz="1700" dirty="0"/>
              <a:t>A</a:t>
            </a:r>
            <a:r>
              <a:rPr lang="en-US" sz="1700" dirty="0" smtClean="0"/>
              <a:t>)</a:t>
            </a:r>
            <a:endParaRPr lang="en-US" sz="1700" dirty="0"/>
          </a:p>
          <a:p>
            <a:pPr lvl="1"/>
            <a:r>
              <a:rPr lang="en-US" sz="1700" dirty="0" err="1" smtClean="0"/>
              <a:t>Termine</a:t>
            </a:r>
            <a:r>
              <a:rPr lang="en-US" sz="1700" dirty="0" smtClean="0"/>
              <a:t> </a:t>
            </a:r>
            <a:r>
              <a:rPr lang="en-US" sz="1700" dirty="0" err="1"/>
              <a:t>progettazione</a:t>
            </a:r>
            <a:r>
              <a:rPr lang="en-US" sz="1700" dirty="0"/>
              <a:t> core </a:t>
            </a:r>
            <a:r>
              <a:rPr lang="en-US" sz="1700" dirty="0" err="1"/>
              <a:t>memoria</a:t>
            </a:r>
            <a:r>
              <a:rPr lang="en-US" sz="1700" dirty="0"/>
              <a:t> </a:t>
            </a:r>
            <a:r>
              <a:rPr lang="en-US" sz="1700" dirty="0" err="1"/>
              <a:t>associativa</a:t>
            </a:r>
            <a:r>
              <a:rPr lang="en-US" sz="1700" dirty="0"/>
              <a:t> per </a:t>
            </a:r>
            <a:r>
              <a:rPr lang="en-US" sz="1700" dirty="0" err="1"/>
              <a:t>il</a:t>
            </a:r>
            <a:r>
              <a:rPr lang="en-US" sz="1700" dirty="0"/>
              <a:t> chip </a:t>
            </a:r>
            <a:r>
              <a:rPr lang="en-US" sz="1700" dirty="0" err="1"/>
              <a:t>prototipo</a:t>
            </a:r>
            <a:r>
              <a:rPr lang="en-US" sz="1700" dirty="0"/>
              <a:t> AMchip05 con </a:t>
            </a:r>
            <a:r>
              <a:rPr lang="en-US" sz="1700" dirty="0" err="1"/>
              <a:t>tensione</a:t>
            </a:r>
            <a:r>
              <a:rPr lang="en-US" sz="1700" dirty="0"/>
              <a:t> di </a:t>
            </a:r>
            <a:r>
              <a:rPr lang="en-US" sz="1700" dirty="0" err="1"/>
              <a:t>funzionamento</a:t>
            </a:r>
            <a:r>
              <a:rPr lang="en-US" sz="1700" dirty="0"/>
              <a:t> </a:t>
            </a:r>
            <a:r>
              <a:rPr lang="en-US" sz="1700" dirty="0" err="1"/>
              <a:t>di</a:t>
            </a:r>
            <a:r>
              <a:rPr lang="en-US" sz="1700" dirty="0"/>
              <a:t> </a:t>
            </a:r>
            <a:r>
              <a:rPr lang="en-US" sz="1700" dirty="0" smtClean="0"/>
              <a:t>0.7 </a:t>
            </a:r>
            <a:r>
              <a:rPr lang="en-US" sz="1700" dirty="0"/>
              <a:t>V per la </a:t>
            </a:r>
            <a:r>
              <a:rPr lang="en-US" sz="1700" dirty="0" err="1"/>
              <a:t>minimizzazione</a:t>
            </a:r>
            <a:r>
              <a:rPr lang="en-US" sz="1700" dirty="0"/>
              <a:t> </a:t>
            </a:r>
            <a:r>
              <a:rPr lang="en-US" sz="1700" dirty="0" err="1"/>
              <a:t>dei</a:t>
            </a:r>
            <a:r>
              <a:rPr lang="en-US" sz="1700" dirty="0"/>
              <a:t> </a:t>
            </a:r>
            <a:r>
              <a:rPr lang="en-US" sz="1700" dirty="0" err="1"/>
              <a:t>consumi</a:t>
            </a:r>
            <a:r>
              <a:rPr lang="en-US" sz="1700" dirty="0"/>
              <a:t> (</a:t>
            </a:r>
            <a:r>
              <a:rPr lang="en-US" sz="1700" dirty="0" err="1"/>
              <a:t>sottomissione</a:t>
            </a:r>
            <a:r>
              <a:rPr lang="en-US" sz="1700" dirty="0"/>
              <a:t> fine </a:t>
            </a:r>
            <a:r>
              <a:rPr lang="en-US" sz="1700" dirty="0" err="1"/>
              <a:t>luglio</a:t>
            </a:r>
            <a:r>
              <a:rPr lang="en-US" sz="1700" dirty="0" smtClean="0"/>
              <a:t>) (1.0 MU, </a:t>
            </a:r>
            <a:r>
              <a:rPr lang="en-US" sz="1700" dirty="0" err="1" smtClean="0"/>
              <a:t>priorità</a:t>
            </a:r>
            <a:r>
              <a:rPr lang="en-US" sz="1700" dirty="0" smtClean="0"/>
              <a:t> </a:t>
            </a:r>
            <a:r>
              <a:rPr lang="en-US" sz="1700" dirty="0"/>
              <a:t>A</a:t>
            </a:r>
            <a:r>
              <a:rPr lang="en-US" sz="1700" dirty="0" smtClean="0"/>
              <a:t>)</a:t>
            </a:r>
            <a:endParaRPr lang="en-US" sz="1700" dirty="0"/>
          </a:p>
          <a:p>
            <a:pPr lvl="1"/>
            <a:r>
              <a:rPr lang="en-US" sz="1700" dirty="0" err="1" smtClean="0"/>
              <a:t>Supporto</a:t>
            </a:r>
            <a:r>
              <a:rPr lang="en-US" sz="1700" dirty="0" smtClean="0"/>
              <a:t> </a:t>
            </a:r>
            <a:r>
              <a:rPr lang="en-US" sz="1700" dirty="0"/>
              <a:t>test chip AMchip05 (</a:t>
            </a:r>
            <a:r>
              <a:rPr lang="en-US" sz="1700" dirty="0" err="1"/>
              <a:t>sviluppo</a:t>
            </a:r>
            <a:r>
              <a:rPr lang="en-US" sz="1700" dirty="0"/>
              <a:t> </a:t>
            </a:r>
            <a:r>
              <a:rPr lang="en-US" sz="1700" dirty="0" err="1"/>
              <a:t>scheda</a:t>
            </a:r>
            <a:r>
              <a:rPr lang="en-US" sz="1700" dirty="0"/>
              <a:t> di test e del firmware per  la FPGA</a:t>
            </a:r>
            <a:r>
              <a:rPr lang="en-US" sz="1700" dirty="0" smtClean="0"/>
              <a:t>) (3.0 MU, </a:t>
            </a:r>
            <a:r>
              <a:rPr lang="en-US" sz="1700" dirty="0" err="1" smtClean="0"/>
              <a:t>priorità</a:t>
            </a:r>
            <a:r>
              <a:rPr lang="en-US" sz="1700" dirty="0" smtClean="0"/>
              <a:t> </a:t>
            </a:r>
            <a:r>
              <a:rPr lang="en-US" sz="1700" dirty="0"/>
              <a:t>B</a:t>
            </a:r>
            <a:r>
              <a:rPr lang="en-US" sz="1700" dirty="0" smtClean="0"/>
              <a:t>)</a:t>
            </a:r>
            <a:endParaRPr lang="en-US" sz="1700" dirty="0"/>
          </a:p>
          <a:p>
            <a:pPr lvl="1"/>
            <a:r>
              <a:rPr lang="en-US" sz="1700" dirty="0" err="1" smtClean="0"/>
              <a:t>Progettazione</a:t>
            </a:r>
            <a:r>
              <a:rPr lang="en-US" sz="1700" dirty="0" smtClean="0"/>
              <a:t> </a:t>
            </a:r>
            <a:r>
              <a:rPr lang="en-US" sz="1700" dirty="0"/>
              <a:t>core </a:t>
            </a:r>
            <a:r>
              <a:rPr lang="en-US" sz="1700" dirty="0" err="1"/>
              <a:t>memoria</a:t>
            </a:r>
            <a:r>
              <a:rPr lang="en-US" sz="1700" dirty="0"/>
              <a:t> </a:t>
            </a:r>
            <a:r>
              <a:rPr lang="en-US" sz="1700" dirty="0" err="1"/>
              <a:t>associativa</a:t>
            </a:r>
            <a:r>
              <a:rPr lang="en-US" sz="1700" dirty="0"/>
              <a:t>  per engineering </a:t>
            </a:r>
            <a:r>
              <a:rPr lang="en-US" sz="1700" dirty="0" smtClean="0"/>
              <a:t>run (4.0 MU, </a:t>
            </a:r>
            <a:r>
              <a:rPr lang="en-US" sz="1700" dirty="0" err="1" smtClean="0"/>
              <a:t>priorità</a:t>
            </a:r>
            <a:r>
              <a:rPr lang="en-US" sz="1700" dirty="0" smtClean="0"/>
              <a:t> </a:t>
            </a:r>
            <a:r>
              <a:rPr lang="en-US" sz="1700" dirty="0"/>
              <a:t>A</a:t>
            </a:r>
            <a:r>
              <a:rPr lang="en-US" sz="1700" dirty="0" smtClean="0"/>
              <a:t>)</a:t>
            </a:r>
            <a:endParaRPr lang="en-US" sz="1700" dirty="0"/>
          </a:p>
          <a:p>
            <a:pPr lvl="1"/>
            <a:r>
              <a:rPr lang="en-US" sz="1700" dirty="0" err="1" smtClean="0"/>
              <a:t>Supporto</a:t>
            </a:r>
            <a:r>
              <a:rPr lang="en-US" sz="1700" dirty="0" smtClean="0"/>
              <a:t> </a:t>
            </a:r>
            <a:r>
              <a:rPr lang="en-US" sz="1700" dirty="0" err="1"/>
              <a:t>produzione</a:t>
            </a:r>
            <a:r>
              <a:rPr lang="en-US" sz="1700" dirty="0"/>
              <a:t> e test </a:t>
            </a:r>
            <a:r>
              <a:rPr lang="en-US" sz="1700" dirty="0" err="1"/>
              <a:t>delle</a:t>
            </a:r>
            <a:r>
              <a:rPr lang="en-US" sz="1700" dirty="0"/>
              <a:t> </a:t>
            </a:r>
            <a:r>
              <a:rPr lang="en-US" sz="1700" dirty="0" err="1"/>
              <a:t>schede</a:t>
            </a:r>
            <a:r>
              <a:rPr lang="en-US" sz="1700" dirty="0"/>
              <a:t> mezzanine per </a:t>
            </a:r>
            <a:r>
              <a:rPr lang="en-US" sz="1700" dirty="0" err="1"/>
              <a:t>il</a:t>
            </a:r>
            <a:r>
              <a:rPr lang="en-US" sz="1700" dirty="0"/>
              <a:t> clustering </a:t>
            </a:r>
            <a:r>
              <a:rPr lang="en-US" sz="1700" dirty="0" smtClean="0"/>
              <a:t>FTK (3.0 MU, </a:t>
            </a:r>
            <a:r>
              <a:rPr lang="en-US" sz="1700" dirty="0" err="1" smtClean="0"/>
              <a:t>priorità</a:t>
            </a:r>
            <a:r>
              <a:rPr lang="en-US" sz="1700" dirty="0" smtClean="0"/>
              <a:t> </a:t>
            </a:r>
            <a:r>
              <a:rPr lang="en-US" sz="1700" dirty="0"/>
              <a:t>C)</a:t>
            </a:r>
          </a:p>
          <a:p>
            <a:r>
              <a:rPr lang="en-US" sz="2000" dirty="0" smtClean="0"/>
              <a:t>Spas</a:t>
            </a:r>
            <a:r>
              <a:rPr lang="en-US" sz="2000" dirty="0" smtClean="0"/>
              <a:t>:12 mu</a:t>
            </a:r>
            <a:endParaRPr lang="it-IT" sz="2000" dirty="0" smtClean="0"/>
          </a:p>
          <a:p>
            <a:pPr lvl="1"/>
            <a:r>
              <a:rPr lang="it-IT" sz="1700" dirty="0" smtClean="0"/>
              <a:t>progettazione </a:t>
            </a:r>
            <a:r>
              <a:rPr lang="it-IT" sz="1700" dirty="0"/>
              <a:t>dei prototipi</a:t>
            </a:r>
          </a:p>
          <a:p>
            <a:pPr lvl="1"/>
            <a:r>
              <a:rPr lang="it-IT" sz="1700" dirty="0" smtClean="0"/>
              <a:t>progettazione </a:t>
            </a:r>
            <a:r>
              <a:rPr lang="it-IT" sz="1700" dirty="0"/>
              <a:t>del </a:t>
            </a:r>
            <a:r>
              <a:rPr lang="it-IT" sz="1700" dirty="0" err="1"/>
              <a:t>tooling</a:t>
            </a:r>
            <a:r>
              <a:rPr lang="it-IT" sz="1700" dirty="0"/>
              <a:t> di assemblaggio</a:t>
            </a:r>
          </a:p>
          <a:p>
            <a:pPr lvl="1"/>
            <a:r>
              <a:rPr lang="it-IT" sz="1700" dirty="0" smtClean="0"/>
              <a:t>progettazione </a:t>
            </a:r>
            <a:r>
              <a:rPr lang="it-IT" sz="1700" dirty="0"/>
              <a:t>dei sistemi di misura </a:t>
            </a:r>
          </a:p>
          <a:p>
            <a:pPr lvl="1"/>
            <a:r>
              <a:rPr lang="it-IT" sz="1700" dirty="0" smtClean="0"/>
              <a:t>progettazione </a:t>
            </a:r>
            <a:r>
              <a:rPr lang="it-IT" sz="1700" dirty="0"/>
              <a:t>della meccanica (telai, sistema gas etc...)</a:t>
            </a:r>
            <a:endParaRPr lang="en-US" sz="1700" dirty="0"/>
          </a:p>
          <a:p>
            <a:pPr>
              <a:buNone/>
            </a:pPr>
            <a:endParaRPr lang="en-US" sz="1900" dirty="0" smtClean="0">
              <a:solidFill>
                <a:srgbClr val="0000FF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2/7/2013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5825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653225"/>
            <a:ext cx="8229600" cy="684335"/>
          </a:xfrm>
        </p:spPr>
        <p:txBody>
          <a:bodyPr>
            <a:normAutofit/>
          </a:bodyPr>
          <a:lstStyle/>
          <a:p>
            <a:r>
              <a:rPr lang="en-US" dirty="0" smtClean="0"/>
              <a:t>Independent Design Review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08976" y="648652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PMG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 June 2013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90946" y="4472123"/>
            <a:ext cx="14925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June5-7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884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143000"/>
            <a:ext cx="1474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5-7 June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061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653225"/>
            <a:ext cx="8229600" cy="684335"/>
          </a:xfrm>
        </p:spPr>
        <p:txBody>
          <a:bodyPr>
            <a:normAutofit/>
          </a:bodyPr>
          <a:lstStyle/>
          <a:p>
            <a:r>
              <a:rPr lang="en-US" dirty="0" smtClean="0"/>
              <a:t>Independent Design Review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08976" y="648652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PMG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18 June 2013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90946" y="4472123"/>
            <a:ext cx="14925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June5-7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7400"/>
            <a:ext cx="9144000" cy="52776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3793" y="787400"/>
            <a:ext cx="8442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closeout presentation of director’s </a:t>
            </a:r>
            <a:r>
              <a:rPr lang="en-US" dirty="0" smtClean="0"/>
              <a:t>independent conceptual design review</a:t>
            </a:r>
            <a:r>
              <a:rPr lang="en-US" dirty="0" smtClean="0"/>
              <a:t> of June 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783462" y="5575300"/>
            <a:ext cx="3633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Director’s review expected </a:t>
            </a:r>
            <a:r>
              <a:rPr lang="en-US" dirty="0" err="1" smtClean="0"/>
              <a:t>july</a:t>
            </a:r>
            <a:r>
              <a:rPr lang="en-US" dirty="0" smtClean="0"/>
              <a:t>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3497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152400"/>
            <a:ext cx="876300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b="0" dirty="0" err="1" smtClean="0"/>
              <a:t>Molte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attivita</a:t>
            </a:r>
            <a:r>
              <a:rPr lang="en-US" sz="2800" b="0" dirty="0" smtClean="0"/>
              <a:t>’ </a:t>
            </a:r>
            <a:r>
              <a:rPr lang="en-US" sz="2800" b="0" dirty="0" err="1" smtClean="0"/>
              <a:t>sono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andate</a:t>
            </a:r>
            <a:r>
              <a:rPr lang="en-US" sz="2800" b="0" dirty="0" smtClean="0"/>
              <a:t> </a:t>
            </a:r>
            <a:r>
              <a:rPr lang="en-US" sz="2800" b="0" dirty="0" err="1" smtClean="0"/>
              <a:t>avanti</a:t>
            </a:r>
            <a:r>
              <a:rPr lang="en-US" sz="2800" b="0" dirty="0" smtClean="0"/>
              <a:t>:</a:t>
            </a:r>
          </a:p>
          <a:p>
            <a:pPr marL="800100" lvl="1" indent="-342900">
              <a:buFont typeface="Arial"/>
              <a:buChar char="•"/>
            </a:pPr>
            <a:r>
              <a:rPr lang="en-US" b="0" dirty="0" smtClean="0">
                <a:solidFill>
                  <a:srgbClr val="0000FF"/>
                </a:solidFill>
              </a:rPr>
              <a:t>A </a:t>
            </a:r>
            <a:r>
              <a:rPr lang="en-US" b="0" dirty="0" err="1" smtClean="0">
                <a:solidFill>
                  <a:srgbClr val="0000FF"/>
                </a:solidFill>
              </a:rPr>
              <a:t>livello</a:t>
            </a:r>
            <a:r>
              <a:rPr lang="en-US" b="0" dirty="0" smtClean="0">
                <a:solidFill>
                  <a:srgbClr val="0000FF"/>
                </a:solidFill>
              </a:rPr>
              <a:t> di </a:t>
            </a:r>
            <a:r>
              <a:rPr lang="en-US" b="0" dirty="0" err="1" smtClean="0">
                <a:solidFill>
                  <a:srgbClr val="0000FF"/>
                </a:solidFill>
              </a:rPr>
              <a:t>esperimento</a:t>
            </a:r>
            <a:r>
              <a:rPr lang="en-US" b="0" dirty="0" smtClean="0">
                <a:solidFill>
                  <a:srgbClr val="0000FF"/>
                </a:solidFill>
              </a:rPr>
              <a:t> schedule </a:t>
            </a:r>
            <a:r>
              <a:rPr lang="en-US" b="0" dirty="0" err="1" smtClean="0">
                <a:solidFill>
                  <a:srgbClr val="0000FF"/>
                </a:solidFill>
              </a:rPr>
              <a:t>sostanzialmente</a:t>
            </a:r>
            <a:r>
              <a:rPr lang="en-US" b="0" dirty="0" smtClean="0">
                <a:solidFill>
                  <a:srgbClr val="0000FF"/>
                </a:solidFill>
              </a:rPr>
              <a:t> </a:t>
            </a:r>
            <a:r>
              <a:rPr lang="en-US" b="0" dirty="0" err="1" smtClean="0">
                <a:solidFill>
                  <a:srgbClr val="0000FF"/>
                </a:solidFill>
              </a:rPr>
              <a:t>rispettata</a:t>
            </a:r>
            <a:r>
              <a:rPr lang="en-US" b="0" dirty="0" smtClean="0">
                <a:solidFill>
                  <a:srgbClr val="0000FF"/>
                </a:solidFill>
              </a:rPr>
              <a:t> (CDR, CD1)</a:t>
            </a:r>
          </a:p>
          <a:p>
            <a:pPr marL="800100" lvl="1" indent="-342900">
              <a:buFont typeface="Arial"/>
              <a:buChar char="•"/>
            </a:pPr>
            <a:r>
              <a:rPr lang="en-US" b="0" dirty="0" smtClean="0">
                <a:solidFill>
                  <a:srgbClr val="0000FF"/>
                </a:solidFill>
              </a:rPr>
              <a:t>A </a:t>
            </a:r>
            <a:r>
              <a:rPr lang="en-US" b="0" dirty="0" err="1" smtClean="0">
                <a:solidFill>
                  <a:srgbClr val="0000FF"/>
                </a:solidFill>
              </a:rPr>
              <a:t>livello</a:t>
            </a:r>
            <a:r>
              <a:rPr lang="en-US" b="0" dirty="0" smtClean="0">
                <a:solidFill>
                  <a:srgbClr val="0000FF"/>
                </a:solidFill>
              </a:rPr>
              <a:t> </a:t>
            </a:r>
            <a:r>
              <a:rPr lang="en-US" b="0" dirty="0" err="1" smtClean="0">
                <a:solidFill>
                  <a:srgbClr val="0000FF"/>
                </a:solidFill>
              </a:rPr>
              <a:t>italiano</a:t>
            </a:r>
            <a:r>
              <a:rPr lang="en-US" b="0" dirty="0" smtClean="0">
                <a:solidFill>
                  <a:srgbClr val="0000FF"/>
                </a:solidFill>
              </a:rPr>
              <a:t>, </a:t>
            </a:r>
            <a:r>
              <a:rPr lang="en-US" b="0" dirty="0" err="1" smtClean="0">
                <a:solidFill>
                  <a:srgbClr val="0000FF"/>
                </a:solidFill>
              </a:rPr>
              <a:t>principalmente</a:t>
            </a:r>
            <a:r>
              <a:rPr lang="en-US" b="0" dirty="0" smtClean="0">
                <a:solidFill>
                  <a:srgbClr val="0000FF"/>
                </a:solidFill>
              </a:rPr>
              <a:t> </a:t>
            </a:r>
            <a:r>
              <a:rPr lang="en-US" b="0" dirty="0" err="1" smtClean="0">
                <a:solidFill>
                  <a:srgbClr val="0000FF"/>
                </a:solidFill>
              </a:rPr>
              <a:t>sviluppato</a:t>
            </a:r>
            <a:r>
              <a:rPr lang="en-US" b="0" dirty="0" smtClean="0">
                <a:solidFill>
                  <a:srgbClr val="0000FF"/>
                </a:solidFill>
              </a:rPr>
              <a:t> </a:t>
            </a:r>
            <a:r>
              <a:rPr lang="en-US" b="0" dirty="0" err="1" smtClean="0">
                <a:solidFill>
                  <a:srgbClr val="0000FF"/>
                </a:solidFill>
              </a:rPr>
              <a:t>disegno</a:t>
            </a:r>
            <a:r>
              <a:rPr lang="en-US" b="0" dirty="0" smtClean="0">
                <a:solidFill>
                  <a:srgbClr val="0000FF"/>
                </a:solidFill>
              </a:rPr>
              <a:t> </a:t>
            </a:r>
            <a:r>
              <a:rPr lang="en-US" b="0" dirty="0" err="1" smtClean="0">
                <a:solidFill>
                  <a:srgbClr val="0000FF"/>
                </a:solidFill>
              </a:rPr>
              <a:t>preliminare</a:t>
            </a:r>
            <a:r>
              <a:rPr lang="en-US" b="0" dirty="0" smtClean="0">
                <a:solidFill>
                  <a:srgbClr val="0000FF"/>
                </a:solidFill>
              </a:rPr>
              <a:t> </a:t>
            </a:r>
            <a:r>
              <a:rPr lang="en-US" b="0" dirty="0" err="1">
                <a:solidFill>
                  <a:srgbClr val="0000FF"/>
                </a:solidFill>
              </a:rPr>
              <a:t>s</a:t>
            </a:r>
            <a:r>
              <a:rPr lang="en-US" b="0" dirty="0" err="1" smtClean="0">
                <a:solidFill>
                  <a:srgbClr val="0000FF"/>
                </a:solidFill>
              </a:rPr>
              <a:t>istema</a:t>
            </a:r>
            <a:r>
              <a:rPr lang="en-US" b="0" dirty="0" smtClean="0">
                <a:solidFill>
                  <a:srgbClr val="0000FF"/>
                </a:solidFill>
              </a:rPr>
              <a:t> di </a:t>
            </a:r>
            <a:r>
              <a:rPr lang="en-US" b="0" dirty="0" err="1" smtClean="0">
                <a:solidFill>
                  <a:srgbClr val="0000FF"/>
                </a:solidFill>
              </a:rPr>
              <a:t>Calibrazione</a:t>
            </a:r>
            <a:r>
              <a:rPr lang="en-US" b="0" dirty="0" smtClean="0">
                <a:solidFill>
                  <a:srgbClr val="0000FF"/>
                </a:solidFill>
              </a:rPr>
              <a:t>. </a:t>
            </a:r>
            <a:r>
              <a:rPr lang="en-US" b="0" dirty="0" err="1" smtClean="0">
                <a:solidFill>
                  <a:srgbClr val="0000FF"/>
                </a:solidFill>
              </a:rPr>
              <a:t>Costo</a:t>
            </a:r>
            <a:r>
              <a:rPr lang="en-US" b="0" dirty="0" smtClean="0">
                <a:solidFill>
                  <a:srgbClr val="0000FF"/>
                </a:solidFill>
              </a:rPr>
              <a:t> </a:t>
            </a:r>
            <a:r>
              <a:rPr lang="en-US" b="0" dirty="0" err="1" smtClean="0">
                <a:solidFill>
                  <a:srgbClr val="0000FF"/>
                </a:solidFill>
              </a:rPr>
              <a:t>stimato</a:t>
            </a:r>
            <a:r>
              <a:rPr lang="en-US" b="0" dirty="0" smtClean="0">
                <a:solidFill>
                  <a:srgbClr val="0000FF"/>
                </a:solidFill>
              </a:rPr>
              <a:t>  ~200kEur</a:t>
            </a:r>
          </a:p>
          <a:p>
            <a:pPr marL="800100" lvl="1" indent="-342900">
              <a:buFont typeface="Arial"/>
              <a:buChar char="•"/>
            </a:pPr>
            <a:r>
              <a:rPr lang="en-US" b="0" dirty="0" err="1" smtClean="0">
                <a:solidFill>
                  <a:srgbClr val="0000FF"/>
                </a:solidFill>
              </a:rPr>
              <a:t>Riunioni</a:t>
            </a:r>
            <a:r>
              <a:rPr lang="en-US" b="0" dirty="0" smtClean="0">
                <a:solidFill>
                  <a:srgbClr val="0000FF"/>
                </a:solidFill>
              </a:rPr>
              <a:t> </a:t>
            </a:r>
            <a:r>
              <a:rPr lang="en-US" b="0" dirty="0" err="1" smtClean="0">
                <a:solidFill>
                  <a:srgbClr val="0000FF"/>
                </a:solidFill>
              </a:rPr>
              <a:t>bisettimanali</a:t>
            </a:r>
            <a:r>
              <a:rPr lang="en-US" b="0" dirty="0" smtClean="0">
                <a:solidFill>
                  <a:srgbClr val="0000FF"/>
                </a:solidFill>
              </a:rPr>
              <a:t>. </a:t>
            </a:r>
            <a:r>
              <a:rPr lang="en-US" b="0" dirty="0" err="1" smtClean="0">
                <a:solidFill>
                  <a:srgbClr val="0000FF"/>
                </a:solidFill>
              </a:rPr>
              <a:t>Discusse</a:t>
            </a:r>
            <a:r>
              <a:rPr lang="en-US" b="0" dirty="0" smtClean="0">
                <a:solidFill>
                  <a:srgbClr val="0000FF"/>
                </a:solidFill>
              </a:rPr>
              <a:t> </a:t>
            </a:r>
            <a:r>
              <a:rPr lang="en-US" b="0" dirty="0" err="1" smtClean="0">
                <a:solidFill>
                  <a:srgbClr val="0000FF"/>
                </a:solidFill>
              </a:rPr>
              <a:t>altre</a:t>
            </a:r>
            <a:r>
              <a:rPr lang="en-US" b="0" dirty="0" smtClean="0">
                <a:solidFill>
                  <a:srgbClr val="0000FF"/>
                </a:solidFill>
              </a:rPr>
              <a:t> </a:t>
            </a:r>
            <a:r>
              <a:rPr lang="en-US" b="0" dirty="0" err="1" smtClean="0">
                <a:solidFill>
                  <a:srgbClr val="0000FF"/>
                </a:solidFill>
              </a:rPr>
              <a:t>possibili</a:t>
            </a:r>
            <a:r>
              <a:rPr lang="en-US" b="0" dirty="0" smtClean="0">
                <a:solidFill>
                  <a:srgbClr val="0000FF"/>
                </a:solidFill>
              </a:rPr>
              <a:t> </a:t>
            </a:r>
            <a:r>
              <a:rPr lang="en-US" b="0" dirty="0" err="1" smtClean="0">
                <a:solidFill>
                  <a:srgbClr val="0000FF"/>
                </a:solidFill>
              </a:rPr>
              <a:t>attivita</a:t>
            </a:r>
            <a:r>
              <a:rPr lang="en-US" b="0" dirty="0" smtClean="0">
                <a:solidFill>
                  <a:srgbClr val="0000FF"/>
                </a:solidFill>
              </a:rPr>
              <a:t>’</a:t>
            </a:r>
          </a:p>
          <a:p>
            <a:pPr marL="800100" lvl="1" indent="-342900">
              <a:buFont typeface="Arial"/>
              <a:buChar char="•"/>
            </a:pPr>
            <a:r>
              <a:rPr lang="en-US" b="0" dirty="0" err="1" smtClean="0">
                <a:solidFill>
                  <a:srgbClr val="0000FF"/>
                </a:solidFill>
              </a:rPr>
              <a:t>Sezioni</a:t>
            </a:r>
            <a:r>
              <a:rPr lang="en-US" b="0" dirty="0" smtClean="0">
                <a:solidFill>
                  <a:srgbClr val="0000FF"/>
                </a:solidFill>
              </a:rPr>
              <a:t> </a:t>
            </a:r>
            <a:r>
              <a:rPr lang="en-US" b="0" dirty="0" err="1" smtClean="0">
                <a:solidFill>
                  <a:srgbClr val="0000FF"/>
                </a:solidFill>
              </a:rPr>
              <a:t>coinvolte</a:t>
            </a:r>
            <a:r>
              <a:rPr lang="en-US" b="0" dirty="0" smtClean="0">
                <a:solidFill>
                  <a:srgbClr val="0000FF"/>
                </a:solidFill>
              </a:rPr>
              <a:t>: LNF, TS, RM2, NA, PI </a:t>
            </a:r>
          </a:p>
          <a:p>
            <a:pPr marL="800100" lvl="1" indent="-342900">
              <a:buFont typeface="Arial"/>
              <a:buChar char="•"/>
            </a:pPr>
            <a:r>
              <a:rPr lang="en-US" b="0" dirty="0" smtClean="0">
                <a:solidFill>
                  <a:srgbClr val="0000FF"/>
                </a:solidFill>
              </a:rPr>
              <a:t>Antonio </a:t>
            </a:r>
            <a:r>
              <a:rPr lang="en-US" b="0" dirty="0" err="1" smtClean="0">
                <a:solidFill>
                  <a:srgbClr val="0000FF"/>
                </a:solidFill>
              </a:rPr>
              <a:t>Anastasi</a:t>
            </a:r>
            <a:r>
              <a:rPr lang="en-US" b="0" dirty="0" smtClean="0">
                <a:solidFill>
                  <a:srgbClr val="0000FF"/>
                </a:solidFill>
              </a:rPr>
              <a:t> </a:t>
            </a:r>
            <a:r>
              <a:rPr lang="en-US" b="0" dirty="0" err="1" smtClean="0">
                <a:solidFill>
                  <a:srgbClr val="0000FF"/>
                </a:solidFill>
              </a:rPr>
              <a:t>laureando</a:t>
            </a:r>
            <a:r>
              <a:rPr lang="en-US" b="0" dirty="0" smtClean="0">
                <a:solidFill>
                  <a:srgbClr val="0000FF"/>
                </a:solidFill>
              </a:rPr>
              <a:t> </a:t>
            </a:r>
            <a:r>
              <a:rPr lang="en-US" b="0" dirty="0" err="1" smtClean="0">
                <a:solidFill>
                  <a:srgbClr val="0000FF"/>
                </a:solidFill>
              </a:rPr>
              <a:t>su</a:t>
            </a:r>
            <a:r>
              <a:rPr lang="en-US" b="0" dirty="0" smtClean="0">
                <a:solidFill>
                  <a:srgbClr val="0000FF"/>
                </a:solidFill>
              </a:rPr>
              <a:t> g-2 </a:t>
            </a:r>
            <a:r>
              <a:rPr lang="en-US" b="0" dirty="0" err="1" smtClean="0">
                <a:solidFill>
                  <a:srgbClr val="0000FF"/>
                </a:solidFill>
              </a:rPr>
              <a:t>Universita</a:t>
            </a:r>
            <a:r>
              <a:rPr lang="en-US" b="0" dirty="0" smtClean="0">
                <a:solidFill>
                  <a:srgbClr val="0000FF"/>
                </a:solidFill>
              </a:rPr>
              <a:t>’ Messina (</a:t>
            </a:r>
            <a:r>
              <a:rPr lang="en-US" b="0" dirty="0" err="1" smtClean="0">
                <a:solidFill>
                  <a:srgbClr val="0000FF"/>
                </a:solidFill>
              </a:rPr>
              <a:t>associato</a:t>
            </a:r>
            <a:r>
              <a:rPr lang="en-US" b="0" dirty="0" smtClean="0">
                <a:solidFill>
                  <a:srgbClr val="0000FF"/>
                </a:solidFill>
              </a:rPr>
              <a:t> a </a:t>
            </a:r>
            <a:r>
              <a:rPr lang="en-US" b="0" dirty="0" err="1" smtClean="0">
                <a:solidFill>
                  <a:srgbClr val="0000FF"/>
                </a:solidFill>
              </a:rPr>
              <a:t>Frascati</a:t>
            </a:r>
            <a:r>
              <a:rPr lang="en-US" b="0" dirty="0" smtClean="0">
                <a:solidFill>
                  <a:srgbClr val="0000FF"/>
                </a:solidFill>
              </a:rPr>
              <a:t>). Sara’ summer student a FNAL 20 Luglio-20 </a:t>
            </a:r>
            <a:r>
              <a:rPr lang="en-US" b="0" dirty="0" err="1" smtClean="0">
                <a:solidFill>
                  <a:srgbClr val="0000FF"/>
                </a:solidFill>
              </a:rPr>
              <a:t>Settembre</a:t>
            </a:r>
            <a:endParaRPr lang="en-US" b="0" dirty="0" smtClean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err="1" smtClean="0"/>
              <a:t>Calibrazione</a:t>
            </a:r>
            <a:r>
              <a:rPr lang="en-US" sz="2400" dirty="0" smtClean="0"/>
              <a:t> </a:t>
            </a:r>
            <a:r>
              <a:rPr lang="en-US" sz="2400" dirty="0" err="1" smtClean="0"/>
              <a:t>Calorimetro</a:t>
            </a:r>
            <a:r>
              <a:rPr lang="en-US" sz="2400" dirty="0" smtClean="0"/>
              <a:t> </a:t>
            </a:r>
            <a:r>
              <a:rPr lang="en-US" sz="2400" dirty="0" err="1" smtClean="0"/>
              <a:t>elettromagnetico</a:t>
            </a:r>
            <a:r>
              <a:rPr lang="en-US" sz="2400" dirty="0"/>
              <a:t>:</a:t>
            </a:r>
            <a:endParaRPr lang="en-US" sz="2400" dirty="0" smtClean="0"/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Main Commitment </a:t>
            </a:r>
            <a:r>
              <a:rPr lang="en-US" sz="2000" dirty="0" err="1" smtClean="0"/>
              <a:t>italiano</a:t>
            </a:r>
            <a:r>
              <a:rPr lang="en-US" sz="2000" dirty="0" smtClean="0"/>
              <a:t>. </a:t>
            </a:r>
            <a:r>
              <a:rPr lang="en-US" sz="2000" dirty="0" err="1" smtClean="0"/>
              <a:t>Contributo</a:t>
            </a:r>
            <a:r>
              <a:rPr lang="en-US" sz="2000" dirty="0" smtClean="0"/>
              <a:t> </a:t>
            </a:r>
            <a:r>
              <a:rPr lang="en-US" sz="2000" dirty="0" err="1" smtClean="0"/>
              <a:t>principale</a:t>
            </a:r>
            <a:r>
              <a:rPr lang="en-US" sz="2000" dirty="0" smtClean="0"/>
              <a:t> al </a:t>
            </a:r>
            <a:r>
              <a:rPr lang="en-US" sz="2000" dirty="0" err="1" smtClean="0"/>
              <a:t>sistematico</a:t>
            </a:r>
            <a:r>
              <a:rPr lang="en-US" sz="2000" dirty="0" smtClean="0"/>
              <a:t> per E821</a:t>
            </a:r>
          </a:p>
          <a:p>
            <a:pPr marL="342900" indent="-342900">
              <a:buFont typeface="Arial"/>
              <a:buChar char="•"/>
            </a:pPr>
            <a:endParaRPr lang="en-US" sz="2800" dirty="0" smtClean="0"/>
          </a:p>
          <a:p>
            <a:pPr marL="800100" lvl="1" indent="-342900">
              <a:buFont typeface="Arial"/>
              <a:buChar char="•"/>
            </a:pPr>
            <a:endParaRPr lang="en-US" sz="2800" b="0" dirty="0" smtClean="0"/>
          </a:p>
          <a:p>
            <a:pPr marL="342900" indent="-342900"/>
            <a:r>
              <a:rPr lang="en-US" sz="2000" b="0" dirty="0" smtClean="0">
                <a:solidFill>
                  <a:srgbClr val="FF0000"/>
                </a:solidFill>
              </a:rPr>
              <a:t> </a:t>
            </a:r>
          </a:p>
          <a:p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972"/>
          <a:stretch/>
        </p:blipFill>
        <p:spPr>
          <a:xfrm>
            <a:off x="381000" y="3351475"/>
            <a:ext cx="8176643" cy="346286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 bwMode="auto">
          <a:xfrm>
            <a:off x="381000" y="4235612"/>
            <a:ext cx="1828800" cy="381000"/>
          </a:xfrm>
          <a:prstGeom prst="round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7391400" y="4235612"/>
            <a:ext cx="685800" cy="38100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8068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2758"/>
            <a:ext cx="8229600" cy="56551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Time schedule </a:t>
            </a:r>
            <a:r>
              <a:rPr lang="en-US" dirty="0" err="1" smtClean="0"/>
              <a:t>Calibrazione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119" y="1358901"/>
            <a:ext cx="8686801" cy="4584700"/>
          </a:xfrm>
        </p:spPr>
        <p:txBody>
          <a:bodyPr>
            <a:normAutofit fontScale="92500"/>
          </a:bodyPr>
          <a:lstStyle/>
          <a:p>
            <a:r>
              <a:rPr lang="en-US" dirty="0" err="1" smtClean="0"/>
              <a:t>Effettuato</a:t>
            </a:r>
            <a:r>
              <a:rPr lang="en-US" dirty="0" smtClean="0"/>
              <a:t> primo </a:t>
            </a:r>
            <a:r>
              <a:rPr lang="en-US" dirty="0" err="1" smtClean="0"/>
              <a:t>d</a:t>
            </a:r>
            <a:r>
              <a:rPr lang="en-US" dirty="0" err="1" smtClean="0"/>
              <a:t>isegno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massima</a:t>
            </a:r>
            <a:r>
              <a:rPr lang="en-US" dirty="0" smtClean="0"/>
              <a:t> del </a:t>
            </a:r>
            <a:r>
              <a:rPr lang="en-US" dirty="0" err="1" smtClean="0"/>
              <a:t>sistema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Scelta</a:t>
            </a:r>
            <a:r>
              <a:rPr lang="en-US" dirty="0" smtClean="0"/>
              <a:t> </a:t>
            </a:r>
            <a:r>
              <a:rPr lang="en-US" dirty="0" err="1" smtClean="0"/>
              <a:t>delle</a:t>
            </a:r>
            <a:r>
              <a:rPr lang="en-US" dirty="0" smtClean="0"/>
              <a:t> </a:t>
            </a:r>
            <a:r>
              <a:rPr lang="en-US" dirty="0" err="1" smtClean="0"/>
              <a:t>componenti</a:t>
            </a:r>
            <a:r>
              <a:rPr lang="en-US" dirty="0" smtClean="0"/>
              <a:t>: </a:t>
            </a:r>
            <a:r>
              <a:rPr lang="en-US" dirty="0" err="1" smtClean="0"/>
              <a:t>Marzo</a:t>
            </a:r>
            <a:r>
              <a:rPr lang="en-US" dirty="0" smtClean="0"/>
              <a:t> 2014</a:t>
            </a:r>
          </a:p>
          <a:p>
            <a:endParaRPr lang="en-US" dirty="0"/>
          </a:p>
          <a:p>
            <a:r>
              <a:rPr lang="en-US" dirty="0" smtClean="0"/>
              <a:t>Test Beam con un modulo del </a:t>
            </a:r>
            <a:r>
              <a:rPr lang="en-US" dirty="0" err="1" smtClean="0"/>
              <a:t>calorimetro</a:t>
            </a:r>
            <a:r>
              <a:rPr lang="en-US" dirty="0" smtClean="0"/>
              <a:t> fully equipped: </a:t>
            </a:r>
            <a:r>
              <a:rPr lang="en-US" dirty="0" err="1" smtClean="0"/>
              <a:t>Autunno</a:t>
            </a:r>
            <a:r>
              <a:rPr lang="en-US" dirty="0" smtClean="0"/>
              <a:t> 2014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June </a:t>
            </a:r>
            <a:r>
              <a:rPr lang="en-US" dirty="0"/>
              <a:t>2015</a:t>
            </a:r>
            <a:r>
              <a:rPr lang="en-US" dirty="0" smtClean="0"/>
              <a:t>: </a:t>
            </a:r>
            <a:r>
              <a:rPr lang="en-US" dirty="0" err="1" smtClean="0"/>
              <a:t>individuazione</a:t>
            </a:r>
            <a:r>
              <a:rPr lang="en-US" dirty="0" smtClean="0"/>
              <a:t> </a:t>
            </a:r>
            <a:r>
              <a:rPr lang="en-US" dirty="0" err="1" smtClean="0"/>
              <a:t>componenti</a:t>
            </a:r>
            <a:r>
              <a:rPr lang="en-US" dirty="0" smtClean="0"/>
              <a:t> </a:t>
            </a:r>
            <a:r>
              <a:rPr lang="en-US" dirty="0" err="1" smtClean="0"/>
              <a:t>finali</a:t>
            </a:r>
            <a:r>
              <a:rPr lang="en-US" dirty="0" smtClean="0"/>
              <a:t>, </a:t>
            </a:r>
            <a:r>
              <a:rPr lang="en-US" dirty="0" err="1" smtClean="0"/>
              <a:t>ordini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err="1" smtClean="0"/>
              <a:t>Autunno</a:t>
            </a:r>
            <a:r>
              <a:rPr lang="en-US" dirty="0" smtClean="0"/>
              <a:t> 2015</a:t>
            </a:r>
            <a:r>
              <a:rPr lang="en-US" dirty="0"/>
              <a:t>: </a:t>
            </a:r>
            <a:r>
              <a:rPr lang="en-US" dirty="0" err="1" smtClean="0"/>
              <a:t>spedizione</a:t>
            </a:r>
            <a:r>
              <a:rPr lang="en-US" dirty="0" smtClean="0"/>
              <a:t> a FNAL, </a:t>
            </a:r>
            <a:r>
              <a:rPr lang="en-US" dirty="0" err="1" smtClean="0"/>
              <a:t>montaggio</a:t>
            </a:r>
            <a:r>
              <a:rPr lang="en-US" dirty="0" smtClean="0"/>
              <a:t>, test  del </a:t>
            </a:r>
            <a:r>
              <a:rPr lang="en-US" dirty="0" err="1" smtClean="0"/>
              <a:t>sistema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6587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8958"/>
            <a:ext cx="8229600" cy="565516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Presentazione</a:t>
            </a:r>
            <a:r>
              <a:rPr lang="en-US" dirty="0" smtClean="0"/>
              <a:t> a </a:t>
            </a:r>
            <a:r>
              <a:rPr lang="en-US" dirty="0" smtClean="0"/>
              <a:t>Gr1 </a:t>
            </a:r>
            <a:r>
              <a:rPr lang="en-US" dirty="0" err="1" smtClean="0"/>
              <a:t>imminente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119" y="1295400"/>
            <a:ext cx="8686801" cy="446355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LNF e TS/UD </a:t>
            </a:r>
            <a:r>
              <a:rPr lang="en-US" dirty="0" err="1" smtClean="0"/>
              <a:t>ciascuna</a:t>
            </a:r>
            <a:r>
              <a:rPr lang="en-US" dirty="0" smtClean="0"/>
              <a:t> con 2 </a:t>
            </a:r>
            <a:r>
              <a:rPr lang="en-US" dirty="0" smtClean="0"/>
              <a:t>FTE, </a:t>
            </a:r>
            <a:r>
              <a:rPr lang="en-US" dirty="0" err="1" smtClean="0"/>
              <a:t>partecipazione</a:t>
            </a:r>
            <a:r>
              <a:rPr lang="en-US" dirty="0" smtClean="0"/>
              <a:t> NA, RM2, PI</a:t>
            </a:r>
          </a:p>
          <a:p>
            <a:r>
              <a:rPr lang="en-US" b="1" dirty="0" err="1" smtClean="0"/>
              <a:t>Composizione</a:t>
            </a:r>
            <a:r>
              <a:rPr lang="en-US" b="1" dirty="0" smtClean="0"/>
              <a:t> LNF, 2.0 FTE:</a:t>
            </a:r>
            <a:endParaRPr lang="en-US" b="1" dirty="0" smtClean="0"/>
          </a:p>
          <a:p>
            <a:pPr lvl="1"/>
            <a:r>
              <a:rPr lang="en-US" sz="2000" b="1" dirty="0" smtClean="0"/>
              <a:t>G. </a:t>
            </a:r>
            <a:r>
              <a:rPr lang="en-US" sz="2000" b="1" dirty="0" err="1" smtClean="0"/>
              <a:t>Venanzoni</a:t>
            </a:r>
            <a:r>
              <a:rPr lang="en-US" sz="2000" b="1" dirty="0" smtClean="0"/>
              <a:t> 70%</a:t>
            </a:r>
          </a:p>
          <a:p>
            <a:pPr lvl="1"/>
            <a:r>
              <a:rPr lang="en-US" sz="2000" b="1" dirty="0" smtClean="0"/>
              <a:t>D. </a:t>
            </a:r>
            <a:r>
              <a:rPr lang="en-US" sz="2000" b="1" dirty="0" err="1" smtClean="0"/>
              <a:t>Babusci</a:t>
            </a:r>
            <a:r>
              <a:rPr lang="en-US" sz="2000" b="1" dirty="0" smtClean="0"/>
              <a:t>  40%</a:t>
            </a:r>
          </a:p>
          <a:p>
            <a:pPr lvl="1"/>
            <a:r>
              <a:rPr lang="en-US" sz="2000" b="1" dirty="0" smtClean="0"/>
              <a:t>R. </a:t>
            </a:r>
            <a:r>
              <a:rPr lang="en-US" sz="2000" b="1" dirty="0" err="1" smtClean="0"/>
              <a:t>Cimino</a:t>
            </a:r>
            <a:r>
              <a:rPr lang="en-US" sz="2000" b="1" dirty="0" smtClean="0"/>
              <a:t> 30%</a:t>
            </a:r>
          </a:p>
          <a:p>
            <a:pPr lvl="1"/>
            <a:r>
              <a:rPr lang="en-US" sz="2000" b="1" dirty="0" smtClean="0"/>
              <a:t>S. </a:t>
            </a:r>
            <a:r>
              <a:rPr lang="en-US" sz="2000" b="1" dirty="0" err="1" smtClean="0"/>
              <a:t>Dabagov</a:t>
            </a:r>
            <a:r>
              <a:rPr lang="en-US" sz="2000" b="1" dirty="0" smtClean="0"/>
              <a:t> 30%</a:t>
            </a:r>
          </a:p>
          <a:p>
            <a:pPr lvl="1"/>
            <a:r>
              <a:rPr lang="en-US" sz="2000" b="1" dirty="0" smtClean="0"/>
              <a:t>D. </a:t>
            </a:r>
            <a:r>
              <a:rPr lang="en-US" sz="2000" b="1" dirty="0" err="1" smtClean="0"/>
              <a:t>Hampai</a:t>
            </a:r>
            <a:r>
              <a:rPr lang="en-US" sz="2000" b="1" dirty="0" smtClean="0"/>
              <a:t> 30%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Presentazione</a:t>
            </a:r>
            <a:r>
              <a:rPr lang="en-US" dirty="0" smtClean="0"/>
              <a:t> a GR1 a </a:t>
            </a:r>
            <a:r>
              <a:rPr lang="en-US" dirty="0" err="1" smtClean="0"/>
              <a:t>Luglio</a:t>
            </a:r>
            <a:r>
              <a:rPr lang="en-US" dirty="0" smtClean="0"/>
              <a:t> (da </a:t>
            </a:r>
            <a:r>
              <a:rPr lang="en-US" dirty="0" err="1" smtClean="0"/>
              <a:t>discutere</a:t>
            </a:r>
            <a:r>
              <a:rPr lang="en-US" dirty="0" smtClean="0"/>
              <a:t> con </a:t>
            </a:r>
            <a:r>
              <a:rPr lang="en-US" dirty="0" err="1" smtClean="0"/>
              <a:t>Bedeschi</a:t>
            </a:r>
            <a:r>
              <a:rPr lang="en-US" dirty="0" smtClean="0"/>
              <a:t>)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err="1" smtClean="0"/>
              <a:t>Definizione</a:t>
            </a:r>
            <a:r>
              <a:rPr lang="en-US" dirty="0" smtClean="0"/>
              <a:t> Piano </a:t>
            </a:r>
            <a:r>
              <a:rPr lang="en-US" dirty="0" err="1" smtClean="0"/>
              <a:t>Finanziario</a:t>
            </a:r>
            <a:r>
              <a:rPr lang="en-US" dirty="0" smtClean="0"/>
              <a:t> e </a:t>
            </a:r>
            <a:r>
              <a:rPr lang="en-US" dirty="0" err="1" smtClean="0"/>
              <a:t>personale</a:t>
            </a:r>
            <a:r>
              <a:rPr lang="en-US" dirty="0" smtClean="0"/>
              <a:t> per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prossimi</a:t>
            </a:r>
            <a:r>
              <a:rPr lang="en-US" dirty="0" smtClean="0"/>
              <a:t> 3 </a:t>
            </a:r>
            <a:r>
              <a:rPr lang="en-US" dirty="0" err="1" smtClean="0"/>
              <a:t>anni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8379506" y="5919374"/>
            <a:ext cx="620683" cy="369332"/>
            <a:chOff x="8379506" y="5919374"/>
            <a:chExt cx="620683" cy="369332"/>
          </a:xfrm>
        </p:grpSpPr>
        <p:sp>
          <p:nvSpPr>
            <p:cNvPr id="5" name="Action Button: Custom 4">
              <a:hlinkClick r:id="" action="ppaction://noaction" highlightClick="1"/>
              <a:hlinkHover r:id="rId2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66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473988" cy="593725"/>
          </a:xfrm>
        </p:spPr>
        <p:txBody>
          <a:bodyPr>
            <a:normAutofit/>
          </a:bodyPr>
          <a:lstStyle/>
          <a:p>
            <a:r>
              <a:rPr lang="en-US" dirty="0" err="1" smtClean="0"/>
              <a:t>Attivita</a:t>
            </a:r>
            <a:r>
              <a:rPr lang="en-US" dirty="0" smtClean="0"/>
              <a:t>’ </a:t>
            </a:r>
            <a:r>
              <a:rPr lang="en-US" dirty="0" smtClean="0"/>
              <a:t>2013 </a:t>
            </a:r>
            <a:r>
              <a:rPr lang="en-US" dirty="0" err="1" smtClean="0"/>
              <a:t>esperimento</a:t>
            </a:r>
            <a:r>
              <a:rPr lang="en-US" dirty="0" smtClean="0"/>
              <a:t> BABAR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150405"/>
            <a:ext cx="9144000" cy="5190070"/>
          </a:xfrm>
        </p:spPr>
        <p:txBody>
          <a:bodyPr>
            <a:noAutofit/>
          </a:bodyPr>
          <a:lstStyle/>
          <a:p>
            <a:r>
              <a:rPr lang="en-US" sz="2400" dirty="0" err="1" smtClean="0"/>
              <a:t>L’esperimento</a:t>
            </a:r>
            <a:r>
              <a:rPr lang="en-US" sz="2400" dirty="0" smtClean="0"/>
              <a:t> </a:t>
            </a:r>
            <a:r>
              <a:rPr lang="en-US" sz="2400" dirty="0" err="1" smtClean="0"/>
              <a:t>BaBar</a:t>
            </a:r>
            <a:r>
              <a:rPr lang="en-US" sz="2400" dirty="0" smtClean="0"/>
              <a:t>, a 5 </a:t>
            </a:r>
            <a:r>
              <a:rPr lang="en-US" sz="2400" dirty="0" err="1" smtClean="0"/>
              <a:t>anni</a:t>
            </a:r>
            <a:r>
              <a:rPr lang="en-US" sz="2400" dirty="0" smtClean="0"/>
              <a:t> </a:t>
            </a:r>
            <a:r>
              <a:rPr lang="en-US" sz="2400" dirty="0" err="1" smtClean="0"/>
              <a:t>dall’ultimo</a:t>
            </a:r>
            <a:r>
              <a:rPr lang="en-US" sz="2400" dirty="0" smtClean="0"/>
              <a:t> run </a:t>
            </a:r>
            <a:r>
              <a:rPr lang="en-US" sz="2400" dirty="0" err="1" smtClean="0"/>
              <a:t>di</a:t>
            </a:r>
            <a:r>
              <a:rPr lang="en-US" sz="2400" dirty="0" smtClean="0"/>
              <a:t> </a:t>
            </a:r>
            <a:r>
              <a:rPr lang="en-US" sz="2400" dirty="0" err="1" smtClean="0"/>
              <a:t>presa</a:t>
            </a:r>
            <a:r>
              <a:rPr lang="en-US" sz="2400" dirty="0" smtClean="0"/>
              <a:t> </a:t>
            </a:r>
            <a:r>
              <a:rPr lang="en-US" sz="2400" dirty="0" err="1" smtClean="0"/>
              <a:t>dati</a:t>
            </a:r>
            <a:r>
              <a:rPr lang="en-US" sz="2400" dirty="0" smtClean="0"/>
              <a:t>, ha </a:t>
            </a:r>
            <a:r>
              <a:rPr lang="en-US" sz="2400" dirty="0" err="1" smtClean="0"/>
              <a:t>ancora</a:t>
            </a:r>
            <a:r>
              <a:rPr lang="en-US" sz="2400" dirty="0" smtClean="0"/>
              <a:t> </a:t>
            </a:r>
            <a:r>
              <a:rPr lang="en-US" sz="2400" dirty="0" err="1" smtClean="0"/>
              <a:t>una</a:t>
            </a:r>
            <a:r>
              <a:rPr lang="en-US" sz="2400" dirty="0" smtClean="0"/>
              <a:t> </a:t>
            </a:r>
            <a:r>
              <a:rPr lang="en-US" sz="2400" dirty="0" err="1" smtClean="0"/>
              <a:t>notevole</a:t>
            </a:r>
            <a:r>
              <a:rPr lang="en-US" sz="2400" dirty="0" smtClean="0"/>
              <a:t> </a:t>
            </a:r>
            <a:r>
              <a:rPr lang="en-US" sz="2400" dirty="0" err="1" smtClean="0"/>
              <a:t>produzione</a:t>
            </a:r>
            <a:r>
              <a:rPr lang="en-US" sz="2400" dirty="0" smtClean="0"/>
              <a:t> </a:t>
            </a:r>
            <a:r>
              <a:rPr lang="en-US" sz="2400" dirty="0" err="1" smtClean="0"/>
              <a:t>scientifica</a:t>
            </a:r>
            <a:r>
              <a:rPr lang="en-US" sz="2400" dirty="0" smtClean="0"/>
              <a:t> in termini </a:t>
            </a:r>
            <a:r>
              <a:rPr lang="en-US" sz="2400" dirty="0" err="1" smtClean="0"/>
              <a:t>di</a:t>
            </a:r>
            <a:r>
              <a:rPr lang="en-US" sz="2400" dirty="0" smtClean="0"/>
              <a:t> </a:t>
            </a:r>
            <a:r>
              <a:rPr lang="en-US" sz="2400" dirty="0" err="1" smtClean="0"/>
              <a:t>pubblicazioni</a:t>
            </a:r>
            <a:r>
              <a:rPr lang="en-US" sz="2400" dirty="0" smtClean="0"/>
              <a:t> </a:t>
            </a:r>
            <a:r>
              <a:rPr lang="en-US" sz="2400" dirty="0" err="1" smtClean="0"/>
              <a:t>di</a:t>
            </a:r>
            <a:r>
              <a:rPr lang="en-US" sz="2400" dirty="0" smtClean="0"/>
              <a:t> </a:t>
            </a:r>
            <a:r>
              <a:rPr lang="en-US" sz="2400" dirty="0" err="1" smtClean="0"/>
              <a:t>fisica</a:t>
            </a:r>
            <a:r>
              <a:rPr lang="en-US" sz="2400" dirty="0" smtClean="0"/>
              <a:t> </a:t>
            </a:r>
            <a:r>
              <a:rPr lang="en-US" sz="2400" dirty="0" err="1" smtClean="0"/>
              <a:t>e</a:t>
            </a:r>
            <a:r>
              <a:rPr lang="en-US" sz="2400" dirty="0" smtClean="0"/>
              <a:t> </a:t>
            </a:r>
            <a:r>
              <a:rPr lang="en-US" sz="2400" dirty="0" err="1" smtClean="0"/>
              <a:t>presentazioni</a:t>
            </a:r>
            <a:r>
              <a:rPr lang="en-US" sz="2400" dirty="0" smtClean="0"/>
              <a:t> a </a:t>
            </a:r>
            <a:r>
              <a:rPr lang="en-US" sz="2400" dirty="0" err="1" smtClean="0"/>
              <a:t>conferenze</a:t>
            </a:r>
            <a:r>
              <a:rPr lang="en-US" sz="2400" dirty="0" smtClean="0"/>
              <a:t> </a:t>
            </a:r>
            <a:r>
              <a:rPr lang="en-US" sz="2400" dirty="0" err="1" smtClean="0"/>
              <a:t>internazionali</a:t>
            </a:r>
            <a:endParaRPr lang="en-US" sz="2400" dirty="0" smtClean="0"/>
          </a:p>
          <a:p>
            <a:pPr lvl="1"/>
            <a:r>
              <a:rPr lang="en-US" sz="2000" dirty="0" smtClean="0"/>
              <a:t>33 published, 153 </a:t>
            </a:r>
            <a:r>
              <a:rPr lang="en-US" sz="2000" dirty="0" err="1" smtClean="0"/>
              <a:t>BaBar</a:t>
            </a:r>
            <a:r>
              <a:rPr lang="en-US" sz="2000" dirty="0" smtClean="0"/>
              <a:t> talks in 2012!</a:t>
            </a:r>
          </a:p>
          <a:p>
            <a:r>
              <a:rPr lang="en-US" sz="2400" dirty="0" smtClean="0"/>
              <a:t>Il </a:t>
            </a:r>
            <a:r>
              <a:rPr lang="en-US" sz="2400" dirty="0" err="1" smtClean="0"/>
              <a:t>gruppo</a:t>
            </a:r>
            <a:r>
              <a:rPr lang="en-US" sz="2400" dirty="0" smtClean="0"/>
              <a:t> </a:t>
            </a:r>
            <a:r>
              <a:rPr lang="en-US" sz="2400" dirty="0" err="1" smtClean="0"/>
              <a:t>BaBar</a:t>
            </a:r>
            <a:r>
              <a:rPr lang="en-US" sz="2400" dirty="0" smtClean="0"/>
              <a:t> LNF </a:t>
            </a:r>
            <a:r>
              <a:rPr lang="en-US" sz="2400" dirty="0" err="1" smtClean="0"/>
              <a:t>è</a:t>
            </a:r>
            <a:r>
              <a:rPr lang="en-US" sz="2400" dirty="0" smtClean="0"/>
              <a:t> </a:t>
            </a:r>
            <a:r>
              <a:rPr lang="en-US" sz="2400" dirty="0" err="1" smtClean="0"/>
              <a:t>ancora</a:t>
            </a:r>
            <a:r>
              <a:rPr lang="en-US" sz="2400" dirty="0" smtClean="0"/>
              <a:t> molto </a:t>
            </a:r>
            <a:r>
              <a:rPr lang="en-US" sz="2400" dirty="0" err="1" smtClean="0"/>
              <a:t>impegnato</a:t>
            </a:r>
            <a:r>
              <a:rPr lang="en-US" sz="2400" dirty="0" smtClean="0"/>
              <a:t> </a:t>
            </a:r>
            <a:r>
              <a:rPr lang="en-US" sz="2400" dirty="0" err="1" smtClean="0"/>
              <a:t>nell’analisi</a:t>
            </a:r>
            <a:r>
              <a:rPr lang="en-US" sz="2400" dirty="0" smtClean="0"/>
              <a:t> </a:t>
            </a:r>
            <a:r>
              <a:rPr lang="en-US" sz="2400" dirty="0" err="1" smtClean="0"/>
              <a:t>dei</a:t>
            </a:r>
            <a:r>
              <a:rPr lang="en-US" sz="2400" dirty="0" smtClean="0"/>
              <a:t> </a:t>
            </a:r>
            <a:r>
              <a:rPr lang="en-US" sz="2400" dirty="0" err="1" smtClean="0"/>
              <a:t>dati</a:t>
            </a:r>
            <a:r>
              <a:rPr lang="en-US" sz="2400" dirty="0" smtClean="0"/>
              <a:t> </a:t>
            </a:r>
            <a:r>
              <a:rPr lang="en-US" sz="2400" dirty="0" err="1" smtClean="0"/>
              <a:t>e</a:t>
            </a:r>
            <a:r>
              <a:rPr lang="en-US" sz="2400" dirty="0" smtClean="0"/>
              <a:t> </a:t>
            </a:r>
            <a:r>
              <a:rPr lang="en-US" sz="2400" dirty="0" err="1" smtClean="0"/>
              <a:t>nelle</a:t>
            </a:r>
            <a:r>
              <a:rPr lang="en-US" sz="2400" dirty="0" smtClean="0"/>
              <a:t> </a:t>
            </a:r>
            <a:r>
              <a:rPr lang="en-US" sz="2400" dirty="0" err="1" smtClean="0"/>
              <a:t>attività</a:t>
            </a:r>
            <a:r>
              <a:rPr lang="en-US" sz="2400" dirty="0" smtClean="0"/>
              <a:t> </a:t>
            </a:r>
            <a:r>
              <a:rPr lang="en-US" sz="2400" dirty="0" err="1" smtClean="0"/>
              <a:t>di</a:t>
            </a:r>
            <a:r>
              <a:rPr lang="en-US" sz="2400" dirty="0" smtClean="0"/>
              <a:t> “</a:t>
            </a:r>
            <a:r>
              <a:rPr lang="en-US" sz="2400" dirty="0" err="1" smtClean="0"/>
              <a:t>analisys</a:t>
            </a:r>
            <a:r>
              <a:rPr lang="en-US" sz="2400" dirty="0" smtClean="0"/>
              <a:t> review” interne </a:t>
            </a:r>
            <a:r>
              <a:rPr lang="en-US" sz="2400" dirty="0" err="1" smtClean="0"/>
              <a:t>all’esperimento</a:t>
            </a:r>
            <a:endParaRPr lang="en-US" sz="2400" dirty="0" smtClean="0">
              <a:solidFill>
                <a:prstClr val="black"/>
              </a:solidFill>
            </a:endParaRPr>
          </a:p>
          <a:p>
            <a:r>
              <a:rPr lang="en-US" sz="2400" dirty="0" smtClean="0">
                <a:solidFill>
                  <a:prstClr val="black"/>
                </a:solidFill>
              </a:rPr>
              <a:t>A fine 2012 </a:t>
            </a:r>
            <a:r>
              <a:rPr lang="en-US" sz="2400" dirty="0" err="1" smtClean="0">
                <a:solidFill>
                  <a:prstClr val="black"/>
                </a:solidFill>
              </a:rPr>
              <a:t>ed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inizio</a:t>
            </a:r>
            <a:r>
              <a:rPr lang="en-US" sz="2400" dirty="0" smtClean="0">
                <a:solidFill>
                  <a:prstClr val="black"/>
                </a:solidFill>
              </a:rPr>
              <a:t> 2013 due </a:t>
            </a:r>
            <a:r>
              <a:rPr lang="en-US" sz="2400" dirty="0" err="1" smtClean="0">
                <a:solidFill>
                  <a:prstClr val="black"/>
                </a:solidFill>
              </a:rPr>
              <a:t>analisi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svolte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dai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membri</a:t>
            </a:r>
            <a:r>
              <a:rPr lang="en-US" sz="2400" dirty="0" smtClean="0">
                <a:solidFill>
                  <a:prstClr val="black"/>
                </a:solidFill>
              </a:rPr>
              <a:t> del </a:t>
            </a:r>
            <a:r>
              <a:rPr lang="en-US" sz="2400" dirty="0" err="1" smtClean="0">
                <a:solidFill>
                  <a:prstClr val="black"/>
                </a:solidFill>
              </a:rPr>
              <a:t>gruppo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sono</a:t>
            </a:r>
            <a:r>
              <a:rPr lang="en-US" sz="2400" dirty="0" smtClean="0">
                <a:solidFill>
                  <a:prstClr val="black"/>
                </a:solidFill>
              </a:rPr>
              <a:t> state </a:t>
            </a:r>
            <a:r>
              <a:rPr lang="en-US" sz="2400" dirty="0" err="1" smtClean="0">
                <a:solidFill>
                  <a:prstClr val="black"/>
                </a:solidFill>
              </a:rPr>
              <a:t>pubblicate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su</a:t>
            </a:r>
            <a:r>
              <a:rPr lang="en-US" sz="2400" dirty="0" smtClean="0">
                <a:solidFill>
                  <a:prstClr val="black"/>
                </a:solidFill>
              </a:rPr>
              <a:t> PRD</a:t>
            </a:r>
          </a:p>
          <a:p>
            <a:pPr>
              <a:buNone/>
            </a:pPr>
            <a:r>
              <a:rPr lang="en-US" sz="2400" dirty="0" err="1" smtClean="0">
                <a:solidFill>
                  <a:prstClr val="black"/>
                </a:solidFill>
              </a:rPr>
              <a:t>Attualmente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sono</a:t>
            </a:r>
            <a:r>
              <a:rPr lang="en-US" sz="2400" dirty="0" smtClean="0">
                <a:solidFill>
                  <a:prstClr val="black"/>
                </a:solidFill>
              </a:rPr>
              <a:t> in </a:t>
            </a:r>
            <a:r>
              <a:rPr lang="en-US" sz="2400" dirty="0" err="1" smtClean="0">
                <a:solidFill>
                  <a:prstClr val="black"/>
                </a:solidFill>
              </a:rPr>
              <a:t>corso</a:t>
            </a:r>
            <a:r>
              <a:rPr lang="en-US" sz="2400" dirty="0" smtClean="0">
                <a:solidFill>
                  <a:prstClr val="black"/>
                </a:solidFill>
              </a:rPr>
              <a:t> due </a:t>
            </a:r>
            <a:r>
              <a:rPr lang="en-US" sz="2400" dirty="0" err="1" smtClean="0">
                <a:solidFill>
                  <a:prstClr val="black"/>
                </a:solidFill>
              </a:rPr>
              <a:t>nuove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analisi</a:t>
            </a:r>
            <a:r>
              <a:rPr lang="en-US" sz="2400" dirty="0" smtClean="0">
                <a:solidFill>
                  <a:prstClr val="black"/>
                </a:solidFill>
              </a:rPr>
              <a:t>:</a:t>
            </a:r>
          </a:p>
          <a:p>
            <a:r>
              <a:rPr lang="en-US" sz="2400" dirty="0" err="1" smtClean="0">
                <a:solidFill>
                  <a:srgbClr val="0000FF"/>
                </a:solidFill>
              </a:rPr>
              <a:t>Misura</a:t>
            </a:r>
            <a:r>
              <a:rPr lang="en-US" sz="2400" dirty="0" smtClean="0">
                <a:solidFill>
                  <a:srgbClr val="0000FF"/>
                </a:solidFill>
              </a:rPr>
              <a:t> del </a:t>
            </a:r>
            <a:r>
              <a:rPr lang="en-US" sz="2400" dirty="0" err="1" smtClean="0">
                <a:solidFill>
                  <a:srgbClr val="0000FF"/>
                </a:solidFill>
              </a:rPr>
              <a:t>momento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di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dipolo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elettrico</a:t>
            </a:r>
            <a:r>
              <a:rPr lang="en-US" sz="2400" dirty="0" smtClean="0">
                <a:solidFill>
                  <a:srgbClr val="0000FF"/>
                </a:solidFill>
              </a:rPr>
              <a:t> del</a:t>
            </a:r>
            <a:r>
              <a:rPr lang="en-US" sz="2400" dirty="0" smtClean="0">
                <a:solidFill>
                  <a:srgbClr val="0000FF"/>
                </a:solidFill>
              </a:rPr>
              <a:t> tau </a:t>
            </a:r>
            <a:r>
              <a:rPr lang="en-US" sz="2400" dirty="0" smtClean="0">
                <a:solidFill>
                  <a:srgbClr val="0000FF"/>
                </a:solidFill>
              </a:rPr>
              <a:t>(</a:t>
            </a:r>
            <a:r>
              <a:rPr lang="en-US" sz="2400" dirty="0" err="1" smtClean="0">
                <a:solidFill>
                  <a:srgbClr val="0000FF"/>
                </a:solidFill>
              </a:rPr>
              <a:t>tesi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di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dottorato</a:t>
            </a:r>
            <a:r>
              <a:rPr lang="en-US" sz="2400" dirty="0" smtClean="0">
                <a:solidFill>
                  <a:srgbClr val="0000FF"/>
                </a:solidFill>
              </a:rPr>
              <a:t>)</a:t>
            </a:r>
          </a:p>
          <a:p>
            <a:r>
              <a:rPr lang="en-US" sz="2400" dirty="0" err="1" smtClean="0">
                <a:solidFill>
                  <a:srgbClr val="0000FF"/>
                </a:solidFill>
              </a:rPr>
              <a:t>Misura</a:t>
            </a:r>
            <a:r>
              <a:rPr lang="en-US" sz="2400" dirty="0" smtClean="0">
                <a:solidFill>
                  <a:srgbClr val="0000FF"/>
                </a:solidFill>
              </a:rPr>
              <a:t> del BR </a:t>
            </a:r>
            <a:r>
              <a:rPr lang="en-US" sz="2400" dirty="0" err="1" smtClean="0">
                <a:solidFill>
                  <a:srgbClr val="0000FF"/>
                </a:solidFill>
              </a:rPr>
              <a:t>e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di</a:t>
            </a:r>
            <a:r>
              <a:rPr lang="en-US" sz="2400" dirty="0" smtClean="0">
                <a:solidFill>
                  <a:srgbClr val="0000FF"/>
                </a:solidFill>
              </a:rPr>
              <a:t> A</a:t>
            </a:r>
            <a:r>
              <a:rPr lang="en-US" sz="2400" baseline="-25000" dirty="0" smtClean="0">
                <a:solidFill>
                  <a:srgbClr val="0000FF"/>
                </a:solidFill>
              </a:rPr>
              <a:t>CP</a:t>
            </a:r>
            <a:r>
              <a:rPr lang="en-US" sz="2400" dirty="0" smtClean="0">
                <a:solidFill>
                  <a:srgbClr val="0000FF"/>
                </a:solidFill>
              </a:rPr>
              <a:t> in </a:t>
            </a:r>
            <a:r>
              <a:rPr lang="en-US" sz="2400" i="1" dirty="0" smtClean="0">
                <a:solidFill>
                  <a:srgbClr val="0000FF"/>
                </a:solidFill>
              </a:rPr>
              <a:t>B</a:t>
            </a:r>
            <a:r>
              <a:rPr lang="en-US" sz="2400" baseline="30000" dirty="0" smtClean="0">
                <a:solidFill>
                  <a:srgbClr val="0000FF"/>
                </a:solidFill>
              </a:rPr>
              <a:t>+</a:t>
            </a:r>
            <a:r>
              <a:rPr lang="en-US" sz="2400" dirty="0" smtClean="0">
                <a:solidFill>
                  <a:srgbClr val="0000FF"/>
                </a:solidFill>
              </a:rPr>
              <a:t>→J/ψπ</a:t>
            </a:r>
            <a:r>
              <a:rPr lang="en-US" sz="2400" baseline="30000" dirty="0" smtClean="0">
                <a:solidFill>
                  <a:srgbClr val="0000FF"/>
                </a:solidFill>
              </a:rPr>
              <a:t>+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e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i="1" dirty="0" smtClean="0">
                <a:solidFill>
                  <a:srgbClr val="0000FF"/>
                </a:solidFill>
              </a:rPr>
              <a:t>B</a:t>
            </a:r>
            <a:r>
              <a:rPr lang="en-US" sz="2400" baseline="30000" dirty="0" smtClean="0">
                <a:solidFill>
                  <a:srgbClr val="0000FF"/>
                </a:solidFill>
              </a:rPr>
              <a:t>+</a:t>
            </a:r>
            <a:r>
              <a:rPr lang="en-US" sz="2400" dirty="0" smtClean="0">
                <a:solidFill>
                  <a:srgbClr val="0000FF"/>
                </a:solidFill>
              </a:rPr>
              <a:t>→J/ψ</a:t>
            </a:r>
            <a:r>
              <a:rPr lang="en-US" sz="2400" i="1" dirty="0" smtClean="0">
                <a:solidFill>
                  <a:srgbClr val="0000FF"/>
                </a:solidFill>
              </a:rPr>
              <a:t>K</a:t>
            </a:r>
            <a:r>
              <a:rPr lang="en-US" sz="2400" baseline="30000" dirty="0" smtClean="0">
                <a:solidFill>
                  <a:srgbClr val="0000FF"/>
                </a:solidFill>
              </a:rPr>
              <a:t>+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endParaRPr lang="en-US" sz="2400" dirty="0" smtClean="0">
              <a:solidFill>
                <a:srgbClr val="0000FF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>
                <a:solidFill>
                  <a:srgbClr val="464653"/>
                </a:solidFill>
              </a:rPr>
              <a:t>2/7/2013</a:t>
            </a:r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>
                <a:solidFill>
                  <a:srgbClr val="464653"/>
                </a:solidFill>
              </a:rPr>
              <a:pPr/>
              <a:t>65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464653"/>
                </a:solidFill>
              </a:rPr>
              <a:t>Report Coordinatore I - LNF</a:t>
            </a:r>
            <a:endParaRPr lang="en-US" dirty="0" smtClean="0">
              <a:solidFill>
                <a:srgbClr val="46465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473988" cy="593725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 </a:t>
            </a:r>
            <a:r>
              <a:rPr lang="en-US" dirty="0" smtClean="0"/>
              <a:t>2014 </a:t>
            </a:r>
            <a:r>
              <a:rPr lang="en-US" dirty="0" smtClean="0"/>
              <a:t>a CSN1 </a:t>
            </a:r>
            <a:r>
              <a:rPr lang="en-US" dirty="0" err="1" smtClean="0"/>
              <a:t>esperimento</a:t>
            </a:r>
            <a:r>
              <a:rPr lang="en-US" dirty="0" smtClean="0"/>
              <a:t> BABAR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0800" y="1150405"/>
            <a:ext cx="8077200" cy="64029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200" b="1" dirty="0" err="1" smtClean="0"/>
              <a:t>Anagrafica</a:t>
            </a:r>
            <a:r>
              <a:rPr lang="en-US" sz="2200" b="1" dirty="0" smtClean="0"/>
              <a:t> </a:t>
            </a:r>
            <a:r>
              <a:rPr lang="en-US" sz="2200" b="1" dirty="0" smtClean="0"/>
              <a:t>2014: 6 </a:t>
            </a:r>
            <a:r>
              <a:rPr lang="en-US" sz="2200" b="1" dirty="0" err="1" smtClean="0"/>
              <a:t>fisici</a:t>
            </a:r>
            <a:r>
              <a:rPr lang="en-US" sz="2200" b="1" dirty="0" smtClean="0"/>
              <a:t> per</a:t>
            </a:r>
            <a:r>
              <a:rPr lang="en-US" sz="2200" b="1" dirty="0" smtClean="0"/>
              <a:t> 2.5 </a:t>
            </a:r>
            <a:r>
              <a:rPr lang="en-US" sz="2200" b="1" dirty="0" smtClean="0"/>
              <a:t>FTE</a:t>
            </a:r>
            <a:endParaRPr lang="en-US" sz="2200" b="1" dirty="0" smtClean="0">
              <a:solidFill>
                <a:prstClr val="black"/>
              </a:solidFill>
            </a:endParaRPr>
          </a:p>
          <a:p>
            <a:pPr>
              <a:buClr>
                <a:srgbClr val="727CA3"/>
              </a:buClr>
            </a:pPr>
            <a:endParaRPr lang="en-US" sz="2200" b="1" dirty="0" smtClean="0">
              <a:solidFill>
                <a:prstClr val="black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>
                <a:solidFill>
                  <a:srgbClr val="464653"/>
                </a:solidFill>
              </a:rPr>
              <a:t>2/7/2013</a:t>
            </a:r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>
                <a:solidFill>
                  <a:srgbClr val="464653"/>
                </a:solidFill>
              </a:rPr>
              <a:pPr/>
              <a:t>66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464653"/>
                </a:solidFill>
              </a:rPr>
              <a:t>Report Coordinatore I - LNF</a:t>
            </a:r>
            <a:endParaRPr lang="en-US" dirty="0" smtClean="0">
              <a:solidFill>
                <a:srgbClr val="464653"/>
              </a:solidFill>
            </a:endParaRPr>
          </a:p>
        </p:txBody>
      </p:sp>
      <p:grpSp>
        <p:nvGrpSpPr>
          <p:cNvPr id="4" name="Group 9"/>
          <p:cNvGrpSpPr/>
          <p:nvPr/>
        </p:nvGrpSpPr>
        <p:grpSpPr>
          <a:xfrm>
            <a:off x="8379506" y="5919374"/>
            <a:ext cx="620683" cy="369332"/>
            <a:chOff x="8379506" y="5919374"/>
            <a:chExt cx="620683" cy="369332"/>
          </a:xfrm>
        </p:grpSpPr>
        <p:sp>
          <p:nvSpPr>
            <p:cNvPr id="11" name="Action Button: Custom 10">
              <a:hlinkClick r:id="" action="ppaction://noaction" highlightClick="1"/>
              <a:hlinkHover r:id="rId2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  <p:graphicFrame>
        <p:nvGraphicFramePr>
          <p:cNvPr id="14" name="Group 92"/>
          <p:cNvGraphicFramePr>
            <a:graphicFrameLocks noGrp="1"/>
          </p:cNvGraphicFramePr>
          <p:nvPr/>
        </p:nvGraphicFramePr>
        <p:xfrm>
          <a:off x="69002" y="1952818"/>
          <a:ext cx="8931187" cy="1456717"/>
        </p:xfrm>
        <a:graphic>
          <a:graphicData uri="http://schemas.openxmlformats.org/drawingml/2006/table">
            <a:tbl>
              <a:tblPr/>
              <a:tblGrid>
                <a:gridCol w="1035898"/>
                <a:gridCol w="6769100"/>
                <a:gridCol w="1126189"/>
              </a:tblGrid>
              <a:tr h="313964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Richieste CSN1 </a:t>
                      </a: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2014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39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MISS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Riunioni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,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contatti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 con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gruppi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italiani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,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partecipazioni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a meeting, workshop, </a:t>
                      </a:r>
                      <a:r>
                        <a:rPr kumimoji="0" lang="en-US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ookman Old Style"/>
                          <a:ea typeface="+mn-ea"/>
                          <a:cs typeface="+mn-cs"/>
                        </a:rPr>
                        <a:t>conferenze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16.5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22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CON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Metabolismo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in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sede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a SLAC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4"/>
          <p:cNvSpPr>
            <a:spLocks noGrp="1" noChangeArrowheads="1"/>
          </p:cNvSpPr>
          <p:nvPr>
            <p:ph type="title"/>
          </p:nvPr>
        </p:nvSpPr>
        <p:spPr>
          <a:xfrm>
            <a:off x="65088" y="79375"/>
            <a:ext cx="7021512" cy="685800"/>
          </a:xfrm>
        </p:spPr>
        <p:txBody>
          <a:bodyPr/>
          <a:lstStyle/>
          <a:p>
            <a:r>
              <a:rPr lang="en-US" dirty="0"/>
              <a:t>UA9</a:t>
            </a:r>
            <a:r>
              <a:rPr lang="en-US" dirty="0" smtClean="0"/>
              <a:t> – LNF / Resp. S. </a:t>
            </a:r>
            <a:r>
              <a:rPr lang="en-US" dirty="0" err="1" smtClean="0"/>
              <a:t>Dabagov</a:t>
            </a:r>
            <a:endParaRPr lang="en-US" dirty="0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14313" y="1368290"/>
            <a:ext cx="8929687" cy="4275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  <a:tabLst>
                <a:tab pos="261938" algn="l"/>
              </a:tabLst>
            </a:pPr>
            <a:r>
              <a:rPr lang="it-IT" dirty="0">
                <a:solidFill>
                  <a:srgbClr val="000066"/>
                </a:solidFill>
              </a:rPr>
              <a:t>UA9 ha come scopo dimostrare la </a:t>
            </a:r>
            <a:r>
              <a:rPr lang="it-IT" dirty="0" err="1">
                <a:solidFill>
                  <a:srgbClr val="000066"/>
                </a:solidFill>
              </a:rPr>
              <a:t>fattibilita’</a:t>
            </a:r>
            <a:r>
              <a:rPr lang="it-IT" altLang="ja-JP" dirty="0">
                <a:solidFill>
                  <a:srgbClr val="000066"/>
                </a:solidFill>
              </a:rPr>
              <a:t> di un sistema di collimazione per LHC</a:t>
            </a:r>
          </a:p>
          <a:p>
            <a:pPr>
              <a:tabLst>
                <a:tab pos="261938" algn="l"/>
              </a:tabLst>
            </a:pPr>
            <a:r>
              <a:rPr lang="it-IT" dirty="0">
                <a:solidFill>
                  <a:srgbClr val="000066"/>
                </a:solidFill>
              </a:rPr>
              <a:t>basato su </a:t>
            </a:r>
            <a:r>
              <a:rPr lang="it-IT" dirty="0" err="1">
                <a:solidFill>
                  <a:srgbClr val="000066"/>
                </a:solidFill>
              </a:rPr>
              <a:t>crystal</a:t>
            </a:r>
            <a:r>
              <a:rPr lang="it-IT" dirty="0">
                <a:solidFill>
                  <a:srgbClr val="000066"/>
                </a:solidFill>
              </a:rPr>
              <a:t> </a:t>
            </a:r>
            <a:r>
              <a:rPr lang="it-IT" dirty="0" err="1">
                <a:solidFill>
                  <a:srgbClr val="000066"/>
                </a:solidFill>
              </a:rPr>
              <a:t>channeling</a:t>
            </a:r>
            <a:r>
              <a:rPr lang="it-IT" dirty="0">
                <a:solidFill>
                  <a:srgbClr val="000066"/>
                </a:solidFill>
              </a:rPr>
              <a:t> in cristalli </a:t>
            </a:r>
            <a:r>
              <a:rPr lang="it-IT" dirty="0" smtClean="0">
                <a:solidFill>
                  <a:srgbClr val="000066"/>
                </a:solidFill>
              </a:rPr>
              <a:t>piegati</a:t>
            </a:r>
          </a:p>
          <a:p>
            <a:pPr>
              <a:tabLst>
                <a:tab pos="261938" algn="l"/>
              </a:tabLst>
            </a:pPr>
            <a:endParaRPr lang="it-IT" dirty="0" smtClean="0">
              <a:solidFill>
                <a:srgbClr val="000066"/>
              </a:solidFill>
            </a:endParaRPr>
          </a:p>
          <a:p>
            <a:pPr>
              <a:tabLst>
                <a:tab pos="261938" algn="l"/>
              </a:tabLst>
            </a:pPr>
            <a:r>
              <a:rPr lang="it-IT" dirty="0" smtClean="0">
                <a:solidFill>
                  <a:srgbClr val="000066"/>
                </a:solidFill>
              </a:rPr>
              <a:t>Ad </a:t>
            </a:r>
            <a:r>
              <a:rPr lang="it-IT" dirty="0">
                <a:solidFill>
                  <a:srgbClr val="000066"/>
                </a:solidFill>
              </a:rPr>
              <a:t>oggi si sono ottenuti risultati molto positivi su SPS (sia con protoni sia con </a:t>
            </a:r>
            <a:r>
              <a:rPr lang="it-IT" dirty="0" smtClean="0">
                <a:solidFill>
                  <a:srgbClr val="000066"/>
                </a:solidFill>
              </a:rPr>
              <a:t>ioni piombo)</a:t>
            </a:r>
          </a:p>
          <a:p>
            <a:pPr>
              <a:tabLst>
                <a:tab pos="261938" algn="l"/>
              </a:tabLst>
            </a:pPr>
            <a:endParaRPr lang="it-IT" dirty="0" smtClean="0">
              <a:solidFill>
                <a:srgbClr val="000066"/>
              </a:solidFill>
            </a:endParaRPr>
          </a:p>
          <a:p>
            <a:pPr>
              <a:tabLst>
                <a:tab pos="261938" algn="l"/>
              </a:tabLst>
            </a:pPr>
            <a:r>
              <a:rPr lang="it-IT" dirty="0" smtClean="0">
                <a:solidFill>
                  <a:srgbClr val="000066"/>
                </a:solidFill>
              </a:rPr>
              <a:t>Il </a:t>
            </a:r>
            <a:r>
              <a:rPr lang="it-IT" dirty="0">
                <a:solidFill>
                  <a:srgbClr val="000066"/>
                </a:solidFill>
              </a:rPr>
              <a:t>CERN ha approvato la proposta illustrata in una lettera di intenti per portare la</a:t>
            </a:r>
          </a:p>
          <a:p>
            <a:pPr>
              <a:tabLst>
                <a:tab pos="261938" algn="l"/>
              </a:tabLst>
            </a:pPr>
            <a:r>
              <a:rPr lang="it-IT" dirty="0">
                <a:solidFill>
                  <a:srgbClr val="000066"/>
                </a:solidFill>
              </a:rPr>
              <a:t>sperimentazione su </a:t>
            </a:r>
            <a:r>
              <a:rPr lang="it-IT" dirty="0" smtClean="0">
                <a:solidFill>
                  <a:srgbClr val="000066"/>
                </a:solidFill>
              </a:rPr>
              <a:t>LHC</a:t>
            </a:r>
          </a:p>
          <a:p>
            <a:pPr>
              <a:tabLst>
                <a:tab pos="261938" algn="l"/>
              </a:tabLst>
            </a:pPr>
            <a:endParaRPr lang="it-IT" dirty="0">
              <a:solidFill>
                <a:srgbClr val="000066"/>
              </a:solidFill>
            </a:endParaRPr>
          </a:p>
          <a:p>
            <a:pPr>
              <a:tabLst>
                <a:tab pos="261938" algn="l"/>
              </a:tabLst>
            </a:pPr>
            <a:r>
              <a:rPr lang="it-IT" dirty="0">
                <a:solidFill>
                  <a:srgbClr val="000066"/>
                </a:solidFill>
              </a:rPr>
              <a:t>L’attività di presa dati continua su SPS per ulteriori prove di collimazione </a:t>
            </a:r>
            <a:r>
              <a:rPr lang="it-IT" dirty="0" smtClean="0">
                <a:solidFill>
                  <a:srgbClr val="000066"/>
                </a:solidFill>
              </a:rPr>
              <a:t>con dispositivi </a:t>
            </a:r>
            <a:r>
              <a:rPr lang="it-IT" dirty="0" err="1">
                <a:solidFill>
                  <a:srgbClr val="000066"/>
                </a:solidFill>
              </a:rPr>
              <a:t>piu’</a:t>
            </a:r>
            <a:r>
              <a:rPr lang="it-IT" altLang="ja-JP" dirty="0">
                <a:solidFill>
                  <a:srgbClr val="000066"/>
                </a:solidFill>
              </a:rPr>
              <a:t> evoluti e per test della strumentazione per LHC e su fascio estratto </a:t>
            </a:r>
            <a:r>
              <a:rPr lang="it-IT" altLang="ja-JP" dirty="0" smtClean="0">
                <a:solidFill>
                  <a:srgbClr val="000066"/>
                </a:solidFill>
              </a:rPr>
              <a:t>ad </a:t>
            </a:r>
            <a:r>
              <a:rPr lang="it-IT" dirty="0" smtClean="0">
                <a:solidFill>
                  <a:srgbClr val="000066"/>
                </a:solidFill>
              </a:rPr>
              <a:t>H8 </a:t>
            </a:r>
            <a:r>
              <a:rPr lang="it-IT" dirty="0">
                <a:solidFill>
                  <a:srgbClr val="000066"/>
                </a:solidFill>
              </a:rPr>
              <a:t>per testare nuovi cristalli e in generale per studiare l’interazione coerente </a:t>
            </a:r>
            <a:r>
              <a:rPr lang="it-IT" dirty="0" smtClean="0">
                <a:solidFill>
                  <a:srgbClr val="000066"/>
                </a:solidFill>
              </a:rPr>
              <a:t>di particelle </a:t>
            </a:r>
            <a:r>
              <a:rPr lang="it-IT" dirty="0">
                <a:solidFill>
                  <a:srgbClr val="000066"/>
                </a:solidFill>
              </a:rPr>
              <a:t>cariche con cristalli</a:t>
            </a:r>
          </a:p>
          <a:p>
            <a:pPr>
              <a:tabLst>
                <a:tab pos="261938" algn="l"/>
              </a:tabLst>
            </a:pPr>
            <a:endParaRPr lang="it-IT" dirty="0">
              <a:solidFill>
                <a:srgbClr val="000066"/>
              </a:solidFill>
            </a:endParaRPr>
          </a:p>
          <a:p>
            <a:pPr>
              <a:tabLst>
                <a:tab pos="261938" algn="l"/>
              </a:tabLst>
            </a:pPr>
            <a:r>
              <a:rPr lang="it-IT" b="1" dirty="0">
                <a:solidFill>
                  <a:srgbClr val="008000"/>
                </a:solidFill>
              </a:rPr>
              <a:t>2013: acquisto e test dei dispositivi per LHC + upgrade di dispositivi SPS</a:t>
            </a:r>
            <a:r>
              <a:rPr lang="it-IT" dirty="0">
                <a:solidFill>
                  <a:srgbClr val="008000"/>
                </a:solidFill>
              </a:rPr>
              <a:t>.</a:t>
            </a:r>
          </a:p>
          <a:p>
            <a:pPr>
              <a:tabLst>
                <a:tab pos="261938" algn="l"/>
              </a:tabLst>
            </a:pPr>
            <a:r>
              <a:rPr lang="it-IT" b="1" dirty="0">
                <a:solidFill>
                  <a:srgbClr val="000066"/>
                </a:solidFill>
              </a:rPr>
              <a:t>2014: montaggio dispositivi LHC + montaggio upgrade SPS + dopo l'estate 2-3 </a:t>
            </a:r>
            <a:r>
              <a:rPr lang="it-IT" b="1" dirty="0" err="1">
                <a:solidFill>
                  <a:srgbClr val="000066"/>
                </a:solidFill>
              </a:rPr>
              <a:t>runs</a:t>
            </a:r>
            <a:r>
              <a:rPr lang="it-IT" b="1" dirty="0">
                <a:solidFill>
                  <a:srgbClr val="000066"/>
                </a:solidFill>
              </a:rPr>
              <a:t> di SPS ed un paio di settimane H8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4"/>
          <p:cNvSpPr>
            <a:spLocks noGrp="1" noChangeArrowheads="1"/>
          </p:cNvSpPr>
          <p:nvPr>
            <p:ph type="title"/>
          </p:nvPr>
        </p:nvSpPr>
        <p:spPr>
          <a:xfrm>
            <a:off x="65088" y="-34925"/>
            <a:ext cx="7021512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UA9</a:t>
            </a:r>
            <a:r>
              <a:rPr lang="en-US" dirty="0" smtClean="0"/>
              <a:t> – LNF study of surface reflection</a:t>
            </a:r>
            <a:endParaRPr lang="en-US" dirty="0"/>
          </a:p>
        </p:txBody>
      </p:sp>
      <p:pic>
        <p:nvPicPr>
          <p:cNvPr id="4" name="Picture 23" descr="Gr_-50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8963" y="2852738"/>
            <a:ext cx="4565650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1" descr="Gr_-30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80975" y="3068638"/>
            <a:ext cx="4395788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549275"/>
            <a:ext cx="2879725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Gr_-10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4663" y="476250"/>
            <a:ext cx="2735262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triped Right Arrow 7"/>
          <p:cNvSpPr/>
          <p:nvPr/>
        </p:nvSpPr>
        <p:spPr bwMode="auto">
          <a:xfrm>
            <a:off x="2987675" y="1268413"/>
            <a:ext cx="1223963" cy="720725"/>
          </a:xfrm>
          <a:prstGeom prst="stripedRightArrow">
            <a:avLst>
              <a:gd name="adj1" fmla="val 25309"/>
              <a:gd name="adj2" fmla="val 53527"/>
            </a:avLst>
          </a:prstGeom>
          <a:solidFill>
            <a:srgbClr val="CCCC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rgbClr val="808080"/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a typeface="Arial" charset="0"/>
              <a:cs typeface="Arial" charset="0"/>
            </a:endParaRPr>
          </a:p>
        </p:txBody>
      </p:sp>
      <p:sp>
        <p:nvSpPr>
          <p:cNvPr id="9" name="Striped Right Arrow 8"/>
          <p:cNvSpPr/>
          <p:nvPr/>
        </p:nvSpPr>
        <p:spPr bwMode="auto">
          <a:xfrm rot="8975638">
            <a:off x="3409950" y="2727325"/>
            <a:ext cx="766763" cy="452438"/>
          </a:xfrm>
          <a:prstGeom prst="stripedRightArrow">
            <a:avLst>
              <a:gd name="adj1" fmla="val 25309"/>
              <a:gd name="adj2" fmla="val 53527"/>
            </a:avLst>
          </a:prstGeom>
          <a:solidFill>
            <a:srgbClr val="CCCC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rgbClr val="808080"/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a typeface="Arial" charset="0"/>
              <a:cs typeface="Arial" charset="0"/>
            </a:endParaRPr>
          </a:p>
        </p:txBody>
      </p:sp>
      <p:sp>
        <p:nvSpPr>
          <p:cNvPr id="10" name="Striped Right Arrow 9"/>
          <p:cNvSpPr/>
          <p:nvPr/>
        </p:nvSpPr>
        <p:spPr bwMode="auto">
          <a:xfrm rot="3462937">
            <a:off x="7032625" y="2566988"/>
            <a:ext cx="766763" cy="452437"/>
          </a:xfrm>
          <a:prstGeom prst="stripedRightArrow">
            <a:avLst>
              <a:gd name="adj1" fmla="val 25309"/>
              <a:gd name="adj2" fmla="val 53527"/>
            </a:avLst>
          </a:prstGeom>
          <a:solidFill>
            <a:srgbClr val="CCCC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rgbClr val="808080"/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404813"/>
            <a:ext cx="7416800" cy="625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177800" y="0"/>
            <a:ext cx="7480300" cy="400110"/>
          </a:xfrm>
          <a:prstGeom prst="rect">
            <a:avLst/>
          </a:prstGeom>
          <a:ln>
            <a:headEnd/>
            <a:tailEnd/>
          </a:ln>
          <a:effectLst>
            <a:innerShdw blurRad="63500" dist="50800" dir="8100000">
              <a:prstClr val="black">
                <a:alpha val="50000"/>
              </a:prstClr>
            </a:innerShdw>
            <a:softEdge rad="635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rPr>
              <a:t>UA9 @ Rainbow X-Ray facility</a:t>
            </a:r>
            <a:endParaRPr lang="en-US" sz="2000" i="1">
              <a:solidFill>
                <a:srgbClr val="FFFF00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245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5875" y="3573463"/>
            <a:ext cx="621506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 </a:t>
            </a:r>
            <a:r>
              <a:rPr lang="en-US" dirty="0" smtClean="0"/>
              <a:t>2013-2014: </a:t>
            </a:r>
            <a:r>
              <a:rPr lang="en-US" dirty="0" smtClean="0"/>
              <a:t>ATLAS @ LNF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66280"/>
            <a:ext cx="8686800" cy="4937760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Officina</a:t>
            </a:r>
            <a:r>
              <a:rPr lang="en-US" sz="2000" dirty="0" smtClean="0"/>
              <a:t> e </a:t>
            </a:r>
            <a:r>
              <a:rPr lang="en-US" sz="2000" dirty="0" err="1" smtClean="0"/>
              <a:t>metrologia</a:t>
            </a:r>
            <a:r>
              <a:rPr lang="en-US" sz="2000" dirty="0" smtClean="0"/>
              <a:t>:</a:t>
            </a:r>
            <a:endParaRPr lang="en-US" sz="2000" dirty="0" smtClean="0"/>
          </a:p>
          <a:p>
            <a:pPr lvl="1"/>
            <a:r>
              <a:rPr lang="en-US" sz="1700" dirty="0" err="1" smtClean="0"/>
              <a:t>realizzazione</a:t>
            </a:r>
            <a:r>
              <a:rPr lang="en-US" sz="1700" dirty="0" smtClean="0"/>
              <a:t> </a:t>
            </a:r>
            <a:r>
              <a:rPr lang="en-US" sz="1700" dirty="0" err="1"/>
              <a:t>dei</a:t>
            </a:r>
            <a:r>
              <a:rPr lang="en-US" sz="1700" dirty="0"/>
              <a:t> </a:t>
            </a:r>
            <a:r>
              <a:rPr lang="en-US" sz="1700" dirty="0" err="1"/>
              <a:t>pezzi</a:t>
            </a:r>
            <a:r>
              <a:rPr lang="en-US" sz="1700" dirty="0"/>
              <a:t> </a:t>
            </a:r>
            <a:r>
              <a:rPr lang="en-US" sz="1700" dirty="0" err="1"/>
              <a:t>meccanici</a:t>
            </a:r>
            <a:r>
              <a:rPr lang="en-US" sz="1700" dirty="0"/>
              <a:t> </a:t>
            </a:r>
            <a:r>
              <a:rPr lang="en-US" sz="1700" dirty="0" err="1"/>
              <a:t>necessari</a:t>
            </a:r>
            <a:r>
              <a:rPr lang="en-US" sz="1700" dirty="0"/>
              <a:t> </a:t>
            </a:r>
            <a:r>
              <a:rPr lang="en-US" sz="1700" dirty="0" smtClean="0"/>
              <a:t>per le </a:t>
            </a:r>
            <a:r>
              <a:rPr lang="en-US" sz="1700" dirty="0" err="1"/>
              <a:t>camere</a:t>
            </a:r>
            <a:r>
              <a:rPr lang="en-US" sz="1700" dirty="0"/>
              <a:t> </a:t>
            </a:r>
            <a:r>
              <a:rPr lang="en-US" sz="1700" dirty="0" err="1"/>
              <a:t>micromega</a:t>
            </a:r>
            <a:r>
              <a:rPr lang="en-US" sz="1700" dirty="0"/>
              <a:t> di ATLAS (tool di </a:t>
            </a:r>
            <a:r>
              <a:rPr lang="en-US" sz="1700" dirty="0" err="1"/>
              <a:t>assemblaggio</a:t>
            </a:r>
            <a:r>
              <a:rPr lang="en-US" sz="1700" dirty="0"/>
              <a:t> e </a:t>
            </a:r>
            <a:r>
              <a:rPr lang="en-US" sz="1700" dirty="0" err="1"/>
              <a:t>camere</a:t>
            </a:r>
            <a:r>
              <a:rPr lang="en-US" sz="1700" dirty="0"/>
              <a:t> </a:t>
            </a:r>
            <a:r>
              <a:rPr lang="en-US" sz="1700" dirty="0" err="1"/>
              <a:t>stesse</a:t>
            </a:r>
            <a:r>
              <a:rPr lang="en-US" sz="1700" dirty="0" smtClean="0"/>
              <a:t>) (2 MU </a:t>
            </a:r>
            <a:r>
              <a:rPr lang="en-US" sz="1700" dirty="0" err="1" smtClean="0"/>
              <a:t>officina</a:t>
            </a:r>
            <a:r>
              <a:rPr lang="en-US" sz="1700" dirty="0" smtClean="0"/>
              <a:t> </a:t>
            </a:r>
            <a:r>
              <a:rPr lang="en-US" sz="1700" dirty="0" err="1" smtClean="0"/>
              <a:t>meccanica</a:t>
            </a:r>
            <a:r>
              <a:rPr lang="en-US" sz="1700" dirty="0" smtClean="0"/>
              <a:t>)</a:t>
            </a:r>
          </a:p>
          <a:p>
            <a:pPr lvl="1"/>
            <a:r>
              <a:rPr lang="en-US" sz="1700" dirty="0" err="1" smtClean="0">
                <a:solidFill>
                  <a:srgbClr val="FF0000"/>
                </a:solidFill>
              </a:rPr>
              <a:t>Inoltre</a:t>
            </a:r>
            <a:r>
              <a:rPr lang="en-US" sz="1700" dirty="0" smtClean="0">
                <a:solidFill>
                  <a:srgbClr val="FF0000"/>
                </a:solidFill>
              </a:rPr>
              <a:t> </a:t>
            </a:r>
            <a:r>
              <a:rPr lang="en-US" sz="1700" dirty="0" err="1" smtClean="0">
                <a:solidFill>
                  <a:srgbClr val="FF0000"/>
                </a:solidFill>
              </a:rPr>
              <a:t>si</a:t>
            </a:r>
            <a:r>
              <a:rPr lang="en-US" sz="1700" dirty="0" smtClean="0">
                <a:solidFill>
                  <a:srgbClr val="FF0000"/>
                </a:solidFill>
              </a:rPr>
              <a:t> </a:t>
            </a:r>
            <a:r>
              <a:rPr lang="en-US" sz="1700" dirty="0" err="1" smtClean="0">
                <a:solidFill>
                  <a:srgbClr val="FF0000"/>
                </a:solidFill>
              </a:rPr>
              <a:t>auspica</a:t>
            </a:r>
            <a:r>
              <a:rPr lang="en-US" sz="1700" dirty="0" smtClean="0">
                <a:solidFill>
                  <a:srgbClr val="FF0000"/>
                </a:solidFill>
              </a:rPr>
              <a:t> </a:t>
            </a:r>
            <a:r>
              <a:rPr lang="en-US" sz="1700" dirty="0" err="1">
                <a:solidFill>
                  <a:srgbClr val="FF0000"/>
                </a:solidFill>
              </a:rPr>
              <a:t>che</a:t>
            </a:r>
            <a:r>
              <a:rPr lang="en-US" sz="1700" dirty="0">
                <a:solidFill>
                  <a:srgbClr val="FF0000"/>
                </a:solidFill>
              </a:rPr>
              <a:t> la </a:t>
            </a:r>
            <a:r>
              <a:rPr lang="en-US" sz="1700" dirty="0" err="1">
                <a:solidFill>
                  <a:srgbClr val="FF0000"/>
                </a:solidFill>
              </a:rPr>
              <a:t>metrologia</a:t>
            </a:r>
            <a:r>
              <a:rPr lang="en-US" sz="1700" dirty="0">
                <a:solidFill>
                  <a:srgbClr val="FF0000"/>
                </a:solidFill>
              </a:rPr>
              <a:t> </a:t>
            </a:r>
            <a:r>
              <a:rPr lang="en-US" sz="1700" dirty="0" err="1">
                <a:solidFill>
                  <a:srgbClr val="FF0000"/>
                </a:solidFill>
              </a:rPr>
              <a:t>possa</a:t>
            </a:r>
            <a:r>
              <a:rPr lang="en-US" sz="1700" dirty="0">
                <a:solidFill>
                  <a:srgbClr val="FF0000"/>
                </a:solidFill>
              </a:rPr>
              <a:t> </a:t>
            </a:r>
            <a:r>
              <a:rPr lang="en-US" sz="1700" dirty="0" err="1">
                <a:solidFill>
                  <a:srgbClr val="FF0000"/>
                </a:solidFill>
              </a:rPr>
              <a:t>essere</a:t>
            </a:r>
            <a:r>
              <a:rPr lang="en-US" sz="1700" dirty="0">
                <a:solidFill>
                  <a:srgbClr val="FF0000"/>
                </a:solidFill>
              </a:rPr>
              <a:t> </a:t>
            </a:r>
            <a:r>
              <a:rPr lang="en-US" sz="1700" dirty="0" err="1">
                <a:solidFill>
                  <a:srgbClr val="FF0000"/>
                </a:solidFill>
              </a:rPr>
              <a:t>funzionante</a:t>
            </a:r>
            <a:r>
              <a:rPr lang="en-US" sz="1700" dirty="0">
                <a:solidFill>
                  <a:srgbClr val="FF0000"/>
                </a:solidFill>
              </a:rPr>
              <a:t> a </a:t>
            </a:r>
            <a:r>
              <a:rPr lang="en-US" sz="1700" dirty="0" err="1">
                <a:solidFill>
                  <a:srgbClr val="FF0000"/>
                </a:solidFill>
              </a:rPr>
              <a:t>breve</a:t>
            </a:r>
            <a:r>
              <a:rPr lang="en-US" sz="1700" dirty="0">
                <a:solidFill>
                  <a:srgbClr val="FF0000"/>
                </a:solidFill>
              </a:rPr>
              <a:t> per </a:t>
            </a:r>
            <a:r>
              <a:rPr lang="en-US" sz="1700" dirty="0" err="1">
                <a:solidFill>
                  <a:srgbClr val="FF0000"/>
                </a:solidFill>
              </a:rPr>
              <a:t>poter</a:t>
            </a:r>
            <a:r>
              <a:rPr lang="en-US" sz="1700" dirty="0">
                <a:solidFill>
                  <a:srgbClr val="FF0000"/>
                </a:solidFill>
              </a:rPr>
              <a:t> </a:t>
            </a:r>
            <a:r>
              <a:rPr lang="en-US" sz="1700" dirty="0" err="1" smtClean="0">
                <a:solidFill>
                  <a:srgbClr val="FF0000"/>
                </a:solidFill>
              </a:rPr>
              <a:t>effettuare</a:t>
            </a:r>
            <a:r>
              <a:rPr lang="en-US" sz="1700" dirty="0">
                <a:solidFill>
                  <a:srgbClr val="FF0000"/>
                </a:solidFill>
              </a:rPr>
              <a:t> </a:t>
            </a:r>
            <a:r>
              <a:rPr lang="en-US" sz="1700" dirty="0" smtClean="0">
                <a:solidFill>
                  <a:srgbClr val="FF0000"/>
                </a:solidFill>
              </a:rPr>
              <a:t>le </a:t>
            </a:r>
            <a:r>
              <a:rPr lang="en-US" sz="1700" dirty="0" err="1">
                <a:solidFill>
                  <a:srgbClr val="FF0000"/>
                </a:solidFill>
              </a:rPr>
              <a:t>misure</a:t>
            </a:r>
            <a:r>
              <a:rPr lang="en-US" sz="1700" dirty="0">
                <a:solidFill>
                  <a:srgbClr val="FF0000"/>
                </a:solidFill>
              </a:rPr>
              <a:t> sui </a:t>
            </a:r>
            <a:r>
              <a:rPr lang="en-US" sz="1700" dirty="0" err="1">
                <a:solidFill>
                  <a:srgbClr val="FF0000"/>
                </a:solidFill>
              </a:rPr>
              <a:t>prototipi</a:t>
            </a:r>
            <a:r>
              <a:rPr lang="en-US" sz="1700" dirty="0" smtClean="0">
                <a:solidFill>
                  <a:srgbClr val="FF0000"/>
                </a:solidFill>
              </a:rPr>
              <a:t> </a:t>
            </a:r>
            <a:r>
              <a:rPr lang="en-US" sz="1700" dirty="0" err="1" smtClean="0">
                <a:solidFill>
                  <a:srgbClr val="FF0000"/>
                </a:solidFill>
              </a:rPr>
              <a:t>gia</a:t>
            </a:r>
            <a:r>
              <a:rPr lang="en-US" sz="1700" dirty="0" smtClean="0">
                <a:solidFill>
                  <a:srgbClr val="FF0000"/>
                </a:solidFill>
              </a:rPr>
              <a:t>’</a:t>
            </a:r>
            <a:r>
              <a:rPr lang="en-US" sz="1700" dirty="0" smtClean="0">
                <a:solidFill>
                  <a:srgbClr val="FF0000"/>
                </a:solidFill>
              </a:rPr>
              <a:t> </a:t>
            </a:r>
            <a:r>
              <a:rPr lang="en-US" sz="1700" dirty="0" err="1" smtClean="0">
                <a:solidFill>
                  <a:srgbClr val="FF0000"/>
                </a:solidFill>
              </a:rPr>
              <a:t>realizzati</a:t>
            </a:r>
            <a:endParaRPr lang="en-US" sz="1700" dirty="0" smtClean="0">
              <a:solidFill>
                <a:srgbClr val="FF0000"/>
              </a:solidFill>
            </a:endParaRPr>
          </a:p>
          <a:p>
            <a:r>
              <a:rPr lang="en-US" sz="2000" dirty="0" err="1" smtClean="0"/>
              <a:t>Supporto</a:t>
            </a:r>
            <a:r>
              <a:rPr lang="en-US" sz="2000" dirty="0" smtClean="0"/>
              <a:t> </a:t>
            </a:r>
            <a:r>
              <a:rPr lang="en-US" sz="2000" dirty="0" err="1" smtClean="0"/>
              <a:t>tecnico</a:t>
            </a:r>
            <a:r>
              <a:rPr lang="en-US" sz="2000" dirty="0" smtClean="0"/>
              <a:t> DR</a:t>
            </a:r>
          </a:p>
          <a:p>
            <a:pPr lvl="1">
              <a:buNone/>
            </a:pPr>
            <a:r>
              <a:rPr lang="en-US" sz="1900" dirty="0" err="1" smtClean="0"/>
              <a:t>Attivita</a:t>
            </a:r>
            <a:r>
              <a:rPr lang="en-US" sz="1900" dirty="0" smtClean="0"/>
              <a:t>’ </a:t>
            </a:r>
            <a:r>
              <a:rPr lang="en-US" sz="1900" dirty="0" err="1" smtClean="0"/>
              <a:t>micromaga’s</a:t>
            </a:r>
            <a:r>
              <a:rPr lang="en-US" sz="1900" dirty="0" smtClean="0"/>
              <a:t> (</a:t>
            </a:r>
            <a:r>
              <a:rPr lang="en-US" sz="1900" dirty="0" err="1" smtClean="0"/>
              <a:t>realizzazione</a:t>
            </a:r>
            <a:r>
              <a:rPr lang="en-US" sz="1900" dirty="0" smtClean="0"/>
              <a:t> </a:t>
            </a:r>
            <a:r>
              <a:rPr lang="en-US" sz="1900" dirty="0" err="1" smtClean="0"/>
              <a:t>prototipi</a:t>
            </a:r>
            <a:r>
              <a:rPr lang="en-US" sz="1900" dirty="0" smtClean="0"/>
              <a:t> e tooling + test stand </a:t>
            </a:r>
            <a:r>
              <a:rPr lang="en-US" sz="1900" dirty="0" err="1" smtClean="0"/>
              <a:t>cosmici</a:t>
            </a:r>
            <a:r>
              <a:rPr lang="en-US" sz="1900" dirty="0" smtClean="0"/>
              <a:t>):</a:t>
            </a:r>
            <a:endParaRPr lang="it-IT" sz="1900" dirty="0" smtClean="0"/>
          </a:p>
          <a:p>
            <a:pPr lvl="1"/>
            <a:r>
              <a:rPr lang="en-US" sz="1700" dirty="0" smtClean="0"/>
              <a:t>6 MU </a:t>
            </a:r>
            <a:r>
              <a:rPr lang="en-US" sz="1700" dirty="0" err="1" smtClean="0"/>
              <a:t>tecnico</a:t>
            </a:r>
            <a:r>
              <a:rPr lang="en-US" sz="1700" dirty="0" smtClean="0"/>
              <a:t> </a:t>
            </a:r>
            <a:r>
              <a:rPr lang="en-US" sz="1700" dirty="0" err="1" smtClean="0"/>
              <a:t>meccanico</a:t>
            </a:r>
            <a:endParaRPr lang="en-US" sz="1700" dirty="0" smtClean="0"/>
          </a:p>
          <a:p>
            <a:pPr lvl="1"/>
            <a:r>
              <a:rPr lang="en-US" sz="1700" dirty="0" smtClean="0"/>
              <a:t>6 MU </a:t>
            </a:r>
            <a:r>
              <a:rPr lang="en-US" sz="1700" dirty="0" err="1" smtClean="0"/>
              <a:t>tecnico</a:t>
            </a:r>
            <a:r>
              <a:rPr lang="en-US" sz="1700" dirty="0" smtClean="0"/>
              <a:t> </a:t>
            </a:r>
            <a:r>
              <a:rPr lang="en-US" sz="1700" dirty="0" err="1" smtClean="0"/>
              <a:t>elettronico</a:t>
            </a:r>
            <a:endParaRPr lang="en-US" sz="1700" dirty="0"/>
          </a:p>
          <a:p>
            <a:pPr lvl="1">
              <a:buNone/>
            </a:pPr>
            <a:r>
              <a:rPr lang="en-US" sz="1900" dirty="0" err="1" smtClean="0"/>
              <a:t>Spostamento</a:t>
            </a:r>
            <a:r>
              <a:rPr lang="en-US" sz="1900" dirty="0" smtClean="0"/>
              <a:t> </a:t>
            </a:r>
            <a:r>
              <a:rPr lang="en-US" sz="1900" dirty="0" smtClean="0"/>
              <a:t>Tier</a:t>
            </a:r>
            <a:r>
              <a:rPr lang="en-US" sz="1900" dirty="0" smtClean="0"/>
              <a:t>-2:</a:t>
            </a:r>
            <a:r>
              <a:rPr lang="en-US" sz="1900" dirty="0"/>
              <a:t>  </a:t>
            </a:r>
            <a:r>
              <a:rPr lang="en-US" sz="1700" dirty="0"/>
              <a:t>      </a:t>
            </a:r>
            <a:endParaRPr lang="en-US" sz="1700" dirty="0" smtClean="0"/>
          </a:p>
          <a:p>
            <a:pPr lvl="1"/>
            <a:r>
              <a:rPr lang="it-IT" sz="1700" dirty="0" smtClean="0"/>
              <a:t>1 MU </a:t>
            </a:r>
            <a:r>
              <a:rPr lang="it-IT" sz="1700" dirty="0"/>
              <a:t>(0.5 meccanico 0.5 elettronico</a:t>
            </a:r>
            <a:r>
              <a:rPr lang="it-IT" sz="1700" dirty="0" smtClean="0"/>
              <a:t>)</a:t>
            </a:r>
            <a:endParaRPr lang="en-US" sz="1900" dirty="0" smtClean="0">
              <a:solidFill>
                <a:srgbClr val="0000FF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2/7/2013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867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177800" y="0"/>
            <a:ext cx="7480300" cy="400110"/>
          </a:xfrm>
          <a:prstGeom prst="rect">
            <a:avLst/>
          </a:prstGeom>
          <a:ln>
            <a:headEnd/>
            <a:tailEnd/>
          </a:ln>
          <a:effectLst>
            <a:innerShdw blurRad="63500" dist="50800" dir="8100000">
              <a:prstClr val="black">
                <a:alpha val="50000"/>
              </a:prstClr>
            </a:innerShdw>
            <a:softEdge rad="635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rPr>
              <a:t>UA9 @ Rainbow X-Ray facility</a:t>
            </a:r>
            <a:endParaRPr lang="en-US" sz="2000" i="1">
              <a:solidFill>
                <a:srgbClr val="FFFF00"/>
              </a:solidFill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1268" name="Picture 1" descr="IMG_307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549275"/>
            <a:ext cx="7632700" cy="570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5088" y="79375"/>
            <a:ext cx="7021512" cy="685800"/>
          </a:xfrm>
        </p:spPr>
        <p:txBody>
          <a:bodyPr/>
          <a:lstStyle/>
          <a:p>
            <a:r>
              <a:rPr lang="en-US"/>
              <a:t>UA9 - LNF</a:t>
            </a:r>
          </a:p>
        </p:txBody>
      </p:sp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179388" y="687388"/>
            <a:ext cx="5184775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tabLst>
                <a:tab pos="261938" algn="l"/>
              </a:tabLst>
            </a:pPr>
            <a:r>
              <a:rPr lang="en-US" sz="1800" dirty="0" err="1" smtClean="0">
                <a:solidFill>
                  <a:srgbClr val="FF3300"/>
                </a:solidFill>
                <a:ea typeface="Arial" charset="0"/>
                <a:cs typeface="Arial" charset="0"/>
              </a:rPr>
              <a:t>Partecipanti</a:t>
            </a:r>
            <a:r>
              <a:rPr lang="en-US" sz="1800" dirty="0" smtClean="0">
                <a:solidFill>
                  <a:srgbClr val="FF3300"/>
                </a:solidFill>
                <a:ea typeface="Arial" charset="0"/>
                <a:cs typeface="Arial" charset="0"/>
              </a:rPr>
              <a:t> per 2.3 FTE:</a:t>
            </a:r>
            <a:endParaRPr lang="en-US" sz="1800" dirty="0">
              <a:solidFill>
                <a:srgbClr val="FF3300"/>
              </a:solidFill>
              <a:ea typeface="Arial" charset="0"/>
              <a:cs typeface="Arial" charset="0"/>
            </a:endParaRPr>
          </a:p>
          <a:p>
            <a:pPr>
              <a:tabLst>
                <a:tab pos="261938" algn="l"/>
              </a:tabLst>
            </a:pPr>
            <a:endParaRPr lang="hr-HR" sz="1800" dirty="0"/>
          </a:p>
          <a:p>
            <a:pPr>
              <a:tabLst>
                <a:tab pos="261938" algn="l"/>
              </a:tabLst>
            </a:pPr>
            <a:r>
              <a:rPr lang="hr-HR" sz="1800" dirty="0"/>
              <a:t>Dabagov Sultan	40</a:t>
            </a:r>
            <a:r>
              <a:rPr lang="hr-HR" sz="1800" dirty="0" smtClean="0"/>
              <a:t>% / Resp. /	</a:t>
            </a:r>
            <a:r>
              <a:rPr lang="hr-HR" sz="1800" dirty="0"/>
              <a:t> </a:t>
            </a:r>
          </a:p>
          <a:p>
            <a:pPr>
              <a:tabLst>
                <a:tab pos="261938" algn="l"/>
              </a:tabLst>
            </a:pPr>
            <a:r>
              <a:rPr lang="en-US" sz="1800" dirty="0" err="1"/>
              <a:t>Dariush</a:t>
            </a:r>
            <a:r>
              <a:rPr lang="en-US" sz="1800" dirty="0"/>
              <a:t> </a:t>
            </a:r>
            <a:r>
              <a:rPr lang="en-US" sz="1800" dirty="0" err="1"/>
              <a:t>Hampai</a:t>
            </a:r>
            <a:r>
              <a:rPr lang="en-US" sz="1800" dirty="0"/>
              <a:t>	30%</a:t>
            </a:r>
          </a:p>
          <a:p>
            <a:pPr>
              <a:tabLst>
                <a:tab pos="261938" algn="l"/>
              </a:tabLst>
            </a:pPr>
            <a:r>
              <a:rPr lang="en-US" sz="1800" dirty="0" err="1"/>
              <a:t>Murtas</a:t>
            </a:r>
            <a:r>
              <a:rPr lang="en-US" sz="1800" dirty="0"/>
              <a:t> </a:t>
            </a:r>
            <a:r>
              <a:rPr lang="en-US" sz="1800" dirty="0" err="1"/>
              <a:t>Fabrizio</a:t>
            </a:r>
            <a:r>
              <a:rPr lang="en-US" sz="1800" dirty="0"/>
              <a:t>	30%</a:t>
            </a:r>
          </a:p>
          <a:p>
            <a:pPr>
              <a:tabLst>
                <a:tab pos="261938" algn="l"/>
              </a:tabLst>
            </a:pPr>
            <a:r>
              <a:rPr lang="en-US" sz="1800" dirty="0"/>
              <a:t>Claps Gerardo </a:t>
            </a:r>
            <a:r>
              <a:rPr lang="en-US" sz="1800" dirty="0" smtClean="0"/>
              <a:t>	40</a:t>
            </a:r>
            <a:r>
              <a:rPr lang="en-US" sz="1800" dirty="0"/>
              <a:t>%</a:t>
            </a:r>
          </a:p>
          <a:p>
            <a:pPr>
              <a:tabLst>
                <a:tab pos="261938" algn="l"/>
              </a:tabLst>
            </a:pPr>
            <a:r>
              <a:rPr lang="en-US" sz="1800" dirty="0" err="1"/>
              <a:t>Quintieri</a:t>
            </a:r>
            <a:r>
              <a:rPr lang="en-US" sz="1800" dirty="0"/>
              <a:t> </a:t>
            </a:r>
            <a:r>
              <a:rPr lang="en-US" sz="1800" dirty="0" err="1"/>
              <a:t>Lina</a:t>
            </a:r>
            <a:r>
              <a:rPr lang="en-US" sz="1800" dirty="0"/>
              <a:t> </a:t>
            </a:r>
            <a:r>
              <a:rPr lang="en-US" sz="1800" dirty="0" smtClean="0"/>
              <a:t>		20</a:t>
            </a:r>
            <a:r>
              <a:rPr lang="en-US" sz="1800" dirty="0"/>
              <a:t>%</a:t>
            </a:r>
          </a:p>
          <a:p>
            <a:pPr>
              <a:tabLst>
                <a:tab pos="261938" algn="l"/>
              </a:tabLst>
            </a:pPr>
            <a:endParaRPr lang="en-US" sz="1800" dirty="0"/>
          </a:p>
          <a:p>
            <a:pPr>
              <a:tabLst>
                <a:tab pos="261938" algn="l"/>
              </a:tabLst>
            </a:pPr>
            <a:r>
              <a:rPr lang="en-US" sz="1800" dirty="0" err="1"/>
              <a:t>Bogdanov</a:t>
            </a:r>
            <a:r>
              <a:rPr lang="en-US" sz="1800" dirty="0"/>
              <a:t> Oleg 	20%</a:t>
            </a:r>
          </a:p>
          <a:p>
            <a:pPr>
              <a:tabLst>
                <a:tab pos="261938" algn="l"/>
              </a:tabLst>
            </a:pPr>
            <a:r>
              <a:rPr lang="en-US" sz="1800" dirty="0" err="1"/>
              <a:t>Babaev</a:t>
            </a:r>
            <a:r>
              <a:rPr lang="en-US" sz="1800" dirty="0"/>
              <a:t> Anton</a:t>
            </a:r>
            <a:r>
              <a:rPr lang="en-US" sz="1800" dirty="0" smtClean="0"/>
              <a:t>		50</a:t>
            </a:r>
            <a:r>
              <a:rPr lang="en-US" sz="1800" dirty="0"/>
              <a:t>%</a:t>
            </a:r>
            <a:endParaRPr lang="en-US" sz="1800" dirty="0">
              <a:solidFill>
                <a:srgbClr val="FF3300"/>
              </a:solidFill>
              <a:ea typeface="Arial" charset="0"/>
              <a:cs typeface="Arial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79388" y="3549650"/>
            <a:ext cx="9036050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tabLst>
                <a:tab pos="261938" algn="l"/>
              </a:tabLst>
            </a:pPr>
            <a:r>
              <a:rPr lang="en-US" sz="1400" dirty="0" err="1">
                <a:solidFill>
                  <a:srgbClr val="FF3300"/>
                </a:solidFill>
              </a:rPr>
              <a:t>Attività</a:t>
            </a:r>
            <a:r>
              <a:rPr lang="en-US" sz="1400" dirty="0">
                <a:solidFill>
                  <a:srgbClr val="FF3300"/>
                </a:solidFill>
              </a:rPr>
              <a:t> 2013:</a:t>
            </a:r>
          </a:p>
          <a:p>
            <a:pPr>
              <a:tabLst>
                <a:tab pos="261938" algn="l"/>
              </a:tabLst>
            </a:pPr>
            <a:endParaRPr lang="en-US" sz="1400" dirty="0">
              <a:solidFill>
                <a:srgbClr val="FF3300"/>
              </a:solidFill>
            </a:endParaRPr>
          </a:p>
          <a:p>
            <a:pPr>
              <a:buFontTx/>
              <a:buChar char="•"/>
              <a:tabLst>
                <a:tab pos="261938" algn="l"/>
              </a:tabLst>
            </a:pPr>
            <a:r>
              <a:rPr lang="it-IT" sz="1400" dirty="0" smtClean="0">
                <a:solidFill>
                  <a:srgbClr val="000066"/>
                </a:solidFill>
              </a:rPr>
              <a:t>  Test </a:t>
            </a:r>
            <a:r>
              <a:rPr lang="it-IT" sz="1400" dirty="0" err="1">
                <a:solidFill>
                  <a:srgbClr val="000066"/>
                </a:solidFill>
              </a:rPr>
              <a:t>beam</a:t>
            </a:r>
            <a:r>
              <a:rPr lang="it-IT" sz="1400" dirty="0">
                <a:solidFill>
                  <a:srgbClr val="000066"/>
                </a:solidFill>
              </a:rPr>
              <a:t>, BTF</a:t>
            </a:r>
          </a:p>
          <a:p>
            <a:pPr>
              <a:buFontTx/>
              <a:buChar char="•"/>
              <a:tabLst>
                <a:tab pos="261938" algn="l"/>
              </a:tabLst>
            </a:pPr>
            <a:r>
              <a:rPr lang="it-IT" sz="1400" dirty="0">
                <a:solidFill>
                  <a:srgbClr val="000066"/>
                </a:solidFill>
              </a:rPr>
              <a:t>  </a:t>
            </a:r>
            <a:r>
              <a:rPr lang="it-IT" sz="1400" dirty="0" err="1">
                <a:solidFill>
                  <a:srgbClr val="000066"/>
                </a:solidFill>
              </a:rPr>
              <a:t>Commissioning</a:t>
            </a:r>
            <a:r>
              <a:rPr lang="it-IT" sz="1400" dirty="0">
                <a:solidFill>
                  <a:srgbClr val="000066"/>
                </a:solidFill>
              </a:rPr>
              <a:t> sistema per la caratterizzazione dei cristalli presso  XLAB </a:t>
            </a:r>
            <a:r>
              <a:rPr lang="it-IT" sz="1400" dirty="0" err="1">
                <a:solidFill>
                  <a:srgbClr val="000066"/>
                </a:solidFill>
              </a:rPr>
              <a:t>–</a:t>
            </a:r>
            <a:r>
              <a:rPr lang="it-IT" sz="1400" dirty="0">
                <a:solidFill>
                  <a:srgbClr val="000066"/>
                </a:solidFill>
              </a:rPr>
              <a:t> Frascati</a:t>
            </a:r>
          </a:p>
          <a:p>
            <a:pPr>
              <a:buFontTx/>
              <a:buChar char="•"/>
              <a:tabLst>
                <a:tab pos="261938" algn="l"/>
              </a:tabLst>
            </a:pPr>
            <a:r>
              <a:rPr lang="it-IT" sz="1400" dirty="0">
                <a:solidFill>
                  <a:srgbClr val="000066"/>
                </a:solidFill>
              </a:rPr>
              <a:t>  Messa a punto del </a:t>
            </a:r>
            <a:r>
              <a:rPr lang="it-IT" sz="1400" dirty="0">
                <a:solidFill>
                  <a:srgbClr val="FF3300"/>
                </a:solidFill>
              </a:rPr>
              <a:t>sistema di tracciatura </a:t>
            </a:r>
            <a:r>
              <a:rPr lang="it-IT" sz="1400" dirty="0" err="1">
                <a:solidFill>
                  <a:srgbClr val="FF3300"/>
                </a:solidFill>
              </a:rPr>
              <a:t>medipix</a:t>
            </a:r>
            <a:r>
              <a:rPr lang="it-IT" sz="1400" dirty="0">
                <a:solidFill>
                  <a:srgbClr val="000066"/>
                </a:solidFill>
              </a:rPr>
              <a:t> in SPS all’interno dei </a:t>
            </a:r>
            <a:r>
              <a:rPr lang="it-IT" sz="1400" dirty="0" err="1">
                <a:solidFill>
                  <a:srgbClr val="000066"/>
                </a:solidFill>
              </a:rPr>
              <a:t>3</a:t>
            </a:r>
            <a:r>
              <a:rPr lang="it-IT" sz="1400" dirty="0">
                <a:solidFill>
                  <a:srgbClr val="000066"/>
                </a:solidFill>
              </a:rPr>
              <a:t> Roman </a:t>
            </a:r>
            <a:r>
              <a:rPr lang="it-IT" sz="1400" dirty="0" err="1">
                <a:solidFill>
                  <a:srgbClr val="000066"/>
                </a:solidFill>
              </a:rPr>
              <a:t>Pots</a:t>
            </a:r>
            <a:endParaRPr lang="it-IT" sz="1400" dirty="0">
              <a:solidFill>
                <a:srgbClr val="000066"/>
              </a:solidFill>
            </a:endParaRPr>
          </a:p>
          <a:p>
            <a:pPr>
              <a:buFontTx/>
              <a:buChar char="•"/>
              <a:tabLst>
                <a:tab pos="261938" algn="l"/>
              </a:tabLst>
            </a:pPr>
            <a:r>
              <a:rPr lang="it-IT" sz="1400" dirty="0">
                <a:solidFill>
                  <a:srgbClr val="000066"/>
                </a:solidFill>
              </a:rPr>
              <a:t>  Installazione di due monitor GEM 4p per misura di background attorno alla </a:t>
            </a:r>
            <a:r>
              <a:rPr lang="it-IT" sz="1400" dirty="0" err="1">
                <a:solidFill>
                  <a:srgbClr val="000066"/>
                </a:solidFill>
              </a:rPr>
              <a:t>bema</a:t>
            </a:r>
            <a:r>
              <a:rPr lang="it-IT" sz="1400" dirty="0">
                <a:solidFill>
                  <a:srgbClr val="000066"/>
                </a:solidFill>
              </a:rPr>
              <a:t> pipe SPS</a:t>
            </a:r>
          </a:p>
          <a:p>
            <a:pPr>
              <a:buFontTx/>
              <a:buChar char="•"/>
              <a:tabLst>
                <a:tab pos="261938" algn="l"/>
              </a:tabLst>
            </a:pPr>
            <a:r>
              <a:rPr lang="it-IT" sz="1400" dirty="0">
                <a:solidFill>
                  <a:srgbClr val="000066"/>
                </a:solidFill>
              </a:rPr>
              <a:t>  Upgrade dispositivi montati su UA9 : GEM, </a:t>
            </a:r>
            <a:r>
              <a:rPr lang="it-IT" sz="1400" dirty="0" err="1">
                <a:solidFill>
                  <a:srgbClr val="000066"/>
                </a:solidFill>
              </a:rPr>
              <a:t>medipix</a:t>
            </a:r>
            <a:r>
              <a:rPr lang="it-IT" sz="1400" dirty="0">
                <a:solidFill>
                  <a:srgbClr val="000066"/>
                </a:solidFill>
              </a:rPr>
              <a:t>, e </a:t>
            </a:r>
            <a:r>
              <a:rPr lang="it-IT" sz="1400" dirty="0" err="1">
                <a:solidFill>
                  <a:srgbClr val="000066"/>
                </a:solidFill>
              </a:rPr>
              <a:t>scintillators</a:t>
            </a:r>
            <a:r>
              <a:rPr lang="it-IT" sz="1400" dirty="0">
                <a:solidFill>
                  <a:srgbClr val="000066"/>
                </a:solidFill>
              </a:rPr>
              <a:t>.</a:t>
            </a:r>
          </a:p>
          <a:p>
            <a:pPr>
              <a:buFontTx/>
              <a:buChar char="•"/>
              <a:tabLst>
                <a:tab pos="261938" algn="l"/>
              </a:tabLst>
            </a:pPr>
            <a:r>
              <a:rPr lang="en-US" sz="1400" dirty="0">
                <a:solidFill>
                  <a:srgbClr val="000066"/>
                </a:solidFill>
              </a:rPr>
              <a:t> </a:t>
            </a:r>
            <a:r>
              <a:rPr lang="en-US" sz="1400" dirty="0" err="1">
                <a:solidFill>
                  <a:srgbClr val="000066"/>
                </a:solidFill>
              </a:rPr>
              <a:t>Analisi</a:t>
            </a:r>
            <a:r>
              <a:rPr lang="en-US" sz="1400" dirty="0">
                <a:solidFill>
                  <a:srgbClr val="000066"/>
                </a:solidFill>
              </a:rPr>
              <a:t> </a:t>
            </a:r>
            <a:r>
              <a:rPr lang="en-US" sz="1400" dirty="0" err="1">
                <a:solidFill>
                  <a:srgbClr val="000066"/>
                </a:solidFill>
              </a:rPr>
              <a:t>dati</a:t>
            </a:r>
            <a:r>
              <a:rPr lang="en-US" sz="1400" dirty="0">
                <a:solidFill>
                  <a:srgbClr val="000066"/>
                </a:solidFill>
              </a:rPr>
              <a:t> UA9 MD</a:t>
            </a:r>
          </a:p>
          <a:p>
            <a:pPr>
              <a:buFontTx/>
              <a:buChar char="•"/>
              <a:tabLst>
                <a:tab pos="261938" algn="l"/>
              </a:tabLst>
            </a:pPr>
            <a:r>
              <a:rPr lang="en-US" sz="1400" dirty="0">
                <a:solidFill>
                  <a:srgbClr val="000066"/>
                </a:solidFill>
              </a:rPr>
              <a:t> </a:t>
            </a:r>
            <a:r>
              <a:rPr lang="en-US" sz="1400" dirty="0" err="1">
                <a:solidFill>
                  <a:srgbClr val="000066"/>
                </a:solidFill>
              </a:rPr>
              <a:t>Simulazioni</a:t>
            </a:r>
            <a:r>
              <a:rPr lang="en-US" sz="1400" dirty="0">
                <a:solidFill>
                  <a:srgbClr val="000066"/>
                </a:solidFill>
              </a:rPr>
              <a:t> </a:t>
            </a:r>
            <a:r>
              <a:rPr lang="en-US" sz="1400" dirty="0" err="1">
                <a:solidFill>
                  <a:srgbClr val="000066"/>
                </a:solidFill>
              </a:rPr>
              <a:t>di</a:t>
            </a:r>
            <a:r>
              <a:rPr lang="en-US" sz="1400" dirty="0">
                <a:solidFill>
                  <a:srgbClr val="000066"/>
                </a:solidFill>
              </a:rPr>
              <a:t> channeling  </a:t>
            </a:r>
            <a:r>
              <a:rPr lang="en-US" sz="1400" dirty="0" err="1">
                <a:solidFill>
                  <a:srgbClr val="000066"/>
                </a:solidFill>
              </a:rPr>
              <a:t>su</a:t>
            </a:r>
            <a:r>
              <a:rPr lang="en-US" sz="1400" dirty="0">
                <a:solidFill>
                  <a:srgbClr val="000066"/>
                </a:solidFill>
              </a:rPr>
              <a:t> </a:t>
            </a:r>
            <a:r>
              <a:rPr lang="en-US" sz="1400" dirty="0" err="1">
                <a:solidFill>
                  <a:srgbClr val="000066"/>
                </a:solidFill>
              </a:rPr>
              <a:t>cristallo</a:t>
            </a:r>
            <a:r>
              <a:rPr lang="en-US" sz="1400" dirty="0">
                <a:solidFill>
                  <a:srgbClr val="000066"/>
                </a:solidFill>
              </a:rPr>
              <a:t> per </a:t>
            </a:r>
            <a:r>
              <a:rPr lang="en-US" sz="1400" dirty="0" err="1">
                <a:solidFill>
                  <a:srgbClr val="000066"/>
                </a:solidFill>
              </a:rPr>
              <a:t>particelle</a:t>
            </a:r>
            <a:r>
              <a:rPr lang="en-US" sz="1400" dirty="0">
                <a:solidFill>
                  <a:srgbClr val="000066"/>
                </a:solidFill>
              </a:rPr>
              <a:t> </a:t>
            </a:r>
            <a:r>
              <a:rPr lang="en-US" sz="1400" dirty="0" err="1">
                <a:solidFill>
                  <a:srgbClr val="000066"/>
                </a:solidFill>
              </a:rPr>
              <a:t>relativistiche</a:t>
            </a:r>
            <a:r>
              <a:rPr lang="en-US" sz="1400" dirty="0">
                <a:solidFill>
                  <a:srgbClr val="000066"/>
                </a:solidFill>
              </a:rPr>
              <a:t>;</a:t>
            </a:r>
          </a:p>
          <a:p>
            <a:pPr>
              <a:buFontTx/>
              <a:buChar char="•"/>
              <a:tabLst>
                <a:tab pos="261938" algn="l"/>
              </a:tabLst>
            </a:pPr>
            <a:r>
              <a:rPr lang="en-US" sz="1400" dirty="0">
                <a:solidFill>
                  <a:srgbClr val="000066"/>
                </a:solidFill>
              </a:rPr>
              <a:t> </a:t>
            </a:r>
            <a:r>
              <a:rPr lang="en-US" sz="1400" dirty="0" err="1">
                <a:solidFill>
                  <a:srgbClr val="000066"/>
                </a:solidFill>
              </a:rPr>
              <a:t>Simulazioni</a:t>
            </a:r>
            <a:r>
              <a:rPr lang="en-US" sz="1400" dirty="0">
                <a:solidFill>
                  <a:srgbClr val="000066"/>
                </a:solidFill>
              </a:rPr>
              <a:t> </a:t>
            </a:r>
            <a:r>
              <a:rPr lang="en-US" sz="1400" dirty="0" err="1">
                <a:solidFill>
                  <a:srgbClr val="000066"/>
                </a:solidFill>
              </a:rPr>
              <a:t>di</a:t>
            </a:r>
            <a:r>
              <a:rPr lang="en-US" sz="1400" dirty="0">
                <a:solidFill>
                  <a:srgbClr val="000066"/>
                </a:solidFill>
              </a:rPr>
              <a:t> </a:t>
            </a:r>
            <a:r>
              <a:rPr lang="en-US" sz="1400" dirty="0" err="1">
                <a:solidFill>
                  <a:srgbClr val="000066"/>
                </a:solidFill>
              </a:rPr>
              <a:t>radiazione</a:t>
            </a:r>
            <a:r>
              <a:rPr lang="en-US" sz="1400" dirty="0">
                <a:solidFill>
                  <a:srgbClr val="000066"/>
                </a:solidFill>
              </a:rPr>
              <a:t> </a:t>
            </a:r>
            <a:r>
              <a:rPr lang="en-US" sz="1400" dirty="0" err="1">
                <a:solidFill>
                  <a:srgbClr val="000066"/>
                </a:solidFill>
              </a:rPr>
              <a:t>da</a:t>
            </a:r>
            <a:r>
              <a:rPr lang="en-US" sz="1400" dirty="0">
                <a:solidFill>
                  <a:srgbClr val="000066"/>
                </a:solidFill>
              </a:rPr>
              <a:t> channeling </a:t>
            </a:r>
            <a:r>
              <a:rPr lang="en-US" sz="1400" dirty="0" err="1">
                <a:solidFill>
                  <a:srgbClr val="000066"/>
                </a:solidFill>
              </a:rPr>
              <a:t>su</a:t>
            </a:r>
            <a:r>
              <a:rPr lang="en-US" sz="1400" dirty="0">
                <a:solidFill>
                  <a:srgbClr val="000066"/>
                </a:solidFill>
              </a:rPr>
              <a:t> diverse </a:t>
            </a:r>
            <a:r>
              <a:rPr lang="en-US" sz="1400" dirty="0" err="1">
                <a:solidFill>
                  <a:srgbClr val="000066"/>
                </a:solidFill>
              </a:rPr>
              <a:t>strutture</a:t>
            </a:r>
            <a:r>
              <a:rPr lang="en-US" sz="1400" dirty="0">
                <a:solidFill>
                  <a:srgbClr val="000066"/>
                </a:solidFill>
              </a:rPr>
              <a:t> </a:t>
            </a:r>
            <a:r>
              <a:rPr lang="en-US" sz="1400" dirty="0" err="1">
                <a:solidFill>
                  <a:srgbClr val="000066"/>
                </a:solidFill>
              </a:rPr>
              <a:t>cristalline</a:t>
            </a:r>
            <a:r>
              <a:rPr lang="en-US" sz="1400" dirty="0">
                <a:solidFill>
                  <a:srgbClr val="000066"/>
                </a:solidFill>
              </a:rPr>
              <a:t> </a:t>
            </a:r>
          </a:p>
          <a:p>
            <a:pPr>
              <a:buFontTx/>
              <a:buChar char="•"/>
              <a:tabLst>
                <a:tab pos="261938" algn="l"/>
              </a:tabLst>
            </a:pPr>
            <a:r>
              <a:rPr lang="en-US" sz="1400" dirty="0">
                <a:solidFill>
                  <a:srgbClr val="000066"/>
                </a:solidFill>
              </a:rPr>
              <a:t> </a:t>
            </a:r>
            <a:r>
              <a:rPr lang="en-US" sz="1400" dirty="0" err="1">
                <a:solidFill>
                  <a:srgbClr val="000066"/>
                </a:solidFill>
              </a:rPr>
              <a:t>Simulazione</a:t>
            </a:r>
            <a:r>
              <a:rPr lang="en-US" sz="1400" dirty="0">
                <a:solidFill>
                  <a:srgbClr val="000066"/>
                </a:solidFill>
              </a:rPr>
              <a:t> </a:t>
            </a:r>
            <a:r>
              <a:rPr lang="en-US" sz="1400" dirty="0" err="1">
                <a:solidFill>
                  <a:srgbClr val="000066"/>
                </a:solidFill>
              </a:rPr>
              <a:t>della</a:t>
            </a:r>
            <a:r>
              <a:rPr lang="en-US" sz="1400" dirty="0">
                <a:solidFill>
                  <a:srgbClr val="000066"/>
                </a:solidFill>
              </a:rPr>
              <a:t> </a:t>
            </a:r>
            <a:r>
              <a:rPr lang="en-US" sz="1400" dirty="0" err="1">
                <a:solidFill>
                  <a:srgbClr val="000066"/>
                </a:solidFill>
              </a:rPr>
              <a:t>collimazione</a:t>
            </a:r>
            <a:r>
              <a:rPr lang="en-US" sz="1400" dirty="0">
                <a:solidFill>
                  <a:srgbClr val="000066"/>
                </a:solidFill>
              </a:rPr>
              <a:t> al SPS</a:t>
            </a:r>
            <a:r>
              <a:rPr lang="it-IT" sz="1400" dirty="0">
                <a:solidFill>
                  <a:srgbClr val="000066"/>
                </a:solidFill>
              </a:rPr>
              <a:t>		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5088" y="79375"/>
            <a:ext cx="8507412" cy="685800"/>
          </a:xfrm>
        </p:spPr>
        <p:txBody>
          <a:bodyPr>
            <a:normAutofit/>
          </a:bodyPr>
          <a:lstStyle/>
          <a:p>
            <a:r>
              <a:rPr lang="en-US" dirty="0"/>
              <a:t>UA9</a:t>
            </a:r>
            <a:r>
              <a:rPr lang="en-US" dirty="0" smtClean="0"/>
              <a:t> – LNF </a:t>
            </a:r>
            <a:r>
              <a:rPr lang="en-US" dirty="0" err="1" smtClean="0"/>
              <a:t>Richieste</a:t>
            </a:r>
            <a:r>
              <a:rPr lang="en-US" dirty="0" smtClean="0"/>
              <a:t> </a:t>
            </a:r>
            <a:r>
              <a:rPr lang="en-US" dirty="0" err="1" smtClean="0"/>
              <a:t>finanziarie</a:t>
            </a:r>
            <a:r>
              <a:rPr lang="en-US" dirty="0" smtClean="0"/>
              <a:t> 2014</a:t>
            </a:r>
            <a:endParaRPr lang="en-US" dirty="0"/>
          </a:p>
        </p:txBody>
      </p:sp>
      <p:grpSp>
        <p:nvGrpSpPr>
          <p:cNvPr id="2" name="Group 9"/>
          <p:cNvGrpSpPr/>
          <p:nvPr/>
        </p:nvGrpSpPr>
        <p:grpSpPr>
          <a:xfrm>
            <a:off x="8379506" y="5919374"/>
            <a:ext cx="620683" cy="369332"/>
            <a:chOff x="8379506" y="5919374"/>
            <a:chExt cx="620683" cy="369332"/>
          </a:xfrm>
        </p:grpSpPr>
        <p:sp>
          <p:nvSpPr>
            <p:cNvPr id="6" name="Action Button: Custom 5">
              <a:hlinkClick r:id="" action="ppaction://noaction" highlightClick="1"/>
              <a:hlinkHover r:id="rId3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23850" y="1263679"/>
            <a:ext cx="8569325" cy="452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tabLst>
                <a:tab pos="261938" algn="l"/>
              </a:tabLst>
            </a:pPr>
            <a:r>
              <a:rPr lang="en-US" sz="1800" b="1" dirty="0" err="1">
                <a:solidFill>
                  <a:srgbClr val="FF3300"/>
                </a:solidFill>
                <a:latin typeface="Arial" charset="0"/>
              </a:rPr>
              <a:t>Consumo</a:t>
            </a:r>
            <a:r>
              <a:rPr lang="en-US" sz="1800" b="1" dirty="0">
                <a:solidFill>
                  <a:srgbClr val="FF3300"/>
                </a:solidFill>
                <a:latin typeface="Arial" charset="0"/>
              </a:rPr>
              <a:t> :</a:t>
            </a:r>
            <a:r>
              <a:rPr lang="en-US" sz="1800" b="1" dirty="0">
                <a:solidFill>
                  <a:srgbClr val="000066"/>
                </a:solidFill>
                <a:latin typeface="Arial" charset="0"/>
              </a:rPr>
              <a:t> </a:t>
            </a:r>
          </a:p>
          <a:p>
            <a:pPr>
              <a:tabLst>
                <a:tab pos="261938" algn="l"/>
              </a:tabLst>
            </a:pPr>
            <a:r>
              <a:rPr lang="en-US" sz="1800" dirty="0">
                <a:solidFill>
                  <a:srgbClr val="000066"/>
                </a:solidFill>
                <a:latin typeface="Arial" charset="0"/>
              </a:rPr>
              <a:t>	</a:t>
            </a:r>
            <a:r>
              <a:rPr lang="en-US" sz="1800" dirty="0" err="1">
                <a:solidFill>
                  <a:srgbClr val="000066"/>
                </a:solidFill>
                <a:latin typeface="Arial" charset="0"/>
              </a:rPr>
              <a:t>Sviluppo</a:t>
            </a:r>
            <a:r>
              <a:rPr lang="en-US" sz="1800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000066"/>
                </a:solidFill>
                <a:latin typeface="Arial" charset="0"/>
              </a:rPr>
              <a:t>Elettronica</a:t>
            </a:r>
            <a:r>
              <a:rPr lang="en-US" sz="1800" dirty="0">
                <a:solidFill>
                  <a:srgbClr val="000066"/>
                </a:solidFill>
                <a:latin typeface="Arial" charset="0"/>
              </a:rPr>
              <a:t> per </a:t>
            </a:r>
            <a:r>
              <a:rPr lang="en-US" sz="1800" dirty="0" err="1">
                <a:solidFill>
                  <a:srgbClr val="000066"/>
                </a:solidFill>
                <a:latin typeface="Arial" charset="0"/>
              </a:rPr>
              <a:t>rivelatori</a:t>
            </a:r>
            <a:r>
              <a:rPr lang="en-US" sz="1800" dirty="0">
                <a:solidFill>
                  <a:srgbClr val="000066"/>
                </a:solidFill>
                <a:latin typeface="Arial" charset="0"/>
              </a:rPr>
              <a:t> al diamante 		 </a:t>
            </a:r>
            <a:r>
              <a:rPr lang="en-US" sz="1800" dirty="0" smtClean="0">
                <a:solidFill>
                  <a:srgbClr val="000066"/>
                </a:solidFill>
                <a:latin typeface="Arial" charset="0"/>
              </a:rPr>
              <a:t> 			5 </a:t>
            </a:r>
            <a:r>
              <a:rPr lang="en-US" sz="1800" dirty="0" err="1">
                <a:solidFill>
                  <a:srgbClr val="000066"/>
                </a:solidFill>
                <a:latin typeface="Arial" charset="0"/>
              </a:rPr>
              <a:t>k</a:t>
            </a:r>
            <a:r>
              <a:rPr lang="en-US" dirty="0">
                <a:solidFill>
                  <a:srgbClr val="000066"/>
                </a:solidFill>
                <a:latin typeface="Arial" charset="0"/>
              </a:rPr>
              <a:t>€</a:t>
            </a:r>
            <a:endParaRPr lang="en-US" sz="1800" dirty="0">
              <a:solidFill>
                <a:srgbClr val="000066"/>
              </a:solidFill>
              <a:latin typeface="Arial" charset="0"/>
            </a:endParaRPr>
          </a:p>
          <a:p>
            <a:pPr>
              <a:tabLst>
                <a:tab pos="261938" algn="l"/>
              </a:tabLst>
            </a:pPr>
            <a:r>
              <a:rPr lang="en-US" sz="1800" dirty="0">
                <a:solidFill>
                  <a:srgbClr val="000066"/>
                </a:solidFill>
                <a:latin typeface="Arial" charset="0"/>
              </a:rPr>
              <a:t>	</a:t>
            </a:r>
            <a:r>
              <a:rPr lang="en-US" sz="1800" dirty="0" err="1">
                <a:solidFill>
                  <a:srgbClr val="000066"/>
                </a:solidFill>
                <a:latin typeface="Arial" charset="0"/>
              </a:rPr>
              <a:t>Rivelatori</a:t>
            </a:r>
            <a:r>
              <a:rPr lang="en-US" sz="1800" dirty="0">
                <a:solidFill>
                  <a:srgbClr val="000066"/>
                </a:solidFill>
                <a:latin typeface="Arial" charset="0"/>
              </a:rPr>
              <a:t> al diamante CIVIDEC			</a:t>
            </a:r>
            <a:r>
              <a:rPr lang="en-US" sz="1800" dirty="0" smtClean="0">
                <a:solidFill>
                  <a:srgbClr val="000066"/>
                </a:solidFill>
                <a:latin typeface="Arial" charset="0"/>
              </a:rPr>
              <a:t>					10 </a:t>
            </a:r>
            <a:r>
              <a:rPr lang="en-US" sz="1800" dirty="0" err="1">
                <a:solidFill>
                  <a:srgbClr val="000066"/>
                </a:solidFill>
                <a:latin typeface="Arial" charset="0"/>
              </a:rPr>
              <a:t>k</a:t>
            </a:r>
            <a:r>
              <a:rPr lang="en-US" sz="1800" dirty="0">
                <a:solidFill>
                  <a:srgbClr val="000066"/>
                </a:solidFill>
                <a:latin typeface="Arial" charset="0"/>
              </a:rPr>
              <a:t>€</a:t>
            </a:r>
          </a:p>
          <a:p>
            <a:pPr>
              <a:tabLst>
                <a:tab pos="261938" algn="l"/>
              </a:tabLst>
            </a:pPr>
            <a:r>
              <a:rPr lang="en-US" sz="1800" dirty="0">
                <a:solidFill>
                  <a:srgbClr val="000066"/>
                </a:solidFill>
                <a:latin typeface="Arial" charset="0"/>
              </a:rPr>
              <a:t>	</a:t>
            </a:r>
            <a:r>
              <a:rPr lang="en-US" sz="1800" dirty="0" err="1">
                <a:solidFill>
                  <a:srgbClr val="000066"/>
                </a:solidFill>
                <a:latin typeface="Arial" charset="0"/>
              </a:rPr>
              <a:t>Realizzazione</a:t>
            </a:r>
            <a:r>
              <a:rPr lang="en-US" sz="1800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000066"/>
                </a:solidFill>
                <a:latin typeface="Arial" charset="0"/>
              </a:rPr>
              <a:t>di</a:t>
            </a:r>
            <a:r>
              <a:rPr lang="en-US" sz="1800" dirty="0">
                <a:solidFill>
                  <a:srgbClr val="000066"/>
                </a:solidFill>
                <a:latin typeface="Arial" charset="0"/>
              </a:rPr>
              <a:t> un </a:t>
            </a:r>
            <a:r>
              <a:rPr lang="en-US" sz="1800" dirty="0" err="1">
                <a:solidFill>
                  <a:srgbClr val="000066"/>
                </a:solidFill>
                <a:latin typeface="Arial" charset="0"/>
              </a:rPr>
              <a:t>sistema</a:t>
            </a:r>
            <a:r>
              <a:rPr lang="en-US" sz="1800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000066"/>
                </a:solidFill>
                <a:latin typeface="Arial" charset="0"/>
              </a:rPr>
              <a:t>di</a:t>
            </a:r>
            <a:r>
              <a:rPr lang="en-US" sz="1800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000066"/>
                </a:solidFill>
                <a:latin typeface="Arial" charset="0"/>
              </a:rPr>
              <a:t>controllo</a:t>
            </a:r>
            <a:r>
              <a:rPr lang="en-US" sz="1800" dirty="0">
                <a:solidFill>
                  <a:srgbClr val="000066"/>
                </a:solidFill>
                <a:latin typeface="Arial" charset="0"/>
              </a:rPr>
              <a:t> per test </a:t>
            </a:r>
            <a:r>
              <a:rPr lang="en-US" sz="1800" dirty="0" err="1">
                <a:solidFill>
                  <a:srgbClr val="000066"/>
                </a:solidFill>
                <a:latin typeface="Arial" charset="0"/>
              </a:rPr>
              <a:t>cristalli</a:t>
            </a:r>
            <a:r>
              <a:rPr lang="en-US" sz="1800" dirty="0">
                <a:solidFill>
                  <a:srgbClr val="000066"/>
                </a:solidFill>
                <a:latin typeface="Arial" charset="0"/>
              </a:rPr>
              <a:t>          </a:t>
            </a:r>
            <a:r>
              <a:rPr lang="en-US" sz="1800" dirty="0" smtClean="0">
                <a:solidFill>
                  <a:srgbClr val="000066"/>
                </a:solidFill>
                <a:latin typeface="Arial" charset="0"/>
              </a:rPr>
              <a:t> 	5 </a:t>
            </a:r>
            <a:r>
              <a:rPr lang="en-US" sz="1800" dirty="0" err="1">
                <a:solidFill>
                  <a:srgbClr val="000066"/>
                </a:solidFill>
                <a:latin typeface="Arial" charset="0"/>
              </a:rPr>
              <a:t>k</a:t>
            </a:r>
            <a:r>
              <a:rPr lang="en-US" sz="1800" dirty="0">
                <a:solidFill>
                  <a:srgbClr val="000066"/>
                </a:solidFill>
                <a:latin typeface="Arial" charset="0"/>
              </a:rPr>
              <a:t>€</a:t>
            </a:r>
          </a:p>
          <a:p>
            <a:pPr>
              <a:tabLst>
                <a:tab pos="261938" algn="l"/>
              </a:tabLst>
            </a:pPr>
            <a:endParaRPr lang="it-IT" sz="1800" b="1" dirty="0">
              <a:solidFill>
                <a:srgbClr val="FF3300"/>
              </a:solidFill>
              <a:latin typeface="Arial" charset="0"/>
            </a:endParaRPr>
          </a:p>
          <a:p>
            <a:pPr>
              <a:tabLst>
                <a:tab pos="261938" algn="l"/>
              </a:tabLst>
            </a:pPr>
            <a:r>
              <a:rPr lang="it-IT" sz="1800" b="1" dirty="0">
                <a:solidFill>
                  <a:srgbClr val="FF3300"/>
                </a:solidFill>
                <a:latin typeface="Arial" charset="0"/>
              </a:rPr>
              <a:t>Inventariabile :</a:t>
            </a:r>
          </a:p>
          <a:p>
            <a:pPr>
              <a:tabLst>
                <a:tab pos="261938" algn="l"/>
              </a:tabLst>
            </a:pPr>
            <a:r>
              <a:rPr lang="it-IT" sz="1800" dirty="0">
                <a:solidFill>
                  <a:srgbClr val="000066"/>
                </a:solidFill>
                <a:latin typeface="Arial" charset="0"/>
              </a:rPr>
              <a:t> 	Rivelatore di PXR /</a:t>
            </a:r>
            <a:r>
              <a:rPr lang="it-IT" sz="1800" dirty="0" err="1">
                <a:solidFill>
                  <a:srgbClr val="000066"/>
                </a:solidFill>
                <a:latin typeface="Arial" charset="0"/>
              </a:rPr>
              <a:t>parametric</a:t>
            </a:r>
            <a:r>
              <a:rPr lang="it-IT" sz="1800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it-IT" sz="1800" dirty="0" err="1">
                <a:solidFill>
                  <a:srgbClr val="000066"/>
                </a:solidFill>
                <a:latin typeface="Arial" charset="0"/>
              </a:rPr>
              <a:t>X-ray</a:t>
            </a:r>
            <a:r>
              <a:rPr lang="it-IT" sz="1800" dirty="0">
                <a:solidFill>
                  <a:srgbClr val="000066"/>
                </a:solidFill>
                <a:latin typeface="Arial" charset="0"/>
              </a:rPr>
              <a:t>/ 		</a:t>
            </a:r>
            <a:r>
              <a:rPr lang="it-IT" sz="1800" dirty="0" smtClean="0">
                <a:solidFill>
                  <a:srgbClr val="000066"/>
                </a:solidFill>
                <a:latin typeface="Arial" charset="0"/>
              </a:rPr>
              <a:t>				20 </a:t>
            </a:r>
            <a:r>
              <a:rPr lang="it-IT" sz="1800" dirty="0" err="1">
                <a:solidFill>
                  <a:srgbClr val="000066"/>
                </a:solidFill>
                <a:latin typeface="Arial" charset="0"/>
              </a:rPr>
              <a:t>k€</a:t>
            </a:r>
            <a:endParaRPr lang="it-IT" sz="1800" dirty="0">
              <a:solidFill>
                <a:srgbClr val="000066"/>
              </a:solidFill>
              <a:latin typeface="Arial" charset="0"/>
            </a:endParaRPr>
          </a:p>
          <a:p>
            <a:pPr>
              <a:tabLst>
                <a:tab pos="261938" algn="l"/>
              </a:tabLst>
            </a:pPr>
            <a:r>
              <a:rPr lang="it-IT" sz="1800" b="1" dirty="0">
                <a:solidFill>
                  <a:srgbClr val="000066"/>
                </a:solidFill>
                <a:latin typeface="Arial" charset="0"/>
              </a:rPr>
              <a:t>	</a:t>
            </a:r>
            <a:r>
              <a:rPr lang="it-IT" sz="1800" dirty="0">
                <a:solidFill>
                  <a:srgbClr val="000066"/>
                </a:solidFill>
                <a:latin typeface="Arial" charset="0"/>
              </a:rPr>
              <a:t>Rivelatore di fluorescenza 			</a:t>
            </a:r>
            <a:r>
              <a:rPr lang="it-IT" sz="1800" dirty="0" smtClean="0">
                <a:solidFill>
                  <a:srgbClr val="000066"/>
                </a:solidFill>
                <a:latin typeface="Arial" charset="0"/>
              </a:rPr>
              <a:t>					?</a:t>
            </a:r>
            <a:r>
              <a:rPr lang="it-IT" sz="1800" dirty="0">
                <a:solidFill>
                  <a:srgbClr val="000066"/>
                </a:solidFill>
                <a:latin typeface="Arial" charset="0"/>
              </a:rPr>
              <a:t>? </a:t>
            </a:r>
            <a:r>
              <a:rPr lang="it-IT" sz="1800" dirty="0" err="1">
                <a:solidFill>
                  <a:srgbClr val="000066"/>
                </a:solidFill>
                <a:latin typeface="Arial" charset="0"/>
              </a:rPr>
              <a:t>K€</a:t>
            </a:r>
            <a:r>
              <a:rPr lang="it-IT" sz="1800" dirty="0">
                <a:solidFill>
                  <a:srgbClr val="000066"/>
                </a:solidFill>
                <a:latin typeface="Arial" charset="0"/>
              </a:rPr>
              <a:t>		</a:t>
            </a:r>
            <a:endParaRPr lang="it-IT" sz="1800" dirty="0">
              <a:solidFill>
                <a:srgbClr val="FF3300"/>
              </a:solidFill>
              <a:latin typeface="Arial" charset="0"/>
            </a:endParaRPr>
          </a:p>
          <a:p>
            <a:pPr>
              <a:tabLst>
                <a:tab pos="261938" algn="l"/>
              </a:tabLst>
            </a:pPr>
            <a:endParaRPr lang="it-IT" sz="1800" b="1" dirty="0">
              <a:solidFill>
                <a:srgbClr val="FF3300"/>
              </a:solidFill>
              <a:latin typeface="Arial" charset="0"/>
            </a:endParaRPr>
          </a:p>
          <a:p>
            <a:pPr>
              <a:tabLst>
                <a:tab pos="261938" algn="l"/>
              </a:tabLst>
            </a:pPr>
            <a:r>
              <a:rPr lang="it-IT" sz="1800" b="1" dirty="0">
                <a:solidFill>
                  <a:srgbClr val="FF3300"/>
                </a:solidFill>
                <a:latin typeface="Arial" charset="0"/>
              </a:rPr>
              <a:t>Costruzione apparati :</a:t>
            </a:r>
          </a:p>
          <a:p>
            <a:pPr>
              <a:tabLst>
                <a:tab pos="261938" algn="l"/>
              </a:tabLst>
            </a:pPr>
            <a:r>
              <a:rPr lang="it-IT" sz="1800" dirty="0">
                <a:latin typeface="Arial" charset="0"/>
              </a:rPr>
              <a:t>	</a:t>
            </a:r>
            <a:r>
              <a:rPr lang="it-IT" sz="1800" dirty="0">
                <a:solidFill>
                  <a:srgbClr val="000066"/>
                </a:solidFill>
                <a:latin typeface="Arial" charset="0"/>
              </a:rPr>
              <a:t>Costruzione proto </a:t>
            </a:r>
            <a:r>
              <a:rPr lang="it-IT" sz="1800" dirty="0" err="1">
                <a:solidFill>
                  <a:srgbClr val="000066"/>
                </a:solidFill>
                <a:latin typeface="Arial" charset="0"/>
              </a:rPr>
              <a:t>beam</a:t>
            </a:r>
            <a:r>
              <a:rPr lang="it-IT" sz="1800" dirty="0">
                <a:solidFill>
                  <a:srgbClr val="000066"/>
                </a:solidFill>
                <a:latin typeface="Arial" charset="0"/>
              </a:rPr>
              <a:t> loss monitor per LHC  Diamante	  </a:t>
            </a:r>
            <a:r>
              <a:rPr lang="it-IT" sz="1800" dirty="0" err="1">
                <a:solidFill>
                  <a:srgbClr val="000066"/>
                </a:solidFill>
                <a:latin typeface="Arial" charset="0"/>
              </a:rPr>
              <a:t>8</a:t>
            </a:r>
            <a:r>
              <a:rPr lang="it-IT" sz="1800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it-IT" sz="1800" dirty="0" err="1">
                <a:solidFill>
                  <a:srgbClr val="000066"/>
                </a:solidFill>
                <a:latin typeface="Arial" charset="0"/>
              </a:rPr>
              <a:t>k€</a:t>
            </a:r>
            <a:r>
              <a:rPr lang="it-IT" sz="1800" dirty="0">
                <a:solidFill>
                  <a:srgbClr val="000066"/>
                </a:solidFill>
                <a:latin typeface="Arial" charset="0"/>
              </a:rPr>
              <a:t> </a:t>
            </a:r>
          </a:p>
          <a:p>
            <a:pPr>
              <a:tabLst>
                <a:tab pos="261938" algn="l"/>
              </a:tabLst>
            </a:pPr>
            <a:endParaRPr lang="en-US" sz="1800" dirty="0">
              <a:solidFill>
                <a:srgbClr val="FF3300"/>
              </a:solidFill>
              <a:latin typeface="Arial" charset="0"/>
            </a:endParaRPr>
          </a:p>
          <a:p>
            <a:pPr>
              <a:tabLst>
                <a:tab pos="261938" algn="l"/>
              </a:tabLst>
            </a:pPr>
            <a:r>
              <a:rPr lang="en-US" sz="1800" b="1" dirty="0" err="1">
                <a:solidFill>
                  <a:srgbClr val="FF3300"/>
                </a:solidFill>
                <a:latin typeface="Arial" charset="0"/>
              </a:rPr>
              <a:t>M.Estero</a:t>
            </a:r>
            <a:r>
              <a:rPr lang="en-US" sz="1800" b="1" dirty="0">
                <a:solidFill>
                  <a:srgbClr val="FF3300"/>
                </a:solidFill>
                <a:latin typeface="Arial" charset="0"/>
              </a:rPr>
              <a:t> :</a:t>
            </a:r>
            <a:r>
              <a:rPr lang="en-US" sz="1800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000066"/>
                </a:solidFill>
                <a:latin typeface="Arial" charset="0"/>
              </a:rPr>
              <a:t>riunioni</a:t>
            </a:r>
            <a:r>
              <a:rPr lang="en-US" sz="1800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000066"/>
                </a:solidFill>
                <a:latin typeface="Arial" charset="0"/>
              </a:rPr>
              <a:t>di</a:t>
            </a:r>
            <a:r>
              <a:rPr lang="en-US" sz="1800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000066"/>
                </a:solidFill>
                <a:latin typeface="Arial" charset="0"/>
              </a:rPr>
              <a:t>collaborazione</a:t>
            </a:r>
            <a:r>
              <a:rPr lang="en-US" sz="1800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000066"/>
                </a:solidFill>
                <a:latin typeface="Arial" charset="0"/>
              </a:rPr>
              <a:t>e</a:t>
            </a:r>
            <a:r>
              <a:rPr lang="en-US" sz="1800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000066"/>
                </a:solidFill>
                <a:latin typeface="Arial" charset="0"/>
              </a:rPr>
              <a:t>turni</a:t>
            </a:r>
            <a:r>
              <a:rPr lang="en-US" sz="1800" dirty="0">
                <a:solidFill>
                  <a:srgbClr val="000066"/>
                </a:solidFill>
                <a:latin typeface="Arial" charset="0"/>
              </a:rPr>
              <a:t> test Beam </a:t>
            </a:r>
            <a:r>
              <a:rPr lang="en-US" sz="1800" dirty="0" err="1">
                <a:solidFill>
                  <a:srgbClr val="000066"/>
                </a:solidFill>
                <a:latin typeface="Arial" charset="0"/>
              </a:rPr>
              <a:t>e</a:t>
            </a:r>
            <a:r>
              <a:rPr lang="en-US" sz="1800" dirty="0">
                <a:solidFill>
                  <a:srgbClr val="000066"/>
                </a:solidFill>
                <a:latin typeface="Arial" charset="0"/>
              </a:rPr>
              <a:t> MD : 	15 </a:t>
            </a:r>
            <a:r>
              <a:rPr lang="en-US" sz="1800" dirty="0" err="1">
                <a:solidFill>
                  <a:srgbClr val="000066"/>
                </a:solidFill>
                <a:latin typeface="Arial" charset="0"/>
              </a:rPr>
              <a:t>k</a:t>
            </a:r>
            <a:r>
              <a:rPr lang="en-US" sz="1800" dirty="0">
                <a:solidFill>
                  <a:srgbClr val="000066"/>
                </a:solidFill>
                <a:latin typeface="Arial" charset="0"/>
              </a:rPr>
              <a:t>€ </a:t>
            </a:r>
          </a:p>
          <a:p>
            <a:pPr>
              <a:tabLst>
                <a:tab pos="261938" algn="l"/>
              </a:tabLst>
            </a:pPr>
            <a:endParaRPr lang="en-US" sz="1800" dirty="0">
              <a:solidFill>
                <a:srgbClr val="FF3300"/>
              </a:solidFill>
              <a:latin typeface="Arial" charset="0"/>
            </a:endParaRPr>
          </a:p>
          <a:p>
            <a:pPr>
              <a:tabLst>
                <a:tab pos="261938" algn="l"/>
              </a:tabLst>
            </a:pPr>
            <a:r>
              <a:rPr lang="en-US" sz="1800" b="1" dirty="0" err="1">
                <a:solidFill>
                  <a:srgbClr val="FF3300"/>
                </a:solidFill>
                <a:latin typeface="Arial" charset="0"/>
              </a:rPr>
              <a:t>M.Interne</a:t>
            </a:r>
            <a:r>
              <a:rPr lang="en-US" sz="1800" b="1" dirty="0">
                <a:solidFill>
                  <a:srgbClr val="FF3300"/>
                </a:solidFill>
                <a:latin typeface="Arial" charset="0"/>
              </a:rPr>
              <a:t> :</a:t>
            </a:r>
            <a:r>
              <a:rPr lang="en-US" sz="1800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000066"/>
                </a:solidFill>
                <a:latin typeface="Arial" charset="0"/>
              </a:rPr>
              <a:t>riunioni</a:t>
            </a:r>
            <a:r>
              <a:rPr lang="en-US" sz="1800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000066"/>
                </a:solidFill>
                <a:latin typeface="Arial" charset="0"/>
              </a:rPr>
              <a:t>di</a:t>
            </a:r>
            <a:r>
              <a:rPr lang="en-US" sz="1800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000066"/>
                </a:solidFill>
                <a:latin typeface="Arial" charset="0"/>
              </a:rPr>
              <a:t>collaborazione</a:t>
            </a:r>
            <a:r>
              <a:rPr lang="en-US" sz="1800" dirty="0">
                <a:solidFill>
                  <a:srgbClr val="000066"/>
                </a:solidFill>
                <a:latin typeface="Arial" charset="0"/>
              </a:rPr>
              <a:t> 			  1 </a:t>
            </a:r>
            <a:r>
              <a:rPr lang="en-US" sz="1800" dirty="0" err="1">
                <a:solidFill>
                  <a:srgbClr val="000066"/>
                </a:solidFill>
                <a:latin typeface="Arial" charset="0"/>
              </a:rPr>
              <a:t>k</a:t>
            </a:r>
            <a:r>
              <a:rPr lang="en-US" sz="1800" dirty="0">
                <a:solidFill>
                  <a:srgbClr val="000066"/>
                </a:solidFill>
                <a:latin typeface="Arial" charset="0"/>
              </a:rPr>
              <a:t>€</a:t>
            </a:r>
            <a:endParaRPr lang="en-US" sz="1800" dirty="0" smtClean="0">
              <a:solidFill>
                <a:srgbClr val="000066"/>
              </a:solidFill>
              <a:latin typeface="Arial" charset="0"/>
            </a:endParaRPr>
          </a:p>
          <a:p>
            <a:pPr>
              <a:tabLst>
                <a:tab pos="261938" algn="l"/>
              </a:tabLst>
            </a:pPr>
            <a:endParaRPr lang="en-US" sz="1800" dirty="0" smtClean="0">
              <a:solidFill>
                <a:srgbClr val="000066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Bilancio</a:t>
            </a:r>
            <a:r>
              <a:rPr lang="en-US" dirty="0" smtClean="0"/>
              <a:t> CSN1 – lo </a:t>
            </a:r>
            <a:r>
              <a:rPr lang="en-US" dirty="0" err="1" smtClean="0"/>
              <a:t>storico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66280"/>
            <a:ext cx="8686800" cy="4937760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Bilancio</a:t>
            </a:r>
            <a:r>
              <a:rPr lang="en-US" sz="2400" dirty="0" smtClean="0"/>
              <a:t> in </a:t>
            </a:r>
            <a:r>
              <a:rPr lang="en-US" sz="2400" dirty="0" err="1" smtClean="0"/>
              <a:t>costante</a:t>
            </a:r>
            <a:r>
              <a:rPr lang="en-US" sz="2400" dirty="0" smtClean="0"/>
              <a:t> </a:t>
            </a:r>
            <a:r>
              <a:rPr lang="en-US" sz="2400" dirty="0" err="1" smtClean="0"/>
              <a:t>diminuzione</a:t>
            </a:r>
            <a:r>
              <a:rPr lang="en-US" sz="2400" dirty="0" smtClean="0"/>
              <a:t>, </a:t>
            </a:r>
            <a:r>
              <a:rPr lang="en-US" sz="2400" dirty="0" err="1" smtClean="0"/>
              <a:t>anche</a:t>
            </a:r>
            <a:r>
              <a:rPr lang="en-US" sz="2400" dirty="0" smtClean="0"/>
              <a:t> </a:t>
            </a:r>
            <a:r>
              <a:rPr lang="en-US" sz="2400" dirty="0" err="1" smtClean="0"/>
              <a:t>senza</a:t>
            </a:r>
            <a:r>
              <a:rPr lang="en-US" sz="2400" dirty="0" smtClean="0"/>
              <a:t> </a:t>
            </a:r>
            <a:r>
              <a:rPr lang="en-US" sz="2400" dirty="0" err="1" smtClean="0"/>
              <a:t>adeguare</a:t>
            </a:r>
            <a:r>
              <a:rPr lang="en-US" sz="2400" dirty="0" smtClean="0"/>
              <a:t> per </a:t>
            </a:r>
            <a:r>
              <a:rPr lang="en-US" sz="2400" dirty="0" err="1" smtClean="0"/>
              <a:t>l’inflazione</a:t>
            </a:r>
            <a:r>
              <a:rPr lang="en-US" sz="2400" dirty="0" smtClean="0"/>
              <a:t>, ~ -20% in 5 </a:t>
            </a:r>
            <a:r>
              <a:rPr lang="en-US" sz="2400" dirty="0" err="1" smtClean="0"/>
              <a:t>anni</a:t>
            </a:r>
            <a:r>
              <a:rPr lang="en-US" sz="2400" dirty="0" smtClean="0"/>
              <a:t> (-25% a </a:t>
            </a:r>
            <a:r>
              <a:rPr lang="en-US" sz="2400" dirty="0" err="1" smtClean="0"/>
              <a:t>inflazione</a:t>
            </a:r>
            <a:r>
              <a:rPr lang="en-US" sz="2400" dirty="0" smtClean="0"/>
              <a:t> ISTAT </a:t>
            </a:r>
            <a:r>
              <a:rPr lang="en-US" sz="2400" dirty="0" err="1" smtClean="0"/>
              <a:t>corretta</a:t>
            </a:r>
            <a:r>
              <a:rPr lang="en-US" sz="2400" dirty="0" smtClean="0"/>
              <a:t>)</a:t>
            </a:r>
            <a:endParaRPr lang="en-US" sz="19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2/7/2013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12648" y="2113280"/>
          <a:ext cx="7920635" cy="4221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6452"/>
                <a:gridCol w="1136452"/>
                <a:gridCol w="1136452"/>
                <a:gridCol w="1136452"/>
                <a:gridCol w="1136452"/>
                <a:gridCol w="1136452"/>
                <a:gridCol w="1101923"/>
              </a:tblGrid>
              <a:tr h="422677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Year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MI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ME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Cons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Inv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App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Tot</a:t>
                      </a:r>
                      <a:endParaRPr lang="en-US" sz="2200" dirty="0"/>
                    </a:p>
                  </a:txBody>
                  <a:tcPr/>
                </a:tc>
              </a:tr>
              <a:tr h="542142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2007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1522.5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10100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6000.5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1570.5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5506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25000</a:t>
                      </a:r>
                      <a:endParaRPr lang="en-US" sz="2200" b="1" dirty="0"/>
                    </a:p>
                  </a:txBody>
                  <a:tcPr/>
                </a:tc>
              </a:tr>
              <a:tr h="542142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2008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1648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9443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7768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1345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4926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25413</a:t>
                      </a:r>
                      <a:endParaRPr lang="en-US" sz="2200" b="1" dirty="0"/>
                    </a:p>
                  </a:txBody>
                  <a:tcPr/>
                </a:tc>
              </a:tr>
              <a:tr h="542142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2009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1551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8601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5973.5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1050.5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6247.5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23617</a:t>
                      </a:r>
                      <a:endParaRPr lang="en-US" sz="2200" b="1" dirty="0"/>
                    </a:p>
                  </a:txBody>
                  <a:tcPr/>
                </a:tc>
              </a:tr>
              <a:tr h="542142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2010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1636.5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8500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5372.5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940.5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5019.5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21730</a:t>
                      </a:r>
                      <a:endParaRPr lang="en-US" sz="2200" b="1" dirty="0"/>
                    </a:p>
                  </a:txBody>
                  <a:tcPr/>
                </a:tc>
              </a:tr>
              <a:tr h="542142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2011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888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6342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6136.5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851.5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4409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18923</a:t>
                      </a:r>
                      <a:endParaRPr lang="en-US" sz="2200" b="1" dirty="0"/>
                    </a:p>
                  </a:txBody>
                  <a:tcPr/>
                </a:tc>
              </a:tr>
              <a:tr h="542142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2012</a:t>
                      </a:r>
                      <a:endParaRPr lang="en-US" sz="2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877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7456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6790.5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699.5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5787.5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19837</a:t>
                      </a:r>
                      <a:endParaRPr lang="en-US" sz="2200" b="1" dirty="0"/>
                    </a:p>
                  </a:txBody>
                  <a:tcPr/>
                </a:tc>
              </a:tr>
              <a:tr h="542142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2013</a:t>
                      </a:r>
                      <a:endParaRPr lang="en-US" sz="22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7156</a:t>
                      </a:r>
                      <a:endParaRPr lang="en-US" sz="2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5025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974.5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5231.0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18620</a:t>
                      </a:r>
                      <a:endParaRPr lang="en-US" sz="22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Richieste/approvato</a:t>
            </a:r>
            <a:r>
              <a:rPr lang="en-US" dirty="0" smtClean="0"/>
              <a:t> </a:t>
            </a:r>
            <a:r>
              <a:rPr lang="en-US" dirty="0" err="1" smtClean="0"/>
              <a:t>Dotazioni</a:t>
            </a:r>
            <a:r>
              <a:rPr lang="en-US" dirty="0" smtClean="0"/>
              <a:t> LNF 2010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66280"/>
            <a:ext cx="8686800" cy="493776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2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2/7/2013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74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35592" y="1235636"/>
          <a:ext cx="8595596" cy="509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196"/>
                <a:gridCol w="4404794"/>
                <a:gridCol w="689093"/>
                <a:gridCol w="689093"/>
                <a:gridCol w="222942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Motivaz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Rich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Referaggi</a:t>
                      </a:r>
                      <a:r>
                        <a:rPr lang="en-US" dirty="0" smtClean="0"/>
                        <a:t> CSN1: </a:t>
                      </a:r>
                      <a:r>
                        <a:rPr lang="en-US" dirty="0" err="1" smtClean="0"/>
                        <a:t>Bossi</a:t>
                      </a:r>
                      <a:r>
                        <a:rPr lang="en-US" dirty="0" smtClean="0"/>
                        <a:t> (</a:t>
                      </a:r>
                      <a:r>
                        <a:rPr lang="en-US" dirty="0" err="1" smtClean="0"/>
                        <a:t>Calcolo</a:t>
                      </a:r>
                      <a:r>
                        <a:rPr lang="en-US" dirty="0" smtClean="0"/>
                        <a:t> LHC,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GRID)</a:t>
                      </a:r>
                      <a:endParaRPr lang="en-US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err="1" smtClean="0"/>
                        <a:t>Ghigo</a:t>
                      </a:r>
                      <a:r>
                        <a:rPr lang="en-US" baseline="0" dirty="0" smtClean="0"/>
                        <a:t> (UA9)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-2kE per </a:t>
                      </a:r>
                      <a:r>
                        <a:rPr lang="en-US" dirty="0" err="1" smtClean="0"/>
                        <a:t>sede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romana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76.1 FTE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31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+6%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Venanzoni</a:t>
                      </a:r>
                      <a:r>
                        <a:rPr lang="en-US" dirty="0" smtClean="0"/>
                        <a:t> </a:t>
                      </a:r>
                      <a:r>
                        <a:rPr lang="en-US" baseline="0" dirty="0" smtClean="0"/>
                        <a:t>(PDG)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Bencivenni</a:t>
                      </a:r>
                      <a:r>
                        <a:rPr lang="en-US" dirty="0" smtClean="0"/>
                        <a:t> RD51 (</a:t>
                      </a:r>
                      <a:r>
                        <a:rPr lang="en-US" dirty="0" err="1" smtClean="0"/>
                        <a:t>Riunioni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err="1" smtClean="0"/>
                        <a:t>membro</a:t>
                      </a:r>
                      <a:r>
                        <a:rPr lang="en-US" baseline="0" dirty="0" smtClean="0"/>
                        <a:t> Man. B)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Referaggio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76.1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32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30.5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-5%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BES III (7) +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Calorimetro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p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-ILC (3)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MoU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RD51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1.5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1.5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76.1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43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41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~0%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(34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€) +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PC (20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54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52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calcolata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-4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(2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€) + Spring school (3 </a:t>
                      </a:r>
                      <a:r>
                        <a:rPr lang="en-US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5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4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Metabolismo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Totale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dotazioni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non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taggato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168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163.5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Oval 11"/>
          <p:cNvSpPr/>
          <p:nvPr/>
        </p:nvSpPr>
        <p:spPr>
          <a:xfrm>
            <a:off x="6070600" y="5964340"/>
            <a:ext cx="596900" cy="44916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Richieste/approvato</a:t>
            </a:r>
            <a:r>
              <a:rPr lang="en-US" dirty="0" smtClean="0"/>
              <a:t> </a:t>
            </a:r>
            <a:r>
              <a:rPr lang="en-US" dirty="0" err="1" smtClean="0"/>
              <a:t>Dotazioni</a:t>
            </a:r>
            <a:r>
              <a:rPr lang="en-US" dirty="0" smtClean="0"/>
              <a:t> LNF 2011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66280"/>
            <a:ext cx="8686800" cy="493776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2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2/7/2013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35592" y="1235636"/>
          <a:ext cx="8595596" cy="509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196"/>
                <a:gridCol w="4404794"/>
                <a:gridCol w="689093"/>
                <a:gridCol w="689093"/>
                <a:gridCol w="222942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Motivaz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Rich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Referaggi</a:t>
                      </a:r>
                      <a:r>
                        <a:rPr lang="en-US" dirty="0" smtClean="0"/>
                        <a:t> CSN1: </a:t>
                      </a:r>
                      <a:r>
                        <a:rPr lang="en-US" dirty="0" err="1" smtClean="0"/>
                        <a:t>Bossi</a:t>
                      </a:r>
                      <a:r>
                        <a:rPr lang="en-US" dirty="0" smtClean="0"/>
                        <a:t> (</a:t>
                      </a:r>
                      <a:r>
                        <a:rPr lang="en-US" dirty="0" err="1" smtClean="0"/>
                        <a:t>Calcolo</a:t>
                      </a:r>
                      <a:r>
                        <a:rPr lang="en-US" dirty="0" smtClean="0"/>
                        <a:t> LHC,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GRID)</a:t>
                      </a:r>
                      <a:endParaRPr lang="en-US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err="1" smtClean="0"/>
                        <a:t>Ghigo</a:t>
                      </a:r>
                      <a:r>
                        <a:rPr lang="en-US" baseline="0" dirty="0" smtClean="0"/>
                        <a:t> (UA9)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-2kE per </a:t>
                      </a:r>
                      <a:r>
                        <a:rPr lang="en-US" dirty="0" err="1" smtClean="0"/>
                        <a:t>sede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romana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80.3 FTE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33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14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-57%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 rowSpan="5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Bloise</a:t>
                      </a:r>
                      <a:r>
                        <a:rPr lang="en-US" dirty="0" smtClean="0"/>
                        <a:t> (ECFA)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Venanzoni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Antonelli</a:t>
                      </a:r>
                      <a:r>
                        <a:rPr lang="en-US" baseline="0" dirty="0" smtClean="0"/>
                        <a:t> M. (PDG)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Bencivenni</a:t>
                      </a:r>
                      <a:r>
                        <a:rPr lang="en-US" dirty="0" smtClean="0"/>
                        <a:t> RD51 (</a:t>
                      </a:r>
                      <a:r>
                        <a:rPr lang="en-US" dirty="0" err="1" smtClean="0"/>
                        <a:t>Riunioni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err="1" smtClean="0"/>
                        <a:t>membro</a:t>
                      </a:r>
                      <a:r>
                        <a:rPr lang="en-US" baseline="0" dirty="0" smtClean="0"/>
                        <a:t> Man. B)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Referaggio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80.3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33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13.5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-60%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80.3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44.5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45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~0%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(34.5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€) +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PC (20.5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55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55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calcolata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~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(2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€) + Spring school (3 </a:t>
                      </a:r>
                      <a:r>
                        <a:rPr lang="en-US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5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4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Metabolismo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Totale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dotazioni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non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taggato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173.5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134.5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Oval 10"/>
          <p:cNvSpPr/>
          <p:nvPr/>
        </p:nvSpPr>
        <p:spPr>
          <a:xfrm>
            <a:off x="6070600" y="5964340"/>
            <a:ext cx="596900" cy="44916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Richieste/approvato</a:t>
            </a:r>
            <a:r>
              <a:rPr lang="en-US" dirty="0" smtClean="0"/>
              <a:t> </a:t>
            </a:r>
            <a:r>
              <a:rPr lang="en-US" dirty="0" err="1" smtClean="0"/>
              <a:t>Dotazioni</a:t>
            </a:r>
            <a:r>
              <a:rPr lang="en-US" dirty="0" smtClean="0"/>
              <a:t> LNF </a:t>
            </a:r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66280"/>
            <a:ext cx="8686800" cy="493776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2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2/7/2013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35592" y="1234320"/>
          <a:ext cx="8595596" cy="509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196"/>
                <a:gridCol w="4404794"/>
                <a:gridCol w="689093"/>
                <a:gridCol w="689093"/>
                <a:gridCol w="222942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Motivaz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Rich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Referaggi</a:t>
                      </a:r>
                      <a:r>
                        <a:rPr lang="en-US" dirty="0" smtClean="0"/>
                        <a:t> CSN1: </a:t>
                      </a:r>
                      <a:r>
                        <a:rPr lang="en-US" dirty="0" err="1" smtClean="0"/>
                        <a:t>Bossi</a:t>
                      </a:r>
                      <a:r>
                        <a:rPr lang="en-US" dirty="0" smtClean="0"/>
                        <a:t> (</a:t>
                      </a:r>
                      <a:r>
                        <a:rPr lang="en-US" dirty="0" err="1" smtClean="0"/>
                        <a:t>Calcolo</a:t>
                      </a:r>
                      <a:r>
                        <a:rPr lang="en-US" dirty="0" smtClean="0"/>
                        <a:t> LHC,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GRID)</a:t>
                      </a:r>
                      <a:endParaRPr lang="en-US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err="1" smtClean="0"/>
                        <a:t>Ghigo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e</a:t>
                      </a:r>
                      <a:r>
                        <a:rPr lang="en-US" baseline="0" dirty="0" smtClean="0"/>
                        <a:t> De </a:t>
                      </a:r>
                      <a:r>
                        <a:rPr lang="en-US" baseline="0" dirty="0" err="1" smtClean="0"/>
                        <a:t>Sangro</a:t>
                      </a:r>
                      <a:r>
                        <a:rPr lang="en-US" baseline="0" dirty="0" smtClean="0"/>
                        <a:t> (UA9)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-2kE per </a:t>
                      </a:r>
                      <a:r>
                        <a:rPr lang="en-US" dirty="0" err="1" smtClean="0"/>
                        <a:t>sede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romana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71.3 FTE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29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15.5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-47%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 rowSpan="5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Bloise</a:t>
                      </a:r>
                      <a:r>
                        <a:rPr lang="en-US" dirty="0" smtClean="0"/>
                        <a:t> (ECFA)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Venanzoni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Antonelli</a:t>
                      </a:r>
                      <a:r>
                        <a:rPr lang="en-US" baseline="0" dirty="0" smtClean="0"/>
                        <a:t> M. (PDG)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Miscetti</a:t>
                      </a:r>
                      <a:r>
                        <a:rPr lang="en-US" dirty="0" smtClean="0"/>
                        <a:t> (LHCC)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Come </a:t>
                      </a:r>
                      <a:r>
                        <a:rPr lang="en-US" dirty="0" err="1" smtClean="0"/>
                        <a:t>Cecchi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Bencivenni</a:t>
                      </a:r>
                      <a:r>
                        <a:rPr lang="en-US" dirty="0" smtClean="0"/>
                        <a:t> RD51 (</a:t>
                      </a:r>
                      <a:r>
                        <a:rPr lang="en-US" dirty="0" err="1" smtClean="0"/>
                        <a:t>Riunioni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err="1" smtClean="0"/>
                        <a:t>membro</a:t>
                      </a:r>
                      <a:r>
                        <a:rPr lang="en-US" baseline="0" dirty="0" smtClean="0"/>
                        <a:t> Man. B)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Ref. </a:t>
                      </a:r>
                      <a:r>
                        <a:rPr lang="en-US" dirty="0" err="1" smtClean="0"/>
                        <a:t>da</a:t>
                      </a:r>
                      <a:r>
                        <a:rPr lang="en-US" dirty="0" smtClean="0"/>
                        <a:t> Costa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71.3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29.5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20.5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-30%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71.3 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40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31.5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-21%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(33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€) +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PC (18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51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calcolata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-40%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(2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€) + Spring school (4 </a:t>
                      </a:r>
                      <a:r>
                        <a:rPr lang="en-US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6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Metabolismo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Totale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dotazioni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non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taggato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158.5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107.5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~65%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del 2010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Oval 10"/>
          <p:cNvSpPr/>
          <p:nvPr/>
        </p:nvSpPr>
        <p:spPr>
          <a:xfrm>
            <a:off x="6070600" y="5964340"/>
            <a:ext cx="596900" cy="44916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Richieste/approvato</a:t>
            </a:r>
            <a:r>
              <a:rPr lang="en-US" dirty="0" smtClean="0"/>
              <a:t> </a:t>
            </a:r>
            <a:r>
              <a:rPr lang="en-US" dirty="0" err="1" smtClean="0"/>
              <a:t>Dotazioni</a:t>
            </a:r>
            <a:r>
              <a:rPr lang="en-US" dirty="0" smtClean="0"/>
              <a:t> LNF </a:t>
            </a:r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66280"/>
            <a:ext cx="8686800" cy="493776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2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2/7/2013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77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35592" y="1234320"/>
          <a:ext cx="8595596" cy="509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196"/>
                <a:gridCol w="4404794"/>
                <a:gridCol w="689093"/>
                <a:gridCol w="689093"/>
                <a:gridCol w="222942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Motivaz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Rich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Referaggi</a:t>
                      </a:r>
                      <a:r>
                        <a:rPr lang="en-US" dirty="0" smtClean="0"/>
                        <a:t> CSN1: </a:t>
                      </a:r>
                      <a:r>
                        <a:rPr lang="en-US" dirty="0" err="1" smtClean="0"/>
                        <a:t>Bossi</a:t>
                      </a:r>
                      <a:r>
                        <a:rPr lang="en-US" dirty="0" smtClean="0"/>
                        <a:t> (</a:t>
                      </a:r>
                      <a:r>
                        <a:rPr lang="en-US" dirty="0" err="1" smtClean="0"/>
                        <a:t>Calcolo</a:t>
                      </a:r>
                      <a:r>
                        <a:rPr lang="en-US" dirty="0" smtClean="0"/>
                        <a:t> LHC,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GRID)</a:t>
                      </a:r>
                      <a:endParaRPr lang="en-US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err="1" smtClean="0"/>
                        <a:t>Ghigo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e</a:t>
                      </a:r>
                      <a:r>
                        <a:rPr lang="en-US" baseline="0" dirty="0" smtClean="0"/>
                        <a:t> De </a:t>
                      </a:r>
                      <a:r>
                        <a:rPr lang="en-US" baseline="0" dirty="0" err="1" smtClean="0"/>
                        <a:t>Sangro</a:t>
                      </a:r>
                      <a:r>
                        <a:rPr lang="en-US" baseline="0" dirty="0" smtClean="0"/>
                        <a:t> (UA9)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69.95 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FTE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28.5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, -2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(RM)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 rowSpan="5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Bloise</a:t>
                      </a:r>
                      <a:r>
                        <a:rPr lang="en-US" dirty="0" smtClean="0"/>
                        <a:t> (ECFA)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Venanzoni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Antonelli</a:t>
                      </a:r>
                      <a:r>
                        <a:rPr lang="en-US" baseline="0" dirty="0" smtClean="0"/>
                        <a:t> M. (PDG)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Miscetti</a:t>
                      </a:r>
                      <a:r>
                        <a:rPr lang="en-US" dirty="0" smtClean="0"/>
                        <a:t> (LHCC)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Come</a:t>
                      </a:r>
                      <a:r>
                        <a:rPr lang="en-US" dirty="0" smtClean="0"/>
                        <a:t> 2012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Bencivenni</a:t>
                      </a:r>
                      <a:r>
                        <a:rPr lang="en-US" dirty="0" smtClean="0"/>
                        <a:t> RD51 (</a:t>
                      </a:r>
                      <a:r>
                        <a:rPr lang="en-US" dirty="0" err="1" smtClean="0"/>
                        <a:t>Riunioni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err="1" smtClean="0"/>
                        <a:t>membro</a:t>
                      </a:r>
                      <a:r>
                        <a:rPr lang="en-US" baseline="0" dirty="0" smtClean="0"/>
                        <a:t> Man. B)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Ref. </a:t>
                      </a:r>
                      <a:r>
                        <a:rPr lang="en-US" dirty="0" err="1" smtClean="0"/>
                        <a:t>da</a:t>
                      </a:r>
                      <a:r>
                        <a:rPr lang="en-US" dirty="0" smtClean="0"/>
                        <a:t> Costa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69.95 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29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69.95 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FTE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39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31.5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calcolato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(33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€) +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PC (18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51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32.5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calcolata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Dtz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(2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€) + Spring school (4 </a:t>
                      </a:r>
                      <a:r>
                        <a:rPr lang="en-US" baseline="0" dirty="0" err="1" smtClean="0">
                          <a:solidFill>
                            <a:srgbClr val="000000"/>
                          </a:solidFill>
                        </a:rPr>
                        <a:t>k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€)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6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+ </a:t>
                      </a:r>
                      <a:r>
                        <a:rPr lang="en-US" baseline="0" dirty="0" smtClean="0">
                          <a:solidFill>
                            <a:srgbClr val="008000"/>
                          </a:solidFill>
                        </a:rPr>
                        <a:t>2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Higgs workshop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Metabolismo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Totale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dotazioni</a:t>
                      </a:r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 non </a:t>
                      </a:r>
                      <a:r>
                        <a:rPr lang="en-US" dirty="0" err="1" smtClean="0">
                          <a:solidFill>
                            <a:srgbClr val="000000"/>
                          </a:solidFill>
                        </a:rPr>
                        <a:t>taggato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158.5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109.5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~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67%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del 2010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Oval 10"/>
          <p:cNvSpPr/>
          <p:nvPr/>
        </p:nvSpPr>
        <p:spPr>
          <a:xfrm>
            <a:off x="6070600" y="5964340"/>
            <a:ext cx="596900" cy="44916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Approccio</a:t>
            </a:r>
            <a:r>
              <a:rPr lang="en-US" dirty="0" smtClean="0"/>
              <a:t> </a:t>
            </a:r>
            <a:r>
              <a:rPr lang="en-US" dirty="0" err="1" smtClean="0"/>
              <a:t>alla</a:t>
            </a:r>
            <a:r>
              <a:rPr lang="en-US" dirty="0" smtClean="0"/>
              <a:t> </a:t>
            </a:r>
            <a:r>
              <a:rPr lang="en-US" dirty="0" err="1" smtClean="0"/>
              <a:t>spesa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66280"/>
            <a:ext cx="8686800" cy="49377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200" dirty="0" smtClean="0"/>
              <a:t>Data </a:t>
            </a:r>
            <a:r>
              <a:rPr lang="en-US" sz="2200" dirty="0" err="1" smtClean="0"/>
              <a:t>l’eseguita</a:t>
            </a:r>
            <a:r>
              <a:rPr lang="en-US" sz="2200" dirty="0" smtClean="0"/>
              <a:t>’ </a:t>
            </a:r>
            <a:r>
              <a:rPr lang="en-US" sz="2200" dirty="0" err="1" smtClean="0"/>
              <a:t>delle</a:t>
            </a:r>
            <a:r>
              <a:rPr lang="en-US" sz="2200" dirty="0" smtClean="0"/>
              <a:t> </a:t>
            </a:r>
            <a:r>
              <a:rPr lang="en-US" sz="2200" dirty="0" err="1" smtClean="0"/>
              <a:t>risorse</a:t>
            </a:r>
            <a:r>
              <a:rPr lang="en-US" sz="2200" dirty="0" smtClean="0"/>
              <a:t> </a:t>
            </a:r>
            <a:r>
              <a:rPr lang="en-US" sz="2200" dirty="0" err="1" smtClean="0"/>
              <a:t>si</a:t>
            </a:r>
            <a:r>
              <a:rPr lang="en-US" sz="2200" dirty="0" smtClean="0"/>
              <a:t> </a:t>
            </a:r>
            <a:r>
              <a:rPr lang="en-US" sz="2200" dirty="0" err="1" smtClean="0"/>
              <a:t>rende</a:t>
            </a:r>
            <a:r>
              <a:rPr lang="en-US" sz="2200" dirty="0" smtClean="0"/>
              <a:t> </a:t>
            </a:r>
            <a:r>
              <a:rPr lang="en-US" sz="2200" dirty="0" err="1" smtClean="0"/>
              <a:t>necessario</a:t>
            </a:r>
            <a:r>
              <a:rPr lang="en-US" sz="2200" dirty="0" smtClean="0"/>
              <a:t>:</a:t>
            </a:r>
          </a:p>
          <a:p>
            <a:pPr marL="457200" indent="-457200">
              <a:buAutoNum type="arabicPeriod"/>
            </a:pPr>
            <a:r>
              <a:rPr lang="en-US" sz="2200" dirty="0" err="1" smtClean="0"/>
              <a:t>comparare</a:t>
            </a:r>
            <a:r>
              <a:rPr lang="en-US" sz="2200" dirty="0" smtClean="0"/>
              <a:t> </a:t>
            </a:r>
            <a:r>
              <a:rPr lang="en-US" sz="2200" dirty="0" err="1" smtClean="0"/>
              <a:t>nel</a:t>
            </a:r>
            <a:r>
              <a:rPr lang="en-US" sz="2200" dirty="0" smtClean="0"/>
              <a:t> </a:t>
            </a:r>
            <a:r>
              <a:rPr lang="en-US" sz="2200" dirty="0" err="1" smtClean="0"/>
              <a:t>merito</a:t>
            </a:r>
            <a:r>
              <a:rPr lang="en-US" sz="2200" dirty="0" smtClean="0"/>
              <a:t> </a:t>
            </a:r>
            <a:r>
              <a:rPr lang="en-US" sz="2200" dirty="0" err="1" smtClean="0"/>
              <a:t>quanto</a:t>
            </a:r>
            <a:r>
              <a:rPr lang="en-US" sz="2200" dirty="0" smtClean="0"/>
              <a:t> </a:t>
            </a:r>
            <a:r>
              <a:rPr lang="en-US" sz="2200" dirty="0" err="1" smtClean="0"/>
              <a:t>possibile</a:t>
            </a:r>
            <a:r>
              <a:rPr lang="en-US" sz="2200" dirty="0" smtClean="0"/>
              <a:t> </a:t>
            </a:r>
            <a:r>
              <a:rPr lang="en-US" sz="2200" dirty="0" err="1" smtClean="0"/>
              <a:t>richieste</a:t>
            </a:r>
            <a:r>
              <a:rPr lang="en-US" sz="2200" dirty="0" smtClean="0"/>
              <a:t> </a:t>
            </a:r>
            <a:r>
              <a:rPr lang="en-US" sz="2200" dirty="0" err="1" smtClean="0"/>
              <a:t>di</a:t>
            </a:r>
            <a:r>
              <a:rPr lang="en-US" sz="2200" dirty="0" smtClean="0"/>
              <a:t> </a:t>
            </a:r>
            <a:r>
              <a:rPr lang="en-US" sz="2200" dirty="0" err="1" smtClean="0"/>
              <a:t>qualunque</a:t>
            </a:r>
            <a:r>
              <a:rPr lang="en-US" sz="2200" dirty="0" smtClean="0"/>
              <a:t> </a:t>
            </a:r>
            <a:r>
              <a:rPr lang="en-US" sz="2200" dirty="0" err="1" smtClean="0"/>
              <a:t>entita</a:t>
            </a:r>
            <a:r>
              <a:rPr lang="en-US" sz="2200" dirty="0" smtClean="0"/>
              <a:t>’</a:t>
            </a:r>
          </a:p>
          <a:p>
            <a:pPr marL="457200" indent="-457200">
              <a:buAutoNum type="arabicPeriod"/>
            </a:pPr>
            <a:r>
              <a:rPr lang="en-US" sz="2200" dirty="0" err="1" smtClean="0"/>
              <a:t>cercare</a:t>
            </a:r>
            <a:r>
              <a:rPr lang="en-US" sz="2200" dirty="0" smtClean="0"/>
              <a:t> </a:t>
            </a:r>
            <a:r>
              <a:rPr lang="en-US" sz="2200" dirty="0" err="1" smtClean="0"/>
              <a:t>di</a:t>
            </a:r>
            <a:r>
              <a:rPr lang="en-US" sz="2200" dirty="0" smtClean="0"/>
              <a:t> </a:t>
            </a:r>
            <a:r>
              <a:rPr lang="en-US" sz="2200" dirty="0" err="1" smtClean="0"/>
              <a:t>ottimizzare</a:t>
            </a:r>
            <a:r>
              <a:rPr lang="en-US" sz="2200" dirty="0" smtClean="0"/>
              <a:t> </a:t>
            </a:r>
            <a:r>
              <a:rPr lang="en-US" sz="2200" dirty="0" err="1" smtClean="0"/>
              <a:t>gli</a:t>
            </a:r>
            <a:r>
              <a:rPr lang="en-US" sz="2200" dirty="0" smtClean="0"/>
              <a:t> </a:t>
            </a:r>
            <a:r>
              <a:rPr lang="en-US" sz="2200" dirty="0" err="1" smtClean="0"/>
              <a:t>acquisti</a:t>
            </a:r>
            <a:endParaRPr lang="en-US" sz="2200" dirty="0" smtClean="0"/>
          </a:p>
          <a:p>
            <a:pPr marL="457200" indent="-457200">
              <a:buAutoNum type="arabicPeriod"/>
            </a:pPr>
            <a:r>
              <a:rPr lang="en-US" sz="2200" dirty="0" err="1" smtClean="0"/>
              <a:t>cercare</a:t>
            </a:r>
            <a:r>
              <a:rPr lang="en-US" sz="2200" dirty="0" smtClean="0"/>
              <a:t> </a:t>
            </a:r>
            <a:r>
              <a:rPr lang="en-US" sz="2200" dirty="0" err="1" smtClean="0"/>
              <a:t>di</a:t>
            </a:r>
            <a:r>
              <a:rPr lang="en-US" sz="2200" dirty="0" smtClean="0"/>
              <a:t> </a:t>
            </a:r>
            <a:r>
              <a:rPr lang="en-US" sz="2200" dirty="0" err="1" smtClean="0"/>
              <a:t>acquistare</a:t>
            </a:r>
            <a:r>
              <a:rPr lang="en-US" sz="2200" dirty="0" smtClean="0"/>
              <a:t> </a:t>
            </a:r>
            <a:r>
              <a:rPr lang="en-US" sz="2200" dirty="0" err="1" smtClean="0"/>
              <a:t>strumenti</a:t>
            </a:r>
            <a:r>
              <a:rPr lang="en-US" sz="2200" dirty="0" smtClean="0"/>
              <a:t> </a:t>
            </a:r>
            <a:r>
              <a:rPr lang="en-US" sz="2200" dirty="0" err="1" smtClean="0"/>
              <a:t>che</a:t>
            </a:r>
            <a:r>
              <a:rPr lang="en-US" sz="2200" dirty="0" smtClean="0"/>
              <a:t> </a:t>
            </a:r>
            <a:r>
              <a:rPr lang="en-US" sz="2200" dirty="0" err="1" smtClean="0"/>
              <a:t>siano</a:t>
            </a:r>
            <a:r>
              <a:rPr lang="en-US" sz="2200" dirty="0" smtClean="0"/>
              <a:t> </a:t>
            </a:r>
            <a:r>
              <a:rPr lang="en-US" sz="2200" dirty="0" err="1" smtClean="0"/>
              <a:t>di</a:t>
            </a:r>
            <a:r>
              <a:rPr lang="en-US" sz="2200" dirty="0" smtClean="0"/>
              <a:t> </a:t>
            </a:r>
            <a:r>
              <a:rPr lang="en-US" sz="2200" dirty="0" err="1" smtClean="0"/>
              <a:t>utilizzo</a:t>
            </a:r>
            <a:r>
              <a:rPr lang="en-US" sz="2200" dirty="0" smtClean="0"/>
              <a:t> </a:t>
            </a:r>
            <a:r>
              <a:rPr lang="en-US" sz="2200" dirty="0" err="1" smtClean="0"/>
              <a:t>di</a:t>
            </a:r>
            <a:r>
              <a:rPr lang="en-US" sz="2200" dirty="0" smtClean="0"/>
              <a:t> </a:t>
            </a:r>
            <a:r>
              <a:rPr lang="en-US" sz="2200" dirty="0" err="1" smtClean="0"/>
              <a:t>piu</a:t>
            </a:r>
            <a:r>
              <a:rPr lang="en-US" sz="2200" dirty="0" smtClean="0"/>
              <a:t>’ </a:t>
            </a:r>
            <a:r>
              <a:rPr lang="en-US" sz="2200" dirty="0" err="1" smtClean="0"/>
              <a:t>gruppi</a:t>
            </a:r>
            <a:endParaRPr lang="en-US" sz="2200" dirty="0" smtClean="0"/>
          </a:p>
          <a:p>
            <a:pPr marL="457200" indent="-457200">
              <a:buAutoNum type="arabicPeriod"/>
            </a:pPr>
            <a:r>
              <a:rPr lang="en-US" sz="2200" dirty="0" err="1" smtClean="0"/>
              <a:t>evitare</a:t>
            </a:r>
            <a:r>
              <a:rPr lang="en-US" sz="2200" dirty="0" smtClean="0"/>
              <a:t> in </a:t>
            </a:r>
            <a:r>
              <a:rPr lang="en-US" sz="2200" dirty="0" err="1" smtClean="0"/>
              <a:t>linea</a:t>
            </a:r>
            <a:r>
              <a:rPr lang="en-US" sz="2200" dirty="0" smtClean="0"/>
              <a:t> </a:t>
            </a:r>
            <a:r>
              <a:rPr lang="en-US" sz="2200" dirty="0" err="1" smtClean="0"/>
              <a:t>di</a:t>
            </a:r>
            <a:r>
              <a:rPr lang="en-US" sz="2200" dirty="0" smtClean="0"/>
              <a:t> </a:t>
            </a:r>
            <a:r>
              <a:rPr lang="en-US" sz="2200" dirty="0" err="1" smtClean="0"/>
              <a:t>massima</a:t>
            </a:r>
            <a:r>
              <a:rPr lang="en-US" sz="2200" dirty="0" smtClean="0"/>
              <a:t> </a:t>
            </a:r>
            <a:r>
              <a:rPr lang="en-US" sz="2200" dirty="0" err="1" smtClean="0"/>
              <a:t>il</a:t>
            </a:r>
            <a:r>
              <a:rPr lang="en-US" sz="2200" dirty="0" smtClean="0"/>
              <a:t> </a:t>
            </a:r>
            <a:r>
              <a:rPr lang="en-US" sz="2200" dirty="0" err="1" smtClean="0"/>
              <a:t>finanziamento</a:t>
            </a:r>
            <a:r>
              <a:rPr lang="en-US" sz="2200" dirty="0" smtClean="0"/>
              <a:t> </a:t>
            </a:r>
            <a:r>
              <a:rPr lang="en-US" sz="2200" dirty="0" err="1" smtClean="0"/>
              <a:t>di</a:t>
            </a:r>
            <a:r>
              <a:rPr lang="en-US" sz="2200" dirty="0" smtClean="0"/>
              <a:t> </a:t>
            </a:r>
            <a:r>
              <a:rPr lang="en-US" sz="2200" dirty="0" err="1" smtClean="0"/>
              <a:t>missioni</a:t>
            </a:r>
            <a:r>
              <a:rPr lang="en-US" sz="2200" dirty="0" smtClean="0"/>
              <a:t> a </a:t>
            </a:r>
            <a:r>
              <a:rPr lang="en-US" sz="2200" dirty="0" err="1" smtClean="0"/>
              <a:t>conferenza</a:t>
            </a:r>
            <a:r>
              <a:rPr lang="en-US" sz="2200" dirty="0" smtClean="0"/>
              <a:t> </a:t>
            </a:r>
            <a:r>
              <a:rPr lang="en-US" sz="2200" dirty="0" err="1" smtClean="0"/>
              <a:t>ove</a:t>
            </a:r>
            <a:r>
              <a:rPr lang="en-US" sz="2200" dirty="0" smtClean="0"/>
              <a:t> non </a:t>
            </a:r>
            <a:r>
              <a:rPr lang="en-US" sz="2200" dirty="0" err="1" smtClean="0"/>
              <a:t>sia</a:t>
            </a:r>
            <a:r>
              <a:rPr lang="en-US" sz="2200" dirty="0" smtClean="0"/>
              <a:t> </a:t>
            </a:r>
            <a:r>
              <a:rPr lang="en-US" sz="2200" dirty="0" err="1" smtClean="0"/>
              <a:t>previsto</a:t>
            </a:r>
            <a:r>
              <a:rPr lang="en-US" sz="2200" dirty="0" smtClean="0"/>
              <a:t> un talk</a:t>
            </a:r>
          </a:p>
          <a:p>
            <a:pPr marL="457200" indent="-457200">
              <a:buAutoNum type="arabicPeriod"/>
            </a:pPr>
            <a:r>
              <a:rPr lang="en-US" sz="2200" dirty="0" smtClean="0"/>
              <a:t>co-</a:t>
            </a:r>
            <a:r>
              <a:rPr lang="en-US" sz="2200" dirty="0" err="1" smtClean="0"/>
              <a:t>finanziare</a:t>
            </a:r>
            <a:r>
              <a:rPr lang="en-US" sz="2200" dirty="0" smtClean="0"/>
              <a:t> a circa </a:t>
            </a:r>
            <a:r>
              <a:rPr lang="en-US" sz="2200" dirty="0" err="1" smtClean="0"/>
              <a:t>il</a:t>
            </a:r>
            <a:r>
              <a:rPr lang="en-US" sz="2200" dirty="0" smtClean="0"/>
              <a:t> 50% le </a:t>
            </a:r>
            <a:r>
              <a:rPr lang="en-US" sz="2200" dirty="0" err="1" smtClean="0"/>
              <a:t>missioni</a:t>
            </a:r>
            <a:r>
              <a:rPr lang="en-US" sz="2200" dirty="0" smtClean="0"/>
              <a:t> per </a:t>
            </a:r>
            <a:r>
              <a:rPr lang="en-US" sz="2200" dirty="0" err="1" smtClean="0"/>
              <a:t>conferenze</a:t>
            </a:r>
            <a:r>
              <a:rPr lang="en-US" sz="2200" dirty="0" smtClean="0"/>
              <a:t> per talk </a:t>
            </a:r>
            <a:r>
              <a:rPr lang="en-US" sz="2200" dirty="0" err="1" smtClean="0"/>
              <a:t>chiaramente</a:t>
            </a:r>
            <a:r>
              <a:rPr lang="en-US" sz="2200" dirty="0" smtClean="0"/>
              <a:t> </a:t>
            </a:r>
            <a:r>
              <a:rPr lang="en-US" sz="2200" dirty="0" err="1" smtClean="0"/>
              <a:t>assegnati</a:t>
            </a:r>
            <a:r>
              <a:rPr lang="en-US" sz="2200" dirty="0" smtClean="0"/>
              <a:t> ad </a:t>
            </a:r>
            <a:r>
              <a:rPr lang="en-US" sz="2200" dirty="0" err="1" smtClean="0"/>
              <a:t>esperimenti</a:t>
            </a:r>
            <a:r>
              <a:rPr lang="en-US" sz="2200" dirty="0" smtClean="0"/>
              <a:t> del </a:t>
            </a:r>
            <a:r>
              <a:rPr lang="en-US" sz="2200" dirty="0" err="1" smtClean="0"/>
              <a:t>gruppo</a:t>
            </a:r>
            <a:endParaRPr lang="en-US" sz="2200" dirty="0" smtClean="0"/>
          </a:p>
          <a:p>
            <a:pPr marL="457200" indent="-457200">
              <a:buAutoNum type="arabicPeriod"/>
            </a:pPr>
            <a:r>
              <a:rPr lang="en-US" sz="2200" dirty="0" err="1" smtClean="0"/>
              <a:t>derogare</a:t>
            </a:r>
            <a:r>
              <a:rPr lang="en-US" sz="2200" dirty="0" smtClean="0"/>
              <a:t> </a:t>
            </a:r>
            <a:r>
              <a:rPr lang="en-US" sz="2200" dirty="0" err="1" smtClean="0"/>
              <a:t>ove</a:t>
            </a:r>
            <a:r>
              <a:rPr lang="en-US" sz="2200" dirty="0" smtClean="0"/>
              <a:t> </a:t>
            </a:r>
            <a:r>
              <a:rPr lang="en-US" sz="2200" dirty="0" err="1" smtClean="0"/>
              <a:t>possibile</a:t>
            </a:r>
            <a:r>
              <a:rPr lang="en-US" sz="2200" dirty="0" smtClean="0"/>
              <a:t> per </a:t>
            </a:r>
            <a:r>
              <a:rPr lang="en-US" sz="2200" dirty="0" err="1" smtClean="0"/>
              <a:t>giovani</a:t>
            </a:r>
            <a:r>
              <a:rPr lang="en-US" sz="2200" dirty="0" smtClean="0"/>
              <a:t> </a:t>
            </a:r>
            <a:r>
              <a:rPr lang="en-US" sz="2200" dirty="0" err="1" smtClean="0"/>
              <a:t>e</a:t>
            </a:r>
            <a:r>
              <a:rPr lang="en-US" sz="2200" dirty="0" smtClean="0"/>
              <a:t> per </a:t>
            </a:r>
            <a:r>
              <a:rPr lang="en-US" sz="2200" dirty="0" err="1" smtClean="0"/>
              <a:t>particolari</a:t>
            </a:r>
            <a:r>
              <a:rPr lang="en-US" sz="2200" dirty="0" smtClean="0"/>
              <a:t> </a:t>
            </a:r>
            <a:r>
              <a:rPr lang="en-US" sz="2200" dirty="0" err="1" smtClean="0"/>
              <a:t>inviti</a:t>
            </a:r>
            <a:r>
              <a:rPr lang="en-US" sz="2200" dirty="0" smtClean="0"/>
              <a:t> (conveners, </a:t>
            </a:r>
            <a:r>
              <a:rPr lang="en-US" sz="2200" dirty="0" err="1" smtClean="0"/>
              <a:t>organizzatori</a:t>
            </a:r>
            <a:r>
              <a:rPr lang="en-US" sz="2200" dirty="0" smtClean="0"/>
              <a:t>, </a:t>
            </a:r>
            <a:r>
              <a:rPr lang="en-US" sz="2200" dirty="0" err="1" smtClean="0"/>
              <a:t>celebrazioni</a:t>
            </a:r>
            <a:r>
              <a:rPr lang="en-US" sz="2200" dirty="0" smtClean="0"/>
              <a:t>, </a:t>
            </a:r>
            <a:r>
              <a:rPr lang="en-US" sz="2200" dirty="0" err="1" smtClean="0"/>
              <a:t>ecc</a:t>
            </a:r>
            <a:r>
              <a:rPr lang="en-US" sz="2200" dirty="0" smtClean="0"/>
              <a:t>.)</a:t>
            </a:r>
          </a:p>
          <a:p>
            <a:pPr marL="457200" indent="-457200">
              <a:buAutoNum type="arabicPeriod"/>
            </a:pPr>
            <a:r>
              <a:rPr lang="en-US" sz="2200" dirty="0" err="1" smtClean="0"/>
              <a:t>aiutare</a:t>
            </a:r>
            <a:r>
              <a:rPr lang="en-US" sz="2200" dirty="0" smtClean="0"/>
              <a:t> </a:t>
            </a:r>
            <a:r>
              <a:rPr lang="en-US" sz="2200" dirty="0" err="1" smtClean="0"/>
              <a:t>i</a:t>
            </a:r>
            <a:r>
              <a:rPr lang="en-US" sz="2200" dirty="0" smtClean="0"/>
              <a:t> </a:t>
            </a:r>
            <a:r>
              <a:rPr lang="en-US" sz="2200" dirty="0" err="1" smtClean="0"/>
              <a:t>gruppi</a:t>
            </a:r>
            <a:r>
              <a:rPr lang="en-US" sz="2200" dirty="0" smtClean="0"/>
              <a:t> </a:t>
            </a:r>
            <a:r>
              <a:rPr lang="en-US" sz="2200" dirty="0" err="1" smtClean="0"/>
              <a:t>piu</a:t>
            </a:r>
            <a:r>
              <a:rPr lang="en-US" sz="2200" dirty="0" smtClean="0"/>
              <a:t>’ </a:t>
            </a:r>
            <a:r>
              <a:rPr lang="en-US" sz="2200" dirty="0" err="1" smtClean="0"/>
              <a:t>piccoli</a:t>
            </a:r>
            <a:r>
              <a:rPr lang="en-US" sz="2200" dirty="0" smtClean="0"/>
              <a:t> per </a:t>
            </a:r>
            <a:r>
              <a:rPr lang="en-US" sz="2200" dirty="0" err="1" smtClean="0"/>
              <a:t>consumo</a:t>
            </a:r>
            <a:r>
              <a:rPr lang="en-US" sz="2200" dirty="0" smtClean="0"/>
              <a:t> </a:t>
            </a:r>
            <a:r>
              <a:rPr lang="en-US" sz="2200" dirty="0" err="1" smtClean="0"/>
              <a:t>ed</a:t>
            </a:r>
            <a:r>
              <a:rPr lang="en-US" sz="2200" dirty="0" smtClean="0"/>
              <a:t> </a:t>
            </a:r>
            <a:r>
              <a:rPr lang="en-US" sz="2200" dirty="0" err="1" smtClean="0"/>
              <a:t>inventariabile</a:t>
            </a:r>
            <a:endParaRPr lang="en-US" sz="22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2/7/2013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iss_20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844" y="1552348"/>
            <a:ext cx="5888344" cy="47362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Profilo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spesa</a:t>
            </a:r>
            <a:r>
              <a:rPr lang="en-US" dirty="0" smtClean="0"/>
              <a:t>: </a:t>
            </a:r>
            <a:r>
              <a:rPr lang="en-US" dirty="0" err="1" smtClean="0"/>
              <a:t>stima</a:t>
            </a:r>
            <a:r>
              <a:rPr lang="en-US" dirty="0" smtClean="0"/>
              <a:t> al </a:t>
            </a:r>
            <a:r>
              <a:rPr lang="en-US" dirty="0" smtClean="0"/>
              <a:t>2 </a:t>
            </a:r>
            <a:r>
              <a:rPr lang="en-US" dirty="0" err="1" smtClean="0"/>
              <a:t>luglio</a:t>
            </a:r>
            <a:r>
              <a:rPr lang="en-US" dirty="0" smtClean="0"/>
              <a:t>, </a:t>
            </a:r>
            <a:r>
              <a:rPr lang="en-US" dirty="0" smtClean="0"/>
              <a:t>MISS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2/7/2013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79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sp>
        <p:nvSpPr>
          <p:cNvPr id="16" name="Rectangle 15"/>
          <p:cNvSpPr/>
          <p:nvPr/>
        </p:nvSpPr>
        <p:spPr>
          <a:xfrm>
            <a:off x="241300" y="1335163"/>
            <a:ext cx="277846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latin typeface="Verdana"/>
              </a:rPr>
              <a:t>Ripartizione</a:t>
            </a:r>
            <a:r>
              <a:rPr lang="en-US" b="1" dirty="0" smtClean="0">
                <a:latin typeface="Verdana"/>
              </a:rPr>
              <a:t> </a:t>
            </a:r>
            <a:r>
              <a:rPr lang="en-US" b="1" dirty="0" err="1" smtClean="0">
                <a:latin typeface="Verdana"/>
              </a:rPr>
              <a:t>di</a:t>
            </a:r>
            <a:r>
              <a:rPr lang="en-US" b="1" dirty="0" smtClean="0">
                <a:latin typeface="Verdana"/>
              </a:rPr>
              <a:t> </a:t>
            </a:r>
            <a:r>
              <a:rPr lang="en-US" b="1" dirty="0" err="1" smtClean="0">
                <a:latin typeface="Verdana"/>
              </a:rPr>
              <a:t>quanto</a:t>
            </a:r>
            <a:r>
              <a:rPr lang="en-US" b="1" dirty="0" smtClean="0">
                <a:latin typeface="Verdana"/>
              </a:rPr>
              <a:t> </a:t>
            </a:r>
            <a:r>
              <a:rPr lang="en-US" b="1" dirty="0" err="1" smtClean="0">
                <a:latin typeface="Verdana"/>
              </a:rPr>
              <a:t>impegnato</a:t>
            </a:r>
            <a:r>
              <a:rPr lang="en-US" b="1" dirty="0" smtClean="0">
                <a:latin typeface="Verdana"/>
              </a:rPr>
              <a:t> (a </a:t>
            </a:r>
            <a:r>
              <a:rPr lang="en-US" b="1" dirty="0" err="1" smtClean="0">
                <a:latin typeface="Verdana"/>
              </a:rPr>
              <a:t>prestiti</a:t>
            </a:r>
            <a:r>
              <a:rPr lang="en-US" b="1" dirty="0" smtClean="0">
                <a:latin typeface="Verdana"/>
              </a:rPr>
              <a:t> </a:t>
            </a:r>
            <a:r>
              <a:rPr lang="en-US" b="1" dirty="0" err="1" smtClean="0">
                <a:latin typeface="Verdana"/>
              </a:rPr>
              <a:t>restituiti</a:t>
            </a:r>
            <a:r>
              <a:rPr lang="en-US" b="1" dirty="0" smtClean="0">
                <a:latin typeface="Verdana"/>
              </a:rPr>
              <a:t>), </a:t>
            </a:r>
            <a:r>
              <a:rPr lang="en-US" b="1" dirty="0" err="1" smtClean="0">
                <a:solidFill>
                  <a:srgbClr val="FF0000"/>
                </a:solidFill>
                <a:latin typeface="Verdana"/>
              </a:rPr>
              <a:t>pari</a:t>
            </a:r>
            <a:r>
              <a:rPr lang="en-US" b="1" dirty="0" smtClean="0">
                <a:solidFill>
                  <a:srgbClr val="FF0000"/>
                </a:solidFill>
                <a:latin typeface="Verdana"/>
              </a:rPr>
              <a:t> al</a:t>
            </a:r>
            <a:r>
              <a:rPr lang="en-US" b="1" dirty="0" smtClean="0">
                <a:solidFill>
                  <a:srgbClr val="FF0000"/>
                </a:solidFill>
                <a:latin typeface="Verdana"/>
              </a:rPr>
              <a:t> 70% </a:t>
            </a:r>
            <a:r>
              <a:rPr lang="en-US" b="1" dirty="0" err="1" smtClean="0">
                <a:latin typeface="Verdana"/>
              </a:rPr>
              <a:t>dell’assegnazione</a:t>
            </a:r>
            <a:endParaRPr lang="en-US" b="1" dirty="0" smtClean="0">
              <a:latin typeface="Verdana"/>
            </a:endParaRPr>
          </a:p>
        </p:txBody>
      </p:sp>
      <p:sp>
        <p:nvSpPr>
          <p:cNvPr id="21" name="Arc 20"/>
          <p:cNvSpPr/>
          <p:nvPr/>
        </p:nvSpPr>
        <p:spPr>
          <a:xfrm>
            <a:off x="4597400" y="2032000"/>
            <a:ext cx="1612900" cy="533400"/>
          </a:xfrm>
          <a:prstGeom prst="arc">
            <a:avLst>
              <a:gd name="adj1" fmla="val 16200000"/>
              <a:gd name="adj2" fmla="val 21239460"/>
            </a:avLst>
          </a:prstGeom>
          <a:ln w="31750" cap="sq">
            <a:solidFill>
              <a:srgbClr val="4A749A"/>
            </a:solidFill>
            <a:round/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rot="5400000">
            <a:off x="7137400" y="2413000"/>
            <a:ext cx="685800" cy="1588"/>
          </a:xfrm>
          <a:prstGeom prst="straightConnector1">
            <a:avLst/>
          </a:prstGeom>
          <a:ln w="31750">
            <a:solidFill>
              <a:srgbClr val="4A749A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 </a:t>
            </a:r>
            <a:r>
              <a:rPr lang="en-US" dirty="0" err="1" smtClean="0"/>
              <a:t>servizi</a:t>
            </a:r>
            <a:r>
              <a:rPr lang="en-US" dirty="0" smtClean="0"/>
              <a:t> II sem. </a:t>
            </a:r>
            <a:r>
              <a:rPr lang="en-US" dirty="0" smtClean="0"/>
              <a:t>2013 </a:t>
            </a:r>
            <a:r>
              <a:rPr lang="en-US" dirty="0" smtClean="0"/>
              <a:t>ATLAS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2/7/2013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aphicFrame>
        <p:nvGraphicFramePr>
          <p:cNvPr id="13" name="Group 92"/>
          <p:cNvGraphicFramePr>
            <a:graphicFrameLocks noGrp="1"/>
          </p:cNvGraphicFramePr>
          <p:nvPr/>
        </p:nvGraphicFramePr>
        <p:xfrm>
          <a:off x="152402" y="1151879"/>
          <a:ext cx="8851899" cy="5192328"/>
        </p:xfrm>
        <a:graphic>
          <a:graphicData uri="http://schemas.openxmlformats.org/drawingml/2006/table">
            <a:tbl>
              <a:tblPr/>
              <a:tblGrid>
                <a:gridCol w="901698"/>
                <a:gridCol w="5854700"/>
                <a:gridCol w="1054100"/>
                <a:gridCol w="1041401"/>
              </a:tblGrid>
              <a:tr h="327141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Richieste II semestre </a:t>
                      </a:r>
                      <a:r>
                        <a:rPr kumimoji="0" 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2013</a:t>
                      </a: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7328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Sviluppo scheda interfaccia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APV-rivelatore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0.5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11.5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248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completamento progettazione chip memoria associativa AMchip05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14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Supporto test AMchip05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24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supporto, progettazione e test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core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memoria associativa per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engineering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run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4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7248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progettazione, produzione e test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mezzanine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clustering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Times New Roman" pitchFamily="1" charset="0"/>
                          <a:cs typeface="Bookman Old Style"/>
                        </a:rPr>
                        <a:t> FTK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714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SPCM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Reparto carpenteria: meccanica MM’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14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Reparto metrologia: misure PCB e 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test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2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SPAS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Progettazione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prototipo,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tooling</a:t>
                      </a: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 assemblaggio, misure</a:t>
                      </a: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12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1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Tecnico gruppo esperto di meccanica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6.5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1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Tecnico gruppo esperto di elettronica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6.5 </a:t>
                      </a:r>
                      <a:r>
                        <a:rPr kumimoji="0" 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nv_20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660" y="1778000"/>
            <a:ext cx="5620138" cy="41998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Profilo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spesa</a:t>
            </a:r>
            <a:r>
              <a:rPr lang="en-US" dirty="0" smtClean="0"/>
              <a:t>: </a:t>
            </a:r>
            <a:r>
              <a:rPr lang="en-US" dirty="0" err="1" smtClean="0"/>
              <a:t>stima</a:t>
            </a:r>
            <a:r>
              <a:rPr lang="en-US" dirty="0" smtClean="0"/>
              <a:t> al </a:t>
            </a:r>
            <a:r>
              <a:rPr lang="en-US" dirty="0" smtClean="0"/>
              <a:t>2 </a:t>
            </a:r>
            <a:r>
              <a:rPr lang="en-US" dirty="0" err="1" smtClean="0"/>
              <a:t>luglio</a:t>
            </a:r>
            <a:r>
              <a:rPr lang="en-US" dirty="0" smtClean="0"/>
              <a:t>, CON/INV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2/7/2013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80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38100" y="1335163"/>
            <a:ext cx="9105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latin typeface="Verdana"/>
              </a:rPr>
              <a:t>Q</a:t>
            </a:r>
            <a:r>
              <a:rPr lang="en-US" b="1" dirty="0" err="1" smtClean="0">
                <a:latin typeface="Verdana"/>
              </a:rPr>
              <a:t>uanto</a:t>
            </a:r>
            <a:r>
              <a:rPr lang="en-US" b="1" dirty="0" smtClean="0">
                <a:latin typeface="Verdana"/>
              </a:rPr>
              <a:t> </a:t>
            </a:r>
            <a:r>
              <a:rPr lang="en-US" b="1" dirty="0" err="1" smtClean="0">
                <a:latin typeface="Verdana"/>
              </a:rPr>
              <a:t>impegnato</a:t>
            </a:r>
            <a:r>
              <a:rPr lang="en-US" b="1" dirty="0" smtClean="0">
                <a:latin typeface="Verdana"/>
              </a:rPr>
              <a:t> </a:t>
            </a:r>
            <a:r>
              <a:rPr lang="en-US" b="1" dirty="0" err="1" smtClean="0">
                <a:latin typeface="Verdana"/>
              </a:rPr>
              <a:t>su</a:t>
            </a:r>
            <a:r>
              <a:rPr lang="en-US" b="1" dirty="0" smtClean="0">
                <a:latin typeface="Verdana"/>
              </a:rPr>
              <a:t> </a:t>
            </a:r>
            <a:r>
              <a:rPr lang="en-US" b="1" dirty="0" err="1" smtClean="0">
                <a:latin typeface="Verdana"/>
              </a:rPr>
              <a:t>consumo</a:t>
            </a:r>
            <a:r>
              <a:rPr lang="en-US" b="1" dirty="0" smtClean="0">
                <a:latin typeface="Verdana"/>
              </a:rPr>
              <a:t> </a:t>
            </a:r>
            <a:r>
              <a:rPr lang="en-US" b="1" dirty="0" err="1" smtClean="0">
                <a:latin typeface="Verdana"/>
              </a:rPr>
              <a:t>e</a:t>
            </a:r>
            <a:r>
              <a:rPr lang="en-US" b="1" dirty="0" smtClean="0">
                <a:latin typeface="Verdana"/>
              </a:rPr>
              <a:t>’ </a:t>
            </a:r>
            <a:r>
              <a:rPr lang="en-US" b="1" dirty="0" err="1" smtClean="0">
                <a:solidFill>
                  <a:srgbClr val="FF0000"/>
                </a:solidFill>
                <a:latin typeface="Verdana"/>
              </a:rPr>
              <a:t>pari</a:t>
            </a:r>
            <a:r>
              <a:rPr lang="en-US" b="1" dirty="0" smtClean="0">
                <a:solidFill>
                  <a:srgbClr val="FF0000"/>
                </a:solidFill>
                <a:latin typeface="Verdana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Verdana"/>
              </a:rPr>
              <a:t>al</a:t>
            </a:r>
            <a:r>
              <a:rPr lang="en-US" b="1" dirty="0" smtClean="0">
                <a:solidFill>
                  <a:srgbClr val="FF0000"/>
                </a:solidFill>
                <a:latin typeface="Verdana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Verdana"/>
              </a:rPr>
              <a:t>14</a:t>
            </a:r>
            <a:r>
              <a:rPr lang="en-US" b="1" dirty="0" smtClean="0">
                <a:solidFill>
                  <a:srgbClr val="FF0000"/>
                </a:solidFill>
                <a:latin typeface="Verdana"/>
              </a:rPr>
              <a:t>% </a:t>
            </a:r>
            <a:r>
              <a:rPr lang="en-US" b="1" dirty="0" err="1" smtClean="0">
                <a:latin typeface="Verdana"/>
              </a:rPr>
              <a:t>dell’assegnazione</a:t>
            </a:r>
            <a:endParaRPr lang="en-US" b="1" dirty="0" smtClean="0">
              <a:latin typeface="Verdana"/>
            </a:endParaRPr>
          </a:p>
        </p:txBody>
      </p:sp>
      <p:sp>
        <p:nvSpPr>
          <p:cNvPr id="16" name="Arc 15"/>
          <p:cNvSpPr/>
          <p:nvPr/>
        </p:nvSpPr>
        <p:spPr>
          <a:xfrm>
            <a:off x="3581400" y="2222500"/>
            <a:ext cx="3022600" cy="2425700"/>
          </a:xfrm>
          <a:prstGeom prst="arc">
            <a:avLst>
              <a:gd name="adj1" fmla="val 16200000"/>
              <a:gd name="adj2" fmla="val 20898504"/>
            </a:avLst>
          </a:prstGeom>
          <a:ln w="31750" cap="sq">
            <a:solidFill>
              <a:srgbClr val="7297BF"/>
            </a:solidFill>
            <a:round/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rot="5400000">
            <a:off x="6755606" y="2564606"/>
            <a:ext cx="685800" cy="1588"/>
          </a:xfrm>
          <a:prstGeom prst="straightConnector1">
            <a:avLst/>
          </a:prstGeom>
          <a:ln w="31750">
            <a:solidFill>
              <a:srgbClr val="7297BF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76200" y="2184400"/>
            <a:ext cx="27784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latin typeface="Verdana"/>
              </a:rPr>
              <a:t>Ripartizione</a:t>
            </a:r>
            <a:r>
              <a:rPr lang="en-US" b="1" dirty="0" smtClean="0">
                <a:latin typeface="Verdana"/>
              </a:rPr>
              <a:t> </a:t>
            </a:r>
            <a:r>
              <a:rPr lang="en-US" b="1" dirty="0" err="1" smtClean="0">
                <a:latin typeface="Verdana"/>
              </a:rPr>
              <a:t>di</a:t>
            </a:r>
            <a:r>
              <a:rPr lang="en-US" b="1" dirty="0" smtClean="0">
                <a:latin typeface="Verdana"/>
              </a:rPr>
              <a:t> </a:t>
            </a:r>
            <a:r>
              <a:rPr lang="en-US" b="1" dirty="0" err="1" smtClean="0">
                <a:latin typeface="Verdana"/>
              </a:rPr>
              <a:t>quanto</a:t>
            </a:r>
            <a:r>
              <a:rPr lang="en-US" b="1" dirty="0" smtClean="0">
                <a:latin typeface="Verdana"/>
              </a:rPr>
              <a:t> </a:t>
            </a:r>
            <a:r>
              <a:rPr lang="en-US" b="1" dirty="0" err="1" smtClean="0">
                <a:latin typeface="Verdana"/>
              </a:rPr>
              <a:t>impegnato</a:t>
            </a:r>
            <a:r>
              <a:rPr lang="en-US" b="1" dirty="0" smtClean="0">
                <a:latin typeface="Verdana"/>
              </a:rPr>
              <a:t> </a:t>
            </a:r>
            <a:r>
              <a:rPr lang="en-US" b="1" dirty="0" err="1" smtClean="0">
                <a:latin typeface="Verdana"/>
              </a:rPr>
              <a:t>su</a:t>
            </a:r>
            <a:r>
              <a:rPr lang="en-US" b="1" dirty="0" smtClean="0">
                <a:latin typeface="Verdana"/>
              </a:rPr>
              <a:t> </a:t>
            </a:r>
            <a:r>
              <a:rPr lang="en-US" b="1" dirty="0" err="1" smtClean="0">
                <a:latin typeface="Verdana"/>
              </a:rPr>
              <a:t>inventariabile</a:t>
            </a:r>
            <a:r>
              <a:rPr lang="en-US" b="1" dirty="0" smtClean="0">
                <a:latin typeface="Verdana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Verdana"/>
              </a:rPr>
              <a:t>pari</a:t>
            </a:r>
            <a:r>
              <a:rPr lang="en-US" b="1" dirty="0" smtClean="0">
                <a:solidFill>
                  <a:srgbClr val="FF0000"/>
                </a:solidFill>
                <a:latin typeface="Verdana"/>
              </a:rPr>
              <a:t> al</a:t>
            </a:r>
            <a:r>
              <a:rPr lang="en-US" b="1" dirty="0" smtClean="0">
                <a:solidFill>
                  <a:srgbClr val="FF0000"/>
                </a:solidFill>
                <a:latin typeface="Verdana"/>
              </a:rPr>
              <a:t> 44%</a:t>
            </a:r>
            <a:r>
              <a:rPr lang="en-US" b="1" dirty="0" smtClean="0">
                <a:latin typeface="Verdana"/>
              </a:rPr>
              <a:t> </a:t>
            </a:r>
            <a:r>
              <a:rPr lang="en-US" b="1" dirty="0" err="1" smtClean="0">
                <a:latin typeface="Verdana"/>
              </a:rPr>
              <a:t>dell’assegnazione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Prospettive</a:t>
            </a:r>
            <a:r>
              <a:rPr lang="en-US" dirty="0" smtClean="0"/>
              <a:t> per </a:t>
            </a:r>
            <a:r>
              <a:rPr lang="en-US" dirty="0" err="1" smtClean="0"/>
              <a:t>secondo</a:t>
            </a:r>
            <a:r>
              <a:rPr lang="en-US" dirty="0" smtClean="0"/>
              <a:t> </a:t>
            </a:r>
            <a:r>
              <a:rPr lang="en-US" dirty="0" err="1" smtClean="0"/>
              <a:t>semestre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2/7/2013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66280"/>
            <a:ext cx="8686800" cy="49377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200" dirty="0" err="1" smtClean="0"/>
              <a:t>Missioni</a:t>
            </a:r>
            <a:r>
              <a:rPr lang="en-US" sz="2200" dirty="0" smtClean="0"/>
              <a:t>:</a:t>
            </a:r>
          </a:p>
          <a:p>
            <a:r>
              <a:rPr lang="en-US" sz="2200" dirty="0" err="1" smtClean="0"/>
              <a:t>Situazione</a:t>
            </a:r>
            <a:r>
              <a:rPr lang="en-US" sz="2200" dirty="0" smtClean="0"/>
              <a:t> </a:t>
            </a:r>
            <a:r>
              <a:rPr lang="en-US" sz="2200" dirty="0" err="1" smtClean="0"/>
              <a:t>difficile</a:t>
            </a:r>
            <a:endParaRPr lang="en-US" sz="2200" dirty="0" smtClean="0"/>
          </a:p>
          <a:p>
            <a:r>
              <a:rPr lang="en-US" sz="2200" dirty="0" err="1" smtClean="0"/>
              <a:t>Valutazione</a:t>
            </a:r>
            <a:r>
              <a:rPr lang="en-US" sz="2200" dirty="0" smtClean="0"/>
              <a:t> </a:t>
            </a:r>
            <a:r>
              <a:rPr lang="en-US" sz="2200" dirty="0" err="1" smtClean="0"/>
              <a:t>attenta</a:t>
            </a:r>
            <a:r>
              <a:rPr lang="en-US" sz="2200" dirty="0" smtClean="0"/>
              <a:t> </a:t>
            </a:r>
            <a:r>
              <a:rPr lang="en-US" sz="2200" dirty="0" err="1" smtClean="0"/>
              <a:t>dell’impatto</a:t>
            </a:r>
            <a:r>
              <a:rPr lang="en-US" sz="2200" dirty="0" smtClean="0"/>
              <a:t> </a:t>
            </a:r>
            <a:r>
              <a:rPr lang="en-US" sz="2200" dirty="0" err="1" smtClean="0"/>
              <a:t>della</a:t>
            </a:r>
            <a:r>
              <a:rPr lang="en-US" sz="2200" dirty="0" smtClean="0"/>
              <a:t> </a:t>
            </a:r>
            <a:r>
              <a:rPr lang="en-US" sz="2200" dirty="0" err="1" smtClean="0"/>
              <a:t>partecipazione</a:t>
            </a:r>
            <a:r>
              <a:rPr lang="en-US" sz="2200" dirty="0" smtClean="0"/>
              <a:t> </a:t>
            </a:r>
            <a:r>
              <a:rPr lang="en-US" sz="2200" dirty="0" err="1" smtClean="0"/>
              <a:t>alla</a:t>
            </a:r>
            <a:r>
              <a:rPr lang="en-US" sz="2200" dirty="0" smtClean="0"/>
              <a:t> CSN1 </a:t>
            </a:r>
            <a:r>
              <a:rPr lang="en-US" sz="2200" dirty="0" err="1" smtClean="0"/>
              <a:t>di</a:t>
            </a:r>
            <a:r>
              <a:rPr lang="en-US" sz="2200" dirty="0" smtClean="0"/>
              <a:t> </a:t>
            </a:r>
            <a:r>
              <a:rPr lang="en-US" sz="2200" dirty="0" err="1" smtClean="0"/>
              <a:t>settembre</a:t>
            </a:r>
            <a:r>
              <a:rPr lang="en-US" sz="2200" dirty="0" smtClean="0"/>
              <a:t> (a Bologna? </a:t>
            </a:r>
            <a:r>
              <a:rPr lang="en-US" sz="2200" dirty="0" err="1" smtClean="0"/>
              <a:t>sede</a:t>
            </a:r>
            <a:r>
              <a:rPr lang="en-US" sz="2200" dirty="0" smtClean="0"/>
              <a:t> </a:t>
            </a:r>
            <a:r>
              <a:rPr lang="en-US" sz="2200" dirty="0" err="1" smtClean="0"/>
              <a:t>da</a:t>
            </a:r>
            <a:r>
              <a:rPr lang="en-US" sz="2200" dirty="0" smtClean="0"/>
              <a:t> </a:t>
            </a:r>
            <a:r>
              <a:rPr lang="en-US" sz="2200" dirty="0" err="1" smtClean="0"/>
              <a:t>confermarsi</a:t>
            </a:r>
            <a:r>
              <a:rPr lang="en-US" sz="2200" dirty="0" smtClean="0"/>
              <a:t> </a:t>
            </a:r>
            <a:r>
              <a:rPr lang="en-US" sz="2200" dirty="0" err="1" smtClean="0"/>
              <a:t>nella</a:t>
            </a:r>
            <a:r>
              <a:rPr lang="en-US" sz="2200" dirty="0" smtClean="0"/>
              <a:t> </a:t>
            </a:r>
            <a:r>
              <a:rPr lang="en-US" sz="2200" dirty="0" err="1" smtClean="0"/>
              <a:t>prossima</a:t>
            </a:r>
            <a:r>
              <a:rPr lang="en-US" sz="2200" dirty="0" smtClean="0"/>
              <a:t> </a:t>
            </a:r>
            <a:r>
              <a:rPr lang="en-US" sz="2200" dirty="0" err="1" smtClean="0"/>
              <a:t>riunione</a:t>
            </a:r>
            <a:r>
              <a:rPr lang="en-US" sz="2200" dirty="0" smtClean="0"/>
              <a:t> CSN1)</a:t>
            </a:r>
            <a:endParaRPr lang="en-US" sz="2200" dirty="0" smtClean="0"/>
          </a:p>
          <a:p>
            <a:r>
              <a:rPr lang="en-US" sz="2200" dirty="0" smtClean="0"/>
              <a:t>Se </a:t>
            </a:r>
            <a:r>
              <a:rPr lang="en-US" sz="2200" dirty="0" err="1" smtClean="0"/>
              <a:t>criticita</a:t>
            </a:r>
            <a:r>
              <a:rPr lang="en-US" sz="2200" dirty="0" smtClean="0"/>
              <a:t>’ </a:t>
            </a:r>
            <a:r>
              <a:rPr lang="en-US" sz="2200" dirty="0" err="1" smtClean="0"/>
              <a:t>sono</a:t>
            </a:r>
            <a:r>
              <a:rPr lang="en-US" sz="2200" dirty="0" smtClean="0"/>
              <a:t> </a:t>
            </a:r>
            <a:r>
              <a:rPr lang="en-US" sz="2200" dirty="0" err="1" smtClean="0"/>
              <a:t>insanabili</a:t>
            </a:r>
            <a:r>
              <a:rPr lang="en-US" sz="2200" dirty="0" smtClean="0"/>
              <a:t>, faro’ </a:t>
            </a:r>
            <a:r>
              <a:rPr lang="en-US" sz="2200" dirty="0" err="1" smtClean="0"/>
              <a:t>nuova</a:t>
            </a:r>
            <a:r>
              <a:rPr lang="en-US" sz="2200" dirty="0" smtClean="0"/>
              <a:t> </a:t>
            </a:r>
            <a:r>
              <a:rPr lang="en-US" sz="2200" dirty="0" err="1" smtClean="0"/>
              <a:t>richiesta</a:t>
            </a:r>
            <a:r>
              <a:rPr lang="en-US" sz="2200" dirty="0" smtClean="0"/>
              <a:t> a </a:t>
            </a:r>
            <a:r>
              <a:rPr lang="en-US" sz="2200" dirty="0" err="1" smtClean="0"/>
              <a:t>luglio</a:t>
            </a:r>
            <a:endParaRPr lang="en-US" sz="2200" dirty="0" smtClean="0"/>
          </a:p>
          <a:p>
            <a:r>
              <a:rPr lang="en-US" sz="2200" dirty="0" err="1" smtClean="0"/>
              <a:t>Occorrera</a:t>
            </a:r>
            <a:r>
              <a:rPr lang="en-US" sz="2200" dirty="0" smtClean="0"/>
              <a:t>’ </a:t>
            </a:r>
            <a:r>
              <a:rPr lang="en-US" sz="2200" dirty="0" err="1" smtClean="0"/>
              <a:t>sinergia</a:t>
            </a:r>
            <a:r>
              <a:rPr lang="en-US" sz="2200" dirty="0" smtClean="0"/>
              <a:t> con </a:t>
            </a:r>
            <a:r>
              <a:rPr lang="en-US" sz="2200" dirty="0" err="1" smtClean="0"/>
              <a:t>tutti</a:t>
            </a:r>
            <a:r>
              <a:rPr lang="en-US" sz="2200" dirty="0" smtClean="0"/>
              <a:t> </a:t>
            </a:r>
            <a:r>
              <a:rPr lang="en-US" sz="2200" dirty="0" err="1" smtClean="0"/>
              <a:t>i</a:t>
            </a:r>
            <a:r>
              <a:rPr lang="en-US" sz="2200" dirty="0" smtClean="0"/>
              <a:t> </a:t>
            </a:r>
            <a:r>
              <a:rPr lang="en-US" sz="2200" dirty="0" err="1" smtClean="0"/>
              <a:t>gruppi</a:t>
            </a:r>
            <a:endParaRPr lang="en-US" sz="2200" dirty="0" smtClean="0"/>
          </a:p>
          <a:p>
            <a:pPr>
              <a:buNone/>
            </a:pPr>
            <a:endParaRPr lang="en-US" sz="2200" dirty="0" smtClean="0"/>
          </a:p>
          <a:p>
            <a:pPr>
              <a:buNone/>
            </a:pPr>
            <a:r>
              <a:rPr lang="en-US" sz="2200" dirty="0" err="1" smtClean="0"/>
              <a:t>Consumo</a:t>
            </a:r>
            <a:r>
              <a:rPr lang="en-US" sz="2200" dirty="0" smtClean="0"/>
              <a:t> </a:t>
            </a:r>
            <a:r>
              <a:rPr lang="en-US" sz="2200" dirty="0" err="1" smtClean="0"/>
              <a:t>e</a:t>
            </a:r>
            <a:r>
              <a:rPr lang="en-US" sz="2200" dirty="0" smtClean="0"/>
              <a:t> </a:t>
            </a:r>
            <a:r>
              <a:rPr lang="en-US" sz="2200" dirty="0" err="1" smtClean="0"/>
              <a:t>Inventariabile</a:t>
            </a:r>
            <a:r>
              <a:rPr lang="en-US" sz="2200" dirty="0" smtClean="0"/>
              <a:t>:</a:t>
            </a:r>
          </a:p>
          <a:p>
            <a:r>
              <a:rPr lang="en-US" sz="2200" dirty="0" smtClean="0"/>
              <a:t>In </a:t>
            </a:r>
            <a:r>
              <a:rPr lang="en-US" sz="2200" dirty="0" err="1" smtClean="0"/>
              <a:t>assenza</a:t>
            </a:r>
            <a:r>
              <a:rPr lang="en-US" sz="2200" dirty="0" smtClean="0"/>
              <a:t> </a:t>
            </a:r>
            <a:r>
              <a:rPr lang="en-US" sz="2200" dirty="0" err="1" smtClean="0"/>
              <a:t>di</a:t>
            </a:r>
            <a:r>
              <a:rPr lang="en-US" sz="2200" dirty="0" smtClean="0"/>
              <a:t> </a:t>
            </a:r>
            <a:r>
              <a:rPr lang="en-US" sz="2200" dirty="0" err="1" smtClean="0"/>
              <a:t>esigenze</a:t>
            </a:r>
            <a:r>
              <a:rPr lang="en-US" sz="2200" dirty="0" smtClean="0"/>
              <a:t> </a:t>
            </a:r>
            <a:r>
              <a:rPr lang="en-US" sz="2200" dirty="0" err="1" smtClean="0"/>
              <a:t>urgenti</a:t>
            </a:r>
            <a:r>
              <a:rPr lang="en-US" sz="2200" dirty="0" smtClean="0"/>
              <a:t> </a:t>
            </a:r>
            <a:r>
              <a:rPr lang="en-US" sz="2200" dirty="0" err="1" smtClean="0"/>
              <a:t>che</a:t>
            </a:r>
            <a:r>
              <a:rPr lang="en-US" sz="2200" dirty="0" smtClean="0"/>
              <a:t> </a:t>
            </a:r>
            <a:r>
              <a:rPr lang="en-US" sz="2200" dirty="0" err="1" smtClean="0"/>
              <a:t>dovessero</a:t>
            </a:r>
            <a:r>
              <a:rPr lang="en-US" sz="2200" dirty="0" smtClean="0"/>
              <a:t> </a:t>
            </a:r>
            <a:r>
              <a:rPr lang="en-US" sz="2200" dirty="0" err="1" smtClean="0"/>
              <a:t>emergere</a:t>
            </a:r>
            <a:r>
              <a:rPr lang="en-US" sz="2200" dirty="0" smtClean="0"/>
              <a:t>:</a:t>
            </a:r>
          </a:p>
          <a:p>
            <a:pPr lvl="1"/>
            <a:r>
              <a:rPr lang="en-US" sz="1900" dirty="0" smtClean="0"/>
              <a:t>Idea </a:t>
            </a:r>
            <a:r>
              <a:rPr lang="en-US" sz="1900" dirty="0" err="1" smtClean="0"/>
              <a:t>di</a:t>
            </a:r>
            <a:r>
              <a:rPr lang="en-US" sz="1900" dirty="0" smtClean="0"/>
              <a:t> </a:t>
            </a:r>
            <a:r>
              <a:rPr lang="en-US" sz="1900" dirty="0" err="1" smtClean="0"/>
              <a:t>rimpinguare</a:t>
            </a:r>
            <a:r>
              <a:rPr lang="en-US" sz="1900" dirty="0" smtClean="0"/>
              <a:t> </a:t>
            </a:r>
            <a:r>
              <a:rPr lang="en-US" sz="1900" dirty="0" err="1" smtClean="0"/>
              <a:t>il</a:t>
            </a:r>
            <a:r>
              <a:rPr lang="en-US" sz="1900" dirty="0" smtClean="0"/>
              <a:t> POOL </a:t>
            </a:r>
            <a:r>
              <a:rPr lang="en-US" sz="1900" dirty="0" err="1" smtClean="0"/>
              <a:t>di</a:t>
            </a:r>
            <a:r>
              <a:rPr lang="en-US" sz="1900" dirty="0" smtClean="0"/>
              <a:t> </a:t>
            </a:r>
            <a:r>
              <a:rPr lang="en-US" sz="1900" dirty="0" err="1" smtClean="0"/>
              <a:t>elettronica</a:t>
            </a:r>
            <a:endParaRPr lang="en-US" sz="1900" dirty="0" smtClean="0"/>
          </a:p>
        </p:txBody>
      </p:sp>
      <p:grpSp>
        <p:nvGrpSpPr>
          <p:cNvPr id="13" name="Group 11"/>
          <p:cNvGrpSpPr/>
          <p:nvPr/>
        </p:nvGrpSpPr>
        <p:grpSpPr>
          <a:xfrm>
            <a:off x="8379506" y="5919374"/>
            <a:ext cx="620683" cy="369332"/>
            <a:chOff x="8379506" y="5919374"/>
            <a:chExt cx="620683" cy="369332"/>
          </a:xfrm>
        </p:grpSpPr>
        <p:sp>
          <p:nvSpPr>
            <p:cNvPr id="14" name="Action Button: Custom 13">
              <a:hlinkClick r:id="" action="ppaction://noaction" highlightClick="1"/>
              <a:hlinkHover r:id="rId2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Gruppo</a:t>
            </a:r>
            <a:r>
              <a:rPr lang="en-US" dirty="0" smtClean="0"/>
              <a:t> 1 LNF </a:t>
            </a:r>
            <a:r>
              <a:rPr lang="en-US" dirty="0" err="1" smtClean="0"/>
              <a:t>nel</a:t>
            </a:r>
            <a:r>
              <a:rPr lang="en-US" dirty="0" smtClean="0"/>
              <a:t> </a:t>
            </a:r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2/7/2013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82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pSp>
        <p:nvGrpSpPr>
          <p:cNvPr id="3" name="Group 11"/>
          <p:cNvGrpSpPr/>
          <p:nvPr/>
        </p:nvGrpSpPr>
        <p:grpSpPr>
          <a:xfrm>
            <a:off x="8447122" y="722868"/>
            <a:ext cx="620683" cy="369332"/>
            <a:chOff x="8379506" y="5919374"/>
            <a:chExt cx="620683" cy="369332"/>
          </a:xfrm>
        </p:grpSpPr>
        <p:sp>
          <p:nvSpPr>
            <p:cNvPr id="14" name="Action Button: Custom 13">
              <a:hlinkClick r:id="" action="ppaction://noaction" highlightClick="1"/>
              <a:hlinkHover r:id="rId2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5400" y="1474894"/>
          <a:ext cx="8777711" cy="4922788"/>
        </p:xfrm>
        <a:graphic>
          <a:graphicData uri="http://schemas.openxmlformats.org/drawingml/2006/table">
            <a:tbl>
              <a:tblPr/>
              <a:tblGrid>
                <a:gridCol w="1130300"/>
                <a:gridCol w="419100"/>
                <a:gridCol w="406400"/>
                <a:gridCol w="596900"/>
                <a:gridCol w="863600"/>
                <a:gridCol w="579861"/>
                <a:gridCol w="530225"/>
                <a:gridCol w="536575"/>
                <a:gridCol w="452440"/>
                <a:gridCol w="544513"/>
                <a:gridCol w="812797"/>
                <a:gridCol w="361950"/>
                <a:gridCol w="361950"/>
                <a:gridCol w="1181100"/>
              </a:tblGrid>
              <a:tr h="3230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>
                          <a:latin typeface="Verdana"/>
                        </a:rPr>
                        <a:t>Sigla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 smtClean="0">
                          <a:latin typeface="Verdana"/>
                        </a:rPr>
                        <a:t>Ric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Tec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FTE</a:t>
                      </a:r>
                    </a:p>
                  </a:txBody>
                  <a:tcPr marL="6773" marR="6773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&lt;FTE&gt;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MISS</a:t>
                      </a:r>
                      <a:endParaRPr lang="en-US" sz="1800" b="0" i="0" u="none" strike="noStrike" dirty="0" smtClean="0">
                        <a:latin typeface="Verdana"/>
                      </a:endParaRPr>
                    </a:p>
                  </a:txBody>
                  <a:tcPr marL="6773" marR="6773" marT="677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CON</a:t>
                      </a:r>
                    </a:p>
                  </a:txBody>
                  <a:tcPr marL="6773" marR="6773" marT="677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APP</a:t>
                      </a:r>
                    </a:p>
                  </a:txBody>
                  <a:tcPr marL="6773" marR="6773" marT="677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ALTRO CAP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 smtClean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Verdana"/>
                        </a:rPr>
                        <a:t>ATLAS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16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7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19.4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0.84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286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90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221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23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Verdana"/>
                        </a:rPr>
                        <a:t>BABAR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6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2.5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0.41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16.5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4.0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BESIII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6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4.1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0.59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87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80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Verdana"/>
                        </a:rPr>
                        <a:t>CDF2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3?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1.0?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0.33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NA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NA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Verdana"/>
                        </a:rPr>
                        <a:t>CMS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6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3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5.8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0.65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97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29.5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3172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Verdana"/>
                        </a:rPr>
                        <a:t>KLOE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18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4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12.9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0.59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45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130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90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50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MAN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latin typeface="Verdana"/>
                        </a:rPr>
                        <a:t>LHCb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10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2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8.4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0.70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89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280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Verdana"/>
                        </a:rPr>
                        <a:t>NA62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6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2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6.3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0.79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128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65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7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TRA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638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 smtClean="0">
                          <a:latin typeface="Verdana"/>
                        </a:rPr>
                        <a:t>BelleII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6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3.4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0.49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54.5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19.5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638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g-2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5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2.0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0.40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NA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NA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Pmu2e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5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1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2.7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0.45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39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32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240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11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INV, TRA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Verdana"/>
                        </a:rPr>
                        <a:t>UA9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5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2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2.4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0.34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16</a:t>
                      </a:r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8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INV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011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>
                          <a:latin typeface="Verdana"/>
                        </a:rPr>
                        <a:t>DTZ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1" i="0" u="none" strike="noStrike" dirty="0" smtClean="0">
                          <a:latin typeface="Verdana"/>
                        </a:rPr>
                        <a:t>92</a:t>
                      </a:r>
                      <a:endParaRPr lang="en-US" sz="1800" b="1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1" i="0" u="none" strike="noStrike" dirty="0" smtClean="0">
                          <a:latin typeface="Verdana"/>
                        </a:rPr>
                        <a:t>23</a:t>
                      </a:r>
                      <a:endParaRPr lang="en-US" sz="1800" b="1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1" i="0" u="none" strike="noStrike" dirty="0" smtClean="0">
                          <a:latin typeface="Verdana"/>
                        </a:rPr>
                        <a:t>~71</a:t>
                      </a:r>
                      <a:endParaRPr lang="en-US" sz="1800" b="1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1" i="0" u="none" strike="noStrike" dirty="0" smtClean="0">
                          <a:latin typeface="Verdana"/>
                        </a:rPr>
                        <a:t>~</a:t>
                      </a:r>
                      <a:r>
                        <a:rPr lang="en-US" sz="1800" b="1" i="0" u="none" strike="noStrike" dirty="0" smtClean="0">
                          <a:latin typeface="Verdana"/>
                        </a:rPr>
                        <a:t>0.62</a:t>
                      </a:r>
                      <a:endParaRPr lang="en-US" sz="1800" b="1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3" name="Action Button: Custom 12">
            <a:hlinkClick r:id="" action="ppaction://noaction" highlightClick="1"/>
            <a:hlinkHover r:id="rId3" action="ppaction://hlinksldjump"/>
          </p:cNvPr>
          <p:cNvSpPr/>
          <p:nvPr/>
        </p:nvSpPr>
        <p:spPr>
          <a:xfrm>
            <a:off x="888999" y="18288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0"/>
          <p:cNvSpPr>
            <a:spLocks noGrp="1"/>
          </p:cNvSpPr>
          <p:nvPr>
            <p:ph sz="quarter" idx="1"/>
          </p:nvPr>
        </p:nvSpPr>
        <p:spPr>
          <a:xfrm>
            <a:off x="457200" y="1092200"/>
            <a:ext cx="8229600" cy="49377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200" dirty="0" err="1" smtClean="0">
                <a:solidFill>
                  <a:srgbClr val="0000FF"/>
                </a:solidFill>
              </a:rPr>
              <a:t>Richieste</a:t>
            </a:r>
            <a:r>
              <a:rPr lang="en-US" sz="2200" dirty="0" smtClean="0">
                <a:solidFill>
                  <a:srgbClr val="0000FF"/>
                </a:solidFill>
              </a:rPr>
              <a:t> </a:t>
            </a:r>
            <a:r>
              <a:rPr lang="en-US" sz="2200" dirty="0" smtClean="0">
                <a:solidFill>
                  <a:srgbClr val="0000FF"/>
                </a:solidFill>
              </a:rPr>
              <a:t>2014</a:t>
            </a:r>
            <a:r>
              <a:rPr lang="en-US" sz="2200" dirty="0" smtClean="0">
                <a:solidFill>
                  <a:srgbClr val="008000"/>
                </a:solidFill>
              </a:rPr>
              <a:t> </a:t>
            </a:r>
            <a:r>
              <a:rPr lang="en-US" sz="2200" dirty="0" err="1" smtClean="0"/>
              <a:t>approssimate</a:t>
            </a:r>
            <a:r>
              <a:rPr lang="en-US" sz="2200" dirty="0" smtClean="0"/>
              <a:t> </a:t>
            </a:r>
            <a:r>
              <a:rPr lang="en-US" sz="2200" dirty="0" smtClean="0"/>
              <a:t>a</a:t>
            </a:r>
            <a:r>
              <a:rPr lang="en-US" sz="2200" dirty="0" smtClean="0"/>
              <a:t> 0.5 </a:t>
            </a:r>
            <a:r>
              <a:rPr lang="en-US" sz="2200" dirty="0" err="1" smtClean="0"/>
              <a:t>kE</a:t>
            </a:r>
            <a:endParaRPr lang="en-US" sz="2200" dirty="0"/>
          </a:p>
        </p:txBody>
      </p:sp>
      <p:sp>
        <p:nvSpPr>
          <p:cNvPr id="17" name="Action Button: Custom 16">
            <a:hlinkClick r:id="" action="ppaction://noaction" highlightClick="1"/>
            <a:hlinkHover r:id="rId4" action="ppaction://hlinksldjump"/>
          </p:cNvPr>
          <p:cNvSpPr/>
          <p:nvPr/>
        </p:nvSpPr>
        <p:spPr>
          <a:xfrm>
            <a:off x="888999" y="36068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ction Button: Custom 17">
            <a:hlinkClick r:id="" action="ppaction://noaction" highlightClick="1"/>
            <a:hlinkHover r:id="rId5" action="ppaction://hlinksldjump"/>
          </p:cNvPr>
          <p:cNvSpPr/>
          <p:nvPr/>
        </p:nvSpPr>
        <p:spPr>
          <a:xfrm>
            <a:off x="888999" y="44069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ction Button: Custom 18">
            <a:hlinkClick r:id="" action="ppaction://noaction" highlightClick="1"/>
            <a:hlinkHover r:id="rId6" action="ppaction://hlinksldjump"/>
          </p:cNvPr>
          <p:cNvSpPr/>
          <p:nvPr/>
        </p:nvSpPr>
        <p:spPr>
          <a:xfrm>
            <a:off x="888999" y="40767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ction Button: Custom 19">
            <a:hlinkClick r:id="" action="ppaction://noaction" highlightClick="1"/>
            <a:hlinkHover r:id="rId7" action="ppaction://hlinksldjump"/>
          </p:cNvPr>
          <p:cNvSpPr/>
          <p:nvPr/>
        </p:nvSpPr>
        <p:spPr>
          <a:xfrm>
            <a:off x="888999" y="31369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ction Button: Custom 20">
            <a:hlinkClick r:id="" action="ppaction://noaction" highlightClick="1"/>
            <a:hlinkHover r:id="rId8" action="ppaction://hlinksldjump"/>
          </p:cNvPr>
          <p:cNvSpPr/>
          <p:nvPr/>
        </p:nvSpPr>
        <p:spPr>
          <a:xfrm>
            <a:off x="888999" y="24765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ction Button: Custom 21">
            <a:hlinkClick r:id="" action="ppaction://noaction" highlightClick="1"/>
            <a:hlinkHover r:id="rId9" action="ppaction://hlinksldjump"/>
          </p:cNvPr>
          <p:cNvSpPr/>
          <p:nvPr/>
        </p:nvSpPr>
        <p:spPr>
          <a:xfrm>
            <a:off x="888999" y="47879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ction Button: Custom 22">
            <a:hlinkClick r:id="" action="ppaction://noaction" highlightClick="1"/>
            <a:hlinkHover r:id="rId10" action="ppaction://hlinksldjump"/>
          </p:cNvPr>
          <p:cNvSpPr/>
          <p:nvPr/>
        </p:nvSpPr>
        <p:spPr>
          <a:xfrm>
            <a:off x="888999" y="54102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ction Button: Custom 23">
            <a:hlinkClick r:id="" action="ppaction://noaction" highlightClick="1"/>
            <a:hlinkHover r:id="rId11" action="ppaction://hlinksldjump"/>
          </p:cNvPr>
          <p:cNvSpPr/>
          <p:nvPr/>
        </p:nvSpPr>
        <p:spPr>
          <a:xfrm>
            <a:off x="888999" y="6121381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ction Button: Custom 24">
            <a:hlinkClick r:id="" action="ppaction://noaction" highlightClick="1"/>
            <a:hlinkHover r:id="rId12" action="ppaction://hlinksldjump"/>
          </p:cNvPr>
          <p:cNvSpPr/>
          <p:nvPr/>
        </p:nvSpPr>
        <p:spPr>
          <a:xfrm>
            <a:off x="888999" y="21336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ction Button: Custom 26">
            <a:hlinkClick r:id="" action="ppaction://noaction" highlightClick="1"/>
            <a:hlinkHover r:id="rId13" action="ppaction://hlinksldjump"/>
          </p:cNvPr>
          <p:cNvSpPr/>
          <p:nvPr/>
        </p:nvSpPr>
        <p:spPr>
          <a:xfrm>
            <a:off x="888999" y="57531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ction Button: Custom 27">
            <a:hlinkClick r:id="" action="ppaction://noaction" highlightClick="1"/>
            <a:hlinkHover r:id="rId14" action="ppaction://hlinksldjump"/>
          </p:cNvPr>
          <p:cNvSpPr/>
          <p:nvPr/>
        </p:nvSpPr>
        <p:spPr>
          <a:xfrm>
            <a:off x="888999" y="50927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Richieste</a:t>
            </a:r>
            <a:r>
              <a:rPr lang="en-US" dirty="0" smtClean="0"/>
              <a:t> </a:t>
            </a:r>
            <a:r>
              <a:rPr lang="en-US" dirty="0" err="1" smtClean="0"/>
              <a:t>gruppo</a:t>
            </a:r>
            <a:r>
              <a:rPr lang="en-US" dirty="0" smtClean="0"/>
              <a:t> 1 </a:t>
            </a:r>
            <a:r>
              <a:rPr lang="en-US" dirty="0" err="1" smtClean="0"/>
              <a:t>servizi</a:t>
            </a:r>
            <a:r>
              <a:rPr lang="en-US" dirty="0" smtClean="0"/>
              <a:t> 2012/2013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2/7/2013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83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pSp>
        <p:nvGrpSpPr>
          <p:cNvPr id="3" name="Group 11"/>
          <p:cNvGrpSpPr/>
          <p:nvPr/>
        </p:nvGrpSpPr>
        <p:grpSpPr>
          <a:xfrm>
            <a:off x="8447122" y="722868"/>
            <a:ext cx="620683" cy="369332"/>
            <a:chOff x="8379506" y="5919374"/>
            <a:chExt cx="620683" cy="369332"/>
          </a:xfrm>
        </p:grpSpPr>
        <p:sp>
          <p:nvSpPr>
            <p:cNvPr id="14" name="Action Button: Custom 13">
              <a:hlinkClick r:id="" action="ppaction://noaction" highlightClick="1"/>
              <a:hlinkHover r:id="rId3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  <p:graphicFrame>
        <p:nvGraphicFramePr>
          <p:cNvPr id="29" name="Group 92"/>
          <p:cNvGraphicFramePr>
            <a:graphicFrameLocks noGrp="1"/>
          </p:cNvGraphicFramePr>
          <p:nvPr/>
        </p:nvGraphicFramePr>
        <p:xfrm>
          <a:off x="136618" y="1206501"/>
          <a:ext cx="8794569" cy="2499432"/>
        </p:xfrm>
        <a:graphic>
          <a:graphicData uri="http://schemas.openxmlformats.org/drawingml/2006/table">
            <a:tbl>
              <a:tblPr/>
              <a:tblGrid>
                <a:gridCol w="792523"/>
                <a:gridCol w="661958"/>
                <a:gridCol w="882611"/>
                <a:gridCol w="627118"/>
                <a:gridCol w="720025"/>
                <a:gridCol w="720025"/>
                <a:gridCol w="627704"/>
                <a:gridCol w="752521"/>
                <a:gridCol w="962297"/>
                <a:gridCol w="685800"/>
                <a:gridCol w="609466"/>
                <a:gridCol w="752521"/>
              </a:tblGrid>
              <a:tr h="234776">
                <a:tc gridSpan="1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Richieste servizi II semestre </a:t>
                      </a: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2013 </a:t>
                      </a: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(</a:t>
                      </a:r>
                      <a:r>
                        <a:rPr kumimoji="0" lang="it-IT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)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7625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ATLAS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BES-III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CMS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KLOE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LHCb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NA62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SupB</a:t>
                      </a: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/Belle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Mu2e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g-2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UA9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TOT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77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11.5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4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16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7.5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5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8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55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7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SPCM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8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2.5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3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man Old Style"/>
                          <a:ea typeface="ＭＳ Ｐゴシック" pitchFamily="1" charset="-128"/>
                          <a:cs typeface="Bookman Old Style"/>
                        </a:rPr>
                        <a:t>17.5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7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SPAS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12</a:t>
                      </a:r>
                      <a:endParaRPr lang="en-US" sz="1600" dirty="0">
                        <a:latin typeface="+mj-lt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  <a:cs typeface="Bookman Old Style"/>
                        </a:rPr>
                        <a:t>3</a:t>
                      </a:r>
                      <a:endParaRPr lang="en-US" sz="1600" dirty="0">
                        <a:latin typeface="+mj-lt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j-lt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  <a:cs typeface="Bookman Old Style"/>
                        </a:rPr>
                        <a:t>2</a:t>
                      </a:r>
                      <a:endParaRPr lang="en-US" sz="1600" dirty="0">
                        <a:latin typeface="+mj-lt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  <a:cs typeface="Bookman Old Style"/>
                        </a:rPr>
                        <a:t>6</a:t>
                      </a:r>
                      <a:endParaRPr lang="en-US" sz="1600" dirty="0">
                        <a:latin typeface="+mj-lt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  <a:cs typeface="Bookman Old Style"/>
                        </a:rPr>
                        <a:t>7</a:t>
                      </a:r>
                      <a:endParaRPr lang="en-US" sz="1600" dirty="0">
                        <a:latin typeface="+mj-lt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  <a:cs typeface="Bookman Old Style"/>
                        </a:rPr>
                        <a:t>2</a:t>
                      </a:r>
                      <a:endParaRPr lang="en-US" sz="1600" dirty="0">
                        <a:latin typeface="+mj-lt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  <a:cs typeface="Bookman Old Style"/>
                        </a:rPr>
                        <a:t>1</a:t>
                      </a:r>
                      <a:endParaRPr lang="en-US" sz="1600" dirty="0">
                        <a:latin typeface="+mj-lt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j-lt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j-lt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33</a:t>
                      </a:r>
                      <a:endParaRPr lang="en-US" sz="1600" dirty="0">
                        <a:latin typeface="+mj-lt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7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Tecn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  <a:cs typeface="Bookman Old Style"/>
                        </a:rPr>
                        <a:t>13</a:t>
                      </a:r>
                      <a:endParaRPr lang="en-US" sz="1600" dirty="0">
                        <a:latin typeface="+mj-lt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  <a:cs typeface="Bookman Old Style"/>
                        </a:rPr>
                        <a:t>3</a:t>
                      </a:r>
                      <a:endParaRPr lang="en-US" sz="1600" dirty="0">
                        <a:latin typeface="+mj-lt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  <a:cs typeface="Bookman Old Style"/>
                        </a:rPr>
                        <a:t>18</a:t>
                      </a:r>
                      <a:endParaRPr lang="en-US" sz="1600" dirty="0">
                        <a:latin typeface="+mj-lt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  <a:cs typeface="Bookman Old Style"/>
                        </a:rPr>
                        <a:t>30</a:t>
                      </a:r>
                      <a:endParaRPr lang="en-US" sz="1600" dirty="0">
                        <a:latin typeface="+mj-lt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  <a:cs typeface="Bookman Old Style"/>
                        </a:rPr>
                        <a:t>12</a:t>
                      </a:r>
                      <a:endParaRPr lang="en-US" sz="1600" dirty="0">
                        <a:latin typeface="+mj-lt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  <a:cs typeface="Bookman Old Style"/>
                        </a:rPr>
                        <a:t>29</a:t>
                      </a:r>
                      <a:endParaRPr lang="en-US" sz="1600" dirty="0">
                        <a:latin typeface="+mj-lt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j-lt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  <a:cs typeface="Bookman Old Style"/>
                        </a:rPr>
                        <a:t>2</a:t>
                      </a:r>
                      <a:endParaRPr lang="en-US" sz="1600" dirty="0">
                        <a:latin typeface="+mj-lt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j-lt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j-lt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107</a:t>
                      </a:r>
                      <a:endParaRPr lang="en-US" sz="1600" dirty="0">
                        <a:latin typeface="+mj-lt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0" name="Group 92"/>
          <p:cNvGraphicFramePr>
            <a:graphicFrameLocks noGrp="1"/>
          </p:cNvGraphicFramePr>
          <p:nvPr/>
        </p:nvGraphicFramePr>
        <p:xfrm>
          <a:off x="136618" y="3768027"/>
          <a:ext cx="8791490" cy="2555451"/>
        </p:xfrm>
        <a:graphic>
          <a:graphicData uri="http://schemas.openxmlformats.org/drawingml/2006/table">
            <a:tbl>
              <a:tblPr/>
              <a:tblGrid>
                <a:gridCol w="761482"/>
                <a:gridCol w="844508"/>
                <a:gridCol w="836928"/>
                <a:gridCol w="612961"/>
                <a:gridCol w="766202"/>
                <a:gridCol w="742626"/>
                <a:gridCol w="730838"/>
                <a:gridCol w="742626"/>
                <a:gridCol w="784811"/>
                <a:gridCol w="601125"/>
                <a:gridCol w="631522"/>
                <a:gridCol w="735861"/>
              </a:tblGrid>
              <a:tr h="281304">
                <a:tc gridSpan="1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Richieste servizi I semestre </a:t>
                      </a: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2014 </a:t>
                      </a: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(</a:t>
                      </a:r>
                      <a:r>
                        <a:rPr kumimoji="0" lang="it-IT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mu</a:t>
                      </a: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) - stima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man Old Style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8588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ATLAS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BES-III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CMS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KLOE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LHCb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NA62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Belle-II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Mu2e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g-2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UA9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TOT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130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SEA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11.5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6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2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9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16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14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10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68.5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58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SPCM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3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2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2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7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4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18</a:t>
                      </a:r>
                      <a:endPara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60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SPAS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"/>
                        </a:rPr>
                        <a:t>12</a:t>
                      </a:r>
                      <a:endParaRPr lang="en-US" sz="1600" dirty="0">
                        <a:latin typeface="+mj-lt"/>
                        <a:cs typeface="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  <a:cs typeface=""/>
                        </a:rPr>
                        <a:t>2</a:t>
                      </a:r>
                      <a:endParaRPr lang="en-US" sz="1600" dirty="0">
                        <a:latin typeface="+mj-lt"/>
                        <a:cs typeface="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j-lt"/>
                        <a:cs typeface="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j-lt"/>
                        <a:cs typeface="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  <a:cs typeface=""/>
                        </a:rPr>
                        <a:t>2</a:t>
                      </a:r>
                      <a:endParaRPr lang="en-US" sz="1600" dirty="0">
                        <a:latin typeface="+mj-lt"/>
                        <a:cs typeface="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  <a:cs typeface=""/>
                        </a:rPr>
                        <a:t>4</a:t>
                      </a:r>
                      <a:endParaRPr lang="en-US" sz="1600" dirty="0">
                        <a:latin typeface="+mj-lt"/>
                        <a:cs typeface="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j-lt"/>
                        <a:cs typeface="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  <a:cs typeface=""/>
                        </a:rPr>
                        <a:t>4</a:t>
                      </a:r>
                      <a:endParaRPr lang="en-US" sz="1600" dirty="0">
                        <a:latin typeface="+mj-lt"/>
                        <a:cs typeface="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j-lt"/>
                        <a:cs typeface="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j-lt"/>
                        <a:cs typeface="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24</a:t>
                      </a:r>
                      <a:endParaRPr lang="en-US" sz="1600" dirty="0">
                        <a:latin typeface="+mj-lt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13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ＭＳ Ｐゴシック" pitchFamily="1" charset="-128"/>
                          <a:cs typeface="Bookman Old Style"/>
                        </a:rPr>
                        <a:t>Tecn</a:t>
                      </a:r>
                      <a:endParaRPr kumimoji="0" 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ＭＳ Ｐゴシック" pitchFamily="1" charset="-128"/>
                        <a:cs typeface="Bookman Old Style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  <a:cs typeface=""/>
                        </a:rPr>
                        <a:t>13</a:t>
                      </a:r>
                      <a:endParaRPr lang="en-US" sz="1600" dirty="0">
                        <a:latin typeface="+mj-lt"/>
                        <a:cs typeface="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  <a:cs typeface=""/>
                        </a:rPr>
                        <a:t>12</a:t>
                      </a:r>
                      <a:endParaRPr lang="en-US" sz="1600" dirty="0">
                        <a:latin typeface="+mj-lt"/>
                        <a:cs typeface="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  <a:cs typeface=""/>
                        </a:rPr>
                        <a:t>28</a:t>
                      </a:r>
                      <a:endParaRPr lang="en-US" sz="1600" dirty="0">
                        <a:latin typeface="+mj-lt"/>
                        <a:cs typeface="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  <a:cs typeface=""/>
                        </a:rPr>
                        <a:t>20</a:t>
                      </a:r>
                      <a:endParaRPr lang="en-US" sz="1600" dirty="0">
                        <a:latin typeface="+mj-lt"/>
                        <a:cs typeface="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  <a:cs typeface=""/>
                        </a:rPr>
                        <a:t>12</a:t>
                      </a:r>
                      <a:endParaRPr lang="en-US" sz="1600" dirty="0">
                        <a:latin typeface="+mj-lt"/>
                        <a:cs typeface="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  <a:cs typeface=""/>
                        </a:rPr>
                        <a:t>29</a:t>
                      </a:r>
                      <a:endParaRPr lang="en-US" sz="1600" dirty="0">
                        <a:latin typeface="+mj-lt"/>
                        <a:cs typeface="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j-lt"/>
                        <a:cs typeface="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  <a:cs typeface=""/>
                        </a:rPr>
                        <a:t>2</a:t>
                      </a:r>
                      <a:endParaRPr lang="en-US" sz="1600" dirty="0">
                        <a:latin typeface="+mj-lt"/>
                        <a:cs typeface="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j-lt"/>
                        <a:cs typeface="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j-lt"/>
                        <a:cs typeface="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j-lt"/>
                        </a:rPr>
                        <a:t>116</a:t>
                      </a:r>
                      <a:endParaRPr lang="en-US" sz="1600" dirty="0">
                        <a:latin typeface="+mj-lt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Conclusioni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2/7/2013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84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grpSp>
        <p:nvGrpSpPr>
          <p:cNvPr id="3" name="Group 11"/>
          <p:cNvGrpSpPr/>
          <p:nvPr/>
        </p:nvGrpSpPr>
        <p:grpSpPr>
          <a:xfrm>
            <a:off x="8447122" y="722868"/>
            <a:ext cx="620683" cy="369332"/>
            <a:chOff x="8379506" y="5919374"/>
            <a:chExt cx="620683" cy="369332"/>
          </a:xfrm>
        </p:grpSpPr>
        <p:sp>
          <p:nvSpPr>
            <p:cNvPr id="14" name="Action Button: Custom 13">
              <a:hlinkClick r:id="" action="ppaction://noaction" highlightClick="1"/>
              <a:hlinkHover r:id="rId2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  <p:sp>
        <p:nvSpPr>
          <p:cNvPr id="12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66280"/>
            <a:ext cx="8686800" cy="519007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200" dirty="0" err="1" smtClean="0"/>
              <a:t>Attivita</a:t>
            </a:r>
            <a:r>
              <a:rPr lang="en-US" sz="2200" dirty="0" smtClean="0"/>
              <a:t>’ del </a:t>
            </a:r>
            <a:r>
              <a:rPr lang="en-US" sz="2200" dirty="0" err="1" smtClean="0"/>
              <a:t>gruppo</a:t>
            </a:r>
            <a:r>
              <a:rPr lang="en-US" sz="2200" dirty="0" smtClean="0"/>
              <a:t> 1 </a:t>
            </a:r>
            <a:r>
              <a:rPr lang="en-US" sz="2200" dirty="0" err="1" smtClean="0"/>
              <a:t>nel</a:t>
            </a:r>
            <a:r>
              <a:rPr lang="en-US" sz="2200" dirty="0" smtClean="0"/>
              <a:t> </a:t>
            </a:r>
            <a:r>
              <a:rPr lang="en-US" sz="2200" dirty="0" err="1" smtClean="0"/>
              <a:t>biennio</a:t>
            </a:r>
            <a:r>
              <a:rPr lang="en-US" sz="2200" dirty="0" smtClean="0"/>
              <a:t> </a:t>
            </a:r>
            <a:r>
              <a:rPr lang="en-US" sz="2200" dirty="0" smtClean="0"/>
              <a:t>2013-4 </a:t>
            </a:r>
            <a:r>
              <a:rPr lang="en-US" sz="2200" dirty="0" err="1" smtClean="0"/>
              <a:t>di</a:t>
            </a:r>
            <a:r>
              <a:rPr lang="en-US" sz="2200" dirty="0" smtClean="0"/>
              <a:t> </a:t>
            </a:r>
            <a:r>
              <a:rPr lang="en-US" sz="2200" dirty="0" err="1" smtClean="0"/>
              <a:t>grande</a:t>
            </a:r>
            <a:r>
              <a:rPr lang="en-US" sz="2200" dirty="0" smtClean="0"/>
              <a:t> </a:t>
            </a:r>
            <a:r>
              <a:rPr lang="en-US" sz="2200" dirty="0" err="1" smtClean="0"/>
              <a:t>versatilita</a:t>
            </a:r>
            <a:r>
              <a:rPr lang="en-US" sz="2200" dirty="0" smtClean="0"/>
              <a:t>’</a:t>
            </a:r>
          </a:p>
          <a:p>
            <a:r>
              <a:rPr lang="en-US" sz="2200" dirty="0" err="1" smtClean="0"/>
              <a:t>Attivita</a:t>
            </a:r>
            <a:r>
              <a:rPr lang="en-US" sz="2200" dirty="0" smtClean="0"/>
              <a:t>’ </a:t>
            </a:r>
            <a:r>
              <a:rPr lang="en-US" sz="2200" dirty="0" err="1" smtClean="0"/>
              <a:t>di</a:t>
            </a:r>
            <a:r>
              <a:rPr lang="en-US" sz="2200" dirty="0" smtClean="0"/>
              <a:t> </a:t>
            </a:r>
            <a:r>
              <a:rPr lang="en-US" sz="2200" dirty="0" err="1" smtClean="0"/>
              <a:t>analisi</a:t>
            </a:r>
            <a:r>
              <a:rPr lang="en-US" sz="2200" dirty="0" smtClean="0"/>
              <a:t> </a:t>
            </a:r>
            <a:r>
              <a:rPr lang="en-US" sz="2200" dirty="0" err="1" smtClean="0"/>
              <a:t>importante</a:t>
            </a:r>
            <a:r>
              <a:rPr lang="en-US" sz="2200" dirty="0" smtClean="0"/>
              <a:t>, </a:t>
            </a:r>
            <a:r>
              <a:rPr lang="en-US" sz="2200" dirty="0" err="1" smtClean="0"/>
              <a:t>spesso</a:t>
            </a:r>
            <a:r>
              <a:rPr lang="en-US" sz="2200" dirty="0" smtClean="0"/>
              <a:t> </a:t>
            </a:r>
            <a:r>
              <a:rPr lang="en-US" sz="2200" dirty="0" err="1" smtClean="0"/>
              <a:t>preminente</a:t>
            </a:r>
            <a:r>
              <a:rPr lang="en-US" sz="2200" dirty="0" smtClean="0"/>
              <a:t> in </a:t>
            </a:r>
            <a:r>
              <a:rPr lang="en-US" sz="2200" dirty="0" err="1" smtClean="0"/>
              <a:t>grandi</a:t>
            </a:r>
            <a:r>
              <a:rPr lang="en-US" sz="2200" dirty="0" smtClean="0"/>
              <a:t> </a:t>
            </a:r>
            <a:r>
              <a:rPr lang="en-US" sz="2200" dirty="0" err="1" smtClean="0"/>
              <a:t>collaborazioni</a:t>
            </a:r>
            <a:endParaRPr lang="en-US" sz="2200" dirty="0" smtClean="0"/>
          </a:p>
          <a:p>
            <a:r>
              <a:rPr lang="en-US" sz="2200" dirty="0" err="1" smtClean="0"/>
              <a:t>Attivita</a:t>
            </a:r>
            <a:r>
              <a:rPr lang="en-US" sz="2200" dirty="0" smtClean="0"/>
              <a:t>’ </a:t>
            </a:r>
            <a:r>
              <a:rPr lang="en-US" sz="2200" dirty="0" err="1" smtClean="0"/>
              <a:t>di</a:t>
            </a:r>
            <a:r>
              <a:rPr lang="en-US" sz="2200" dirty="0" smtClean="0"/>
              <a:t> R&amp;D (upgrade </a:t>
            </a:r>
            <a:r>
              <a:rPr lang="en-US" sz="2200" dirty="0" err="1" smtClean="0"/>
              <a:t>degli</a:t>
            </a:r>
            <a:r>
              <a:rPr lang="en-US" sz="2200" dirty="0" smtClean="0"/>
              <a:t> esp. LHC,</a:t>
            </a:r>
            <a:r>
              <a:rPr lang="en-US" sz="2200" dirty="0" smtClean="0"/>
              <a:t> BES-III) </a:t>
            </a:r>
            <a:r>
              <a:rPr lang="en-US" sz="2200" dirty="0" err="1" smtClean="0"/>
              <a:t>prossima</a:t>
            </a:r>
            <a:r>
              <a:rPr lang="en-US" sz="2200" dirty="0" smtClean="0"/>
              <a:t> a </a:t>
            </a:r>
            <a:r>
              <a:rPr lang="en-US" sz="2200" dirty="0" err="1" smtClean="0"/>
              <a:t>costruzione</a:t>
            </a:r>
            <a:endParaRPr lang="en-US" sz="2200" dirty="0" smtClean="0"/>
          </a:p>
          <a:p>
            <a:r>
              <a:rPr lang="en-US" sz="2200" dirty="0" err="1" smtClean="0"/>
              <a:t>Attivita</a:t>
            </a:r>
            <a:r>
              <a:rPr lang="en-US" sz="2200" dirty="0" smtClean="0"/>
              <a:t>’ </a:t>
            </a:r>
            <a:r>
              <a:rPr lang="en-US" sz="2200" dirty="0" err="1" smtClean="0"/>
              <a:t>di</a:t>
            </a:r>
            <a:r>
              <a:rPr lang="en-US" sz="2200" dirty="0" smtClean="0"/>
              <a:t> </a:t>
            </a:r>
            <a:r>
              <a:rPr lang="en-US" sz="2200" dirty="0" err="1" smtClean="0"/>
              <a:t>costruzione</a:t>
            </a:r>
            <a:r>
              <a:rPr lang="en-US" sz="2200" dirty="0" smtClean="0"/>
              <a:t> </a:t>
            </a:r>
            <a:r>
              <a:rPr lang="en-US" sz="2200" dirty="0" err="1" smtClean="0"/>
              <a:t>apparati</a:t>
            </a:r>
            <a:r>
              <a:rPr lang="en-US" sz="2200" dirty="0" smtClean="0"/>
              <a:t> </a:t>
            </a:r>
            <a:r>
              <a:rPr lang="en-US" sz="2200" dirty="0" err="1" smtClean="0"/>
              <a:t>intensa</a:t>
            </a:r>
            <a:r>
              <a:rPr lang="en-US" sz="2200" dirty="0" smtClean="0"/>
              <a:t> (</a:t>
            </a:r>
            <a:r>
              <a:rPr lang="en-US" sz="2200" dirty="0" smtClean="0"/>
              <a:t>KLOE, NA62, </a:t>
            </a:r>
            <a:r>
              <a:rPr lang="en-US" sz="2200" dirty="0" err="1" smtClean="0"/>
              <a:t>ecc</a:t>
            </a:r>
            <a:r>
              <a:rPr lang="en-US" sz="2200" dirty="0" smtClean="0"/>
              <a:t>.)</a:t>
            </a:r>
          </a:p>
          <a:p>
            <a:r>
              <a:rPr lang="en-US" sz="2200" b="1" dirty="0" err="1" smtClean="0"/>
              <a:t>Occorre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perseguire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maggiore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sinergia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tra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i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gruppi</a:t>
            </a:r>
            <a:r>
              <a:rPr lang="en-US" sz="2200" b="1" dirty="0" smtClean="0"/>
              <a:t>:</a:t>
            </a:r>
          </a:p>
          <a:p>
            <a:pPr lvl="1"/>
            <a:r>
              <a:rPr lang="en-US" sz="1900" dirty="0" err="1" smtClean="0"/>
              <a:t>Difficile</a:t>
            </a:r>
            <a:r>
              <a:rPr lang="en-US" sz="1900" dirty="0" smtClean="0"/>
              <a:t> </a:t>
            </a:r>
            <a:r>
              <a:rPr lang="en-US" sz="1900" dirty="0" err="1" smtClean="0"/>
              <a:t>soddisfare</a:t>
            </a:r>
            <a:r>
              <a:rPr lang="en-US" sz="1900" dirty="0" smtClean="0"/>
              <a:t> le </a:t>
            </a:r>
            <a:r>
              <a:rPr lang="en-US" sz="1900" dirty="0" err="1" smtClean="0"/>
              <a:t>richieste</a:t>
            </a:r>
            <a:r>
              <a:rPr lang="en-US" sz="1900" dirty="0" smtClean="0"/>
              <a:t> </a:t>
            </a:r>
            <a:r>
              <a:rPr lang="en-US" sz="1900" dirty="0" err="1" smtClean="0"/>
              <a:t>senza</a:t>
            </a:r>
            <a:r>
              <a:rPr lang="en-US" sz="1900" dirty="0" smtClean="0"/>
              <a:t> un </a:t>
            </a:r>
            <a:r>
              <a:rPr lang="en-US" sz="1900" dirty="0" err="1" smtClean="0"/>
              <a:t>processo</a:t>
            </a:r>
            <a:r>
              <a:rPr lang="en-US" sz="1900" dirty="0" smtClean="0"/>
              <a:t> virtuoso </a:t>
            </a:r>
            <a:r>
              <a:rPr lang="en-US" sz="1900" dirty="0" err="1" smtClean="0"/>
              <a:t>di</a:t>
            </a:r>
            <a:r>
              <a:rPr lang="en-US" sz="1900" dirty="0" smtClean="0"/>
              <a:t> </a:t>
            </a:r>
            <a:r>
              <a:rPr lang="en-US" sz="1900" dirty="0" err="1" smtClean="0"/>
              <a:t>armonizzazione</a:t>
            </a:r>
            <a:endParaRPr lang="en-US" sz="1900" dirty="0" smtClean="0"/>
          </a:p>
          <a:p>
            <a:pPr lvl="1"/>
            <a:r>
              <a:rPr lang="en-US" sz="1900" dirty="0" err="1" smtClean="0"/>
              <a:t>Necessita</a:t>
            </a:r>
            <a:r>
              <a:rPr lang="en-US" sz="1900" dirty="0" smtClean="0"/>
              <a:t>’ </a:t>
            </a:r>
            <a:r>
              <a:rPr lang="en-US" sz="1900" dirty="0" err="1" smtClean="0"/>
              <a:t>di</a:t>
            </a:r>
            <a:r>
              <a:rPr lang="en-US" sz="1900" dirty="0" smtClean="0"/>
              <a:t> </a:t>
            </a:r>
            <a:r>
              <a:rPr lang="en-US" sz="1900" dirty="0" err="1" smtClean="0"/>
              <a:t>sforzi</a:t>
            </a:r>
            <a:r>
              <a:rPr lang="en-US" sz="1900" dirty="0" smtClean="0"/>
              <a:t> </a:t>
            </a:r>
            <a:r>
              <a:rPr lang="en-US" sz="1900" dirty="0" err="1" smtClean="0"/>
              <a:t>collettivi</a:t>
            </a:r>
            <a:r>
              <a:rPr lang="en-US" sz="1900" dirty="0" smtClean="0"/>
              <a:t> </a:t>
            </a:r>
            <a:r>
              <a:rPr lang="en-US" sz="1900" dirty="0" err="1" smtClean="0"/>
              <a:t>dalle</a:t>
            </a:r>
            <a:r>
              <a:rPr lang="en-US" sz="1900" dirty="0" smtClean="0"/>
              <a:t> </a:t>
            </a:r>
            <a:r>
              <a:rPr lang="en-US" sz="1900" dirty="0" err="1" smtClean="0"/>
              <a:t>collaborazioni</a:t>
            </a:r>
            <a:r>
              <a:rPr lang="en-US" sz="1900" dirty="0" smtClean="0"/>
              <a:t>, </a:t>
            </a:r>
            <a:r>
              <a:rPr lang="en-US" sz="1900" dirty="0" err="1" smtClean="0"/>
              <a:t>risorse</a:t>
            </a:r>
            <a:r>
              <a:rPr lang="en-US" sz="1900" dirty="0" smtClean="0"/>
              <a:t> </a:t>
            </a:r>
            <a:r>
              <a:rPr lang="en-US" sz="1900" dirty="0" err="1" smtClean="0"/>
              <a:t>da</a:t>
            </a:r>
            <a:r>
              <a:rPr lang="en-US" sz="1900" dirty="0" smtClean="0"/>
              <a:t> </a:t>
            </a:r>
            <a:r>
              <a:rPr lang="en-US" sz="1900" dirty="0" err="1" smtClean="0"/>
              <a:t>altre</a:t>
            </a:r>
            <a:r>
              <a:rPr lang="en-US" sz="1900" dirty="0" smtClean="0"/>
              <a:t> </a:t>
            </a:r>
            <a:r>
              <a:rPr lang="en-US" sz="1900" dirty="0" err="1" smtClean="0"/>
              <a:t>sezioni</a:t>
            </a:r>
            <a:endParaRPr lang="en-US" sz="1900" dirty="0" smtClean="0"/>
          </a:p>
          <a:p>
            <a:pPr lvl="1">
              <a:buNone/>
            </a:pPr>
            <a:endParaRPr lang="en-US" sz="1800" dirty="0" smtClean="0"/>
          </a:p>
          <a:p>
            <a:r>
              <a:rPr lang="en-US" sz="2200" dirty="0" err="1" smtClean="0"/>
              <a:t>Forse</a:t>
            </a:r>
            <a:r>
              <a:rPr lang="en-US" sz="2200" dirty="0" smtClean="0"/>
              <a:t> </a:t>
            </a:r>
            <a:r>
              <a:rPr lang="en-US" sz="2200" dirty="0" err="1" smtClean="0"/>
              <a:t>superata</a:t>
            </a:r>
            <a:r>
              <a:rPr lang="en-US" sz="2200" dirty="0" smtClean="0"/>
              <a:t> la</a:t>
            </a:r>
            <a:r>
              <a:rPr lang="en-US" sz="2200" dirty="0" smtClean="0"/>
              <a:t> </a:t>
            </a:r>
            <a:r>
              <a:rPr lang="en-US" sz="2200" dirty="0" err="1" smtClean="0"/>
              <a:t>difficolta</a:t>
            </a:r>
            <a:r>
              <a:rPr lang="en-US" sz="2200" dirty="0" smtClean="0"/>
              <a:t>’ ad </a:t>
            </a:r>
            <a:r>
              <a:rPr lang="en-US" sz="2200" dirty="0" err="1" smtClean="0"/>
              <a:t>attrarre</a:t>
            </a:r>
            <a:r>
              <a:rPr lang="en-US" sz="2200" dirty="0" smtClean="0"/>
              <a:t> </a:t>
            </a:r>
            <a:r>
              <a:rPr lang="en-US" sz="2200" dirty="0" err="1" smtClean="0"/>
              <a:t>giovani</a:t>
            </a:r>
            <a:r>
              <a:rPr lang="en-US" sz="2200" dirty="0" smtClean="0"/>
              <a:t>, </a:t>
            </a:r>
            <a:r>
              <a:rPr lang="en-US" sz="2200" dirty="0" err="1" smtClean="0"/>
              <a:t>specialmente</a:t>
            </a:r>
            <a:r>
              <a:rPr lang="en-US" sz="2200" dirty="0" smtClean="0"/>
              <a:t> </a:t>
            </a:r>
            <a:r>
              <a:rPr lang="en-US" sz="2200" dirty="0" err="1" smtClean="0"/>
              <a:t>laureandi</a:t>
            </a:r>
            <a:r>
              <a:rPr lang="en-US" sz="2200" dirty="0" smtClean="0"/>
              <a:t> </a:t>
            </a:r>
            <a:r>
              <a:rPr lang="en-US" sz="2200" dirty="0" err="1" smtClean="0"/>
              <a:t>e</a:t>
            </a:r>
            <a:r>
              <a:rPr lang="en-US" sz="2200" dirty="0" smtClean="0"/>
              <a:t> </a:t>
            </a:r>
            <a:r>
              <a:rPr lang="en-US" sz="2200" dirty="0" err="1" smtClean="0"/>
              <a:t>dottorandi</a:t>
            </a:r>
            <a:r>
              <a:rPr lang="en-US" sz="2200" dirty="0" smtClean="0"/>
              <a:t>,</a:t>
            </a:r>
            <a:r>
              <a:rPr lang="en-US" sz="2200" dirty="0" smtClean="0"/>
              <a:t> </a:t>
            </a:r>
            <a:r>
              <a:rPr lang="en-US" sz="2200" dirty="0" err="1" smtClean="0"/>
              <a:t>sembra</a:t>
            </a:r>
            <a:r>
              <a:rPr lang="en-US" sz="2200" dirty="0" smtClean="0"/>
              <a:t> </a:t>
            </a:r>
            <a:r>
              <a:rPr lang="en-US" sz="2200" dirty="0" err="1" smtClean="0"/>
              <a:t>invertita</a:t>
            </a:r>
            <a:r>
              <a:rPr lang="en-US" sz="2200" dirty="0" smtClean="0"/>
              <a:t> </a:t>
            </a:r>
            <a:r>
              <a:rPr lang="en-US" sz="2200" dirty="0" smtClean="0"/>
              <a:t>la </a:t>
            </a:r>
            <a:r>
              <a:rPr lang="en-US" sz="2200" dirty="0" err="1" smtClean="0"/>
              <a:t>tendenza</a:t>
            </a:r>
            <a:endParaRPr lang="en-US" sz="2200" dirty="0" smtClean="0"/>
          </a:p>
          <a:p>
            <a:r>
              <a:rPr lang="en-US" sz="2200" dirty="0" err="1" smtClean="0"/>
              <a:t>Nuove</a:t>
            </a:r>
            <a:r>
              <a:rPr lang="en-US" sz="2200" dirty="0" smtClean="0"/>
              <a:t> </a:t>
            </a:r>
            <a:r>
              <a:rPr lang="en-US" sz="2200" dirty="0" err="1" smtClean="0"/>
              <a:t>attivita</a:t>
            </a:r>
            <a:r>
              <a:rPr lang="en-US" sz="2200" dirty="0" smtClean="0"/>
              <a:t>’ in </a:t>
            </a:r>
            <a:r>
              <a:rPr lang="en-US" sz="2200" dirty="0" err="1" smtClean="0"/>
              <a:t>fieri</a:t>
            </a:r>
            <a:r>
              <a:rPr lang="en-US" sz="2200" dirty="0" smtClean="0"/>
              <a:t>, </a:t>
            </a:r>
            <a:r>
              <a:rPr lang="en-US" sz="2200" dirty="0" err="1" smtClean="0"/>
              <a:t>alcune</a:t>
            </a:r>
            <a:r>
              <a:rPr lang="en-US" sz="2200" dirty="0" smtClean="0"/>
              <a:t> con load </a:t>
            </a:r>
            <a:r>
              <a:rPr lang="en-US" sz="2200" dirty="0" err="1" smtClean="0"/>
              <a:t>da</a:t>
            </a:r>
            <a:r>
              <a:rPr lang="en-US" sz="2200" dirty="0" smtClean="0"/>
              <a:t> </a:t>
            </a:r>
            <a:r>
              <a:rPr lang="en-US" sz="2200" dirty="0" err="1" smtClean="0"/>
              <a:t>definirsi</a:t>
            </a:r>
            <a:r>
              <a:rPr lang="en-US" sz="2200" dirty="0" smtClean="0"/>
              <a:t> sui </a:t>
            </a:r>
            <a:r>
              <a:rPr lang="en-US" sz="2200" dirty="0" err="1" smtClean="0"/>
              <a:t>servizi</a:t>
            </a:r>
            <a:r>
              <a:rPr lang="en-US" sz="2200" dirty="0" smtClean="0"/>
              <a:t>:</a:t>
            </a:r>
            <a:endParaRPr lang="en-US" sz="2200" dirty="0" smtClean="0"/>
          </a:p>
          <a:p>
            <a:pPr lvl="1"/>
            <a:r>
              <a:rPr lang="en-US" sz="1900" dirty="0" smtClean="0"/>
              <a:t>g</a:t>
            </a:r>
            <a:r>
              <a:rPr lang="en-US" sz="1900" dirty="0" smtClean="0"/>
              <a:t>-2 a </a:t>
            </a:r>
            <a:r>
              <a:rPr lang="en-US" sz="1900" dirty="0" smtClean="0"/>
              <a:t>FNAL</a:t>
            </a:r>
          </a:p>
          <a:p>
            <a:pPr lvl="1"/>
            <a:r>
              <a:rPr lang="en-US" sz="1900" dirty="0" smtClean="0"/>
              <a:t>Belle-II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73988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Spare slides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2/7/2013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85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50795" y="1474894"/>
          <a:ext cx="9042405" cy="4875087"/>
        </p:xfrm>
        <a:graphic>
          <a:graphicData uri="http://schemas.openxmlformats.org/drawingml/2006/table">
            <a:tbl>
              <a:tblPr/>
              <a:tblGrid>
                <a:gridCol w="1130300"/>
                <a:gridCol w="419100"/>
                <a:gridCol w="406400"/>
                <a:gridCol w="596900"/>
                <a:gridCol w="863600"/>
                <a:gridCol w="406400"/>
                <a:gridCol w="412750"/>
                <a:gridCol w="565150"/>
                <a:gridCol w="530225"/>
                <a:gridCol w="536575"/>
                <a:gridCol w="452440"/>
                <a:gridCol w="544513"/>
                <a:gridCol w="544513"/>
                <a:gridCol w="630234"/>
                <a:gridCol w="458792"/>
                <a:gridCol w="544513"/>
              </a:tblGrid>
              <a:tr h="3230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>
                          <a:latin typeface="Verdana"/>
                        </a:rPr>
                        <a:t>Sigla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 smtClean="0">
                          <a:latin typeface="Verdana"/>
                        </a:rPr>
                        <a:t>Ric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Tec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FTE</a:t>
                      </a:r>
                    </a:p>
                  </a:txBody>
                  <a:tcPr marL="6773" marR="6773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&lt;FTE&gt;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MI</a:t>
                      </a:r>
                    </a:p>
                  </a:txBody>
                  <a:tcPr marL="6773" marR="6773" marT="677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ME</a:t>
                      </a:r>
                    </a:p>
                  </a:txBody>
                  <a:tcPr marL="6773" marR="6773" marT="677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CON</a:t>
                      </a:r>
                    </a:p>
                  </a:txBody>
                  <a:tcPr marL="6773" marR="6773" marT="677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APP</a:t>
                      </a:r>
                    </a:p>
                  </a:txBody>
                  <a:tcPr marL="6773" marR="6773" marT="6773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ALTRO CAP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 smtClean="0">
                        <a:latin typeface="Verdan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Verdana"/>
                        </a:rPr>
                        <a:t>ATLAS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15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5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15.6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0.78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15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latin typeface="Verdana"/>
                        </a:rPr>
                        <a:t>8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221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106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38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24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113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109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23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Verdana"/>
                        </a:rPr>
                        <a:t>BABAR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7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3.3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0.47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5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2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21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latin typeface="Verdana"/>
                        </a:rPr>
                        <a:t>15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6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BESIII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4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2.0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0.50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4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56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35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latin typeface="Verdana"/>
                        </a:rPr>
                        <a:t>7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6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latin typeface="Verdana"/>
                        </a:rPr>
                        <a:t>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FF"/>
                          </a:solidFill>
                          <a:latin typeface="Verdana"/>
                        </a:rPr>
                        <a:t>6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latin typeface="Verdana"/>
                        </a:rPr>
                        <a:t>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INV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Verdana"/>
                        </a:rPr>
                        <a:t>CDF2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5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2.3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0.46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3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2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75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latin typeface="Verdana"/>
                        </a:rPr>
                        <a:t>19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4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FF"/>
                          </a:solidFill>
                          <a:latin typeface="Verdana"/>
                        </a:rPr>
                        <a:t>8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latin typeface="Verdana"/>
                        </a:rPr>
                        <a:t>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INV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Verdana"/>
                        </a:rPr>
                        <a:t>CMS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9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4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9.7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0.75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12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latin typeface="Verdana"/>
                        </a:rPr>
                        <a:t>5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126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51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55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19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10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latin typeface="Verdana"/>
                        </a:rPr>
                        <a:t>10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INV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3172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Verdana"/>
                        </a:rPr>
                        <a:t>KLOE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23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4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17.5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0.65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46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latin typeface="Verdana"/>
                        </a:rPr>
                        <a:t>22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FF"/>
                          </a:solidFill>
                          <a:latin typeface="Verdana"/>
                        </a:rPr>
                        <a:t>50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latin typeface="Verdana"/>
                        </a:rPr>
                        <a:t>24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216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99</a:t>
                      </a:r>
                    </a:p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14</a:t>
                      </a:r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568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294</a:t>
                      </a:r>
                    </a:p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50</a:t>
                      </a:r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100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90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MAN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latin typeface="Verdana"/>
                        </a:rPr>
                        <a:t>LHCb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10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2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8.2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0.68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16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latin typeface="Verdana"/>
                        </a:rPr>
                        <a:t>4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112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latin typeface="Verdana"/>
                        </a:rPr>
                        <a:t>60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35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22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165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latin typeface="Verdana"/>
                        </a:rPr>
                        <a:t>85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5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INV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Verdana"/>
                        </a:rPr>
                        <a:t>NA62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7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1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5.3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0.66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23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latin typeface="Verdana"/>
                        </a:rPr>
                        <a:t>10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119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latin typeface="Verdana"/>
                        </a:rPr>
                        <a:t>79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40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latin typeface="Verdana"/>
                        </a:rPr>
                        <a:t>25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100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latin typeface="Verdana"/>
                        </a:rPr>
                        <a:t>100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20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TRA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2505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 smtClean="0">
                          <a:latin typeface="Verdana"/>
                        </a:rPr>
                        <a:t>PSupB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7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4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4.0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0.36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25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latin typeface="Verdana"/>
                        </a:rPr>
                        <a:t>7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47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12</a:t>
                      </a:r>
                    </a:p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8000"/>
                          </a:solidFill>
                          <a:latin typeface="Verdana"/>
                        </a:rPr>
                        <a:t>10</a:t>
                      </a:r>
                      <a:endParaRPr lang="en-US" sz="1800" b="0" i="0" u="none" strike="noStrike" dirty="0">
                        <a:solidFill>
                          <a:srgbClr val="008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40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latin typeface="Verdana"/>
                        </a:rPr>
                        <a:t>34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TRA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Pmu2e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4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1.2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0.30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4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28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latin typeface="Verdana"/>
                        </a:rPr>
                        <a:t>11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35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latin typeface="Verdana"/>
                        </a:rPr>
                        <a:t>19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22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latin typeface="Verdana"/>
                        </a:rPr>
                        <a:t>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INV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Verdana"/>
                        </a:rPr>
                        <a:t>UA9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6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2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2.1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0.27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3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latin typeface="Verdana"/>
                        </a:rPr>
                        <a:t>1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20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14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6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latin typeface="Verdana"/>
                        </a:rPr>
                        <a:t>5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25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latin typeface="Verdana"/>
                        </a:rPr>
                        <a:t>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34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latin typeface="Verdana"/>
                        </a:rPr>
                        <a:t>28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 smtClean="0">
                          <a:latin typeface="Verdana"/>
                        </a:rPr>
                        <a:t>INV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011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>
                          <a:latin typeface="Verdana"/>
                        </a:rPr>
                        <a:t>DTZ</a:t>
                      </a:r>
                    </a:p>
                  </a:txBody>
                  <a:tcPr marL="6773" marR="6773" marT="677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1" i="0" u="none" strike="noStrike" dirty="0" smtClean="0">
                          <a:latin typeface="Verdana"/>
                        </a:rPr>
                        <a:t>97</a:t>
                      </a:r>
                      <a:endParaRPr lang="en-US" sz="1800" b="1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1" i="0" u="none" strike="noStrike" dirty="0">
                          <a:latin typeface="Verdana"/>
                        </a:rPr>
                        <a:t>22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1" i="0" u="none" strike="noStrike" dirty="0" smtClean="0">
                          <a:latin typeface="Verdana"/>
                        </a:rPr>
                        <a:t>71.2</a:t>
                      </a:r>
                      <a:endParaRPr lang="en-US" sz="1800" b="1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1" i="0" u="none" strike="noStrike" dirty="0" smtClean="0">
                          <a:latin typeface="Verdana"/>
                        </a:rPr>
                        <a:t>0.60</a:t>
                      </a:r>
                      <a:endParaRPr lang="en-US" sz="1800" b="1" i="0" u="none" strike="noStrike" dirty="0"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37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latin typeface="Verdana"/>
                        </a:rPr>
                        <a:t>18</a:t>
                      </a: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FF"/>
                          </a:solidFill>
                          <a:latin typeface="Verdana"/>
                        </a:rPr>
                        <a:t>68</a:t>
                      </a: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37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74</a:t>
                      </a: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Verdana"/>
                        </a:rPr>
                        <a:t>30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solidFill>
                          <a:srgbClr val="0000FF"/>
                        </a:solidFill>
                        <a:latin typeface="Verdana"/>
                      </a:endParaRPr>
                    </a:p>
                  </a:txBody>
                  <a:tcPr marL="6773" marR="6773" marT="6773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FF"/>
                          </a:solidFill>
                          <a:latin typeface="Verdana"/>
                        </a:rPr>
                        <a:t>73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latin typeface="Verdana"/>
                        </a:rPr>
                        <a:t>33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150000"/>
                        </a:lnSpc>
                      </a:pPr>
                      <a:r>
                        <a:rPr lang="en-US" sz="1800" b="0" i="0" u="none" strike="noStrike" dirty="0" smtClean="0">
                          <a:latin typeface="Verdana"/>
                        </a:rPr>
                        <a:t>INV</a:t>
                      </a:r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2" name="Action Button: Custom 11">
            <a:hlinkClick r:id="" action="ppaction://noaction" highlightClick="1"/>
            <a:hlinkHover r:id="rId2" action="ppaction://hlinksldjump"/>
          </p:cNvPr>
          <p:cNvSpPr/>
          <p:nvPr/>
        </p:nvSpPr>
        <p:spPr>
          <a:xfrm>
            <a:off x="888999" y="18288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457200" y="1092200"/>
            <a:ext cx="8229600" cy="49377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200" dirty="0" err="1" smtClean="0">
                <a:solidFill>
                  <a:srgbClr val="0000FF"/>
                </a:solidFill>
              </a:rPr>
              <a:t>Richieste</a:t>
            </a:r>
            <a:r>
              <a:rPr lang="en-US" sz="2200" dirty="0" smtClean="0">
                <a:solidFill>
                  <a:srgbClr val="0000FF"/>
                </a:solidFill>
              </a:rPr>
              <a:t> 2011</a:t>
            </a:r>
            <a:r>
              <a:rPr lang="en-US" sz="2200" dirty="0" smtClean="0"/>
              <a:t>, </a:t>
            </a:r>
            <a:r>
              <a:rPr lang="en-US" sz="2200" dirty="0" err="1" smtClean="0">
                <a:solidFill>
                  <a:srgbClr val="FF0000"/>
                </a:solidFill>
              </a:rPr>
              <a:t>assegnazioni</a:t>
            </a:r>
            <a:r>
              <a:rPr lang="en-US" sz="2200" dirty="0" smtClean="0">
                <a:solidFill>
                  <a:srgbClr val="FF0000"/>
                </a:solidFill>
              </a:rPr>
              <a:t> 2012</a:t>
            </a:r>
            <a:r>
              <a:rPr lang="en-US" sz="2200" dirty="0" smtClean="0"/>
              <a:t>, </a:t>
            </a:r>
            <a:r>
              <a:rPr lang="en-US" sz="2200" dirty="0" smtClean="0">
                <a:solidFill>
                  <a:srgbClr val="008000"/>
                </a:solidFill>
              </a:rPr>
              <a:t>SJ 2012 </a:t>
            </a:r>
            <a:r>
              <a:rPr lang="en-US" sz="2200" dirty="0" err="1" smtClean="0"/>
              <a:t>approssimati</a:t>
            </a:r>
            <a:r>
              <a:rPr lang="en-US" sz="2200" dirty="0" smtClean="0"/>
              <a:t> a 1 </a:t>
            </a:r>
            <a:r>
              <a:rPr lang="en-US" sz="2200" dirty="0" err="1" smtClean="0"/>
              <a:t>kE</a:t>
            </a:r>
            <a:endParaRPr lang="en-US" sz="2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Reminder: </a:t>
            </a:r>
            <a:r>
              <a:rPr lang="en-US" dirty="0" err="1" smtClean="0"/>
              <a:t>gruppo</a:t>
            </a:r>
            <a:r>
              <a:rPr lang="en-US" dirty="0" smtClean="0"/>
              <a:t> 1 LNF 2012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2/7/2013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86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sp>
        <p:nvSpPr>
          <p:cNvPr id="21" name="Action Button: Custom 20">
            <a:hlinkClick r:id="" action="ppaction://noaction" highlightClick="1"/>
            <a:hlinkHover r:id="rId3" action="ppaction://hlinksldjump"/>
          </p:cNvPr>
          <p:cNvSpPr/>
          <p:nvPr/>
        </p:nvSpPr>
        <p:spPr>
          <a:xfrm>
            <a:off x="888999" y="36068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ction Button: Custom 21">
            <a:hlinkClick r:id="" action="ppaction://noaction" highlightClick="1"/>
            <a:hlinkHover r:id="rId4" action="ppaction://hlinksldjump"/>
          </p:cNvPr>
          <p:cNvSpPr/>
          <p:nvPr/>
        </p:nvSpPr>
        <p:spPr>
          <a:xfrm>
            <a:off x="888999" y="44069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ction Button: Custom 22">
            <a:hlinkClick r:id="" action="ppaction://noaction" highlightClick="1"/>
            <a:hlinkHover r:id="rId5" action="ppaction://hlinksldjump"/>
          </p:cNvPr>
          <p:cNvSpPr/>
          <p:nvPr/>
        </p:nvSpPr>
        <p:spPr>
          <a:xfrm>
            <a:off x="888999" y="40767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ction Button: Custom 23">
            <a:hlinkClick r:id="" action="ppaction://noaction" highlightClick="1"/>
            <a:hlinkHover r:id="rId6" action="ppaction://hlinksldjump"/>
          </p:cNvPr>
          <p:cNvSpPr/>
          <p:nvPr/>
        </p:nvSpPr>
        <p:spPr>
          <a:xfrm>
            <a:off x="888999" y="31369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ction Button: Custom 24">
            <a:hlinkClick r:id="" action="ppaction://noaction" highlightClick="1"/>
            <a:hlinkHover r:id="rId5" action="ppaction://hlinksldjump"/>
          </p:cNvPr>
          <p:cNvSpPr/>
          <p:nvPr/>
        </p:nvSpPr>
        <p:spPr>
          <a:xfrm>
            <a:off x="888999" y="24765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ction Button: Custom 25">
            <a:hlinkClick r:id="" action="ppaction://noaction" highlightClick="1"/>
            <a:hlinkHover r:id="rId7" action="ppaction://hlinksldjump"/>
          </p:cNvPr>
          <p:cNvSpPr/>
          <p:nvPr/>
        </p:nvSpPr>
        <p:spPr>
          <a:xfrm>
            <a:off x="888999" y="48768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ction Button: Custom 26">
            <a:hlinkClick r:id="" action="ppaction://noaction" highlightClick="1"/>
            <a:hlinkHover r:id="rId8" action="ppaction://hlinksldjump"/>
          </p:cNvPr>
          <p:cNvSpPr/>
          <p:nvPr/>
        </p:nvSpPr>
        <p:spPr>
          <a:xfrm>
            <a:off x="888999" y="53340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ction Button: Custom 27">
            <a:hlinkClick r:id="" action="ppaction://noaction" highlightClick="1"/>
            <a:hlinkHover r:id="rId9" action="ppaction://hlinksldjump"/>
          </p:cNvPr>
          <p:cNvSpPr/>
          <p:nvPr/>
        </p:nvSpPr>
        <p:spPr>
          <a:xfrm>
            <a:off x="888999" y="6095981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ction Button: Custom 28">
            <a:hlinkClick r:id="" action="ppaction://noaction" highlightClick="1"/>
            <a:hlinkHover r:id="rId10" action="ppaction://hlinksldjump"/>
          </p:cNvPr>
          <p:cNvSpPr/>
          <p:nvPr/>
        </p:nvSpPr>
        <p:spPr>
          <a:xfrm>
            <a:off x="888999" y="21336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ction Button: Custom 29">
            <a:hlinkClick r:id="" action="ppaction://noaction" highlightClick="1"/>
            <a:hlinkHover r:id="rId11" action="ppaction://hlinksldjump"/>
          </p:cNvPr>
          <p:cNvSpPr/>
          <p:nvPr/>
        </p:nvSpPr>
        <p:spPr>
          <a:xfrm>
            <a:off x="888999" y="28067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11"/>
          <p:cNvGrpSpPr/>
          <p:nvPr/>
        </p:nvGrpSpPr>
        <p:grpSpPr>
          <a:xfrm>
            <a:off x="8401858" y="697468"/>
            <a:ext cx="620683" cy="369332"/>
            <a:chOff x="8379506" y="5919374"/>
            <a:chExt cx="620683" cy="369332"/>
          </a:xfrm>
        </p:grpSpPr>
        <p:sp>
          <p:nvSpPr>
            <p:cNvPr id="48" name="Action Button: Custom 47">
              <a:hlinkClick r:id="" action="ppaction://noaction" highlightClick="1"/>
              <a:hlinkHover r:id="rId12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8379506" y="5919374"/>
              <a:ext cx="5260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fwd</a:t>
              </a:r>
              <a:endParaRPr lang="en-US" dirty="0"/>
            </a:p>
          </p:txBody>
        </p:sp>
      </p:grpSp>
      <p:sp>
        <p:nvSpPr>
          <p:cNvPr id="32" name="Action Button: Custom 31">
            <a:hlinkClick r:id="" action="ppaction://noaction" highlightClick="1"/>
            <a:hlinkHover r:id="rId13" action="ppaction://hlinksldjump"/>
          </p:cNvPr>
          <p:cNvSpPr/>
          <p:nvPr/>
        </p:nvSpPr>
        <p:spPr>
          <a:xfrm>
            <a:off x="888999" y="5740400"/>
            <a:ext cx="203201" cy="152400"/>
          </a:xfrm>
          <a:prstGeom prst="actionButtonBlank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990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Anagrafica</a:t>
            </a:r>
            <a:r>
              <a:rPr lang="en-US" dirty="0" smtClean="0"/>
              <a:t> 2014 per ATLAS @ LNF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2/7/2013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516C-94F5-4E40-9A38-EEEC21F394E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Report Coordinatore I - LNF</a:t>
            </a:r>
            <a:endParaRPr lang="en-US" dirty="0" smtClean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"/>
          </p:nvPr>
        </p:nvSpPr>
        <p:spPr>
          <a:xfrm>
            <a:off x="165103" y="1219200"/>
            <a:ext cx="8851898" cy="33401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200" b="1" dirty="0" err="1" smtClean="0"/>
              <a:t>Gruppo</a:t>
            </a:r>
            <a:r>
              <a:rPr lang="en-US" sz="2200" b="1" dirty="0" smtClean="0"/>
              <a:t> per </a:t>
            </a:r>
            <a:r>
              <a:rPr lang="en-US" sz="2200" b="1" dirty="0" err="1" smtClean="0"/>
              <a:t>il</a:t>
            </a:r>
            <a:r>
              <a:rPr lang="en-US" sz="2200" b="1" dirty="0" smtClean="0"/>
              <a:t> </a:t>
            </a:r>
            <a:r>
              <a:rPr lang="en-US" sz="2200" b="1" dirty="0" smtClean="0"/>
              <a:t>2014: 19 </a:t>
            </a:r>
            <a:r>
              <a:rPr lang="en-US" sz="2200" b="1" dirty="0" err="1" smtClean="0"/>
              <a:t>ricercatori</a:t>
            </a:r>
            <a:r>
              <a:rPr lang="en-US" sz="2200" b="1" dirty="0" smtClean="0"/>
              <a:t> e 3 </a:t>
            </a:r>
            <a:r>
              <a:rPr lang="en-US" sz="2200" b="1" dirty="0" err="1" smtClean="0"/>
              <a:t>tecnologi</a:t>
            </a:r>
            <a:r>
              <a:rPr lang="en-US" sz="2200" b="1" dirty="0" smtClean="0"/>
              <a:t> per </a:t>
            </a:r>
            <a:r>
              <a:rPr lang="en-US" sz="2200" b="1" dirty="0" smtClean="0"/>
              <a:t>19.4 FTE (</a:t>
            </a:r>
            <a:r>
              <a:rPr lang="en-US" sz="2200" b="1" dirty="0" err="1" smtClean="0"/>
              <a:t>erano</a:t>
            </a:r>
            <a:r>
              <a:rPr lang="en-US" sz="2200" b="1" dirty="0" smtClean="0"/>
              <a:t> 16.3 </a:t>
            </a:r>
            <a:r>
              <a:rPr lang="en-US" sz="2200" b="1" dirty="0" err="1" smtClean="0"/>
              <a:t>nel</a:t>
            </a:r>
            <a:r>
              <a:rPr lang="en-US" sz="2200" b="1" dirty="0" smtClean="0"/>
              <a:t> 2013)</a:t>
            </a:r>
          </a:p>
          <a:p>
            <a:pPr>
              <a:buNone/>
            </a:pPr>
            <a:r>
              <a:rPr lang="en-US" sz="2200" b="1" dirty="0" smtClean="0"/>
              <a:t>2 </a:t>
            </a:r>
            <a:r>
              <a:rPr lang="en-US" sz="2200" b="1" dirty="0" err="1" smtClean="0"/>
              <a:t>associati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ora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sono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associati</a:t>
            </a:r>
            <a:r>
              <a:rPr lang="en-US" sz="2200" b="1" dirty="0" smtClean="0"/>
              <a:t> senior</a:t>
            </a:r>
          </a:p>
          <a:p>
            <a:pPr>
              <a:buNone/>
            </a:pPr>
            <a:r>
              <a:rPr lang="en-US" sz="2200" b="1" dirty="0" smtClean="0"/>
              <a:t>3 </a:t>
            </a:r>
            <a:r>
              <a:rPr lang="en-US" sz="2200" b="1" dirty="0" err="1" smtClean="0"/>
              <a:t>nuovi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associati</a:t>
            </a:r>
            <a:r>
              <a:rPr lang="en-US" sz="2200" b="1" dirty="0" smtClean="0"/>
              <a:t>:</a:t>
            </a:r>
          </a:p>
          <a:p>
            <a:r>
              <a:rPr lang="en-US" sz="2000" dirty="0" smtClean="0"/>
              <a:t>Prof. </a:t>
            </a:r>
            <a:r>
              <a:rPr lang="en-US" sz="2000" dirty="0" err="1" smtClean="0"/>
              <a:t>Brutti</a:t>
            </a:r>
            <a:r>
              <a:rPr lang="en-US" sz="2000" dirty="0" smtClean="0"/>
              <a:t> (Ass. Inc. </a:t>
            </a:r>
            <a:r>
              <a:rPr lang="en-US" sz="2000" dirty="0" err="1" smtClean="0"/>
              <a:t>Tecnologico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Prof. </a:t>
            </a:r>
            <a:r>
              <a:rPr lang="en-US" sz="2000" dirty="0" err="1" smtClean="0"/>
              <a:t>Valentini</a:t>
            </a:r>
            <a:r>
              <a:rPr lang="en-US" sz="2000" dirty="0" smtClean="0"/>
              <a:t> (Ass. Inc. </a:t>
            </a:r>
            <a:r>
              <a:rPr lang="en-US" sz="2000" dirty="0" err="1" smtClean="0"/>
              <a:t>Tecnologico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Dr. Prokofiev (</a:t>
            </a:r>
            <a:r>
              <a:rPr lang="en-US" sz="2000" dirty="0" err="1" smtClean="0"/>
              <a:t>Borsa</a:t>
            </a:r>
            <a:r>
              <a:rPr lang="en-US" sz="2000" dirty="0" smtClean="0"/>
              <a:t> post-doc </a:t>
            </a:r>
            <a:r>
              <a:rPr lang="en-US" sz="2000" dirty="0" err="1" smtClean="0"/>
              <a:t>stranieri</a:t>
            </a:r>
            <a:r>
              <a:rPr lang="en-US" sz="2000" dirty="0" smtClean="0"/>
              <a:t>), in </a:t>
            </a:r>
            <a:r>
              <a:rPr lang="en-US" sz="2000" dirty="0" err="1" smtClean="0"/>
              <a:t>servizio</a:t>
            </a:r>
            <a:r>
              <a:rPr lang="en-US" sz="2000" dirty="0" smtClean="0"/>
              <a:t> </a:t>
            </a:r>
            <a:r>
              <a:rPr lang="en-US" sz="2000" dirty="0" err="1" smtClean="0"/>
              <a:t>dal</a:t>
            </a:r>
            <a:r>
              <a:rPr lang="en-US" sz="2000" dirty="0" smtClean="0"/>
              <a:t> 1 </a:t>
            </a:r>
            <a:r>
              <a:rPr lang="en-US" sz="2000" dirty="0" err="1" smtClean="0"/>
              <a:t>novembr</a:t>
            </a:r>
            <a:r>
              <a:rPr lang="en-US" sz="2000" dirty="0" err="1" smtClean="0"/>
              <a:t>e</a:t>
            </a:r>
            <a:endParaRPr lang="en-US" sz="2000" dirty="0" smtClean="0"/>
          </a:p>
          <a:p>
            <a:pPr>
              <a:buNone/>
            </a:pPr>
            <a:endParaRPr lang="en-US" sz="2200" dirty="0"/>
          </a:p>
        </p:txBody>
      </p:sp>
      <p:grpSp>
        <p:nvGrpSpPr>
          <p:cNvPr id="10" name="Group 11"/>
          <p:cNvGrpSpPr/>
          <p:nvPr/>
        </p:nvGrpSpPr>
        <p:grpSpPr>
          <a:xfrm>
            <a:off x="8379506" y="5919374"/>
            <a:ext cx="620683" cy="369332"/>
            <a:chOff x="8379506" y="5919374"/>
            <a:chExt cx="620683" cy="369332"/>
          </a:xfrm>
        </p:grpSpPr>
        <p:sp>
          <p:nvSpPr>
            <p:cNvPr id="11" name="Action Button: Custom 10">
              <a:hlinkClick r:id="" action="ppaction://noaction" highlightClick="1"/>
              <a:hlinkHover r:id="rId2" action="ppaction://hlinksldjump"/>
            </p:cNvPr>
            <p:cNvSpPr/>
            <p:nvPr/>
          </p:nvSpPr>
          <p:spPr>
            <a:xfrm>
              <a:off x="8379506" y="5945806"/>
              <a:ext cx="620683" cy="304800"/>
            </a:xfrm>
            <a:prstGeom prst="actionButtonBlank">
              <a:avLst/>
            </a:prstGeom>
            <a:noFill/>
            <a:ln w="28575" cap="flat" cmpd="sng" algn="ctr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379506" y="5919374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back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ＭＳ 明朝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Origin.thmx</Template>
  <TotalTime>54542</TotalTime>
  <Words>8843</Words>
  <Application>Microsoft Macintosh PowerPoint</Application>
  <PresentationFormat>On-screen Show (4:3)</PresentationFormat>
  <Paragraphs>2087</Paragraphs>
  <Slides>86</Slides>
  <Notes>17</Notes>
  <HiddenSlides>0</HiddenSlides>
  <MMClips>0</MMClips>
  <ScaleCrop>false</ScaleCrop>
  <HeadingPairs>
    <vt:vector size="6" baseType="variant">
      <vt:variant>
        <vt:lpstr>Design Template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89" baseType="lpstr">
      <vt:lpstr>Origin</vt:lpstr>
      <vt:lpstr>Office Theme</vt:lpstr>
      <vt:lpstr>Equation</vt:lpstr>
      <vt:lpstr>Relazione coordinatore gruppo I al CL aperto del 2/7/2013</vt:lpstr>
      <vt:lpstr>Reminder: gruppo 1 LNF 2013</vt:lpstr>
      <vt:lpstr>Attivita’ 2013-2014: ATLAS @ LNF</vt:lpstr>
      <vt:lpstr>Attivita’ 2013-2014: ATLAS @ LNF</vt:lpstr>
      <vt:lpstr>Attivita’ 2013-2014: ATLAS @ LNF</vt:lpstr>
      <vt:lpstr>Richieste 2013-2014: ATLAS @ LNF</vt:lpstr>
      <vt:lpstr>Richieste 2013-2014: ATLAS @ LNF</vt:lpstr>
      <vt:lpstr>Richieste servizi II sem. 2013 ATLAS</vt:lpstr>
      <vt:lpstr>Anagrafica 2014 per ATLAS @ LNF</vt:lpstr>
      <vt:lpstr>Attivita’ 2013: KLOE-2</vt:lpstr>
      <vt:lpstr>Attivita’ 2013: KLOE-2</vt:lpstr>
      <vt:lpstr>Cablaggio dell’Inner Tracker</vt:lpstr>
      <vt:lpstr>Slide 13</vt:lpstr>
      <vt:lpstr>Richieste secondo sem. 2013 KLOE-2: SEA</vt:lpstr>
      <vt:lpstr>Richieste secondo sem. 2013 KLOE-2: SSCR</vt:lpstr>
      <vt:lpstr>Richieste 2014 KLOE-2</vt:lpstr>
      <vt:lpstr>NA62 stato e prospettive</vt:lpstr>
      <vt:lpstr>LAV “Post-card”</vt:lpstr>
      <vt:lpstr>Responsabilita’ LNF</vt:lpstr>
      <vt:lpstr>Attivita’ NA62 nel 2013</vt:lpstr>
      <vt:lpstr>LAV FEE boards in ECN3 @ CERN</vt:lpstr>
      <vt:lpstr>November-December 2012 technical run</vt:lpstr>
      <vt:lpstr>Piani 2014</vt:lpstr>
      <vt:lpstr>Composizione gruppo 2014       </vt:lpstr>
      <vt:lpstr>Attivita’ e Richieste 2014</vt:lpstr>
      <vt:lpstr>Richieste 2014 e richieste CIF</vt:lpstr>
      <vt:lpstr>NA62 management e ruolo INFN</vt:lpstr>
      <vt:lpstr>Attivita’ 2013: LHCb</vt:lpstr>
      <vt:lpstr>Anagrafica 2014: LHCb</vt:lpstr>
      <vt:lpstr>Richieste 2o sem. 2013 LHCb</vt:lpstr>
      <vt:lpstr>Richieste 2014 a CSN1: LHCb</vt:lpstr>
      <vt:lpstr>Richieste 2014 LHCb: proiezione</vt:lpstr>
      <vt:lpstr>Slide 33</vt:lpstr>
      <vt:lpstr>CMS: Attivita’ 2013</vt:lpstr>
      <vt:lpstr>CMS: Attivita’ 2013</vt:lpstr>
      <vt:lpstr>CMS: Attivita’ 2013 summary</vt:lpstr>
      <vt:lpstr>Richieste servizi II semestre 2013: CMS</vt:lpstr>
      <vt:lpstr>Richieste CMS a CSN1 per 2014</vt:lpstr>
      <vt:lpstr>Richieste servizi 2014 CMS</vt:lpstr>
      <vt:lpstr>Profilo temporale impegni e FTE CMS LNF</vt:lpstr>
      <vt:lpstr>STATUS di BES-III</vt:lpstr>
      <vt:lpstr>BESIII progetto MAE</vt:lpstr>
      <vt:lpstr>Cyl. GEM expected spatial resolution </vt:lpstr>
      <vt:lpstr>MAE Prototype roadmap to 2015 presented at the BESIII summer meeting 2013</vt:lpstr>
      <vt:lpstr>Roadmap toward a CGEM-based IT (LNF-FE) presented at the BESIII summer meeting 2013</vt:lpstr>
      <vt:lpstr>Richieste 2014 BES-III alla CSN1</vt:lpstr>
      <vt:lpstr>Richieste 2014 BES-III ai LNF</vt:lpstr>
      <vt:lpstr>Attivita’ 2013: pSuperB</vt:lpstr>
      <vt:lpstr>Richieste servizi II sem.2013 pSuperB</vt:lpstr>
      <vt:lpstr>Nuova attivita’ 2014: Belle-II</vt:lpstr>
      <vt:lpstr>Attivita’ 2013: il progetto Mu2e</vt:lpstr>
      <vt:lpstr>Mu2e Calorimeter </vt:lpstr>
      <vt:lpstr>P-Mu2e: Attivita’  2012-2013</vt:lpstr>
      <vt:lpstr>PMU2E: Richieste/obiettivi 2014</vt:lpstr>
      <vt:lpstr>Richieste servizi pMu2e, II sem. 2013</vt:lpstr>
      <vt:lpstr>PMU2E: FTE e richieste LNF 2014-2017</vt:lpstr>
      <vt:lpstr>Slide 57</vt:lpstr>
      <vt:lpstr>Slide 58</vt:lpstr>
      <vt:lpstr>CDR</vt:lpstr>
      <vt:lpstr>Independent Design Review</vt:lpstr>
      <vt:lpstr>Independent Design Review</vt:lpstr>
      <vt:lpstr>Slide 62</vt:lpstr>
      <vt:lpstr>Time schedule Calibrazione</vt:lpstr>
      <vt:lpstr>Presentazione a Gr1 imminente</vt:lpstr>
      <vt:lpstr>Attivita’ 2013 esperimento BABAR</vt:lpstr>
      <vt:lpstr>Richieste 2014 a CSN1 esperimento BABAR</vt:lpstr>
      <vt:lpstr>UA9 – LNF / Resp. S. Dabagov</vt:lpstr>
      <vt:lpstr>UA9 – LNF study of surface reflection</vt:lpstr>
      <vt:lpstr>Slide 69</vt:lpstr>
      <vt:lpstr>Slide 70</vt:lpstr>
      <vt:lpstr>UA9 - LNF</vt:lpstr>
      <vt:lpstr>UA9 – LNF Richieste finanziarie 2014</vt:lpstr>
      <vt:lpstr>Bilancio CSN1 – lo storico</vt:lpstr>
      <vt:lpstr>Richieste/approvato Dotazioni LNF 2010</vt:lpstr>
      <vt:lpstr>Richieste/approvato Dotazioni LNF 2011</vt:lpstr>
      <vt:lpstr>Richieste/approvato Dotazioni LNF 2012</vt:lpstr>
      <vt:lpstr>Richieste/approvato Dotazioni LNF 2013</vt:lpstr>
      <vt:lpstr>Approccio alla spesa</vt:lpstr>
      <vt:lpstr>Profilo di spesa: stima al 2 luglio, MISS</vt:lpstr>
      <vt:lpstr>Profilo di spesa: stima al 2 luglio, CON/INV</vt:lpstr>
      <vt:lpstr>Prospettive per secondo semestre</vt:lpstr>
      <vt:lpstr>Gruppo 1 LNF nel 2014</vt:lpstr>
      <vt:lpstr>Richieste gruppo 1 servizi 2012/2013</vt:lpstr>
      <vt:lpstr>Conclusioni</vt:lpstr>
      <vt:lpstr>Spare slides</vt:lpstr>
      <vt:lpstr>Reminder: gruppo 1 LNF 2012</vt:lpstr>
    </vt:vector>
  </TitlesOfParts>
  <Company>LNF INFN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Relazione Referee COMPASS</dc:title>
  <dc:creator>Tommaso Spadaro</dc:creator>
  <cp:lastModifiedBy>xx yy</cp:lastModifiedBy>
  <cp:revision>321</cp:revision>
  <cp:lastPrinted>2012-07-01T13:36:17Z</cp:lastPrinted>
  <dcterms:created xsi:type="dcterms:W3CDTF">2013-06-30T10:45:13Z</dcterms:created>
  <dcterms:modified xsi:type="dcterms:W3CDTF">2013-07-02T10:02:33Z</dcterms:modified>
</cp:coreProperties>
</file>