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5" r:id="rId5"/>
    <p:sldId id="264" r:id="rId6"/>
    <p:sldId id="267" r:id="rId7"/>
    <p:sldId id="266" r:id="rId8"/>
    <p:sldId id="25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14" autoAdjust="0"/>
  </p:normalViewPr>
  <p:slideViewPr>
    <p:cSldViewPr snapToGrid="0" snapToObjects="1">
      <p:cViewPr>
        <p:scale>
          <a:sx n="75" d="100"/>
          <a:sy n="75" d="100"/>
        </p:scale>
        <p:origin x="-376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3A73-70FF-924F-BE75-BB0DD842E2D2}" type="datetimeFigureOut">
              <a:rPr lang="it-IT" smtClean="0"/>
              <a:t>7/1/13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6BDD8-20CA-2742-81B5-BE0135F581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02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A0EE1F-FB15-7142-BB37-546A6A1653A7}" type="slidenum">
              <a:rPr lang="en-GB" sz="1200">
                <a:latin typeface="Calibri" charset="0"/>
                <a:cs typeface="Arial" charset="0"/>
              </a:rPr>
              <a:pPr eaLnBrk="1" hangingPunct="1"/>
              <a:t>2</a:t>
            </a:fld>
            <a:endParaRPr lang="en-GB" sz="1200">
              <a:latin typeface="Calibri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E8B356-9FA2-E44A-AC1E-73312308C9D7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3891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9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9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3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4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64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41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02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8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9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2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7DD0-341A-BE41-8422-BBE31FBEF692}" type="datetimeFigureOut">
              <a:rPr lang="it-IT" smtClean="0"/>
              <a:t>7/1/13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45AE-73D9-F748-AFD7-48DF9AE189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11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212.665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leo\Desktop\Macintosh%20HD:Users:leo:Desktop:g-RESIST_planning_Luglio_2013.doc!OLE_LINK3" TargetMode="External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6403" y="82930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g</a:t>
            </a:r>
            <a:r>
              <a:rPr lang="it-IT" dirty="0" smtClean="0"/>
              <a:t>-RESIST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4600" y="2724483"/>
            <a:ext cx="8574800" cy="322350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u="sng" dirty="0" smtClean="0">
                <a:solidFill>
                  <a:srgbClr val="000000"/>
                </a:solidFill>
              </a:rPr>
              <a:t>L.A. Gizzi</a:t>
            </a:r>
            <a:r>
              <a:rPr lang="en-US" sz="1400" dirty="0" smtClean="0">
                <a:solidFill>
                  <a:srgbClr val="000000"/>
                </a:solidFill>
              </a:rPr>
              <a:t>, D. </a:t>
            </a:r>
            <a:r>
              <a:rPr lang="en-US" sz="1400" dirty="0" err="1" smtClean="0">
                <a:solidFill>
                  <a:srgbClr val="000000"/>
                </a:solidFill>
              </a:rPr>
              <a:t>Giulietti</a:t>
            </a:r>
            <a:r>
              <a:rPr lang="en-US" sz="1400" dirty="0" smtClean="0">
                <a:solidFill>
                  <a:srgbClr val="000000"/>
                </a:solidFill>
              </a:rPr>
              <a:t>, G. </a:t>
            </a:r>
            <a:r>
              <a:rPr lang="en-US" sz="1400" dirty="0" err="1" smtClean="0">
                <a:solidFill>
                  <a:srgbClr val="000000"/>
                </a:solidFill>
              </a:rPr>
              <a:t>Grittani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L.Labate</a:t>
            </a:r>
            <a:r>
              <a:rPr lang="en-US" sz="1400" dirty="0" smtClean="0">
                <a:solidFill>
                  <a:srgbClr val="000000"/>
                </a:solidFill>
              </a:rPr>
              <a:t>, T. </a:t>
            </a:r>
            <a:r>
              <a:rPr lang="en-US" sz="1400" dirty="0" err="1" smtClean="0">
                <a:solidFill>
                  <a:srgbClr val="000000"/>
                </a:solidFill>
              </a:rPr>
              <a:t>Levato</a:t>
            </a:r>
            <a:r>
              <a:rPr lang="en-US" sz="1400" dirty="0" smtClean="0">
                <a:solidFill>
                  <a:srgbClr val="000000"/>
                </a:solidFill>
              </a:rPr>
              <a:t>, A. </a:t>
            </a:r>
            <a:r>
              <a:rPr lang="en-US" sz="1400" dirty="0" err="1" smtClean="0">
                <a:solidFill>
                  <a:srgbClr val="000000"/>
                </a:solidFill>
              </a:rPr>
              <a:t>Macchi</a:t>
            </a:r>
            <a:r>
              <a:rPr lang="en-US" sz="1400" dirty="0" smtClean="0">
                <a:solidFill>
                  <a:srgbClr val="000000"/>
                </a:solidFill>
              </a:rPr>
              <a:t>, J. </a:t>
            </a:r>
            <a:r>
              <a:rPr lang="en-US" sz="1400" dirty="0" err="1" smtClean="0">
                <a:solidFill>
                  <a:srgbClr val="000000"/>
                </a:solidFill>
              </a:rPr>
              <a:t>Oishi</a:t>
            </a:r>
            <a:r>
              <a:rPr lang="en-US" sz="1400" dirty="0" smtClean="0">
                <a:solidFill>
                  <a:srgbClr val="000000"/>
                </a:solidFill>
              </a:rPr>
              <a:t>,  F. </a:t>
            </a:r>
            <a:r>
              <a:rPr lang="en-US" sz="1400" dirty="0" err="1" smtClean="0">
                <a:solidFill>
                  <a:srgbClr val="000000"/>
                </a:solidFill>
              </a:rPr>
              <a:t>Pegoraro</a:t>
            </a:r>
            <a:r>
              <a:rPr lang="en-US" sz="1400" dirty="0" smtClean="0">
                <a:solidFill>
                  <a:srgbClr val="000000"/>
                </a:solidFill>
              </a:rPr>
              <a:t>  P. </a:t>
            </a:r>
            <a:r>
              <a:rPr lang="en-US" sz="1400" dirty="0" err="1" smtClean="0">
                <a:solidFill>
                  <a:srgbClr val="000000"/>
                </a:solidFill>
              </a:rPr>
              <a:t>Tomassini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</a:rPr>
              <a:t>PISA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P. </a:t>
            </a:r>
            <a:r>
              <a:rPr lang="en-US" sz="1400" dirty="0" err="1" smtClean="0">
                <a:solidFill>
                  <a:srgbClr val="000000"/>
                </a:solidFill>
              </a:rPr>
              <a:t>Londrillo</a:t>
            </a:r>
            <a:r>
              <a:rPr lang="en-US" sz="1400" dirty="0" smtClean="0">
                <a:solidFill>
                  <a:srgbClr val="000000"/>
                </a:solidFill>
              </a:rPr>
              <a:t>, G. </a:t>
            </a:r>
            <a:r>
              <a:rPr lang="en-US" sz="1400" dirty="0" err="1" smtClean="0">
                <a:solidFill>
                  <a:srgbClr val="000000"/>
                </a:solidFill>
              </a:rPr>
              <a:t>Turchetti</a:t>
            </a:r>
            <a:r>
              <a:rPr lang="en-US" sz="1400" dirty="0" smtClean="0">
                <a:solidFill>
                  <a:srgbClr val="000000"/>
                </a:solidFill>
              </a:rPr>
              <a:t>, F. Rossi, G. </a:t>
            </a:r>
            <a:r>
              <a:rPr lang="en-US" sz="1400" dirty="0" err="1" smtClean="0">
                <a:solidFill>
                  <a:srgbClr val="000000"/>
                </a:solidFill>
              </a:rPr>
              <a:t>Servizi</a:t>
            </a:r>
            <a:r>
              <a:rPr lang="en-US" sz="1400" dirty="0" smtClean="0">
                <a:solidFill>
                  <a:srgbClr val="000000"/>
                </a:solidFill>
              </a:rPr>
              <a:t>, P.L. </a:t>
            </a:r>
            <a:r>
              <a:rPr lang="en-US" sz="1400" dirty="0" err="1" smtClean="0">
                <a:solidFill>
                  <a:srgbClr val="000000"/>
                </a:solidFill>
              </a:rPr>
              <a:t>Ottaviani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b="1" dirty="0" smtClean="0">
                <a:solidFill>
                  <a:srgbClr val="000000"/>
                </a:solidFill>
              </a:rPr>
              <a:t>BOLOGNA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R. </a:t>
            </a:r>
            <a:r>
              <a:rPr lang="en-US" sz="1400" dirty="0" err="1" smtClean="0">
                <a:solidFill>
                  <a:srgbClr val="000000"/>
                </a:solidFill>
              </a:rPr>
              <a:t>Fedele</a:t>
            </a:r>
            <a:r>
              <a:rPr lang="en-US" sz="1400" dirty="0" smtClean="0">
                <a:solidFill>
                  <a:srgbClr val="000000"/>
                </a:solidFill>
              </a:rPr>
              <a:t>, U. De Angelis, S. De Nicola, G. Fiore. L. </a:t>
            </a:r>
            <a:r>
              <a:rPr lang="en-US" sz="1400" dirty="0" err="1" smtClean="0">
                <a:solidFill>
                  <a:srgbClr val="000000"/>
                </a:solidFill>
              </a:rPr>
              <a:t>Gialanella</a:t>
            </a:r>
            <a:r>
              <a:rPr lang="en-US" sz="1400" dirty="0" smtClean="0">
                <a:solidFill>
                  <a:srgbClr val="000000"/>
                </a:solidFill>
              </a:rPr>
              <a:t>, A. </a:t>
            </a:r>
            <a:r>
              <a:rPr lang="en-US" sz="1400" dirty="0" err="1" smtClean="0">
                <a:solidFill>
                  <a:srgbClr val="000000"/>
                </a:solidFill>
              </a:rPr>
              <a:t>Mannan</a:t>
            </a:r>
            <a:r>
              <a:rPr lang="en-US" sz="1400" dirty="0" smtClean="0">
                <a:solidFill>
                  <a:srgbClr val="000000"/>
                </a:solidFill>
              </a:rPr>
              <a:t>, M.R. </a:t>
            </a:r>
            <a:r>
              <a:rPr lang="en-US" sz="1400" dirty="0" err="1" smtClean="0">
                <a:solidFill>
                  <a:srgbClr val="000000"/>
                </a:solidFill>
              </a:rPr>
              <a:t>Masullo</a:t>
            </a:r>
            <a:r>
              <a:rPr lang="en-US" sz="1400" dirty="0" smtClean="0">
                <a:solidFill>
                  <a:srgbClr val="000000"/>
                </a:solidFill>
              </a:rPr>
              <a:t>, F. </a:t>
            </a:r>
            <a:r>
              <a:rPr lang="en-US" sz="1400" dirty="0" err="1" smtClean="0">
                <a:solidFill>
                  <a:srgbClr val="000000"/>
                </a:solidFill>
              </a:rPr>
              <a:t>Tanjia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</a:rPr>
              <a:t>NAPOLI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R. </a:t>
            </a:r>
            <a:r>
              <a:rPr lang="en-US" sz="1400" dirty="0" err="1" smtClean="0">
                <a:solidFill>
                  <a:srgbClr val="000000"/>
                </a:solidFill>
              </a:rPr>
              <a:t>Faccini</a:t>
            </a:r>
            <a:r>
              <a:rPr lang="en-US" sz="1400" dirty="0" smtClean="0">
                <a:solidFill>
                  <a:srgbClr val="000000"/>
                </a:solidFill>
              </a:rPr>
              <a:t>, C. Conti, P. Valente, </a:t>
            </a:r>
            <a:r>
              <a:rPr lang="en-US" sz="1400" b="1" dirty="0" smtClean="0">
                <a:solidFill>
                  <a:srgbClr val="000000"/>
                </a:solidFill>
              </a:rPr>
              <a:t>ROMA1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G. </a:t>
            </a:r>
            <a:r>
              <a:rPr lang="en-US" sz="1400" dirty="0" err="1" smtClean="0">
                <a:solidFill>
                  <a:srgbClr val="000000"/>
                </a:solidFill>
              </a:rPr>
              <a:t>Gatti</a:t>
            </a:r>
            <a:r>
              <a:rPr lang="en-US" sz="1400" dirty="0" smtClean="0">
                <a:solidFill>
                  <a:srgbClr val="000000"/>
                </a:solidFill>
              </a:rPr>
              <a:t>, M.P. </a:t>
            </a:r>
            <a:r>
              <a:rPr lang="en-US" sz="1400" dirty="0" err="1" smtClean="0">
                <a:solidFill>
                  <a:srgbClr val="000000"/>
                </a:solidFill>
              </a:rPr>
              <a:t>Anania</a:t>
            </a:r>
            <a:r>
              <a:rPr lang="en-US" sz="1400" dirty="0" smtClean="0">
                <a:solidFill>
                  <a:srgbClr val="000000"/>
                </a:solidFill>
              </a:rPr>
              <a:t>, C. </a:t>
            </a:r>
            <a:r>
              <a:rPr lang="en-US" sz="1400" dirty="0" err="1" smtClean="0">
                <a:solidFill>
                  <a:srgbClr val="000000"/>
                </a:solidFill>
              </a:rPr>
              <a:t>Gatti</a:t>
            </a:r>
            <a:r>
              <a:rPr lang="en-US" sz="1400" dirty="0" smtClean="0">
                <a:solidFill>
                  <a:srgbClr val="000000"/>
                </a:solidFill>
              </a:rPr>
              <a:t>, A. </a:t>
            </a:r>
            <a:r>
              <a:rPr lang="en-US" sz="1400" dirty="0" err="1" smtClean="0">
                <a:solidFill>
                  <a:srgbClr val="000000"/>
                </a:solidFill>
              </a:rPr>
              <a:t>Ghigo</a:t>
            </a:r>
            <a:r>
              <a:rPr lang="en-US" sz="1400" dirty="0" smtClean="0">
                <a:solidFill>
                  <a:srgbClr val="000000"/>
                </a:solidFill>
              </a:rPr>
              <a:t>, F Villa, G. Di </a:t>
            </a:r>
            <a:r>
              <a:rPr lang="en-US" sz="1400" dirty="0" err="1" smtClean="0">
                <a:solidFill>
                  <a:srgbClr val="000000"/>
                </a:solidFill>
              </a:rPr>
              <a:t>Pirro</a:t>
            </a:r>
            <a:r>
              <a:rPr lang="en-US" sz="1400" dirty="0" smtClean="0">
                <a:solidFill>
                  <a:srgbClr val="000000"/>
                </a:solidFill>
              </a:rPr>
              <a:t>… </a:t>
            </a:r>
            <a:r>
              <a:rPr lang="en-US" sz="1400" b="1" dirty="0" smtClean="0">
                <a:solidFill>
                  <a:srgbClr val="000000"/>
                </a:solidFill>
              </a:rPr>
              <a:t>LNF-FRASCATI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S. </a:t>
            </a:r>
            <a:r>
              <a:rPr lang="en-US" sz="1400" dirty="0" err="1" smtClean="0">
                <a:solidFill>
                  <a:srgbClr val="000000"/>
                </a:solidFill>
              </a:rPr>
              <a:t>Tudisco</a:t>
            </a:r>
            <a:r>
              <a:rPr lang="en-US" sz="1400" dirty="0" smtClean="0">
                <a:solidFill>
                  <a:srgbClr val="000000"/>
                </a:solidFill>
              </a:rPr>
              <a:t>, S. Cherubini, A. </a:t>
            </a:r>
            <a:r>
              <a:rPr lang="en-US" sz="1400" dirty="0" err="1" smtClean="0">
                <a:solidFill>
                  <a:srgbClr val="000000"/>
                </a:solidFill>
              </a:rPr>
              <a:t>Anzalone</a:t>
            </a:r>
            <a:r>
              <a:rPr lang="en-US" sz="1400" dirty="0" smtClean="0">
                <a:solidFill>
                  <a:srgbClr val="000000"/>
                </a:solidFill>
              </a:rPr>
              <a:t>, F. </a:t>
            </a:r>
            <a:r>
              <a:rPr lang="en-US" sz="1400" dirty="0" err="1" smtClean="0">
                <a:solidFill>
                  <a:srgbClr val="000000"/>
                </a:solidFill>
              </a:rPr>
              <a:t>Musumeci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</a:rPr>
              <a:t>LNS-CATANIA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7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Richieste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Missioni 		13 k€ (missioni a LNF: 10 k€ - missioni estere per </a:t>
            </a:r>
            <a:r>
              <a:rPr lang="it-IT" dirty="0" err="1" smtClean="0"/>
              <a:t>exp</a:t>
            </a:r>
            <a:r>
              <a:rPr lang="it-IT" dirty="0" smtClean="0"/>
              <a:t> </a:t>
            </a:r>
            <a:r>
              <a:rPr lang="it-IT" dirty="0" err="1" smtClean="0"/>
              <a:t>ral</a:t>
            </a:r>
            <a:r>
              <a:rPr lang="it-IT" dirty="0" smtClean="0"/>
              <a:t> e diffusione risultati: 3 k€)</a:t>
            </a:r>
          </a:p>
          <a:p>
            <a:r>
              <a:rPr lang="it-IT" dirty="0" smtClean="0"/>
              <a:t>Consumo 	4k€ (</a:t>
            </a:r>
            <a:r>
              <a:rPr lang="it-IT" dirty="0"/>
              <a:t>realizzazione di schermi e </a:t>
            </a:r>
            <a:r>
              <a:rPr lang="it-IT" dirty="0" smtClean="0"/>
              <a:t>collimatori per </a:t>
            </a:r>
            <a:r>
              <a:rPr lang="it-IT" dirty="0"/>
              <a:t>i sistemi </a:t>
            </a:r>
            <a:r>
              <a:rPr lang="it-IT" dirty="0" smtClean="0"/>
              <a:t>di </a:t>
            </a:r>
            <a:r>
              <a:rPr lang="it-IT" dirty="0"/>
              <a:t>rivelazione </a:t>
            </a:r>
            <a:r>
              <a:rPr lang="it-IT" dirty="0" smtClean="0"/>
              <a:t>gamma - </a:t>
            </a:r>
            <a:r>
              <a:rPr lang="it-IT" b="1" dirty="0" smtClean="0"/>
              <a:t>non </a:t>
            </a:r>
            <a:r>
              <a:rPr lang="it-IT" dirty="0" smtClean="0"/>
              <a:t> si richiede supporto progettazione o officina)</a:t>
            </a:r>
          </a:p>
          <a:p>
            <a:r>
              <a:rPr lang="it-IT" dirty="0" smtClean="0"/>
              <a:t>TOTALE 17 k€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17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Pubblicazioni 2012-2013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254000" y="1437860"/>
            <a:ext cx="86360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effectLst/>
              </a:rPr>
              <a:t>Principali pubblicazioni e conferenze  recenti: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L. A. Gizzi, M. P. Anania , M. </a:t>
            </a:r>
            <a:r>
              <a:rPr lang="it-IT" sz="1400" dirty="0" err="1" smtClean="0"/>
              <a:t>Ciofini</a:t>
            </a:r>
            <a:r>
              <a:rPr lang="it-IT" sz="1400" b="1" dirty="0" err="1" smtClean="0"/>
              <a:t>d</a:t>
            </a:r>
            <a:r>
              <a:rPr lang="it-IT" sz="1400" b="1" dirty="0" smtClean="0"/>
              <a:t>)</a:t>
            </a:r>
            <a:r>
              <a:rPr lang="it-IT" sz="1400" dirty="0" smtClean="0"/>
              <a:t> , L. </a:t>
            </a:r>
            <a:r>
              <a:rPr lang="it-IT" sz="1400" dirty="0" err="1" smtClean="0"/>
              <a:t>Espositoe</a:t>
            </a:r>
            <a:r>
              <a:rPr lang="it-IT" sz="1400" dirty="0" smtClean="0"/>
              <a:t>) , P. </a:t>
            </a:r>
            <a:r>
              <a:rPr lang="it-IT" sz="1400" dirty="0" err="1" smtClean="0"/>
              <a:t>Ferrara</a:t>
            </a:r>
            <a:r>
              <a:rPr lang="it-IT" sz="1400" b="1" dirty="0" err="1" smtClean="0"/>
              <a:t>a</a:t>
            </a:r>
            <a:r>
              <a:rPr lang="it-IT" sz="1400" b="1" dirty="0" smtClean="0"/>
              <a:t>)</a:t>
            </a:r>
            <a:r>
              <a:rPr lang="it-IT" sz="1400" dirty="0" smtClean="0"/>
              <a:t> , G. Gatti </a:t>
            </a:r>
            <a:r>
              <a:rPr lang="it-IT" sz="1400" b="1" dirty="0" smtClean="0"/>
              <a:t>c</a:t>
            </a:r>
            <a:r>
              <a:rPr lang="it-IT" sz="1400" dirty="0" smtClean="0"/>
              <a:t>)  , D. </a:t>
            </a:r>
            <a:r>
              <a:rPr lang="it-IT" sz="1400" dirty="0" err="1" smtClean="0"/>
              <a:t>Giulietti</a:t>
            </a:r>
            <a:r>
              <a:rPr lang="it-IT" sz="1400" b="1" dirty="0" err="1" smtClean="0"/>
              <a:t>a</a:t>
            </a:r>
            <a:r>
              <a:rPr lang="it-IT" sz="1400" dirty="0" err="1" smtClean="0"/>
              <a:t>,</a:t>
            </a:r>
            <a:r>
              <a:rPr lang="it-IT" sz="1400" b="1" dirty="0" err="1" smtClean="0"/>
              <a:t>b</a:t>
            </a:r>
            <a:r>
              <a:rPr lang="it-IT" sz="1400" dirty="0" err="1" smtClean="0"/>
              <a:t>,</a:t>
            </a:r>
            <a:r>
              <a:rPr lang="it-IT" sz="1400" b="1" dirty="0" err="1" smtClean="0"/>
              <a:t>f</a:t>
            </a:r>
            <a:r>
              <a:rPr lang="it-IT" sz="1400" dirty="0" smtClean="0"/>
              <a:t>) ,</a:t>
            </a:r>
            <a:r>
              <a:rPr lang="ro-RO" sz="1400" dirty="0" smtClean="0"/>
              <a:t>G. Grittani</a:t>
            </a:r>
            <a:r>
              <a:rPr lang="ro-RO" sz="1400" b="1" dirty="0" smtClean="0"/>
              <a:t>a</a:t>
            </a:r>
            <a:r>
              <a:rPr lang="ro-RO" sz="1400" dirty="0" smtClean="0"/>
              <a:t>,</a:t>
            </a:r>
            <a:r>
              <a:rPr lang="ro-RO" sz="1400" b="1" dirty="0" smtClean="0"/>
              <a:t>b</a:t>
            </a:r>
            <a:r>
              <a:rPr lang="ro-RO" sz="1400" dirty="0" smtClean="0"/>
              <a:t>,</a:t>
            </a:r>
            <a:r>
              <a:rPr lang="ro-RO" sz="1400" b="1" dirty="0" smtClean="0"/>
              <a:t>f</a:t>
            </a:r>
            <a:r>
              <a:rPr lang="ro-RO" sz="1400" dirty="0" smtClean="0"/>
              <a:t>)  , J. Hosta</a:t>
            </a:r>
            <a:r>
              <a:rPr lang="ro-RO" sz="1400" b="1" dirty="0" smtClean="0"/>
              <a:t>š</a:t>
            </a:r>
            <a:r>
              <a:rPr lang="ro-RO" sz="1400" dirty="0" smtClean="0"/>
              <a:t> a</a:t>
            </a:r>
            <a:r>
              <a:rPr lang="ro-RO" sz="1400" b="1" dirty="0" smtClean="0"/>
              <a:t>e)</a:t>
            </a:r>
            <a:r>
              <a:rPr lang="ro-RO" sz="1400" dirty="0" smtClean="0"/>
              <a:t> , M. Kando</a:t>
            </a:r>
            <a:r>
              <a:rPr lang="ro-RO" sz="1400" b="1" dirty="0" smtClean="0"/>
              <a:t>g</a:t>
            </a:r>
            <a:r>
              <a:rPr lang="ro-RO" sz="1400" dirty="0" smtClean="0"/>
              <a:t>)  , M. Krus </a:t>
            </a:r>
            <a:r>
              <a:rPr lang="ro-RO" sz="1400" b="1" dirty="0" smtClean="0"/>
              <a:t>h</a:t>
            </a:r>
            <a:r>
              <a:rPr lang="ro-RO" sz="1400" dirty="0" smtClean="0"/>
              <a:t>)  , L. Labate</a:t>
            </a:r>
            <a:r>
              <a:rPr lang="ro-RO" sz="1400" b="1" dirty="0" smtClean="0"/>
              <a:t>a</a:t>
            </a:r>
            <a:r>
              <a:rPr lang="ro-RO" sz="1400" dirty="0" smtClean="0"/>
              <a:t>,</a:t>
            </a:r>
            <a:r>
              <a:rPr lang="ro-RO" sz="1400" b="1" dirty="0" smtClean="0"/>
              <a:t>b</a:t>
            </a:r>
            <a:r>
              <a:rPr lang="ro-RO" sz="1400" dirty="0" smtClean="0"/>
              <a:t>)  , A. Lapucci </a:t>
            </a:r>
            <a:r>
              <a:rPr lang="ro-RO" sz="1400" b="1" dirty="0" smtClean="0"/>
              <a:t>d)</a:t>
            </a:r>
            <a:r>
              <a:rPr lang="ro-RO" sz="1400" dirty="0" smtClean="0"/>
              <a:t> , T. Levato</a:t>
            </a:r>
            <a:r>
              <a:rPr lang="ro-RO" sz="1400" b="1" dirty="0" smtClean="0"/>
              <a:t>a</a:t>
            </a:r>
            <a:r>
              <a:rPr lang="ro-RO" sz="1400" dirty="0" smtClean="0"/>
              <a:t>, </a:t>
            </a:r>
            <a:r>
              <a:rPr lang="ro-RO" sz="1400" b="1" dirty="0" smtClean="0"/>
              <a:t>h,i</a:t>
            </a:r>
            <a:r>
              <a:rPr lang="ro-RO" sz="1400" dirty="0" smtClean="0"/>
              <a:t>) </a:t>
            </a:r>
            <a:r>
              <a:rPr lang="is-IS" sz="1400" dirty="0" smtClean="0"/>
              <a:t>Y. Oishi</a:t>
            </a:r>
            <a:r>
              <a:rPr lang="is-IS" sz="1400" b="1" dirty="0" smtClean="0"/>
              <a:t>l</a:t>
            </a:r>
            <a:r>
              <a:rPr lang="is-IS" sz="1400" dirty="0" smtClean="0"/>
              <a:t>)  , A. Pirri</a:t>
            </a:r>
            <a:r>
              <a:rPr lang="is-IS" sz="1400" b="1" dirty="0" smtClean="0"/>
              <a:t>m)</a:t>
            </a:r>
            <a:r>
              <a:rPr lang="is-IS" sz="1400" dirty="0" smtClean="0"/>
              <a:t> , F. Rossi</a:t>
            </a:r>
            <a:r>
              <a:rPr lang="is-IS" sz="1400" b="1" dirty="0" smtClean="0"/>
              <a:t>n</a:t>
            </a:r>
            <a:r>
              <a:rPr lang="is-IS" sz="1400" dirty="0" smtClean="0"/>
              <a:t>)  , G. Toci </a:t>
            </a:r>
            <a:r>
              <a:rPr lang="is-IS" sz="1400" b="1" dirty="0" smtClean="0"/>
              <a:t>m)</a:t>
            </a:r>
            <a:r>
              <a:rPr lang="is-IS" sz="1400" dirty="0" smtClean="0"/>
              <a:t> , M. Vannini </a:t>
            </a:r>
            <a:r>
              <a:rPr lang="is-IS" sz="1400" b="1" dirty="0" smtClean="0"/>
              <a:t>m), </a:t>
            </a:r>
            <a:r>
              <a:rPr lang="en-US" sz="1400" dirty="0" smtClean="0"/>
              <a:t>Laser</a:t>
            </a:r>
            <a:r>
              <a:rPr lang="en-US" sz="1400" b="1" dirty="0" smtClean="0"/>
              <a:t>-</a:t>
            </a:r>
            <a:r>
              <a:rPr lang="en-US" sz="1400" dirty="0" smtClean="0"/>
              <a:t>Plasma Acceleration and </a:t>
            </a:r>
            <a:r>
              <a:rPr lang="en-US" sz="1400" dirty="0" err="1" smtClean="0"/>
              <a:t>RadiationSources</a:t>
            </a:r>
            <a:r>
              <a:rPr lang="en-US" sz="1400" dirty="0" smtClean="0"/>
              <a:t> for Applications, CLEO-PR &amp; OECC/PS 2013 conference June 30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-July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2013, Kyoto International Conference Center, Kyoto, Japan</a:t>
            </a:r>
            <a:endParaRPr lang="it-IT" sz="1400" b="1" dirty="0" smtClean="0">
              <a:effectLst/>
            </a:endParaRPr>
          </a:p>
          <a:p>
            <a:pPr marL="285750" indent="-285750">
              <a:buFont typeface="Arial"/>
              <a:buChar char="•"/>
            </a:pPr>
            <a:r>
              <a:rPr lang="ro-RO" sz="1400" dirty="0" smtClean="0"/>
              <a:t>G. Grittani1,2,3, M. P. Anania4, G. Gatti4, D. Giulietti1,2,3, M. Kando5, M. Krus6, </a:t>
            </a:r>
            <a:r>
              <a:rPr lang="en-US" sz="1400" dirty="0" smtClean="0"/>
              <a:t>L. Labate1,2, T. Levato6,7, P. Londrillo9, F. Rossi9 and L. A. Gizzi1,2, </a:t>
            </a:r>
            <a:r>
              <a:rPr lang="en-US" sz="1400" i="1" dirty="0" smtClean="0"/>
              <a:t>High energy electrons from interaction with a structured </a:t>
            </a:r>
            <a:r>
              <a:rPr lang="da-DK" sz="1400" i="1" dirty="0" smtClean="0"/>
              <a:t>gas-jet at FLAME, </a:t>
            </a:r>
            <a:r>
              <a:rPr lang="en-US" sz="1400" dirty="0" smtClean="0"/>
              <a:t>1st European Advanced Accelerator Concepts Workshop, 2-7 June 2013, Elba, Italy</a:t>
            </a:r>
            <a:endParaRPr lang="it-IT" sz="1400" i="1" dirty="0" smtClean="0">
              <a:effectLst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 smtClean="0">
                <a:effectLst/>
              </a:rPr>
              <a:t>L. A. Gizzi,  M. P. Anania, G. Gatti, D. </a:t>
            </a:r>
            <a:r>
              <a:rPr lang="it-IT" sz="1400" dirty="0" err="1" smtClean="0">
                <a:effectLst/>
              </a:rPr>
              <a:t>Giulietti</a:t>
            </a:r>
            <a:r>
              <a:rPr lang="it-IT" sz="1400" dirty="0" smtClean="0">
                <a:effectLst/>
              </a:rPr>
              <a:t>, G. </a:t>
            </a:r>
            <a:r>
              <a:rPr lang="it-IT" sz="1400" dirty="0" err="1" smtClean="0">
                <a:effectLst/>
              </a:rPr>
              <a:t>Grittani</a:t>
            </a:r>
            <a:r>
              <a:rPr lang="it-IT" sz="1400" dirty="0" smtClean="0">
                <a:effectLst/>
              </a:rPr>
              <a:t>, M. </a:t>
            </a:r>
            <a:r>
              <a:rPr lang="it-IT" sz="1400" dirty="0" err="1" smtClean="0">
                <a:effectLst/>
              </a:rPr>
              <a:t>Kando</a:t>
            </a:r>
            <a:r>
              <a:rPr lang="it-IT" sz="1400" dirty="0" smtClean="0">
                <a:effectLst/>
              </a:rPr>
              <a:t>, M. </a:t>
            </a:r>
            <a:r>
              <a:rPr lang="it-IT" sz="1400" dirty="0" err="1" smtClean="0">
                <a:effectLst/>
              </a:rPr>
              <a:t>Krus</a:t>
            </a:r>
            <a:r>
              <a:rPr lang="it-IT" sz="1400" dirty="0" smtClean="0">
                <a:effectLst/>
              </a:rPr>
              <a:t>, L. Labate, T. Levato, Y. </a:t>
            </a:r>
            <a:r>
              <a:rPr lang="it-IT" sz="1400" dirty="0" err="1" smtClean="0">
                <a:effectLst/>
              </a:rPr>
              <a:t>Oishi</a:t>
            </a:r>
            <a:r>
              <a:rPr lang="it-IT" sz="1400" dirty="0" smtClean="0">
                <a:effectLst/>
              </a:rPr>
              <a:t>, </a:t>
            </a:r>
            <a:r>
              <a:rPr lang="it-IT" sz="1400" dirty="0" err="1" smtClean="0">
                <a:effectLst/>
              </a:rPr>
              <a:t>F</a:t>
            </a:r>
            <a:r>
              <a:rPr lang="it-IT" sz="1400" dirty="0" smtClean="0">
                <a:effectLst/>
              </a:rPr>
              <a:t>. Rossi, </a:t>
            </a:r>
            <a:r>
              <a:rPr lang="it-IT" sz="1400" i="1" dirty="0" smtClean="0">
                <a:effectLst/>
              </a:rPr>
              <a:t>Acceleration with Self-Injection for an</a:t>
            </a:r>
            <a:r>
              <a:rPr lang="it-IT" sz="1400" dirty="0" smtClean="0"/>
              <a:t>, a, S. </a:t>
            </a:r>
            <a:r>
              <a:rPr lang="it-IT" sz="1400" dirty="0" err="1" smtClean="0"/>
              <a:t>Fioravan</a:t>
            </a:r>
            <a:r>
              <a:rPr lang="it-IT" sz="1400" i="1" dirty="0" smtClean="0">
                <a:effectLst/>
              </a:rPr>
              <a:t> </a:t>
            </a:r>
            <a:r>
              <a:rPr lang="it-IT" sz="1400" i="1" dirty="0" err="1" smtClean="0">
                <a:effectLst/>
              </a:rPr>
              <a:t>All</a:t>
            </a:r>
            <a:r>
              <a:rPr lang="it-IT" sz="1400" i="1" dirty="0" smtClean="0">
                <a:effectLst/>
              </a:rPr>
              <a:t>-Optical </a:t>
            </a:r>
            <a:r>
              <a:rPr lang="it-IT" sz="1400" i="1" dirty="0" err="1" smtClean="0">
                <a:effectLst/>
              </a:rPr>
              <a:t>Radiation</a:t>
            </a:r>
            <a:r>
              <a:rPr lang="it-IT" sz="1400" i="1" dirty="0" smtClean="0">
                <a:effectLst/>
              </a:rPr>
              <a:t> Source </a:t>
            </a:r>
            <a:r>
              <a:rPr lang="it-IT" sz="1400" i="1" dirty="0" err="1" smtClean="0">
                <a:effectLst/>
              </a:rPr>
              <a:t>at</a:t>
            </a:r>
            <a:r>
              <a:rPr lang="it-IT" sz="1400" i="1" dirty="0" smtClean="0">
                <a:effectLst/>
              </a:rPr>
              <a:t> LNF</a:t>
            </a:r>
            <a:r>
              <a:rPr lang="it-IT" sz="1400" dirty="0" smtClean="0">
                <a:effectLst/>
              </a:rPr>
              <a:t>, NIM-B, in press (2013)</a:t>
            </a:r>
          </a:p>
          <a:p>
            <a:pPr marL="285750" indent="-285750">
              <a:buFont typeface="Arial"/>
              <a:buChar char="•"/>
            </a:pPr>
            <a:r>
              <a:rPr lang="it-IT" sz="1400" u="none" strike="noStrike" dirty="0" smtClean="0">
                <a:effectLst/>
              </a:rPr>
              <a:t> </a:t>
            </a:r>
            <a:r>
              <a:rPr lang="it-IT" sz="1400" dirty="0" smtClean="0">
                <a:effectLst/>
              </a:rPr>
              <a:t>Presentazione (su invito) di G-</a:t>
            </a:r>
            <a:r>
              <a:rPr lang="it-IT" sz="1400" dirty="0" err="1" smtClean="0">
                <a:effectLst/>
              </a:rPr>
              <a:t>Resist</a:t>
            </a:r>
            <a:r>
              <a:rPr lang="it-IT" sz="1400" dirty="0" smtClean="0">
                <a:effectLst/>
              </a:rPr>
              <a:t> alla conferenza </a:t>
            </a:r>
            <a:r>
              <a:rPr lang="it-IT" sz="1400" dirty="0" err="1" smtClean="0">
                <a:effectLst/>
              </a:rPr>
              <a:t>Channeling</a:t>
            </a:r>
            <a:r>
              <a:rPr lang="it-IT" sz="1400" dirty="0" smtClean="0">
                <a:effectLst/>
              </a:rPr>
              <a:t> 2012 (Alghero).</a:t>
            </a:r>
            <a:r>
              <a:rPr lang="it-IT" sz="1400" dirty="0" smtClean="0">
                <a:effectLst/>
                <a:hlinkClick r:id="rId2"/>
              </a:rPr>
              <a:t>http://arxiv.org/abs/1212.6652</a:t>
            </a:r>
            <a:r>
              <a:rPr lang="it-IT" sz="1400" dirty="0" smtClean="0">
                <a:effectLst/>
              </a:rPr>
              <a:t>).</a:t>
            </a: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>
                <a:effectLst/>
              </a:rPr>
              <a:t>D. </a:t>
            </a:r>
            <a:r>
              <a:rPr lang="it-IT" sz="1400" dirty="0" err="1" smtClean="0">
                <a:effectLst/>
              </a:rPr>
              <a:t>Jovanovic</a:t>
            </a:r>
            <a:r>
              <a:rPr lang="it-IT" sz="1400" dirty="0" smtClean="0">
                <a:effectLst/>
              </a:rPr>
              <a:t>, </a:t>
            </a:r>
            <a:r>
              <a:rPr lang="it-IT" sz="1400" dirty="0" err="1" smtClean="0">
                <a:effectLst/>
              </a:rPr>
              <a:t>R</a:t>
            </a:r>
            <a:r>
              <a:rPr lang="it-IT" sz="1400" dirty="0" smtClean="0">
                <a:effectLst/>
              </a:rPr>
              <a:t>. Fedele, </a:t>
            </a:r>
            <a:r>
              <a:rPr lang="it-IT" sz="1400" dirty="0" err="1" smtClean="0">
                <a:effectLst/>
              </a:rPr>
              <a:t>F</a:t>
            </a:r>
            <a:r>
              <a:rPr lang="it-IT" sz="1400" dirty="0" smtClean="0">
                <a:effectLst/>
              </a:rPr>
              <a:t>. </a:t>
            </a:r>
            <a:r>
              <a:rPr lang="it-IT" sz="1400" dirty="0" err="1" smtClean="0">
                <a:effectLst/>
              </a:rPr>
              <a:t>Tanjia</a:t>
            </a:r>
            <a:r>
              <a:rPr lang="it-IT" sz="1400" dirty="0" smtClean="0">
                <a:effectLst/>
              </a:rPr>
              <a:t>, S. De Nicola, and L.A. Gizzi,  </a:t>
            </a:r>
            <a:r>
              <a:rPr lang="it-IT" sz="1400" i="1" dirty="0" err="1" smtClean="0">
                <a:effectLst/>
              </a:rPr>
              <a:t>Nonlocal</a:t>
            </a:r>
            <a:r>
              <a:rPr lang="it-IT" sz="1400" i="1" dirty="0" smtClean="0">
                <a:effectLst/>
              </a:rPr>
              <a:t> </a:t>
            </a:r>
            <a:r>
              <a:rPr lang="it-IT" sz="1400" i="1" dirty="0" err="1" smtClean="0">
                <a:effectLst/>
              </a:rPr>
              <a:t>effects</a:t>
            </a:r>
            <a:r>
              <a:rPr lang="it-IT" sz="1400" i="1" dirty="0" smtClean="0">
                <a:effectLst/>
              </a:rPr>
              <a:t> in the self-</a:t>
            </a:r>
            <a:r>
              <a:rPr lang="it-IT" sz="1400" i="1" dirty="0" err="1" smtClean="0">
                <a:effectLst/>
              </a:rPr>
              <a:t>consistent</a:t>
            </a:r>
            <a:r>
              <a:rPr lang="it-IT" sz="1400" i="1" dirty="0" smtClean="0">
                <a:effectLst/>
              </a:rPr>
              <a:t> </a:t>
            </a:r>
            <a:r>
              <a:rPr lang="it-IT" sz="1400" i="1" dirty="0" err="1" smtClean="0">
                <a:effectLst/>
              </a:rPr>
              <a:t>nonlinear</a:t>
            </a:r>
            <a:r>
              <a:rPr lang="it-IT" sz="1400" i="1" dirty="0" smtClean="0">
                <a:effectLst/>
              </a:rPr>
              <a:t> 3D </a:t>
            </a:r>
            <a:r>
              <a:rPr lang="it-IT" sz="1400" i="1" dirty="0" err="1" smtClean="0">
                <a:effectLst/>
              </a:rPr>
              <a:t>propagation</a:t>
            </a:r>
            <a:r>
              <a:rPr lang="it-IT" sz="1400" i="1" dirty="0" smtClean="0">
                <a:effectLst/>
              </a:rPr>
              <a:t> of an </a:t>
            </a:r>
            <a:r>
              <a:rPr lang="it-IT" sz="1400" i="1" dirty="0" err="1" smtClean="0">
                <a:effectLst/>
              </a:rPr>
              <a:t>ultrastrong</a:t>
            </a:r>
            <a:r>
              <a:rPr lang="it-IT" sz="1400" i="1" dirty="0" smtClean="0">
                <a:effectLst/>
              </a:rPr>
              <a:t>, femtosecond laser </a:t>
            </a:r>
            <a:r>
              <a:rPr lang="it-IT" sz="1400" i="1" dirty="0" err="1" smtClean="0">
                <a:effectLst/>
              </a:rPr>
              <a:t>pulse</a:t>
            </a:r>
            <a:r>
              <a:rPr lang="it-IT" sz="1400" i="1" dirty="0" smtClean="0">
                <a:effectLst/>
              </a:rPr>
              <a:t> in </a:t>
            </a:r>
            <a:r>
              <a:rPr lang="it-IT" sz="1400" i="1" dirty="0" err="1" smtClean="0">
                <a:effectLst/>
              </a:rPr>
              <a:t>plasmas</a:t>
            </a:r>
            <a:r>
              <a:rPr lang="it-IT" sz="1400" dirty="0" smtClean="0">
                <a:effectLst/>
              </a:rPr>
              <a:t>, </a:t>
            </a:r>
            <a:r>
              <a:rPr lang="it-IT" sz="1400" dirty="0" err="1" smtClean="0">
                <a:effectLst/>
              </a:rPr>
              <a:t>Eur</a:t>
            </a:r>
            <a:r>
              <a:rPr lang="it-IT" sz="1400" dirty="0" smtClean="0">
                <a:effectLst/>
              </a:rPr>
              <a:t>. </a:t>
            </a:r>
            <a:r>
              <a:rPr lang="it-IT" sz="1400" dirty="0" err="1" smtClean="0">
                <a:effectLst/>
              </a:rPr>
              <a:t>Phys</a:t>
            </a:r>
            <a:r>
              <a:rPr lang="it-IT" sz="1400" dirty="0" smtClean="0">
                <a:effectLst/>
              </a:rPr>
              <a:t>. </a:t>
            </a:r>
            <a:r>
              <a:rPr lang="it-IT" sz="1400" dirty="0" err="1" smtClean="0">
                <a:effectLst/>
              </a:rPr>
              <a:t>J</a:t>
            </a:r>
            <a:r>
              <a:rPr lang="it-IT" sz="1400" dirty="0" smtClean="0">
                <a:effectLst/>
              </a:rPr>
              <a:t>. D66, 328 (2012)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T. Levato, M. </a:t>
            </a:r>
            <a:r>
              <a:rPr lang="it-IT" sz="1400" dirty="0" err="1" smtClean="0"/>
              <a:t>Calvetti</a:t>
            </a:r>
            <a:r>
              <a:rPr lang="it-IT" sz="1400" dirty="0" smtClean="0"/>
              <a:t>, </a:t>
            </a:r>
            <a:r>
              <a:rPr lang="it-IT" sz="1400" dirty="0" err="1" smtClean="0"/>
              <a:t>F</a:t>
            </a:r>
            <a:r>
              <a:rPr lang="it-IT" sz="1400" dirty="0" smtClean="0"/>
              <a:t>. Anelli, D. </a:t>
            </a:r>
            <a:r>
              <a:rPr lang="it-IT" sz="1400" dirty="0" err="1" smtClean="0"/>
              <a:t>Batani</a:t>
            </a:r>
            <a:r>
              <a:rPr lang="it-IT" sz="1400" dirty="0" smtClean="0"/>
              <a:t>, </a:t>
            </a:r>
            <a:r>
              <a:rPr lang="it-IT" sz="1400" dirty="0" err="1" smtClean="0"/>
              <a:t>R</a:t>
            </a:r>
            <a:r>
              <a:rPr lang="it-IT" sz="1400" dirty="0" smtClean="0"/>
              <a:t>. </a:t>
            </a:r>
            <a:r>
              <a:rPr lang="it-IT" sz="1400" dirty="0" err="1" smtClean="0"/>
              <a:t>Benocci</a:t>
            </a:r>
            <a:r>
              <a:rPr lang="it-IT" sz="1400" dirty="0" smtClean="0"/>
              <a:t>, L. Cacciotti, C.A. Cecchetti, O. </a:t>
            </a:r>
            <a:r>
              <a:rPr lang="it-IT" sz="1400" dirty="0" err="1" smtClean="0"/>
              <a:t>Cerafogli</a:t>
            </a:r>
            <a:r>
              <a:rPr lang="it-IT" sz="1400" dirty="0" smtClean="0"/>
              <a:t>, P. Chimenti, A. </a:t>
            </a:r>
            <a:r>
              <a:rPr lang="it-IT" sz="1400" dirty="0" err="1" smtClean="0"/>
              <a:t>Clozza</a:t>
            </a:r>
            <a:r>
              <a:rPr lang="it-IT" sz="1400" dirty="0" smtClean="0"/>
              <a:t>, N. </a:t>
            </a:r>
            <a:r>
              <a:rPr lang="it-IT" sz="1400" dirty="0" err="1" smtClean="0"/>
              <a:t>Drenska</a:t>
            </a:r>
            <a:r>
              <a:rPr lang="it-IT" sz="1400" dirty="0" smtClean="0"/>
              <a:t>, a, A. Esposito, </a:t>
            </a:r>
            <a:r>
              <a:rPr lang="it-IT" sz="1400" dirty="0" err="1" smtClean="0"/>
              <a:t>R</a:t>
            </a:r>
            <a:r>
              <a:rPr lang="it-IT" sz="1400" dirty="0" smtClean="0"/>
              <a:t>. </a:t>
            </a:r>
            <a:r>
              <a:rPr lang="it-IT" sz="1400" dirty="0" err="1" smtClean="0"/>
              <a:t>Facciniti</a:t>
            </a:r>
            <a:r>
              <a:rPr lang="it-IT" sz="1400" dirty="0" smtClean="0"/>
              <a:t>, A. </a:t>
            </a:r>
            <a:r>
              <a:rPr lang="it-IT" sz="1400" dirty="0" err="1" smtClean="0"/>
              <a:t>Gamucci</a:t>
            </a:r>
            <a:r>
              <a:rPr lang="it-IT" sz="1400" dirty="0" smtClean="0"/>
              <a:t>, C. Gatti, A. </a:t>
            </a:r>
            <a:r>
              <a:rPr lang="it-IT" sz="1400" dirty="0" err="1" smtClean="0"/>
              <a:t>Giulietti</a:t>
            </a:r>
            <a:r>
              <a:rPr lang="it-IT" sz="1400" dirty="0" smtClean="0"/>
              <a:t>, D. </a:t>
            </a:r>
            <a:r>
              <a:rPr lang="it-IT" sz="1400" dirty="0" err="1" smtClean="0"/>
              <a:t>Giulietti</a:t>
            </a:r>
            <a:r>
              <a:rPr lang="it-IT" sz="1400" dirty="0" smtClean="0"/>
              <a:t>, L. Labate, V. Lollo, S. Martellotti, M. Monteduro, E. Pace, N.C. </a:t>
            </a:r>
            <a:r>
              <a:rPr lang="it-IT" sz="1400" dirty="0" err="1" smtClean="0"/>
              <a:t>Pathak</a:t>
            </a:r>
            <a:r>
              <a:rPr lang="it-IT" sz="1400" dirty="0" smtClean="0"/>
              <a:t>, L. Pellegrino, </a:t>
            </a:r>
            <a:r>
              <a:rPr lang="it-IT" sz="1400" dirty="0" err="1" smtClean="0"/>
              <a:t>F</a:t>
            </a:r>
            <a:r>
              <a:rPr lang="it-IT" sz="1400" dirty="0" smtClean="0"/>
              <a:t>. Piastra, M. Pistoni, G. Di Pirro, </a:t>
            </a:r>
            <a:r>
              <a:rPr lang="it-IT" sz="1400" dirty="0" err="1" smtClean="0"/>
              <a:t>R</a:t>
            </a:r>
            <a:r>
              <a:rPr lang="it-IT" sz="1400" dirty="0" smtClean="0"/>
              <a:t>. Di </a:t>
            </a:r>
            <a:r>
              <a:rPr lang="it-IT" sz="1400" dirty="0" err="1" smtClean="0"/>
              <a:t>Raddo</a:t>
            </a:r>
            <a:r>
              <a:rPr lang="it-IT" sz="1400" dirty="0" smtClean="0"/>
              <a:t>, U. </a:t>
            </a:r>
            <a:r>
              <a:rPr lang="it-IT" sz="1400" dirty="0" err="1" smtClean="0"/>
              <a:t>Rotundo</a:t>
            </a:r>
            <a:r>
              <a:rPr lang="it-IT" sz="1400" dirty="0" smtClean="0"/>
              <a:t>, </a:t>
            </a:r>
            <a:r>
              <a:rPr lang="it-IT" sz="1400" dirty="0" err="1" smtClean="0"/>
              <a:t>R</a:t>
            </a:r>
            <a:r>
              <a:rPr lang="it-IT" sz="1400" dirty="0" smtClean="0"/>
              <a:t>. Ricci, M. </a:t>
            </a:r>
            <a:r>
              <a:rPr lang="it-IT" sz="1400" dirty="0" err="1" smtClean="0"/>
              <a:t>Richetta</a:t>
            </a:r>
            <a:r>
              <a:rPr lang="it-IT" sz="1400" dirty="0" smtClean="0"/>
              <a:t>, C. Vaccarezza, P. Valente, a, L.A. Gizzi,  </a:t>
            </a:r>
            <a:r>
              <a:rPr lang="it-IT" sz="1400" i="1" dirty="0" smtClean="0"/>
              <a:t>First </a:t>
            </a:r>
            <a:r>
              <a:rPr lang="it-IT" sz="1400" i="1" dirty="0" err="1" smtClean="0"/>
              <a:t>electrons</a:t>
            </a:r>
            <a:r>
              <a:rPr lang="it-IT" sz="1400" i="1" dirty="0" smtClean="0"/>
              <a:t> from the new 220 TW Frascati Laser for Acceleration and </a:t>
            </a:r>
            <a:r>
              <a:rPr lang="it-IT" sz="1400" i="1" dirty="0" err="1" smtClean="0"/>
              <a:t>Multidisciplinary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Experiments</a:t>
            </a:r>
            <a:r>
              <a:rPr lang="it-IT" sz="1400" i="1" dirty="0" smtClean="0"/>
              <a:t> (FLAME) </a:t>
            </a:r>
            <a:r>
              <a:rPr lang="it-IT" sz="1400" i="1" dirty="0" err="1" smtClean="0"/>
              <a:t>at</a:t>
            </a:r>
            <a:r>
              <a:rPr lang="it-IT" sz="1400" i="1" dirty="0" smtClean="0"/>
              <a:t> Frascati National </a:t>
            </a:r>
            <a:r>
              <a:rPr lang="it-IT" sz="1400" i="1" dirty="0" err="1" smtClean="0"/>
              <a:t>Laboratories</a:t>
            </a:r>
            <a:r>
              <a:rPr lang="it-IT" sz="1400" i="1" dirty="0" smtClean="0"/>
              <a:t> (LNF)</a:t>
            </a:r>
            <a:r>
              <a:rPr lang="it-IT" sz="1400" dirty="0" smtClean="0"/>
              <a:t>, NIM A680 (2012).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effectLst/>
              </a:rPr>
              <a:t>G. </a:t>
            </a:r>
            <a:r>
              <a:rPr lang="en-US" sz="1400" dirty="0" err="1" smtClean="0">
                <a:effectLst/>
              </a:rPr>
              <a:t>Cristoforetti</a:t>
            </a:r>
            <a:r>
              <a:rPr lang="en-US" sz="1400" dirty="0" smtClean="0">
                <a:effectLst/>
              </a:rPr>
              <a:t>, M. P. </a:t>
            </a:r>
            <a:r>
              <a:rPr lang="en-US" sz="1400" dirty="0" err="1" smtClean="0">
                <a:effectLst/>
              </a:rPr>
              <a:t>Anania</a:t>
            </a:r>
            <a:r>
              <a:rPr lang="en-US" sz="1400" dirty="0" smtClean="0">
                <a:effectLst/>
              </a:rPr>
              <a:t>, A. </a:t>
            </a:r>
            <a:r>
              <a:rPr lang="en-US" sz="1400" dirty="0" err="1" smtClean="0">
                <a:effectLst/>
              </a:rPr>
              <a:t>Ya</a:t>
            </a:r>
            <a:r>
              <a:rPr lang="en-US" sz="1400" dirty="0" smtClean="0">
                <a:effectLst/>
              </a:rPr>
              <a:t>. </a:t>
            </a:r>
            <a:r>
              <a:rPr lang="en-US" sz="1400" dirty="0" err="1" smtClean="0">
                <a:effectLst/>
              </a:rPr>
              <a:t>Faenov</a:t>
            </a:r>
            <a:r>
              <a:rPr lang="en-US" sz="1400" dirty="0" smtClean="0">
                <a:effectLst/>
              </a:rPr>
              <a:t>, A. </a:t>
            </a:r>
            <a:r>
              <a:rPr lang="en-US" sz="1400" dirty="0" err="1" smtClean="0">
                <a:effectLst/>
              </a:rPr>
              <a:t>Giulietti</a:t>
            </a:r>
            <a:r>
              <a:rPr lang="en-US" sz="1400" dirty="0" smtClean="0">
                <a:effectLst/>
              </a:rPr>
              <a:t>, D. </a:t>
            </a:r>
            <a:r>
              <a:rPr lang="en-US" sz="1400" dirty="0" err="1" smtClean="0">
                <a:effectLst/>
              </a:rPr>
              <a:t>Giulietti</a:t>
            </a:r>
            <a:r>
              <a:rPr lang="en-US" sz="1400" dirty="0" smtClean="0">
                <a:effectLst/>
              </a:rPr>
              <a:t>, S. B. Hansen, P. Koester, L. </a:t>
            </a:r>
            <a:r>
              <a:rPr lang="en-US" sz="1400" dirty="0" err="1" smtClean="0">
                <a:effectLst/>
              </a:rPr>
              <a:t>Labate</a:t>
            </a:r>
            <a:r>
              <a:rPr lang="en-US" sz="1400" dirty="0" smtClean="0">
                <a:effectLst/>
              </a:rPr>
              <a:t>, T. </a:t>
            </a:r>
            <a:r>
              <a:rPr lang="en-US" sz="1400" dirty="0" err="1" smtClean="0">
                <a:effectLst/>
              </a:rPr>
              <a:t>Levato</a:t>
            </a:r>
            <a:r>
              <a:rPr lang="en-US" sz="1400" dirty="0" smtClean="0">
                <a:effectLst/>
              </a:rPr>
              <a:t>, T. A. </a:t>
            </a:r>
            <a:r>
              <a:rPr lang="en-US" sz="1400" dirty="0" err="1" smtClean="0">
                <a:effectLst/>
              </a:rPr>
              <a:t>Pikuz</a:t>
            </a:r>
            <a:r>
              <a:rPr lang="en-US" sz="1400" dirty="0" smtClean="0">
                <a:effectLst/>
              </a:rPr>
              <a:t>, L.A. Gizzi</a:t>
            </a:r>
            <a:r>
              <a:rPr lang="en-US" sz="1400" dirty="0" smtClean="0"/>
              <a:t>, </a:t>
            </a:r>
            <a:r>
              <a:rPr lang="en-US" sz="1400" dirty="0" smtClean="0">
                <a:effectLst/>
              </a:rPr>
              <a:t>Spatially resolved analysis of Kα x-ray emission from plasmas induced by a femtosecond weakly relativistic laser pulse at various polarizations, Physical Review E </a:t>
            </a:r>
            <a:r>
              <a:rPr lang="en-US" sz="1400" b="1" dirty="0" smtClean="0">
                <a:effectLst/>
              </a:rPr>
              <a:t>87 </a:t>
            </a:r>
            <a:r>
              <a:rPr lang="en-US" sz="1400" dirty="0" smtClean="0">
                <a:effectLst/>
              </a:rPr>
              <a:t>023103 (2013)</a:t>
            </a:r>
          </a:p>
        </p:txBody>
      </p:sp>
    </p:spTree>
    <p:extLst>
      <p:ext uri="{BB962C8B-B14F-4D97-AF65-F5344CB8AC3E}">
        <p14:creationId xmlns:p14="http://schemas.microsoft.com/office/powerpoint/2010/main" val="40809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1600"/>
            <a:ext cx="7772400" cy="838200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</a:rPr>
              <a:t>Motivation and background</a:t>
            </a:r>
            <a:endParaRPr lang="en-US" sz="1800">
              <a:solidFill>
                <a:srgbClr val="000000"/>
              </a:solidFill>
              <a:latin typeface="Arial Rounded MT Bold" charset="0"/>
              <a:ea typeface="ＭＳ Ｐゴシック" charset="0"/>
              <a:cs typeface="Arial Rounded MT Bold" charset="0"/>
            </a:endParaRPr>
          </a:p>
        </p:txBody>
      </p:sp>
      <p:sp>
        <p:nvSpPr>
          <p:cNvPr id="25603" name="Rectangle 13"/>
          <p:cNvSpPr>
            <a:spLocks noChangeArrowheads="1"/>
          </p:cNvSpPr>
          <p:nvPr/>
        </p:nvSpPr>
        <p:spPr bwMode="auto">
          <a:xfrm>
            <a:off x="152400" y="5832475"/>
            <a:ext cx="4152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baseline="30000">
                <a:latin typeface="Arial Rounded MT Bold" charset="0"/>
                <a:cs typeface="Arial Rounded MT Bold" charset="0"/>
              </a:rPr>
              <a:t>1 </a:t>
            </a:r>
            <a:r>
              <a:rPr lang="en-US" sz="800">
                <a:latin typeface="Arial Rounded MT Bold" charset="0"/>
                <a:cs typeface="Arial Rounded MT Bold" charset="0"/>
              </a:rPr>
              <a:t>T. Tajima and J.M. Dawson, Phys. Rev. Lett. 43, 267 (1979), </a:t>
            </a:r>
          </a:p>
          <a:p>
            <a:r>
              <a:rPr lang="en-US" sz="800" baseline="30000">
                <a:latin typeface="Arial Rounded MT Bold" charset="0"/>
                <a:cs typeface="Arial Rounded MT Bold" charset="0"/>
              </a:rPr>
              <a:t>2 </a:t>
            </a:r>
            <a:r>
              <a:rPr lang="en-US" sz="800">
                <a:latin typeface="Arial Rounded MT Bold" charset="0"/>
                <a:cs typeface="Arial Rounded MT Bold" charset="0"/>
              </a:rPr>
              <a:t>CERN Courier January 2010</a:t>
            </a:r>
          </a:p>
          <a:p>
            <a:r>
              <a:rPr lang="en-US" sz="800" baseline="30000">
                <a:latin typeface="Arial Rounded MT Bold" charset="0"/>
                <a:cs typeface="Arial Rounded MT Bold" charset="0"/>
              </a:rPr>
              <a:t>3 </a:t>
            </a:r>
            <a:r>
              <a:rPr lang="en-US" sz="800">
                <a:latin typeface="Arial Rounded MT Bold" charset="0"/>
                <a:cs typeface="Arial Rounded MT Bold" charset="0"/>
              </a:rPr>
              <a:t>CERN Courier June 2010</a:t>
            </a:r>
          </a:p>
          <a:p>
            <a:r>
              <a:rPr lang="en-US" sz="800" baseline="30000">
                <a:latin typeface="Arial Rounded MT Bold" charset="0"/>
                <a:cs typeface="Arial Rounded MT Bold" charset="0"/>
              </a:rPr>
              <a:t>4</a:t>
            </a:r>
            <a:r>
              <a:rPr lang="en-US" sz="800">
                <a:latin typeface="Arial Rounded MT Bold" charset="0"/>
                <a:cs typeface="Arial Rounded MT Bold" charset="0"/>
              </a:rPr>
              <a:t> S.P.S. Mangles et al., C.G.R. Geddes et al., J.Faure et al., </a:t>
            </a:r>
            <a:r>
              <a:rPr lang="en-US" sz="800" i="1">
                <a:latin typeface="Arial Rounded MT Bold" charset="0"/>
                <a:cs typeface="Arial Rounded MT Bold" charset="0"/>
              </a:rPr>
              <a:t>Nature</a:t>
            </a:r>
            <a:r>
              <a:rPr lang="en-US" sz="800">
                <a:latin typeface="Arial Rounded MT Bold" charset="0"/>
                <a:cs typeface="Arial Rounded MT Bold" charset="0"/>
              </a:rPr>
              <a:t>, vol. 431, (2004),</a:t>
            </a:r>
          </a:p>
          <a:p>
            <a:r>
              <a:rPr lang="en-US" sz="800" baseline="30000">
                <a:latin typeface="Arial Rounded MT Bold" charset="0"/>
                <a:cs typeface="Arial Rounded MT Bold" charset="0"/>
              </a:rPr>
              <a:t>5 </a:t>
            </a:r>
            <a:r>
              <a:rPr lang="en-US" sz="800">
                <a:latin typeface="Arial Rounded MT Bold" charset="0"/>
                <a:cs typeface="Arial Rounded MT Bold" charset="0"/>
              </a:rPr>
              <a:t>W. Leemans, et al., Nat. Phys. 2, 696 (2006).</a:t>
            </a:r>
          </a:p>
          <a:p>
            <a:r>
              <a:rPr lang="en-US" sz="800" baseline="30000">
                <a:latin typeface="Arial Rounded MT Bold" charset="0"/>
                <a:cs typeface="Arial Rounded MT Bold" charset="0"/>
              </a:rPr>
              <a:t>6 </a:t>
            </a:r>
            <a:r>
              <a:rPr lang="en-US" sz="800">
                <a:latin typeface="Arial Rounded MT Bold" charset="0"/>
                <a:cs typeface="Arial Rounded MT Bold" charset="0"/>
              </a:rPr>
              <a:t>C.E.Clayton et al., Phys, Rev. Letters, 105, 105003 (2011)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358775" y="1028700"/>
            <a:ext cx="84296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latin typeface="Arial Rounded MT Bold" charset="0"/>
                <a:cs typeface="Arial Rounded MT Bold" charset="0"/>
              </a:rPr>
              <a:t> Laser-plasma acceleration (LPA)</a:t>
            </a:r>
            <a:r>
              <a:rPr lang="en-US" baseline="30000">
                <a:latin typeface="Arial Rounded MT Bold" charset="0"/>
                <a:cs typeface="Arial Rounded MT Bold" charset="0"/>
              </a:rPr>
              <a:t>1</a:t>
            </a:r>
            <a:r>
              <a:rPr lang="en-US">
                <a:latin typeface="Arial Rounded MT Bold" charset="0"/>
                <a:cs typeface="Arial Rounded MT Bold" charset="0"/>
              </a:rPr>
              <a:t> aiming</a:t>
            </a:r>
            <a:r>
              <a:rPr lang="en-US" baseline="30000">
                <a:latin typeface="Arial Rounded MT Bold" charset="0"/>
                <a:cs typeface="Arial Rounded MT Bold" charset="0"/>
              </a:rPr>
              <a:t>2</a:t>
            </a:r>
            <a:r>
              <a:rPr lang="en-US">
                <a:latin typeface="Arial Rounded MT Bold" charset="0"/>
                <a:cs typeface="Arial Rounded MT Bold" charset="0"/>
              </a:rPr>
              <a:t> at 10 GeV;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latin typeface="Arial Rounded MT Bold" charset="0"/>
                <a:cs typeface="Arial Rounded MT Bold" charset="0"/>
              </a:rPr>
              <a:t> A route to a TeV collider is being established</a:t>
            </a:r>
            <a:r>
              <a:rPr lang="en-US" baseline="30000">
                <a:latin typeface="Arial Rounded MT Bold" charset="0"/>
                <a:cs typeface="Arial Rounded MT Bold" charset="0"/>
              </a:rPr>
              <a:t>3</a:t>
            </a:r>
            <a:r>
              <a:rPr lang="en-US">
                <a:latin typeface="Arial Rounded MT Bold" charset="0"/>
                <a:cs typeface="Arial Rounded MT Bold" charset="0"/>
              </a:rPr>
              <a:t> worldwide;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latin typeface="Arial Rounded MT Bold" charset="0"/>
                <a:cs typeface="Arial Rounded MT Bold" charset="0"/>
              </a:rPr>
              <a:t> Meanwhile LPA established up to</a:t>
            </a:r>
            <a:r>
              <a:rPr lang="en-US" baseline="30000">
                <a:latin typeface="Arial Rounded MT Bold" charset="0"/>
                <a:cs typeface="Arial Rounded MT Bold" charset="0"/>
              </a:rPr>
              <a:t>4,5</a:t>
            </a:r>
            <a:r>
              <a:rPr lang="en-US">
                <a:latin typeface="Arial Rounded MT Bold" charset="0"/>
                <a:cs typeface="Arial Rounded MT Bold" charset="0"/>
              </a:rPr>
              <a:t> 1 GeV and beyond</a:t>
            </a:r>
            <a:r>
              <a:rPr lang="en-US" baseline="30000">
                <a:latin typeface="Arial Rounded MT Bold" charset="0"/>
                <a:cs typeface="Arial Rounded MT Bold" charset="0"/>
              </a:rPr>
              <a:t>6;</a:t>
            </a:r>
            <a:endParaRPr lang="en-US">
              <a:latin typeface="Arial Rounded MT Bold" charset="0"/>
              <a:cs typeface="Arial Rounded MT Bold" charset="0"/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latin typeface="Arial Rounded MT Bold" charset="0"/>
                <a:cs typeface="Arial Rounded MT Bold" charset="0"/>
              </a:rPr>
              <a:t> Basic electrodynamics issues increasingly important due to high e.m.field;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latin typeface="Arial Rounded MT Bold" charset="0"/>
                <a:cs typeface="Arial Rounded MT Bold" charset="0"/>
              </a:rPr>
              <a:t> Entering radiation reaction</a:t>
            </a:r>
            <a:r>
              <a:rPr lang="en-US" baseline="30000">
                <a:latin typeface="Arial Rounded MT Bold" charset="0"/>
                <a:cs typeface="Arial Rounded MT Bold" charset="0"/>
              </a:rPr>
              <a:t>9,10,11</a:t>
            </a:r>
            <a:r>
              <a:rPr lang="en-US">
                <a:latin typeface="Arial Rounded MT Bold" charset="0"/>
                <a:cs typeface="Arial Rounded MT Bold" charset="0"/>
              </a:rPr>
              <a:t> domain in electron-laser experiments;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latin typeface="Arial Rounded MT Bold" charset="0"/>
                <a:cs typeface="Arial Rounded MT Bold" charset="0"/>
              </a:rPr>
              <a:t> Emerging laser-driven sources (FEL</a:t>
            </a:r>
            <a:r>
              <a:rPr lang="en-US" baseline="30000">
                <a:latin typeface="Arial Rounded MT Bold" charset="0"/>
                <a:cs typeface="Arial Rounded MT Bold" charset="0"/>
              </a:rPr>
              <a:t>7</a:t>
            </a:r>
            <a:r>
              <a:rPr lang="en-US">
                <a:latin typeface="Arial Rounded MT Bold" charset="0"/>
                <a:cs typeface="Arial Rounded MT Bold" charset="0"/>
              </a:rPr>
              <a:t>, </a:t>
            </a:r>
            <a:r>
              <a:rPr lang="en-US" b="1">
                <a:latin typeface="Symbol" charset="0"/>
                <a:cs typeface="Symbol" charset="0"/>
              </a:rPr>
              <a:t>g</a:t>
            </a:r>
            <a:r>
              <a:rPr lang="en-US">
                <a:latin typeface="Arial Rounded MT Bold" charset="0"/>
                <a:cs typeface="Arial Rounded MT Bold" charset="0"/>
              </a:rPr>
              <a:t>-rays</a:t>
            </a:r>
            <a:r>
              <a:rPr lang="en-US" baseline="30000">
                <a:latin typeface="Arial Rounded MT Bold" charset="0"/>
                <a:cs typeface="Arial Rounded MT Bold" charset="0"/>
              </a:rPr>
              <a:t>8</a:t>
            </a:r>
            <a:r>
              <a:rPr lang="en-US">
                <a:latin typeface="Arial Rounded MT Bold" charset="0"/>
                <a:cs typeface="Arial Rounded MT Bold" charset="0"/>
              </a:rPr>
              <a:t> …).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749800" y="5819775"/>
            <a:ext cx="4241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aseline="30000">
                <a:latin typeface="Arial Rounded MT Bold" charset="0"/>
                <a:cs typeface="Arial Rounded MT Bold" charset="0"/>
              </a:rPr>
              <a:t>7 </a:t>
            </a:r>
            <a:r>
              <a:rPr lang="en-US" sz="900">
                <a:latin typeface="Arial Rounded MT Bold" charset="0"/>
                <a:cs typeface="Arial Rounded MT Bold" charset="0"/>
              </a:rPr>
              <a:t>J.G. Gallacher et al. Phys. Plasmas </a:t>
            </a:r>
            <a:r>
              <a:rPr lang="en-US" sz="900" b="1">
                <a:latin typeface="Arial Rounded MT Bold" charset="0"/>
                <a:cs typeface="Arial Rounded MT Bold" charset="0"/>
              </a:rPr>
              <a:t>16</a:t>
            </a:r>
            <a:r>
              <a:rPr lang="en-US" sz="900">
                <a:latin typeface="Arial Rounded MT Bold" charset="0"/>
                <a:cs typeface="Arial Rounded MT Bold" charset="0"/>
              </a:rPr>
              <a:t>, 093102 (2009).</a:t>
            </a:r>
          </a:p>
          <a:p>
            <a:pPr eaLnBrk="1" hangingPunct="1"/>
            <a:r>
              <a:rPr lang="en-US" sz="900" baseline="30000">
                <a:latin typeface="Arial Rounded MT Bold" charset="0"/>
                <a:cs typeface="Arial Rounded MT Bold" charset="0"/>
              </a:rPr>
              <a:t>8 </a:t>
            </a:r>
            <a:r>
              <a:rPr lang="en-US" sz="900">
                <a:latin typeface="Arial Rounded MT Bold" charset="0"/>
                <a:cs typeface="Arial Rounded MT Bold" charset="0"/>
              </a:rPr>
              <a:t>A. Giulietti et al., Phys. Rev. Lett. </a:t>
            </a:r>
            <a:r>
              <a:rPr lang="it-IT" sz="900" b="1">
                <a:latin typeface="Arial Rounded MT Bold" charset="0"/>
                <a:cs typeface="Arial Rounded MT Bold" charset="0"/>
              </a:rPr>
              <a:t>101</a:t>
            </a:r>
            <a:r>
              <a:rPr lang="it-IT" sz="900">
                <a:latin typeface="Arial Rounded MT Bold" charset="0"/>
                <a:cs typeface="Arial Rounded MT Bold" charset="0"/>
              </a:rPr>
              <a:t>, 10500 (2008). </a:t>
            </a:r>
            <a:endParaRPr lang="en-US" sz="900">
              <a:latin typeface="Arial Rounded MT Bold" charset="0"/>
              <a:cs typeface="Arial Rounded MT Bold" charset="0"/>
            </a:endParaRPr>
          </a:p>
          <a:p>
            <a:pPr eaLnBrk="1" hangingPunct="1"/>
            <a:r>
              <a:rPr lang="en-US" sz="900" baseline="30000">
                <a:latin typeface="Arial Rounded MT Bold" charset="0"/>
                <a:cs typeface="Arial Rounded MT Bold" charset="0"/>
              </a:rPr>
              <a:t>9</a:t>
            </a:r>
            <a:r>
              <a:rPr lang="en-US" sz="900">
                <a:latin typeface="Arial Rounded MT Bold" charset="0"/>
                <a:cs typeface="Arial Rounded MT Bold" charset="0"/>
              </a:rPr>
              <a:t> M. Abraham, </a:t>
            </a:r>
            <a:r>
              <a:rPr lang="en-US" sz="900" i="1">
                <a:latin typeface="Arial Rounded MT Bold" charset="0"/>
                <a:cs typeface="Arial Rounded MT Bold" charset="0"/>
              </a:rPr>
              <a:t>Theorie der Elektrizitaat</a:t>
            </a:r>
            <a:r>
              <a:rPr lang="en-US" sz="900">
                <a:latin typeface="Arial Rounded MT Bold" charset="0"/>
                <a:cs typeface="Arial Rounded MT Bold" charset="0"/>
              </a:rPr>
              <a:t> (Teubner, Leipzig, 1905).</a:t>
            </a:r>
          </a:p>
          <a:p>
            <a:pPr eaLnBrk="1" hangingPunct="1"/>
            <a:r>
              <a:rPr lang="en-US" sz="900" baseline="30000">
                <a:latin typeface="Arial Rounded MT Bold" charset="0"/>
                <a:cs typeface="Arial Rounded MT Bold" charset="0"/>
              </a:rPr>
              <a:t>10</a:t>
            </a:r>
            <a:r>
              <a:rPr lang="en-US" sz="900">
                <a:latin typeface="Arial Rounded MT Bold" charset="0"/>
                <a:cs typeface="Arial Rounded MT Bold" charset="0"/>
              </a:rPr>
              <a:t> P.A.M.Dirac, Proc. R. Soc. A, </a:t>
            </a:r>
            <a:r>
              <a:rPr lang="en-US" sz="900" b="1">
                <a:latin typeface="Arial Rounded MT Bold" charset="0"/>
                <a:cs typeface="Arial Rounded MT Bold" charset="0"/>
              </a:rPr>
              <a:t>167</a:t>
            </a:r>
            <a:r>
              <a:rPr lang="en-US" sz="900">
                <a:latin typeface="Arial Rounded MT Bold" charset="0"/>
                <a:cs typeface="Arial Rounded MT Bold" charset="0"/>
              </a:rPr>
              <a:t>, 148 (1938);</a:t>
            </a:r>
          </a:p>
          <a:p>
            <a:pPr eaLnBrk="1" hangingPunct="1"/>
            <a:r>
              <a:rPr lang="en-US" sz="900" baseline="30000">
                <a:latin typeface="Arial Rounded MT Bold" charset="0"/>
                <a:cs typeface="Arial Rounded MT Bold" charset="0"/>
              </a:rPr>
              <a:t>11 </a:t>
            </a:r>
            <a:r>
              <a:rPr lang="en-US" sz="900">
                <a:latin typeface="Arial Rounded MT Bold" charset="0"/>
                <a:cs typeface="Arial Rounded MT Bold" charset="0"/>
              </a:rPr>
              <a:t> L.D.Landau and E. M. Lifshitz, </a:t>
            </a:r>
            <a:r>
              <a:rPr lang="en-US" sz="900" i="1">
                <a:latin typeface="Arial Rounded MT Bold" charset="0"/>
                <a:cs typeface="Arial Rounded MT Bold" charset="0"/>
              </a:rPr>
              <a:t>The classical Theory of Fields </a:t>
            </a:r>
            <a:r>
              <a:rPr lang="en-US" sz="900">
                <a:latin typeface="Arial Rounded MT Bold" charset="0"/>
                <a:cs typeface="Arial Rounded MT Bold" charset="0"/>
              </a:rPr>
              <a:t>(Elsevier, Oxford, 1975)</a:t>
            </a:r>
            <a:endParaRPr lang="en-US" sz="900" baseline="30000">
              <a:latin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820738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Symbol" charset="0"/>
                <a:ea typeface="ＭＳ Ｐゴシック" charset="0"/>
                <a:cs typeface="Symbol" charset="0"/>
              </a:rPr>
              <a:t>g</a:t>
            </a:r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-Resist </a:t>
            </a:r>
            <a:r>
              <a:rPr lang="en-US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objectives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47738"/>
            <a:ext cx="8597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All-optical Inverse </a:t>
            </a:r>
            <a:r>
              <a:rPr lang="en-US" sz="2400" b="1" dirty="0">
                <a:ea typeface="ＭＳ Ｐゴシック" charset="-128"/>
                <a:cs typeface="ＭＳ Ｐゴシック" charset="-128"/>
              </a:rPr>
              <a:t>Compton/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Thomson, ultrafast </a:t>
            </a:r>
            <a:r>
              <a:rPr lang="en-US" sz="3200" dirty="0" smtClean="0">
                <a:latin typeface="Symbol" charset="2"/>
                <a:ea typeface="ＭＳ Ｐゴシック" charset="-128"/>
                <a:cs typeface="Symbol" charset="2"/>
              </a:rPr>
              <a:t>g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-ray source based upon laser </a:t>
            </a:r>
            <a:r>
              <a:rPr lang="en-US" sz="2400" b="1" dirty="0" err="1" smtClean="0">
                <a:ea typeface="ＭＳ Ｐゴシック" charset="-128"/>
                <a:cs typeface="ＭＳ Ｐゴシック" charset="-128"/>
              </a:rPr>
              <a:t>wakefield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acceleration:</a:t>
            </a:r>
            <a:endParaRPr lang="en-US" sz="2400" b="1" cap="al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0674" y="2082453"/>
            <a:ext cx="8366126" cy="156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Thomson scattering requires an electron </a:t>
            </a:r>
            <a:r>
              <a:rPr lang="en-US" sz="1400" dirty="0">
                <a:solidFill>
                  <a:srgbClr val="FF0000"/>
                </a:solidFill>
                <a:latin typeface="Arial Rounded MT Bold" charset="0"/>
                <a:cs typeface="Arial Rounded MT Bold" charset="0"/>
              </a:rPr>
              <a:t>bunch </a:t>
            </a: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and an intense </a:t>
            </a:r>
            <a:r>
              <a:rPr lang="en-US" sz="1400" dirty="0">
                <a:solidFill>
                  <a:srgbClr val="FF0000"/>
                </a:solidFill>
                <a:latin typeface="Arial Rounded MT Bold" charset="0"/>
                <a:cs typeface="Arial Rounded MT Bold" charset="0"/>
              </a:rPr>
              <a:t>laser pulse </a:t>
            </a: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in a counter-propagating interaction configuration;</a:t>
            </a:r>
          </a:p>
          <a:p>
            <a:pPr>
              <a:lnSpc>
                <a:spcPct val="116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 We propose a </a:t>
            </a:r>
            <a:r>
              <a:rPr lang="en-US" sz="1400" dirty="0">
                <a:solidFill>
                  <a:srgbClr val="FF0000"/>
                </a:solidFill>
                <a:latin typeface="Arial Rounded MT Bold" charset="0"/>
                <a:cs typeface="Arial Rounded MT Bold" charset="0"/>
              </a:rPr>
              <a:t>compact</a:t>
            </a: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, </a:t>
            </a:r>
            <a:r>
              <a:rPr lang="en-US" sz="1400" dirty="0">
                <a:latin typeface="Arial Rounded MT Bold" charset="0"/>
                <a:cs typeface="Arial Rounded MT Bold" charset="0"/>
              </a:rPr>
              <a:t>all-optical </a:t>
            </a: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approach with one laser pulse used to accelerate electrons </a:t>
            </a:r>
            <a:r>
              <a:rPr lang="en-US" sz="14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with </a:t>
            </a: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self-</a:t>
            </a:r>
            <a:r>
              <a:rPr lang="en-US" sz="14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injection (</a:t>
            </a:r>
            <a:r>
              <a:rPr lang="en-US" sz="1400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cfr</a:t>
            </a:r>
            <a:r>
              <a:rPr lang="en-US" sz="14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. SITE@FLAME) </a:t>
            </a:r>
            <a:r>
              <a:rPr lang="en-US" sz="14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a second laser pulse used for Thomson </a:t>
            </a:r>
            <a:r>
              <a:rPr lang="en-US" sz="14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scattering.</a:t>
            </a:r>
            <a:endParaRPr lang="en-US" sz="1400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54" name="TextBox 28"/>
          <p:cNvSpPr txBox="1">
            <a:spLocks noChangeArrowheads="1"/>
          </p:cNvSpPr>
          <p:nvPr/>
        </p:nvSpPr>
        <p:spPr bwMode="auto">
          <a:xfrm>
            <a:off x="320674" y="3868033"/>
            <a:ext cx="819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/>
              <a:t>Expected photon flux based upon current self-injected electrons:</a:t>
            </a:r>
            <a:endParaRPr lang="en-US" sz="2000" b="1" dirty="0"/>
          </a:p>
        </p:txBody>
      </p:sp>
      <p:graphicFrame>
        <p:nvGraphicFramePr>
          <p:cNvPr id="55" name="Object 10"/>
          <p:cNvGraphicFramePr>
            <a:graphicFrameLocks noChangeAspect="1"/>
          </p:cNvGraphicFramePr>
          <p:nvPr/>
        </p:nvGraphicFramePr>
        <p:xfrm>
          <a:off x="4848225" y="4411663"/>
          <a:ext cx="6096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3" imgW="342900" imgH="177800" progId="Equation.3">
                  <p:embed/>
                </p:oleObj>
              </mc:Choice>
              <mc:Fallback>
                <p:oleObj name="Equation" r:id="rId3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4411663"/>
                        <a:ext cx="6096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30"/>
          <p:cNvSpPr txBox="1">
            <a:spLocks noChangeArrowheads="1"/>
          </p:cNvSpPr>
          <p:nvPr/>
        </p:nvSpPr>
        <p:spPr bwMode="auto">
          <a:xfrm>
            <a:off x="5391150" y="4406900"/>
            <a:ext cx="1042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≈ 1-10%</a:t>
            </a:r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/>
        </p:nvGraphicFramePr>
        <p:xfrm>
          <a:off x="641350" y="4498975"/>
          <a:ext cx="21748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5" imgW="139700" imgH="152400" progId="Equation.3">
                  <p:embed/>
                </p:oleObj>
              </mc:Choice>
              <mc:Fallback>
                <p:oleObj name="Equation" r:id="rId5" imgW="1397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4498975"/>
                        <a:ext cx="21748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874713" y="4422775"/>
            <a:ext cx="111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≈ 800 pC</a:t>
            </a:r>
          </a:p>
        </p:txBody>
      </p:sp>
      <p:graphicFrame>
        <p:nvGraphicFramePr>
          <p:cNvPr id="59" name="Object 12"/>
          <p:cNvGraphicFramePr>
            <a:graphicFrameLocks noChangeAspect="1"/>
          </p:cNvGraphicFramePr>
          <p:nvPr/>
        </p:nvGraphicFramePr>
        <p:xfrm>
          <a:off x="2119313" y="4473575"/>
          <a:ext cx="10604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7" imgW="685800" imgH="177800" progId="Equation.3">
                  <p:embed/>
                </p:oleObj>
              </mc:Choice>
              <mc:Fallback>
                <p:oleObj name="Equation" r:id="rId7" imgW="685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473575"/>
                        <a:ext cx="10604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3"/>
          <p:cNvGraphicFramePr>
            <a:graphicFrameLocks noChangeAspect="1"/>
          </p:cNvGraphicFramePr>
          <p:nvPr/>
        </p:nvGraphicFramePr>
        <p:xfrm>
          <a:off x="3446463" y="4406900"/>
          <a:ext cx="11287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9" imgW="698500" imgH="203200" progId="Equation.3">
                  <p:embed/>
                </p:oleObj>
              </mc:Choice>
              <mc:Fallback>
                <p:oleObj name="Equation" r:id="rId9" imgW="698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4406900"/>
                        <a:ext cx="11287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4"/>
          <p:cNvGraphicFramePr>
            <a:graphicFrameLocks noChangeAspect="1"/>
          </p:cNvGraphicFramePr>
          <p:nvPr/>
        </p:nvGraphicFramePr>
        <p:xfrm>
          <a:off x="7386638" y="4432300"/>
          <a:ext cx="10588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1" imgW="596900" imgH="177800" progId="Equation.3">
                  <p:embed/>
                </p:oleObj>
              </mc:Choice>
              <mc:Fallback>
                <p:oleObj name="Equation" r:id="rId11" imgW="596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4432300"/>
                        <a:ext cx="10588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5"/>
          <p:cNvGraphicFramePr>
            <a:graphicFrameLocks noChangeAspect="1"/>
          </p:cNvGraphicFramePr>
          <p:nvPr/>
        </p:nvGraphicFramePr>
        <p:xfrm>
          <a:off x="1431925" y="5054600"/>
          <a:ext cx="12985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3" imgW="838200" imgH="215900" progId="Equation.3">
                  <p:embed/>
                </p:oleObj>
              </mc:Choice>
              <mc:Fallback>
                <p:oleObj name="Equation" r:id="rId13" imgW="838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054600"/>
                        <a:ext cx="12985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2806700" y="5003800"/>
            <a:ext cx="517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photons/sec (over all solid angle and spectrum) </a:t>
            </a: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736600" y="5549900"/>
            <a:ext cx="749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Times" charset="0"/>
                <a:cs typeface="Times" charset="0"/>
              </a:rPr>
              <a:t>N</a:t>
            </a:r>
            <a:r>
              <a:rPr lang="en-US" sz="1100" i="1" dirty="0">
                <a:latin typeface="Symbol" charset="0"/>
                <a:cs typeface="Symbol" charset="0"/>
              </a:rPr>
              <a:t>g</a:t>
            </a:r>
            <a:r>
              <a:rPr lang="en-US" dirty="0"/>
              <a:t> =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en-US" dirty="0"/>
              <a:t>/sec 10% bandwidth =&gt; </a:t>
            </a:r>
            <a:r>
              <a:rPr lang="en-US" b="1" dirty="0"/>
              <a:t>Spectral BW&gt; 10</a:t>
            </a:r>
            <a:r>
              <a:rPr lang="en-US" b="1" baseline="30000" dirty="0"/>
              <a:t>2</a:t>
            </a:r>
            <a:r>
              <a:rPr lang="en-US" b="1" dirty="0"/>
              <a:t> photons/sec/eV   </a:t>
            </a:r>
          </a:p>
        </p:txBody>
      </p:sp>
      <p:graphicFrame>
        <p:nvGraphicFramePr>
          <p:cNvPr id="65" name="Object 16"/>
          <p:cNvGraphicFramePr>
            <a:graphicFrameLocks noChangeAspect="1"/>
          </p:cNvGraphicFramePr>
          <p:nvPr/>
        </p:nvGraphicFramePr>
        <p:xfrm>
          <a:off x="6632575" y="4473575"/>
          <a:ext cx="5508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5" imgW="355600" imgH="165100" progId="Equation.3">
                  <p:embed/>
                </p:oleObj>
              </mc:Choice>
              <mc:Fallback>
                <p:oleObj name="Equation" r:id="rId15" imgW="355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4473575"/>
                        <a:ext cx="5508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42"/>
          <p:cNvSpPr txBox="1">
            <a:spLocks noChangeArrowheads="1"/>
          </p:cNvSpPr>
          <p:nvPr/>
        </p:nvSpPr>
        <p:spPr bwMode="auto">
          <a:xfrm>
            <a:off x="107950" y="5995988"/>
            <a:ext cx="885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State of the art for future standard </a:t>
            </a:r>
            <a:r>
              <a:rPr lang="en-US" sz="1800" b="1">
                <a:latin typeface="Symbol" charset="0"/>
                <a:cs typeface="Symbol" charset="0"/>
              </a:rPr>
              <a:t>g</a:t>
            </a:r>
            <a:r>
              <a:rPr lang="en-US" sz="1800" b="1"/>
              <a:t>-ray sources (≈100 M€)</a:t>
            </a:r>
            <a:r>
              <a:rPr lang="en-US" sz="1800" b="1">
                <a:solidFill>
                  <a:srgbClr val="000000"/>
                </a:solidFill>
              </a:rPr>
              <a:t>:</a:t>
            </a:r>
            <a:r>
              <a:rPr lang="en-US" sz="1800" b="1">
                <a:solidFill>
                  <a:srgbClr val="FF0000"/>
                </a:solidFill>
              </a:rPr>
              <a:t> </a:t>
            </a:r>
            <a:r>
              <a:rPr lang="en-US" sz="1800" b="1"/>
              <a:t>10</a:t>
            </a:r>
            <a:r>
              <a:rPr lang="en-US" sz="1800" b="1" baseline="30000"/>
              <a:t>4</a:t>
            </a:r>
            <a:r>
              <a:rPr lang="en-US" sz="1800" b="1"/>
              <a:t> photons/sec/eV 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67" name="Rectangle 32"/>
          <p:cNvSpPr/>
          <p:nvPr/>
        </p:nvSpPr>
        <p:spPr>
          <a:xfrm>
            <a:off x="454025" y="4419600"/>
            <a:ext cx="8061325" cy="3683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37"/>
          <p:cNvSpPr/>
          <p:nvPr/>
        </p:nvSpPr>
        <p:spPr>
          <a:xfrm>
            <a:off x="1282700" y="5029200"/>
            <a:ext cx="6683375" cy="3683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29102" y="890058"/>
            <a:ext cx="859318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COUNTER-PROPAGATING LASER CONFIGURATION </a:t>
            </a:r>
          </a:p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conceptual setup: self-injection + scattering pulse</a:t>
            </a:r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443038" y="2064682"/>
            <a:ext cx="5148725" cy="2108909"/>
            <a:chOff x="432" y="1257"/>
            <a:chExt cx="4703" cy="1926"/>
          </a:xfrm>
        </p:grpSpPr>
        <p:pic>
          <p:nvPicPr>
            <p:cNvPr id="378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87"/>
            <a:stretch/>
          </p:blipFill>
          <p:spPr bwMode="auto">
            <a:xfrm>
              <a:off x="432" y="1257"/>
              <a:ext cx="4703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900" name="Text Box 4"/>
            <p:cNvSpPr txBox="1">
              <a:spLocks noChangeArrowheads="1"/>
            </p:cNvSpPr>
            <p:nvPr/>
          </p:nvSpPr>
          <p:spPr bwMode="auto">
            <a:xfrm>
              <a:off x="3401" y="2804"/>
              <a:ext cx="163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876" rIns="90000" bIns="45000"/>
            <a:lstStyle>
              <a:lvl1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</a:rPr>
                <a:t>Plasma </a:t>
              </a:r>
            </a:p>
            <a:p>
              <a:pPr eaLnBrk="1" hangingPunct="1"/>
              <a:r>
                <a:rPr lang="en-US" sz="1400" dirty="0">
                  <a:solidFill>
                    <a:srgbClr val="000000"/>
                  </a:solidFill>
                </a:rPr>
                <a:t>Acceleration laser pulse</a:t>
              </a:r>
            </a:p>
          </p:txBody>
        </p:sp>
        <p:sp>
          <p:nvSpPr>
            <p:cNvPr id="37901" name="Text Box 5"/>
            <p:cNvSpPr txBox="1">
              <a:spLocks noChangeArrowheads="1"/>
            </p:cNvSpPr>
            <p:nvPr/>
          </p:nvSpPr>
          <p:spPr bwMode="auto">
            <a:xfrm>
              <a:off x="1305" y="1787"/>
              <a:ext cx="209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876" rIns="90000" bIns="45000"/>
            <a:lstStyle>
              <a:lvl1pPr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</a:rPr>
                <a:t>Thomson </a:t>
              </a:r>
            </a:p>
            <a:p>
              <a:pPr eaLnBrk="1" hangingPunct="1"/>
              <a:r>
                <a:rPr lang="en-US" sz="1400" dirty="0">
                  <a:solidFill>
                    <a:srgbClr val="000000"/>
                  </a:solidFill>
                </a:rPr>
                <a:t>scattering laser pulse</a:t>
              </a:r>
            </a:p>
          </p:txBody>
        </p:sp>
      </p:grp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193675" y="6413500"/>
            <a:ext cx="8796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16000"/>
              </a:lnSpc>
            </a:pPr>
            <a:r>
              <a:rPr lang="en-US" sz="1200" baseline="3000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$</a:t>
            </a:r>
            <a:r>
              <a:rPr lang="en-US" sz="1200">
                <a:solidFill>
                  <a:srgbClr val="000000"/>
                </a:solidFill>
                <a:latin typeface="Comic Sans MS" charset="0"/>
              </a:rPr>
              <a:t>H. Schwoerer </a:t>
            </a:r>
            <a:r>
              <a:rPr lang="en-US" sz="1200" i="1">
                <a:solidFill>
                  <a:srgbClr val="000000"/>
                </a:solidFill>
                <a:latin typeface="Comic Sans MS" charset="0"/>
              </a:rPr>
              <a:t>et al.</a:t>
            </a:r>
            <a:r>
              <a:rPr lang="en-US" sz="1200">
                <a:solidFill>
                  <a:srgbClr val="000000"/>
                </a:solidFill>
                <a:latin typeface="Comic Sans MS" charset="0"/>
              </a:rPr>
              <a:t>, Phys. Rev. Lett. </a:t>
            </a:r>
            <a:r>
              <a:rPr lang="en-US" sz="1200" b="1">
                <a:solidFill>
                  <a:srgbClr val="000000"/>
                </a:solidFill>
                <a:latin typeface="Comic Sans MS" charset="0"/>
              </a:rPr>
              <a:t>96</a:t>
            </a:r>
            <a:r>
              <a:rPr lang="en-US" sz="1200">
                <a:solidFill>
                  <a:srgbClr val="000000"/>
                </a:solidFill>
                <a:latin typeface="Comic Sans MS" charset="0"/>
              </a:rPr>
              <a:t>, 014802 (2006)</a:t>
            </a:r>
          </a:p>
        </p:txBody>
      </p:sp>
      <p:sp>
        <p:nvSpPr>
          <p:cNvPr id="37893" name="Title 8"/>
          <p:cNvSpPr>
            <a:spLocks noGrp="1"/>
          </p:cNvSpPr>
          <p:nvPr>
            <p:ph type="title" idx="4294967295"/>
          </p:nvPr>
        </p:nvSpPr>
        <p:spPr>
          <a:xfrm>
            <a:off x="876301" y="274638"/>
            <a:ext cx="7375524" cy="5794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a typeface="ＭＳ Ｐゴシック" charset="0"/>
                <a:cs typeface="Arial Rounded MT Bold" charset="0"/>
              </a:rPr>
              <a:t>Method</a:t>
            </a:r>
            <a:endParaRPr lang="en-US" sz="4000" b="1" dirty="0">
              <a:ea typeface="ＭＳ Ｐゴシック" charset="0"/>
              <a:cs typeface="Arial Rounded MT Bold" charset="0"/>
            </a:endParaRP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239713" y="4749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7895" name="Text Box 1"/>
          <p:cNvSpPr txBox="1">
            <a:spLocks noChangeArrowheads="1"/>
          </p:cNvSpPr>
          <p:nvPr/>
        </p:nvSpPr>
        <p:spPr bwMode="auto">
          <a:xfrm>
            <a:off x="239713" y="4506913"/>
            <a:ext cx="8750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6000"/>
              </a:lnSpc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Laser intensity and energy requirements set basic conditions</a:t>
            </a:r>
            <a:r>
              <a:rPr lang="en-US" sz="1600" baseline="300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$</a:t>
            </a:r>
            <a:r>
              <a:rPr lang="en-US" sz="16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on laser performance for this configuration to be feasible.</a:t>
            </a:r>
          </a:p>
          <a:p>
            <a:pPr eaLnBrk="1" hangingPunct="1">
              <a:lnSpc>
                <a:spcPct val="116000"/>
              </a:lnSpc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A &lt;30 fs pulse with a minimum of 1 J (ideally 2 J) in the focal point for the accelerating self-injection pulse (100 MeV – 1 GeV).</a:t>
            </a:r>
          </a:p>
          <a:p>
            <a:pPr eaLnBrk="1" hangingPunct="1">
              <a:lnSpc>
                <a:spcPct val="116000"/>
              </a:lnSpc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 Rounded MT Bold" charset="0"/>
                <a:cs typeface="Arial Rounded MT Bold" charset="0"/>
              </a:rPr>
              <a:t>Energy (intensity) on the scattering pulse sets the regime of interaction (linear, non-linear, radiation dominated  …</a:t>
            </a:r>
          </a:p>
          <a:p>
            <a:pPr eaLnBrk="1" hangingPunct="1">
              <a:lnSpc>
                <a:spcPct val="116000"/>
              </a:lnSpc>
              <a:buFont typeface="Arial" charset="0"/>
              <a:buChar char="•"/>
            </a:pPr>
            <a:endParaRPr lang="en-US" sz="1600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193675" y="3357563"/>
            <a:ext cx="1173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r>
              <a:rPr lang="en-US" sz="2800" dirty="0">
                <a:solidFill>
                  <a:srgbClr val="FF0000"/>
                </a:solidFill>
              </a:rPr>
              <a:t>-rays</a:t>
            </a: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6591763" y="2896116"/>
            <a:ext cx="1865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Main laser pulse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603338" y="2064682"/>
            <a:ext cx="1852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AUX laser </a:t>
            </a:r>
            <a:r>
              <a:rPr lang="en-US" sz="1800" dirty="0"/>
              <a:t>pulse 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5918200" y="2345114"/>
            <a:ext cx="673564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5929774" y="3081714"/>
            <a:ext cx="673564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112192" y="3707249"/>
            <a:ext cx="1148576" cy="5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0000"/>
                </a:solidFill>
              </a:rPr>
              <a:t>Interaction </a:t>
            </a:r>
          </a:p>
          <a:p>
            <a:pPr algn="ctr" eaLnBrk="1" hangingPunct="1"/>
            <a:r>
              <a:rPr lang="it-IT" sz="1400" dirty="0" err="1">
                <a:solidFill>
                  <a:srgbClr val="000000"/>
                </a:solidFill>
              </a:rPr>
              <a:t>p</a:t>
            </a:r>
            <a:r>
              <a:rPr lang="en-US" sz="1400" dirty="0" err="1" smtClean="0">
                <a:solidFill>
                  <a:srgbClr val="000000"/>
                </a:solidFill>
              </a:rPr>
              <a:t>oint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1400" dirty="0" smtClean="0">
                <a:solidFill>
                  <a:srgbClr val="000000"/>
                </a:solidFill>
              </a:rPr>
              <a:t>(gas-jet target)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820738"/>
          </a:xfrm>
        </p:spPr>
        <p:txBody>
          <a:bodyPr/>
          <a:lstStyle/>
          <a:p>
            <a:r>
              <a:rPr lang="en-US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Self-injection at FLAME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1252210"/>
            <a:ext cx="858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Self-injection electron bunch established at FLAME*(2012)</a:t>
            </a:r>
            <a:endParaRPr lang="en-US" sz="2800" b="1" cap="al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944295" y="2145899"/>
            <a:ext cx="598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Accelerated electrons hit a scintillating screen</a:t>
            </a:r>
            <a:endParaRPr lang="en-GB" sz="2400" dirty="0"/>
          </a:p>
        </p:txBody>
      </p:sp>
      <p:pic>
        <p:nvPicPr>
          <p:cNvPr id="49" name="Pointing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9391" y="2970762"/>
            <a:ext cx="2078158" cy="2070100"/>
          </a:xfrm>
        </p:spPr>
      </p:pic>
      <p:cxnSp>
        <p:nvCxnSpPr>
          <p:cNvPr id="50" name="Connettore 2 49"/>
          <p:cNvCxnSpPr/>
          <p:nvPr/>
        </p:nvCxnSpPr>
        <p:spPr>
          <a:xfrm>
            <a:off x="2675302" y="5371971"/>
            <a:ext cx="931334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675302" y="5040862"/>
            <a:ext cx="90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5</a:t>
            </a:r>
            <a:r>
              <a:rPr lang="en-GB" sz="1400" smtClean="0"/>
              <a:t>0 mrad</a:t>
            </a:r>
            <a:endParaRPr lang="en-GB" sz="1400"/>
          </a:p>
        </p:txBody>
      </p:sp>
      <p:pic>
        <p:nvPicPr>
          <p:cNvPr id="52" name="Immagine 51" descr="Spectrum_Calibratio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1"/>
          <a:stretch/>
        </p:blipFill>
        <p:spPr>
          <a:xfrm>
            <a:off x="5376333" y="2784586"/>
            <a:ext cx="2836333" cy="2256276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226820" y="5740406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mtClean="0"/>
              <a:t>Reliable production of 150 MeV electron bunches with ≈mrad divergence;</a:t>
            </a:r>
          </a:p>
          <a:p>
            <a:pPr marL="285750" indent="-285750">
              <a:buFont typeface="Wingdings" charset="2"/>
              <a:buChar char="q"/>
            </a:pPr>
            <a:r>
              <a:rPr lang="en-GB" smtClean="0"/>
              <a:t>Stability, spectral width and energy control (vs density) in progress;</a:t>
            </a:r>
            <a:endParaRPr lang="en-GB"/>
          </a:p>
        </p:txBody>
      </p:sp>
      <p:sp>
        <p:nvSpPr>
          <p:cNvPr id="26" name="CasellaDiTesto 25"/>
          <p:cNvSpPr txBox="1"/>
          <p:nvPr/>
        </p:nvSpPr>
        <p:spPr>
          <a:xfrm>
            <a:off x="888844" y="6453202"/>
            <a:ext cx="27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publication</a:t>
            </a:r>
            <a:r>
              <a:rPr lang="it-IT" dirty="0"/>
              <a:t> </a:t>
            </a:r>
            <a:r>
              <a:rPr lang="it-IT" dirty="0" smtClean="0"/>
              <a:t>list </a:t>
            </a:r>
            <a:r>
              <a:rPr lang="it-IT" dirty="0" err="1" smtClean="0"/>
              <a:t>below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204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820738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Symbol" charset="0"/>
                <a:ea typeface="ＭＳ Ｐゴシック" charset="0"/>
                <a:cs typeface="Symbol" charset="0"/>
              </a:rPr>
              <a:t>g</a:t>
            </a:r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Resist at FLAME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990600"/>
            <a:ext cx="8394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ea typeface="ＭＳ Ｐゴシック" charset="-128"/>
                <a:cs typeface="ＭＳ Ｐゴシック" charset="-128"/>
              </a:rPr>
              <a:t>Set-up at flame completed for linear regime (low intensity scattering pulse)</a:t>
            </a:r>
            <a:endParaRPr lang="en-US" sz="3200" b="1" cap="all" dirty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First run with </a:t>
            </a:r>
            <a:r>
              <a:rPr lang="en-US" sz="2400" b="1" dirty="0" err="1" smtClean="0">
                <a:ea typeface="ＭＳ Ｐゴシック" charset="-128"/>
                <a:cs typeface="ＭＳ Ｐゴシック" charset="-128"/>
              </a:rPr>
              <a:t>counterpropagation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configuration in progress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2389214"/>
            <a:ext cx="3683000" cy="1364910"/>
          </a:xfrm>
          <a:prstGeom prst="rect">
            <a:avLst/>
          </a:prstGeom>
        </p:spPr>
      </p:pic>
      <p:pic>
        <p:nvPicPr>
          <p:cNvPr id="33" name="Picture 11" descr="FLAME-001-00-C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>
            <a:fillRect/>
          </a:stretch>
        </p:blipFill>
        <p:spPr bwMode="auto">
          <a:xfrm>
            <a:off x="4559614" y="3901048"/>
            <a:ext cx="4246563" cy="309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920999"/>
            <a:ext cx="4407561" cy="330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ttore 2 11"/>
          <p:cNvCxnSpPr/>
          <p:nvPr/>
        </p:nvCxnSpPr>
        <p:spPr>
          <a:xfrm>
            <a:off x="939800" y="2794000"/>
            <a:ext cx="1625600" cy="173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565400" y="2794000"/>
            <a:ext cx="863600" cy="173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4178300" y="2764618"/>
            <a:ext cx="88900" cy="1959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92100" y="2426064"/>
            <a:ext cx="4406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Interaction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point</a:t>
            </a:r>
            <a:r>
              <a:rPr lang="it-IT" sz="1600" i="1" dirty="0" smtClean="0"/>
              <a:t> – </a:t>
            </a:r>
            <a:r>
              <a:rPr lang="it-IT" sz="1600" i="1" dirty="0" err="1" smtClean="0"/>
              <a:t>deflecting</a:t>
            </a:r>
            <a:r>
              <a:rPr lang="it-IT" sz="1600" i="1" dirty="0" smtClean="0"/>
              <a:t> p. </a:t>
            </a:r>
            <a:r>
              <a:rPr lang="it-IT" sz="1600" i="1" dirty="0" err="1" smtClean="0"/>
              <a:t>magnet</a:t>
            </a:r>
            <a:r>
              <a:rPr lang="it-IT" sz="1600" i="1" dirty="0" smtClean="0"/>
              <a:t> – TS </a:t>
            </a:r>
            <a:r>
              <a:rPr lang="it-IT" sz="1600" i="1" dirty="0" err="1" smtClean="0"/>
              <a:t>beam</a:t>
            </a:r>
            <a:endParaRPr lang="it-IT" sz="1600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44500" y="5870038"/>
            <a:ext cx="194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up</a:t>
            </a: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15/06/2013</a:t>
            </a:r>
            <a:endParaRPr lang="it-IT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05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82073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Timescale 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31429"/>
              </p:ext>
            </p:extLst>
          </p:nvPr>
        </p:nvGraphicFramePr>
        <p:xfrm>
          <a:off x="78599" y="1354131"/>
          <a:ext cx="8986802" cy="526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o" r:id="rId3" imgW="6350000" imgH="3721100" progId="Word.Document.12">
                  <p:link updateAutomatic="1"/>
                </p:oleObj>
              </mc:Choice>
              <mc:Fallback>
                <p:oleObj name="Documento" r:id="rId3" imgW="6350000" imgH="372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99" y="1354131"/>
                        <a:ext cx="8986802" cy="5266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44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Riassunto attività 2012-13</a:t>
            </a:r>
            <a:endParaRPr lang="it-IT" sz="5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Aprile 2012:  CDR</a:t>
            </a:r>
          </a:p>
          <a:p>
            <a:r>
              <a:rPr lang="it-IT" sz="2400" dirty="0" smtClean="0"/>
              <a:t>Novembre 2012: </a:t>
            </a:r>
            <a:r>
              <a:rPr lang="it-IT" sz="2400" dirty="0" smtClean="0">
                <a:effectLst/>
              </a:rPr>
              <a:t>Workshop/kick-off meeting</a:t>
            </a:r>
          </a:p>
          <a:p>
            <a:r>
              <a:rPr lang="it-IT" sz="2400" dirty="0" smtClean="0">
                <a:effectLst/>
              </a:rPr>
              <a:t>Gennaio-Febbraio 2013 – Partecipazione ad un esperimento presso Laser Astra-Gemini al RAL (Central Laser </a:t>
            </a:r>
            <a:r>
              <a:rPr lang="it-IT" sz="2400" dirty="0" err="1" smtClean="0">
                <a:effectLst/>
              </a:rPr>
              <a:t>Facility</a:t>
            </a:r>
            <a:r>
              <a:rPr lang="it-IT" sz="2400" dirty="0" smtClean="0">
                <a:effectLst/>
              </a:rPr>
              <a:t>) (GB)</a:t>
            </a:r>
          </a:p>
          <a:p>
            <a:r>
              <a:rPr lang="it-IT" sz="2400" dirty="0" smtClean="0"/>
              <a:t>Marzo – Maggio 2013: acquisizione rivelatori come da richieste 2012: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 smtClean="0"/>
              <a:t>Rivelatore CZT (array) per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 e spettroscopia “single-hit”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 err="1" smtClean="0"/>
              <a:t>emCCD</a:t>
            </a:r>
            <a:r>
              <a:rPr lang="it-IT" sz="2000" dirty="0" smtClean="0"/>
              <a:t> per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 array </a:t>
            </a:r>
            <a:r>
              <a:rPr lang="it-IT" sz="2000" dirty="0" err="1" smtClean="0"/>
              <a:t>NaI</a:t>
            </a:r>
            <a:r>
              <a:rPr lang="it-IT" sz="2000" dirty="0" smtClean="0"/>
              <a:t>(</a:t>
            </a:r>
            <a:r>
              <a:rPr lang="it-IT" sz="2000" dirty="0" err="1" smtClean="0"/>
              <a:t>Tl</a:t>
            </a:r>
            <a:r>
              <a:rPr lang="it-IT" sz="2000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 smtClean="0">
                <a:effectLst/>
              </a:rPr>
              <a:t>Array </a:t>
            </a:r>
            <a:r>
              <a:rPr lang="it-IT" sz="2000" dirty="0" err="1" smtClean="0">
                <a:effectLst/>
              </a:rPr>
              <a:t>NaI</a:t>
            </a:r>
            <a:r>
              <a:rPr lang="it-IT" sz="2000" dirty="0" smtClean="0">
                <a:effectLst/>
              </a:rPr>
              <a:t>(</a:t>
            </a:r>
            <a:r>
              <a:rPr lang="it-IT" sz="2000" dirty="0" err="1" smtClean="0">
                <a:effectLst/>
              </a:rPr>
              <a:t>Tl</a:t>
            </a:r>
            <a:r>
              <a:rPr lang="it-IT" sz="2000" dirty="0" smtClean="0">
                <a:effectLst/>
              </a:rPr>
              <a:t>) per </a:t>
            </a:r>
            <a:r>
              <a:rPr lang="it-IT" sz="2000" dirty="0" err="1" smtClean="0">
                <a:effectLst/>
              </a:rPr>
              <a:t>imaging</a:t>
            </a:r>
            <a:r>
              <a:rPr lang="it-IT" sz="2000" dirty="0" smtClean="0">
                <a:effectLst/>
              </a:rPr>
              <a:t> </a:t>
            </a:r>
            <a:r>
              <a:rPr lang="it-IT" sz="2000" dirty="0" smtClean="0"/>
              <a:t>fascio </a:t>
            </a:r>
            <a:r>
              <a:rPr lang="it-IT" sz="2000" dirty="0" smtClean="0">
                <a:latin typeface="Symbol" charset="2"/>
                <a:cs typeface="Symbol" charset="2"/>
              </a:rPr>
              <a:t>g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 smtClean="0"/>
              <a:t>Ottiche e meccanica per delay line di alta precisione (µ</a:t>
            </a:r>
            <a:r>
              <a:rPr lang="it-IT" sz="2000" dirty="0" err="1" smtClean="0"/>
              <a:t>rad</a:t>
            </a:r>
            <a:r>
              <a:rPr lang="it-IT" sz="2000" dirty="0" smtClean="0"/>
              <a:t>) da utilizzare su linea Thomson.</a:t>
            </a:r>
          </a:p>
          <a:p>
            <a:r>
              <a:rPr lang="it-IT" sz="2400" dirty="0" smtClean="0"/>
              <a:t>Giugno 2013: avvio misure a FLAME (in progress)</a:t>
            </a:r>
          </a:p>
          <a:p>
            <a:r>
              <a:rPr lang="it-IT" sz="2400" dirty="0" smtClean="0"/>
              <a:t>Attività di modellizzazione PIC self-injection con Bologna</a:t>
            </a:r>
          </a:p>
          <a:p>
            <a:r>
              <a:rPr lang="it-IT" sz="2400" dirty="0" smtClean="0"/>
              <a:t>Attività di modellizzazione (</a:t>
            </a:r>
            <a:r>
              <a:rPr lang="it-IT" sz="2400" dirty="0" err="1" smtClean="0"/>
              <a:t>montecarlo</a:t>
            </a:r>
            <a:r>
              <a:rPr lang="it-IT" sz="2400" dirty="0" smtClean="0"/>
              <a:t>) Thomson : P. Tomassini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19428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Attività 2014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il 2014 l’unità di </a:t>
            </a:r>
            <a:r>
              <a:rPr lang="it-IT" dirty="0"/>
              <a:t>P</a:t>
            </a:r>
            <a:r>
              <a:rPr lang="it-IT" dirty="0" smtClean="0"/>
              <a:t>isa sarà prevalentemente impegnata nell’attività sperimentale presso LNF (FLAME) </a:t>
            </a:r>
          </a:p>
          <a:p>
            <a:r>
              <a:rPr lang="it-IT" dirty="0" smtClean="0"/>
              <a:t>Si prevede nuovo </a:t>
            </a:r>
            <a:r>
              <a:rPr lang="it-IT" dirty="0" err="1" smtClean="0"/>
              <a:t>run</a:t>
            </a:r>
            <a:r>
              <a:rPr lang="it-IT" dirty="0" smtClean="0"/>
              <a:t> sperimentale presso Astra-Gemini (GB) (call </a:t>
            </a:r>
            <a:r>
              <a:rPr lang="it-IT" dirty="0" err="1" smtClean="0"/>
              <a:t>Laserlab</a:t>
            </a:r>
            <a:r>
              <a:rPr lang="it-IT" dirty="0" smtClean="0"/>
              <a:t> CLF RAL)</a:t>
            </a:r>
          </a:p>
          <a:p>
            <a:r>
              <a:rPr lang="it-IT" dirty="0" smtClean="0"/>
              <a:t>Analisi dati in collaborazione con Bologna e Napoli  su dati self-injection e con Catania su dati </a:t>
            </a:r>
            <a:r>
              <a:rPr lang="it-IT" dirty="0" smtClean="0">
                <a:latin typeface="Symbol" charset="2"/>
                <a:cs typeface="Symbol" charset="2"/>
              </a:rPr>
              <a:t>g</a:t>
            </a:r>
            <a:r>
              <a:rPr lang="it-IT" dirty="0" smtClean="0"/>
              <a:t>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.</a:t>
            </a:r>
          </a:p>
          <a:p>
            <a:endParaRPr lang="it-IT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485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1207</Words>
  <Application>Microsoft Macintosh PowerPoint</Application>
  <PresentationFormat>On-screen Show (4:3)</PresentationFormat>
  <Paragraphs>96</Paragraphs>
  <Slides>11</Slides>
  <Notes>2</Notes>
  <HiddenSlides>0</HiddenSlides>
  <MMClips>1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Tema di Office</vt:lpstr>
      <vt:lpstr>\\localhost\Users\leo\Desktop\Macintosh HD:Users:leo:Desktop:g-RESIST_planning_Luglio_2013.doc!OLE_LINK3</vt:lpstr>
      <vt:lpstr>Equation</vt:lpstr>
      <vt:lpstr>g-RESIST </vt:lpstr>
      <vt:lpstr>Motivation and background</vt:lpstr>
      <vt:lpstr>g-Resist objectives</vt:lpstr>
      <vt:lpstr>Method</vt:lpstr>
      <vt:lpstr>Self-injection at FLAME</vt:lpstr>
      <vt:lpstr>g-Resist at FLAME</vt:lpstr>
      <vt:lpstr>Timescale </vt:lpstr>
      <vt:lpstr>Riassunto attività 2012-13</vt:lpstr>
      <vt:lpstr>Attività 2014</vt:lpstr>
      <vt:lpstr>Richieste</vt:lpstr>
      <vt:lpstr>Pubblicazioni 2012-2013</vt:lpstr>
    </vt:vector>
  </TitlesOfParts>
  <Company>IPCF-CNR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g-RESIST </dc:title>
  <dc:creator>Leo Gizzi</dc:creator>
  <cp:lastModifiedBy>maria giuseppina bisogni</cp:lastModifiedBy>
  <cp:revision>34</cp:revision>
  <dcterms:created xsi:type="dcterms:W3CDTF">2013-06-27T12:11:56Z</dcterms:created>
  <dcterms:modified xsi:type="dcterms:W3CDTF">2013-07-01T06:59:01Z</dcterms:modified>
</cp:coreProperties>
</file>