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28" r:id="rId3"/>
    <p:sldId id="424" r:id="rId4"/>
    <p:sldId id="42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94747" autoAdjust="0"/>
  </p:normalViewPr>
  <p:slideViewPr>
    <p:cSldViewPr snapToGrid="0" snapToObjects="1">
      <p:cViewPr>
        <p:scale>
          <a:sx n="100" d="100"/>
          <a:sy n="100" d="100"/>
        </p:scale>
        <p:origin x="-568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Esperimento NTA-SL-LILIA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334F3-8A04-C444-A8BD-7A9ADD55C451}" type="datetime1">
              <a:rPr lang="it-IT" smtClean="0"/>
              <a:t>28/06/13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09F3D-5F1C-7F4F-8D57-C0FD273BF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25822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Esperimento NTA-SL-LILIA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525C3-3F18-464E-ADA9-381DEE4115BC}" type="datetime1">
              <a:rPr lang="it-IT" smtClean="0"/>
              <a:t>28/06/13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9FE99-02C4-8148-98D7-DABB8D1AC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7445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FE99-02C4-8148-98D7-DABB8D1AC085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Esperimento NTA-SL-LILIA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07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FE99-02C4-8148-98D7-DABB8D1AC085}" type="slidenum">
              <a:rPr lang="en-US" smtClean="0"/>
              <a:t>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Esperimento NTA-SL-LILIA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07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FE99-02C4-8148-98D7-DABB8D1AC085}" type="slidenum">
              <a:rPr lang="en-US" smtClean="0"/>
              <a:t>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Esperimento NTA-SL-LILIA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07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FE99-02C4-8148-98D7-DABB8D1AC085}" type="slidenum">
              <a:rPr lang="en-US" smtClean="0"/>
              <a:t>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Esperimento NTA-SL-LILIA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0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F0E4-81F8-8A41-94DF-5B4F1AC1CCC8}" type="datetime1">
              <a:rPr lang="it-IT" smtClean="0"/>
              <a:t>28/06/13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51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B622-5227-004C-BFBD-7261E3B6FC6C}" type="datetime1">
              <a:rPr lang="it-IT" smtClean="0"/>
              <a:t>28/06/13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4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E8CCD-B206-1148-8688-6EAA356F1E6B}" type="datetime1">
              <a:rPr lang="it-IT" smtClean="0"/>
              <a:t>28/06/13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0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5F5E-129B-3543-9C3E-33FD75B8EFE0}" type="datetime1">
              <a:rPr lang="it-IT" smtClean="0"/>
              <a:t>28/06/13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7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A5734-F740-ED45-AE4E-C98DA291DABB}" type="datetime1">
              <a:rPr lang="it-IT" smtClean="0"/>
              <a:t>28/06/13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4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1736-8D50-3A42-84FB-4375F6BE8C73}" type="datetime1">
              <a:rPr lang="it-IT" smtClean="0"/>
              <a:t>28/06/13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8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AAE1-D067-F041-8114-A60F0F9CAB97}" type="datetime1">
              <a:rPr lang="it-IT" smtClean="0"/>
              <a:t>28/06/13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5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8995B-96F5-F14E-A010-5A6F49C6CAC4}" type="datetime1">
              <a:rPr lang="it-IT" smtClean="0"/>
              <a:t>28/06/13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39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024D-69F8-7848-91DD-090A26B530B4}" type="datetime1">
              <a:rPr lang="it-IT" smtClean="0"/>
              <a:t>28/06/13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510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A04A-90D9-E74C-B078-8E8B2C0261E3}" type="datetime1">
              <a:rPr lang="it-IT" smtClean="0"/>
              <a:t>28/06/13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54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7A8F4-3128-9841-8704-AF5280FB85BF}" type="datetime1">
              <a:rPr lang="it-IT" smtClean="0"/>
              <a:t>28/06/13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Commissione 5 - Riunione Roma 24 settembre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9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08/05/2013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15732" y="6356350"/>
            <a:ext cx="3386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b="1" dirty="0" smtClean="0"/>
              <a:t>SPARC_LAB Program Advisory Committee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DE89D-9B8E-3242-91C9-4883DDF8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1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0" y="6326717"/>
            <a:ext cx="9144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4622800" cy="365125"/>
          </a:xfrm>
        </p:spPr>
        <p:txBody>
          <a:bodyPr/>
          <a:lstStyle/>
          <a:p>
            <a:r>
              <a:rPr lang="en-US" sz="1600" b="1" dirty="0" err="1" smtClean="0">
                <a:solidFill>
                  <a:srgbClr val="0000FF"/>
                </a:solidFill>
              </a:rPr>
              <a:t>CdS</a:t>
            </a:r>
            <a:r>
              <a:rPr lang="en-US" sz="1600" b="1" dirty="0" smtClean="0">
                <a:solidFill>
                  <a:srgbClr val="0000FF"/>
                </a:solidFill>
              </a:rPr>
              <a:t> Milano – </a:t>
            </a:r>
            <a:r>
              <a:rPr lang="en-US" sz="1600" b="1" dirty="0" smtClean="0">
                <a:solidFill>
                  <a:srgbClr val="0000FF"/>
                </a:solidFill>
              </a:rPr>
              <a:t>28 </a:t>
            </a:r>
            <a:r>
              <a:rPr lang="en-US" sz="1600" b="1" dirty="0" err="1" smtClean="0">
                <a:solidFill>
                  <a:srgbClr val="0000FF"/>
                </a:solidFill>
              </a:rPr>
              <a:t>giugno</a:t>
            </a:r>
            <a:r>
              <a:rPr lang="en-US" sz="1600" b="1" dirty="0" smtClean="0">
                <a:solidFill>
                  <a:srgbClr val="0000FF"/>
                </a:solidFill>
              </a:rPr>
              <a:t> 2013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93907" y="6356350"/>
            <a:ext cx="747814" cy="365125"/>
          </a:xfrm>
        </p:spPr>
        <p:txBody>
          <a:bodyPr/>
          <a:lstStyle/>
          <a:p>
            <a:fld id="{85BDE89D-9B8E-3242-91C9-4883DDF8B15A}" type="slidenum">
              <a:rPr lang="en-US" sz="1800" b="1" smtClean="0">
                <a:solidFill>
                  <a:srgbClr val="3366FF"/>
                </a:solidFill>
              </a:rPr>
              <a:t>1</a:t>
            </a:fld>
            <a:endParaRPr lang="en-US" sz="1800" b="1">
              <a:solidFill>
                <a:srgbClr val="3366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5599" y="1726637"/>
            <a:ext cx="843051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3366FF"/>
                </a:solidFill>
              </a:rPr>
              <a:t>Attività</a:t>
            </a:r>
            <a:r>
              <a:rPr lang="en-US" sz="3200" b="1" dirty="0" smtClean="0">
                <a:solidFill>
                  <a:srgbClr val="3366FF"/>
                </a:solidFill>
              </a:rPr>
              <a:t> CSN5 </a:t>
            </a:r>
            <a:r>
              <a:rPr lang="en-US" sz="3200" b="1" dirty="0" err="1" smtClean="0">
                <a:solidFill>
                  <a:srgbClr val="3366FF"/>
                </a:solidFill>
              </a:rPr>
              <a:t>Sezione</a:t>
            </a:r>
            <a:r>
              <a:rPr lang="en-US" sz="3200" b="1" dirty="0" smtClean="0">
                <a:solidFill>
                  <a:srgbClr val="3366FF"/>
                </a:solidFill>
              </a:rPr>
              <a:t> di Milano </a:t>
            </a:r>
          </a:p>
          <a:p>
            <a:endParaRPr lang="en-US" sz="3200" b="1" dirty="0">
              <a:solidFill>
                <a:srgbClr val="3366FF"/>
              </a:solidFill>
            </a:endParaRPr>
          </a:p>
          <a:p>
            <a:r>
              <a:rPr lang="en-US" sz="3200" b="1" dirty="0" err="1" smtClean="0">
                <a:solidFill>
                  <a:srgbClr val="3366FF"/>
                </a:solidFill>
              </a:rPr>
              <a:t>Breve</a:t>
            </a:r>
            <a:r>
              <a:rPr lang="en-US" sz="3200" b="1" dirty="0" smtClean="0">
                <a:solidFill>
                  <a:srgbClr val="3366FF"/>
                </a:solidFill>
              </a:rPr>
              <a:t> </a:t>
            </a:r>
            <a:r>
              <a:rPr lang="en-US" sz="3200" b="1" dirty="0" err="1" smtClean="0">
                <a:solidFill>
                  <a:srgbClr val="3366FF"/>
                </a:solidFill>
              </a:rPr>
              <a:t>riassunto</a:t>
            </a:r>
            <a:r>
              <a:rPr lang="en-US" sz="3200" b="1" dirty="0" smtClean="0">
                <a:solidFill>
                  <a:srgbClr val="3366FF"/>
                </a:solidFill>
              </a:rPr>
              <a:t> </a:t>
            </a:r>
            <a:r>
              <a:rPr lang="en-US" sz="3200" b="1" dirty="0" err="1" smtClean="0">
                <a:solidFill>
                  <a:srgbClr val="3366FF"/>
                </a:solidFill>
              </a:rPr>
              <a:t>delle</a:t>
            </a:r>
            <a:r>
              <a:rPr lang="en-US" sz="3200" b="1" dirty="0" smtClean="0">
                <a:solidFill>
                  <a:srgbClr val="3366FF"/>
                </a:solidFill>
              </a:rPr>
              <a:t> </a:t>
            </a:r>
            <a:r>
              <a:rPr lang="en-US" sz="3200" b="1" dirty="0" err="1" smtClean="0">
                <a:solidFill>
                  <a:srgbClr val="3366FF"/>
                </a:solidFill>
              </a:rPr>
              <a:t>attività</a:t>
            </a:r>
            <a:r>
              <a:rPr lang="en-US" sz="3200" b="1" dirty="0" smtClean="0">
                <a:solidFill>
                  <a:srgbClr val="3366FF"/>
                </a:solidFill>
              </a:rPr>
              <a:t> </a:t>
            </a:r>
            <a:r>
              <a:rPr lang="en-US" sz="3200" b="1" dirty="0" err="1" smtClean="0">
                <a:solidFill>
                  <a:srgbClr val="3366FF"/>
                </a:solidFill>
              </a:rPr>
              <a:t>previste</a:t>
            </a:r>
            <a:r>
              <a:rPr lang="en-US" sz="3200" b="1" dirty="0" smtClean="0">
                <a:solidFill>
                  <a:srgbClr val="3366FF"/>
                </a:solidFill>
              </a:rPr>
              <a:t> per </a:t>
            </a:r>
            <a:r>
              <a:rPr lang="en-US" sz="3200" b="1" dirty="0" err="1" smtClean="0">
                <a:solidFill>
                  <a:srgbClr val="3366FF"/>
                </a:solidFill>
              </a:rPr>
              <a:t>il</a:t>
            </a:r>
            <a:r>
              <a:rPr lang="en-US" sz="3200" b="1" dirty="0" smtClean="0">
                <a:solidFill>
                  <a:srgbClr val="3366FF"/>
                </a:solidFill>
              </a:rPr>
              <a:t> 2014</a:t>
            </a:r>
            <a:endParaRPr lang="en-US" sz="3200" b="1" dirty="0">
              <a:solidFill>
                <a:srgbClr val="3366FF"/>
              </a:solidFill>
            </a:endParaRPr>
          </a:p>
          <a:p>
            <a:endParaRPr lang="en-US" sz="3200" b="1" dirty="0" smtClean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Dario </a:t>
            </a:r>
            <a:r>
              <a:rPr lang="en-US" sz="2000" b="1" dirty="0" err="1" smtClean="0">
                <a:solidFill>
                  <a:srgbClr val="3366FF"/>
                </a:solidFill>
              </a:rPr>
              <a:t>Giove</a:t>
            </a:r>
            <a:endParaRPr lang="en-US" sz="2000" b="1" dirty="0">
              <a:solidFill>
                <a:srgbClr val="3366FF"/>
              </a:solidFill>
            </a:endParaRPr>
          </a:p>
          <a:p>
            <a:endParaRPr lang="en-US" sz="2000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04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0" y="6326717"/>
            <a:ext cx="9144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4622800" cy="365125"/>
          </a:xfrm>
        </p:spPr>
        <p:txBody>
          <a:bodyPr/>
          <a:lstStyle/>
          <a:p>
            <a:r>
              <a:rPr lang="en-US" sz="1600" b="1" dirty="0" err="1" smtClean="0">
                <a:solidFill>
                  <a:srgbClr val="0000FF"/>
                </a:solidFill>
              </a:rPr>
              <a:t>CdS</a:t>
            </a:r>
            <a:r>
              <a:rPr lang="en-US" sz="1600" b="1" dirty="0" smtClean="0">
                <a:solidFill>
                  <a:srgbClr val="0000FF"/>
                </a:solidFill>
              </a:rPr>
              <a:t> Milano – </a:t>
            </a:r>
            <a:r>
              <a:rPr lang="en-US" sz="1600" b="1" dirty="0" smtClean="0">
                <a:solidFill>
                  <a:srgbClr val="0000FF"/>
                </a:solidFill>
              </a:rPr>
              <a:t>28 </a:t>
            </a:r>
            <a:r>
              <a:rPr lang="en-US" sz="1600" b="1" dirty="0" err="1" smtClean="0">
                <a:solidFill>
                  <a:srgbClr val="0000FF"/>
                </a:solidFill>
              </a:rPr>
              <a:t>giugno</a:t>
            </a:r>
            <a:r>
              <a:rPr lang="en-US" sz="1600" b="1" dirty="0" smtClean="0">
                <a:solidFill>
                  <a:srgbClr val="0000FF"/>
                </a:solidFill>
              </a:rPr>
              <a:t> 2013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93907" y="6356350"/>
            <a:ext cx="747814" cy="365125"/>
          </a:xfrm>
        </p:spPr>
        <p:txBody>
          <a:bodyPr/>
          <a:lstStyle/>
          <a:p>
            <a:fld id="{85BDE89D-9B8E-3242-91C9-4883DDF8B15A}" type="slidenum">
              <a:rPr lang="en-US" sz="1800" b="1" smtClean="0">
                <a:solidFill>
                  <a:srgbClr val="3366FF"/>
                </a:solidFill>
              </a:rPr>
              <a:t>2</a:t>
            </a:fld>
            <a:endParaRPr lang="en-US" sz="1800" b="1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5599" y="431237"/>
            <a:ext cx="735330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3366FF"/>
                </a:solidFill>
              </a:rPr>
              <a:t>Attività</a:t>
            </a:r>
            <a:r>
              <a:rPr lang="en-US" sz="3200" b="1" dirty="0" smtClean="0">
                <a:solidFill>
                  <a:srgbClr val="3366FF"/>
                </a:solidFill>
              </a:rPr>
              <a:t> CSN5 </a:t>
            </a:r>
            <a:r>
              <a:rPr lang="en-US" sz="3200" b="1" dirty="0" err="1" smtClean="0">
                <a:solidFill>
                  <a:srgbClr val="3366FF"/>
                </a:solidFill>
              </a:rPr>
              <a:t>Sezione</a:t>
            </a:r>
            <a:r>
              <a:rPr lang="en-US" sz="3200" b="1" dirty="0" smtClean="0">
                <a:solidFill>
                  <a:srgbClr val="3366FF"/>
                </a:solidFill>
              </a:rPr>
              <a:t> di Milano </a:t>
            </a:r>
          </a:p>
          <a:p>
            <a:endParaRPr lang="en-US" sz="3200" b="1" dirty="0">
              <a:solidFill>
                <a:srgbClr val="3366FF"/>
              </a:solidFill>
            </a:endParaRPr>
          </a:p>
          <a:p>
            <a:r>
              <a:rPr lang="en-US" sz="2000" b="1" dirty="0" err="1" smtClean="0">
                <a:solidFill>
                  <a:srgbClr val="3366FF"/>
                </a:solidFill>
              </a:rPr>
              <a:t>Esperimenti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che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continuano</a:t>
            </a:r>
            <a:r>
              <a:rPr lang="en-US" sz="2000" b="1" dirty="0" smtClean="0">
                <a:solidFill>
                  <a:srgbClr val="3366FF"/>
                </a:solidFill>
              </a:rPr>
              <a:t> e </a:t>
            </a:r>
            <a:r>
              <a:rPr lang="en-US" sz="2000" b="1" dirty="0" err="1" smtClean="0">
                <a:solidFill>
                  <a:srgbClr val="3366FF"/>
                </a:solidFill>
              </a:rPr>
              <a:t>nuovi</a:t>
            </a:r>
            <a:r>
              <a:rPr lang="en-US" sz="2000" b="1" dirty="0" smtClean="0">
                <a:solidFill>
                  <a:srgbClr val="3366FF"/>
                </a:solidFill>
              </a:rPr>
              <a:t> per 2014: </a:t>
            </a:r>
            <a:r>
              <a:rPr lang="en-US" sz="2000" b="1" dirty="0" smtClean="0">
                <a:solidFill>
                  <a:srgbClr val="3366FF"/>
                </a:solidFill>
              </a:rPr>
              <a:t>14</a:t>
            </a:r>
            <a:endParaRPr lang="en-US" sz="2000" b="1" dirty="0">
              <a:solidFill>
                <a:srgbClr val="3366FF"/>
              </a:solidFill>
            </a:endParaRPr>
          </a:p>
          <a:p>
            <a:endParaRPr lang="en-US" sz="2000" b="1" dirty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In </a:t>
            </a:r>
            <a:r>
              <a:rPr lang="en-US" sz="2000" b="1" dirty="0" err="1" smtClean="0">
                <a:solidFill>
                  <a:srgbClr val="3366FF"/>
                </a:solidFill>
              </a:rPr>
              <a:t>queste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numero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sono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comprese</a:t>
            </a:r>
            <a:r>
              <a:rPr lang="en-US" sz="2000" b="1" dirty="0" smtClean="0">
                <a:solidFill>
                  <a:srgbClr val="3366FF"/>
                </a:solidFill>
              </a:rPr>
              <a:t> 2 CALL (</a:t>
            </a:r>
            <a:r>
              <a:rPr lang="en-US" sz="2000" b="1" dirty="0" err="1" smtClean="0">
                <a:solidFill>
                  <a:srgbClr val="3366FF"/>
                </a:solidFill>
              </a:rPr>
              <a:t>presentate</a:t>
            </a:r>
            <a:r>
              <a:rPr lang="en-US" sz="2000" b="1" dirty="0" smtClean="0">
                <a:solidFill>
                  <a:srgbClr val="3366FF"/>
                </a:solidFill>
              </a:rPr>
              <a:t> in </a:t>
            </a:r>
            <a:r>
              <a:rPr lang="en-US" sz="2000" b="1" dirty="0" err="1" smtClean="0">
                <a:solidFill>
                  <a:srgbClr val="3366FF"/>
                </a:solidFill>
              </a:rPr>
              <a:t>CdS</a:t>
            </a:r>
            <a:r>
              <a:rPr lang="en-US" sz="2000" b="1" dirty="0" smtClean="0">
                <a:solidFill>
                  <a:srgbClr val="3366FF"/>
                </a:solidFill>
              </a:rPr>
              <a:t>)</a:t>
            </a:r>
          </a:p>
          <a:p>
            <a:endParaRPr lang="en-US" sz="2000" b="1" dirty="0">
              <a:solidFill>
                <a:srgbClr val="3366FF"/>
              </a:solidFill>
            </a:endParaRPr>
          </a:p>
          <a:p>
            <a:r>
              <a:rPr lang="en-US" sz="2000" b="1" dirty="0" err="1" smtClean="0">
                <a:solidFill>
                  <a:srgbClr val="3366FF"/>
                </a:solidFill>
              </a:rPr>
              <a:t>Mancano</a:t>
            </a:r>
            <a:r>
              <a:rPr lang="en-US" sz="2000" b="1" dirty="0" smtClean="0">
                <a:solidFill>
                  <a:srgbClr val="3366FF"/>
                </a:solidFill>
              </a:rPr>
              <a:t> “</a:t>
            </a:r>
            <a:r>
              <a:rPr lang="en-US" sz="2000" b="1" dirty="0" err="1" smtClean="0">
                <a:solidFill>
                  <a:srgbClr val="3366FF"/>
                </a:solidFill>
              </a:rPr>
              <a:t>all’appello</a:t>
            </a:r>
            <a:r>
              <a:rPr lang="en-US" sz="2000" b="1" dirty="0" smtClean="0">
                <a:solidFill>
                  <a:srgbClr val="3366FF"/>
                </a:solidFill>
              </a:rPr>
              <a:t>” in </a:t>
            </a:r>
            <a:r>
              <a:rPr lang="en-US" sz="2000" b="1" dirty="0" err="1" smtClean="0">
                <a:solidFill>
                  <a:srgbClr val="3366FF"/>
                </a:solidFill>
              </a:rPr>
              <a:t>questo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numero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i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progetti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Europei</a:t>
            </a:r>
            <a:r>
              <a:rPr lang="en-US" sz="2000" b="1" dirty="0" smtClean="0">
                <a:solidFill>
                  <a:srgbClr val="3366FF"/>
                </a:solidFill>
              </a:rPr>
              <a:t> e </a:t>
            </a:r>
            <a:r>
              <a:rPr lang="en-US" sz="2000" b="1" dirty="0" err="1" smtClean="0">
                <a:solidFill>
                  <a:srgbClr val="3366FF"/>
                </a:solidFill>
              </a:rPr>
              <a:t>c’e</a:t>
            </a:r>
            <a:r>
              <a:rPr lang="en-US" sz="2000" b="1" dirty="0" smtClean="0">
                <a:solidFill>
                  <a:srgbClr val="3366FF"/>
                </a:solidFill>
              </a:rPr>
              <a:t>’ </a:t>
            </a:r>
            <a:r>
              <a:rPr lang="en-US" sz="2000" b="1" dirty="0" err="1" smtClean="0">
                <a:solidFill>
                  <a:srgbClr val="3366FF"/>
                </a:solidFill>
              </a:rPr>
              <a:t>ancora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attesa</a:t>
            </a:r>
            <a:r>
              <a:rPr lang="en-US" sz="2000" b="1" dirty="0" smtClean="0">
                <a:solidFill>
                  <a:srgbClr val="3366FF"/>
                </a:solidFill>
              </a:rPr>
              <a:t> per la </a:t>
            </a:r>
            <a:r>
              <a:rPr lang="en-US" sz="2000" b="1" dirty="0" err="1" smtClean="0">
                <a:solidFill>
                  <a:srgbClr val="3366FF"/>
                </a:solidFill>
              </a:rPr>
              <a:t>decisione</a:t>
            </a:r>
            <a:r>
              <a:rPr lang="en-US" sz="2000" b="1" dirty="0" smtClean="0">
                <a:solidFill>
                  <a:srgbClr val="3366FF"/>
                </a:solidFill>
              </a:rPr>
              <a:t> di </a:t>
            </a:r>
            <a:r>
              <a:rPr lang="en-US" sz="2000" b="1" dirty="0" err="1" smtClean="0">
                <a:solidFill>
                  <a:srgbClr val="3366FF"/>
                </a:solidFill>
              </a:rPr>
              <a:t>ricercatori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storicamente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coinvolti</a:t>
            </a:r>
            <a:r>
              <a:rPr lang="en-US" sz="2000" b="1" dirty="0" smtClean="0">
                <a:solidFill>
                  <a:srgbClr val="3366FF"/>
                </a:solidFill>
              </a:rPr>
              <a:t> in </a:t>
            </a:r>
            <a:r>
              <a:rPr lang="en-US" sz="2000" b="1" dirty="0" err="1" smtClean="0">
                <a:solidFill>
                  <a:srgbClr val="3366FF"/>
                </a:solidFill>
              </a:rPr>
              <a:t>attività</a:t>
            </a:r>
            <a:r>
              <a:rPr lang="en-US" sz="2000" b="1" dirty="0" smtClean="0">
                <a:solidFill>
                  <a:srgbClr val="3366FF"/>
                </a:solidFill>
              </a:rPr>
              <a:t> di </a:t>
            </a:r>
            <a:r>
              <a:rPr lang="en-US" sz="2000" b="1" dirty="0" err="1" smtClean="0">
                <a:solidFill>
                  <a:srgbClr val="3366FF"/>
                </a:solidFill>
              </a:rPr>
              <a:t>acceleratori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endParaRPr lang="en-US" sz="2000" b="1" dirty="0">
              <a:solidFill>
                <a:srgbClr val="3366FF"/>
              </a:solidFill>
            </a:endParaRPr>
          </a:p>
          <a:p>
            <a:r>
              <a:rPr lang="en-US" sz="2000" b="1" dirty="0" err="1" smtClean="0">
                <a:solidFill>
                  <a:srgbClr val="3366FF"/>
                </a:solidFill>
              </a:rPr>
              <a:t>Grandi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collaborazioni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internazionali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</a:p>
          <a:p>
            <a:endParaRPr lang="en-US" sz="2000" b="1" dirty="0">
              <a:solidFill>
                <a:srgbClr val="3366FF"/>
              </a:solidFill>
            </a:endParaRPr>
          </a:p>
          <a:p>
            <a:endParaRPr lang="en-US" sz="2000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645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0" y="6326717"/>
            <a:ext cx="9144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4622800" cy="365125"/>
          </a:xfrm>
        </p:spPr>
        <p:txBody>
          <a:bodyPr/>
          <a:lstStyle/>
          <a:p>
            <a:r>
              <a:rPr lang="en-US" sz="1600" b="1" dirty="0" err="1" smtClean="0">
                <a:solidFill>
                  <a:srgbClr val="0000FF"/>
                </a:solidFill>
              </a:rPr>
              <a:t>CdS</a:t>
            </a:r>
            <a:r>
              <a:rPr lang="en-US" sz="1600" b="1" dirty="0" smtClean="0">
                <a:solidFill>
                  <a:srgbClr val="0000FF"/>
                </a:solidFill>
              </a:rPr>
              <a:t> Milano – </a:t>
            </a:r>
            <a:r>
              <a:rPr lang="en-US" sz="1600" b="1" dirty="0" smtClean="0">
                <a:solidFill>
                  <a:srgbClr val="0000FF"/>
                </a:solidFill>
              </a:rPr>
              <a:t>28 </a:t>
            </a:r>
            <a:r>
              <a:rPr lang="en-US" sz="1600" b="1" dirty="0" err="1" smtClean="0">
                <a:solidFill>
                  <a:srgbClr val="0000FF"/>
                </a:solidFill>
              </a:rPr>
              <a:t>giugno</a:t>
            </a:r>
            <a:r>
              <a:rPr lang="en-US" sz="1600" b="1" dirty="0" smtClean="0">
                <a:solidFill>
                  <a:srgbClr val="0000FF"/>
                </a:solidFill>
              </a:rPr>
              <a:t> 2013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93907" y="6356350"/>
            <a:ext cx="747814" cy="365125"/>
          </a:xfrm>
        </p:spPr>
        <p:txBody>
          <a:bodyPr/>
          <a:lstStyle/>
          <a:p>
            <a:fld id="{85BDE89D-9B8E-3242-91C9-4883DDF8B15A}" type="slidenum">
              <a:rPr lang="en-US" sz="1800" b="1" smtClean="0">
                <a:solidFill>
                  <a:srgbClr val="3366FF"/>
                </a:solidFill>
              </a:rPr>
              <a:t>3</a:t>
            </a:fld>
            <a:endParaRPr lang="en-US" sz="1800" b="1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5599" y="431237"/>
            <a:ext cx="7353301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3366FF"/>
                </a:solidFill>
              </a:rPr>
              <a:t>Attività</a:t>
            </a:r>
            <a:r>
              <a:rPr lang="en-US" sz="3200" b="1" dirty="0" smtClean="0">
                <a:solidFill>
                  <a:srgbClr val="3366FF"/>
                </a:solidFill>
              </a:rPr>
              <a:t> CSN5 </a:t>
            </a:r>
            <a:r>
              <a:rPr lang="en-US" sz="3200" b="1" dirty="0" err="1" smtClean="0">
                <a:solidFill>
                  <a:srgbClr val="3366FF"/>
                </a:solidFill>
              </a:rPr>
              <a:t>Sezione</a:t>
            </a:r>
            <a:r>
              <a:rPr lang="en-US" sz="3200" b="1" dirty="0" smtClean="0">
                <a:solidFill>
                  <a:srgbClr val="3366FF"/>
                </a:solidFill>
              </a:rPr>
              <a:t> di Milano </a:t>
            </a:r>
          </a:p>
          <a:p>
            <a:endParaRPr lang="en-US" sz="1400" b="1" dirty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14 </a:t>
            </a:r>
            <a:r>
              <a:rPr lang="en-US" sz="2000" b="1" dirty="0" err="1" smtClean="0">
                <a:solidFill>
                  <a:srgbClr val="3366FF"/>
                </a:solidFill>
              </a:rPr>
              <a:t>Esperimenti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680 </a:t>
            </a:r>
            <a:r>
              <a:rPr lang="en-US" sz="2000" b="1" dirty="0" err="1" smtClean="0">
                <a:solidFill>
                  <a:srgbClr val="3366FF"/>
                </a:solidFill>
              </a:rPr>
              <a:t>Keuro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richieste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totali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40 FTE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0-10 </a:t>
            </a:r>
            <a:r>
              <a:rPr lang="en-US" sz="2000" b="1" dirty="0" err="1" smtClean="0">
                <a:solidFill>
                  <a:srgbClr val="3366FF"/>
                </a:solidFill>
              </a:rPr>
              <a:t>Keuro</a:t>
            </a:r>
            <a:r>
              <a:rPr lang="en-US" sz="2000" b="1" dirty="0" smtClean="0">
                <a:solidFill>
                  <a:srgbClr val="3366FF"/>
                </a:solidFill>
              </a:rPr>
              <a:t> 			5 </a:t>
            </a:r>
            <a:r>
              <a:rPr lang="en-US" sz="2000" b="1" dirty="0" err="1" smtClean="0">
                <a:solidFill>
                  <a:srgbClr val="3366FF"/>
                </a:solidFill>
              </a:rPr>
              <a:t>esperimenti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11-40 </a:t>
            </a:r>
            <a:r>
              <a:rPr lang="en-US" sz="2000" b="1" dirty="0" err="1" smtClean="0">
                <a:solidFill>
                  <a:srgbClr val="3366FF"/>
                </a:solidFill>
              </a:rPr>
              <a:t>Keuro</a:t>
            </a:r>
            <a:r>
              <a:rPr lang="en-US" sz="2000" b="1" dirty="0" smtClean="0">
                <a:solidFill>
                  <a:srgbClr val="3366FF"/>
                </a:solidFill>
              </a:rPr>
              <a:t>			5 </a:t>
            </a:r>
            <a:r>
              <a:rPr lang="en-US" sz="2000" b="1" dirty="0" err="1" smtClean="0">
                <a:solidFill>
                  <a:srgbClr val="3366FF"/>
                </a:solidFill>
              </a:rPr>
              <a:t>esperimenti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41-100 </a:t>
            </a:r>
            <a:r>
              <a:rPr lang="en-US" sz="2000" b="1" dirty="0" err="1" smtClean="0">
                <a:solidFill>
                  <a:srgbClr val="3366FF"/>
                </a:solidFill>
              </a:rPr>
              <a:t>Keuro</a:t>
            </a:r>
            <a:r>
              <a:rPr lang="en-US" sz="2000" b="1" dirty="0" smtClean="0">
                <a:solidFill>
                  <a:srgbClr val="3366FF"/>
                </a:solidFill>
              </a:rPr>
              <a:t>		1 </a:t>
            </a:r>
            <a:r>
              <a:rPr lang="en-US" sz="2000" b="1" dirty="0" err="1" smtClean="0">
                <a:solidFill>
                  <a:srgbClr val="3366FF"/>
                </a:solidFill>
              </a:rPr>
              <a:t>esperimento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err="1" smtClean="0">
                <a:solidFill>
                  <a:srgbClr val="3366FF"/>
                </a:solidFill>
              </a:rPr>
              <a:t>oltre</a:t>
            </a:r>
            <a:r>
              <a:rPr lang="en-US" sz="2000" b="1" dirty="0" smtClean="0">
                <a:solidFill>
                  <a:srgbClr val="3366FF"/>
                </a:solidFill>
              </a:rPr>
              <a:t> 101 </a:t>
            </a:r>
            <a:r>
              <a:rPr lang="en-US" sz="2000" b="1" dirty="0" err="1" smtClean="0">
                <a:solidFill>
                  <a:srgbClr val="3366FF"/>
                </a:solidFill>
              </a:rPr>
              <a:t>Keuro</a:t>
            </a:r>
            <a:r>
              <a:rPr lang="en-US" sz="2000" b="1" dirty="0" smtClean="0">
                <a:solidFill>
                  <a:srgbClr val="3366FF"/>
                </a:solidFill>
              </a:rPr>
              <a:t>		3 </a:t>
            </a:r>
            <a:r>
              <a:rPr lang="en-US" sz="2000" b="1" dirty="0" err="1" smtClean="0">
                <a:solidFill>
                  <a:srgbClr val="3366FF"/>
                </a:solidFill>
              </a:rPr>
              <a:t>esperimenti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6 </a:t>
            </a:r>
            <a:r>
              <a:rPr lang="en-US" sz="2000" b="1" dirty="0" err="1" smtClean="0">
                <a:solidFill>
                  <a:srgbClr val="3366FF"/>
                </a:solidFill>
              </a:rPr>
              <a:t>esperimenti</a:t>
            </a:r>
            <a:r>
              <a:rPr lang="en-US" sz="2000" b="1" dirty="0" smtClean="0">
                <a:solidFill>
                  <a:srgbClr val="3366FF"/>
                </a:solidFill>
              </a:rPr>
              <a:t> di </a:t>
            </a:r>
            <a:r>
              <a:rPr lang="en-US" sz="2000" b="1" dirty="0" err="1" smtClean="0">
                <a:solidFill>
                  <a:srgbClr val="3366FF"/>
                </a:solidFill>
              </a:rPr>
              <a:t>Fisica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Interdisciplare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>
                <a:solidFill>
                  <a:srgbClr val="3366FF"/>
                </a:solidFill>
              </a:rPr>
              <a:t>5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esperimenti</a:t>
            </a:r>
            <a:r>
              <a:rPr lang="en-US" sz="2000" b="1" dirty="0" smtClean="0">
                <a:solidFill>
                  <a:srgbClr val="3366FF"/>
                </a:solidFill>
              </a:rPr>
              <a:t> di </a:t>
            </a:r>
            <a:r>
              <a:rPr lang="en-US" sz="2000" b="1" dirty="0" err="1" smtClean="0">
                <a:solidFill>
                  <a:srgbClr val="3366FF"/>
                </a:solidFill>
              </a:rPr>
              <a:t>Acceleratori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3 </a:t>
            </a:r>
            <a:r>
              <a:rPr lang="en-US" sz="2000" b="1" dirty="0" err="1" smtClean="0">
                <a:solidFill>
                  <a:srgbClr val="3366FF"/>
                </a:solidFill>
              </a:rPr>
              <a:t>esperimenti</a:t>
            </a:r>
            <a:r>
              <a:rPr lang="en-US" sz="2000" b="1" dirty="0" smtClean="0">
                <a:solidFill>
                  <a:srgbClr val="3366FF"/>
                </a:solidFill>
              </a:rPr>
              <a:t> di </a:t>
            </a:r>
            <a:r>
              <a:rPr lang="en-US" sz="2000" b="1" dirty="0" err="1" smtClean="0">
                <a:solidFill>
                  <a:srgbClr val="3366FF"/>
                </a:solidFill>
              </a:rPr>
              <a:t>elettronica</a:t>
            </a:r>
            <a:r>
              <a:rPr lang="en-US" sz="2000" b="1" dirty="0" smtClean="0">
                <a:solidFill>
                  <a:srgbClr val="3366FF"/>
                </a:solidFill>
              </a:rPr>
              <a:t> e </a:t>
            </a:r>
            <a:r>
              <a:rPr lang="en-US" sz="2000" b="1" dirty="0" err="1" smtClean="0">
                <a:solidFill>
                  <a:srgbClr val="3366FF"/>
                </a:solidFill>
              </a:rPr>
              <a:t>rivelatori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endParaRPr lang="en-US" sz="2000" b="1" dirty="0">
              <a:solidFill>
                <a:srgbClr val="3366FF"/>
              </a:solidFill>
            </a:endParaRPr>
          </a:p>
          <a:p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err="1" smtClean="0">
                <a:solidFill>
                  <a:srgbClr val="3366FF"/>
                </a:solidFill>
              </a:rPr>
              <a:t>Richiesti</a:t>
            </a:r>
            <a:r>
              <a:rPr lang="en-US" sz="2000" b="1" dirty="0" smtClean="0">
                <a:solidFill>
                  <a:srgbClr val="3366FF"/>
                </a:solidFill>
              </a:rPr>
              <a:t> 6 </a:t>
            </a:r>
            <a:r>
              <a:rPr lang="en-US" sz="2000" b="1" dirty="0" err="1" smtClean="0">
                <a:solidFill>
                  <a:srgbClr val="3366FF"/>
                </a:solidFill>
              </a:rPr>
              <a:t>mesi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uomo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servizi</a:t>
            </a:r>
            <a:r>
              <a:rPr lang="en-US" sz="2000" b="1" dirty="0" smtClean="0">
                <a:solidFill>
                  <a:srgbClr val="3366FF"/>
                </a:solidFill>
              </a:rPr>
              <a:t> di </a:t>
            </a:r>
            <a:r>
              <a:rPr lang="en-US" sz="2000" b="1" dirty="0" err="1" smtClean="0">
                <a:solidFill>
                  <a:srgbClr val="3366FF"/>
                </a:solidFill>
              </a:rPr>
              <a:t>officina</a:t>
            </a:r>
            <a:r>
              <a:rPr lang="en-US" sz="2000" b="1" dirty="0" smtClean="0">
                <a:solidFill>
                  <a:srgbClr val="3366FF"/>
                </a:solidFill>
              </a:rPr>
              <a:t> e </a:t>
            </a:r>
            <a:r>
              <a:rPr lang="en-US" sz="2000" b="1" dirty="0" err="1" smtClean="0">
                <a:solidFill>
                  <a:srgbClr val="3366FF"/>
                </a:solidFill>
              </a:rPr>
              <a:t>progettazione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meccanica</a:t>
            </a:r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err="1" smtClean="0">
                <a:solidFill>
                  <a:srgbClr val="3366FF"/>
                </a:solidFill>
              </a:rPr>
              <a:t>Richiesti</a:t>
            </a:r>
            <a:r>
              <a:rPr lang="en-US" sz="2000" b="1" dirty="0" smtClean="0">
                <a:solidFill>
                  <a:srgbClr val="3366FF"/>
                </a:solidFill>
              </a:rPr>
              <a:t> 4 </a:t>
            </a:r>
            <a:r>
              <a:rPr lang="en-US" sz="2000" b="1" dirty="0" err="1" smtClean="0">
                <a:solidFill>
                  <a:srgbClr val="3366FF"/>
                </a:solidFill>
              </a:rPr>
              <a:t>mesi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uomo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servizio</a:t>
            </a:r>
            <a:r>
              <a:rPr lang="en-US" sz="2000" b="1" dirty="0" smtClean="0">
                <a:solidFill>
                  <a:srgbClr val="3366FF"/>
                </a:solidFill>
              </a:rPr>
              <a:t> </a:t>
            </a:r>
            <a:r>
              <a:rPr lang="en-US" sz="2000" b="1" dirty="0" err="1" smtClean="0">
                <a:solidFill>
                  <a:srgbClr val="3366FF"/>
                </a:solidFill>
              </a:rPr>
              <a:t>elettronica</a:t>
            </a:r>
            <a:endParaRPr lang="en-US" sz="2000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455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0" y="6326717"/>
            <a:ext cx="9144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4622800" cy="365125"/>
          </a:xfrm>
        </p:spPr>
        <p:txBody>
          <a:bodyPr/>
          <a:lstStyle/>
          <a:p>
            <a:r>
              <a:rPr lang="en-US" sz="1600" b="1" dirty="0" err="1" smtClean="0">
                <a:solidFill>
                  <a:srgbClr val="0000FF"/>
                </a:solidFill>
              </a:rPr>
              <a:t>CdS</a:t>
            </a:r>
            <a:r>
              <a:rPr lang="en-US" sz="1600" b="1" dirty="0" smtClean="0">
                <a:solidFill>
                  <a:srgbClr val="0000FF"/>
                </a:solidFill>
              </a:rPr>
              <a:t> Milano – </a:t>
            </a:r>
            <a:r>
              <a:rPr lang="en-US" sz="1600" b="1" dirty="0" smtClean="0">
                <a:solidFill>
                  <a:srgbClr val="0000FF"/>
                </a:solidFill>
              </a:rPr>
              <a:t>28 </a:t>
            </a:r>
            <a:r>
              <a:rPr lang="en-US" sz="1600" b="1" dirty="0" err="1" smtClean="0">
                <a:solidFill>
                  <a:srgbClr val="0000FF"/>
                </a:solidFill>
              </a:rPr>
              <a:t>giugno</a:t>
            </a:r>
            <a:r>
              <a:rPr lang="en-US" sz="1600" b="1" dirty="0" smtClean="0">
                <a:solidFill>
                  <a:srgbClr val="0000FF"/>
                </a:solidFill>
              </a:rPr>
              <a:t> 2013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93907" y="6356350"/>
            <a:ext cx="747814" cy="365125"/>
          </a:xfrm>
        </p:spPr>
        <p:txBody>
          <a:bodyPr/>
          <a:lstStyle/>
          <a:p>
            <a:fld id="{85BDE89D-9B8E-3242-91C9-4883DDF8B15A}" type="slidenum">
              <a:rPr lang="en-US" sz="1800" b="1" smtClean="0">
                <a:solidFill>
                  <a:srgbClr val="3366FF"/>
                </a:solidFill>
              </a:rPr>
              <a:t>4</a:t>
            </a:fld>
            <a:endParaRPr lang="en-US" sz="1800" b="1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5599" y="431237"/>
            <a:ext cx="7353301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3366FF"/>
                </a:solidFill>
              </a:rPr>
              <a:t>Attività</a:t>
            </a:r>
            <a:r>
              <a:rPr lang="en-US" sz="3200" b="1" dirty="0" smtClean="0">
                <a:solidFill>
                  <a:srgbClr val="3366FF"/>
                </a:solidFill>
              </a:rPr>
              <a:t> CSN5 </a:t>
            </a:r>
            <a:r>
              <a:rPr lang="en-US" sz="3200" b="1" dirty="0" err="1" smtClean="0">
                <a:solidFill>
                  <a:srgbClr val="3366FF"/>
                </a:solidFill>
              </a:rPr>
              <a:t>Sezione</a:t>
            </a:r>
            <a:r>
              <a:rPr lang="en-US" sz="3200" b="1" dirty="0" smtClean="0">
                <a:solidFill>
                  <a:srgbClr val="3366FF"/>
                </a:solidFill>
              </a:rPr>
              <a:t> di </a:t>
            </a:r>
            <a:r>
              <a:rPr lang="en-US" sz="3200" b="1" dirty="0" smtClean="0">
                <a:solidFill>
                  <a:srgbClr val="3366FF"/>
                </a:solidFill>
              </a:rPr>
              <a:t>Milano 2013 </a:t>
            </a:r>
            <a:endParaRPr lang="en-US" sz="3200" b="1" dirty="0" smtClean="0">
              <a:solidFill>
                <a:srgbClr val="3366FF"/>
              </a:solidFill>
            </a:endParaRPr>
          </a:p>
          <a:p>
            <a:endParaRPr lang="en-US" sz="3200" b="1" dirty="0">
              <a:solidFill>
                <a:srgbClr val="3366FF"/>
              </a:solidFill>
            </a:endParaRPr>
          </a:p>
          <a:p>
            <a:r>
              <a:rPr lang="en-US" sz="2000" b="1" dirty="0" err="1">
                <a:solidFill>
                  <a:srgbClr val="3366FF"/>
                </a:solidFill>
              </a:rPr>
              <a:t>Nel</a:t>
            </a:r>
            <a:r>
              <a:rPr lang="en-US" sz="2000" b="1" dirty="0">
                <a:solidFill>
                  <a:srgbClr val="3366FF"/>
                </a:solidFill>
              </a:rPr>
              <a:t> 2013 (</a:t>
            </a:r>
            <a:r>
              <a:rPr lang="en-US" sz="2000" b="1" dirty="0" err="1">
                <a:solidFill>
                  <a:srgbClr val="3366FF"/>
                </a:solidFill>
              </a:rPr>
              <a:t>senza</a:t>
            </a:r>
            <a:r>
              <a:rPr lang="en-US" sz="2000" b="1" dirty="0">
                <a:solidFill>
                  <a:srgbClr val="3366FF"/>
                </a:solidFill>
              </a:rPr>
              <a:t> </a:t>
            </a:r>
            <a:r>
              <a:rPr lang="en-US" sz="2000" b="1" dirty="0" err="1">
                <a:solidFill>
                  <a:srgbClr val="3366FF"/>
                </a:solidFill>
              </a:rPr>
              <a:t>progetti</a:t>
            </a:r>
            <a:r>
              <a:rPr lang="en-US" sz="2000" b="1" dirty="0">
                <a:solidFill>
                  <a:srgbClr val="3366FF"/>
                </a:solidFill>
              </a:rPr>
              <a:t> </a:t>
            </a:r>
            <a:r>
              <a:rPr lang="en-US" sz="2000" b="1" dirty="0" err="1">
                <a:solidFill>
                  <a:srgbClr val="3366FF"/>
                </a:solidFill>
              </a:rPr>
              <a:t>europei</a:t>
            </a:r>
            <a:r>
              <a:rPr lang="en-US" sz="2000" b="1" dirty="0">
                <a:solidFill>
                  <a:srgbClr val="3366FF"/>
                </a:solidFill>
              </a:rPr>
              <a:t>)</a:t>
            </a:r>
          </a:p>
          <a:p>
            <a:endParaRPr lang="en-US" sz="2000" b="1" dirty="0" smtClean="0">
              <a:solidFill>
                <a:srgbClr val="3366FF"/>
              </a:solidFill>
            </a:endParaRPr>
          </a:p>
          <a:p>
            <a:r>
              <a:rPr lang="en-US" sz="2000" b="1" dirty="0" smtClean="0">
                <a:solidFill>
                  <a:srgbClr val="3366FF"/>
                </a:solidFill>
              </a:rPr>
              <a:t>18 </a:t>
            </a:r>
            <a:r>
              <a:rPr lang="en-US" sz="2000" b="1" dirty="0" err="1">
                <a:solidFill>
                  <a:srgbClr val="3366FF"/>
                </a:solidFill>
              </a:rPr>
              <a:t>esperimenti</a:t>
            </a:r>
            <a:endParaRPr lang="en-US" sz="2000" b="1" dirty="0">
              <a:solidFill>
                <a:srgbClr val="3366FF"/>
              </a:solidFill>
            </a:endParaRPr>
          </a:p>
          <a:p>
            <a:r>
              <a:rPr lang="en-US" sz="2000" b="1" dirty="0">
                <a:solidFill>
                  <a:srgbClr val="3366FF"/>
                </a:solidFill>
              </a:rPr>
              <a:t>circa 43 FTE</a:t>
            </a:r>
          </a:p>
          <a:p>
            <a:r>
              <a:rPr lang="en-US" sz="2000" b="1" dirty="0">
                <a:solidFill>
                  <a:srgbClr val="3366FF"/>
                </a:solidFill>
              </a:rPr>
              <a:t>0-10 </a:t>
            </a:r>
            <a:r>
              <a:rPr lang="en-US" sz="2000" b="1" dirty="0" err="1">
                <a:solidFill>
                  <a:srgbClr val="3366FF"/>
                </a:solidFill>
              </a:rPr>
              <a:t>Keuro</a:t>
            </a:r>
            <a:r>
              <a:rPr lang="en-US" sz="2000" b="1" dirty="0">
                <a:solidFill>
                  <a:srgbClr val="3366FF"/>
                </a:solidFill>
              </a:rPr>
              <a:t> 			7 </a:t>
            </a:r>
            <a:r>
              <a:rPr lang="en-US" sz="2000" b="1" dirty="0" err="1">
                <a:solidFill>
                  <a:srgbClr val="3366FF"/>
                </a:solidFill>
              </a:rPr>
              <a:t>esperimenti</a:t>
            </a:r>
            <a:endParaRPr lang="en-US" sz="2000" b="1" dirty="0">
              <a:solidFill>
                <a:srgbClr val="3366FF"/>
              </a:solidFill>
            </a:endParaRPr>
          </a:p>
          <a:p>
            <a:r>
              <a:rPr lang="en-US" sz="2000" b="1" dirty="0">
                <a:solidFill>
                  <a:srgbClr val="3366FF"/>
                </a:solidFill>
              </a:rPr>
              <a:t>11-40 </a:t>
            </a:r>
            <a:r>
              <a:rPr lang="en-US" sz="2000" b="1" dirty="0" err="1">
                <a:solidFill>
                  <a:srgbClr val="3366FF"/>
                </a:solidFill>
              </a:rPr>
              <a:t>Keuro</a:t>
            </a:r>
            <a:r>
              <a:rPr lang="en-US" sz="2000" b="1" dirty="0">
                <a:solidFill>
                  <a:srgbClr val="3366FF"/>
                </a:solidFill>
              </a:rPr>
              <a:t>			8 </a:t>
            </a:r>
            <a:r>
              <a:rPr lang="en-US" sz="2000" b="1" dirty="0" err="1">
                <a:solidFill>
                  <a:srgbClr val="3366FF"/>
                </a:solidFill>
              </a:rPr>
              <a:t>esperimenti</a:t>
            </a:r>
            <a:endParaRPr lang="en-US" sz="2000" b="1" dirty="0">
              <a:solidFill>
                <a:srgbClr val="3366FF"/>
              </a:solidFill>
            </a:endParaRPr>
          </a:p>
          <a:p>
            <a:r>
              <a:rPr lang="en-US" sz="2000" b="1" dirty="0">
                <a:solidFill>
                  <a:srgbClr val="3366FF"/>
                </a:solidFill>
              </a:rPr>
              <a:t>41-100 </a:t>
            </a:r>
            <a:r>
              <a:rPr lang="en-US" sz="2000" b="1" dirty="0" err="1">
                <a:solidFill>
                  <a:srgbClr val="3366FF"/>
                </a:solidFill>
              </a:rPr>
              <a:t>Keuro</a:t>
            </a:r>
            <a:r>
              <a:rPr lang="en-US" sz="2000" b="1" dirty="0">
                <a:solidFill>
                  <a:srgbClr val="3366FF"/>
                </a:solidFill>
              </a:rPr>
              <a:t>		3 </a:t>
            </a:r>
            <a:r>
              <a:rPr lang="en-US" sz="2000" b="1" dirty="0" err="1">
                <a:solidFill>
                  <a:srgbClr val="3366FF"/>
                </a:solidFill>
              </a:rPr>
              <a:t>esperimento</a:t>
            </a:r>
            <a:endParaRPr lang="en-US" sz="2000" b="1" dirty="0">
              <a:solidFill>
                <a:srgbClr val="3366FF"/>
              </a:solidFill>
            </a:endParaRPr>
          </a:p>
          <a:p>
            <a:r>
              <a:rPr lang="en-US" sz="2000" b="1" dirty="0" err="1">
                <a:solidFill>
                  <a:srgbClr val="3366FF"/>
                </a:solidFill>
              </a:rPr>
              <a:t>oltre</a:t>
            </a:r>
            <a:r>
              <a:rPr lang="en-US" sz="2000" b="1" dirty="0">
                <a:solidFill>
                  <a:srgbClr val="3366FF"/>
                </a:solidFill>
              </a:rPr>
              <a:t> 101 </a:t>
            </a:r>
            <a:r>
              <a:rPr lang="en-US" sz="2000" b="1" dirty="0" err="1">
                <a:solidFill>
                  <a:srgbClr val="3366FF"/>
                </a:solidFill>
              </a:rPr>
              <a:t>Keuro</a:t>
            </a:r>
            <a:r>
              <a:rPr lang="en-US" sz="2000" b="1" dirty="0">
                <a:solidFill>
                  <a:srgbClr val="3366FF"/>
                </a:solidFill>
              </a:rPr>
              <a:t>		0 </a:t>
            </a:r>
            <a:r>
              <a:rPr lang="en-US" sz="2000" b="1" dirty="0" err="1">
                <a:solidFill>
                  <a:srgbClr val="3366FF"/>
                </a:solidFill>
              </a:rPr>
              <a:t>esperimenti</a:t>
            </a:r>
            <a:endParaRPr lang="en-US" sz="2000" b="1" dirty="0">
              <a:solidFill>
                <a:srgbClr val="3366FF"/>
              </a:solidFill>
            </a:endParaRPr>
          </a:p>
          <a:p>
            <a:endParaRPr lang="en-US" sz="2000" b="1" dirty="0">
              <a:solidFill>
                <a:srgbClr val="3366FF"/>
              </a:solidFill>
            </a:endParaRPr>
          </a:p>
          <a:p>
            <a:endParaRPr lang="en-US" sz="2000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196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INF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Presentation_INFN.potx</Template>
  <TotalTime>4263</TotalTime>
  <Words>165</Words>
  <Application>Microsoft Macintosh PowerPoint</Application>
  <PresentationFormat>On-screen Show (4:3)</PresentationFormat>
  <Paragraphs>58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Presentation_INFN</vt:lpstr>
      <vt:lpstr>PowerPoint Presentation</vt:lpstr>
      <vt:lpstr>PowerPoint Presentation</vt:lpstr>
      <vt:lpstr>PowerPoint Presentation</vt:lpstr>
      <vt:lpstr>PowerPoint Presentation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Dario Giove</dc:creator>
  <cp:lastModifiedBy>Dario Giove</cp:lastModifiedBy>
  <cp:revision>107</cp:revision>
  <dcterms:created xsi:type="dcterms:W3CDTF">2012-06-04T13:12:54Z</dcterms:created>
  <dcterms:modified xsi:type="dcterms:W3CDTF">2013-06-28T06:02:24Z</dcterms:modified>
</cp:coreProperties>
</file>