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8" r:id="rId2"/>
    <p:sldId id="295" r:id="rId3"/>
    <p:sldId id="294" r:id="rId4"/>
    <p:sldId id="297" r:id="rId5"/>
    <p:sldId id="293" r:id="rId6"/>
  </p:sldIdLst>
  <p:sldSz cx="9144000" cy="6858000" type="screen4x3"/>
  <p:notesSz cx="6718300" cy="9867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30" y="-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9374188"/>
            <a:ext cx="2911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D40234D-50AA-461B-A127-D2D5449C43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03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238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87888"/>
            <a:ext cx="53752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238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9A86564-5D78-4DE6-824C-8A3175C490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87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1362BC-C135-4176-95A3-CB24E77551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1FC3D6-8C47-4629-A2A9-B7E13DECB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6700" y="152400"/>
            <a:ext cx="19939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3413" y="152400"/>
            <a:ext cx="5830887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6ECDD0-3C0A-4E44-9958-1962DB8C0B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3" y="152400"/>
            <a:ext cx="7950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3413" y="1066800"/>
            <a:ext cx="3911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7413" y="1066800"/>
            <a:ext cx="3913187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480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E6290CF9-BEF8-49EC-9521-162AA04289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33413" y="152400"/>
            <a:ext cx="7977187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29B5E6DC-E674-43F4-A439-B9BB30D26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3" y="152400"/>
            <a:ext cx="7950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413" y="1066800"/>
            <a:ext cx="3911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7413" y="1066800"/>
            <a:ext cx="3913187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480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70C35C43-87BD-4443-9176-17914A9BC1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3" y="152400"/>
            <a:ext cx="7950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3413" y="1066800"/>
            <a:ext cx="3911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97413" y="1066800"/>
            <a:ext cx="3913187" cy="5257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480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DB081929-8A76-4256-8B78-03614E67C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3" y="152400"/>
            <a:ext cx="7950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33413" y="1066800"/>
            <a:ext cx="7977187" cy="5257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104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A07AB165-38E2-42A2-A926-3E333DE0B7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9F39F8-6684-42CB-9C84-50F1BD944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77F4E1-086E-4ABD-BD40-268920E51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413" y="1066800"/>
            <a:ext cx="3911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7413" y="1066800"/>
            <a:ext cx="3913187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C711A4-091F-4DDE-90FE-0E61C7DDD3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BB788D-0644-4F78-A865-34191C391A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CF3D70-D56E-46AB-B27E-1EE6F5379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E59FB-F403-4885-B8D7-BCC5ABD616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CCE0E6-DE3F-4368-80B8-48C468045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7268C4-E5D7-4B52-95A4-18678B10BC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3413" y="152400"/>
            <a:ext cx="795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3413" y="1066800"/>
            <a:ext cx="797718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/>
            </a:lvl1pPr>
          </a:lstStyle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71C6C41-1084-4BC5-9406-985E38871E8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6583363"/>
            <a:ext cx="9604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M. Citterio</a:t>
            </a:r>
          </a:p>
        </p:txBody>
      </p:sp>
      <p:pic>
        <p:nvPicPr>
          <p:cNvPr id="3079" name="Picture 7" descr="paint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09600"/>
            <a:ext cx="906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q"/>
        <a:defRPr sz="2000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66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rgbClr val="6633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66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66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66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66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66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dirty="0" smtClean="0"/>
              <a:t>CDS Milano – 28 Giugno 2013</a:t>
            </a:r>
            <a:endParaRPr lang="en-US" sz="140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50200" cy="609600"/>
          </a:xfrm>
        </p:spPr>
        <p:txBody>
          <a:bodyPr/>
          <a:lstStyle/>
          <a:p>
            <a:r>
              <a:rPr lang="en-US"/>
              <a:t>Servizio di Elettronica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05000" y="1371600"/>
            <a:ext cx="5791200" cy="4648200"/>
          </a:xfrm>
        </p:spPr>
        <p:txBody>
          <a:bodyPr/>
          <a:lstStyle/>
          <a:p>
            <a:pPr marL="457200" indent="-457200">
              <a:spcAft>
                <a:spcPct val="100000"/>
              </a:spcAft>
              <a:buFont typeface="Wingdings" pitchFamily="2" charset="2"/>
              <a:buAutoNum type="arabicPeriod"/>
            </a:pPr>
            <a:r>
              <a:rPr lang="en-US" dirty="0" err="1">
                <a:solidFill>
                  <a:schemeClr val="accent2"/>
                </a:solidFill>
              </a:rPr>
              <a:t>Attivita</a:t>
            </a:r>
            <a:r>
              <a:rPr lang="en-US" dirty="0">
                <a:solidFill>
                  <a:schemeClr val="accent2"/>
                </a:solidFill>
              </a:rPr>
              <a:t>’ </a:t>
            </a:r>
            <a:r>
              <a:rPr lang="en-US" dirty="0" err="1" smtClean="0">
                <a:solidFill>
                  <a:schemeClr val="accent2"/>
                </a:solidFill>
              </a:rPr>
              <a:t>previste</a:t>
            </a:r>
            <a:r>
              <a:rPr lang="en-US" dirty="0" smtClean="0">
                <a:solidFill>
                  <a:schemeClr val="accent2"/>
                </a:solidFill>
              </a:rPr>
              <a:t> per </a:t>
            </a:r>
            <a:r>
              <a:rPr lang="en-US" dirty="0" err="1" smtClean="0">
                <a:solidFill>
                  <a:schemeClr val="accent2"/>
                </a:solidFill>
              </a:rPr>
              <a:t>il</a:t>
            </a:r>
            <a:r>
              <a:rPr lang="en-US" dirty="0" smtClean="0">
                <a:solidFill>
                  <a:schemeClr val="accent2"/>
                </a:solidFill>
              </a:rPr>
              <a:t> 2014</a:t>
            </a:r>
            <a:endParaRPr lang="en-US" dirty="0">
              <a:solidFill>
                <a:schemeClr val="accent2"/>
              </a:solidFill>
            </a:endParaRPr>
          </a:p>
          <a:p>
            <a:pPr marL="457200" indent="-457200">
              <a:spcAft>
                <a:spcPct val="100000"/>
              </a:spcAft>
              <a:buFont typeface="Wingdings" pitchFamily="2" charset="2"/>
              <a:buAutoNum type="arabicPeriod"/>
            </a:pPr>
            <a:r>
              <a:rPr lang="en-US" dirty="0" err="1">
                <a:solidFill>
                  <a:schemeClr val="accent2"/>
                </a:solidFill>
              </a:rPr>
              <a:t>Strumentazione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dirty="0" err="1">
                <a:solidFill>
                  <a:schemeClr val="accent2"/>
                </a:solidFill>
              </a:rPr>
              <a:t>Attrezzature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dirty="0" err="1">
                <a:solidFill>
                  <a:schemeClr val="accent2"/>
                </a:solidFill>
              </a:rPr>
              <a:t>capacita</a:t>
            </a:r>
            <a:r>
              <a:rPr lang="en-US" dirty="0">
                <a:solidFill>
                  <a:schemeClr val="accent2"/>
                </a:solidFill>
              </a:rPr>
              <a:t>’ </a:t>
            </a:r>
            <a:r>
              <a:rPr lang="en-US" dirty="0" err="1">
                <a:solidFill>
                  <a:schemeClr val="accent2"/>
                </a:solidFill>
              </a:rPr>
              <a:t>di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calcolo</a:t>
            </a:r>
            <a:r>
              <a:rPr lang="en-US" dirty="0">
                <a:solidFill>
                  <a:schemeClr val="accent2"/>
                </a:solidFill>
              </a:rPr>
              <a:t> e software</a:t>
            </a:r>
          </a:p>
          <a:p>
            <a:pPr marL="457200" indent="-457200">
              <a:spcAft>
                <a:spcPct val="100000"/>
              </a:spcAft>
              <a:buFont typeface="Wingdings" pitchFamily="2" charset="2"/>
              <a:buAutoNum type="arabicPeriod"/>
            </a:pPr>
            <a:r>
              <a:rPr lang="en-US" dirty="0" err="1">
                <a:solidFill>
                  <a:schemeClr val="accent2"/>
                </a:solidFill>
              </a:rPr>
              <a:t>Attivita</a:t>
            </a:r>
            <a:r>
              <a:rPr lang="en-US" dirty="0" smtClean="0">
                <a:solidFill>
                  <a:schemeClr val="accent2"/>
                </a:solidFill>
              </a:rPr>
              <a:t>’ </a:t>
            </a:r>
            <a:r>
              <a:rPr lang="en-US" dirty="0" err="1" smtClean="0">
                <a:solidFill>
                  <a:schemeClr val="accent2"/>
                </a:solidFill>
              </a:rPr>
              <a:t>di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interesse</a:t>
            </a:r>
            <a:endParaRPr lang="en-US" dirty="0">
              <a:solidFill>
                <a:schemeClr val="accent2"/>
              </a:solidFill>
            </a:endParaRPr>
          </a:p>
          <a:p>
            <a:pPr marL="457200" indent="-457200">
              <a:spcAft>
                <a:spcPct val="100000"/>
              </a:spcAft>
              <a:buFont typeface="Wingdings" pitchFamily="2" charset="2"/>
              <a:buAutoNum type="arabicPeriod"/>
            </a:pPr>
            <a:r>
              <a:rPr lang="en-US" dirty="0" err="1" smtClean="0">
                <a:solidFill>
                  <a:schemeClr val="accent2"/>
                </a:solidFill>
              </a:rPr>
              <a:t>Spazi</a:t>
            </a:r>
            <a:r>
              <a:rPr lang="en-US" dirty="0" smtClean="0">
                <a:solidFill>
                  <a:schemeClr val="accent2"/>
                </a:solidFill>
              </a:rPr>
              <a:t> e </a:t>
            </a:r>
            <a:r>
              <a:rPr lang="en-US" dirty="0" err="1" smtClean="0">
                <a:solidFill>
                  <a:schemeClr val="accent2"/>
                </a:solidFill>
              </a:rPr>
              <a:t>formazione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162800" y="6629400"/>
            <a:ext cx="1905000" cy="228600"/>
          </a:xfrm>
        </p:spPr>
        <p:txBody>
          <a:bodyPr/>
          <a:lstStyle/>
          <a:p>
            <a:fld id="{E6290CF9-BEF8-49EC-9521-162AA042891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smtClean="0"/>
              <a:t>CDS Milano – 28 Giugno 2013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B5E6DC-E674-43F4-A439-B9BB30D269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133600" y="76200"/>
            <a:ext cx="541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 sz="2000">
                <a:solidFill>
                  <a:schemeClr val="accent2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6600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663300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66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66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66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66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663300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kern="0" dirty="0" smtClean="0"/>
              <a:t> </a:t>
            </a:r>
            <a:r>
              <a:rPr lang="en-US" sz="2800" kern="0" dirty="0" err="1" smtClean="0"/>
              <a:t>Richieste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ricevute</a:t>
            </a:r>
            <a:r>
              <a:rPr lang="en-US" sz="2800" kern="0" dirty="0" smtClean="0"/>
              <a:t> per </a:t>
            </a:r>
            <a:r>
              <a:rPr lang="en-US" sz="2800" kern="0" dirty="0" err="1" smtClean="0"/>
              <a:t>il</a:t>
            </a:r>
            <a:r>
              <a:rPr lang="en-US" sz="2800" kern="0" dirty="0" smtClean="0"/>
              <a:t> 2014</a:t>
            </a:r>
            <a:endParaRPr lang="en-US" sz="2800" kern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63193"/>
              </p:ext>
            </p:extLst>
          </p:nvPr>
        </p:nvGraphicFramePr>
        <p:xfrm>
          <a:off x="152400" y="990593"/>
          <a:ext cx="8839201" cy="4953007"/>
        </p:xfrm>
        <a:graphic>
          <a:graphicData uri="http://schemas.openxmlformats.org/drawingml/2006/table">
            <a:tbl>
              <a:tblPr/>
              <a:tblGrid>
                <a:gridCol w="2167574"/>
                <a:gridCol w="788209"/>
                <a:gridCol w="225202"/>
                <a:gridCol w="619307"/>
                <a:gridCol w="647457"/>
                <a:gridCol w="225202"/>
                <a:gridCol w="774134"/>
                <a:gridCol w="239278"/>
                <a:gridCol w="605232"/>
                <a:gridCol w="548932"/>
                <a:gridCol w="619307"/>
                <a:gridCol w="239278"/>
                <a:gridCol w="802285"/>
                <a:gridCol w="337804"/>
              </a:tblGrid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Attivita' per Gruppi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UE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GRUPPO 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GRUPPO II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GRUPPO III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GRUPPO 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99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Nome Esperimento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AIDA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ATLAS(*)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LHCb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GERDA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GAMMA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AEGIS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EXOCHIM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Vari Esperimenti</a:t>
                      </a:r>
                    </a:p>
                  </a:txBody>
                  <a:tcPr marL="7620" marR="7620" marT="762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Attivita' Tecnologi (%)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Mauro Citterio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Sergio Brambilla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Attivita' Tecnici (m.u.)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Dot 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Dot 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Dot 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Dot 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Assegnazione Indiviso (m.u.)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2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50200" cy="533400"/>
          </a:xfrm>
        </p:spPr>
        <p:txBody>
          <a:bodyPr/>
          <a:lstStyle/>
          <a:p>
            <a:r>
              <a:rPr lang="en-US" sz="2800" dirty="0" err="1"/>
              <a:t>Servizio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Elettronica</a:t>
            </a:r>
            <a:endParaRPr lang="en-US" sz="28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685800"/>
            <a:ext cx="8991600" cy="5943600"/>
          </a:xfrm>
        </p:spPr>
        <p:txBody>
          <a:bodyPr/>
          <a:lstStyle/>
          <a:p>
            <a:pPr marL="457200" indent="-457200">
              <a:buFont typeface="Wingdings" pitchFamily="2" charset="2"/>
              <a:buAutoNum type="arabicPeriod" startAt="2"/>
            </a:pPr>
            <a:r>
              <a:rPr lang="en-US" dirty="0" err="1">
                <a:solidFill>
                  <a:schemeClr val="accent2"/>
                </a:solidFill>
              </a:rPr>
              <a:t>Strumentazione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dirty="0" err="1">
                <a:solidFill>
                  <a:schemeClr val="accent2"/>
                </a:solidFill>
              </a:rPr>
              <a:t>Attrezzature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dirty="0" err="1">
                <a:solidFill>
                  <a:schemeClr val="accent2"/>
                </a:solidFill>
              </a:rPr>
              <a:t>capacita</a:t>
            </a:r>
            <a:r>
              <a:rPr lang="en-US" dirty="0">
                <a:solidFill>
                  <a:schemeClr val="accent2"/>
                </a:solidFill>
              </a:rPr>
              <a:t>’ </a:t>
            </a:r>
            <a:r>
              <a:rPr lang="en-US" dirty="0" err="1">
                <a:solidFill>
                  <a:schemeClr val="accent2"/>
                </a:solidFill>
              </a:rPr>
              <a:t>di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calcolo</a:t>
            </a:r>
            <a:r>
              <a:rPr lang="en-US" dirty="0">
                <a:solidFill>
                  <a:schemeClr val="accent2"/>
                </a:solidFill>
              </a:rPr>
              <a:t> e software:</a:t>
            </a:r>
          </a:p>
          <a:p>
            <a:pPr marL="457200" indent="-457200">
              <a:buFont typeface="Wingdings" pitchFamily="2" charset="2"/>
              <a:buNone/>
            </a:pPr>
            <a:endParaRPr lang="en-US" sz="800" dirty="0">
              <a:solidFill>
                <a:schemeClr val="accent2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000" dirty="0" err="1">
                <a:solidFill>
                  <a:schemeClr val="accent2"/>
                </a:solidFill>
              </a:rPr>
              <a:t>Stato</a:t>
            </a:r>
            <a:r>
              <a:rPr lang="en-US" sz="2000" dirty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2013</a:t>
            </a:r>
            <a:r>
              <a:rPr lang="en-US" sz="2000" dirty="0">
                <a:solidFill>
                  <a:schemeClr val="accent2"/>
                </a:solidFill>
              </a:rPr>
              <a:t>	</a:t>
            </a:r>
            <a:r>
              <a:rPr lang="en-US" sz="2000" dirty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2000" dirty="0" smtClean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2000" dirty="0" err="1" smtClean="0">
                <a:solidFill>
                  <a:schemeClr val="accent2"/>
                </a:solidFill>
                <a:sym typeface="Wingdings" pitchFamily="2" charset="2"/>
              </a:rPr>
              <a:t>Abbiamo</a:t>
            </a:r>
            <a:r>
              <a:rPr lang="en-US" sz="20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  <a:sym typeface="Wingdings" pitchFamily="2" charset="2"/>
              </a:rPr>
              <a:t>criticita</a:t>
            </a:r>
            <a:r>
              <a:rPr lang="en-US" sz="2000" dirty="0" smtClean="0">
                <a:solidFill>
                  <a:schemeClr val="accent2"/>
                </a:solidFill>
                <a:sym typeface="Wingdings" pitchFamily="2" charset="2"/>
              </a:rPr>
              <a:t>’:</a:t>
            </a:r>
          </a:p>
          <a:p>
            <a:pPr marL="457200" indent="-457200">
              <a:buNone/>
            </a:pPr>
            <a:r>
              <a:rPr lang="en-US" sz="2000" dirty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2000" dirty="0" smtClean="0">
                <a:solidFill>
                  <a:schemeClr val="accent2"/>
                </a:solidFill>
                <a:sym typeface="Wingdings" pitchFamily="2" charset="2"/>
              </a:rPr>
              <a:t>			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a) </a:t>
            </a:r>
            <a:r>
              <a:rPr lang="en-US" sz="1600" dirty="0" smtClean="0">
                <a:solidFill>
                  <a:schemeClr val="accent2"/>
                </a:solidFill>
              </a:rPr>
              <a:t>“</a:t>
            </a:r>
            <a:r>
              <a:rPr lang="en-US" sz="1600" dirty="0" err="1" smtClean="0">
                <a:solidFill>
                  <a:schemeClr val="accent2"/>
                </a:solidFill>
              </a:rPr>
              <a:t>Magazzino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consumabili</a:t>
            </a:r>
            <a:r>
              <a:rPr lang="en-US" sz="1600" dirty="0">
                <a:solidFill>
                  <a:schemeClr val="accent2"/>
                </a:solidFill>
              </a:rPr>
              <a:t> (</a:t>
            </a:r>
            <a:r>
              <a:rPr lang="en-US" sz="1600" dirty="0" err="1">
                <a:solidFill>
                  <a:schemeClr val="accent2"/>
                </a:solidFill>
              </a:rPr>
              <a:t>generici</a:t>
            </a:r>
            <a:r>
              <a:rPr lang="en-US" sz="1600" dirty="0">
                <a:solidFill>
                  <a:schemeClr val="accent2"/>
                </a:solidFill>
              </a:rPr>
              <a:t>) </a:t>
            </a:r>
            <a:r>
              <a:rPr lang="en-US" sz="1600" dirty="0" err="1" smtClean="0">
                <a:solidFill>
                  <a:schemeClr val="accent2"/>
                </a:solidFill>
              </a:rPr>
              <a:t>elettronica</a:t>
            </a:r>
            <a:r>
              <a:rPr lang="en-US" sz="1600" dirty="0" smtClean="0">
                <a:solidFill>
                  <a:schemeClr val="accent2"/>
                </a:solidFill>
              </a:rPr>
              <a:t>” molto </a:t>
            </a:r>
            <a:r>
              <a:rPr lang="en-US" sz="1600" dirty="0" err="1" smtClean="0">
                <a:solidFill>
                  <a:schemeClr val="accent2"/>
                </a:solidFill>
              </a:rPr>
              <a:t>ridotto</a:t>
            </a:r>
            <a:r>
              <a:rPr lang="en-US" sz="1600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buFontTx/>
              <a:buNone/>
            </a:pPr>
            <a:r>
              <a:rPr lang="en-US" sz="1600" dirty="0">
                <a:solidFill>
                  <a:schemeClr val="accent2"/>
                </a:solidFill>
              </a:rPr>
              <a:t>				</a:t>
            </a:r>
            <a:r>
              <a:rPr lang="en-US" sz="1600" dirty="0">
                <a:sym typeface="Wingdings" pitchFamily="2" charset="2"/>
              </a:rPr>
              <a:t> 	</a:t>
            </a:r>
            <a:r>
              <a:rPr lang="en-US" sz="1600" dirty="0" smtClean="0">
                <a:sym typeface="Wingdings" pitchFamily="2" charset="2"/>
              </a:rPr>
              <a:t>Le </a:t>
            </a:r>
            <a:r>
              <a:rPr lang="en-US" sz="1600" dirty="0" err="1" smtClean="0">
                <a:sym typeface="Wingdings" pitchFamily="2" charset="2"/>
              </a:rPr>
              <a:t>scorte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si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stanno</a:t>
            </a:r>
            <a:r>
              <a:rPr lang="en-US" sz="1600" dirty="0" smtClean="0">
                <a:sym typeface="Wingdings" pitchFamily="2" charset="2"/>
              </a:rPr>
              <a:t> lentamente </a:t>
            </a:r>
            <a:r>
              <a:rPr lang="en-US" sz="1600" dirty="0" err="1" smtClean="0">
                <a:sym typeface="Wingdings" pitchFamily="2" charset="2"/>
              </a:rPr>
              <a:t>esaurendo</a:t>
            </a:r>
            <a:endParaRPr lang="en-US" sz="1600" dirty="0" smtClean="0">
              <a:sym typeface="Wingdings" pitchFamily="2" charset="2"/>
            </a:endParaRPr>
          </a:p>
          <a:p>
            <a:pPr marL="457200" indent="-457200">
              <a:buFontTx/>
              <a:buNone/>
            </a:pPr>
            <a:endParaRPr lang="en-US" sz="800" dirty="0" smtClean="0"/>
          </a:p>
          <a:p>
            <a:pPr marL="2171700" lvl="4" indent="-342900">
              <a:buFontTx/>
              <a:buNone/>
            </a:pPr>
            <a:r>
              <a:rPr lang="en-US" sz="1600" dirty="0" smtClean="0">
                <a:solidFill>
                  <a:schemeClr val="accent2"/>
                </a:solidFill>
              </a:rPr>
              <a:t>		b) </a:t>
            </a:r>
            <a:r>
              <a:rPr lang="en-US" sz="1600" dirty="0" err="1" smtClean="0">
                <a:solidFill>
                  <a:schemeClr val="accent2"/>
                </a:solidFill>
              </a:rPr>
              <a:t>Mancanza</a:t>
            </a:r>
            <a:r>
              <a:rPr lang="en-US" sz="1600" dirty="0" smtClean="0">
                <a:solidFill>
                  <a:schemeClr val="accent2"/>
                </a:solidFill>
              </a:rPr>
              <a:t> di </a:t>
            </a:r>
            <a:r>
              <a:rPr lang="en-US" sz="1600" dirty="0" err="1" smtClean="0">
                <a:solidFill>
                  <a:schemeClr val="accent2"/>
                </a:solidFill>
              </a:rPr>
              <a:t>strumenti</a:t>
            </a:r>
            <a:r>
              <a:rPr lang="en-US" sz="1600" dirty="0" smtClean="0">
                <a:solidFill>
                  <a:schemeClr val="accent2"/>
                </a:solidFill>
              </a:rPr>
              <a:t> “</a:t>
            </a:r>
            <a:r>
              <a:rPr lang="en-US" sz="1600" dirty="0" err="1" smtClean="0">
                <a:solidFill>
                  <a:schemeClr val="accent2"/>
                </a:solidFill>
              </a:rPr>
              <a:t>chiave</a:t>
            </a:r>
            <a:r>
              <a:rPr lang="en-US" sz="1600" dirty="0" smtClean="0">
                <a:solidFill>
                  <a:schemeClr val="accent2"/>
                </a:solidFill>
              </a:rPr>
              <a:t>” per </a:t>
            </a:r>
            <a:r>
              <a:rPr lang="en-US" sz="1600" dirty="0" err="1" smtClean="0">
                <a:solidFill>
                  <a:schemeClr val="accent2"/>
                </a:solidFill>
              </a:rPr>
              <a:t>il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futuro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</a:p>
          <a:p>
            <a:pPr marL="2171700" lvl="4" indent="-342900">
              <a:buFontTx/>
              <a:buNone/>
            </a:pPr>
            <a:r>
              <a:rPr lang="en-US" sz="1600" i="1" dirty="0">
                <a:solidFill>
                  <a:schemeClr val="accent2"/>
                </a:solidFill>
              </a:rPr>
              <a:t>			</a:t>
            </a:r>
            <a:r>
              <a:rPr lang="en-US" sz="1600" i="1" dirty="0" err="1">
                <a:solidFill>
                  <a:schemeClr val="accent2"/>
                </a:solidFill>
              </a:rPr>
              <a:t>Oscilloscopio</a:t>
            </a:r>
            <a:r>
              <a:rPr lang="en-US" sz="1600" i="1" dirty="0">
                <a:solidFill>
                  <a:schemeClr val="accent2"/>
                </a:solidFill>
              </a:rPr>
              <a:t> real time a </a:t>
            </a:r>
            <a:r>
              <a:rPr lang="en-US" sz="1600" i="1" dirty="0" err="1">
                <a:solidFill>
                  <a:schemeClr val="accent2"/>
                </a:solidFill>
              </a:rPr>
              <a:t>larghissima</a:t>
            </a:r>
            <a:r>
              <a:rPr lang="en-US" sz="1600" i="1" dirty="0">
                <a:solidFill>
                  <a:schemeClr val="accent2"/>
                </a:solidFill>
              </a:rPr>
              <a:t> </a:t>
            </a:r>
            <a:r>
              <a:rPr lang="en-US" sz="1600" i="1" dirty="0" err="1">
                <a:solidFill>
                  <a:schemeClr val="accent2"/>
                </a:solidFill>
              </a:rPr>
              <a:t>banda</a:t>
            </a:r>
            <a:endParaRPr lang="en-US" sz="1600" i="1" dirty="0">
              <a:solidFill>
                <a:schemeClr val="accent2"/>
              </a:solidFill>
            </a:endParaRPr>
          </a:p>
          <a:p>
            <a:pPr marL="2171700" lvl="4" indent="-342900">
              <a:buFontTx/>
              <a:buNone/>
            </a:pPr>
            <a:r>
              <a:rPr lang="en-US" sz="1600" i="1" dirty="0">
                <a:solidFill>
                  <a:schemeClr val="accent2"/>
                </a:solidFill>
              </a:rPr>
              <a:t>	</a:t>
            </a:r>
            <a:r>
              <a:rPr lang="en-US" sz="1600" i="1" dirty="0" smtClean="0">
                <a:solidFill>
                  <a:schemeClr val="accent2"/>
                </a:solidFill>
              </a:rPr>
              <a:t>		</a:t>
            </a:r>
            <a:r>
              <a:rPr lang="en-US" sz="1600" i="1" dirty="0" err="1" smtClean="0">
                <a:solidFill>
                  <a:schemeClr val="accent2"/>
                </a:solidFill>
              </a:rPr>
              <a:t>Sistema</a:t>
            </a:r>
            <a:r>
              <a:rPr lang="en-US" sz="1600" i="1" dirty="0" smtClean="0">
                <a:solidFill>
                  <a:schemeClr val="accent2"/>
                </a:solidFill>
              </a:rPr>
              <a:t> di </a:t>
            </a:r>
            <a:r>
              <a:rPr lang="en-US" sz="1600" i="1" dirty="0" err="1" smtClean="0">
                <a:solidFill>
                  <a:schemeClr val="accent2"/>
                </a:solidFill>
              </a:rPr>
              <a:t>misura</a:t>
            </a:r>
            <a:r>
              <a:rPr lang="en-US" sz="1600" i="1" dirty="0" smtClean="0">
                <a:solidFill>
                  <a:schemeClr val="accent2"/>
                </a:solidFill>
              </a:rPr>
              <a:t> di </a:t>
            </a:r>
            <a:r>
              <a:rPr lang="en-US" sz="1600" i="1" dirty="0" err="1" smtClean="0">
                <a:solidFill>
                  <a:schemeClr val="accent2"/>
                </a:solidFill>
              </a:rPr>
              <a:t>compatibilita</a:t>
            </a:r>
            <a:r>
              <a:rPr lang="en-US" sz="1600" i="1" dirty="0" smtClean="0">
                <a:solidFill>
                  <a:schemeClr val="accent2"/>
                </a:solidFill>
              </a:rPr>
              <a:t>’ </a:t>
            </a:r>
            <a:r>
              <a:rPr lang="en-US" sz="1600" i="1" dirty="0" err="1" smtClean="0">
                <a:solidFill>
                  <a:schemeClr val="accent2"/>
                </a:solidFill>
              </a:rPr>
              <a:t>elettromagnatica</a:t>
            </a:r>
            <a:endParaRPr lang="en-US" sz="1600" i="1" dirty="0" smtClean="0">
              <a:solidFill>
                <a:schemeClr val="accent2"/>
              </a:solidFill>
            </a:endParaRPr>
          </a:p>
          <a:p>
            <a:pPr marL="2171700" lvl="4" indent="-342900">
              <a:buFontTx/>
              <a:buNone/>
            </a:pPr>
            <a:r>
              <a:rPr lang="en-US" sz="1600" i="1" dirty="0">
                <a:solidFill>
                  <a:schemeClr val="accent2"/>
                </a:solidFill>
              </a:rPr>
              <a:t>	</a:t>
            </a:r>
            <a:r>
              <a:rPr lang="en-US" sz="1600" i="1" dirty="0" smtClean="0">
                <a:solidFill>
                  <a:schemeClr val="accent2"/>
                </a:solidFill>
              </a:rPr>
              <a:t>		</a:t>
            </a:r>
            <a:r>
              <a:rPr lang="en-US" sz="1600" i="1" dirty="0" err="1" smtClean="0">
                <a:solidFill>
                  <a:schemeClr val="accent2"/>
                </a:solidFill>
              </a:rPr>
              <a:t>Sistemi</a:t>
            </a:r>
            <a:r>
              <a:rPr lang="en-US" sz="1600" i="1" dirty="0" smtClean="0">
                <a:solidFill>
                  <a:schemeClr val="accent2"/>
                </a:solidFill>
              </a:rPr>
              <a:t> ATCA</a:t>
            </a:r>
            <a:endParaRPr lang="en-US" sz="1600" dirty="0"/>
          </a:p>
          <a:p>
            <a:pPr marL="2171700" lvl="4" indent="-342900">
              <a:buFontTx/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 	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Abbiamo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pero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’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acquistato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alcuni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strumenti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necessari</a:t>
            </a:r>
            <a:endParaRPr lang="en-US" sz="1600" dirty="0">
              <a:sym typeface="Wingdings" pitchFamily="2" charset="2"/>
            </a:endParaRPr>
          </a:p>
          <a:p>
            <a:pPr marL="838200" lvl="1" indent="-381000">
              <a:buFont typeface="Wingdings" pitchFamily="2" charset="2"/>
              <a:buNone/>
            </a:pPr>
            <a:endParaRPr lang="en-US" sz="1000" dirty="0"/>
          </a:p>
          <a:p>
            <a:pPr marL="457200" lvl="1" indent="-381000">
              <a:buFontTx/>
              <a:buChar char="-"/>
            </a:pPr>
            <a:r>
              <a:rPr lang="en-US" dirty="0" err="1"/>
              <a:t>N</a:t>
            </a:r>
            <a:r>
              <a:rPr lang="en-US" dirty="0" err="1" smtClean="0"/>
              <a:t>el</a:t>
            </a:r>
            <a:r>
              <a:rPr lang="en-US" dirty="0" smtClean="0"/>
              <a:t> </a:t>
            </a:r>
            <a:r>
              <a:rPr lang="en-US" dirty="0" smtClean="0"/>
              <a:t>2014</a:t>
            </a: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	</a:t>
            </a:r>
            <a:r>
              <a:rPr lang="en-US" sz="1800" dirty="0" err="1" smtClean="0">
                <a:sym typeface="Wingdings" pitchFamily="2" charset="2"/>
              </a:rPr>
              <a:t>Necessario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attrezzarci</a:t>
            </a:r>
            <a:r>
              <a:rPr lang="en-US" sz="1800" dirty="0" smtClean="0">
                <a:sym typeface="Wingdings" pitchFamily="2" charset="2"/>
              </a:rPr>
              <a:t> per </a:t>
            </a:r>
            <a:r>
              <a:rPr lang="en-US" sz="1800" dirty="0" err="1" smtClean="0">
                <a:sym typeface="Wingdings" pitchFamily="2" charset="2"/>
              </a:rPr>
              <a:t>misure</a:t>
            </a:r>
            <a:r>
              <a:rPr lang="en-US" sz="1800" dirty="0" smtClean="0">
                <a:sym typeface="Wingdings" pitchFamily="2" charset="2"/>
              </a:rPr>
              <a:t> di </a:t>
            </a:r>
            <a:r>
              <a:rPr lang="en-US" sz="1800" dirty="0" err="1" smtClean="0">
                <a:sym typeface="Wingdings" pitchFamily="2" charset="2"/>
              </a:rPr>
              <a:t>segnali</a:t>
            </a:r>
            <a:r>
              <a:rPr lang="en-US" sz="1800" dirty="0" smtClean="0">
                <a:sym typeface="Wingdings" pitchFamily="2" charset="2"/>
              </a:rPr>
              <a:t> da 				</a:t>
            </a:r>
            <a:r>
              <a:rPr lang="en-US" sz="1800" dirty="0" err="1" smtClean="0">
                <a:sym typeface="Wingdings" pitchFamily="2" charset="2"/>
              </a:rPr>
              <a:t>serializzatori</a:t>
            </a:r>
            <a:endParaRPr lang="en-US" sz="1800" dirty="0" smtClean="0">
              <a:sym typeface="Wingdings" pitchFamily="2" charset="2"/>
            </a:endParaRPr>
          </a:p>
          <a:p>
            <a:pPr marL="457200" lvl="1" indent="-381000">
              <a:buNone/>
            </a:pP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				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sia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su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rame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sia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su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fibra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ottica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 ( ~ 30-40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keuro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)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457200" lvl="1" indent="-381000">
              <a:buNone/>
            </a:pP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				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Necessario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acquisto</a:t>
            </a:r>
            <a:r>
              <a:rPr lang="en-US" sz="1800" dirty="0" smtClean="0">
                <a:sym typeface="Wingdings" pitchFamily="2" charset="2"/>
              </a:rPr>
              <a:t> di </a:t>
            </a:r>
            <a:r>
              <a:rPr lang="en-US" sz="1800" dirty="0" err="1" smtClean="0">
                <a:sym typeface="Wingdings" pitchFamily="2" charset="2"/>
              </a:rPr>
              <a:t>alcuni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pacchetti</a:t>
            </a:r>
            <a:r>
              <a:rPr lang="en-US" sz="1800" dirty="0" smtClean="0">
                <a:sym typeface="Wingdings" pitchFamily="2" charset="2"/>
              </a:rPr>
              <a:t> software</a:t>
            </a:r>
          </a:p>
          <a:p>
            <a:pPr marL="457200" lvl="1" indent="-381000">
              <a:buNone/>
            </a:pPr>
            <a:r>
              <a:rPr lang="en-US" sz="1800" dirty="0">
                <a:sym typeface="Wingdings" pitchFamily="2" charset="2"/>
              </a:rPr>
              <a:t>	</a:t>
            </a:r>
            <a:r>
              <a:rPr lang="en-US" sz="1800" dirty="0" smtClean="0">
                <a:sym typeface="Wingdings" pitchFamily="2" charset="2"/>
              </a:rPr>
              <a:t>			(</a:t>
            </a:r>
            <a:r>
              <a:rPr lang="en-US" sz="1800" dirty="0" err="1" smtClean="0">
                <a:sym typeface="Wingdings" pitchFamily="2" charset="2"/>
              </a:rPr>
              <a:t>Ansys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Europractice</a:t>
            </a:r>
            <a:r>
              <a:rPr lang="en-US" sz="1800" dirty="0" smtClean="0">
                <a:sym typeface="Wingdings" pitchFamily="2" charset="2"/>
              </a:rPr>
              <a:t>) 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	</a:t>
            </a:r>
            <a:endParaRPr lang="en-US" sz="16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457200" lvl="1" indent="-381000">
              <a:buNone/>
            </a:pP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			 	~ 30 </a:t>
            </a:r>
            <a:r>
              <a:rPr lang="en-US" sz="1600" dirty="0" err="1" smtClean="0">
                <a:solidFill>
                  <a:srgbClr val="FF0000"/>
                </a:solidFill>
                <a:sym typeface="Wingdings" pitchFamily="2" charset="2"/>
              </a:rPr>
              <a:t>keuro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				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9F39F8-6684-42CB-9C84-50F1BD944FE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7912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en-US" dirty="0">
                <a:solidFill>
                  <a:schemeClr val="accent2"/>
                </a:solidFill>
              </a:rPr>
              <a:t>3.	</a:t>
            </a:r>
            <a:r>
              <a:rPr lang="en-US" dirty="0" err="1">
                <a:solidFill>
                  <a:schemeClr val="accent2"/>
                </a:solidFill>
              </a:rPr>
              <a:t>Attivita</a:t>
            </a:r>
            <a:r>
              <a:rPr lang="en-US" dirty="0">
                <a:solidFill>
                  <a:schemeClr val="accent2"/>
                </a:solidFill>
              </a:rPr>
              <a:t>’ per </a:t>
            </a:r>
            <a:r>
              <a:rPr lang="en-US" dirty="0" err="1">
                <a:solidFill>
                  <a:schemeClr val="accent2"/>
                </a:solidFill>
              </a:rPr>
              <a:t>il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futuro</a:t>
            </a:r>
            <a:r>
              <a:rPr lang="en-US" dirty="0">
                <a:solidFill>
                  <a:schemeClr val="accent2"/>
                </a:solidFill>
              </a:rPr>
              <a:t>:</a:t>
            </a:r>
          </a:p>
          <a:p>
            <a:pPr marL="457200" indent="-457200">
              <a:buFont typeface="Wingdings" pitchFamily="2" charset="2"/>
              <a:buNone/>
            </a:pPr>
            <a:endParaRPr lang="en-US" sz="1000" dirty="0">
              <a:solidFill>
                <a:schemeClr val="accent2"/>
              </a:solidFill>
            </a:endParaRPr>
          </a:p>
          <a:p>
            <a:pPr marL="457200" indent="-457200">
              <a:buFontTx/>
              <a:buNone/>
            </a:pPr>
            <a:r>
              <a:rPr lang="en-US" sz="2000" dirty="0">
                <a:solidFill>
                  <a:schemeClr val="accent2"/>
                </a:solidFill>
              </a:rPr>
              <a:t>	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Sviluppo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di ASICs  (in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CMOS,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SiGe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)</a:t>
            </a:r>
            <a:endParaRPr lang="en-US" sz="1800" b="1" dirty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buFontTx/>
              <a:buNone/>
            </a:pP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	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Studi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di “signal integrity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” e “power distribution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”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su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schede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elettroniche</a:t>
            </a:r>
            <a:endParaRPr lang="en-US" sz="1800" dirty="0" smtClean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buFontTx/>
              <a:buNone/>
            </a:pP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Studi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di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protocolli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veloci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ed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uso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di FPGA e DSP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in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sistemi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di </a:t>
            </a:r>
            <a:r>
              <a:rPr lang="en-US" sz="1800" dirty="0" err="1">
                <a:solidFill>
                  <a:schemeClr val="accent2"/>
                </a:solidFill>
                <a:sym typeface="Wingdings" pitchFamily="2" charset="2"/>
              </a:rPr>
              <a:t>acquisizione</a:t>
            </a: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dati</a:t>
            </a:r>
            <a:endParaRPr lang="en-US" sz="1800" dirty="0" smtClean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buFontTx/>
              <a:buNone/>
            </a:pPr>
            <a:endParaRPr lang="en-US" sz="1800" dirty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buFontTx/>
              <a:buNone/>
            </a:pPr>
            <a:r>
              <a:rPr lang="en-US" sz="1800" dirty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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Attivita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’ con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sistemi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b="1" dirty="0" smtClean="0">
                <a:solidFill>
                  <a:schemeClr val="accent2"/>
                </a:solidFill>
                <a:sym typeface="Wingdings" pitchFamily="2" charset="2"/>
              </a:rPr>
              <a:t>A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dvanced </a:t>
            </a:r>
            <a:r>
              <a:rPr lang="en-US" sz="1800" b="1" dirty="0" err="1" smtClean="0">
                <a:solidFill>
                  <a:schemeClr val="accent2"/>
                </a:solidFill>
                <a:sym typeface="Wingdings" pitchFamily="2" charset="2"/>
              </a:rPr>
              <a:t>T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ele</a:t>
            </a:r>
            <a:r>
              <a:rPr lang="en-US" sz="1800" b="1" dirty="0" err="1" smtClean="0">
                <a:solidFill>
                  <a:schemeClr val="accent2"/>
                </a:solidFill>
                <a:sym typeface="Wingdings" pitchFamily="2" charset="2"/>
              </a:rPr>
              <a:t>C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ommunication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b="1" dirty="0" smtClean="0">
                <a:solidFill>
                  <a:schemeClr val="accent2"/>
                </a:solidFill>
                <a:sym typeface="Wingdings" pitchFamily="2" charset="2"/>
              </a:rPr>
              <a:t>A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rchitecture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	(</a:t>
            </a:r>
            <a:r>
              <a:rPr lang="en-US" sz="1800" b="1" dirty="0" smtClean="0">
                <a:solidFill>
                  <a:schemeClr val="accent2"/>
                </a:solidFill>
                <a:sym typeface="Wingdings" pitchFamily="2" charset="2"/>
              </a:rPr>
              <a:t>ATCA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) non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piu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’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procrastinabile</a:t>
            </a:r>
            <a:endParaRPr lang="en-US" sz="1800" dirty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buFontTx/>
              <a:buNone/>
            </a:pPr>
            <a:r>
              <a:rPr lang="en-US" sz="1800" b="1" dirty="0" smtClean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			</a:t>
            </a:r>
            <a:r>
              <a:rPr lang="it-IT" sz="1800" b="1" dirty="0" smtClean="0">
                <a:latin typeface="Century Gothic" pitchFamily="34" charset="0"/>
              </a:rPr>
              <a:t>Necessario per FTK ed LHCb</a:t>
            </a:r>
          </a:p>
          <a:p>
            <a:pPr marL="457200" indent="-457200">
              <a:buFontTx/>
              <a:buNone/>
            </a:pPr>
            <a:r>
              <a:rPr lang="it-IT" sz="1800" b="1" dirty="0">
                <a:latin typeface="Century Gothic" pitchFamily="34" charset="0"/>
              </a:rPr>
              <a:t>	</a:t>
            </a:r>
            <a:r>
              <a:rPr lang="it-IT" sz="1800" b="1" dirty="0" smtClean="0">
                <a:latin typeface="Century Gothic" pitchFamily="34" charset="0"/>
              </a:rPr>
              <a:t>			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</a:rPr>
              <a:t>prossimo a sostituire </a:t>
            </a:r>
            <a:r>
              <a:rPr lang="it-IT" sz="1800" dirty="0">
                <a:solidFill>
                  <a:schemeClr val="accent2"/>
                </a:solidFill>
                <a:latin typeface="Century Gothic" pitchFamily="34" charset="0"/>
              </a:rPr>
              <a:t>standard 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</a:rPr>
              <a:t>VME almeno al CERN</a:t>
            </a:r>
            <a:endParaRPr lang="it-IT" sz="1800" dirty="0" smtClean="0">
              <a:solidFill>
                <a:schemeClr val="accent2"/>
              </a:solidFill>
              <a:latin typeface="Century Gothic" pitchFamily="34" charset="0"/>
              <a:sym typeface="Wingdings" pitchFamily="2" charset="2"/>
            </a:endParaRPr>
          </a:p>
          <a:p>
            <a:pPr marL="457200" indent="-457200">
              <a:buFontTx/>
              <a:buNone/>
            </a:pPr>
            <a:r>
              <a:rPr lang="it-IT" sz="1800" b="1" dirty="0">
                <a:latin typeface="Century Gothic" pitchFamily="34" charset="0"/>
                <a:sym typeface="Wingdings" pitchFamily="2" charset="2"/>
              </a:rPr>
              <a:t>	</a:t>
            </a:r>
            <a:r>
              <a:rPr lang="it-IT" sz="1800" b="1" dirty="0" smtClean="0">
                <a:latin typeface="Century Gothic" pitchFamily="34" charset="0"/>
                <a:sym typeface="Wingdings" pitchFamily="2" charset="2"/>
              </a:rPr>
              <a:t>		Dobbiamo pero’ “imparare</a:t>
            </a:r>
            <a:r>
              <a:rPr lang="it-IT" sz="1800" b="1" dirty="0">
                <a:latin typeface="Century Gothic" pitchFamily="34" charset="0"/>
                <a:sym typeface="Wingdings" pitchFamily="2" charset="2"/>
              </a:rPr>
              <a:t>” lo standard </a:t>
            </a:r>
            <a:r>
              <a:rPr lang="it-IT" sz="1800" b="1" dirty="0" smtClean="0">
                <a:latin typeface="Century Gothic" pitchFamily="34" charset="0"/>
                <a:sym typeface="Wingdings" pitchFamily="2" charset="2"/>
              </a:rPr>
              <a:t>.....</a:t>
            </a:r>
          </a:p>
          <a:p>
            <a:pPr marL="457200" indent="-457200">
              <a:buFontTx/>
              <a:buNone/>
            </a:pPr>
            <a:r>
              <a:rPr lang="it-IT" sz="1800" b="1" dirty="0">
                <a:latin typeface="Century Gothic" pitchFamily="34" charset="0"/>
                <a:sym typeface="Wingdings" pitchFamily="2" charset="2"/>
              </a:rPr>
              <a:t>	</a:t>
            </a:r>
            <a:r>
              <a:rPr lang="it-IT" sz="1800" b="1" dirty="0" smtClean="0">
                <a:latin typeface="Century Gothic" pitchFamily="34" charset="0"/>
                <a:sym typeface="Wingdings" pitchFamily="2" charset="2"/>
              </a:rPr>
              <a:t>			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una </a:t>
            </a:r>
            <a:r>
              <a:rPr lang="it-IT" sz="1800" dirty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volta imparato, utilissimo in molti 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esperimenti 				(HEP</a:t>
            </a:r>
            <a:r>
              <a:rPr lang="it-IT" sz="1800" dirty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, 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Nuclear </a:t>
            </a:r>
            <a:r>
              <a:rPr lang="it-IT" sz="1800" dirty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Physics </a:t>
            </a:r>
            <a:r>
              <a:rPr lang="it-IT" sz="1800" dirty="0" smtClean="0">
                <a:solidFill>
                  <a:schemeClr val="accent2"/>
                </a:solidFill>
                <a:latin typeface="Century Gothic" pitchFamily="34" charset="0"/>
                <a:sym typeface="Wingdings" pitchFamily="2" charset="2"/>
              </a:rPr>
              <a:t>...)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50200" cy="533400"/>
          </a:xfrm>
        </p:spPr>
        <p:txBody>
          <a:bodyPr/>
          <a:lstStyle/>
          <a:p>
            <a:r>
              <a:rPr lang="en-US" sz="2800" dirty="0" err="1"/>
              <a:t>Servizio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Elettronica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9F39F8-6684-42CB-9C84-50F1BD944F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smtClean="0"/>
              <a:t>CDS Milano – 28 Giugno 2013</a:t>
            </a:r>
            <a:endParaRPr lang="en-US" sz="140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950200" cy="533400"/>
          </a:xfrm>
        </p:spPr>
        <p:txBody>
          <a:bodyPr/>
          <a:lstStyle/>
          <a:p>
            <a:r>
              <a:rPr lang="en-US" sz="2800" dirty="0" err="1"/>
              <a:t>Servizio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Elettronica</a:t>
            </a:r>
            <a:endParaRPr lang="en-US" sz="28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10600" cy="571500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itchFamily="2" charset="2"/>
              <a:buAutoNum type="arabicPeriod" startAt="4"/>
            </a:pPr>
            <a:r>
              <a:rPr lang="en-US" sz="2000" dirty="0" err="1" smtClean="0">
                <a:solidFill>
                  <a:schemeClr val="accent2"/>
                </a:solidFill>
              </a:rPr>
              <a:t>Spazi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e </a:t>
            </a:r>
            <a:r>
              <a:rPr lang="en-US" sz="2000" dirty="0" err="1">
                <a:solidFill>
                  <a:schemeClr val="accent2"/>
                </a:solidFill>
              </a:rPr>
              <a:t>locazione</a:t>
            </a:r>
            <a:r>
              <a:rPr lang="en-US" sz="2000" dirty="0" smtClean="0">
                <a:solidFill>
                  <a:schemeClr val="accent2"/>
                </a:solidFill>
              </a:rPr>
              <a:t>: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 startAt="4"/>
            </a:pPr>
            <a:endParaRPr lang="en-US" sz="20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	- </a:t>
            </a:r>
            <a:r>
              <a:rPr lang="en-US" sz="2000" dirty="0" smtClean="0"/>
              <a:t>da </a:t>
            </a:r>
            <a:r>
              <a:rPr lang="en-US" sz="2000" dirty="0" err="1" smtClean="0"/>
              <a:t>migliorare</a:t>
            </a:r>
            <a:r>
              <a:rPr lang="en-US" sz="2000" dirty="0" smtClean="0"/>
              <a:t> </a:t>
            </a:r>
            <a:r>
              <a:rPr lang="en-US" sz="2000" dirty="0" err="1" smtClean="0"/>
              <a:t>l’utilizzo</a:t>
            </a:r>
            <a:r>
              <a:rPr lang="en-US" sz="2000" dirty="0" smtClean="0"/>
              <a:t> </a:t>
            </a:r>
            <a:r>
              <a:rPr lang="en-US" sz="2000" dirty="0" err="1" smtClean="0"/>
              <a:t>degli</a:t>
            </a:r>
            <a:r>
              <a:rPr lang="en-US" sz="2000" dirty="0" smtClean="0"/>
              <a:t> </a:t>
            </a:r>
            <a:r>
              <a:rPr lang="en-US" sz="2000" dirty="0" err="1" smtClean="0"/>
              <a:t>spazi</a:t>
            </a:r>
            <a:r>
              <a:rPr lang="en-US" sz="2000" dirty="0" smtClean="0"/>
              <a:t> </a:t>
            </a:r>
            <a:r>
              <a:rPr lang="en-US" sz="2000" dirty="0" err="1" smtClean="0"/>
              <a:t>attuali</a:t>
            </a:r>
            <a:endParaRPr lang="en-US" sz="2000" dirty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		</a:t>
            </a:r>
            <a:r>
              <a:rPr lang="en-US" sz="1600" dirty="0" smtClean="0">
                <a:solidFill>
                  <a:schemeClr val="accent2"/>
                </a:solidFill>
              </a:rPr>
              <a:t>- </a:t>
            </a:r>
            <a:r>
              <a:rPr lang="en-US" sz="1600" dirty="0" err="1" smtClean="0">
                <a:solidFill>
                  <a:schemeClr val="accent2"/>
                </a:solidFill>
              </a:rPr>
              <a:t>nel</a:t>
            </a:r>
            <a:r>
              <a:rPr lang="en-US" sz="1600" dirty="0" smtClean="0">
                <a:solidFill>
                  <a:schemeClr val="accent2"/>
                </a:solidFill>
              </a:rPr>
              <a:t> 2012 </a:t>
            </a:r>
            <a:r>
              <a:rPr lang="en-US" sz="1600" dirty="0" err="1" smtClean="0">
                <a:solidFill>
                  <a:schemeClr val="accent2"/>
                </a:solidFill>
              </a:rPr>
              <a:t>abbiamo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perso</a:t>
            </a:r>
            <a:r>
              <a:rPr lang="en-US" sz="1600" dirty="0" smtClean="0">
                <a:solidFill>
                  <a:schemeClr val="accent2"/>
                </a:solidFill>
              </a:rPr>
              <a:t> molto </a:t>
            </a:r>
            <a:r>
              <a:rPr lang="en-US" sz="1600" dirty="0" err="1" smtClean="0">
                <a:solidFill>
                  <a:schemeClr val="accent2"/>
                </a:solidFill>
              </a:rPr>
              <a:t>spazio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nell’area</a:t>
            </a:r>
            <a:r>
              <a:rPr lang="en-US" sz="1600" dirty="0" smtClean="0">
                <a:solidFill>
                  <a:schemeClr val="accent2"/>
                </a:solidFill>
              </a:rPr>
              <a:t> ex-</a:t>
            </a:r>
            <a:r>
              <a:rPr lang="en-US" sz="1600" dirty="0" err="1" smtClean="0">
                <a:solidFill>
                  <a:schemeClr val="accent2"/>
                </a:solidFill>
              </a:rPr>
              <a:t>ciclotrone</a:t>
            </a:r>
            <a:endParaRPr lang="en-US" sz="1600" dirty="0" smtClean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2"/>
                </a:solidFill>
              </a:rPr>
              <a:t>		- </a:t>
            </a:r>
            <a:r>
              <a:rPr lang="en-US" sz="1600" dirty="0" err="1" smtClean="0">
                <a:solidFill>
                  <a:schemeClr val="accent2"/>
                </a:solidFill>
              </a:rPr>
              <a:t>mancanza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di </a:t>
            </a:r>
            <a:r>
              <a:rPr lang="en-US" sz="1600" dirty="0" err="1">
                <a:solidFill>
                  <a:schemeClr val="accent2"/>
                </a:solidFill>
              </a:rPr>
              <a:t>contiguita</a:t>
            </a:r>
            <a:r>
              <a:rPr lang="en-US" sz="1600" dirty="0">
                <a:solidFill>
                  <a:schemeClr val="accent2"/>
                </a:solidFill>
              </a:rPr>
              <a:t>’ di </a:t>
            </a:r>
            <a:r>
              <a:rPr lang="en-US" sz="1600" dirty="0" err="1">
                <a:solidFill>
                  <a:schemeClr val="accent2"/>
                </a:solidFill>
              </a:rPr>
              <a:t>spazi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fra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gli</a:t>
            </a:r>
            <a:r>
              <a:rPr lang="en-US" sz="1600" dirty="0">
                <a:solidFill>
                  <a:schemeClr val="accent2"/>
                </a:solidFill>
              </a:rPr>
              <a:t> “</a:t>
            </a:r>
            <a:r>
              <a:rPr lang="en-US" sz="1600" dirty="0" err="1">
                <a:solidFill>
                  <a:schemeClr val="accent2"/>
                </a:solidFill>
              </a:rPr>
              <a:t>elettronici</a:t>
            </a:r>
            <a:r>
              <a:rPr lang="en-US" sz="1600" dirty="0" smtClean="0">
                <a:solidFill>
                  <a:schemeClr val="accent2"/>
                </a:solidFill>
              </a:rPr>
              <a:t>” </a:t>
            </a:r>
            <a:r>
              <a:rPr lang="en-US" sz="1600" dirty="0" err="1" smtClean="0">
                <a:solidFill>
                  <a:schemeClr val="accent2"/>
                </a:solidFill>
              </a:rPr>
              <a:t>crea</a:t>
            </a:r>
            <a:r>
              <a:rPr lang="en-US" sz="1600" dirty="0" smtClean="0">
                <a:solidFill>
                  <a:schemeClr val="accent2"/>
                </a:solidFill>
              </a:rPr>
              <a:t> 			</a:t>
            </a:r>
            <a:r>
              <a:rPr lang="en-US" sz="1600" dirty="0" err="1" smtClean="0">
                <a:solidFill>
                  <a:schemeClr val="accent2"/>
                </a:solidFill>
              </a:rPr>
              <a:t>stazioni</a:t>
            </a:r>
            <a:r>
              <a:rPr lang="en-US" sz="1600" dirty="0" smtClean="0">
                <a:solidFill>
                  <a:schemeClr val="accent2"/>
                </a:solidFill>
              </a:rPr>
              <a:t> di </a:t>
            </a:r>
            <a:r>
              <a:rPr lang="en-US" sz="1600" dirty="0" err="1" smtClean="0">
                <a:solidFill>
                  <a:schemeClr val="accent2"/>
                </a:solidFill>
              </a:rPr>
              <a:t>lavoro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raddoppiate</a:t>
            </a:r>
            <a:r>
              <a:rPr lang="en-US" sz="1600" dirty="0" smtClean="0">
                <a:solidFill>
                  <a:schemeClr val="accent2"/>
                </a:solidFill>
              </a:rPr>
              <a:t> e </a:t>
            </a:r>
            <a:r>
              <a:rPr lang="en-US" sz="1600" dirty="0" err="1" smtClean="0">
                <a:solidFill>
                  <a:schemeClr val="accent2"/>
                </a:solidFill>
              </a:rPr>
              <a:t>scarsa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condivisione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della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strumentazione</a:t>
            </a:r>
            <a:endParaRPr lang="en-US" sz="1600" dirty="0" smtClean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2"/>
                </a:solidFill>
              </a:rPr>
              <a:t>		- </a:t>
            </a:r>
            <a:r>
              <a:rPr lang="en-US" sz="1600" dirty="0" err="1">
                <a:solidFill>
                  <a:schemeClr val="accent2"/>
                </a:solidFill>
              </a:rPr>
              <a:t>miglioramento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dell’uso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della</a:t>
            </a:r>
            <a:r>
              <a:rPr lang="en-US" sz="1600" dirty="0">
                <a:solidFill>
                  <a:schemeClr val="accent2"/>
                </a:solidFill>
              </a:rPr>
              <a:t> “Camera </a:t>
            </a:r>
            <a:r>
              <a:rPr lang="en-US" sz="1600" dirty="0" err="1">
                <a:solidFill>
                  <a:schemeClr val="accent2"/>
                </a:solidFill>
              </a:rPr>
              <a:t>Pulita</a:t>
            </a:r>
            <a:r>
              <a:rPr lang="en-US" sz="1600" dirty="0">
                <a:solidFill>
                  <a:schemeClr val="accent2"/>
                </a:solidFill>
              </a:rPr>
              <a:t>” e </a:t>
            </a:r>
            <a:r>
              <a:rPr lang="en-US" sz="1600" dirty="0" err="1">
                <a:solidFill>
                  <a:schemeClr val="accent2"/>
                </a:solidFill>
              </a:rPr>
              <a:t>dello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</a:rPr>
              <a:t>spazio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accent2"/>
                </a:solidFill>
              </a:rPr>
              <a:t>attiguo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en-US" sz="1600" dirty="0">
                <a:sym typeface="Wingdings" pitchFamily="2" charset="2"/>
              </a:rPr>
              <a:t>			</a:t>
            </a:r>
            <a:endParaRPr lang="en-US" sz="1600" dirty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2000" dirty="0" err="1" smtClean="0"/>
              <a:t>dobbiamo</a:t>
            </a:r>
            <a:r>
              <a:rPr lang="en-US" sz="2000" dirty="0" smtClean="0"/>
              <a:t> </a:t>
            </a:r>
            <a:r>
              <a:rPr lang="en-US" sz="2000" dirty="0" err="1" smtClean="0"/>
              <a:t>sempre</a:t>
            </a:r>
            <a:r>
              <a:rPr lang="en-US" sz="2000" dirty="0" smtClean="0"/>
              <a:t> </a:t>
            </a:r>
            <a:r>
              <a:rPr lang="en-US" sz="2000" dirty="0" err="1" smtClean="0"/>
              <a:t>identificare</a:t>
            </a:r>
            <a:r>
              <a:rPr lang="en-US" sz="2000" dirty="0" smtClean="0"/>
              <a:t> </a:t>
            </a:r>
            <a:r>
              <a:rPr lang="en-US" sz="2000" dirty="0" smtClean="0"/>
              <a:t>lo </a:t>
            </a:r>
            <a:r>
              <a:rPr lang="en-US" sz="2000" dirty="0" err="1" smtClean="0"/>
              <a:t>spazio</a:t>
            </a:r>
            <a:r>
              <a:rPr lang="en-US" sz="2000" dirty="0" smtClean="0"/>
              <a:t> “giusto” </a:t>
            </a:r>
            <a:r>
              <a:rPr lang="en-US" sz="2000" dirty="0"/>
              <a:t>per </a:t>
            </a:r>
            <a:r>
              <a:rPr lang="en-US" sz="2000" dirty="0" err="1" smtClean="0"/>
              <a:t>rimontare</a:t>
            </a:r>
            <a:r>
              <a:rPr lang="en-US" sz="2000" dirty="0" smtClean="0"/>
              <a:t> e </a:t>
            </a:r>
            <a:r>
              <a:rPr lang="en-US" sz="2000" dirty="0" err="1" smtClean="0"/>
              <a:t>mettere</a:t>
            </a:r>
            <a:r>
              <a:rPr lang="en-US" sz="2000" dirty="0" smtClean="0"/>
              <a:t> </a:t>
            </a:r>
            <a:r>
              <a:rPr lang="en-US" sz="2000" dirty="0"/>
              <a:t>in </a:t>
            </a:r>
            <a:r>
              <a:rPr lang="en-US" sz="2000" dirty="0" err="1" smtClean="0"/>
              <a:t>funzione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gabbia</a:t>
            </a:r>
            <a:r>
              <a:rPr lang="en-US" sz="2000" dirty="0" smtClean="0"/>
              <a:t> </a:t>
            </a:r>
            <a:r>
              <a:rPr lang="en-US" sz="2000" dirty="0"/>
              <a:t>di </a:t>
            </a:r>
            <a:r>
              <a:rPr lang="en-US" sz="2000" dirty="0" smtClean="0"/>
              <a:t>Faraday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>
                <a:sym typeface="Wingdings" pitchFamily="2" charset="2"/>
              </a:rPr>
              <a:t>~ 15 </a:t>
            </a:r>
            <a:r>
              <a:rPr lang="en-US" sz="2000" smtClean="0">
                <a:sym typeface="Wingdings" pitchFamily="2" charset="2"/>
              </a:rPr>
              <a:t>Keuro</a:t>
            </a:r>
            <a:endParaRPr lang="en-US" sz="1000" dirty="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solidFill>
                  <a:schemeClr val="accent2"/>
                </a:solidFill>
              </a:rPr>
              <a:t>		</a:t>
            </a:r>
            <a:r>
              <a:rPr lang="en-US" sz="1800" dirty="0">
                <a:solidFill>
                  <a:schemeClr val="accent2"/>
                </a:solidFill>
              </a:rPr>
              <a:t>	</a:t>
            </a:r>
            <a:endParaRPr lang="en-US" sz="12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 startAt="5"/>
            </a:pPr>
            <a:r>
              <a:rPr lang="en-US" sz="2000" dirty="0" err="1">
                <a:solidFill>
                  <a:schemeClr val="accent2"/>
                </a:solidFill>
              </a:rPr>
              <a:t>Formazione</a:t>
            </a:r>
            <a:r>
              <a:rPr lang="en-US" sz="2000" dirty="0">
                <a:solidFill>
                  <a:schemeClr val="accent2"/>
                </a:solidFill>
              </a:rPr>
              <a:t>: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en-US" sz="12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	- </a:t>
            </a:r>
            <a:r>
              <a:rPr lang="en-US" sz="2000" dirty="0" err="1" smtClean="0"/>
              <a:t>negli</a:t>
            </a:r>
            <a:r>
              <a:rPr lang="en-US" sz="2000" dirty="0" smtClean="0"/>
              <a:t> </a:t>
            </a:r>
            <a:r>
              <a:rPr lang="en-US" sz="2000" dirty="0" err="1" smtClean="0"/>
              <a:t>ultimi</a:t>
            </a:r>
            <a:r>
              <a:rPr lang="en-US" sz="2000" dirty="0" smtClean="0"/>
              <a:t> due </a:t>
            </a:r>
            <a:r>
              <a:rPr lang="en-US" sz="2000" dirty="0" err="1" smtClean="0"/>
              <a:t>anni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smtClean="0"/>
              <a:t> </a:t>
            </a:r>
            <a:r>
              <a:rPr lang="en-US" sz="2000" dirty="0"/>
              <a:t>	</a:t>
            </a:r>
            <a:r>
              <a:rPr lang="en-US" sz="2000" dirty="0" err="1"/>
              <a:t>molte</a:t>
            </a:r>
            <a:r>
              <a:rPr lang="en-US" sz="2000" dirty="0"/>
              <a:t> </a:t>
            </a:r>
            <a:r>
              <a:rPr lang="en-US" sz="2000" dirty="0" err="1" smtClean="0"/>
              <a:t>proposte</a:t>
            </a:r>
            <a:r>
              <a:rPr lang="en-US" sz="2000" dirty="0" smtClean="0"/>
              <a:t> </a:t>
            </a:r>
            <a:r>
              <a:rPr lang="en-US" sz="2000" dirty="0" err="1" smtClean="0"/>
              <a:t>presentate</a:t>
            </a:r>
            <a:r>
              <a:rPr lang="en-US" sz="2000" dirty="0" smtClean="0"/>
              <a:t> </a:t>
            </a:r>
            <a:r>
              <a:rPr lang="en-US" sz="2000" dirty="0"/>
              <a:t>ma </a:t>
            </a:r>
            <a:r>
              <a:rPr lang="en-US" sz="2000" dirty="0" err="1" smtClean="0"/>
              <a:t>pochi</a:t>
            </a:r>
            <a:r>
              <a:rPr lang="en-US" sz="2000" dirty="0" smtClean="0"/>
              <a:t>					</a:t>
            </a:r>
            <a:r>
              <a:rPr lang="en-US" sz="2000" dirty="0" err="1" smtClean="0"/>
              <a:t>cors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seguiti</a:t>
            </a:r>
            <a:endParaRPr lang="en-US" sz="2000" dirty="0" smtClean="0"/>
          </a:p>
          <a:p>
            <a:pPr marL="457200" indent="-457200">
              <a:lnSpc>
                <a:spcPct val="80000"/>
              </a:lnSpc>
              <a:buNone/>
            </a:pPr>
            <a:r>
              <a:rPr lang="en-US" sz="1200" dirty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200" dirty="0" smtClean="0">
                <a:solidFill>
                  <a:schemeClr val="accent2"/>
                </a:solidFill>
                <a:sym typeface="Wingdings" pitchFamily="2" charset="2"/>
              </a:rPr>
              <a:t>				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L’obiezione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 e’: “ …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Troppe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cose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 da fare, 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non 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c’e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’ 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					tempo 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per 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i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sym typeface="Wingdings" pitchFamily="2" charset="2"/>
              </a:rPr>
              <a:t>corsi</a:t>
            </a:r>
            <a:r>
              <a:rPr lang="en-US" sz="1600" dirty="0" smtClean="0">
                <a:solidFill>
                  <a:schemeClr val="accent2"/>
                </a:solidFill>
                <a:sym typeface="Wingdings" pitchFamily="2" charset="2"/>
              </a:rPr>
              <a:t>”</a:t>
            </a:r>
          </a:p>
          <a:p>
            <a:pPr marL="457200" indent="-457200">
              <a:lnSpc>
                <a:spcPct val="80000"/>
              </a:lnSpc>
              <a:buNone/>
            </a:pPr>
            <a:endParaRPr lang="en-US" sz="1200" dirty="0" smtClean="0">
              <a:solidFill>
                <a:schemeClr val="accent2"/>
              </a:solidFill>
              <a:sym typeface="Wingdings" pitchFamily="2" charset="2"/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-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nel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2014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		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	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Tornare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a fare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corsi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,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sperando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che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gli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					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esperimenti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appoggiano</a:t>
            </a:r>
            <a:r>
              <a:rPr lang="en-US" sz="1800" dirty="0" smtClean="0">
                <a:solidFill>
                  <a:schemeClr val="accent2"/>
                </a:solidFill>
                <a:sym typeface="Wingdings" pitchFamily="2" charset="2"/>
              </a:rPr>
              <a:t> la </a:t>
            </a:r>
            <a:r>
              <a:rPr lang="en-US" sz="1800" dirty="0" err="1" smtClean="0">
                <a:solidFill>
                  <a:schemeClr val="accent2"/>
                </a:solidFill>
                <a:sym typeface="Wingdings" pitchFamily="2" charset="2"/>
              </a:rPr>
              <a:t>formazione</a:t>
            </a:r>
            <a:endParaRPr lang="en-US" sz="1800" dirty="0">
              <a:solidFill>
                <a:schemeClr val="accent2"/>
              </a:solidFill>
              <a:sym typeface="Wingdings" pitchFamily="2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9F39F8-6684-42CB-9C84-50F1BD944F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pen">
  <a:themeElements>
    <a:clrScheme name="Aspen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Aspe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p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p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p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p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p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p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p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9184</TotalTime>
  <Words>163</Words>
  <Application>Microsoft Office PowerPoint</Application>
  <PresentationFormat>On-screen Show (4:3)</PresentationFormat>
  <Paragraphs>141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Aspen</vt:lpstr>
      <vt:lpstr>Servizio di Elettronica</vt:lpstr>
      <vt:lpstr>PowerPoint Presentation</vt:lpstr>
      <vt:lpstr>Servizio di Elettronica</vt:lpstr>
      <vt:lpstr>Servizio di Elettronica</vt:lpstr>
      <vt:lpstr>Servizio di Elettronica</vt:lpstr>
    </vt:vector>
  </TitlesOfParts>
  <Company>Southern Methodist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Jingbo Ye</dc:creator>
  <cp:lastModifiedBy>Mauro</cp:lastModifiedBy>
  <cp:revision>186</cp:revision>
  <dcterms:created xsi:type="dcterms:W3CDTF">2004-05-27T09:26:09Z</dcterms:created>
  <dcterms:modified xsi:type="dcterms:W3CDTF">2013-06-28T08:55:36Z</dcterms:modified>
</cp:coreProperties>
</file>