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8" r:id="rId1"/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9" r:id="rId5"/>
    <p:sldId id="268" r:id="rId6"/>
    <p:sldId id="266" r:id="rId7"/>
    <p:sldId id="267" r:id="rId8"/>
    <p:sldId id="264" r:id="rId9"/>
    <p:sldId id="265" r:id="rId10"/>
    <p:sldId id="260" r:id="rId11"/>
    <p:sldId id="263" r:id="rId12"/>
    <p:sldId id="258" r:id="rId13"/>
    <p:sldId id="261" r:id="rId14"/>
    <p:sldId id="262" r:id="rId15"/>
  </p:sldIdLst>
  <p:sldSz cx="9906000" cy="6858000" type="A4"/>
  <p:notesSz cx="6780213" cy="99107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30213" indent="2063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865188" indent="42863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00163" indent="6508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733550" indent="889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FFFF"/>
    <a:srgbClr val="E6FFFF"/>
    <a:srgbClr val="00A2C4"/>
    <a:srgbClr val="272C6B"/>
    <a:srgbClr val="000099"/>
    <a:srgbClr val="008000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60" y="-12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163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3875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163" y="9413875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7976E-AF58-F04A-92E2-8959A46FBD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417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42950"/>
            <a:ext cx="536733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5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06938"/>
            <a:ext cx="5424487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3875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13875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1E06259-D3DF-8346-80D3-1E4FE4C59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98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302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8651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001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7335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171771" algn="l" defTabSz="8687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6126" algn="l" defTabSz="8687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0479" algn="l" defTabSz="8687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4834" algn="l" defTabSz="8687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8A7269-634A-0D44-83FC-65435F2E2D99}" type="slidenum">
              <a:rPr lang="en-GB" sz="1200"/>
              <a:pPr eaLnBrk="1" hangingPunct="1"/>
              <a:t>1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560" y="2129984"/>
            <a:ext cx="8420880" cy="1470394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681" y="3885528"/>
            <a:ext cx="6934200" cy="175266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34354" indent="0" algn="ctr">
              <a:buNone/>
              <a:defRPr/>
            </a:lvl2pPr>
            <a:lvl3pPr marL="868708" indent="0" algn="ctr">
              <a:buNone/>
              <a:defRPr/>
            </a:lvl3pPr>
            <a:lvl4pPr marL="1303062" indent="0" algn="ctr">
              <a:buNone/>
              <a:defRPr/>
            </a:lvl4pPr>
            <a:lvl5pPr marL="1737417" indent="0" algn="ctr">
              <a:buNone/>
              <a:defRPr/>
            </a:lvl5pPr>
            <a:lvl6pPr marL="2171771" indent="0" algn="ctr">
              <a:buNone/>
              <a:defRPr/>
            </a:lvl6pPr>
            <a:lvl7pPr marL="2606126" indent="0" algn="ctr">
              <a:buNone/>
              <a:defRPr/>
            </a:lvl7pPr>
            <a:lvl8pPr marL="3040479" indent="0" algn="ctr">
              <a:buNone/>
              <a:defRPr/>
            </a:lvl8pPr>
            <a:lvl9pPr marL="3474834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644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49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9001" y="609188"/>
            <a:ext cx="2104440" cy="548697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560" y="609188"/>
            <a:ext cx="6166680" cy="548697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21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204" y="0"/>
            <a:ext cx="8949795" cy="554039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908053"/>
            <a:ext cx="8420100" cy="25177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3578228"/>
            <a:ext cx="8420100" cy="25177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E136-2463-064B-B4B2-3EF4B81E6E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1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20" y="4406866"/>
            <a:ext cx="8419320" cy="1362383"/>
          </a:xfrm>
          <a:noFill/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120" y="2906225"/>
            <a:ext cx="8419320" cy="1500638"/>
          </a:xfrm>
        </p:spPr>
        <p:txBody>
          <a:bodyPr anchor="b"/>
          <a:lstStyle>
            <a:lvl1pPr marL="0" indent="0">
              <a:buNone/>
              <a:defRPr sz="1900" b="1">
                <a:solidFill>
                  <a:srgbClr val="FFFFFF"/>
                </a:solidFill>
              </a:defRPr>
            </a:lvl1pPr>
            <a:lvl2pPr marL="434354" indent="0">
              <a:buNone/>
              <a:defRPr sz="1700"/>
            </a:lvl2pPr>
            <a:lvl3pPr marL="868708" indent="0">
              <a:buNone/>
              <a:defRPr sz="1500"/>
            </a:lvl3pPr>
            <a:lvl4pPr marL="1303062" indent="0">
              <a:buNone/>
              <a:defRPr sz="1300"/>
            </a:lvl4pPr>
            <a:lvl5pPr marL="1737417" indent="0">
              <a:buNone/>
              <a:defRPr sz="1300"/>
            </a:lvl5pPr>
            <a:lvl6pPr marL="2171771" indent="0">
              <a:buNone/>
              <a:defRPr sz="1300"/>
            </a:lvl6pPr>
            <a:lvl7pPr marL="2606126" indent="0">
              <a:buNone/>
              <a:defRPr sz="1300"/>
            </a:lvl7pPr>
            <a:lvl8pPr marL="3040479" indent="0">
              <a:buNone/>
              <a:defRPr sz="1300"/>
            </a:lvl8pPr>
            <a:lvl9pPr marL="3474834" indent="0">
              <a:buNone/>
              <a:defRPr sz="13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79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B346-B955-0247-8169-BA89C2EC0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9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564" y="1981648"/>
            <a:ext cx="4135560" cy="411451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880" y="1981648"/>
            <a:ext cx="4135560" cy="411451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39E7-79E9-7F47-93AB-8BA5CEE8F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1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584" y="0"/>
            <a:ext cx="8697415" cy="548680"/>
          </a:xfrm>
          <a:solidFill>
            <a:srgbClr val="272C6B"/>
          </a:solidFill>
        </p:spPr>
        <p:txBody>
          <a:bodyPr/>
          <a:lstStyle>
            <a:lvl1pPr>
              <a:defRPr>
                <a:solidFill>
                  <a:srgbClr val="C8FFFF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42564" y="642918"/>
            <a:ext cx="4135560" cy="564360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it-IT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6FA18-684D-D64E-A28F-8CA458DFC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9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42564" y="642918"/>
            <a:ext cx="4135560" cy="564360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5310193" y="785794"/>
            <a:ext cx="4135560" cy="250033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5310193" y="3500441"/>
            <a:ext cx="4135560" cy="250033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42C09-8019-2746-9BF1-F033C2E2D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5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4" y="275073"/>
            <a:ext cx="89154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80" y="1535201"/>
            <a:ext cx="437580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354" indent="0">
              <a:buNone/>
              <a:defRPr sz="1900" b="1"/>
            </a:lvl2pPr>
            <a:lvl3pPr marL="868708" indent="0">
              <a:buNone/>
              <a:defRPr sz="1700" b="1"/>
            </a:lvl3pPr>
            <a:lvl4pPr marL="1303062" indent="0">
              <a:buNone/>
              <a:defRPr sz="1500" b="1"/>
            </a:lvl4pPr>
            <a:lvl5pPr marL="1737417" indent="0">
              <a:buNone/>
              <a:defRPr sz="1500" b="1"/>
            </a:lvl5pPr>
            <a:lvl6pPr marL="2171771" indent="0">
              <a:buNone/>
              <a:defRPr sz="1500" b="1"/>
            </a:lvl6pPr>
            <a:lvl7pPr marL="2606126" indent="0">
              <a:buNone/>
              <a:defRPr sz="1500" b="1"/>
            </a:lvl7pPr>
            <a:lvl8pPr marL="3040479" indent="0">
              <a:buNone/>
              <a:defRPr sz="1500" b="1"/>
            </a:lvl8pPr>
            <a:lvl9pPr marL="3474834" indent="0">
              <a:buNone/>
              <a:defRPr sz="15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80" y="2174628"/>
            <a:ext cx="437580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564" y="1535201"/>
            <a:ext cx="437892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354" indent="0">
              <a:buNone/>
              <a:defRPr sz="1900" b="1"/>
            </a:lvl2pPr>
            <a:lvl3pPr marL="868708" indent="0">
              <a:buNone/>
              <a:defRPr sz="1700" b="1"/>
            </a:lvl3pPr>
            <a:lvl4pPr marL="1303062" indent="0">
              <a:buNone/>
              <a:defRPr sz="1500" b="1"/>
            </a:lvl4pPr>
            <a:lvl5pPr marL="1737417" indent="0">
              <a:buNone/>
              <a:defRPr sz="1500" b="1"/>
            </a:lvl5pPr>
            <a:lvl6pPr marL="2171771" indent="0">
              <a:buNone/>
              <a:defRPr sz="1500" b="1"/>
            </a:lvl6pPr>
            <a:lvl7pPr marL="2606126" indent="0">
              <a:buNone/>
              <a:defRPr sz="1500" b="1"/>
            </a:lvl7pPr>
            <a:lvl8pPr marL="3040479" indent="0">
              <a:buNone/>
              <a:defRPr sz="1500" b="1"/>
            </a:lvl8pPr>
            <a:lvl9pPr marL="3474834" indent="0">
              <a:buNone/>
              <a:defRPr sz="15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564" y="2174628"/>
            <a:ext cx="437892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13F40-7220-7C4D-AB6C-9FC4F6FEF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4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DD1F0-E7E5-2047-8EF2-D516236D13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3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204" y="4800026"/>
            <a:ext cx="5943600" cy="56742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x-none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204" y="612065"/>
            <a:ext cx="5943600" cy="4115952"/>
          </a:xfrm>
        </p:spPr>
        <p:txBody>
          <a:bodyPr/>
          <a:lstStyle>
            <a:lvl1pPr marL="0" indent="0">
              <a:buNone/>
              <a:defRPr sz="3000"/>
            </a:lvl1pPr>
            <a:lvl2pPr marL="434354" indent="0">
              <a:buNone/>
              <a:defRPr sz="2700"/>
            </a:lvl2pPr>
            <a:lvl3pPr marL="868708" indent="0">
              <a:buNone/>
              <a:defRPr sz="2300"/>
            </a:lvl3pPr>
            <a:lvl4pPr marL="1303062" indent="0">
              <a:buNone/>
              <a:defRPr sz="1900"/>
            </a:lvl4pPr>
            <a:lvl5pPr marL="1737417" indent="0">
              <a:buNone/>
              <a:defRPr sz="1900"/>
            </a:lvl5pPr>
            <a:lvl6pPr marL="2171771" indent="0">
              <a:buNone/>
              <a:defRPr sz="1900"/>
            </a:lvl6pPr>
            <a:lvl7pPr marL="2606126" indent="0">
              <a:buNone/>
              <a:defRPr sz="1900"/>
            </a:lvl7pPr>
            <a:lvl8pPr marL="3040479" indent="0">
              <a:buNone/>
              <a:defRPr sz="1900"/>
            </a:lvl8pPr>
            <a:lvl9pPr marL="3474834" indent="0">
              <a:buNone/>
              <a:defRPr sz="19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204" y="5367444"/>
            <a:ext cx="59436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34354" indent="0">
              <a:buNone/>
              <a:defRPr sz="1100"/>
            </a:lvl2pPr>
            <a:lvl3pPr marL="868708" indent="0">
              <a:buNone/>
              <a:defRPr sz="1000"/>
            </a:lvl3pPr>
            <a:lvl4pPr marL="1303062" indent="0">
              <a:buNone/>
              <a:defRPr sz="900"/>
            </a:lvl4pPr>
            <a:lvl5pPr marL="1737417" indent="0">
              <a:buNone/>
              <a:defRPr sz="900"/>
            </a:lvl5pPr>
            <a:lvl6pPr marL="2171771" indent="0">
              <a:buNone/>
              <a:defRPr sz="900"/>
            </a:lvl6pPr>
            <a:lvl7pPr marL="2606126" indent="0">
              <a:buNone/>
              <a:defRPr sz="900"/>
            </a:lvl7pPr>
            <a:lvl8pPr marL="3040479" indent="0">
              <a:buNone/>
              <a:defRPr sz="900"/>
            </a:lvl8pPr>
            <a:lvl9pPr marL="3474834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44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2550" y="-34925"/>
            <a:ext cx="8553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577850"/>
            <a:ext cx="84201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pic>
        <p:nvPicPr>
          <p:cNvPr id="1028" name="Picture 2" descr="weblogo1b.gif"/>
          <p:cNvPicPr>
            <a:picLocks noChangeAspect="1"/>
          </p:cNvPicPr>
          <p:nvPr/>
        </p:nvPicPr>
        <p:blipFill>
          <a:blip r:embed="rId4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588"/>
            <a:ext cx="691515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09638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90"/>
          </a:solidFill>
          <a:latin typeface="+mj-lt"/>
          <a:ea typeface="ＭＳ Ｐゴシック" charset="0"/>
          <a:cs typeface="ＭＳ Ｐゴシック" charset="0"/>
        </a:defRPr>
      </a:lvl1pPr>
      <a:lvl2pPr algn="ctr" defTabSz="909638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90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defTabSz="909638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90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defTabSz="909638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90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defTabSz="909638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90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34354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6pPr>
      <a:lvl7pPr marL="868708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7pPr>
      <a:lvl8pPr marL="1303062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8pPr>
      <a:lvl9pPr marL="1737417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9pPr>
    </p:titleStyle>
    <p:bodyStyle>
      <a:lvl1pPr marL="338138" indent="-338138" algn="l" defTabSz="909638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ＭＳ Ｐゴシック" charset="0"/>
          <a:cs typeface="ＭＳ Ｐゴシック" charset="0"/>
        </a:defRPr>
      </a:lvl1pPr>
      <a:lvl2pPr marL="738188" indent="-280988" algn="l" defTabSz="909638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  <a:ea typeface="ＭＳ Ｐゴシック" charset="0"/>
        </a:defRPr>
      </a:lvl2pPr>
      <a:lvl3pPr marL="1139825" indent="-225425" algn="l" defTabSz="9096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  <a:ea typeface="ＭＳ Ｐゴシック" charset="0"/>
        </a:defRPr>
      </a:lvl3pPr>
      <a:lvl4pPr marL="1597025" indent="-225425" algn="l" defTabSz="9096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  <a:ea typeface="ＭＳ Ｐゴシック" charset="0"/>
        </a:defRPr>
      </a:lvl4pPr>
      <a:lvl5pPr marL="2054225" indent="-225425" algn="l" defTabSz="90963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ea typeface="ＭＳ Ｐゴシック" charset="0"/>
        </a:defRPr>
      </a:lvl5pPr>
      <a:lvl6pPr marL="2491504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25858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60213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94566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354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08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062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417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1771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126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479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4834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2550" y="-34925"/>
            <a:ext cx="8553450" cy="511175"/>
          </a:xfrm>
          <a:prstGeom prst="rect">
            <a:avLst/>
          </a:prstGeom>
          <a:solidFill>
            <a:srgbClr val="272C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577850"/>
            <a:ext cx="84201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3338"/>
            <a:ext cx="1195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445250"/>
            <a:ext cx="3081338" cy="412750"/>
          </a:xfrm>
          <a:prstGeom prst="rect">
            <a:avLst/>
          </a:prstGeom>
          <a:solidFill>
            <a:srgbClr val="272C6B"/>
          </a:solidFill>
        </p:spPr>
        <p:txBody>
          <a:bodyPr vert="horz" lIns="91414" tIns="45707" rIns="91414" bIns="45707" rtlCol="0" anchor="ctr"/>
          <a:lstStyle>
            <a:lvl1pPr algn="l">
              <a:defRPr sz="1400" b="1" smtClean="0">
                <a:solidFill>
                  <a:srgbClr val="C8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x-none" smtClean="0"/>
              <a:t>Milano, 28 giugno 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720975" y="6453188"/>
            <a:ext cx="6624638" cy="404812"/>
          </a:xfrm>
          <a:prstGeom prst="rect">
            <a:avLst/>
          </a:prstGeom>
          <a:solidFill>
            <a:srgbClr val="272C6B"/>
          </a:solidFill>
        </p:spPr>
        <p:txBody>
          <a:bodyPr vert="horz" lIns="91414" tIns="45707" rIns="91414" bIns="45707" rtlCol="0" anchor="ctr"/>
          <a:lstStyle>
            <a:lvl1pPr algn="ctr">
              <a:defRPr sz="1600" b="1" smtClean="0">
                <a:solidFill>
                  <a:srgbClr val="C8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 Andreazza - Richieste Gruppo I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345613" y="6448425"/>
            <a:ext cx="560387" cy="409575"/>
          </a:xfrm>
          <a:prstGeom prst="rect">
            <a:avLst/>
          </a:prstGeom>
          <a:solidFill>
            <a:srgbClr val="272C6B"/>
          </a:solidFill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C8FFFF"/>
                </a:solidFill>
                <a:cs typeface="+mn-cs"/>
              </a:defRPr>
            </a:lvl1pPr>
          </a:lstStyle>
          <a:p>
            <a:pPr>
              <a:defRPr/>
            </a:pPr>
            <a:fld id="{3FF86541-0740-8943-BA65-AEE4F6E32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4" r:id="rId7"/>
    <p:sldLayoutId id="2147484725" r:id="rId8"/>
    <p:sldLayoutId id="2147484726" r:id="rId9"/>
    <p:sldLayoutId id="2147484723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09638" rtl="0" fontAlgn="base">
        <a:spcBef>
          <a:spcPct val="0"/>
        </a:spcBef>
        <a:spcAft>
          <a:spcPct val="0"/>
        </a:spcAft>
        <a:defRPr sz="3800" b="1">
          <a:solidFill>
            <a:srgbClr val="C8FFFF"/>
          </a:solidFill>
          <a:latin typeface="+mj-lt"/>
          <a:ea typeface="ＭＳ Ｐゴシック" charset="0"/>
          <a:cs typeface="ＭＳ Ｐゴシック" charset="0"/>
        </a:defRPr>
      </a:lvl1pPr>
      <a:lvl2pPr algn="ctr" defTabSz="909638" rtl="0" fontAlgn="base">
        <a:spcBef>
          <a:spcPct val="0"/>
        </a:spcBef>
        <a:spcAft>
          <a:spcPct val="0"/>
        </a:spcAft>
        <a:defRPr sz="3800" b="1">
          <a:solidFill>
            <a:srgbClr val="C8FFFF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defTabSz="909638" rtl="0" fontAlgn="base">
        <a:spcBef>
          <a:spcPct val="0"/>
        </a:spcBef>
        <a:spcAft>
          <a:spcPct val="0"/>
        </a:spcAft>
        <a:defRPr sz="3800" b="1">
          <a:solidFill>
            <a:srgbClr val="C8FFFF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defTabSz="909638" rtl="0" fontAlgn="base">
        <a:spcBef>
          <a:spcPct val="0"/>
        </a:spcBef>
        <a:spcAft>
          <a:spcPct val="0"/>
        </a:spcAft>
        <a:defRPr sz="3800" b="1">
          <a:solidFill>
            <a:srgbClr val="C8FFFF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defTabSz="909638" rtl="0" fontAlgn="base">
        <a:spcBef>
          <a:spcPct val="0"/>
        </a:spcBef>
        <a:spcAft>
          <a:spcPct val="0"/>
        </a:spcAft>
        <a:defRPr sz="3800" b="1">
          <a:solidFill>
            <a:srgbClr val="C8FFFF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34354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6pPr>
      <a:lvl7pPr marL="868708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7pPr>
      <a:lvl8pPr marL="1303062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8pPr>
      <a:lvl9pPr marL="1737417" algn="ctr" defTabSz="913953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A50021"/>
          </a:solidFill>
          <a:latin typeface="Times New Roman" pitchFamily="18" charset="0"/>
        </a:defRPr>
      </a:lvl9pPr>
    </p:titleStyle>
    <p:bodyStyle>
      <a:lvl1pPr marL="338138" indent="-338138" algn="l" defTabSz="909638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272C6B"/>
          </a:solidFill>
          <a:latin typeface="+mn-lt"/>
          <a:ea typeface="ＭＳ Ｐゴシック" charset="0"/>
          <a:cs typeface="ＭＳ Ｐゴシック" charset="0"/>
        </a:defRPr>
      </a:lvl1pPr>
      <a:lvl2pPr marL="738188" indent="-280988" algn="l" defTabSz="909638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272C6B"/>
          </a:solidFill>
          <a:latin typeface="+mn-lt"/>
          <a:ea typeface="ＭＳ Ｐゴシック" charset="0"/>
        </a:defRPr>
      </a:lvl2pPr>
      <a:lvl3pPr marL="1139825" indent="-225425" algn="l" defTabSz="909638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272C6B"/>
          </a:solidFill>
          <a:latin typeface="+mn-lt"/>
          <a:ea typeface="ＭＳ Ｐゴシック" charset="0"/>
        </a:defRPr>
      </a:lvl3pPr>
      <a:lvl4pPr marL="1597025" indent="-225425" algn="l" defTabSz="909638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272C6B"/>
          </a:solidFill>
          <a:latin typeface="+mn-lt"/>
          <a:ea typeface="ＭＳ Ｐゴシック" charset="0"/>
        </a:defRPr>
      </a:lvl4pPr>
      <a:lvl5pPr marL="2054225" indent="-225425" algn="l" defTabSz="909638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72C6B"/>
          </a:solidFill>
          <a:latin typeface="+mn-lt"/>
          <a:ea typeface="ＭＳ Ｐゴシック" charset="0"/>
        </a:defRPr>
      </a:lvl5pPr>
      <a:lvl6pPr marL="2491504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25858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60213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94566" indent="-229244" algn="l" defTabSz="91395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354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08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062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417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1771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126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479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4834" algn="l" defTabSz="8687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conferenceDisplay.py?confId=6484" TargetMode="External"/><Relationship Id="rId4" Type="http://schemas.openxmlformats.org/officeDocument/2006/relationships/hyperlink" Target="https://agenda.infn.it/getFile.py/access?contribId=13&amp;resId=2&amp;materialId=slides&amp;confId=6484" TargetMode="External"/><Relationship Id="rId5" Type="http://schemas.openxmlformats.org/officeDocument/2006/relationships/hyperlink" Target="https://agenda.infn.it/getFile.py/access?contribId=13&amp;resId=1&amp;materialId=slides&amp;confId=6484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agenda.infn.it/getFile.py/access?contribId=14&amp;resId=0&amp;materialId=slides&amp;confId=648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sz="4000" dirty="0" err="1" smtClean="0">
                <a:latin typeface="Times New Roman" charset="0"/>
              </a:rPr>
              <a:t>Sommario</a:t>
            </a:r>
            <a:r>
              <a:rPr lang="en-GB" sz="4000" dirty="0" smtClean="0">
                <a:latin typeface="Times New Roman" charset="0"/>
              </a:rPr>
              <a:t> </a:t>
            </a:r>
            <a:r>
              <a:rPr lang="en-GB" sz="4000" dirty="0" err="1" smtClean="0">
                <a:latin typeface="Times New Roman" charset="0"/>
              </a:rPr>
              <a:t>richieste</a:t>
            </a:r>
            <a:r>
              <a:rPr lang="en-GB" sz="4000" dirty="0" smtClean="0">
                <a:latin typeface="Times New Roman" charset="0"/>
              </a:rPr>
              <a:t> CSN1</a:t>
            </a:r>
            <a:r>
              <a:rPr lang="en-GB" sz="2800" dirty="0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Times New Roman" charset="0"/>
              </a:rPr>
            </a:br>
            <a:r>
              <a:rPr lang="en-GB" sz="2800" dirty="0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Times New Roman" charset="0"/>
              </a:rPr>
            </a:br>
            <a:r>
              <a:rPr lang="en-GB" sz="2800" dirty="0" err="1" smtClean="0">
                <a:latin typeface="Times New Roman" charset="0"/>
              </a:rPr>
              <a:t>Consiglio</a:t>
            </a:r>
            <a:r>
              <a:rPr lang="en-GB" sz="2800" dirty="0" smtClean="0">
                <a:latin typeface="Times New Roman" charset="0"/>
              </a:rPr>
              <a:t> di Sezione  28/</a:t>
            </a:r>
            <a:r>
              <a:rPr lang="en-GB" sz="2800" dirty="0">
                <a:latin typeface="Times New Roman" charset="0"/>
              </a:rPr>
              <a:t>06/2013</a:t>
            </a:r>
          </a:p>
        </p:txBody>
      </p:sp>
      <p:sp>
        <p:nvSpPr>
          <p:cNvPr id="6146" name="Subtitle 1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/>
          <a:p>
            <a:r>
              <a:rPr lang="en-GB" sz="2800" dirty="0">
                <a:solidFill>
                  <a:srgbClr val="0000FF"/>
                </a:solidFill>
                <a:latin typeface="Times New Roman" charset="0"/>
              </a:rPr>
              <a:t>Attilio </a:t>
            </a:r>
            <a:r>
              <a:rPr lang="en-GB" sz="2800" dirty="0" smtClean="0">
                <a:solidFill>
                  <a:srgbClr val="0000FF"/>
                </a:solidFill>
                <a:latin typeface="Times New Roman" charset="0"/>
              </a:rPr>
              <a:t>Andreazza</a:t>
            </a:r>
            <a:endParaRPr lang="en-GB" sz="2800" dirty="0">
              <a:solidFill>
                <a:srgbClr val="0000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advTm="1684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Level Track Trigger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4077072"/>
            <a:ext cx="8420100" cy="2232248"/>
          </a:xfrm>
        </p:spPr>
        <p:txBody>
          <a:bodyPr/>
          <a:lstStyle/>
          <a:p>
            <a:r>
              <a:rPr lang="en-GB" sz="2000" dirty="0" smtClean="0"/>
              <a:t>R&amp;D in </a:t>
            </a:r>
            <a:r>
              <a:rPr lang="en-GB" sz="2000" dirty="0" err="1" smtClean="0"/>
              <a:t>corso</a:t>
            </a:r>
            <a:r>
              <a:rPr lang="en-GB" sz="2000" dirty="0" smtClean="0"/>
              <a:t>.</a:t>
            </a:r>
          </a:p>
          <a:p>
            <a:r>
              <a:rPr lang="en-GB" sz="2000" dirty="0" err="1" smtClean="0"/>
              <a:t>Possibile</a:t>
            </a:r>
            <a:r>
              <a:rPr lang="en-GB" sz="2000" dirty="0" smtClean="0"/>
              <a:t> </a:t>
            </a:r>
            <a:r>
              <a:rPr lang="en-GB" sz="2000" dirty="0" err="1" smtClean="0"/>
              <a:t>contributo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>in-kind </a:t>
            </a:r>
            <a:r>
              <a:rPr lang="en-GB" sz="2000" dirty="0" err="1" smtClean="0"/>
              <a:t>all’upgrade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del </a:t>
            </a:r>
            <a:r>
              <a:rPr lang="en-GB" sz="2000" dirty="0" err="1" smtClean="0"/>
              <a:t>sistema</a:t>
            </a:r>
            <a:r>
              <a:rPr lang="en-GB" sz="2000" dirty="0" smtClean="0"/>
              <a:t> di trigger.</a:t>
            </a:r>
          </a:p>
          <a:p>
            <a:r>
              <a:rPr lang="en-GB" sz="2000" b="1" dirty="0" err="1" smtClean="0"/>
              <a:t>Risorse</a:t>
            </a:r>
            <a:r>
              <a:rPr lang="en-GB" sz="2000" b="1" dirty="0" smtClean="0"/>
              <a:t>:</a:t>
            </a:r>
          </a:p>
          <a:p>
            <a:pPr lvl="1"/>
            <a:r>
              <a:rPr lang="en-GB" sz="1800" b="1" dirty="0" smtClean="0"/>
              <a:t>15 </a:t>
            </a:r>
            <a:r>
              <a:rPr lang="en-GB" sz="1800" b="1" dirty="0"/>
              <a:t>k</a:t>
            </a:r>
            <a:r>
              <a:rPr lang="en-GB" sz="1800" b="1" dirty="0" smtClean="0"/>
              <a:t>€ di </a:t>
            </a:r>
            <a:r>
              <a:rPr lang="en-GB" sz="1800" b="1" dirty="0" err="1" smtClean="0"/>
              <a:t>consumi</a:t>
            </a:r>
            <a:endParaRPr lang="en-GB" sz="1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DD1F0-E7E5-2047-8EF2-D516236D13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 descr="LHCb_LLT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60" y="526200"/>
            <a:ext cx="7111173" cy="5063040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9" name="Picture 8" descr="LHCb_Luminos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908720"/>
            <a:ext cx="2772175" cy="2808312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90265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Sommario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9B346-B955-0247-8169-BA89C2EC09D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519795"/>
              </p:ext>
            </p:extLst>
          </p:nvPr>
        </p:nvGraphicFramePr>
        <p:xfrm>
          <a:off x="416496" y="1484784"/>
          <a:ext cx="9034587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754910"/>
                <a:gridCol w="1091846"/>
                <a:gridCol w="1190069"/>
                <a:gridCol w="1487586"/>
                <a:gridCol w="1264448"/>
                <a:gridCol w="137352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Persone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Missioni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Consumi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Apparati</a:t>
                      </a:r>
                      <a:r>
                        <a:rPr lang="en-GB" baseline="0" dirty="0" smtClean="0"/>
                        <a:t> e </a:t>
                      </a:r>
                      <a:r>
                        <a:rPr lang="en-GB" baseline="0" dirty="0" err="1" smtClean="0"/>
                        <a:t>Attrezzature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Serv. </a:t>
                      </a:r>
                      <a:r>
                        <a:rPr lang="en-GB" dirty="0" err="1" smtClean="0"/>
                        <a:t>Elettronica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Serv. </a:t>
                      </a:r>
                      <a:r>
                        <a:rPr lang="en-GB" dirty="0" err="1" smtClean="0"/>
                        <a:t>Meccanica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ATLAS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24.5 </a:t>
                      </a:r>
                    </a:p>
                    <a:p>
                      <a:r>
                        <a:rPr lang="en-GB" dirty="0" smtClean="0"/>
                        <a:t>- Call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8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~200 k€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8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~37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Tracker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8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50-100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8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8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90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8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Tier2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8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86 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LHCb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95 </a:t>
                      </a:r>
                      <a:r>
                        <a:rPr lang="en-GB" dirty="0" smtClean="0"/>
                        <a:t>k€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8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47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8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80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BaBar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k€ (?)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ILC</a:t>
                      </a:r>
                      <a:endParaRPr lang="en-GB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1+?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0.2+?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868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 k€ (?)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Totale</a:t>
                      </a:r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46 </a:t>
                      </a:r>
                      <a:r>
                        <a:rPr lang="en-GB" b="1" dirty="0" err="1" smtClean="0"/>
                        <a:t>m.u</a:t>
                      </a:r>
                      <a:r>
                        <a:rPr lang="en-GB" b="1" dirty="0" smtClean="0"/>
                        <a:t>.</a:t>
                      </a:r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28</a:t>
                      </a:r>
                      <a:r>
                        <a:rPr lang="en-GB" b="1" baseline="0" dirty="0" smtClean="0"/>
                        <a:t>m.u</a:t>
                      </a:r>
                      <a:r>
                        <a:rPr lang="en-GB" b="1" baseline="0" dirty="0" smtClean="0"/>
                        <a:t>.</a:t>
                      </a:r>
                      <a:endParaRPr lang="en-GB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8419783">
            <a:off x="2398252" y="2788103"/>
            <a:ext cx="4767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solidFill>
                  <a:schemeClr val="tx1">
                    <a:alpha val="25000"/>
                  </a:schemeClr>
                </a:solidFill>
                <a:latin typeface="Arial Black"/>
                <a:cs typeface="Arial Black"/>
              </a:rPr>
              <a:t>DRAFT</a:t>
            </a:r>
            <a:endParaRPr lang="en-GB" sz="9600" dirty="0">
              <a:solidFill>
                <a:schemeClr val="tx1">
                  <a:alpha val="2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2267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9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LHCb</a:t>
            </a:r>
            <a:r>
              <a:rPr lang="en-GB" dirty="0" smtClean="0"/>
              <a:t> – </a:t>
            </a:r>
            <a:r>
              <a:rPr lang="en-GB" dirty="0" err="1" smtClean="0"/>
              <a:t>contributi</a:t>
            </a:r>
            <a:r>
              <a:rPr lang="en-GB" dirty="0" smtClean="0"/>
              <a:t> upgrade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DD1F0-E7E5-2047-8EF2-D516236D13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 descr="LHCb_upgr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734525"/>
            <a:ext cx="8496944" cy="55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1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charset="0"/>
              </a:rPr>
              <a:t>Attività gruppo I</a:t>
            </a:r>
            <a:endParaRPr lang="it-IT" dirty="0">
              <a:latin typeface="Times New Roman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15180-6FD0-D245-8046-C7BCEB49622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980728"/>
            <a:ext cx="9433048" cy="5518150"/>
          </a:xfrm>
        </p:spPr>
        <p:txBody>
          <a:bodyPr/>
          <a:lstStyle/>
          <a:p>
            <a:r>
              <a:rPr lang="en-GB" sz="2400" dirty="0" smtClean="0"/>
              <a:t>ATLAS</a:t>
            </a:r>
          </a:p>
          <a:p>
            <a:pPr lvl="1"/>
            <a:r>
              <a:rPr lang="en-GB" sz="2000" dirty="0" smtClean="0"/>
              <a:t>Upgrade di “</a:t>
            </a:r>
            <a:r>
              <a:rPr lang="en-GB" sz="2000" dirty="0" err="1" smtClean="0"/>
              <a:t>fase</a:t>
            </a:r>
            <a:r>
              <a:rPr lang="en-GB" sz="2000" dirty="0" smtClean="0"/>
              <a:t> 1” </a:t>
            </a:r>
            <a:r>
              <a:rPr lang="en-GB" sz="2000" dirty="0" err="1" smtClean="0"/>
              <a:t>durante</a:t>
            </a:r>
            <a:r>
              <a:rPr lang="en-GB" sz="2000" dirty="0" smtClean="0"/>
              <a:t> lo shutdown di LHC </a:t>
            </a:r>
            <a:r>
              <a:rPr lang="en-GB" sz="2000" dirty="0" err="1" smtClean="0"/>
              <a:t>dopo</a:t>
            </a:r>
            <a:r>
              <a:rPr lang="en-GB" sz="2000" dirty="0" smtClean="0"/>
              <a:t> 3.5 </a:t>
            </a:r>
            <a:r>
              <a:rPr lang="en-GB" sz="2000" dirty="0" err="1" smtClean="0"/>
              <a:t>anni</a:t>
            </a:r>
            <a:r>
              <a:rPr lang="en-GB" sz="2000" dirty="0" smtClean="0"/>
              <a:t> di </a:t>
            </a:r>
            <a:r>
              <a:rPr lang="en-GB" sz="2000" dirty="0" err="1" smtClean="0"/>
              <a:t>presa</a:t>
            </a:r>
            <a:r>
              <a:rPr lang="en-GB" sz="2000" dirty="0" smtClean="0"/>
              <a:t> </a:t>
            </a:r>
            <a:r>
              <a:rPr lang="en-GB" sz="2000" dirty="0" err="1" smtClean="0"/>
              <a:t>dati</a:t>
            </a:r>
            <a:r>
              <a:rPr lang="en-GB" sz="2000" dirty="0" smtClean="0"/>
              <a:t>:</a:t>
            </a:r>
          </a:p>
          <a:p>
            <a:pPr lvl="2"/>
            <a:r>
              <a:rPr lang="en-GB" sz="2000" dirty="0" smtClean="0"/>
              <a:t>IBL, FTK, </a:t>
            </a:r>
            <a:r>
              <a:rPr lang="en-GB" sz="2000" dirty="0" err="1" smtClean="0"/>
              <a:t>LAr</a:t>
            </a:r>
            <a:endParaRPr lang="en-GB" sz="2000" dirty="0" smtClean="0"/>
          </a:p>
          <a:p>
            <a:pPr lvl="1"/>
            <a:r>
              <a:rPr lang="en-GB" sz="2000" dirty="0" err="1" smtClean="0"/>
              <a:t>Preparazione</a:t>
            </a:r>
            <a:r>
              <a:rPr lang="en-GB" sz="2000" dirty="0" smtClean="0"/>
              <a:t> </a:t>
            </a:r>
            <a:r>
              <a:rPr lang="en-GB" sz="2000" dirty="0" err="1" smtClean="0"/>
              <a:t>agli</a:t>
            </a:r>
            <a:r>
              <a:rPr lang="en-GB" sz="2000" dirty="0" smtClean="0"/>
              <a:t> upgrade di “</a:t>
            </a:r>
            <a:r>
              <a:rPr lang="en-GB" sz="2000" dirty="0" err="1" smtClean="0"/>
              <a:t>fase</a:t>
            </a:r>
            <a:r>
              <a:rPr lang="en-GB" sz="2000" dirty="0" smtClean="0"/>
              <a:t> 2”</a:t>
            </a:r>
          </a:p>
          <a:p>
            <a:pPr lvl="1"/>
            <a:r>
              <a:rPr lang="en-GB" sz="2000" dirty="0" err="1" smtClean="0">
                <a:hlinkClick r:id="rId2"/>
              </a:rPr>
              <a:t>Presentazione</a:t>
            </a:r>
            <a:r>
              <a:rPr lang="en-GB" sz="2000" dirty="0" smtClean="0">
                <a:hlinkClick r:id="rId2"/>
              </a:rPr>
              <a:t> di F. Tartarelli </a:t>
            </a:r>
            <a:r>
              <a:rPr lang="en-GB" sz="2000" dirty="0" smtClean="0"/>
              <a:t>al </a:t>
            </a:r>
            <a:r>
              <a:rPr lang="en-GB" sz="2000" dirty="0" smtClean="0">
                <a:hlinkClick r:id="rId3"/>
              </a:rPr>
              <a:t>CDS del 24/6</a:t>
            </a:r>
            <a:endParaRPr lang="en-GB" sz="2000" dirty="0" smtClean="0"/>
          </a:p>
          <a:p>
            <a:r>
              <a:rPr lang="en-GB" sz="2400" dirty="0" smtClean="0"/>
              <a:t>LHC-b</a:t>
            </a:r>
          </a:p>
          <a:p>
            <a:pPr lvl="1"/>
            <a:r>
              <a:rPr lang="en-GB" sz="2000" dirty="0" err="1" smtClean="0"/>
              <a:t>Nuovo</a:t>
            </a:r>
            <a:r>
              <a:rPr lang="en-GB" sz="2000" dirty="0" smtClean="0"/>
              <a:t> </a:t>
            </a:r>
            <a:r>
              <a:rPr lang="en-GB" sz="2000" dirty="0" err="1" smtClean="0"/>
              <a:t>esperimento</a:t>
            </a:r>
            <a:r>
              <a:rPr lang="en-GB" sz="2000" dirty="0" smtClean="0"/>
              <a:t>,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   </a:t>
            </a:r>
            <a:r>
              <a:rPr lang="en-GB" sz="2000" dirty="0" err="1" smtClean="0"/>
              <a:t>ingresso</a:t>
            </a:r>
            <a:r>
              <a:rPr lang="en-GB" sz="2000" dirty="0" smtClean="0"/>
              <a:t> del </a:t>
            </a:r>
            <a:r>
              <a:rPr lang="en-GB" sz="2000" dirty="0" err="1" smtClean="0"/>
              <a:t>gruppo</a:t>
            </a:r>
            <a:r>
              <a:rPr lang="en-GB" sz="2000" dirty="0" smtClean="0"/>
              <a:t> di Milano </a:t>
            </a:r>
            <a:r>
              <a:rPr lang="en-GB" sz="2000" dirty="0" err="1" smtClean="0"/>
              <a:t>approvato</a:t>
            </a:r>
            <a:r>
              <a:rPr lang="en-GB" sz="2000" dirty="0" smtClean="0"/>
              <a:t> </a:t>
            </a:r>
            <a:r>
              <a:rPr lang="en-GB" sz="2000" dirty="0" err="1" smtClean="0"/>
              <a:t>dalla</a:t>
            </a:r>
            <a:r>
              <a:rPr lang="en-GB" sz="2000" dirty="0" smtClean="0"/>
              <a:t> </a:t>
            </a:r>
            <a:r>
              <a:rPr lang="en-GB" sz="2000" dirty="0" err="1" smtClean="0"/>
              <a:t>collaborazione</a:t>
            </a:r>
            <a:r>
              <a:rPr lang="en-GB" sz="2000" dirty="0" smtClean="0"/>
              <a:t> </a:t>
            </a:r>
            <a:r>
              <a:rPr lang="en-GB" sz="2000" dirty="0" err="1" smtClean="0"/>
              <a:t>il</a:t>
            </a:r>
            <a:r>
              <a:rPr lang="en-GB" sz="2000" dirty="0" smtClean="0"/>
              <a:t> 5 </a:t>
            </a:r>
            <a:r>
              <a:rPr lang="en-GB" sz="2000" dirty="0" err="1" smtClean="0"/>
              <a:t>giugno</a:t>
            </a:r>
            <a:endParaRPr lang="en-GB" sz="2000" dirty="0" smtClean="0"/>
          </a:p>
          <a:p>
            <a:pPr lvl="1"/>
            <a:r>
              <a:rPr lang="en-GB" sz="2000" dirty="0" err="1" smtClean="0"/>
              <a:t>Impegni</a:t>
            </a:r>
            <a:r>
              <a:rPr lang="en-GB" sz="2000" dirty="0" smtClean="0"/>
              <a:t> </a:t>
            </a:r>
            <a:r>
              <a:rPr lang="en-GB" sz="2000" dirty="0" err="1" smtClean="0"/>
              <a:t>nell’upgrade</a:t>
            </a:r>
            <a:r>
              <a:rPr lang="en-GB" sz="2000" dirty="0" smtClean="0"/>
              <a:t> del tracker e </a:t>
            </a:r>
            <a:r>
              <a:rPr lang="en-GB" sz="2000" dirty="0" err="1" smtClean="0"/>
              <a:t>nel</a:t>
            </a:r>
            <a:r>
              <a:rPr lang="en-GB" sz="2000" dirty="0" smtClean="0"/>
              <a:t> trigger di </a:t>
            </a:r>
            <a:r>
              <a:rPr lang="en-GB" sz="2000" dirty="0" err="1" smtClean="0"/>
              <a:t>traccia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>
                <a:hlinkClick r:id="rId4"/>
              </a:rPr>
              <a:t>Presentazione di </a:t>
            </a:r>
            <a:r>
              <a:rPr lang="en-GB" sz="2000" dirty="0" smtClean="0">
                <a:hlinkClick r:id="rId4"/>
              </a:rPr>
              <a:t>N. Neri </a:t>
            </a:r>
            <a:r>
              <a:rPr lang="en-GB" sz="2000" dirty="0"/>
              <a:t>al </a:t>
            </a:r>
            <a:r>
              <a:rPr lang="en-GB" sz="2000" dirty="0">
                <a:hlinkClick r:id="rId3"/>
              </a:rPr>
              <a:t>CDS del 24/</a:t>
            </a:r>
            <a:r>
              <a:rPr lang="en-GB" sz="2000" dirty="0" smtClean="0">
                <a:hlinkClick r:id="rId3"/>
              </a:rPr>
              <a:t>6</a:t>
            </a:r>
            <a:endParaRPr lang="en-GB" sz="2000" dirty="0" smtClean="0"/>
          </a:p>
          <a:p>
            <a:r>
              <a:rPr lang="en-GB" sz="2400" dirty="0" err="1" smtClean="0"/>
              <a:t>Altre</a:t>
            </a:r>
            <a:r>
              <a:rPr lang="en-GB" sz="2400" dirty="0" smtClean="0"/>
              <a:t> </a:t>
            </a:r>
            <a:r>
              <a:rPr lang="en-GB" sz="2400" dirty="0" err="1" smtClean="0"/>
              <a:t>attività</a:t>
            </a:r>
            <a:r>
              <a:rPr lang="en-GB" sz="2400" dirty="0" smtClean="0"/>
              <a:t>:</a:t>
            </a:r>
          </a:p>
          <a:p>
            <a:pPr lvl="1"/>
            <a:r>
              <a:rPr lang="en-GB" sz="2000" dirty="0" smtClean="0"/>
              <a:t>Babar (</a:t>
            </a:r>
            <a:r>
              <a:rPr lang="en-GB" sz="2000" dirty="0" smtClean="0">
                <a:hlinkClick r:id="rId5"/>
              </a:rPr>
              <a:t>slides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ILC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ATLAS</a:t>
            </a:r>
            <a:endParaRPr lang="en-GB" dirty="0"/>
          </a:p>
        </p:txBody>
      </p:sp>
      <p:pic>
        <p:nvPicPr>
          <p:cNvPr id="7" name="Content Placeholder 6" descr="LHC_schedu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" b="1290"/>
          <a:stretch>
            <a:fillRect/>
          </a:stretch>
        </p:blipFill>
        <p:spPr>
          <a:xfrm>
            <a:off x="742950" y="764704"/>
            <a:ext cx="8420100" cy="55181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9B346-B955-0247-8169-BA89C2EC09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 descr="L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80" y="2060848"/>
            <a:ext cx="6172200" cy="692150"/>
          </a:xfrm>
          <a:prstGeom prst="rect">
            <a:avLst/>
          </a:prstGeom>
        </p:spPr>
      </p:pic>
      <p:pic>
        <p:nvPicPr>
          <p:cNvPr id="9" name="Picture 8" descr="Fas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0" y="3308846"/>
            <a:ext cx="4114800" cy="984250"/>
          </a:xfrm>
          <a:prstGeom prst="rect">
            <a:avLst/>
          </a:prstGeom>
        </p:spPr>
      </p:pic>
      <p:pic>
        <p:nvPicPr>
          <p:cNvPr id="10" name="Picture 9" descr="Fas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28" y="4850482"/>
            <a:ext cx="55753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9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FTK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793874"/>
            <a:ext cx="9145016" cy="2347094"/>
          </a:xfrm>
        </p:spPr>
        <p:txBody>
          <a:bodyPr/>
          <a:lstStyle/>
          <a:p>
            <a:r>
              <a:rPr lang="en-GB" sz="2000" dirty="0" smtClean="0"/>
              <a:t>Highly parallel hardware track trigger at LVL2</a:t>
            </a:r>
          </a:p>
          <a:p>
            <a:r>
              <a:rPr lang="en-GB" sz="2000" dirty="0" smtClean="0"/>
              <a:t>Operates up to  3×10</a:t>
            </a:r>
            <a:r>
              <a:rPr lang="en-GB" sz="2000" baseline="30000" dirty="0" smtClean="0"/>
              <a:t>34</a:t>
            </a:r>
            <a:r>
              <a:rPr lang="en-GB" sz="2000" dirty="0" smtClean="0"/>
              <a:t> cm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s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, sustaining a 100 kHz LVL1 rate with 100 </a:t>
            </a:r>
            <a:r>
              <a:rPr lang="en-GB" sz="2000" dirty="0" err="1" smtClean="0"/>
              <a:t>μs</a:t>
            </a:r>
            <a:r>
              <a:rPr lang="en-GB" sz="2000" dirty="0" smtClean="0"/>
              <a:t> latency.</a:t>
            </a:r>
          </a:p>
          <a:p>
            <a:r>
              <a:rPr lang="en-GB" sz="2000" dirty="0" smtClean="0"/>
              <a:t>Hearth of the system is an associative memory ASIC (AMCHIP) for patter matching: </a:t>
            </a:r>
            <a:r>
              <a:rPr lang="en-GB" sz="2000" b="1" dirty="0" smtClean="0"/>
              <a:t>Milano </a:t>
            </a:r>
            <a:r>
              <a:rPr lang="en-GB" sz="2000" b="1" dirty="0" err="1" smtClean="0"/>
              <a:t>responsability</a:t>
            </a:r>
            <a:endParaRPr lang="en-GB" sz="2000" b="1" dirty="0" smtClean="0"/>
          </a:p>
          <a:p>
            <a:r>
              <a:rPr lang="en-GB" sz="2000" dirty="0" smtClean="0"/>
              <a:t>System arranged in several AMBFTK board, each containing 4 mezzanine with 32 AMCHIP each.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9B346-B955-0247-8169-BA89C2EC09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 descr="ATLAS_FT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6"/>
          <a:stretch/>
        </p:blipFill>
        <p:spPr>
          <a:xfrm>
            <a:off x="2504728" y="3005532"/>
            <a:ext cx="7401272" cy="3387455"/>
          </a:xfrm>
          <a:prstGeom prst="rect">
            <a:avLst/>
          </a:prstGeom>
        </p:spPr>
      </p:pic>
      <p:pic>
        <p:nvPicPr>
          <p:cNvPr id="8" name="Picture 7" descr="ATLAS_minias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" y="3212976"/>
            <a:ext cx="2372487" cy="2376264"/>
          </a:xfrm>
          <a:prstGeom prst="rect">
            <a:avLst/>
          </a:prstGeom>
          <a:ln w="28575" cmpd="sng">
            <a:solidFill>
              <a:srgbClr val="FF6600"/>
            </a:solidFill>
          </a:ln>
        </p:spPr>
      </p:pic>
      <p:sp>
        <p:nvSpPr>
          <p:cNvPr id="9" name="Oval 8"/>
          <p:cNvSpPr/>
          <p:nvPr/>
        </p:nvSpPr>
        <p:spPr>
          <a:xfrm>
            <a:off x="2720752" y="4077072"/>
            <a:ext cx="1728192" cy="432048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47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LAr</a:t>
            </a:r>
            <a:r>
              <a:rPr lang="en-GB" dirty="0" smtClean="0"/>
              <a:t> trigger upgrade</a:t>
            </a:r>
            <a:endParaRPr lang="en-GB" dirty="0"/>
          </a:p>
        </p:txBody>
      </p:sp>
      <p:pic>
        <p:nvPicPr>
          <p:cNvPr id="7" name="Content Placeholder 6" descr="ATLAS_L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" b="3798"/>
          <a:stretch>
            <a:fillRect/>
          </a:stretch>
        </p:blipFill>
        <p:spPr>
          <a:xfrm>
            <a:off x="372277" y="476672"/>
            <a:ext cx="9189235" cy="602220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9B346-B955-0247-8169-BA89C2EC09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 descr="ATLAS_LAr_upgr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76672"/>
            <a:ext cx="4808984" cy="27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4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ITK</a:t>
            </a:r>
            <a:endParaRPr lang="en-GB" dirty="0"/>
          </a:p>
        </p:txBody>
      </p:sp>
      <p:pic>
        <p:nvPicPr>
          <p:cNvPr id="7" name="Content Placeholder 6" descr="ATLAS_IT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769" r="765" b="769"/>
          <a:stretch/>
        </p:blipFill>
        <p:spPr>
          <a:xfrm>
            <a:off x="874119" y="577850"/>
            <a:ext cx="8691718" cy="580347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9B346-B955-0247-8169-BA89C2EC09D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97016" y="4995952"/>
            <a:ext cx="4429418" cy="1015663"/>
          </a:xfrm>
          <a:prstGeom prst="rect">
            <a:avLst/>
          </a:prstGeom>
          <a:solidFill>
            <a:srgbClr val="E6FFFF"/>
          </a:solidFill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rgbClr val="000090"/>
                </a:solidFill>
              </a:rPr>
              <a:t>Dimensione</a:t>
            </a:r>
            <a:r>
              <a:rPr lang="en-GB" sz="2000" b="1" dirty="0" smtClean="0">
                <a:solidFill>
                  <a:srgbClr val="000090"/>
                </a:solidFill>
              </a:rPr>
              <a:t> </a:t>
            </a:r>
            <a:r>
              <a:rPr lang="en-GB" sz="2000" b="1" dirty="0" err="1" smtClean="0">
                <a:solidFill>
                  <a:srgbClr val="000090"/>
                </a:solidFill>
              </a:rPr>
              <a:t>globale</a:t>
            </a:r>
            <a:r>
              <a:rPr lang="en-GB" sz="2000" b="1" dirty="0" smtClean="0">
                <a:solidFill>
                  <a:srgbClr val="000090"/>
                </a:solidFill>
              </a:rPr>
              <a:t> del </a:t>
            </a:r>
            <a:r>
              <a:rPr lang="en-GB" sz="2000" b="1" dirty="0" err="1" smtClean="0">
                <a:solidFill>
                  <a:srgbClr val="000090"/>
                </a:solidFill>
              </a:rPr>
              <a:t>progetto</a:t>
            </a:r>
            <a:r>
              <a:rPr lang="en-GB" sz="2000" b="1" dirty="0" smtClean="0">
                <a:solidFill>
                  <a:srgbClr val="000090"/>
                </a:solidFill>
              </a:rPr>
              <a:t>:</a:t>
            </a:r>
          </a:p>
          <a:p>
            <a:pPr algn="ctr"/>
            <a:r>
              <a:rPr lang="en-GB" sz="2000" b="1" dirty="0" smtClean="0">
                <a:solidFill>
                  <a:srgbClr val="000090"/>
                </a:solidFill>
              </a:rPr>
              <a:t>150 </a:t>
            </a:r>
            <a:r>
              <a:rPr lang="en-GB" sz="2000" b="1" dirty="0" err="1" smtClean="0">
                <a:solidFill>
                  <a:srgbClr val="000090"/>
                </a:solidFill>
              </a:rPr>
              <a:t>kCHF</a:t>
            </a:r>
            <a:endParaRPr lang="en-GB" sz="2000" b="1" dirty="0" smtClean="0">
              <a:solidFill>
                <a:srgbClr val="000090"/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000090"/>
                </a:solidFill>
              </a:rPr>
              <a:t>(30% del </a:t>
            </a:r>
            <a:r>
              <a:rPr lang="en-GB" sz="2000" b="1" dirty="0" err="1" smtClean="0">
                <a:solidFill>
                  <a:srgbClr val="000090"/>
                </a:solidFill>
              </a:rPr>
              <a:t>costo</a:t>
            </a:r>
            <a:r>
              <a:rPr lang="en-GB" sz="2000" b="1" dirty="0" smtClean="0">
                <a:solidFill>
                  <a:srgbClr val="000090"/>
                </a:solidFill>
              </a:rPr>
              <a:t> </a:t>
            </a:r>
            <a:r>
              <a:rPr lang="en-GB" sz="2000" b="1" dirty="0" err="1" smtClean="0">
                <a:solidFill>
                  <a:srgbClr val="000090"/>
                </a:solidFill>
              </a:rPr>
              <a:t>complessivo</a:t>
            </a:r>
            <a:r>
              <a:rPr lang="en-GB" sz="2000" b="1" dirty="0" smtClean="0">
                <a:solidFill>
                  <a:srgbClr val="000090"/>
                </a:solidFill>
              </a:rPr>
              <a:t> di ATLAS)</a:t>
            </a:r>
          </a:p>
        </p:txBody>
      </p:sp>
    </p:spTree>
    <p:extLst>
      <p:ext uri="{BB962C8B-B14F-4D97-AF65-F5344CB8AC3E}">
        <p14:creationId xmlns:p14="http://schemas.microsoft.com/office/powerpoint/2010/main" val="136240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ATLAS - </a:t>
            </a:r>
            <a:r>
              <a:rPr lang="en-GB" dirty="0" err="1" smtClean="0"/>
              <a:t>Richieste</a:t>
            </a:r>
            <a:r>
              <a:rPr lang="en-GB" dirty="0" smtClean="0"/>
              <a:t> (incomplete)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DD1F0-E7E5-2047-8EF2-D516236D13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ATLAS_Summary_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836712"/>
            <a:ext cx="6825208" cy="5432006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5889104" y="5517232"/>
            <a:ext cx="3744416" cy="720080"/>
          </a:xfrm>
          <a:prstGeom prst="borderCallout1">
            <a:avLst>
              <a:gd name="adj1" fmla="val 18750"/>
              <a:gd name="adj2" fmla="val -8333"/>
              <a:gd name="adj3" fmla="val -4330"/>
              <a:gd name="adj4" fmla="val -14424"/>
            </a:avLst>
          </a:prstGeom>
          <a:solidFill>
            <a:srgbClr val="E6FFFF"/>
          </a:solidFill>
          <a:ln w="28575" cmpd="sng">
            <a:solidFill>
              <a:srgbClr val="C8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GB" sz="1800" b="1" dirty="0" err="1" smtClean="0">
                <a:solidFill>
                  <a:srgbClr val="000090"/>
                </a:solidFill>
              </a:rPr>
              <a:t>Elettronica</a:t>
            </a:r>
            <a:r>
              <a:rPr lang="en-GB" sz="1800" b="1" dirty="0" smtClean="0">
                <a:solidFill>
                  <a:srgbClr val="000090"/>
                </a:solidFill>
              </a:rPr>
              <a:t> rad-hard in 65 nm</a:t>
            </a:r>
          </a:p>
          <a:p>
            <a:pPr marL="285750" indent="-285750">
              <a:buFont typeface="Arial"/>
              <a:buChar char="•"/>
            </a:pPr>
            <a:r>
              <a:rPr lang="en-GB" sz="1800" b="1" dirty="0" err="1" smtClean="0">
                <a:solidFill>
                  <a:srgbClr val="000090"/>
                </a:solidFill>
              </a:rPr>
              <a:t>Sensori</a:t>
            </a:r>
            <a:r>
              <a:rPr lang="en-GB" sz="1800" b="1" dirty="0" smtClean="0">
                <a:solidFill>
                  <a:srgbClr val="000090"/>
                </a:solidFill>
              </a:rPr>
              <a:t> e </a:t>
            </a:r>
            <a:r>
              <a:rPr lang="en-GB" sz="1800" b="1" dirty="0" err="1" smtClean="0">
                <a:solidFill>
                  <a:srgbClr val="000090"/>
                </a:solidFill>
              </a:rPr>
              <a:t>tecnologi</a:t>
            </a:r>
            <a:r>
              <a:rPr lang="en-GB" sz="1800" b="1" dirty="0" err="1">
                <a:solidFill>
                  <a:srgbClr val="000090"/>
                </a:solidFill>
              </a:rPr>
              <a:t>e</a:t>
            </a:r>
            <a:r>
              <a:rPr lang="en-GB" sz="1800" b="1" dirty="0" smtClean="0">
                <a:solidFill>
                  <a:srgbClr val="000090"/>
                </a:solidFill>
              </a:rPr>
              <a:t> innovative </a:t>
            </a:r>
            <a:endParaRPr lang="en-GB" sz="1800" b="1" dirty="0">
              <a:solidFill>
                <a:srgbClr val="000090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665640" y="1916832"/>
            <a:ext cx="2751856" cy="720080"/>
          </a:xfrm>
          <a:prstGeom prst="borderCallout1">
            <a:avLst>
              <a:gd name="adj1" fmla="val 50821"/>
              <a:gd name="adj2" fmla="val -9634"/>
              <a:gd name="adj3" fmla="val 52939"/>
              <a:gd name="adj4" fmla="val -30244"/>
            </a:avLst>
          </a:prstGeom>
          <a:solidFill>
            <a:srgbClr val="E6FFFF"/>
          </a:solidFill>
          <a:ln w="28575" cmpd="sng">
            <a:solidFill>
              <a:srgbClr val="C8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GB" sz="1800" b="1" dirty="0" smtClean="0">
                <a:solidFill>
                  <a:srgbClr val="000090"/>
                </a:solidFill>
              </a:rPr>
              <a:t>~200 </a:t>
            </a:r>
            <a:r>
              <a:rPr lang="en-GB" sz="1800" b="1" dirty="0">
                <a:solidFill>
                  <a:srgbClr val="000090"/>
                </a:solidFill>
              </a:rPr>
              <a:t>k€ </a:t>
            </a:r>
            <a:r>
              <a:rPr lang="en-GB" sz="1800" b="1" dirty="0" err="1" smtClean="0">
                <a:solidFill>
                  <a:srgbClr val="000090"/>
                </a:solidFill>
              </a:rPr>
              <a:t>missioni</a:t>
            </a:r>
            <a:r>
              <a:rPr lang="en-GB" sz="1800" b="1" dirty="0" smtClean="0">
                <a:solidFill>
                  <a:srgbClr val="000090"/>
                </a:solidFill>
              </a:rPr>
              <a:t> (2013)</a:t>
            </a:r>
          </a:p>
          <a:p>
            <a:pPr marL="285750" indent="-285750">
              <a:buFont typeface="Arial"/>
              <a:buChar char="•"/>
            </a:pPr>
            <a:r>
              <a:rPr lang="en-GB" sz="1800" b="1" dirty="0" smtClean="0">
                <a:solidFill>
                  <a:srgbClr val="000090"/>
                </a:solidFill>
              </a:rPr>
              <a:t>~37 k€ </a:t>
            </a:r>
            <a:r>
              <a:rPr lang="en-GB" sz="1800" b="1" dirty="0" err="1" smtClean="0">
                <a:solidFill>
                  <a:srgbClr val="000090"/>
                </a:solidFill>
              </a:rPr>
              <a:t>consumi</a:t>
            </a:r>
            <a:endParaRPr lang="en-GB" sz="1800" b="1" dirty="0" smtClean="0">
              <a:solidFill>
                <a:srgbClr val="00009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0552" y="4797152"/>
            <a:ext cx="5616624" cy="432048"/>
          </a:xfrm>
          <a:prstGeom prst="roundRect">
            <a:avLst/>
          </a:prstGeom>
          <a:noFill/>
          <a:ln>
            <a:solidFill>
              <a:srgbClr val="C8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60512" y="5229200"/>
            <a:ext cx="2952328" cy="432048"/>
          </a:xfrm>
          <a:prstGeom prst="roundRect">
            <a:avLst/>
          </a:prstGeom>
          <a:noFill/>
          <a:ln>
            <a:solidFill>
              <a:srgbClr val="C8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97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ATLAS - </a:t>
            </a:r>
            <a:r>
              <a:rPr lang="en-GB" dirty="0" err="1" smtClean="0"/>
              <a:t>Richieste</a:t>
            </a:r>
            <a:r>
              <a:rPr lang="en-GB" dirty="0" smtClean="0"/>
              <a:t> </a:t>
            </a:r>
            <a:r>
              <a:rPr lang="en-GB" dirty="0" err="1" smtClean="0"/>
              <a:t>ai</a:t>
            </a:r>
            <a:r>
              <a:rPr lang="en-GB" dirty="0" smtClean="0"/>
              <a:t> </a:t>
            </a:r>
            <a:r>
              <a:rPr lang="en-GB" dirty="0" err="1" smtClean="0"/>
              <a:t>servizi</a:t>
            </a:r>
            <a:endParaRPr lang="en-GB" dirty="0"/>
          </a:p>
        </p:txBody>
      </p:sp>
      <p:pic>
        <p:nvPicPr>
          <p:cNvPr id="7" name="Content Placeholder 6" descr="ATLAS_Serviz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r="2211"/>
          <a:stretch>
            <a:fillRect/>
          </a:stretch>
        </p:blipFill>
        <p:spPr>
          <a:xfrm>
            <a:off x="925388" y="863178"/>
            <a:ext cx="8420100" cy="55181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Milano, 28 giugno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9B346-B955-0247-8169-BA89C2EC09D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1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LHCb</a:t>
            </a:r>
            <a:r>
              <a:rPr lang="en-GB" dirty="0" smtClean="0"/>
              <a:t> – Upstream Tracker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" y="1196752"/>
            <a:ext cx="5434186" cy="4939382"/>
          </a:xfrm>
        </p:spPr>
        <p:txBody>
          <a:bodyPr/>
          <a:lstStyle/>
          <a:p>
            <a:r>
              <a:rPr lang="en-GB" sz="2000" dirty="0" smtClean="0"/>
              <a:t>Si-</a:t>
            </a:r>
            <a:r>
              <a:rPr lang="en-GB" sz="2000" dirty="0" err="1" smtClean="0"/>
              <a:t>μstrip</a:t>
            </a:r>
            <a:r>
              <a:rPr lang="en-GB" sz="2000" dirty="0" smtClean="0"/>
              <a:t> detector </a:t>
            </a:r>
            <a:r>
              <a:rPr lang="en-GB" sz="2000" dirty="0" smtClean="0"/>
              <a:t>200/100 </a:t>
            </a:r>
            <a:r>
              <a:rPr lang="en-GB" sz="2000" dirty="0" err="1" smtClean="0"/>
              <a:t>μm</a:t>
            </a:r>
            <a:r>
              <a:rPr lang="en-GB" sz="2000" dirty="0" smtClean="0"/>
              <a:t> pitch</a:t>
            </a:r>
          </a:p>
          <a:p>
            <a:r>
              <a:rPr lang="en-GB" sz="2000" dirty="0" err="1" smtClean="0"/>
              <a:t>Meccanica</a:t>
            </a:r>
            <a:r>
              <a:rPr lang="en-GB" sz="2000" dirty="0" smtClean="0"/>
              <a:t>:</a:t>
            </a:r>
          </a:p>
          <a:p>
            <a:pPr lvl="1"/>
            <a:r>
              <a:rPr lang="en-GB" sz="1800" dirty="0" smtClean="0"/>
              <a:t>light carbon </a:t>
            </a:r>
            <a:r>
              <a:rPr lang="en-GB" sz="1800" dirty="0" err="1" smtClean="0"/>
              <a:t>fiber</a:t>
            </a:r>
            <a:r>
              <a:rPr lang="en-GB" sz="1800" dirty="0" smtClean="0"/>
              <a:t> support (experience </a:t>
            </a:r>
            <a:br>
              <a:rPr lang="en-GB" sz="1800" dirty="0" smtClean="0"/>
            </a:br>
            <a:r>
              <a:rPr lang="en-GB" sz="1800" dirty="0" smtClean="0"/>
              <a:t>with IBL)</a:t>
            </a:r>
          </a:p>
          <a:p>
            <a:pPr lvl="1"/>
            <a:r>
              <a:rPr lang="en-GB" sz="1800" dirty="0" smtClean="0"/>
              <a:t>Ti cooling pipe embedded in carbon </a:t>
            </a:r>
            <a:r>
              <a:rPr lang="en-GB" sz="1800" dirty="0" smtClean="0"/>
              <a:t>foam</a:t>
            </a:r>
          </a:p>
          <a:p>
            <a:pPr lvl="1"/>
            <a:r>
              <a:rPr lang="en-GB" sz="1800" dirty="0" smtClean="0"/>
              <a:t>CO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evaporative cooling system</a:t>
            </a:r>
            <a:endParaRPr lang="en-GB" sz="1800" dirty="0" smtClean="0"/>
          </a:p>
          <a:p>
            <a:r>
              <a:rPr lang="en-GB" sz="2000" dirty="0" err="1" smtClean="0"/>
              <a:t>Elettronica</a:t>
            </a:r>
            <a:r>
              <a:rPr lang="en-GB" sz="2000" dirty="0" smtClean="0"/>
              <a:t>:</a:t>
            </a:r>
          </a:p>
          <a:p>
            <a:pPr lvl="1"/>
            <a:r>
              <a:rPr lang="en-GB" sz="1800" dirty="0"/>
              <a:t>front-end hybrid</a:t>
            </a:r>
          </a:p>
          <a:p>
            <a:pPr lvl="1"/>
            <a:r>
              <a:rPr lang="en-GB" sz="1800" dirty="0" smtClean="0"/>
              <a:t>power </a:t>
            </a:r>
            <a:r>
              <a:rPr lang="en-GB" sz="1800" dirty="0" smtClean="0"/>
              <a:t>distribution (DC/DC converter or LDO regulators)</a:t>
            </a:r>
          </a:p>
          <a:p>
            <a:pPr lvl="1"/>
            <a:r>
              <a:rPr lang="en-GB" sz="1800" dirty="0"/>
              <a:t>low mass </a:t>
            </a:r>
            <a:r>
              <a:rPr lang="en-GB" sz="1800" dirty="0" smtClean="0"/>
              <a:t>flex cables</a:t>
            </a:r>
            <a:endParaRPr lang="en-GB" sz="1800" dirty="0"/>
          </a:p>
          <a:p>
            <a:r>
              <a:rPr lang="en-GB" sz="2000" b="1" dirty="0" err="1" smtClean="0"/>
              <a:t>Risorse</a:t>
            </a:r>
            <a:r>
              <a:rPr lang="en-GB" sz="2000" b="1" dirty="0" smtClean="0"/>
              <a:t>:</a:t>
            </a:r>
          </a:p>
          <a:p>
            <a:pPr lvl="1"/>
            <a:r>
              <a:rPr lang="en-GB" sz="1800" b="1" dirty="0" smtClean="0"/>
              <a:t>80 </a:t>
            </a:r>
            <a:r>
              <a:rPr lang="en-GB" sz="1800" b="1" dirty="0" smtClean="0"/>
              <a:t>k€ </a:t>
            </a:r>
            <a:r>
              <a:rPr lang="en-GB" sz="1800" b="1" dirty="0" err="1" smtClean="0"/>
              <a:t>costr</a:t>
            </a:r>
            <a:r>
              <a:rPr lang="en-GB" sz="1800" b="1" dirty="0" smtClean="0"/>
              <a:t>. app., 20 </a:t>
            </a:r>
            <a:r>
              <a:rPr lang="en-GB" sz="1800" b="1" dirty="0"/>
              <a:t>k</a:t>
            </a:r>
            <a:r>
              <a:rPr lang="en-GB" sz="1800" b="1" dirty="0" smtClean="0"/>
              <a:t>€ </a:t>
            </a:r>
            <a:r>
              <a:rPr lang="en-GB" sz="1800" b="1" dirty="0" err="1" smtClean="0"/>
              <a:t>consumi</a:t>
            </a:r>
            <a:endParaRPr lang="en-GB" sz="1800" b="1" dirty="0" smtClean="0"/>
          </a:p>
          <a:p>
            <a:pPr lvl="1"/>
            <a:r>
              <a:rPr lang="en-GB" sz="1800" b="1" dirty="0" smtClean="0"/>
              <a:t>12 </a:t>
            </a:r>
            <a:r>
              <a:rPr lang="en-GB" sz="1800" b="1" dirty="0" err="1" smtClean="0"/>
              <a:t>m.u</a:t>
            </a:r>
            <a:r>
              <a:rPr lang="en-GB" sz="1800" b="1" dirty="0" smtClean="0"/>
              <a:t>. Serv. </a:t>
            </a:r>
            <a:r>
              <a:rPr lang="en-GB" sz="1800" b="1" dirty="0" err="1" smtClean="0"/>
              <a:t>Meccanica</a:t>
            </a:r>
            <a:r>
              <a:rPr lang="en-GB" sz="1800" b="1" dirty="0" smtClean="0"/>
              <a:t>, </a:t>
            </a:r>
          </a:p>
          <a:p>
            <a:pPr lvl="1"/>
            <a:r>
              <a:rPr lang="en-GB" sz="1800" b="1" dirty="0" smtClean="0"/>
              <a:t>22 </a:t>
            </a:r>
            <a:r>
              <a:rPr lang="en-GB" sz="1800" b="1" dirty="0" err="1" smtClean="0"/>
              <a:t>m.u</a:t>
            </a:r>
            <a:r>
              <a:rPr lang="en-GB" sz="1800" b="1" dirty="0" smtClean="0"/>
              <a:t>. Serv. </a:t>
            </a:r>
            <a:r>
              <a:rPr lang="en-GB" sz="1800" b="1" dirty="0" err="1"/>
              <a:t>E</a:t>
            </a:r>
            <a:r>
              <a:rPr lang="en-GB" sz="1800" b="1" dirty="0" err="1" smtClean="0"/>
              <a:t>lettronica</a:t>
            </a:r>
            <a:endParaRPr lang="en-GB" sz="1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dirty="0" smtClean="0"/>
              <a:t>Milano, 28 giugno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Andreazza - Richieste Gruppo 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9B346-B955-0247-8169-BA89C2EC09D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 descr="LHCb_sche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8" y="517891"/>
            <a:ext cx="4880992" cy="2551069"/>
          </a:xfrm>
          <a:prstGeom prst="rect">
            <a:avLst/>
          </a:prstGeom>
        </p:spPr>
      </p:pic>
      <p:pic>
        <p:nvPicPr>
          <p:cNvPr id="8" name="Picture 7" descr="LHCb_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88" y="3056294"/>
            <a:ext cx="3240360" cy="3209558"/>
          </a:xfrm>
          <a:prstGeom prst="rect">
            <a:avLst/>
          </a:prstGeom>
          <a:ln w="28575" cmpd="sng">
            <a:solidFill>
              <a:srgbClr val="000099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393160" y="1268760"/>
            <a:ext cx="504056" cy="100811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745088" y="2276872"/>
            <a:ext cx="648072" cy="792088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897216" y="2276872"/>
            <a:ext cx="2088232" cy="72008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487446"/>
      </p:ext>
    </p:extLst>
  </p:cSld>
  <p:clrMapOvr>
    <a:masterClrMapping/>
  </p:clrMapOvr>
</p:sld>
</file>

<file path=ppt/theme/theme1.xml><?xml version="1.0" encoding="utf-8"?>
<a:theme xmlns:a="http://schemas.openxmlformats.org/drawingml/2006/main" name="INFN2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TLAS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INFN2.pot</Template>
  <TotalTime>38080</TotalTime>
  <Words>447</Words>
  <Application>Microsoft Macintosh PowerPoint</Application>
  <PresentationFormat>A4 Paper (210x297 mm)</PresentationFormat>
  <Paragraphs>130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INFN2</vt:lpstr>
      <vt:lpstr>ATLAS</vt:lpstr>
      <vt:lpstr>Sommario richieste CSN1  Consiglio di Sezione  28/06/2013</vt:lpstr>
      <vt:lpstr>Attività gruppo I</vt:lpstr>
      <vt:lpstr>ATLAS</vt:lpstr>
      <vt:lpstr>FTK</vt:lpstr>
      <vt:lpstr>LAr trigger upgrade</vt:lpstr>
      <vt:lpstr>ITK</vt:lpstr>
      <vt:lpstr>ATLAS - Richieste (incomplete)</vt:lpstr>
      <vt:lpstr>ATLAS - Richieste ai servizi</vt:lpstr>
      <vt:lpstr>LHCb – Upstream Tracker</vt:lpstr>
      <vt:lpstr>Low Level Track Trigger</vt:lpstr>
      <vt:lpstr>Sommario</vt:lpstr>
      <vt:lpstr>backup</vt:lpstr>
      <vt:lpstr>LHCb – contributi upgrade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Attilio Andreazza</dc:creator>
  <cp:lastModifiedBy>Attilio Andreazza</cp:lastModifiedBy>
  <cp:revision>589</cp:revision>
  <dcterms:created xsi:type="dcterms:W3CDTF">2003-02-12T10:22:35Z</dcterms:created>
  <dcterms:modified xsi:type="dcterms:W3CDTF">2013-06-28T07:40:49Z</dcterms:modified>
</cp:coreProperties>
</file>