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1" r:id="rId2"/>
    <p:sldId id="257" r:id="rId3"/>
    <p:sldId id="337" r:id="rId4"/>
    <p:sldId id="338" r:id="rId5"/>
    <p:sldId id="339" r:id="rId6"/>
    <p:sldId id="340" r:id="rId7"/>
    <p:sldId id="315" r:id="rId8"/>
    <p:sldId id="299" r:id="rId9"/>
    <p:sldId id="380" r:id="rId10"/>
    <p:sldId id="381" r:id="rId11"/>
    <p:sldId id="382" r:id="rId12"/>
    <p:sldId id="383" r:id="rId13"/>
    <p:sldId id="373" r:id="rId14"/>
    <p:sldId id="307" r:id="rId15"/>
    <p:sldId id="336" r:id="rId16"/>
    <p:sldId id="309" r:id="rId17"/>
    <p:sldId id="301" r:id="rId18"/>
    <p:sldId id="344" r:id="rId19"/>
    <p:sldId id="345" r:id="rId20"/>
    <p:sldId id="346" r:id="rId21"/>
    <p:sldId id="347" r:id="rId22"/>
    <p:sldId id="335" r:id="rId23"/>
    <p:sldId id="311" r:id="rId24"/>
    <p:sldId id="313" r:id="rId25"/>
    <p:sldId id="314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61" r:id="rId36"/>
    <p:sldId id="362" r:id="rId37"/>
    <p:sldId id="371" r:id="rId38"/>
    <p:sldId id="372" r:id="rId39"/>
    <p:sldId id="365" r:id="rId40"/>
    <p:sldId id="369" r:id="rId41"/>
    <p:sldId id="384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7" autoAdjust="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A572-1F69-4FCB-AAD0-09FD9C247D6B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4C501-E03D-47B0-AA37-93010DBD9F9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968AA-3F02-4F94-BE1C-43E0527C1ED1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52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- Outline -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67544" y="1700809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Gruppo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Terzo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Numeri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Globali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  <a:sym typeface="Symbol"/>
              </a:rPr>
              <a:t> 		      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Richiesta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FAM-RD 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Attività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EXOTIC 	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Attività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Resoconto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uso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LUNA3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KAONNIS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</a:rPr>
              <a:t> 2014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AEGIS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2013-2014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EXOCHIM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2013-2014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GAMMA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 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2013-2014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51520" y="1628800"/>
            <a:ext cx="8640960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rgbClr val="FFFF00"/>
                </a:solidFill>
              </a:rPr>
              <a:t>Riassunto delle richieste di servizi (officina)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908720"/>
            <a:ext cx="8568952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GAMMA (30% </a:t>
            </a:r>
            <a:r>
              <a:rPr lang="en-US" sz="2400" b="1" dirty="0" err="1" smtClean="0">
                <a:solidFill>
                  <a:srgbClr val="FFFF00"/>
                </a:solidFill>
              </a:rPr>
              <a:t>Coelli</a:t>
            </a:r>
            <a:r>
              <a:rPr lang="en-US" sz="2400" b="1" dirty="0" smtClean="0">
                <a:solidFill>
                  <a:srgbClr val="FFFF00"/>
                </a:solidFill>
              </a:rPr>
              <a:t> + 20 </a:t>
            </a:r>
            <a:r>
              <a:rPr lang="en-US" sz="2400" b="1" dirty="0" err="1" smtClean="0">
                <a:solidFill>
                  <a:srgbClr val="FFFF00"/>
                </a:solidFill>
              </a:rPr>
              <a:t>mesi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3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lvl="3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 smtClean="0">
                <a:solidFill>
                  <a:schemeClr val="bg1"/>
                </a:solidFill>
              </a:rPr>
              <a:t>porta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target per GALILEO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000" b="1" dirty="0" err="1">
                <a:solidFill>
                  <a:schemeClr val="bg1"/>
                </a:solidFill>
              </a:rPr>
              <a:t>supporto</a:t>
            </a:r>
            <a:r>
              <a:rPr lang="en-US" sz="2000" b="1" dirty="0">
                <a:solidFill>
                  <a:schemeClr val="bg1"/>
                </a:solidFill>
              </a:rPr>
              <a:t> per </a:t>
            </a:r>
            <a:r>
              <a:rPr lang="en-US" sz="2000" b="1" dirty="0" smtClean="0">
                <a:solidFill>
                  <a:schemeClr val="bg1"/>
                </a:solidFill>
              </a:rPr>
              <a:t>LaBr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:Ce “3x3</a:t>
            </a:r>
            <a:r>
              <a:rPr lang="en-US" sz="2000" b="1" dirty="0">
                <a:solidFill>
                  <a:schemeClr val="bg1"/>
                </a:solidFill>
              </a:rPr>
              <a:t>" a GALILEO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000" b="1" dirty="0" err="1">
                <a:solidFill>
                  <a:schemeClr val="bg1"/>
                </a:solidFill>
              </a:rPr>
              <a:t>manipolatore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tripletti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HpGe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GALILEO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000" b="1" dirty="0" err="1">
                <a:solidFill>
                  <a:schemeClr val="bg1"/>
                </a:solidFill>
              </a:rPr>
              <a:t>involucri</a:t>
            </a:r>
            <a:r>
              <a:rPr lang="en-US" sz="2000" b="1" dirty="0">
                <a:solidFill>
                  <a:schemeClr val="bg1"/>
                </a:solidFill>
              </a:rPr>
              <a:t> per </a:t>
            </a:r>
            <a:r>
              <a:rPr lang="en-US" sz="2000" b="1" dirty="0" err="1">
                <a:solidFill>
                  <a:schemeClr val="bg1"/>
                </a:solidFill>
              </a:rPr>
              <a:t>gli</a:t>
            </a:r>
            <a:r>
              <a:rPr lang="en-US" sz="2000" b="1" dirty="0">
                <a:solidFill>
                  <a:schemeClr val="bg1"/>
                </a:solidFill>
              </a:rPr>
              <a:t> ACS </a:t>
            </a:r>
            <a:r>
              <a:rPr lang="en-US" sz="2000" b="1" dirty="0" err="1">
                <a:solidFill>
                  <a:schemeClr val="bg1"/>
                </a:solidFill>
              </a:rPr>
              <a:t>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GALILEO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5233" t="18832"/>
          <a:stretch>
            <a:fillRect/>
          </a:stretch>
        </p:blipFill>
        <p:spPr bwMode="auto">
          <a:xfrm>
            <a:off x="2483768" y="3836590"/>
            <a:ext cx="973089" cy="217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r="52503"/>
          <a:stretch>
            <a:fillRect/>
          </a:stretch>
        </p:blipFill>
        <p:spPr bwMode="auto">
          <a:xfrm>
            <a:off x="3563888" y="3344763"/>
            <a:ext cx="25922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rgbClr val="FFFF00"/>
                </a:solidFill>
              </a:rPr>
              <a:t>Riassunto delle richieste di servizi (elettronica)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757957"/>
            <a:ext cx="9144000" cy="869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50000"/>
              </a:lnSpc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2"/>
            <a:r>
              <a:rPr lang="it-IT" sz="2000" b="1" dirty="0" smtClean="0">
                <a:solidFill>
                  <a:srgbClr val="FFFF00"/>
                </a:solidFill>
              </a:rPr>
              <a:t>EXOCHIM  - 3 mesi uomo</a:t>
            </a:r>
          </a:p>
          <a:p>
            <a:pPr lvl="3">
              <a:lnSpc>
                <a:spcPct val="50000"/>
              </a:lnSpc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 lvl="3">
              <a:lnSpc>
                <a:spcPct val="11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 smtClean="0">
                <a:solidFill>
                  <a:schemeClr val="bg1"/>
                </a:solidFill>
              </a:rPr>
              <a:t>Supporto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elettronica</a:t>
            </a:r>
            <a:r>
              <a:rPr lang="en-US" sz="2000" b="1" dirty="0" smtClean="0">
                <a:solidFill>
                  <a:schemeClr val="bg1"/>
                </a:solidFill>
              </a:rPr>
              <a:t> per FARCOS </a:t>
            </a:r>
          </a:p>
          <a:p>
            <a:pPr lvl="4">
              <a:lnSpc>
                <a:spcPct val="110000"/>
              </a:lnSpc>
              <a:buFontTx/>
              <a:buChar char="-"/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possibilmente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nella</a:t>
            </a:r>
            <a:r>
              <a:rPr lang="en-US" sz="2000" b="1" dirty="0" smtClean="0">
                <a:solidFill>
                  <a:schemeClr val="bg1"/>
                </a:solidFill>
              </a:rPr>
              <a:t> persona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Ciro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Boiano</a:t>
            </a:r>
            <a:r>
              <a:rPr lang="en-US" sz="2000" b="1" dirty="0" smtClean="0">
                <a:solidFill>
                  <a:schemeClr val="bg1"/>
                </a:solidFill>
              </a:rPr>
              <a:t> per la </a:t>
            </a:r>
            <a:r>
              <a:rPr lang="en-US" sz="2000" b="1" dirty="0" err="1" smtClean="0">
                <a:solidFill>
                  <a:schemeClr val="bg1"/>
                </a:solidFill>
              </a:rPr>
              <a:t>preziosa</a:t>
            </a:r>
            <a:r>
              <a:rPr lang="en-US" sz="2000" b="1" dirty="0" smtClean="0">
                <a:solidFill>
                  <a:schemeClr val="bg1"/>
                </a:solidFill>
              </a:rPr>
              <a:t>    </a:t>
            </a:r>
          </a:p>
          <a:p>
            <a:pPr lvl="4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conoscenza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pregressa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tutta</a:t>
            </a:r>
            <a:r>
              <a:rPr lang="en-US" sz="2000" b="1" dirty="0" smtClean="0">
                <a:solidFill>
                  <a:schemeClr val="bg1"/>
                </a:solidFill>
              </a:rPr>
              <a:t> la </a:t>
            </a:r>
            <a:r>
              <a:rPr lang="en-US" sz="2000" b="1" dirty="0" err="1" smtClean="0">
                <a:solidFill>
                  <a:schemeClr val="bg1"/>
                </a:solidFill>
              </a:rPr>
              <a:t>realta</a:t>
            </a:r>
            <a:r>
              <a:rPr lang="en-US" sz="2000" b="1" dirty="0" smtClean="0">
                <a:solidFill>
                  <a:schemeClr val="bg1"/>
                </a:solidFill>
              </a:rPr>
              <a:t>’ FARCOS/CHIMERA)</a:t>
            </a:r>
            <a:endParaRPr lang="it-IT" sz="1600" dirty="0" smtClean="0"/>
          </a:p>
          <a:p>
            <a:pPr>
              <a:lnSpc>
                <a:spcPct val="5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lvl="2">
              <a:lnSpc>
                <a:spcPct val="110000"/>
              </a:lnSpc>
              <a:defRPr/>
            </a:pPr>
            <a:r>
              <a:rPr lang="it-IT" sz="2000" b="1" dirty="0" smtClean="0">
                <a:solidFill>
                  <a:srgbClr val="FFFF00"/>
                </a:solidFill>
              </a:rPr>
              <a:t>	AEGIS – 1 mese </a:t>
            </a:r>
            <a:r>
              <a:rPr lang="it-IT" sz="2000" b="1" dirty="0" err="1" smtClean="0">
                <a:solidFill>
                  <a:srgbClr val="FFFF00"/>
                </a:solidFill>
              </a:rPr>
              <a:t>unomo</a:t>
            </a:r>
            <a:endParaRPr lang="it-IT" sz="2000" b="1" dirty="0" smtClean="0">
              <a:solidFill>
                <a:srgbClr val="FFFF00"/>
              </a:solidFill>
            </a:endParaRPr>
          </a:p>
          <a:p>
            <a:pPr>
              <a:lnSpc>
                <a:spcPct val="50000"/>
              </a:lnSpc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lvl="3">
              <a:lnSpc>
                <a:spcPct val="110000"/>
              </a:lnSpc>
              <a:buFontTx/>
              <a:buChar char="-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La </a:t>
            </a:r>
            <a:r>
              <a:rPr lang="en-US" sz="2000" b="1" dirty="0" err="1" smtClean="0">
                <a:solidFill>
                  <a:schemeClr val="bg1"/>
                </a:solidFill>
              </a:rPr>
              <a:t>richiesta</a:t>
            </a:r>
            <a:r>
              <a:rPr lang="en-US" sz="2000" b="1" dirty="0" smtClean="0">
                <a:solidFill>
                  <a:schemeClr val="bg1"/>
                </a:solidFill>
              </a:rPr>
              <a:t> è </a:t>
            </a:r>
            <a:r>
              <a:rPr lang="en-US" sz="2000" b="1" dirty="0" err="1" smtClean="0">
                <a:solidFill>
                  <a:schemeClr val="bg1"/>
                </a:solidFill>
              </a:rPr>
              <a:t>relativa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alla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progettazione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dell’integrazione</a:t>
            </a:r>
            <a:r>
              <a:rPr lang="en-US" sz="2000" b="1" dirty="0" smtClean="0">
                <a:solidFill>
                  <a:schemeClr val="bg1"/>
                </a:solidFill>
              </a:rPr>
              <a:t> e del </a:t>
            </a:r>
          </a:p>
          <a:p>
            <a:pPr lvl="3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</a:rPr>
              <a:t>supporto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un </a:t>
            </a:r>
            <a:r>
              <a:rPr lang="en-US" sz="2000" b="1" dirty="0" err="1" smtClean="0">
                <a:solidFill>
                  <a:schemeClr val="bg1"/>
                </a:solidFill>
              </a:rPr>
              <a:t>rivelatore</a:t>
            </a:r>
            <a:r>
              <a:rPr lang="en-US" sz="2000" b="1" dirty="0" smtClean="0">
                <a:solidFill>
                  <a:schemeClr val="bg1"/>
                </a:solidFill>
              </a:rPr>
              <a:t> MIMOTERA per beam monitor </a:t>
            </a:r>
          </a:p>
          <a:p>
            <a:pPr lvl="3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</a:rPr>
              <a:t>dell’esperimento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0" lvl="2">
              <a:lnSpc>
                <a:spcPct val="110000"/>
              </a:lnSpc>
              <a:defRPr/>
            </a:pPr>
            <a:r>
              <a:rPr lang="it-IT" sz="2000" b="1" dirty="0" smtClean="0">
                <a:solidFill>
                  <a:srgbClr val="FFFF00"/>
                </a:solidFill>
              </a:rPr>
              <a:t>	GAMMA – 100% S. Brambilla + 14 mesi uomo</a:t>
            </a:r>
          </a:p>
          <a:p>
            <a:pPr>
              <a:lnSpc>
                <a:spcPct val="50000"/>
              </a:lnSpc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Supporto esperimenti: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GSI (fase finale AGATA)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Trasferimento BaF</a:t>
            </a:r>
            <a:r>
              <a:rPr lang="it-IT" sz="2000" b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b="1" dirty="0" smtClean="0">
                <a:solidFill>
                  <a:schemeClr val="bg1"/>
                </a:solidFill>
              </a:rPr>
              <a:t> a Cracovia: acquisizione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Test Cluster PARIS a Cracovia o Bombay</a:t>
            </a:r>
          </a:p>
          <a:p>
            <a:pPr lvl="3"/>
            <a:endParaRPr lang="it-IT" sz="2000" b="1" dirty="0" smtClean="0">
              <a:solidFill>
                <a:schemeClr val="bg1"/>
              </a:solidFill>
            </a:endParaRP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						continua</a:t>
            </a:r>
          </a:p>
          <a:p>
            <a:pPr lvl="2">
              <a:lnSpc>
                <a:spcPct val="110000"/>
              </a:lnSpc>
              <a:buNone/>
              <a:defRPr/>
            </a:pPr>
            <a:endParaRPr lang="it-IT" sz="2000" b="1" dirty="0" smtClean="0"/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GAMMA</a:t>
            </a: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  <a:p>
            <a:pPr lvl="3"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3"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451464"/>
            <a:ext cx="8748464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0" lvl="2">
              <a:lnSpc>
                <a:spcPct val="110000"/>
              </a:lnSpc>
              <a:defRPr/>
            </a:pPr>
            <a:r>
              <a:rPr lang="it-IT" sz="2000" b="1" dirty="0" smtClean="0">
                <a:solidFill>
                  <a:srgbClr val="FFFF00"/>
                </a:solidFill>
              </a:rPr>
              <a:t>	GAMMA – 100% S. Brambilla + 14 mesi uomo</a:t>
            </a:r>
          </a:p>
          <a:p>
            <a:pPr>
              <a:lnSpc>
                <a:spcPct val="50000"/>
              </a:lnSpc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lvl="3">
              <a:buFontTx/>
              <a:buChar char="-"/>
            </a:pPr>
            <a:r>
              <a:rPr lang="it-IT" sz="2000" b="1" dirty="0" smtClean="0">
                <a:solidFill>
                  <a:schemeClr val="bg1"/>
                </a:solidFill>
              </a:rPr>
              <a:t>Euclide: preparazione </a:t>
            </a:r>
            <a:r>
              <a:rPr lang="it-IT" sz="2000" b="1" dirty="0" err="1" smtClean="0">
                <a:solidFill>
                  <a:schemeClr val="bg1"/>
                </a:solidFill>
              </a:rPr>
              <a:t>setup</a:t>
            </a:r>
            <a:r>
              <a:rPr lang="it-IT" sz="2000" b="1" dirty="0" smtClean="0">
                <a:solidFill>
                  <a:schemeClr val="bg1"/>
                </a:solidFill>
              </a:rPr>
              <a:t> analogico (MEGAMP): 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preamplificatori, amplificatori, </a:t>
            </a:r>
            <a:r>
              <a:rPr lang="it-IT" sz="2000" b="1" dirty="0" err="1" smtClean="0">
                <a:solidFill>
                  <a:schemeClr val="bg1"/>
                </a:solidFill>
              </a:rPr>
              <a:t>cfd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acquisizione VME con ADC di picco e TDC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integrazione con acquisizione Galileo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- PARIS: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Produzione modulo definitivo (PARISPRO)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Acquisizione fino a quattro Cluster</a:t>
            </a:r>
          </a:p>
          <a:p>
            <a:pPr lvl="3">
              <a:buFontTx/>
              <a:buChar char="-"/>
            </a:pPr>
            <a:r>
              <a:rPr lang="it-IT" sz="2000" b="1" dirty="0" smtClean="0">
                <a:solidFill>
                  <a:schemeClr val="bg1"/>
                </a:solidFill>
              </a:rPr>
              <a:t>CLYC:	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	* sviluppo di elettronica per questo scintillatore ?</a:t>
            </a:r>
          </a:p>
        </p:txBody>
      </p:sp>
      <p:grpSp>
        <p:nvGrpSpPr>
          <p:cNvPr id="2" name="Gruppo 7"/>
          <p:cNvGrpSpPr/>
          <p:nvPr/>
        </p:nvGrpSpPr>
        <p:grpSpPr>
          <a:xfrm>
            <a:off x="2908920" y="4221088"/>
            <a:ext cx="3751312" cy="2460501"/>
            <a:chOff x="2987824" y="3933056"/>
            <a:chExt cx="3895328" cy="2676525"/>
          </a:xfrm>
        </p:grpSpPr>
        <p:pic>
          <p:nvPicPr>
            <p:cNvPr id="10240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9952" y="3933056"/>
              <a:ext cx="2743200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233" t="18832"/>
            <a:stretch>
              <a:fillRect/>
            </a:stretch>
          </p:blipFill>
          <p:spPr bwMode="auto">
            <a:xfrm>
              <a:off x="2987824" y="4437112"/>
              <a:ext cx="973089" cy="217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rgbClr val="FFFF00"/>
                </a:solidFill>
              </a:rPr>
              <a:t>Riassunto delle richieste di servizi (elettronica)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- Outline -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67544" y="1700809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FAM-RD 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Attività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EXOTIC 	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Attività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Resoconto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uso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LUNA3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KAONNIS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</a:rPr>
              <a:t> 2014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AEGIS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2013-2014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EXOCHIM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2013-2014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GAMMA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  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Scheda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Servizi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2013-2014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51520" y="1628800"/>
            <a:ext cx="8712968" cy="37444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07950" y="66675"/>
            <a:ext cx="864076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FAM-RD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Responsabile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nazionale</a:t>
            </a:r>
            <a:r>
              <a:rPr lang="en-US" sz="1600" b="1" dirty="0">
                <a:solidFill>
                  <a:schemeClr val="bg1"/>
                </a:solidFill>
              </a:rPr>
              <a:t>: Andrea </a:t>
            </a:r>
            <a:r>
              <a:rPr lang="en-US" sz="1600" b="1" dirty="0" err="1">
                <a:solidFill>
                  <a:schemeClr val="bg1"/>
                </a:solidFill>
              </a:rPr>
              <a:t>Vacchi</a:t>
            </a:r>
            <a:r>
              <a:rPr lang="en-US" sz="1600" b="1" dirty="0">
                <a:solidFill>
                  <a:schemeClr val="bg1"/>
                </a:solidFill>
              </a:rPr>
              <a:t> (TS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locale: Roberta </a:t>
            </a:r>
            <a:r>
              <a:rPr lang="en-US" sz="1600" b="1" dirty="0" err="1" smtClean="0">
                <a:solidFill>
                  <a:schemeClr val="bg1"/>
                </a:solidFill>
              </a:rPr>
              <a:t>Ramponi</a:t>
            </a:r>
            <a:r>
              <a:rPr lang="en-US" sz="1600" b="1" dirty="0" smtClean="0">
                <a:solidFill>
                  <a:schemeClr val="bg1"/>
                </a:solidFill>
              </a:rPr>
              <a:t> (</a:t>
            </a:r>
            <a:r>
              <a:rPr lang="en-US" sz="1600" b="1" dirty="0" err="1" smtClean="0">
                <a:solidFill>
                  <a:schemeClr val="bg1"/>
                </a:solidFill>
              </a:rPr>
              <a:t>Polimi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618922"/>
            <a:ext cx="9001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>
                <a:solidFill>
                  <a:schemeClr val="bg1"/>
                </a:solidFill>
                <a:latin typeface="+mn-lt"/>
              </a:rPr>
              <a:t>Programma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+mn-lt"/>
              </a:rPr>
              <a:t>Scientifico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Misura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del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raggio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Zemach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del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protone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solidFill>
                  <a:schemeClr val="bg1"/>
                </a:solidFill>
                <a:latin typeface="+mn-lt"/>
              </a:rPr>
              <a:t>Completamento degli studi sul dimostratore per il laser basato sugli sviluppi con ottiche non lineari DFG (</a:t>
            </a:r>
            <a:r>
              <a:rPr lang="it-IT" sz="1600" dirty="0" err="1">
                <a:solidFill>
                  <a:schemeClr val="bg1"/>
                </a:solidFill>
                <a:latin typeface="+mn-lt"/>
              </a:rPr>
              <a:t>difference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+mn-lt"/>
              </a:rPr>
              <a:t>frequency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 generation);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solidFill>
                  <a:schemeClr val="bg1"/>
                </a:solidFill>
                <a:latin typeface="+mn-lt"/>
              </a:rPr>
              <a:t>Completamento delle simulazioni del bersaglio con software aggiornato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solidFill>
                  <a:schemeClr val="bg1"/>
                </a:solidFill>
                <a:latin typeface="+mn-lt"/>
              </a:rPr>
              <a:t>Studio della cavità ottica ideale per le frequenze in uso e per la geometria scelta del </a:t>
            </a: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bersaglio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solidFill>
                  <a:schemeClr val="bg1"/>
                </a:solidFill>
                <a:latin typeface="+mn-lt"/>
              </a:rPr>
              <a:t>Studio dell'ottimizzazione del fascio di muoni.</a:t>
            </a:r>
          </a:p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b="1" u="sng" dirty="0">
                <a:solidFill>
                  <a:schemeClr val="bg1"/>
                </a:solidFill>
                <a:latin typeface="+mn-lt"/>
              </a:rPr>
              <a:t>R&amp;D </a:t>
            </a:r>
            <a:r>
              <a:rPr lang="en-US" b="1" u="sng" dirty="0" err="1">
                <a:solidFill>
                  <a:schemeClr val="bg1"/>
                </a:solidFill>
                <a:latin typeface="+mn-lt"/>
              </a:rPr>
              <a:t>su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+mn-lt"/>
              </a:rPr>
              <a:t>sorgente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 laser e </a:t>
            </a:r>
            <a:r>
              <a:rPr lang="en-US" b="1" u="sng" dirty="0" err="1">
                <a:solidFill>
                  <a:schemeClr val="bg1"/>
                </a:solidFill>
                <a:latin typeface="+mn-lt"/>
              </a:rPr>
              <a:t>cavità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+mn-lt"/>
              </a:rPr>
              <a:t>ottica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+mn-lt"/>
              </a:rPr>
              <a:t>di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latin typeface="+mn-lt"/>
              </a:rPr>
              <a:t>misura</a:t>
            </a:r>
            <a:endParaRPr lang="en-US" b="1" u="sng" dirty="0" smtClean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it-IT" dirty="0">
                <a:solidFill>
                  <a:schemeClr val="bg1"/>
                </a:solidFill>
                <a:latin typeface="+mn-lt"/>
                <a:sym typeface="Symbol"/>
              </a:rPr>
              <a:t>Sorgente laser: collaborazione con KTH-Stoccolma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dirty="0">
                <a:solidFill>
                  <a:schemeClr val="bg1"/>
                </a:solidFill>
                <a:latin typeface="+mn-lt"/>
                <a:sym typeface="Symbol"/>
              </a:rPr>
              <a:t> Cavità ottica: collaborazione con TU-Delft</a:t>
            </a:r>
            <a:endParaRPr lang="en-US" dirty="0">
              <a:solidFill>
                <a:schemeClr val="bg1"/>
              </a:solidFill>
              <a:latin typeface="+mn-lt"/>
              <a:sym typeface="Symbol"/>
            </a:endParaRPr>
          </a:p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 smtClean="0">
              <a:solidFill>
                <a:schemeClr val="bg1"/>
              </a:solidFill>
              <a:latin typeface="+mn-lt"/>
              <a:sym typeface="Symbo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 smtClean="0">
                <a:solidFill>
                  <a:schemeClr val="bg1"/>
                </a:solidFill>
                <a:latin typeface="+mn-lt"/>
                <a:sym typeface="Symbol"/>
              </a:rPr>
              <a:t>Laboratori</a:t>
            </a:r>
            <a:r>
              <a:rPr lang="en-US" b="1" u="sng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+mn-lt"/>
                <a:sym typeface="Symbol"/>
              </a:rPr>
              <a:t>per </a:t>
            </a:r>
            <a:r>
              <a:rPr lang="en-US" b="1" u="sng" dirty="0" err="1" smtClean="0">
                <a:solidFill>
                  <a:schemeClr val="bg1"/>
                </a:solidFill>
                <a:latin typeface="+mn-lt"/>
                <a:sym typeface="Symbol"/>
              </a:rPr>
              <a:t>Misure</a:t>
            </a:r>
            <a:endParaRPr lang="en-US" b="1" u="sng" dirty="0" smtClean="0">
              <a:solidFill>
                <a:schemeClr val="bg1"/>
              </a:solidFill>
              <a:latin typeface="+mn-lt"/>
              <a:sym typeface="Symbol"/>
            </a:endParaRPr>
          </a:p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latin typeface="+mn-lt"/>
              <a:sym typeface="Symbo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sym typeface="Symbol"/>
              </a:rPr>
              <a:t> Italia: </a:t>
            </a:r>
            <a:r>
              <a:rPr lang="it-IT" dirty="0">
                <a:solidFill>
                  <a:schemeClr val="bg1"/>
                </a:solidFill>
                <a:latin typeface="+mn-lt"/>
                <a:sym typeface="Symbol"/>
              </a:rPr>
              <a:t>TS</a:t>
            </a:r>
            <a:r>
              <a:rPr lang="it-IT" b="1" dirty="0">
                <a:solidFill>
                  <a:schemeClr val="bg1"/>
                </a:solidFill>
                <a:latin typeface="+mn-lt"/>
                <a:sym typeface="Symbo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sym typeface="Symbol"/>
              </a:rPr>
              <a:t> Estero: </a:t>
            </a:r>
            <a:r>
              <a:rPr lang="it-IT" dirty="0">
                <a:solidFill>
                  <a:schemeClr val="bg1"/>
                </a:solidFill>
                <a:latin typeface="+mn-lt"/>
                <a:sym typeface="Symbol"/>
              </a:rPr>
              <a:t>TU-Delft; KTH-Stoccolma; 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Rutheford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Laboratory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 RAL </a:t>
            </a:r>
            <a:endParaRPr lang="en-US" dirty="0">
              <a:solidFill>
                <a:schemeClr val="bg1"/>
              </a:solidFill>
              <a:latin typeface="+mn-lt"/>
              <a:sym typeface="Symbol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79388" y="6237288"/>
            <a:ext cx="878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>
                <a:solidFill>
                  <a:schemeClr val="bg1"/>
                </a:solidFill>
                <a:latin typeface="Comic Sans MS" pitchFamily="66" charset="0"/>
              </a:rPr>
              <a:t>Sezioni coinvolte</a:t>
            </a:r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: TS, MI-Bicocca, MI-Politecnico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39981" y="116632"/>
            <a:ext cx="199651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FTE =  0.2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Ricercatori</a:t>
            </a:r>
            <a:r>
              <a:rPr lang="en-US" b="1" dirty="0" smtClean="0">
                <a:solidFill>
                  <a:schemeClr val="bg1"/>
                </a:solidFill>
              </a:rPr>
              <a:t>  = 0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Tecnologi</a:t>
            </a:r>
            <a:r>
              <a:rPr lang="en-US" b="1" dirty="0" smtClean="0">
                <a:solidFill>
                  <a:schemeClr val="bg1"/>
                </a:solidFill>
              </a:rPr>
              <a:t> = 0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Ass/</a:t>
            </a:r>
            <a:r>
              <a:rPr lang="en-US" b="1" dirty="0" err="1" smtClean="0">
                <a:solidFill>
                  <a:schemeClr val="bg1"/>
                </a:solidFill>
              </a:rPr>
              <a:t>Dott</a:t>
            </a:r>
            <a:r>
              <a:rPr lang="en-US" b="1" dirty="0" smtClean="0">
                <a:solidFill>
                  <a:schemeClr val="bg1"/>
                </a:solidFill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07950" y="66675"/>
            <a:ext cx="8640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Raggio di Zemach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79512" y="1134616"/>
            <a:ext cx="8748712" cy="49552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ct val="30000"/>
              </a:spcAft>
            </a:pPr>
            <a:r>
              <a:rPr lang="en-US" sz="2000" dirty="0">
                <a:solidFill>
                  <a:schemeClr val="bg1"/>
                </a:solidFill>
              </a:rPr>
              <a:t>Il </a:t>
            </a:r>
            <a:r>
              <a:rPr lang="en-US" sz="2000" u="sng" dirty="0" err="1">
                <a:solidFill>
                  <a:schemeClr val="bg1"/>
                </a:solidFill>
              </a:rPr>
              <a:t>Raggio</a:t>
            </a:r>
            <a:r>
              <a:rPr lang="en-US" sz="2000" u="sng" dirty="0">
                <a:solidFill>
                  <a:schemeClr val="bg1"/>
                </a:solidFill>
              </a:rPr>
              <a:t> </a:t>
            </a:r>
            <a:r>
              <a:rPr lang="en-US" sz="2000" u="sng" dirty="0" err="1">
                <a:solidFill>
                  <a:schemeClr val="bg1"/>
                </a:solidFill>
              </a:rPr>
              <a:t>di</a:t>
            </a:r>
            <a:r>
              <a:rPr lang="en-US" sz="2000" u="sng" dirty="0">
                <a:solidFill>
                  <a:schemeClr val="bg1"/>
                </a:solidFill>
              </a:rPr>
              <a:t> </a:t>
            </a:r>
            <a:r>
              <a:rPr lang="en-US" sz="2000" u="sng" dirty="0" err="1">
                <a:solidFill>
                  <a:schemeClr val="bg1"/>
                </a:solidFill>
              </a:rPr>
              <a:t>Zemach</a:t>
            </a:r>
            <a:r>
              <a:rPr lang="en-US" sz="2000" dirty="0">
                <a:solidFill>
                  <a:schemeClr val="bg1"/>
                </a:solidFill>
              </a:rPr>
              <a:t> del </a:t>
            </a:r>
            <a:r>
              <a:rPr lang="en-US" sz="2000" dirty="0" err="1">
                <a:solidFill>
                  <a:schemeClr val="bg1"/>
                </a:solidFill>
              </a:rPr>
              <a:t>protone</a:t>
            </a:r>
            <a:r>
              <a:rPr lang="en-US" sz="2000" dirty="0">
                <a:solidFill>
                  <a:schemeClr val="bg1"/>
                </a:solidFill>
              </a:rPr>
              <a:t> è un </a:t>
            </a:r>
            <a:r>
              <a:rPr lang="en-US" sz="2000" dirty="0" err="1">
                <a:solidFill>
                  <a:schemeClr val="bg1"/>
                </a:solidFill>
              </a:rPr>
              <a:t>parametro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fondamentale</a:t>
            </a:r>
            <a:r>
              <a:rPr lang="en-US" sz="2000" dirty="0">
                <a:solidFill>
                  <a:schemeClr val="bg1"/>
                </a:solidFill>
              </a:rPr>
              <a:t> legato </a:t>
            </a:r>
            <a:r>
              <a:rPr lang="en-US" sz="2000" dirty="0" err="1">
                <a:solidFill>
                  <a:schemeClr val="bg1"/>
                </a:solidFill>
              </a:rPr>
              <a:t>alla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distribuzione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spaziale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sia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carica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elettrica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sia</a:t>
            </a:r>
            <a:r>
              <a:rPr lang="en-US" sz="2000" dirty="0">
                <a:solidFill>
                  <a:schemeClr val="bg1"/>
                </a:solidFill>
              </a:rPr>
              <a:t> del </a:t>
            </a:r>
            <a:r>
              <a:rPr lang="en-US" sz="2000" dirty="0" err="1">
                <a:solidFill>
                  <a:schemeClr val="bg1"/>
                </a:solidFill>
              </a:rPr>
              <a:t>momento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magnetico</a:t>
            </a:r>
            <a:r>
              <a:rPr lang="en-US" sz="2000" dirty="0">
                <a:solidFill>
                  <a:schemeClr val="bg1"/>
                </a:solidFill>
              </a:rPr>
              <a:t> del </a:t>
            </a:r>
            <a:r>
              <a:rPr lang="en-US" sz="2000" dirty="0" err="1">
                <a:solidFill>
                  <a:schemeClr val="bg1"/>
                </a:solidFill>
              </a:rPr>
              <a:t>protone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50000"/>
              </a:lnSpc>
              <a:spcAft>
                <a:spcPct val="300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 algn="just">
              <a:spcAft>
                <a:spcPct val="30000"/>
              </a:spcAft>
            </a:pPr>
            <a:r>
              <a:rPr lang="it-IT" sz="2000" dirty="0" smtClean="0">
                <a:solidFill>
                  <a:schemeClr val="bg1"/>
                </a:solidFill>
              </a:rPr>
              <a:t>Il </a:t>
            </a:r>
            <a:r>
              <a:rPr lang="it-IT" sz="2000" dirty="0">
                <a:solidFill>
                  <a:schemeClr val="bg1"/>
                </a:solidFill>
              </a:rPr>
              <a:t>suo valore fissa il limite per il valore del raggio di carica del protone, contribuendo quindi a risolvere il problema della discordanza dei dati ottenuti in precedenti esperimenti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50000"/>
              </a:lnSpc>
              <a:spcAft>
                <a:spcPct val="30000"/>
              </a:spcAft>
            </a:pPr>
            <a:endParaRPr lang="it-IT" sz="2000" dirty="0">
              <a:solidFill>
                <a:schemeClr val="bg1"/>
              </a:solidFill>
            </a:endParaRPr>
          </a:p>
          <a:p>
            <a:pPr algn="just">
              <a:spcAft>
                <a:spcPct val="30000"/>
              </a:spcAft>
            </a:pPr>
            <a:r>
              <a:rPr lang="it-IT" sz="2000" dirty="0">
                <a:solidFill>
                  <a:schemeClr val="bg1"/>
                </a:solidFill>
              </a:rPr>
              <a:t>L’esperimento proposto si basa sulla misura dello </a:t>
            </a:r>
            <a:r>
              <a:rPr lang="it-IT" sz="2000" dirty="0" err="1">
                <a:solidFill>
                  <a:schemeClr val="bg1"/>
                </a:solidFill>
              </a:rPr>
              <a:t>splitting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iperfine</a:t>
            </a:r>
            <a:r>
              <a:rPr lang="it-IT" sz="2000" dirty="0">
                <a:solidFill>
                  <a:schemeClr val="bg1"/>
                </a:solidFill>
              </a:rPr>
              <a:t> del livello energetico dello stato fondamentale dell’idrogeno </a:t>
            </a:r>
            <a:r>
              <a:rPr lang="it-IT" sz="2000" dirty="0" err="1">
                <a:solidFill>
                  <a:schemeClr val="bg1"/>
                </a:solidFill>
              </a:rPr>
              <a:t>muonico</a:t>
            </a:r>
            <a:r>
              <a:rPr lang="it-IT" sz="2000" dirty="0">
                <a:solidFill>
                  <a:schemeClr val="bg1"/>
                </a:solidFill>
              </a:rPr>
              <a:t>, ottenibile inducendo mediante opportuna radiazione laser una transizione stimolata </a:t>
            </a:r>
            <a:r>
              <a:rPr lang="it-IT" sz="2000" dirty="0" err="1">
                <a:solidFill>
                  <a:schemeClr val="bg1"/>
                </a:solidFill>
              </a:rPr>
              <a:t>singoletto-tripletto</a:t>
            </a:r>
            <a:r>
              <a:rPr lang="it-IT" sz="2000" dirty="0">
                <a:solidFill>
                  <a:schemeClr val="bg1"/>
                </a:solidFill>
              </a:rPr>
              <a:t> (</a:t>
            </a:r>
            <a:r>
              <a:rPr lang="it-IT" sz="2000" baseline="30000" dirty="0">
                <a:solidFill>
                  <a:schemeClr val="bg1"/>
                </a:solidFill>
              </a:rPr>
              <a:t>3</a:t>
            </a:r>
            <a:r>
              <a:rPr lang="it-IT" sz="2000" dirty="0">
                <a:solidFill>
                  <a:schemeClr val="bg1"/>
                </a:solidFill>
              </a:rPr>
              <a:t>S</a:t>
            </a:r>
            <a:r>
              <a:rPr lang="it-IT" sz="2000" baseline="-25000" dirty="0">
                <a:solidFill>
                  <a:schemeClr val="bg1"/>
                </a:solidFill>
              </a:rPr>
              <a:t>1</a:t>
            </a:r>
            <a:r>
              <a:rPr lang="it-IT" sz="2000" dirty="0">
                <a:solidFill>
                  <a:schemeClr val="bg1"/>
                </a:solidFill>
              </a:rPr>
              <a:t>-</a:t>
            </a:r>
            <a:r>
              <a:rPr lang="it-IT" sz="2000" baseline="30000" dirty="0">
                <a:solidFill>
                  <a:schemeClr val="bg1"/>
                </a:solidFill>
              </a:rPr>
              <a:t>1</a:t>
            </a:r>
            <a:r>
              <a:rPr lang="it-IT" sz="2000" dirty="0">
                <a:solidFill>
                  <a:schemeClr val="bg1"/>
                </a:solidFill>
              </a:rPr>
              <a:t>S</a:t>
            </a:r>
            <a:r>
              <a:rPr lang="it-IT" sz="2000" baseline="-25000" dirty="0">
                <a:solidFill>
                  <a:schemeClr val="bg1"/>
                </a:solidFill>
              </a:rPr>
              <a:t>0</a:t>
            </a:r>
            <a:r>
              <a:rPr lang="it-IT" sz="2000" dirty="0">
                <a:solidFill>
                  <a:schemeClr val="bg1"/>
                </a:solidFill>
              </a:rPr>
              <a:t>). </a:t>
            </a:r>
            <a:endParaRPr lang="it-IT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50000"/>
              </a:lnSpc>
              <a:spcAft>
                <a:spcPct val="300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 algn="just">
              <a:spcAft>
                <a:spcPct val="30000"/>
              </a:spcAft>
            </a:pPr>
            <a:r>
              <a:rPr lang="it-IT" sz="2000" dirty="0" smtClean="0">
                <a:solidFill>
                  <a:schemeClr val="bg1"/>
                </a:solidFill>
              </a:rPr>
              <a:t>Il </a:t>
            </a:r>
            <a:r>
              <a:rPr lang="it-IT" sz="2000" dirty="0">
                <a:solidFill>
                  <a:schemeClr val="bg1"/>
                </a:solidFill>
              </a:rPr>
              <a:t>raggio di </a:t>
            </a:r>
            <a:r>
              <a:rPr lang="it-IT" sz="2000" dirty="0" err="1">
                <a:solidFill>
                  <a:schemeClr val="bg1"/>
                </a:solidFill>
              </a:rPr>
              <a:t>Zemach</a:t>
            </a:r>
            <a:r>
              <a:rPr lang="it-IT" sz="2000" dirty="0">
                <a:solidFill>
                  <a:schemeClr val="bg1"/>
                </a:solidFill>
              </a:rPr>
              <a:t> è legato a tale </a:t>
            </a:r>
            <a:r>
              <a:rPr lang="it-IT" sz="2000" dirty="0" err="1">
                <a:solidFill>
                  <a:schemeClr val="bg1"/>
                </a:solidFill>
              </a:rPr>
              <a:t>splitting</a:t>
            </a:r>
            <a:r>
              <a:rPr lang="it-IT" sz="2000" dirty="0">
                <a:solidFill>
                  <a:schemeClr val="bg1"/>
                </a:solidFill>
              </a:rPr>
              <a:t> da una relazione lineare simile a quella esistente fra la </a:t>
            </a:r>
            <a:r>
              <a:rPr lang="it-IT" sz="2000" dirty="0" err="1">
                <a:solidFill>
                  <a:schemeClr val="bg1"/>
                </a:solidFill>
              </a:rPr>
              <a:t>rms</a:t>
            </a:r>
            <a:r>
              <a:rPr lang="it-IT" sz="2000" dirty="0">
                <a:solidFill>
                  <a:schemeClr val="bg1"/>
                </a:solidFill>
              </a:rPr>
              <a:t> del raggio di carica e il </a:t>
            </a:r>
            <a:r>
              <a:rPr lang="it-IT" sz="2000" dirty="0" err="1">
                <a:solidFill>
                  <a:schemeClr val="bg1"/>
                </a:solidFill>
              </a:rPr>
              <a:t>Lamb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shift</a:t>
            </a:r>
            <a:r>
              <a:rPr lang="it-IT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07950" y="66675"/>
            <a:ext cx="8640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FAM-RD – sez. MI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1450" y="1370720"/>
            <a:ext cx="8748713" cy="16527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it-IT" sz="2000" b="1" u="sng" dirty="0">
                <a:solidFill>
                  <a:schemeClr val="bg1"/>
                </a:solidFill>
                <a:latin typeface="Comic Sans MS" pitchFamily="66" charset="0"/>
              </a:rPr>
              <a:t>Attività 2013</a:t>
            </a:r>
          </a:p>
          <a:p>
            <a:pPr marL="342900" indent="-342900" algn="just" fontAlgn="auto">
              <a:spcBef>
                <a:spcPts val="0"/>
              </a:spcBef>
              <a:spcAft>
                <a:spcPct val="30000"/>
              </a:spcAft>
              <a:buFont typeface="Comic Sans MS" pitchFamily="66" charset="0"/>
              <a:buChar char="–"/>
              <a:defRPr/>
            </a:pPr>
            <a:r>
              <a:rPr lang="it-IT" dirty="0">
                <a:solidFill>
                  <a:schemeClr val="bg1"/>
                </a:solidFill>
                <a:latin typeface="+mn-lt"/>
              </a:rPr>
              <a:t>Partecipazione allo studio e alla definizione della cavità ottica ideale nelle due diverse geometrie ipotizzate (bersaglio costituito da fogli di 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Au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; bersaglio costituito da opportuno gas, p.es. O</a:t>
            </a:r>
            <a:r>
              <a:rPr lang="it-IT" sz="1100" dirty="0">
                <a:solidFill>
                  <a:schemeClr val="bg1"/>
                </a:solidFill>
                <a:latin typeface="+mn-lt"/>
              </a:rPr>
              <a:t>2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);</a:t>
            </a:r>
          </a:p>
          <a:p>
            <a:pPr marL="342900" indent="-342900" algn="just" fontAlgn="auto">
              <a:spcBef>
                <a:spcPts val="0"/>
              </a:spcBef>
              <a:spcAft>
                <a:spcPct val="30000"/>
              </a:spcAft>
              <a:buFont typeface="Comic Sans MS" pitchFamily="66" charset="0"/>
              <a:buChar char="–"/>
              <a:defRPr/>
            </a:pPr>
            <a:r>
              <a:rPr lang="it-IT" sz="1600" dirty="0">
                <a:solidFill>
                  <a:schemeClr val="bg1"/>
                </a:solidFill>
                <a:latin typeface="+mn-lt"/>
              </a:rPr>
              <a:t>Coordinamento delle attività di collaborazione con TU-Delft e </a:t>
            </a:r>
            <a:r>
              <a:rPr lang="it-IT" sz="1600" dirty="0" err="1" smtClean="0">
                <a:solidFill>
                  <a:schemeClr val="bg1"/>
                </a:solidFill>
                <a:latin typeface="+mn-lt"/>
              </a:rPr>
              <a:t>KTH-Stoccolma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9512" y="3068753"/>
            <a:ext cx="8748713" cy="31885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it-IT" sz="2000" b="1" u="sng" dirty="0">
                <a:solidFill>
                  <a:schemeClr val="bg1"/>
                </a:solidFill>
                <a:latin typeface="Comic Sans MS" pitchFamily="66" charset="0"/>
              </a:rPr>
              <a:t>Attività 2014</a:t>
            </a:r>
          </a:p>
          <a:p>
            <a:pPr marL="342900" indent="-342900" algn="just" fontAlgn="auto">
              <a:spcBef>
                <a:spcPts val="0"/>
              </a:spcBef>
              <a:spcAft>
                <a:spcPct val="30000"/>
              </a:spcAft>
              <a:buFont typeface="Comic Sans MS" pitchFamily="66" charset="0"/>
              <a:buChar char="–"/>
              <a:defRPr/>
            </a:pPr>
            <a:r>
              <a:rPr lang="it-IT" dirty="0">
                <a:solidFill>
                  <a:schemeClr val="bg1"/>
                </a:solidFill>
                <a:latin typeface="+mn-lt"/>
              </a:rPr>
              <a:t>Partecipazione alla realizzazione e caratterizzazione della cavità ottica di misura</a:t>
            </a:r>
            <a:r>
              <a:rPr lang="it-IT" dirty="0" smtClean="0">
                <a:solidFill>
                  <a:schemeClr val="bg1"/>
                </a:solidFill>
                <a:latin typeface="+mn-lt"/>
              </a:rPr>
              <a:t>;</a:t>
            </a:r>
          </a:p>
          <a:p>
            <a:pPr lvl="1" algn="just">
              <a:spcAft>
                <a:spcPct val="30000"/>
              </a:spcAft>
            </a:pPr>
            <a:r>
              <a:rPr lang="en-US" sz="1600" dirty="0" err="1" smtClean="0">
                <a:solidFill>
                  <a:schemeClr val="bg1"/>
                </a:solidFill>
              </a:rPr>
              <a:t>Verrà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considerata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possibilità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realizzare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cavità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multipasso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cavità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risonante</a:t>
            </a:r>
            <a:r>
              <a:rPr lang="en-US" sz="1600" dirty="0" smtClean="0">
                <a:solidFill>
                  <a:schemeClr val="bg1"/>
                </a:solidFill>
              </a:rPr>
              <a:t> per </a:t>
            </a:r>
            <a:r>
              <a:rPr lang="en-US" sz="1600" dirty="0" err="1" smtClean="0">
                <a:solidFill>
                  <a:schemeClr val="bg1"/>
                </a:solidFill>
              </a:rPr>
              <a:t>ottenere</a:t>
            </a:r>
            <a:r>
              <a:rPr lang="en-US" sz="1600" dirty="0" smtClean="0">
                <a:solidFill>
                  <a:schemeClr val="bg1"/>
                </a:solidFill>
              </a:rPr>
              <a:t> un </a:t>
            </a:r>
            <a:r>
              <a:rPr lang="en-US" sz="1600" dirty="0" err="1" smtClean="0">
                <a:solidFill>
                  <a:schemeClr val="bg1"/>
                </a:solidFill>
              </a:rPr>
              <a:t>ulteriore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incremento</a:t>
            </a:r>
            <a:r>
              <a:rPr lang="en-US" sz="1600" dirty="0" smtClean="0">
                <a:solidFill>
                  <a:schemeClr val="bg1"/>
                </a:solidFill>
              </a:rPr>
              <a:t> del </a:t>
            </a:r>
            <a:r>
              <a:rPr lang="en-US" sz="1600" dirty="0" err="1" smtClean="0">
                <a:solidFill>
                  <a:schemeClr val="bg1"/>
                </a:solidFill>
              </a:rPr>
              <a:t>segnale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</a:p>
          <a:p>
            <a:pPr lvl="1" algn="just">
              <a:spcAft>
                <a:spcPct val="30000"/>
              </a:spcAft>
            </a:pPr>
            <a:r>
              <a:rPr lang="en-US" sz="1600" dirty="0" err="1" smtClean="0">
                <a:solidFill>
                  <a:schemeClr val="bg1"/>
                </a:solidFill>
              </a:rPr>
              <a:t>Sarà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cruciale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scelta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degli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specchi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che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devono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presentare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alta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riflettività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nel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medio</a:t>
            </a:r>
            <a:r>
              <a:rPr lang="en-US" sz="1600" dirty="0" smtClean="0">
                <a:solidFill>
                  <a:schemeClr val="bg1"/>
                </a:solidFill>
              </a:rPr>
              <a:t> IR. </a:t>
            </a:r>
            <a:r>
              <a:rPr lang="en-US" sz="1600" dirty="0" err="1" smtClean="0">
                <a:solidFill>
                  <a:schemeClr val="bg1"/>
                </a:solidFill>
              </a:rPr>
              <a:t>Verranno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utilizzati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specchi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metalici</a:t>
            </a:r>
            <a:r>
              <a:rPr lang="en-US" sz="1600" dirty="0" smtClean="0">
                <a:solidFill>
                  <a:schemeClr val="bg1"/>
                </a:solidFill>
              </a:rPr>
              <a:t>, se </a:t>
            </a:r>
            <a:r>
              <a:rPr lang="en-US" sz="1600" dirty="0" err="1" smtClean="0">
                <a:solidFill>
                  <a:schemeClr val="bg1"/>
                </a:solidFill>
              </a:rPr>
              <a:t>necessario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opportunamente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sagomati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</a:p>
          <a:p>
            <a:pPr lvl="1" algn="just">
              <a:spcAft>
                <a:spcPct val="30000"/>
              </a:spcAft>
            </a:pPr>
            <a:r>
              <a:rPr lang="en-US" sz="1600" dirty="0" err="1" smtClean="0">
                <a:solidFill>
                  <a:schemeClr val="bg1"/>
                </a:solidFill>
              </a:rPr>
              <a:t>L’attività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verrà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svolta</a:t>
            </a:r>
            <a:r>
              <a:rPr lang="en-US" sz="1600" dirty="0" smtClean="0">
                <a:solidFill>
                  <a:schemeClr val="bg1"/>
                </a:solidFill>
              </a:rPr>
              <a:t> in </a:t>
            </a:r>
            <a:r>
              <a:rPr lang="en-US" sz="1600" dirty="0" err="1" smtClean="0">
                <a:solidFill>
                  <a:schemeClr val="bg1"/>
                </a:solidFill>
              </a:rPr>
              <a:t>stretta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collaborazione</a:t>
            </a:r>
            <a:r>
              <a:rPr lang="en-US" sz="1600" dirty="0" smtClean="0">
                <a:solidFill>
                  <a:schemeClr val="bg1"/>
                </a:solidFill>
              </a:rPr>
              <a:t> con TU-Delft, </a:t>
            </a:r>
            <a:r>
              <a:rPr lang="en-US" sz="1600" dirty="0" err="1" smtClean="0">
                <a:solidFill>
                  <a:schemeClr val="bg1"/>
                </a:solidFill>
              </a:rPr>
              <a:t>sia</a:t>
            </a:r>
            <a:r>
              <a:rPr lang="en-US" sz="1600" dirty="0" smtClean="0">
                <a:solidFill>
                  <a:schemeClr val="bg1"/>
                </a:solidFill>
              </a:rPr>
              <a:t> per </a:t>
            </a:r>
            <a:r>
              <a:rPr lang="en-US" sz="1600" dirty="0" err="1" smtClean="0">
                <a:solidFill>
                  <a:schemeClr val="bg1"/>
                </a:solidFill>
              </a:rPr>
              <a:t>quanto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riguarda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il</a:t>
            </a:r>
            <a:r>
              <a:rPr lang="en-US" sz="1600" dirty="0" smtClean="0">
                <a:solidFill>
                  <a:schemeClr val="bg1"/>
                </a:solidFill>
              </a:rPr>
              <a:t> design </a:t>
            </a:r>
            <a:r>
              <a:rPr lang="en-US" sz="1600" dirty="0" err="1" smtClean="0">
                <a:solidFill>
                  <a:schemeClr val="bg1"/>
                </a:solidFill>
              </a:rPr>
              <a:t>della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cavità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che</a:t>
            </a:r>
            <a:r>
              <a:rPr lang="en-US" sz="1600" dirty="0" smtClean="0">
                <a:solidFill>
                  <a:schemeClr val="bg1"/>
                </a:solidFill>
              </a:rPr>
              <a:t> per la </a:t>
            </a:r>
            <a:r>
              <a:rPr lang="en-US" sz="1600" dirty="0" err="1" smtClean="0">
                <a:solidFill>
                  <a:schemeClr val="bg1"/>
                </a:solidFill>
              </a:rPr>
              <a:t>sua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realizzazione</a:t>
            </a:r>
            <a:r>
              <a:rPr lang="en-US" sz="1600" dirty="0" smtClean="0">
                <a:solidFill>
                  <a:schemeClr val="bg1"/>
                </a:solidFill>
              </a:rPr>
              <a:t> e </a:t>
            </a:r>
            <a:r>
              <a:rPr lang="en-US" sz="1600" dirty="0" err="1" smtClean="0">
                <a:solidFill>
                  <a:schemeClr val="bg1"/>
                </a:solidFill>
              </a:rPr>
              <a:t>caratterizzazione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ct val="30000"/>
              </a:spcAft>
              <a:buFont typeface="Comic Sans MS" pitchFamily="66" charset="0"/>
              <a:buChar char="–"/>
              <a:defRPr/>
            </a:pPr>
            <a:r>
              <a:rPr lang="it-IT" dirty="0">
                <a:solidFill>
                  <a:schemeClr val="bg1"/>
                </a:solidFill>
                <a:latin typeface="+mn-lt"/>
              </a:rPr>
              <a:t>Coordinamento delle attività di collaborazione con TU-Delft e KTH-Stoccolma; </a:t>
            </a:r>
          </a:p>
          <a:p>
            <a:pPr marL="342900" indent="-342900" algn="just" fontAlgn="auto">
              <a:spcBef>
                <a:spcPts val="0"/>
              </a:spcBef>
              <a:spcAft>
                <a:spcPct val="30000"/>
              </a:spcAft>
              <a:buFont typeface="Comic Sans MS" pitchFamily="66" charset="0"/>
              <a:buChar char="–"/>
              <a:defRPr/>
            </a:pPr>
            <a:r>
              <a:rPr lang="it-IT" dirty="0">
                <a:solidFill>
                  <a:schemeClr val="bg1"/>
                </a:solidFill>
                <a:cs typeface="Calibri" pitchFamily="34" charset="0"/>
              </a:rPr>
              <a:t>Partecipazione alla definizione dei parametri finali dell’esperimento.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7167563" y="188913"/>
            <a:ext cx="1781175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FTE =  0.2</a:t>
            </a:r>
          </a:p>
          <a:p>
            <a:r>
              <a:rPr lang="en-US" b="1">
                <a:solidFill>
                  <a:schemeClr val="bg1"/>
                </a:solidFill>
              </a:rPr>
              <a:t>Ricercatori  0.2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Esperimento</a:t>
            </a:r>
            <a:r>
              <a:rPr lang="en-US" sz="4400" b="1" dirty="0" smtClean="0">
                <a:solidFill>
                  <a:srgbClr val="FFFF00"/>
                </a:solidFill>
              </a:rPr>
              <a:t> EXOTIC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nazionale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  <a:r>
              <a:rPr lang="en-US" sz="1600" b="1" dirty="0" err="1" smtClean="0">
                <a:solidFill>
                  <a:schemeClr val="bg1"/>
                </a:solidFill>
              </a:rPr>
              <a:t>Dimitra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Pierroutsakou</a:t>
            </a:r>
            <a:r>
              <a:rPr lang="en-US" sz="1600" b="1" dirty="0" smtClean="0">
                <a:solidFill>
                  <a:schemeClr val="bg1"/>
                </a:solidFill>
              </a:rPr>
              <a:t> (NA)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La </a:t>
            </a:r>
            <a:r>
              <a:rPr lang="en-US" sz="1600" b="1" dirty="0" err="1" smtClean="0">
                <a:solidFill>
                  <a:schemeClr val="bg1"/>
                </a:solidFill>
              </a:rPr>
              <a:t>sigla</a:t>
            </a:r>
            <a:r>
              <a:rPr lang="en-US" sz="1600" b="1" dirty="0" smtClean="0">
                <a:solidFill>
                  <a:schemeClr val="bg1"/>
                </a:solidFill>
              </a:rPr>
              <a:t> non </a:t>
            </a:r>
            <a:r>
              <a:rPr lang="en-US" sz="1600" b="1" dirty="0" err="1" smtClean="0">
                <a:solidFill>
                  <a:schemeClr val="bg1"/>
                </a:solidFill>
              </a:rPr>
              <a:t>sarà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presente</a:t>
            </a:r>
            <a:r>
              <a:rPr lang="en-US" sz="1600" b="1" dirty="0" smtClean="0">
                <a:solidFill>
                  <a:schemeClr val="bg1"/>
                </a:solidFill>
              </a:rPr>
              <a:t> a Milano </a:t>
            </a:r>
            <a:r>
              <a:rPr lang="en-US" sz="1600" b="1" dirty="0" err="1" smtClean="0">
                <a:solidFill>
                  <a:schemeClr val="bg1"/>
                </a:solidFill>
              </a:rPr>
              <a:t>nel</a:t>
            </a:r>
            <a:r>
              <a:rPr lang="en-US" sz="1600" b="1" dirty="0" smtClean="0">
                <a:solidFill>
                  <a:schemeClr val="bg1"/>
                </a:solidFill>
              </a:rPr>
              <a:t> 2014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9981" y="116632"/>
            <a:ext cx="199651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FTE =  0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Ricercatori</a:t>
            </a:r>
            <a:r>
              <a:rPr lang="en-US" b="1" dirty="0" smtClean="0">
                <a:solidFill>
                  <a:schemeClr val="bg1"/>
                </a:solidFill>
              </a:rPr>
              <a:t>  = 0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Tecnologi</a:t>
            </a:r>
            <a:r>
              <a:rPr lang="en-US" b="1" dirty="0" smtClean="0">
                <a:solidFill>
                  <a:schemeClr val="bg1"/>
                </a:solidFill>
              </a:rPr>
              <a:t> = 0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Ass/</a:t>
            </a:r>
            <a:r>
              <a:rPr lang="en-US" b="1" dirty="0" err="1" smtClean="0">
                <a:solidFill>
                  <a:schemeClr val="bg1"/>
                </a:solidFill>
              </a:rPr>
              <a:t>Dott</a:t>
            </a:r>
            <a:r>
              <a:rPr lang="en-US" b="1" dirty="0" smtClean="0">
                <a:solidFill>
                  <a:schemeClr val="bg1"/>
                </a:solidFill>
              </a:rPr>
              <a:t> =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5689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err="1" smtClean="0">
                <a:solidFill>
                  <a:schemeClr val="bg1"/>
                </a:solidFill>
                <a:latin typeface="+mj-lt"/>
              </a:rPr>
              <a:t>Programma</a:t>
            </a:r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latin typeface="+mj-lt"/>
              </a:rPr>
              <a:t>Scientifico</a:t>
            </a:r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just">
              <a:lnSpc>
                <a:spcPct val="50000"/>
              </a:lnSpc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1)Studio dei meccanismi di reazione e della struttura di nuclei stabili debolmente legati e 	di nuclei esotici</a:t>
            </a:r>
            <a:endParaRPr lang="it-IT" dirty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2) Misure di interesse astrofisico usando </a:t>
            </a:r>
            <a:r>
              <a:rPr lang="it-IT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RIBs</a:t>
            </a:r>
            <a:endParaRPr lang="it-IT" dirty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3)Studio di moti collettivi, del Dipolo Dinamico in reazioni dissipative tra ioni pesanti</a:t>
            </a:r>
          </a:p>
          <a:p>
            <a:pPr algn="just">
              <a:lnSpc>
                <a:spcPct val="50000"/>
              </a:lnSpc>
            </a:pPr>
            <a:endParaRPr lang="it-IT" b="1" u="sng" dirty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algn="just"/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R&amp;D sui </a:t>
            </a:r>
            <a:r>
              <a:rPr lang="en-US" b="1" u="sng" dirty="0" err="1" smtClean="0">
                <a:solidFill>
                  <a:schemeClr val="bg1"/>
                </a:solidFill>
                <a:latin typeface="+mj-lt"/>
              </a:rPr>
              <a:t>rivelatori</a:t>
            </a:r>
            <a:endParaRPr lang="en-US" b="1" u="sng" dirty="0" smtClean="0">
              <a:solidFill>
                <a:schemeClr val="bg1"/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latin typeface="+mj-lt"/>
                <a:sym typeface="Symbol"/>
              </a:rPr>
              <a:t> Camere a ionizzazione, DSSD da 40 e 300 </a:t>
            </a:r>
            <a:r>
              <a:rPr lang="it-IT" b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m</a:t>
            </a:r>
            <a:r>
              <a:rPr lang="it-IT" b="1" dirty="0" smtClean="0">
                <a:solidFill>
                  <a:schemeClr val="bg1"/>
                </a:solidFill>
                <a:latin typeface="+mj-lt"/>
                <a:sym typeface="Symbol"/>
              </a:rPr>
              <a:t>m con relativa elettronica ASIC ed 	elettronica a basso rumore</a:t>
            </a:r>
          </a:p>
          <a:p>
            <a:pPr>
              <a:lnSpc>
                <a:spcPct val="50000"/>
              </a:lnSpc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endParaRPr lang="en-US" b="1" u="sng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endParaRPr lang="en-US" b="1" u="sng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r>
              <a:rPr lang="en-US" b="1" u="sng" dirty="0" err="1" smtClean="0">
                <a:solidFill>
                  <a:schemeClr val="bg1"/>
                </a:solidFill>
                <a:latin typeface="+mj-lt"/>
                <a:sym typeface="Symbol"/>
              </a:rPr>
              <a:t>Laboratori</a:t>
            </a:r>
            <a:r>
              <a:rPr lang="en-US" b="1" u="sng" dirty="0" smtClean="0">
                <a:solidFill>
                  <a:schemeClr val="bg1"/>
                </a:solidFill>
                <a:latin typeface="+mj-lt"/>
                <a:sym typeface="Symbol"/>
              </a:rPr>
              <a:t> per </a:t>
            </a:r>
            <a:r>
              <a:rPr lang="en-US" b="1" u="sng" dirty="0" err="1" smtClean="0">
                <a:solidFill>
                  <a:schemeClr val="bg1"/>
                </a:solidFill>
                <a:latin typeface="+mj-lt"/>
                <a:sym typeface="Symbol"/>
              </a:rPr>
              <a:t>Misure</a:t>
            </a:r>
            <a:endParaRPr lang="en-US" b="1" u="sng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pPr>
              <a:lnSpc>
                <a:spcPct val="50000"/>
              </a:lnSpc>
            </a:pPr>
            <a:endParaRPr lang="it-IT" b="1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latin typeface="+mj-lt"/>
                <a:sym typeface="Symbol"/>
              </a:rPr>
              <a:t>LNL, LNS,CRIB (Giappone), GANIL (Francia), ANL (USA)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 dirty="0">
                <a:solidFill>
                  <a:schemeClr val="bg1"/>
                </a:solidFill>
                <a:latin typeface="Comic Sans MS" pitchFamily="66" charset="0"/>
              </a:rPr>
              <a:t>Sezioni coinvolte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MI, NA, PD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15" descr="EXOTIC_logo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25" y="116632"/>
            <a:ext cx="1895340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28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0" y="908720"/>
            <a:ext cx="9144000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99076" y="4797152"/>
            <a:ext cx="4328908" cy="1938992"/>
          </a:xfrm>
          <a:prstGeom prst="rect">
            <a:avLst/>
          </a:prstGeom>
          <a:solidFill>
            <a:schemeClr val="bg2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defTabSz="4114800">
              <a:defRPr/>
            </a:pPr>
            <a:r>
              <a:rPr lang="it-IT" sz="1500" b="1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8</a:t>
            </a:r>
            <a:r>
              <a:rPr lang="it-IT" sz="1500" b="1" dirty="0" smtClean="0">
                <a:solidFill>
                  <a:srgbClr val="002060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it-IT" sz="1500" b="1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Telescopes </a:t>
            </a:r>
            <a:r>
              <a:rPr lang="en-US" sz="15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each one consisting of:</a:t>
            </a:r>
            <a:endParaRPr lang="it-IT" sz="1500" dirty="0">
              <a:solidFill>
                <a:srgbClr val="2D2D8A"/>
              </a:solidFill>
              <a:latin typeface="Comic Sans MS" pitchFamily="66" charset="0"/>
              <a:cs typeface="Tahoma" pitchFamily="34" charset="0"/>
            </a:endParaRPr>
          </a:p>
          <a:p>
            <a:pPr algn="just" defTabSz="4114800">
              <a:defRPr/>
            </a:pPr>
            <a:r>
              <a:rPr lang="it-IT" sz="1500" b="1" dirty="0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D</a:t>
            </a:r>
            <a:r>
              <a:rPr lang="it-IT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E – Ionization Chamber</a:t>
            </a:r>
          </a:p>
          <a:p>
            <a:pPr algn="just" defTabSz="4114800">
              <a:defRPr/>
            </a:pPr>
            <a:r>
              <a:rPr lang="it-IT" sz="1500" b="1" dirty="0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D</a:t>
            </a:r>
            <a:r>
              <a:rPr lang="it-IT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E(</a:t>
            </a:r>
            <a:r>
              <a:rPr lang="en-US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40 </a:t>
            </a:r>
            <a:r>
              <a:rPr lang="en-US" sz="1500" b="1" dirty="0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m</a:t>
            </a:r>
            <a:r>
              <a:rPr lang="en-US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m)</a:t>
            </a:r>
            <a:r>
              <a:rPr lang="it-IT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+ E (</a:t>
            </a:r>
            <a:r>
              <a:rPr lang="en-US" sz="1500" b="1" dirty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300 </a:t>
            </a:r>
            <a:r>
              <a:rPr lang="en-US" sz="1500" b="1" dirty="0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m</a:t>
            </a:r>
            <a:r>
              <a:rPr lang="en-US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m)</a:t>
            </a:r>
            <a:r>
              <a:rPr lang="it-IT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</a:t>
            </a:r>
          </a:p>
          <a:p>
            <a:pPr algn="just" defTabSz="4114800">
              <a:defRPr/>
            </a:pPr>
            <a:r>
              <a:rPr lang="it-IT" sz="15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Double Sided Silicon Strip Detectors</a:t>
            </a:r>
          </a:p>
          <a:p>
            <a:pPr algn="just" defTabSz="4114800">
              <a:defRPr/>
            </a:pPr>
            <a:r>
              <a:rPr lang="it-IT" sz="15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15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62.5 </a:t>
            </a:r>
            <a:r>
              <a:rPr lang="en-US" sz="1500" dirty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x 62.5 mm</a:t>
            </a:r>
            <a:r>
              <a:rPr lang="en-US" sz="1500" baseline="30000" dirty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2</a:t>
            </a:r>
            <a:r>
              <a:rPr lang="en-US" sz="1500" dirty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  active area </a:t>
            </a:r>
            <a:r>
              <a:rPr lang="en-US" sz="15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</a:t>
            </a:r>
          </a:p>
          <a:p>
            <a:pPr algn="just" defTabSz="4114800">
              <a:defRPr/>
            </a:pPr>
            <a:r>
              <a:rPr lang="en-US" sz="15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32 </a:t>
            </a:r>
            <a:r>
              <a:rPr lang="en-US" sz="1500" dirty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x 32 strips (2 mm</a:t>
            </a:r>
            <a:r>
              <a:rPr lang="en-US" sz="15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) </a:t>
            </a:r>
            <a:r>
              <a:rPr lang="it-IT" sz="1500" b="1" dirty="0" err="1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D</a:t>
            </a:r>
            <a:r>
              <a:rPr lang="it-IT" sz="1500" b="1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q</a:t>
            </a:r>
            <a:r>
              <a:rPr lang="it-IT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=</a:t>
            </a:r>
            <a:r>
              <a:rPr lang="en-US" sz="15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1 ° at d=10 cm</a:t>
            </a:r>
          </a:p>
          <a:p>
            <a:pPr algn="just" defTabSz="4114800">
              <a:defRPr/>
            </a:pPr>
            <a:r>
              <a:rPr lang="it-IT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last stage: 500 </a:t>
            </a:r>
            <a:r>
              <a:rPr lang="el-GR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μ</a:t>
            </a:r>
            <a:r>
              <a:rPr lang="it-IT" sz="1500" b="1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m Silicon (single pad) from the EXODET set up.</a:t>
            </a:r>
            <a:endParaRPr lang="en-US" sz="1500" dirty="0">
              <a:solidFill>
                <a:srgbClr val="3333CC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2D2D8A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ahoma" pitchFamily="34" charset="0"/>
              </a:rPr>
              <a:t>Status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ahoma" pitchFamily="34" charset="0"/>
              </a:rPr>
              <a:t> of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ahoma" pitchFamily="34" charset="0"/>
              </a:rPr>
              <a:t>EXOTIC new apparatus for measurements with RIBs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CC00"/>
                </a:solidFill>
                <a:latin typeface="Comic Sans MS" pitchFamily="66" charset="0"/>
                <a:ea typeface="+mj-ea"/>
                <a:cs typeface="Tahoma" pitchFamily="34" charset="0"/>
              </a:rPr>
              <a:t>(to be completed by the end of 2013)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omic Sans MS" pitchFamily="66" charset="0"/>
              <a:ea typeface="+mj-ea"/>
              <a:cs typeface="Tahoma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761344" y="4941168"/>
            <a:ext cx="4104456" cy="1569660"/>
          </a:xfrm>
          <a:prstGeom prst="rect">
            <a:avLst/>
          </a:prstGeom>
          <a:solidFill>
            <a:schemeClr val="bg2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114800">
              <a:defRPr/>
            </a:pP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Z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identification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through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 </a:t>
            </a:r>
            <a:r>
              <a:rPr lang="it-IT" sz="1600" dirty="0">
                <a:solidFill>
                  <a:srgbClr val="2D2D8A"/>
                </a:solidFill>
                <a:latin typeface="Symbol" pitchFamily="18" charset="2"/>
                <a:cs typeface="Tahoma" pitchFamily="34" charset="0"/>
                <a:sym typeface="Symbol" pitchFamily="18" charset="2"/>
              </a:rPr>
              <a:t>D</a:t>
            </a:r>
            <a:r>
              <a:rPr lang="it-IT" sz="1600" dirty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E-E</a:t>
            </a:r>
            <a:endParaRPr lang="it-IT" sz="1600" dirty="0" smtClean="0">
              <a:solidFill>
                <a:srgbClr val="2D2D8A"/>
              </a:solidFill>
              <a:latin typeface="Comic Sans MS" pitchFamily="66" charset="0"/>
              <a:cs typeface="Tahoma" pitchFamily="34" charset="0"/>
              <a:sym typeface="Symbol" pitchFamily="18" charset="2"/>
            </a:endParaRPr>
          </a:p>
          <a:p>
            <a:pPr algn="ctr" defTabSz="4114800">
              <a:defRPr/>
            </a:pP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TOF information</a:t>
            </a:r>
          </a:p>
          <a:p>
            <a:pPr algn="ctr" defTabSz="4114800">
              <a:defRPr/>
            </a:pP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Good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energy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, time and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angular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resolution</a:t>
            </a:r>
            <a:endParaRPr lang="it-IT" sz="1600" dirty="0" smtClean="0">
              <a:solidFill>
                <a:srgbClr val="2D2D8A"/>
              </a:solidFill>
              <a:latin typeface="Comic Sans MS" pitchFamily="66" charset="0"/>
              <a:cs typeface="Tahoma" pitchFamily="34" charset="0"/>
              <a:sym typeface="Symbol" pitchFamily="18" charset="2"/>
            </a:endParaRPr>
          </a:p>
          <a:p>
            <a:pPr algn="ctr" defTabSz="4114800">
              <a:defRPr/>
            </a:pP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High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granularity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: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coincidence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measurements</a:t>
            </a:r>
            <a:endParaRPr lang="it-IT" sz="1600" dirty="0" smtClean="0">
              <a:solidFill>
                <a:srgbClr val="2D2D8A"/>
              </a:solidFill>
              <a:latin typeface="Comic Sans MS" pitchFamily="66" charset="0"/>
              <a:cs typeface="Tahoma" pitchFamily="34" charset="0"/>
              <a:sym typeface="Symbol" pitchFamily="18" charset="2"/>
            </a:endParaRPr>
          </a:p>
          <a:p>
            <a:pPr algn="ctr" defTabSz="4114800">
              <a:defRPr/>
            </a:pP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Coverage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: 24% of 4</a:t>
            </a:r>
            <a:r>
              <a:rPr lang="it-IT" sz="1600" dirty="0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  <a:sym typeface="Symbol" pitchFamily="18" charset="2"/>
              </a:rPr>
              <a:t>p</a:t>
            </a:r>
            <a:r>
              <a:rPr lang="it-IT" sz="160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sr</a:t>
            </a:r>
            <a:endParaRPr lang="it-IT" sz="1600" dirty="0" smtClean="0">
              <a:solidFill>
                <a:srgbClr val="2D2D8A"/>
              </a:solidFill>
              <a:latin typeface="Comic Sans MS" pitchFamily="66" charset="0"/>
              <a:cs typeface="Tahoma" pitchFamily="34" charset="0"/>
              <a:sym typeface="Symbol" pitchFamily="18" charset="2"/>
            </a:endParaRPr>
          </a:p>
        </p:txBody>
      </p:sp>
      <p:grpSp>
        <p:nvGrpSpPr>
          <p:cNvPr id="2" name="Gruppo 27"/>
          <p:cNvGrpSpPr/>
          <p:nvPr/>
        </p:nvGrpSpPr>
        <p:grpSpPr>
          <a:xfrm>
            <a:off x="520157" y="908720"/>
            <a:ext cx="7580302" cy="3711575"/>
            <a:chOff x="592098" y="937300"/>
            <a:chExt cx="7580302" cy="3711575"/>
          </a:xfrm>
        </p:grpSpPr>
        <p:pic>
          <p:nvPicPr>
            <p:cNvPr id="29" name="Picture 6" descr="Descrizione: Immagin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36" r="9454"/>
            <a:stretch>
              <a:fillRect/>
            </a:stretch>
          </p:blipFill>
          <p:spPr bwMode="auto">
            <a:xfrm>
              <a:off x="2019154" y="937300"/>
              <a:ext cx="4830763" cy="371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sella di testo 49"/>
            <p:cNvSpPr txBox="1">
              <a:spLocks noChangeArrowheads="1"/>
            </p:cNvSpPr>
            <p:nvPr/>
          </p:nvSpPr>
          <p:spPr bwMode="auto">
            <a:xfrm>
              <a:off x="1744226" y="1484784"/>
              <a:ext cx="936104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 smtClean="0">
                  <a:solidFill>
                    <a:srgbClr val="993300"/>
                  </a:solidFill>
                  <a:effectLst/>
                  <a:latin typeface="Calibri"/>
                  <a:ea typeface="Calibri"/>
                  <a:cs typeface="Times New Roman"/>
                </a:rPr>
                <a:t>PPAC_B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1" name="Connettore 1 30"/>
            <p:cNvCxnSpPr>
              <a:cxnSpLocks noChangeShapeType="1"/>
            </p:cNvCxnSpPr>
            <p:nvPr/>
          </p:nvCxnSpPr>
          <p:spPr bwMode="auto">
            <a:xfrm>
              <a:off x="992088" y="2264296"/>
              <a:ext cx="1143000" cy="3429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Casella di testo 53"/>
            <p:cNvSpPr txBox="1">
              <a:spLocks noChangeArrowheads="1"/>
            </p:cNvSpPr>
            <p:nvPr/>
          </p:nvSpPr>
          <p:spPr bwMode="auto">
            <a:xfrm>
              <a:off x="592098" y="1861964"/>
              <a:ext cx="800100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solidFill>
                    <a:srgbClr val="FF6600"/>
                  </a:solidFill>
                  <a:effectLst/>
                  <a:latin typeface="Calibri"/>
                  <a:ea typeface="Calibri"/>
                  <a:cs typeface="Times New Roman"/>
                </a:rPr>
                <a:t>BEAM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3" name="Connettore 1 32"/>
            <p:cNvCxnSpPr>
              <a:cxnSpLocks noChangeShapeType="1"/>
            </p:cNvCxnSpPr>
            <p:nvPr/>
          </p:nvCxnSpPr>
          <p:spPr bwMode="auto">
            <a:xfrm>
              <a:off x="2201426" y="1941984"/>
              <a:ext cx="228600" cy="45720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Connettore 1 33"/>
            <p:cNvCxnSpPr>
              <a:cxnSpLocks noChangeShapeType="1"/>
            </p:cNvCxnSpPr>
            <p:nvPr/>
          </p:nvCxnSpPr>
          <p:spPr bwMode="auto">
            <a:xfrm flipH="1">
              <a:off x="5940152" y="2190286"/>
              <a:ext cx="1052686" cy="5186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" name="Casella di testo 50"/>
            <p:cNvSpPr txBox="1">
              <a:spLocks noChangeArrowheads="1"/>
            </p:cNvSpPr>
            <p:nvPr/>
          </p:nvSpPr>
          <p:spPr bwMode="auto">
            <a:xfrm>
              <a:off x="6707088" y="1747664"/>
              <a:ext cx="1465312" cy="571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 err="1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rPr>
                <a:t>Ionization</a:t>
              </a:r>
              <a:r>
                <a:rPr lang="it-IT" sz="1400" b="1" dirty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it-IT" sz="1400" b="1" dirty="0" err="1" smtClean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rPr>
                <a:t>Chamber</a:t>
              </a:r>
              <a:r>
                <a:rPr lang="it-IT" sz="1400" b="1" dirty="0" smtClean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rPr>
                <a:t> (</a:t>
              </a:r>
              <a:r>
                <a:rPr lang="it-IT" sz="1400" b="1" dirty="0" smtClean="0">
                  <a:solidFill>
                    <a:srgbClr val="0000FF"/>
                  </a:solidFill>
                  <a:effectLst/>
                  <a:latin typeface="Symbol" pitchFamily="18" charset="2"/>
                  <a:ea typeface="Calibri"/>
                  <a:cs typeface="Times New Roman"/>
                </a:rPr>
                <a:t>D</a:t>
              </a:r>
              <a:r>
                <a:rPr lang="it-IT" sz="1400" b="1" dirty="0" smtClean="0">
                  <a:solidFill>
                    <a:srgbClr val="0000FF"/>
                  </a:solidFill>
                  <a:effectLst/>
                  <a:latin typeface="Calibri"/>
                  <a:ea typeface="Calibri"/>
                  <a:cs typeface="Times New Roman"/>
                </a:rPr>
                <a:t>E)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6" name="Casella di testo 52"/>
            <p:cNvSpPr txBox="1">
              <a:spLocks noChangeArrowheads="1"/>
            </p:cNvSpPr>
            <p:nvPr/>
          </p:nvSpPr>
          <p:spPr bwMode="auto">
            <a:xfrm>
              <a:off x="3563888" y="1141884"/>
              <a:ext cx="12573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solidFill>
                    <a:srgbClr val="008000"/>
                  </a:solidFill>
                  <a:effectLst/>
                  <a:latin typeface="Calibri"/>
                  <a:ea typeface="Calibri"/>
                  <a:cs typeface="Times New Roman"/>
                </a:rPr>
                <a:t>Motherboard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Casella di testo 56"/>
            <p:cNvSpPr txBox="1">
              <a:spLocks noChangeArrowheads="1"/>
            </p:cNvSpPr>
            <p:nvPr/>
          </p:nvSpPr>
          <p:spPr bwMode="auto">
            <a:xfrm>
              <a:off x="5817840" y="1280200"/>
              <a:ext cx="914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ΔE</a:t>
              </a:r>
              <a:r>
                <a:rPr lang="it-IT" sz="1400" b="1">
                  <a:effectLst/>
                  <a:latin typeface="Calibri"/>
                  <a:ea typeface="Calibri"/>
                  <a:cs typeface="Times New Roman"/>
                </a:rPr>
                <a:t> - </a:t>
              </a:r>
              <a:r>
                <a:rPr lang="it-IT" sz="1400" b="1">
                  <a:solidFill>
                    <a:srgbClr val="008000"/>
                  </a:solidFill>
                  <a:effectLst/>
                  <a:latin typeface="Calibri"/>
                  <a:ea typeface="Calibri"/>
                  <a:cs typeface="Times New Roman"/>
                </a:rPr>
                <a:t>E</a:t>
              </a:r>
              <a:endParaRPr lang="it-IT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8" name="Connettore 1 37"/>
            <p:cNvCxnSpPr>
              <a:cxnSpLocks noChangeShapeType="1"/>
            </p:cNvCxnSpPr>
            <p:nvPr/>
          </p:nvCxnSpPr>
          <p:spPr bwMode="auto">
            <a:xfrm flipH="1">
              <a:off x="5792688" y="1623100"/>
              <a:ext cx="291480" cy="5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09084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4014" y="4077072"/>
            <a:ext cx="469401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  <a:defRPr/>
            </a:pPr>
            <a:r>
              <a:rPr lang="it-IT" sz="1700" b="1" kern="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Readout</a:t>
            </a:r>
            <a:r>
              <a:rPr lang="it-IT" sz="1700" b="1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: home made </a:t>
            </a:r>
            <a:r>
              <a:rPr lang="it-IT" sz="1700" b="1" kern="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highly</a:t>
            </a:r>
            <a:r>
              <a:rPr lang="it-IT" sz="1700" b="1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it-IT" sz="1700" b="1" kern="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integrated</a:t>
            </a:r>
            <a:r>
              <a:rPr lang="it-IT" sz="1700" b="1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it-IT" sz="1700" b="1" kern="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low-noise</a:t>
            </a:r>
            <a:r>
              <a:rPr lang="it-IT" sz="1700" b="1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it-IT" sz="1700" b="1" kern="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electronics</a:t>
            </a:r>
            <a:endParaRPr lang="it-IT" sz="1700" b="1" kern="0" dirty="0" smtClean="0">
              <a:solidFill>
                <a:srgbClr val="2D2D8A"/>
              </a:solidFill>
              <a:latin typeface="Comic Sans MS" pitchFamily="66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  <a:defRPr/>
            </a:pPr>
            <a:r>
              <a:rPr lang="it-IT" sz="1700" kern="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16 </a:t>
            </a:r>
            <a:r>
              <a:rPr lang="it-IT" sz="1700" kern="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channel</a:t>
            </a:r>
            <a:r>
              <a:rPr lang="it-IT" sz="1700" kern="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700" kern="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low-noise</a:t>
            </a:r>
            <a:r>
              <a:rPr lang="it-IT" sz="1700" kern="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700" kern="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pre</a:t>
            </a:r>
            <a:r>
              <a:rPr lang="it-IT" sz="1700" kern="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–</a:t>
            </a:r>
            <a:r>
              <a:rPr lang="it-IT" sz="1700" kern="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amplifier</a:t>
            </a:r>
            <a:r>
              <a:rPr lang="it-IT" sz="1700" kern="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700" kern="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boards</a:t>
            </a:r>
            <a:endParaRPr lang="it-IT" sz="1700" kern="0" dirty="0" smtClean="0">
              <a:solidFill>
                <a:srgbClr val="2D2D8A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  <a:defRPr/>
            </a:pPr>
            <a:r>
              <a:rPr lang="it-IT" sz="1700" kern="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16 </a:t>
            </a:r>
            <a:r>
              <a:rPr lang="it-IT" sz="1700" kern="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channel</a:t>
            </a:r>
            <a:r>
              <a:rPr lang="it-IT" sz="1700" kern="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MEGAMP: (SA+CFD+TAC) </a:t>
            </a:r>
            <a:r>
              <a:rPr lang="it-IT" sz="1700" kern="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modules</a:t>
            </a:r>
            <a:r>
              <a:rPr lang="en-US" sz="17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that allow </a:t>
            </a:r>
            <a:r>
              <a:rPr lang="en-US" sz="17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 sequentially read out of both energy and timing information by means of a fast multiplexer </a:t>
            </a:r>
            <a:r>
              <a:rPr lang="en-US" sz="17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circuit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  <a:defRPr/>
            </a:pPr>
            <a:r>
              <a:rPr lang="en-US" sz="1500" i="1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1500" i="1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Boiano</a:t>
            </a:r>
            <a:r>
              <a:rPr lang="en-US" sz="1500" i="1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et al,  2012 </a:t>
            </a:r>
            <a:r>
              <a:rPr lang="en-US" sz="1500" i="1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IEEE </a:t>
            </a:r>
            <a:r>
              <a:rPr lang="en-US" sz="1500" i="1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NSS </a:t>
            </a:r>
            <a:r>
              <a:rPr lang="it-IT" sz="1500" i="1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2012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  <a:defRPr/>
            </a:pPr>
            <a:endParaRPr lang="it-IT" sz="1500" i="1" kern="0" dirty="0" smtClean="0">
              <a:solidFill>
                <a:srgbClr val="2D2D8A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  <a:defRPr/>
            </a:pPr>
            <a:r>
              <a:rPr lang="it-IT" kern="0" dirty="0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D</a:t>
            </a:r>
            <a:r>
              <a:rPr lang="it-IT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E (FWHM): </a:t>
            </a:r>
            <a:r>
              <a:rPr lang="it-IT" b="1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34 </a:t>
            </a:r>
            <a:r>
              <a:rPr lang="it-IT" b="1" kern="0" dirty="0" err="1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keV</a:t>
            </a:r>
            <a:r>
              <a:rPr lang="it-IT" b="1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 </a:t>
            </a:r>
            <a:endParaRPr lang="it-IT" kern="0" dirty="0" smtClean="0">
              <a:solidFill>
                <a:srgbClr val="2D2D8A"/>
              </a:solidFill>
              <a:latin typeface="Comic Sans MS" pitchFamily="66" charset="0"/>
              <a:cs typeface="Tahom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0000"/>
            </a:pPr>
            <a:r>
              <a:rPr lang="it-IT" kern="0" dirty="0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D</a:t>
            </a:r>
            <a:r>
              <a:rPr lang="it-IT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t (FWHM): </a:t>
            </a:r>
            <a:r>
              <a:rPr lang="it-IT" b="1" kern="0" dirty="0" smtClean="0">
                <a:solidFill>
                  <a:srgbClr val="2D2D8A"/>
                </a:solidFill>
                <a:latin typeface="Comic Sans MS" pitchFamily="66" charset="0"/>
                <a:cs typeface="Tahoma" pitchFamily="34" charset="0"/>
              </a:rPr>
              <a:t>0.9 ns</a:t>
            </a:r>
            <a:endParaRPr lang="it-IT" kern="0" dirty="0" smtClean="0">
              <a:solidFill>
                <a:srgbClr val="2D2D8A"/>
              </a:solidFill>
              <a:latin typeface="Comic Sans MS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32"/>
          <a:stretch>
            <a:fillRect/>
          </a:stretch>
        </p:blipFill>
        <p:spPr>
          <a:xfrm>
            <a:off x="4546509" y="404664"/>
            <a:ext cx="4345971" cy="3341203"/>
          </a:xfrm>
          <a:prstGeom prst="rect">
            <a:avLst/>
          </a:prstGeom>
        </p:spPr>
      </p:pic>
      <p:pic>
        <p:nvPicPr>
          <p:cNvPr id="11" name="Picture 8" descr="2011-05-24 14.48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509483"/>
            <a:ext cx="4499992" cy="351861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-27385"/>
            <a:ext cx="9144000" cy="589199"/>
          </a:xfrm>
          <a:prstGeom prst="rect">
            <a:avLst/>
          </a:prstGeom>
          <a:solidFill>
            <a:srgbClr val="2D2D8A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it-IT" sz="2400" b="1" dirty="0">
                <a:solidFill>
                  <a:srgbClr val="FFCC00"/>
                </a:solidFill>
                <a:latin typeface="Symbol" pitchFamily="18" charset="2"/>
                <a:ea typeface="Tahoma" pitchFamily="34" charset="0"/>
                <a:cs typeface="Tahoma" pitchFamily="34" charset="0"/>
              </a:rPr>
              <a:t>D</a:t>
            </a:r>
            <a:r>
              <a:rPr lang="it-IT" sz="2400" b="1" dirty="0">
                <a:solidFill>
                  <a:srgbClr val="FFCC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 stage: DSSD 40 </a:t>
            </a:r>
            <a:r>
              <a:rPr lang="it-IT" sz="2400" b="1" dirty="0" smtClean="0">
                <a:solidFill>
                  <a:srgbClr val="FFCC00"/>
                </a:solidFill>
                <a:latin typeface="Symbol" pitchFamily="18" charset="2"/>
                <a:ea typeface="Tahoma" pitchFamily="34" charset="0"/>
                <a:cs typeface="Tahoma" pitchFamily="34" charset="0"/>
              </a:rPr>
              <a:t>m</a:t>
            </a:r>
            <a:r>
              <a:rPr lang="it-IT" sz="2400" b="1" dirty="0" smtClean="0">
                <a:solidFill>
                  <a:srgbClr val="FFCC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</a:t>
            </a:r>
            <a:endParaRPr lang="it-IT" sz="2400" b="1" dirty="0">
              <a:solidFill>
                <a:srgbClr val="FFCC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03745" y="3704927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2013 </a:t>
            </a:r>
            <a:r>
              <a:rPr lang="it-IT" dirty="0" err="1" smtClean="0">
                <a:solidFill>
                  <a:srgbClr val="0070C0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Comic Sans MS" pitchFamily="66" charset="0"/>
              </a:rPr>
              <a:t>devoted</a:t>
            </a: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 to fine </a:t>
            </a:r>
            <a:r>
              <a:rPr lang="it-IT" dirty="0" err="1" smtClean="0">
                <a:solidFill>
                  <a:srgbClr val="0070C0"/>
                </a:solidFill>
                <a:latin typeface="Comic Sans MS" pitchFamily="66" charset="0"/>
              </a:rPr>
              <a:t>tuning</a:t>
            </a: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 and</a:t>
            </a:r>
          </a:p>
          <a:p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test of the </a:t>
            </a:r>
            <a:r>
              <a:rPr lang="it-IT" dirty="0" err="1" smtClean="0">
                <a:solidFill>
                  <a:srgbClr val="0070C0"/>
                </a:solidFill>
                <a:latin typeface="Comic Sans MS" pitchFamily="66" charset="0"/>
              </a:rPr>
              <a:t>whole</a:t>
            </a: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Comic Sans MS" pitchFamily="66" charset="0"/>
              </a:rPr>
              <a:t>electronic</a:t>
            </a: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Comic Sans MS" pitchFamily="66" charset="0"/>
              </a:rPr>
              <a:t>chain</a:t>
            </a: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. </a:t>
            </a:r>
            <a:endParaRPr lang="it-IT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67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196752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Totale</a:t>
            </a:r>
            <a:r>
              <a:rPr lang="en-US" sz="2400" dirty="0" smtClean="0">
                <a:solidFill>
                  <a:schemeClr val="bg1"/>
                </a:solidFill>
              </a:rPr>
              <a:t> (Mi)  36.8 FTE (73%)</a:t>
            </a:r>
          </a:p>
          <a:p>
            <a:pPr>
              <a:lnSpc>
                <a:spcPct val="5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39  </a:t>
            </a:r>
            <a:r>
              <a:rPr lang="en-US" sz="2400" dirty="0" err="1" smtClean="0">
                <a:solidFill>
                  <a:schemeClr val="bg1"/>
                </a:solidFill>
              </a:rPr>
              <a:t>Ricercatori</a:t>
            </a:r>
            <a:r>
              <a:rPr lang="en-US" sz="2400" dirty="0" smtClean="0">
                <a:solidFill>
                  <a:schemeClr val="bg1"/>
                </a:solidFill>
              </a:rPr>
              <a:t> -  </a:t>
            </a:r>
            <a:r>
              <a:rPr lang="en-US" sz="2400" dirty="0" err="1" smtClean="0">
                <a:solidFill>
                  <a:schemeClr val="bg1"/>
                </a:solidFill>
              </a:rPr>
              <a:t>Tecnologi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  <a:sym typeface="Symbol"/>
            </a:endParaRPr>
          </a:p>
          <a:p>
            <a:pPr marL="457200" indent="-457200"/>
            <a:r>
              <a:rPr lang="en-US" sz="2400" dirty="0" smtClean="0">
                <a:solidFill>
                  <a:schemeClr val="bg1"/>
                </a:solidFill>
                <a:sym typeface="Symbol"/>
              </a:rPr>
              <a:t>21  </a:t>
            </a:r>
            <a:r>
              <a:rPr lang="en-US" sz="2400" dirty="0" err="1" smtClean="0">
                <a:solidFill>
                  <a:schemeClr val="bg1"/>
                </a:solidFill>
                <a:sym typeface="Symbol"/>
              </a:rPr>
              <a:t>Assegnisti-Dottorandi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124744"/>
            <a:ext cx="4248472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4572000" y="2708920"/>
            <a:ext cx="4248472" cy="1872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4788024" y="2780928"/>
            <a:ext cx="38164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Produttività</a:t>
            </a:r>
            <a:r>
              <a:rPr lang="en-US" sz="2000" b="1" dirty="0" smtClean="0">
                <a:solidFill>
                  <a:schemeClr val="bg1"/>
                </a:solidFill>
              </a:rPr>
              <a:t> Milano Gr3 2012</a:t>
            </a:r>
          </a:p>
          <a:p>
            <a:pPr>
              <a:lnSpc>
                <a:spcPct val="5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69 - Talks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62 - Papers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28 - </a:t>
            </a:r>
            <a:r>
              <a:rPr lang="en-US" sz="2000" b="1" dirty="0" err="1" smtClean="0">
                <a:solidFill>
                  <a:schemeClr val="bg1"/>
                </a:solidFill>
              </a:rPr>
              <a:t>Tesi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Triennali</a:t>
            </a:r>
            <a:r>
              <a:rPr lang="en-US" sz="2000" b="1" dirty="0" smtClean="0">
                <a:solidFill>
                  <a:schemeClr val="bg1"/>
                </a:solidFill>
              </a:rPr>
              <a:t> / </a:t>
            </a:r>
            <a:r>
              <a:rPr lang="en-US" sz="2000" b="1" dirty="0" err="1" smtClean="0">
                <a:solidFill>
                  <a:schemeClr val="bg1"/>
                </a:solidFill>
              </a:rPr>
              <a:t>Magistrali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  1 - </a:t>
            </a:r>
            <a:r>
              <a:rPr lang="en-US" sz="2000" b="1" dirty="0" err="1" smtClean="0">
                <a:solidFill>
                  <a:schemeClr val="bg1"/>
                </a:solidFill>
              </a:rPr>
              <a:t>Tesi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dottorato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67544" y="1196752"/>
            <a:ext cx="310636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Esperimenti</a:t>
            </a:r>
            <a:r>
              <a:rPr lang="en-US" sz="3200" dirty="0" smtClean="0">
                <a:solidFill>
                  <a:schemeClr val="bg1"/>
                </a:solidFill>
              </a:rPr>
              <a:t> 2014</a:t>
            </a:r>
          </a:p>
          <a:p>
            <a:pPr>
              <a:lnSpc>
                <a:spcPct val="5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Aegis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Exochim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FAM-rd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Gamma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Kaonnis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Luna3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51520" y="1124744"/>
            <a:ext cx="4176464" cy="42484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55892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EXOTIC  (0.4 FTE nel 2013) nel 2014 non sarà presente come sigla a Milano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Pur continuando a livello nazionale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251520" y="5445224"/>
            <a:ext cx="8568952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/>
          <p:cNvSpPr/>
          <p:nvPr/>
        </p:nvSpPr>
        <p:spPr>
          <a:xfrm>
            <a:off x="4572000" y="4653136"/>
            <a:ext cx="4248472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4644008" y="4653136"/>
            <a:ext cx="283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1.9  </a:t>
            </a:r>
            <a:r>
              <a:rPr lang="it-IT" sz="2000" b="1" dirty="0" err="1" smtClean="0">
                <a:solidFill>
                  <a:schemeClr val="bg1"/>
                </a:solidFill>
              </a:rPr>
              <a:t>Papers</a:t>
            </a:r>
            <a:r>
              <a:rPr lang="it-IT" sz="2000" b="1" dirty="0" smtClean="0">
                <a:solidFill>
                  <a:schemeClr val="bg1"/>
                </a:solidFill>
              </a:rPr>
              <a:t>/FTE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0.79  Tesi (T,M,PHD) /FTE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6368" y="908720"/>
            <a:ext cx="8291264" cy="532923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Two newly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designed front-end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electronic modules: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000" b="1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sampling ADC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and a </a:t>
            </a:r>
            <a:r>
              <a:rPr lang="en-US" sz="2000" b="1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Trigger Supervisor Board (TSB</a:t>
            </a:r>
            <a:r>
              <a:rPr lang="en-US" sz="2000" b="1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 algn="just">
              <a:buNone/>
            </a:pPr>
            <a:endParaRPr lang="en-US" sz="2000" dirty="0">
              <a:solidFill>
                <a:srgbClr val="2D2D8A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Sampling ADC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INFN, Milan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): It is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 single-slot standard VME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card devoted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to sample, analyze and digitize the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multiplexed analogue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signals coming out from the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VA32HDR14.2 chips and from the MEGAMP modules..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The module has 8 differential input channels and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is based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on a 50 MHz 12-bit ADC integrated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circuit.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Sequential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readout of MEGAMP modules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and zero suppression have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been implemented in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2013.</a:t>
            </a:r>
          </a:p>
          <a:p>
            <a:pPr marL="0" indent="0" algn="just">
              <a:buNone/>
            </a:pPr>
            <a:endParaRPr lang="en-US" sz="2000" dirty="0">
              <a:solidFill>
                <a:srgbClr val="2D2D8A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TSB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The TSB is a general purpose VME-standard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card accepting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up to 64 differential TTL input channels for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the proposed </a:t>
            </a:r>
            <a:r>
              <a:rPr lang="en-US" sz="2000" dirty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trigger signals coming from the </a:t>
            </a:r>
            <a:r>
              <a:rPr lang="en-US" sz="2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different detectors and handles the trigger logic of the whole set up (INFN, Naples)</a:t>
            </a:r>
            <a:endParaRPr lang="en-US" sz="2000" dirty="0">
              <a:solidFill>
                <a:srgbClr val="2D2D8A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-27385"/>
            <a:ext cx="9144000" cy="589199"/>
          </a:xfrm>
          <a:prstGeom prst="rect">
            <a:avLst/>
          </a:prstGeom>
          <a:solidFill>
            <a:srgbClr val="2D2D8A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rgbClr val="FFCC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New front end </a:t>
            </a:r>
            <a:r>
              <a:rPr lang="it-IT" sz="2400" b="1" dirty="0" err="1" smtClean="0">
                <a:solidFill>
                  <a:srgbClr val="FFCC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electronics</a:t>
            </a:r>
            <a:endParaRPr lang="it-IT" sz="2400" b="1" dirty="0">
              <a:solidFill>
                <a:srgbClr val="FFCC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50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rgbClr val="2D2D8A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000" b="1" baseline="30000" dirty="0" smtClean="0">
                <a:solidFill>
                  <a:srgbClr val="FFCC00"/>
                </a:solidFill>
                <a:latin typeface="Comic Sans MS" pitchFamily="66" charset="0"/>
                <a:cs typeface="Tahoma" pitchFamily="34" charset="0"/>
              </a:rPr>
              <a:t>17</a:t>
            </a:r>
            <a:r>
              <a:rPr lang="en-US" sz="2000" b="1" dirty="0" smtClean="0">
                <a:solidFill>
                  <a:srgbClr val="FFCC00"/>
                </a:solidFill>
                <a:latin typeface="Comic Sans MS" pitchFamily="66" charset="0"/>
                <a:cs typeface="Tahoma" pitchFamily="34" charset="0"/>
              </a:rPr>
              <a:t>O+</a:t>
            </a:r>
            <a:r>
              <a:rPr lang="en-US" sz="2000" b="1" baseline="30000" dirty="0" smtClean="0">
                <a:solidFill>
                  <a:srgbClr val="FFCC00"/>
                </a:solidFill>
                <a:latin typeface="Comic Sans MS" pitchFamily="66" charset="0"/>
                <a:cs typeface="Tahoma" pitchFamily="34" charset="0"/>
              </a:rPr>
              <a:t>58</a:t>
            </a:r>
            <a:r>
              <a:rPr lang="en-US" sz="2000" b="1" dirty="0" smtClean="0">
                <a:solidFill>
                  <a:srgbClr val="FFCC00"/>
                </a:solidFill>
                <a:latin typeface="Comic Sans MS" pitchFamily="66" charset="0"/>
                <a:cs typeface="Tahoma" pitchFamily="34" charset="0"/>
              </a:rPr>
              <a:t>Ni,</a:t>
            </a:r>
            <a:r>
              <a:rPr lang="en-US" sz="2000" b="1" baseline="30000" dirty="0" smtClean="0">
                <a:solidFill>
                  <a:srgbClr val="FFCC00"/>
                </a:solidFill>
                <a:latin typeface="Comic Sans MS" pitchFamily="66" charset="0"/>
                <a:cs typeface="Tahoma" pitchFamily="34" charset="0"/>
              </a:rPr>
              <a:t>208</a:t>
            </a:r>
            <a:r>
              <a:rPr lang="en-US" sz="2000" b="1" dirty="0" smtClean="0">
                <a:solidFill>
                  <a:srgbClr val="FFCC00"/>
                </a:solidFill>
                <a:latin typeface="Comic Sans MS" pitchFamily="66" charset="0"/>
                <a:cs typeface="Tahoma" pitchFamily="34" charset="0"/>
              </a:rPr>
              <a:t>Pb @ LNL (</a:t>
            </a:r>
            <a:r>
              <a:rPr lang="en-US" sz="2000" b="1" dirty="0" err="1" smtClean="0">
                <a:solidFill>
                  <a:srgbClr val="FFCC00"/>
                </a:solidFill>
                <a:latin typeface="Comic Sans MS" pitchFamily="66" charset="0"/>
                <a:cs typeface="Tahoma" pitchFamily="34" charset="0"/>
              </a:rPr>
              <a:t>november</a:t>
            </a:r>
            <a:r>
              <a:rPr lang="en-US" sz="2000" b="1" dirty="0" smtClean="0">
                <a:solidFill>
                  <a:srgbClr val="FFCC00"/>
                </a:solidFill>
                <a:latin typeface="Comic Sans MS" pitchFamily="66" charset="0"/>
                <a:cs typeface="Tahoma" pitchFamily="34" charset="0"/>
              </a:rPr>
              <a:t> 2012)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2232248"/>
          </a:xfrm>
        </p:spPr>
        <p:txBody>
          <a:bodyPr/>
          <a:lstStyle/>
          <a:p>
            <a:pPr algn="just"/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1)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Commissioning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of the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whole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telescope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of the new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experimental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	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apparatus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and the relative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electronics</a:t>
            </a:r>
            <a:endParaRPr lang="it-IT" sz="1800" dirty="0" smtClean="0">
              <a:solidFill>
                <a:srgbClr val="2D2D8A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it-IT" sz="1800" baseline="30000" dirty="0">
              <a:solidFill>
                <a:srgbClr val="2D2D8A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2)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Study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of the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elastic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scattering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and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reaction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cross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section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for the 	</a:t>
            </a:r>
            <a:r>
              <a:rPr lang="it-IT" sz="1800" baseline="30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17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O+</a:t>
            </a:r>
            <a:r>
              <a:rPr lang="it-IT" sz="1800" baseline="30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58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Ni,</a:t>
            </a:r>
            <a:r>
              <a:rPr lang="it-IT" sz="1800" baseline="30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208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Pb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systems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and of the </a:t>
            </a:r>
            <a:r>
              <a:rPr lang="it-IT" sz="1800" baseline="30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17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O+</a:t>
            </a:r>
            <a:r>
              <a:rPr lang="it-IT" sz="1800" baseline="30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208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Pb 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it-IT" sz="1800" baseline="30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16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O+</a:t>
            </a:r>
            <a:r>
              <a:rPr lang="it-IT" sz="1800" baseline="300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209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Pb 	breakup/transfer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reaction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cross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section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at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different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energies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	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around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and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above</a:t>
            </a:r>
            <a:r>
              <a:rPr lang="it-IT" sz="1800" dirty="0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the Coulomb </a:t>
            </a:r>
            <a:r>
              <a:rPr lang="it-IT" sz="1800" dirty="0" err="1" smtClean="0">
                <a:solidFill>
                  <a:srgbClr val="2D2D8A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barrier</a:t>
            </a:r>
            <a:endParaRPr lang="it-IT" sz="1800" dirty="0">
              <a:solidFill>
                <a:srgbClr val="2D2D8A"/>
              </a:solidFill>
              <a:latin typeface="Comic Sans MS" pitchFamily="66" charset="0"/>
            </a:endParaRPr>
          </a:p>
        </p:txBody>
      </p:sp>
      <p:pic>
        <p:nvPicPr>
          <p:cNvPr id="195587" name="Picture 3" descr="D:\Lavoro\17O_58Ni_novembre_2012\20121115_02281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428" y="3489896"/>
            <a:ext cx="4202772" cy="31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3654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91" y="45329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Esperimento</a:t>
            </a:r>
            <a:r>
              <a:rPr lang="en-US" sz="4400" b="1" dirty="0" smtClean="0">
                <a:solidFill>
                  <a:srgbClr val="FFFF00"/>
                </a:solidFill>
              </a:rPr>
              <a:t> LUNA3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nazionale</a:t>
            </a:r>
            <a:r>
              <a:rPr lang="en-US" sz="1600" b="1" dirty="0" smtClean="0">
                <a:solidFill>
                  <a:schemeClr val="bg1"/>
                </a:solidFill>
              </a:rPr>
              <a:t>: Alessandra </a:t>
            </a:r>
            <a:r>
              <a:rPr lang="en-US" sz="1600" b="1" dirty="0" err="1" smtClean="0">
                <a:solidFill>
                  <a:schemeClr val="bg1"/>
                </a:solidFill>
              </a:rPr>
              <a:t>Guglielmetti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locale: Alessandra </a:t>
            </a:r>
            <a:r>
              <a:rPr lang="en-US" sz="1600" b="1" dirty="0" err="1" smtClean="0">
                <a:solidFill>
                  <a:schemeClr val="bg1"/>
                </a:solidFill>
              </a:rPr>
              <a:t>Guglielmetti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108" y="96442"/>
            <a:ext cx="199651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FTE =  1.8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Ricercatori</a:t>
            </a:r>
            <a:r>
              <a:rPr lang="en-US" b="1" dirty="0" smtClean="0">
                <a:solidFill>
                  <a:schemeClr val="bg1"/>
                </a:solidFill>
              </a:rPr>
              <a:t>  = </a:t>
            </a:r>
            <a:r>
              <a:rPr lang="en-US" b="1" dirty="0">
                <a:solidFill>
                  <a:schemeClr val="bg1"/>
                </a:solidFill>
              </a:rPr>
              <a:t>1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Assegni</a:t>
            </a:r>
            <a:r>
              <a:rPr lang="en-US" b="1" dirty="0" smtClean="0">
                <a:solidFill>
                  <a:schemeClr val="bg1"/>
                </a:solidFill>
              </a:rPr>
              <a:t> = 0.8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88569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err="1" smtClean="0">
                <a:solidFill>
                  <a:schemeClr val="bg1"/>
                </a:solidFill>
                <a:latin typeface="+mj-lt"/>
              </a:rPr>
              <a:t>Programma</a:t>
            </a:r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latin typeface="+mj-lt"/>
              </a:rPr>
              <a:t>Scientifico</a:t>
            </a:r>
            <a:endParaRPr lang="en-US" b="1" u="sng" dirty="0" smtClean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50000"/>
              </a:lnSpc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-Studio delle sezioni d'urto di reazioni nucleari di interesse astrofisico (combustione 	dell'idrogeno e </a:t>
            </a:r>
            <a:r>
              <a:rPr lang="it-IT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nucleosintesi</a:t>
            </a:r>
            <a:r>
              <a:rPr lang="it-IT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 primordiale) con un acceleratore da 400 </a:t>
            </a:r>
            <a:r>
              <a:rPr lang="it-IT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kV</a:t>
            </a:r>
            <a:r>
              <a:rPr lang="it-IT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 	underground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-Studio di fattibilità per il progetto LUNA-MV volto all'installazione underground di un 	acceleratore da 3.5 MV per studiare reazioni di combustione dell'elio e reazioni 	"sorgenti di neutroni"</a:t>
            </a:r>
          </a:p>
          <a:p>
            <a:pPr algn="just">
              <a:lnSpc>
                <a:spcPct val="50000"/>
              </a:lnSpc>
            </a:pPr>
            <a:endParaRPr lang="it-IT" b="1" u="sng" dirty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algn="just"/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R&amp;D </a:t>
            </a:r>
          </a:p>
          <a:p>
            <a:pPr algn="just">
              <a:lnSpc>
                <a:spcPct val="50000"/>
              </a:lnSpc>
            </a:pPr>
            <a:endParaRPr lang="en-US" b="1" u="sng" dirty="0" smtClean="0">
              <a:solidFill>
                <a:schemeClr val="bg1"/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Realizzazione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bersagli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solidi e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loro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caratterizzazione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per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composizione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isotopica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e 	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stechiometria</a:t>
            </a:r>
            <a:endParaRPr lang="en-US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pPr algn="just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Sistemi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acquisizione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per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rivelatori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HPGe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"list mode"</a:t>
            </a:r>
          </a:p>
          <a:p>
            <a:pPr algn="just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Array di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rivelatori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al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Silicio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con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elettronica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a basso </a:t>
            </a:r>
            <a:r>
              <a:rPr lang="en-US" dirty="0" err="1" smtClean="0">
                <a:solidFill>
                  <a:schemeClr val="bg1"/>
                </a:solidFill>
                <a:latin typeface="+mj-lt"/>
                <a:sym typeface="Symbol"/>
              </a:rPr>
              <a:t>rumore</a:t>
            </a:r>
            <a:endParaRPr lang="en-US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endParaRPr lang="en-US" b="1" u="sng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r>
              <a:rPr lang="en-US" b="1" u="sng" dirty="0" err="1" smtClean="0">
                <a:solidFill>
                  <a:schemeClr val="bg1"/>
                </a:solidFill>
                <a:latin typeface="+mj-lt"/>
                <a:sym typeface="Symbol"/>
              </a:rPr>
              <a:t>Laboratori</a:t>
            </a:r>
            <a:r>
              <a:rPr lang="en-US" b="1" u="sng" dirty="0" smtClean="0">
                <a:solidFill>
                  <a:schemeClr val="bg1"/>
                </a:solidFill>
                <a:latin typeface="+mj-lt"/>
                <a:sym typeface="Symbol"/>
              </a:rPr>
              <a:t> per </a:t>
            </a:r>
            <a:r>
              <a:rPr lang="en-US" b="1" u="sng" dirty="0" err="1" smtClean="0">
                <a:solidFill>
                  <a:schemeClr val="bg1"/>
                </a:solidFill>
                <a:latin typeface="+mj-lt"/>
                <a:sym typeface="Symbol"/>
              </a:rPr>
              <a:t>Misure</a:t>
            </a:r>
            <a:endParaRPr lang="en-US" b="1" u="sng" dirty="0" smtClean="0">
              <a:solidFill>
                <a:schemeClr val="bg1"/>
              </a:solidFill>
              <a:latin typeface="+mj-lt"/>
              <a:sym typeface="Symbol"/>
            </a:endParaRPr>
          </a:p>
          <a:p>
            <a:r>
              <a:rPr lang="it-IT" b="1" dirty="0" smtClean="0">
                <a:solidFill>
                  <a:schemeClr val="bg1"/>
                </a:solidFill>
                <a:latin typeface="+mj-lt"/>
                <a:sym typeface="Symbol"/>
              </a:rPr>
              <a:t>LNGS - attività principale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+mj-lt"/>
                <a:sym typeface="Symbol"/>
              </a:rPr>
              <a:t>LNL, HZDR- Dresda (Germania) , </a:t>
            </a:r>
            <a:r>
              <a:rPr lang="it-IT" b="1" dirty="0" err="1" smtClean="0">
                <a:solidFill>
                  <a:schemeClr val="bg1"/>
                </a:solidFill>
                <a:latin typeface="+mj-lt"/>
                <a:sym typeface="Symbol"/>
              </a:rPr>
              <a:t>Atomki-Debrecen</a:t>
            </a:r>
            <a:r>
              <a:rPr lang="it-IT" b="1" dirty="0" smtClean="0">
                <a:solidFill>
                  <a:schemeClr val="bg1"/>
                </a:solidFill>
                <a:latin typeface="+mj-lt"/>
                <a:sym typeface="Symbol"/>
              </a:rPr>
              <a:t> (Ungheria)  Misure ancillari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434" y="6474822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u="sng" dirty="0" smtClean="0">
                <a:solidFill>
                  <a:schemeClr val="bg1"/>
                </a:solidFill>
                <a:latin typeface="Comic Sans MS" pitchFamily="66" charset="0"/>
              </a:rPr>
              <a:t>Sezioni </a:t>
            </a:r>
            <a:r>
              <a:rPr lang="it-IT" sz="1600" b="1" u="sng" dirty="0">
                <a:solidFill>
                  <a:schemeClr val="bg1"/>
                </a:solidFill>
                <a:latin typeface="Comic Sans MS" pitchFamily="66" charset="0"/>
              </a:rPr>
              <a:t>coinvolte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Genova, LNGS, Milano, Napoli, Padova, Roma 1, Torino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96442"/>
            <a:ext cx="1905060" cy="10400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5141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7271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Esperimento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Kaonnis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nazionali</a:t>
            </a:r>
            <a:r>
              <a:rPr lang="en-US" sz="1600" b="1" dirty="0" smtClean="0">
                <a:solidFill>
                  <a:schemeClr val="bg1"/>
                </a:solidFill>
              </a:rPr>
              <a:t>: Catalina </a:t>
            </a:r>
            <a:r>
              <a:rPr lang="en-US" sz="1600" b="1" dirty="0" err="1" smtClean="0">
                <a:solidFill>
                  <a:schemeClr val="bg1"/>
                </a:solidFill>
              </a:rPr>
              <a:t>Petrascu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locale: Carlo </a:t>
            </a:r>
            <a:r>
              <a:rPr lang="en-US" sz="1600" b="1" dirty="0" err="1" smtClean="0">
                <a:solidFill>
                  <a:schemeClr val="bg1"/>
                </a:solidFill>
              </a:rPr>
              <a:t>Fiorini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9981" y="116632"/>
            <a:ext cx="1996515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FTE =  3.0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Tecnologi</a:t>
            </a:r>
            <a:r>
              <a:rPr lang="en-US" b="1" dirty="0" smtClean="0">
                <a:solidFill>
                  <a:schemeClr val="bg1"/>
                </a:solidFill>
              </a:rPr>
              <a:t> = 1.0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Dottorandi</a:t>
            </a:r>
            <a:r>
              <a:rPr lang="en-US" b="1" dirty="0" smtClean="0">
                <a:solidFill>
                  <a:schemeClr val="bg1"/>
                </a:solidFill>
              </a:rPr>
              <a:t> =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  <a:latin typeface="+mj-lt"/>
              </a:rPr>
              <a:t>Programma</a:t>
            </a:r>
            <a:r>
              <a:rPr lang="en-US" b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latin typeface="+mj-lt"/>
              </a:rPr>
              <a:t>Scientifico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di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KAONNIS (</a:t>
            </a:r>
            <a:r>
              <a:rPr lang="en-US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Kaon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Nucleon Nuclei Interaction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Studies)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L’attività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di MI-INFN </a:t>
            </a:r>
            <a:r>
              <a:rPr lang="en-US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riguarda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specificamente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gli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esperimenti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</a:t>
            </a:r>
            <a:endParaRPr lang="en-GB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SIDDHARTA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(Silicon Drift Detector for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Hadronic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Atom Research by Timing Application)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SIDDHARTA-2:  </a:t>
            </a:r>
            <a:r>
              <a:rPr lang="en-US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presa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dati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2015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R&amp;D sui </a:t>
            </a:r>
            <a:r>
              <a:rPr lang="en-US" b="1" u="sng" dirty="0" err="1" smtClean="0">
                <a:solidFill>
                  <a:schemeClr val="bg1"/>
                </a:solidFill>
              </a:rPr>
              <a:t>rivelatori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sym typeface="Symbol"/>
              </a:rPr>
              <a:t> Sviluppo di nuovi rivelatori SDD prodotti presso FBK (Trento) </a:t>
            </a:r>
            <a:r>
              <a:rPr lang="it-IT" dirty="0">
                <a:solidFill>
                  <a:schemeClr val="bg1"/>
                </a:solidFill>
                <a:sym typeface="Symbol"/>
              </a:rPr>
              <a:t>utilizzati per spettroscopia X 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	con nuova elettronica a basso rumore (CUBE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preamplifier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+ processing ASIC) 	sviluppata al Politecnico di Milano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Laboratori</a:t>
            </a:r>
            <a:r>
              <a:rPr lang="en-US" b="1" u="sng" dirty="0" smtClean="0">
                <a:solidFill>
                  <a:schemeClr val="bg1"/>
                </a:solidFill>
                <a:sym typeface="Symbol"/>
              </a:rPr>
              <a:t> per </a:t>
            </a:r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Misure</a:t>
            </a:r>
            <a:endParaRPr lang="en-US" b="1" u="sng" dirty="0" smtClean="0">
              <a:solidFill>
                <a:schemeClr val="bg1"/>
              </a:solidFill>
              <a:sym typeface="Symbol"/>
            </a:endParaRPr>
          </a:p>
          <a:p>
            <a:endParaRPr lang="it-IT" b="1" dirty="0" smtClean="0">
              <a:solidFill>
                <a:schemeClr val="bg1"/>
              </a:solidFill>
              <a:sym typeface="Symbol"/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LNF-INFN</a:t>
            </a:r>
            <a:endParaRPr lang="en-US" dirty="0" smtClean="0">
              <a:solidFill>
                <a:schemeClr val="bg1"/>
              </a:solidFill>
              <a:sym typeface="Symbo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 dirty="0">
                <a:solidFill>
                  <a:schemeClr val="bg1"/>
                </a:solidFill>
                <a:latin typeface="Comic Sans MS" pitchFamily="66" charset="0"/>
              </a:rPr>
              <a:t>Sezioni coinvolte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LNF-INFN, INFN-Milano (Politecnico)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7271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Esperimento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Kaonnis</a:t>
            </a:r>
            <a:endParaRPr lang="en-US" sz="44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496" y="836712"/>
            <a:ext cx="9036496" cy="28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it-IT" sz="2000" b="1" u="sng" dirty="0" smtClean="0">
                <a:solidFill>
                  <a:schemeClr val="bg1"/>
                </a:solidFill>
                <a:latin typeface="Comic Sans MS" pitchFamily="66" charset="0"/>
              </a:rPr>
              <a:t>Attività Svolta </a:t>
            </a:r>
          </a:p>
          <a:p>
            <a:pPr algn="ctr">
              <a:spcAft>
                <a:spcPct val="30000"/>
              </a:spcAft>
            </a:pPr>
            <a:endParaRPr lang="it-IT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Aft>
                <a:spcPct val="30000"/>
              </a:spcAft>
              <a:buFont typeface="+mj-lt"/>
              <a:buAutoNum type="arabicPeriod"/>
            </a:pP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it-IT" b="1" i="1" dirty="0" smtClean="0">
                <a:solidFill>
                  <a:schemeClr val="bg1"/>
                </a:solidFill>
                <a:latin typeface="Comic Sans MS" pitchFamily="66" charset="0"/>
              </a:rPr>
              <a:t>ollaborazione all’upgrade dell’apparato </a:t>
            </a:r>
            <a:r>
              <a:rPr lang="it-IT" b="1" i="1" dirty="0" err="1" smtClean="0">
                <a:solidFill>
                  <a:schemeClr val="bg1"/>
                </a:solidFill>
                <a:latin typeface="Comic Sans MS" pitchFamily="66" charset="0"/>
              </a:rPr>
              <a:t>Siddharta</a:t>
            </a:r>
            <a:r>
              <a:rPr lang="it-IT" b="1" i="1" dirty="0" smtClean="0">
                <a:solidFill>
                  <a:schemeClr val="bg1"/>
                </a:solidFill>
                <a:latin typeface="Comic Sans MS" pitchFamily="66" charset="0"/>
              </a:rPr>
              <a:t> 2 ai laboratori LNF</a:t>
            </a:r>
            <a:endParaRPr lang="it-IT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Aft>
                <a:spcPct val="30000"/>
              </a:spcAft>
              <a:buFont typeface="+mj-lt"/>
              <a:buAutoNum type="arabicPeriod"/>
            </a:pPr>
            <a:r>
              <a:rPr lang="it-IT" b="1" i="1" dirty="0" smtClean="0">
                <a:solidFill>
                  <a:schemeClr val="bg1"/>
                </a:solidFill>
                <a:latin typeface="Comic Sans MS" pitchFamily="66" charset="0"/>
              </a:rPr>
              <a:t>Sperimentazione di un ASIC da utilizzarsi nell’apparato Siddharta-1 con </a:t>
            </a:r>
            <a:r>
              <a:rPr lang="it-IT" b="1" i="1" dirty="0" err="1" smtClean="0">
                <a:solidFill>
                  <a:schemeClr val="bg1"/>
                </a:solidFill>
                <a:latin typeface="Comic Sans MS" pitchFamily="66" charset="0"/>
              </a:rPr>
              <a:t>range</a:t>
            </a:r>
            <a:r>
              <a:rPr lang="it-IT" b="1" i="1" dirty="0" smtClean="0">
                <a:solidFill>
                  <a:schemeClr val="bg1"/>
                </a:solidFill>
                <a:latin typeface="Comic Sans MS" pitchFamily="66" charset="0"/>
              </a:rPr>
              <a:t> dinamico aumentato</a:t>
            </a:r>
            <a:endParaRPr lang="it-IT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Aft>
                <a:spcPct val="30000"/>
              </a:spcAft>
              <a:buFont typeface="+mj-lt"/>
              <a:buAutoNum type="arabicPeriod"/>
            </a:pPr>
            <a:r>
              <a:rPr lang="it-IT" b="1" i="1" dirty="0" smtClean="0">
                <a:solidFill>
                  <a:schemeClr val="bg1"/>
                </a:solidFill>
                <a:latin typeface="Comic Sans MS" pitchFamily="66" charset="0"/>
              </a:rPr>
              <a:t>Studio </a:t>
            </a:r>
            <a:r>
              <a:rPr lang="it-IT" b="1" i="1" dirty="0">
                <a:solidFill>
                  <a:schemeClr val="bg1"/>
                </a:solidFill>
                <a:latin typeface="Comic Sans MS" pitchFamily="66" charset="0"/>
              </a:rPr>
              <a:t>di un nuovo rivelatore SDD </a:t>
            </a:r>
            <a:r>
              <a:rPr lang="it-IT" b="1" i="1" dirty="0" smtClean="0">
                <a:solidFill>
                  <a:schemeClr val="bg1"/>
                </a:solidFill>
                <a:latin typeface="Comic Sans MS" pitchFamily="66" charset="0"/>
              </a:rPr>
              <a:t>e </a:t>
            </a:r>
            <a:r>
              <a:rPr lang="it-IT" b="1" i="1" dirty="0">
                <a:solidFill>
                  <a:schemeClr val="bg1"/>
                </a:solidFill>
                <a:latin typeface="Comic Sans MS" pitchFamily="66" charset="0"/>
              </a:rPr>
              <a:t>della relativa elettronica integrata per la lettura del segnale, da impiegarsi per un upgrade dell’apparato</a:t>
            </a:r>
          </a:p>
          <a:p>
            <a:pPr marL="342900" indent="-342900">
              <a:spcAft>
                <a:spcPct val="30000"/>
              </a:spcAft>
              <a:buFont typeface="+mj-lt"/>
              <a:buAutoNum type="arabicPeriod"/>
            </a:pPr>
            <a:endParaRPr lang="it-IT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3380" y="3789039"/>
            <a:ext cx="8948612" cy="29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6" y="3848751"/>
            <a:ext cx="3826160" cy="28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5946884"/>
            <a:ext cx="3089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Siddharta</a:t>
            </a:r>
            <a:r>
              <a:rPr lang="it-IT" dirty="0" smtClean="0">
                <a:solidFill>
                  <a:schemeClr val="bg1"/>
                </a:solidFill>
              </a:rPr>
              <a:t> SDD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test set-up in </a:t>
            </a:r>
            <a:r>
              <a:rPr lang="it-IT" dirty="0" err="1" smtClean="0">
                <a:solidFill>
                  <a:schemeClr val="bg1"/>
                </a:solidFill>
              </a:rPr>
              <a:t>vacuum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chamber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99" y="3848751"/>
            <a:ext cx="2438873" cy="18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109799" y="5795781"/>
            <a:ext cx="2069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SDD </a:t>
            </a:r>
          </a:p>
          <a:p>
            <a:r>
              <a:rPr lang="it-IT" sz="1800" dirty="0" smtClean="0">
                <a:solidFill>
                  <a:schemeClr val="bg1"/>
                </a:solidFill>
              </a:rPr>
              <a:t>+ CUBE </a:t>
            </a:r>
            <a:r>
              <a:rPr lang="it-IT" sz="1800" dirty="0" err="1" smtClean="0">
                <a:solidFill>
                  <a:schemeClr val="bg1"/>
                </a:solidFill>
              </a:rPr>
              <a:t>preamplifier</a:t>
            </a: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test </a:t>
            </a:r>
            <a:r>
              <a:rPr lang="it-IT" dirty="0" err="1" smtClean="0">
                <a:solidFill>
                  <a:schemeClr val="bg1"/>
                </a:solidFill>
              </a:rPr>
              <a:t>board</a:t>
            </a:r>
            <a:endParaRPr lang="it-IT" sz="1800" dirty="0">
              <a:solidFill>
                <a:schemeClr val="bg1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788024" y="4921418"/>
            <a:ext cx="487676" cy="10254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pc\Desktop\misure stabilità picco\immagini fitting\1U_72H_c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7"/>
            <a:ext cx="2850016" cy="213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6"/>
          <p:cNvSpPr>
            <a:spLocks noChangeArrowheads="1"/>
          </p:cNvSpPr>
          <p:nvPr/>
        </p:nvSpPr>
        <p:spPr bwMode="auto">
          <a:xfrm>
            <a:off x="6795520" y="3920759"/>
            <a:ext cx="1815352" cy="51635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 b="1" u="none" dirty="0">
                <a:solidFill>
                  <a:srgbClr val="FF0000"/>
                </a:solidFill>
                <a:latin typeface="Arial" pitchFamily="34" charset="0"/>
              </a:rPr>
              <a:t>72 hours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FWHM= 126.8eV</a:t>
            </a:r>
            <a:endParaRPr lang="en-US" sz="1600" b="1" u="none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19529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Richieste servizi </a:t>
            </a:r>
            <a:r>
              <a:rPr lang="it-IT" sz="3600" b="1" dirty="0" err="1" smtClean="0">
                <a:solidFill>
                  <a:srgbClr val="FFFF00"/>
                </a:solidFill>
              </a:rPr>
              <a:t>Kaonnis</a:t>
            </a:r>
            <a:r>
              <a:rPr lang="it-IT" sz="3600" b="1" dirty="0" smtClean="0">
                <a:solidFill>
                  <a:srgbClr val="FFFF00"/>
                </a:solidFill>
              </a:rPr>
              <a:t>  Milano 2014</a:t>
            </a:r>
          </a:p>
          <a:p>
            <a:pPr algn="ctr"/>
            <a:endParaRPr lang="it-IT" sz="1200" b="1" dirty="0" smtClean="0">
              <a:solidFill>
                <a:srgbClr val="FFFF00"/>
              </a:solidFill>
            </a:endParaRPr>
          </a:p>
          <a:p>
            <a:pPr lvl="2"/>
            <a:endParaRPr lang="it-IT" sz="2000" b="1" dirty="0" smtClean="0">
              <a:solidFill>
                <a:schemeClr val="bg1"/>
              </a:solidFill>
            </a:endParaRPr>
          </a:p>
          <a:p>
            <a:pPr lvl="2"/>
            <a:r>
              <a:rPr lang="it-IT" sz="2000" b="1" dirty="0" smtClean="0">
                <a:solidFill>
                  <a:srgbClr val="FFFF00"/>
                </a:solidFill>
              </a:rPr>
              <a:t>Richiesta di utilizzo Officina INFN:  1 mese/uomo</a:t>
            </a:r>
          </a:p>
          <a:p>
            <a:pPr lvl="2">
              <a:lnSpc>
                <a:spcPct val="50000"/>
              </a:lnSpc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2">
              <a:buFontTx/>
              <a:buChar char="-"/>
            </a:pPr>
            <a:r>
              <a:rPr lang="it-IT" sz="2000" b="1" dirty="0" smtClean="0">
                <a:solidFill>
                  <a:schemeClr val="bg1"/>
                </a:solidFill>
              </a:rPr>
              <a:t> La richiesta è legata ai lavori di meccanica necessari</a:t>
            </a:r>
          </a:p>
          <a:p>
            <a:pPr lvl="2">
              <a:lnSpc>
                <a:spcPct val="50000"/>
              </a:lnSpc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3">
              <a:buFontTx/>
              <a:buChar char="-"/>
            </a:pPr>
            <a:r>
              <a:rPr lang="it-IT" sz="2000" b="1" dirty="0" smtClean="0">
                <a:solidFill>
                  <a:schemeClr val="bg1"/>
                </a:solidFill>
              </a:rPr>
              <a:t> per l’assemblaggio dei nuovi SDD sviluppati</a:t>
            </a:r>
          </a:p>
          <a:p>
            <a:pPr lvl="3">
              <a:buFontTx/>
              <a:buChar char="-"/>
            </a:pPr>
            <a:r>
              <a:rPr lang="it-IT" sz="2000" b="1" dirty="0" smtClean="0">
                <a:solidFill>
                  <a:schemeClr val="bg1"/>
                </a:solidFill>
              </a:rPr>
              <a:t> per integrare il nuovo </a:t>
            </a:r>
            <a:r>
              <a:rPr lang="it-IT" sz="2000" b="1" dirty="0" err="1" smtClean="0">
                <a:solidFill>
                  <a:schemeClr val="bg1"/>
                </a:solidFill>
              </a:rPr>
              <a:t>array</a:t>
            </a:r>
            <a:r>
              <a:rPr lang="it-IT" sz="2000" b="1" dirty="0" smtClean="0">
                <a:solidFill>
                  <a:schemeClr val="bg1"/>
                </a:solidFill>
              </a:rPr>
              <a:t> di SDD in costruzione a Milano 	all’interno dell’apparato di Siddartha-2	</a:t>
            </a:r>
          </a:p>
          <a:p>
            <a:pPr lvl="3"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2">
              <a:buFontTx/>
              <a:buChar char="-"/>
            </a:pPr>
            <a:r>
              <a:rPr lang="it-IT" sz="2000" b="1" dirty="0" smtClean="0">
                <a:solidFill>
                  <a:schemeClr val="bg1"/>
                </a:solidFill>
              </a:rPr>
              <a:t> Non ci sono state richieste dei servizi di meccanica o elettronica negli</a:t>
            </a:r>
          </a:p>
          <a:p>
            <a:pPr lvl="3"/>
            <a:r>
              <a:rPr lang="it-IT" sz="2000" b="1" dirty="0" smtClean="0">
                <a:solidFill>
                  <a:schemeClr val="bg1"/>
                </a:solidFill>
              </a:rPr>
              <a:t>Anni 2012 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7271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</a:rPr>
              <a:t>AEGIS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nazionale</a:t>
            </a:r>
            <a:r>
              <a:rPr lang="en-US" sz="1600" b="1" dirty="0" smtClean="0">
                <a:solidFill>
                  <a:schemeClr val="bg1"/>
                </a:solidFill>
              </a:rPr>
              <a:t>: Gemma </a:t>
            </a:r>
            <a:r>
              <a:rPr lang="en-US" sz="1600" b="1" dirty="0" err="1" smtClean="0">
                <a:solidFill>
                  <a:schemeClr val="bg1"/>
                </a:solidFill>
              </a:rPr>
              <a:t>Testera</a:t>
            </a:r>
            <a:r>
              <a:rPr lang="en-US" sz="1600" b="1" dirty="0" smtClean="0">
                <a:solidFill>
                  <a:schemeClr val="bg1"/>
                </a:solidFill>
              </a:rPr>
              <a:t> (GE) 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Locale: Marco </a:t>
            </a:r>
            <a:r>
              <a:rPr lang="en-US" sz="1600" b="1" dirty="0" err="1" smtClean="0">
                <a:solidFill>
                  <a:schemeClr val="bg1"/>
                </a:solidFill>
              </a:rPr>
              <a:t>Giammarchi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1988840"/>
            <a:ext cx="1780491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FTE =  6.0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Ricercatori</a:t>
            </a:r>
            <a:r>
              <a:rPr lang="en-US" b="1" dirty="0" smtClean="0">
                <a:solidFill>
                  <a:schemeClr val="bg1"/>
                </a:solidFill>
              </a:rPr>
              <a:t>= 5 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Tecnologi</a:t>
            </a:r>
            <a:r>
              <a:rPr lang="en-US" b="1" dirty="0" smtClean="0">
                <a:solidFill>
                  <a:schemeClr val="bg1"/>
                </a:solidFill>
              </a:rPr>
              <a:t> = 0.5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Ass-</a:t>
            </a:r>
            <a:r>
              <a:rPr lang="en-US" b="1" dirty="0" err="1" smtClean="0">
                <a:solidFill>
                  <a:schemeClr val="bg1"/>
                </a:solidFill>
              </a:rPr>
              <a:t>Dott</a:t>
            </a:r>
            <a:r>
              <a:rPr lang="en-US" b="1" dirty="0" smtClean="0">
                <a:solidFill>
                  <a:schemeClr val="bg1"/>
                </a:solidFill>
              </a:rPr>
              <a:t>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89995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Programma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Scientifico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 Studio </a:t>
            </a:r>
            <a:r>
              <a:rPr lang="en-US" b="1" dirty="0" err="1" smtClean="0">
                <a:solidFill>
                  <a:schemeClr val="bg1"/>
                </a:solidFill>
              </a:rPr>
              <a:t>dell’Antimateria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Spettroscopia</a:t>
            </a:r>
            <a:r>
              <a:rPr lang="en-US" dirty="0" smtClean="0">
                <a:solidFill>
                  <a:schemeClr val="bg1"/>
                </a:solidFill>
              </a:rPr>
              <a:t> e studio </a:t>
            </a:r>
            <a:r>
              <a:rPr lang="en-US" dirty="0" err="1" smtClean="0">
                <a:solidFill>
                  <a:schemeClr val="bg1"/>
                </a:solidFill>
              </a:rPr>
              <a:t>degli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eccitati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Positronio</a:t>
            </a:r>
            <a:endParaRPr lang="en-US" dirty="0" smtClean="0">
              <a:solidFill>
                <a:schemeClr val="bg1"/>
              </a:solidFill>
              <a:latin typeface="Symbol" charset="2"/>
              <a:cs typeface="Symbol" charset="2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Studio </a:t>
            </a:r>
            <a:r>
              <a:rPr lang="en-US" dirty="0" err="1" smtClean="0">
                <a:solidFill>
                  <a:schemeClr val="bg1"/>
                </a:solidFill>
              </a:rPr>
              <a:t>della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formazione</a:t>
            </a:r>
            <a:r>
              <a:rPr lang="en-US" dirty="0" smtClean="0">
                <a:solidFill>
                  <a:schemeClr val="bg1"/>
                </a:solidFill>
              </a:rPr>
              <a:t> di H per </a:t>
            </a:r>
            <a:r>
              <a:rPr lang="en-US" dirty="0" err="1" smtClean="0">
                <a:solidFill>
                  <a:schemeClr val="bg1"/>
                </a:solidFill>
              </a:rPr>
              <a:t>scambio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carica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Laser </a:t>
            </a:r>
            <a:r>
              <a:rPr lang="it-IT" dirty="0" err="1" smtClean="0">
                <a:solidFill>
                  <a:schemeClr val="bg1"/>
                </a:solidFill>
              </a:rPr>
              <a:t>cooling</a:t>
            </a:r>
            <a:r>
              <a:rPr lang="it-IT" dirty="0" smtClean="0">
                <a:solidFill>
                  <a:schemeClr val="bg1"/>
                </a:solidFill>
              </a:rPr>
              <a:t> del Positronio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Studio della Gravità dell’Antimateria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Studio dell’Invarianza CPT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R&amp;D sui </a:t>
            </a:r>
            <a:r>
              <a:rPr lang="en-US" b="1" u="sng" dirty="0" err="1" smtClean="0">
                <a:solidFill>
                  <a:schemeClr val="bg1"/>
                </a:solidFill>
              </a:rPr>
              <a:t>rivelatori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Cristalli di PbF2 per la rivelazione di gamma da annichilazione Ps 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bg1"/>
                </a:solidFill>
                <a:sym typeface="Symbol"/>
              </a:rPr>
              <a:t> 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Rivelazione di laser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cooling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del Positronio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Laboratori</a:t>
            </a:r>
            <a:r>
              <a:rPr lang="en-US" b="1" u="sng" dirty="0" smtClean="0">
                <a:solidFill>
                  <a:schemeClr val="bg1"/>
                </a:solidFill>
                <a:sym typeface="Symbol"/>
              </a:rPr>
              <a:t> per </a:t>
            </a:r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Misure</a:t>
            </a:r>
            <a:endParaRPr lang="it-IT" b="1" dirty="0" smtClean="0">
              <a:solidFill>
                <a:schemeClr val="bg1"/>
              </a:solidFill>
              <a:sym typeface="Symbol"/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Cern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di Ginevra (Sede dell’Esperimento)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A Milano: Laboratorio Ottica Quantistica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Dip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. Di Fisica (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Cialdi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r>
              <a:rPr lang="it-IT" b="1" dirty="0">
                <a:solidFill>
                  <a:schemeClr val="bg1"/>
                </a:solidFill>
                <a:sym typeface="Symbol"/>
              </a:rPr>
              <a:t>	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  Laboratorio Positroni di Como (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Ferragut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 dirty="0">
                <a:solidFill>
                  <a:schemeClr val="bg1"/>
                </a:solidFill>
                <a:latin typeface="Comic Sans MS" pitchFamily="66" charset="0"/>
              </a:rPr>
              <a:t>Sezioni coinvolte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MI, PV,TN-PD,GE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9348"/>
            <a:ext cx="4230216" cy="164854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462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AEGIS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512" y="758659"/>
            <a:ext cx="8712968" cy="306545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it-IT" sz="2000" b="1" u="sng" dirty="0" smtClean="0">
                <a:solidFill>
                  <a:schemeClr val="bg1"/>
                </a:solidFill>
                <a:latin typeface="Comic Sans MS" pitchFamily="66" charset="0"/>
              </a:rPr>
              <a:t>Attività 2013</a:t>
            </a:r>
          </a:p>
          <a:p>
            <a:pPr algn="ctr">
              <a:lnSpc>
                <a:spcPct val="50000"/>
              </a:lnSpc>
              <a:spcAft>
                <a:spcPct val="30000"/>
              </a:spcAft>
            </a:pPr>
            <a:endParaRPr lang="it-IT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ct val="30000"/>
              </a:spcAft>
            </a:pPr>
            <a:r>
              <a:rPr lang="it-IT" dirty="0" smtClean="0">
                <a:solidFill>
                  <a:schemeClr val="bg1"/>
                </a:solidFill>
              </a:rPr>
              <a:t>L’attività del gruppo di Milano si svolge nell’ambito del</a:t>
            </a:r>
          </a:p>
          <a:p>
            <a:pPr>
              <a:lnSpc>
                <a:spcPct val="50000"/>
              </a:lnSpc>
              <a:spcAft>
                <a:spcPct val="30000"/>
              </a:spcAft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spcAft>
                <a:spcPct val="30000"/>
              </a:spcAft>
            </a:pPr>
            <a:r>
              <a:rPr lang="it-IT" dirty="0" smtClean="0">
                <a:solidFill>
                  <a:schemeClr val="bg1"/>
                </a:solidFill>
              </a:rPr>
              <a:t>- </a:t>
            </a:r>
            <a:r>
              <a:rPr lang="it-IT" b="1" dirty="0" smtClean="0">
                <a:solidFill>
                  <a:schemeClr val="bg1"/>
                </a:solidFill>
              </a:rPr>
              <a:t>sistema laser</a:t>
            </a:r>
            <a:r>
              <a:rPr lang="it-IT" dirty="0" smtClean="0">
                <a:solidFill>
                  <a:schemeClr val="bg1"/>
                </a:solidFill>
              </a:rPr>
              <a:t>: nel corso del 2013 si è completata l’installazione e il </a:t>
            </a:r>
            <a:r>
              <a:rPr lang="it-IT" dirty="0" err="1" smtClean="0">
                <a:solidFill>
                  <a:schemeClr val="bg1"/>
                </a:solidFill>
              </a:rPr>
              <a:t>commissioning</a:t>
            </a:r>
            <a:r>
              <a:rPr lang="it-IT" dirty="0" smtClean="0">
                <a:solidFill>
                  <a:schemeClr val="bg1"/>
                </a:solidFill>
              </a:rPr>
              <a:t> di tale 		sistema al CERN.  </a:t>
            </a:r>
          </a:p>
          <a:p>
            <a:pPr>
              <a:spcAft>
                <a:spcPct val="30000"/>
              </a:spcAft>
            </a:pPr>
            <a:r>
              <a:rPr lang="it-IT" dirty="0" smtClean="0">
                <a:solidFill>
                  <a:schemeClr val="bg1"/>
                </a:solidFill>
              </a:rPr>
              <a:t>- </a:t>
            </a:r>
            <a:r>
              <a:rPr lang="it-IT" b="1" dirty="0" smtClean="0">
                <a:solidFill>
                  <a:schemeClr val="bg1"/>
                </a:solidFill>
              </a:rPr>
              <a:t>produzione del Positronio:</a:t>
            </a:r>
            <a:r>
              <a:rPr lang="it-IT" dirty="0" smtClean="0">
                <a:solidFill>
                  <a:schemeClr val="bg1"/>
                </a:solidFill>
              </a:rPr>
              <a:t> l’attività di sviluppo ha permesso al sistema di produzione di 			positroni dell’esperimento di raggiungere una configurazione 			stabile nel corso della presa dati, fino a un livello di 10</a:t>
            </a:r>
            <a:r>
              <a:rPr lang="it-IT" baseline="30000" dirty="0" smtClean="0">
                <a:solidFill>
                  <a:schemeClr val="bg1"/>
                </a:solidFill>
              </a:rPr>
              <a:t>7</a:t>
            </a:r>
            <a:r>
              <a:rPr lang="it-IT" dirty="0" smtClean="0">
                <a:solidFill>
                  <a:schemeClr val="bg1"/>
                </a:solidFill>
              </a:rPr>
              <a:t> 				positroni per </a:t>
            </a:r>
            <a:r>
              <a:rPr lang="it-IT" dirty="0" err="1" smtClean="0">
                <a:solidFill>
                  <a:schemeClr val="bg1"/>
                </a:solidFill>
              </a:rPr>
              <a:t>bunch</a:t>
            </a:r>
            <a:r>
              <a:rPr lang="it-IT" dirty="0" smtClean="0">
                <a:solidFill>
                  <a:schemeClr val="bg1"/>
                </a:solidFill>
              </a:rPr>
              <a:t> nell’accumulatore.</a:t>
            </a:r>
            <a:endParaRPr lang="it-IT" sz="16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512" y="3947454"/>
            <a:ext cx="8748464" cy="22898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it-IT" sz="2000" b="1" u="sng" dirty="0" smtClean="0">
                <a:solidFill>
                  <a:schemeClr val="bg1"/>
                </a:solidFill>
                <a:latin typeface="Comic Sans MS" pitchFamily="66" charset="0"/>
              </a:rPr>
              <a:t>Attività 2014</a:t>
            </a:r>
          </a:p>
          <a:p>
            <a:pPr algn="ctr">
              <a:lnSpc>
                <a:spcPct val="50000"/>
              </a:lnSpc>
              <a:spcAft>
                <a:spcPct val="30000"/>
              </a:spcAft>
            </a:pPr>
            <a:endParaRPr lang="it-IT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ct val="3000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Positronio: </a:t>
            </a:r>
            <a:r>
              <a:rPr lang="it-IT" dirty="0" err="1" smtClean="0">
                <a:solidFill>
                  <a:schemeClr val="bg1"/>
                </a:solidFill>
              </a:rPr>
              <a:t>commissioning</a:t>
            </a:r>
            <a:r>
              <a:rPr lang="it-IT" dirty="0" smtClean="0">
                <a:solidFill>
                  <a:schemeClr val="bg1"/>
                </a:solidFill>
              </a:rPr>
              <a:t> della camera per lo studio del Positronio e suo funzionamento. 		Presa dati. </a:t>
            </a:r>
          </a:p>
          <a:p>
            <a:pPr>
              <a:spcAft>
                <a:spcPct val="3000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Finalizzazione del progetto di laser </a:t>
            </a:r>
            <a:r>
              <a:rPr lang="it-IT" dirty="0" err="1" smtClean="0">
                <a:solidFill>
                  <a:schemeClr val="bg1"/>
                </a:solidFill>
              </a:rPr>
              <a:t>cooling</a:t>
            </a:r>
            <a:r>
              <a:rPr lang="it-IT" dirty="0" smtClean="0">
                <a:solidFill>
                  <a:schemeClr val="bg1"/>
                </a:solidFill>
              </a:rPr>
              <a:t> del Positronio e sviluppo laser relativo.</a:t>
            </a:r>
          </a:p>
          <a:p>
            <a:pPr>
              <a:spcAft>
                <a:spcPct val="3000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Ottimizzazione del numero di positroni prodotti per l’esperimento e loro invio nella 	camera sperimentale centrale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8" y="0"/>
            <a:ext cx="87852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Servizio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Officina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Meccanica</a:t>
            </a:r>
            <a:r>
              <a:rPr lang="en-US" sz="3200" b="1" dirty="0" smtClean="0">
                <a:solidFill>
                  <a:srgbClr val="FFFF00"/>
                </a:solidFill>
              </a:rPr>
              <a:t> -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- AEGIS -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504" y="1340768"/>
            <a:ext cx="892899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Attività</a:t>
            </a:r>
            <a:r>
              <a:rPr lang="en-US" sz="1600" b="1" dirty="0" smtClean="0">
                <a:solidFill>
                  <a:srgbClr val="FFFF00"/>
                </a:solidFill>
              </a:rPr>
              <a:t> 2013: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16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L’attività è consistita nello sviluppo e nella realizzazione dello schermo in </a:t>
            </a:r>
            <a:r>
              <a:rPr lang="it-IT" sz="16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it-IT" sz="1600" b="1" dirty="0" smtClean="0">
                <a:solidFill>
                  <a:schemeClr val="bg1"/>
                </a:solidFill>
              </a:rPr>
              <a:t>-metal per un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	mini-acceleratore di positroni situato dopo l’accumulatore dell’esperimento.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1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Allo scopo è stato progettato e realizzato un prototipo in acciaio inox, grazie al prezioso contributo dei 	disegnatori e dei meccanici dell’officina.</a:t>
            </a:r>
          </a:p>
          <a:p>
            <a:pPr>
              <a:lnSpc>
                <a:spcPct val="110000"/>
              </a:lnSpc>
              <a:buNone/>
              <a:defRPr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Richieste</a:t>
            </a:r>
            <a:r>
              <a:rPr lang="en-US" sz="1600" b="1" dirty="0" smtClean="0">
                <a:solidFill>
                  <a:srgbClr val="FFFF00"/>
                </a:solidFill>
              </a:rPr>
              <a:t> 2014:</a:t>
            </a:r>
          </a:p>
          <a:p>
            <a:pPr>
              <a:lnSpc>
                <a:spcPct val="110000"/>
              </a:lnSpc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Realizzazione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della</a:t>
            </a:r>
            <a:r>
              <a:rPr lang="en-US" sz="1600" b="1" dirty="0" smtClean="0">
                <a:solidFill>
                  <a:schemeClr val="bg1"/>
                </a:solidFill>
              </a:rPr>
              <a:t> camera di laser cooling del </a:t>
            </a:r>
            <a:r>
              <a:rPr lang="en-US" sz="1600" b="1" dirty="0" err="1" smtClean="0">
                <a:solidFill>
                  <a:schemeClr val="bg1"/>
                </a:solidFill>
              </a:rPr>
              <a:t>Positronio</a:t>
            </a:r>
            <a:r>
              <a:rPr lang="en-US" sz="1600" b="1" dirty="0" smtClean="0">
                <a:solidFill>
                  <a:schemeClr val="bg1"/>
                </a:solidFill>
              </a:rPr>
              <a:t>.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In tale camera </a:t>
            </a:r>
            <a:r>
              <a:rPr lang="en-US" sz="1600" b="1" dirty="0" err="1" smtClean="0">
                <a:solidFill>
                  <a:schemeClr val="bg1"/>
                </a:solidFill>
              </a:rPr>
              <a:t>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dovrà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realizzare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il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raffreddamento</a:t>
            </a:r>
            <a:r>
              <a:rPr lang="en-US" sz="1600" b="1" dirty="0" smtClean="0">
                <a:solidFill>
                  <a:schemeClr val="bg1"/>
                </a:solidFill>
              </a:rPr>
              <a:t> laser del </a:t>
            </a:r>
            <a:r>
              <a:rPr lang="en-US" sz="1600" b="1" dirty="0" err="1" smtClean="0">
                <a:solidFill>
                  <a:schemeClr val="bg1"/>
                </a:solidFill>
              </a:rPr>
              <a:t>sistema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</a:rPr>
              <a:t>interfacciando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correttamente</a:t>
            </a: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err="1" smtClean="0">
                <a:solidFill>
                  <a:schemeClr val="bg1"/>
                </a:solidFill>
              </a:rPr>
              <a:t>il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sistema</a:t>
            </a:r>
            <a:r>
              <a:rPr lang="en-US" sz="1600" b="1" dirty="0" smtClean="0">
                <a:solidFill>
                  <a:schemeClr val="bg1"/>
                </a:solidFill>
              </a:rPr>
              <a:t> di </a:t>
            </a:r>
            <a:r>
              <a:rPr lang="en-US" sz="1600" b="1" dirty="0" err="1" smtClean="0">
                <a:solidFill>
                  <a:schemeClr val="bg1"/>
                </a:solidFill>
              </a:rPr>
              <a:t>accelerazione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dei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positroni</a:t>
            </a:r>
            <a:r>
              <a:rPr lang="en-US" sz="1600" b="1" dirty="0" smtClean="0">
                <a:solidFill>
                  <a:schemeClr val="bg1"/>
                </a:solidFill>
              </a:rPr>
              <a:t> con I </a:t>
            </a:r>
            <a:r>
              <a:rPr lang="en-US" sz="1600" b="1" dirty="0" err="1" smtClean="0">
                <a:solidFill>
                  <a:schemeClr val="bg1"/>
                </a:solidFill>
              </a:rPr>
              <a:t>sistemi</a:t>
            </a:r>
            <a:r>
              <a:rPr lang="en-US" sz="1600" b="1" dirty="0" smtClean="0">
                <a:solidFill>
                  <a:schemeClr val="bg1"/>
                </a:solidFill>
              </a:rPr>
              <a:t> laser (di Milano e di </a:t>
            </a:r>
            <a:r>
              <a:rPr lang="en-US" sz="1600" b="1" dirty="0" err="1" smtClean="0">
                <a:solidFill>
                  <a:schemeClr val="bg1"/>
                </a:solidFill>
              </a:rPr>
              <a:t>Orsay</a:t>
            </a:r>
            <a:r>
              <a:rPr lang="en-US" sz="1600" b="1" dirty="0" smtClean="0">
                <a:solidFill>
                  <a:schemeClr val="bg1"/>
                </a:solidFill>
              </a:rPr>
              <a:t>) </a:t>
            </a:r>
            <a:r>
              <a:rPr lang="en-US" sz="1600" b="1" dirty="0" err="1" smtClean="0">
                <a:solidFill>
                  <a:schemeClr val="bg1"/>
                </a:solidFill>
              </a:rPr>
              <a:t>dell’esperimento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- Il tempo </a:t>
            </a:r>
            <a:r>
              <a:rPr lang="en-US" sz="1600" b="1" dirty="0" err="1" smtClean="0">
                <a:solidFill>
                  <a:schemeClr val="bg1"/>
                </a:solidFill>
              </a:rPr>
              <a:t>richiesto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consiste</a:t>
            </a:r>
            <a:r>
              <a:rPr lang="en-US" sz="1600" b="1" dirty="0" smtClean="0">
                <a:solidFill>
                  <a:schemeClr val="bg1"/>
                </a:solidFill>
              </a:rPr>
              <a:t> in 3 </a:t>
            </a:r>
            <a:r>
              <a:rPr lang="en-US" sz="1600" b="1" dirty="0" err="1" smtClean="0">
                <a:solidFill>
                  <a:schemeClr val="bg1"/>
                </a:solidFill>
              </a:rPr>
              <a:t>mesi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uomo</a:t>
            </a:r>
            <a:r>
              <a:rPr lang="en-US" sz="1600" b="1" dirty="0" smtClean="0">
                <a:solidFill>
                  <a:schemeClr val="bg1"/>
                </a:solidFill>
              </a:rPr>
              <a:t> di </a:t>
            </a:r>
            <a:r>
              <a:rPr lang="en-US" sz="1600" b="1" dirty="0" err="1" smtClean="0">
                <a:solidFill>
                  <a:schemeClr val="bg1"/>
                </a:solidFill>
              </a:rPr>
              <a:t>progettazione</a:t>
            </a:r>
            <a:r>
              <a:rPr lang="en-US" sz="1600" b="1" dirty="0" smtClean="0">
                <a:solidFill>
                  <a:schemeClr val="bg1"/>
                </a:solidFill>
              </a:rPr>
              <a:t> e </a:t>
            </a:r>
            <a:r>
              <a:rPr lang="en-US" sz="1600" b="1" dirty="0" err="1" smtClean="0">
                <a:solidFill>
                  <a:schemeClr val="bg1"/>
                </a:solidFill>
              </a:rPr>
              <a:t>tre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mesi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uomo</a:t>
            </a:r>
            <a:r>
              <a:rPr lang="en-US" sz="1600" b="1" dirty="0" smtClean="0">
                <a:solidFill>
                  <a:schemeClr val="bg1"/>
                </a:solidFill>
              </a:rPr>
              <a:t> di </a:t>
            </a:r>
            <a:r>
              <a:rPr lang="en-US" sz="1600" b="1" dirty="0" err="1" smtClean="0">
                <a:solidFill>
                  <a:schemeClr val="bg1"/>
                </a:solidFill>
              </a:rPr>
              <a:t>realizzazione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8" y="0"/>
            <a:ext cx="87852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Servizio</a:t>
            </a:r>
            <a:r>
              <a:rPr lang="en-US" sz="3200" b="1" dirty="0" smtClean="0">
                <a:solidFill>
                  <a:srgbClr val="FFFF00"/>
                </a:solidFill>
              </a:rPr>
              <a:t> di </a:t>
            </a:r>
            <a:r>
              <a:rPr lang="en-US" sz="3200" b="1" dirty="0" err="1" smtClean="0">
                <a:solidFill>
                  <a:srgbClr val="FFFF00"/>
                </a:solidFill>
              </a:rPr>
              <a:t>Elettronica</a:t>
            </a:r>
            <a:r>
              <a:rPr lang="en-US" sz="3200" b="1" dirty="0" smtClean="0">
                <a:solidFill>
                  <a:srgbClr val="FFFF00"/>
                </a:solidFill>
              </a:rPr>
              <a:t> -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- AEGIS -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340768"/>
            <a:ext cx="8568952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0000"/>
              </a:lnSpc>
              <a:defRPr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Richieste</a:t>
            </a:r>
            <a:r>
              <a:rPr lang="en-US" sz="1600" b="1" dirty="0" smtClean="0">
                <a:solidFill>
                  <a:srgbClr val="FFFF00"/>
                </a:solidFill>
              </a:rPr>
              <a:t> 2014:</a:t>
            </a:r>
          </a:p>
          <a:p>
            <a:pPr>
              <a:lnSpc>
                <a:spcPct val="110000"/>
              </a:lnSpc>
              <a:defRPr/>
            </a:pPr>
            <a:endParaRPr lang="it-IT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Si chiede un mese uomo di progettista.</a:t>
            </a:r>
            <a:endParaRPr lang="it-IT" sz="16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- La </a:t>
            </a:r>
            <a:r>
              <a:rPr lang="en-US" sz="1600" b="1" dirty="0" err="1" smtClean="0">
                <a:solidFill>
                  <a:schemeClr val="bg1"/>
                </a:solidFill>
              </a:rPr>
              <a:t>richiesta</a:t>
            </a:r>
            <a:r>
              <a:rPr lang="en-US" sz="1600" b="1" dirty="0" smtClean="0">
                <a:solidFill>
                  <a:schemeClr val="bg1"/>
                </a:solidFill>
              </a:rPr>
              <a:t> è </a:t>
            </a:r>
            <a:r>
              <a:rPr lang="en-US" sz="1600" b="1" dirty="0" err="1" smtClean="0">
                <a:solidFill>
                  <a:schemeClr val="bg1"/>
                </a:solidFill>
              </a:rPr>
              <a:t>relativa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alla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progettazione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dell’integrazione</a:t>
            </a:r>
            <a:r>
              <a:rPr lang="en-US" sz="1600" b="1" dirty="0" smtClean="0">
                <a:solidFill>
                  <a:schemeClr val="bg1"/>
                </a:solidFill>
              </a:rPr>
              <a:t> e del </a:t>
            </a:r>
            <a:r>
              <a:rPr lang="en-US" sz="1600" b="1" dirty="0" err="1" smtClean="0">
                <a:solidFill>
                  <a:schemeClr val="bg1"/>
                </a:solidFill>
              </a:rPr>
              <a:t>supporto</a:t>
            </a:r>
            <a:r>
              <a:rPr lang="en-US" sz="1600" b="1" dirty="0" smtClean="0">
                <a:solidFill>
                  <a:schemeClr val="bg1"/>
                </a:solidFill>
              </a:rPr>
              <a:t> di un </a:t>
            </a:r>
            <a:r>
              <a:rPr lang="en-US" sz="1600" b="1" dirty="0" err="1" smtClean="0">
                <a:solidFill>
                  <a:schemeClr val="bg1"/>
                </a:solidFill>
              </a:rPr>
              <a:t>rivelatore</a:t>
            </a:r>
            <a:r>
              <a:rPr lang="en-US" sz="1600" b="1" dirty="0" smtClean="0">
                <a:solidFill>
                  <a:schemeClr val="bg1"/>
                </a:solidFill>
              </a:rPr>
              <a:t> 	MIMOTERA per beam monitor </a:t>
            </a:r>
            <a:r>
              <a:rPr lang="en-US" sz="1600" b="1" dirty="0" err="1" smtClean="0">
                <a:solidFill>
                  <a:schemeClr val="bg1"/>
                </a:solidFill>
              </a:rPr>
              <a:t>dell’esperimento</a:t>
            </a:r>
            <a:r>
              <a:rPr lang="en-US" sz="1600" b="1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123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</a:rPr>
              <a:t>Divisione</a:t>
            </a:r>
            <a:r>
              <a:rPr lang="en-US" sz="4400" dirty="0" smtClean="0">
                <a:solidFill>
                  <a:srgbClr val="FFFF00"/>
                </a:solidFill>
              </a:rPr>
              <a:t> FTE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928" y="980728"/>
            <a:ext cx="3380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412512" cy="28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391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3876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7271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EXOCHIM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nazionali</a:t>
            </a:r>
            <a:r>
              <a:rPr lang="en-US" sz="1600" b="1" dirty="0" smtClean="0">
                <a:solidFill>
                  <a:schemeClr val="bg1"/>
                </a:solidFill>
              </a:rPr>
              <a:t>: Giuseppe </a:t>
            </a:r>
            <a:r>
              <a:rPr lang="en-US" sz="1600" b="1" dirty="0" err="1" smtClean="0">
                <a:solidFill>
                  <a:schemeClr val="bg1"/>
                </a:solidFill>
              </a:rPr>
              <a:t>Cardella</a:t>
            </a:r>
            <a:r>
              <a:rPr lang="en-US" sz="1600" b="1" dirty="0" smtClean="0">
                <a:solidFill>
                  <a:schemeClr val="bg1"/>
                </a:solidFill>
              </a:rPr>
              <a:t> (CT)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			</a:t>
            </a:r>
            <a:r>
              <a:rPr lang="en-US" sz="1600" b="1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1600" b="1" dirty="0" err="1" smtClean="0">
                <a:solidFill>
                  <a:schemeClr val="bg1"/>
                </a:solidFill>
              </a:rPr>
              <a:t>Enrico</a:t>
            </a:r>
            <a:r>
              <a:rPr lang="en-US" sz="1600" b="1" dirty="0" smtClean="0">
                <a:solidFill>
                  <a:schemeClr val="bg1"/>
                </a:solidFill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</a:rPr>
              <a:t>Filippo</a:t>
            </a:r>
            <a:r>
              <a:rPr lang="en-US" sz="1600" b="1" dirty="0" smtClean="0">
                <a:solidFill>
                  <a:schemeClr val="bg1"/>
                </a:solidFill>
              </a:rPr>
              <a:t> (CT) (dal 2014 in </a:t>
            </a:r>
            <a:r>
              <a:rPr lang="en-US" sz="1600" b="1" dirty="0" err="1" smtClean="0">
                <a:solidFill>
                  <a:schemeClr val="bg1"/>
                </a:solidFill>
              </a:rPr>
              <a:t>sostituzione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Locale: </a:t>
            </a:r>
            <a:r>
              <a:rPr lang="en-US" sz="1600" b="1" dirty="0" err="1" smtClean="0">
                <a:solidFill>
                  <a:schemeClr val="bg1"/>
                </a:solidFill>
              </a:rPr>
              <a:t>Chiara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Guazzoni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16632"/>
            <a:ext cx="1780491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FTE = 4.1 </a:t>
            </a:r>
            <a:r>
              <a:rPr lang="en-US" b="1" dirty="0" err="1" smtClean="0">
                <a:solidFill>
                  <a:schemeClr val="bg1"/>
                </a:solidFill>
              </a:rPr>
              <a:t>Ricercatori</a:t>
            </a:r>
            <a:r>
              <a:rPr lang="en-US" b="1" dirty="0" smtClean="0">
                <a:solidFill>
                  <a:schemeClr val="bg1"/>
                </a:solidFill>
              </a:rPr>
              <a:t>  = 2 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Tecnologi</a:t>
            </a:r>
            <a:r>
              <a:rPr lang="en-US" b="1" dirty="0" smtClean="0">
                <a:solidFill>
                  <a:schemeClr val="bg1"/>
                </a:solidFill>
              </a:rPr>
              <a:t>  = 4</a:t>
            </a:r>
          </a:p>
          <a:p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i cui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Ass-</a:t>
            </a:r>
            <a:r>
              <a:rPr lang="en-US" b="1" dirty="0" err="1" smtClean="0">
                <a:solidFill>
                  <a:schemeClr val="bg1"/>
                </a:solidFill>
              </a:rPr>
              <a:t>Dott</a:t>
            </a:r>
            <a:r>
              <a:rPr lang="en-US" b="1" dirty="0" smtClean="0">
                <a:solidFill>
                  <a:schemeClr val="bg1"/>
                </a:solidFill>
              </a:rPr>
              <a:t>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751905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Programma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Scientifico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 Phase Transitions of Nuclear and </a:t>
            </a:r>
            <a:r>
              <a:rPr lang="en-US" b="1" dirty="0" err="1" smtClean="0">
                <a:solidFill>
                  <a:schemeClr val="bg1"/>
                </a:solidFill>
              </a:rPr>
              <a:t>Hadronic</a:t>
            </a:r>
            <a:r>
              <a:rPr lang="en-US" b="1" dirty="0" smtClean="0">
                <a:solidFill>
                  <a:schemeClr val="bg1"/>
                </a:solidFill>
              </a:rPr>
              <a:t> Matter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Dipendenza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dall’isospin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dalla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meccanismi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reazione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energie</a:t>
            </a:r>
            <a:r>
              <a:rPr lang="en-US" dirty="0" smtClean="0">
                <a:solidFill>
                  <a:schemeClr val="bg1"/>
                </a:solidFill>
              </a:rPr>
              <a:t> di Fermi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Studio </a:t>
            </a:r>
            <a:r>
              <a:rPr lang="en-US" dirty="0" err="1" smtClean="0">
                <a:solidFill>
                  <a:schemeClr val="bg1"/>
                </a:solidFill>
              </a:rPr>
              <a:t>dellla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popolazione</a:t>
            </a:r>
            <a:r>
              <a:rPr lang="en-US" dirty="0" smtClean="0">
                <a:solidFill>
                  <a:schemeClr val="bg1"/>
                </a:solidFill>
              </a:rPr>
              <a:t> e del </a:t>
            </a:r>
            <a:r>
              <a:rPr lang="en-US" dirty="0" err="1" smtClean="0">
                <a:solidFill>
                  <a:schemeClr val="bg1"/>
                </a:solidFill>
              </a:rPr>
              <a:t>decadimento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dei</a:t>
            </a:r>
            <a:r>
              <a:rPr lang="en-US" dirty="0" smtClean="0">
                <a:solidFill>
                  <a:schemeClr val="bg1"/>
                </a:solidFill>
              </a:rPr>
              <a:t> nuclei e </a:t>
            </a:r>
            <a:r>
              <a:rPr lang="en-US" dirty="0" err="1" smtClean="0">
                <a:solidFill>
                  <a:schemeClr val="bg1"/>
                </a:solidFill>
              </a:rPr>
              <a:t>delle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risonanze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bordi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delle</a:t>
            </a:r>
            <a:r>
              <a:rPr lang="en-US" dirty="0" smtClean="0">
                <a:solidFill>
                  <a:schemeClr val="bg1"/>
                </a:solidFill>
              </a:rPr>
              <a:t> 	drip lines, </a:t>
            </a:r>
            <a:r>
              <a:rPr lang="en-US" dirty="0" err="1" smtClean="0">
                <a:solidFill>
                  <a:schemeClr val="bg1"/>
                </a:solidFill>
              </a:rPr>
              <a:t>alla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ricerca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decadimenti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esotici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 Studies </a:t>
            </a:r>
            <a:r>
              <a:rPr lang="en-US" dirty="0" err="1" smtClean="0">
                <a:solidFill>
                  <a:schemeClr val="bg1"/>
                </a:solidFill>
              </a:rPr>
              <a:t>della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dipendenza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dall’isospin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termine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asimmetria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dell’equazione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stato</a:t>
            </a:r>
            <a:r>
              <a:rPr lang="en-US" dirty="0" smtClean="0">
                <a:solidFill>
                  <a:schemeClr val="bg1"/>
                </a:solidFill>
              </a:rPr>
              <a:t> 	</a:t>
            </a:r>
            <a:r>
              <a:rPr lang="en-US" dirty="0" err="1" smtClean="0">
                <a:solidFill>
                  <a:schemeClr val="bg1"/>
                </a:solidFill>
              </a:rPr>
              <a:t>della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materia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nucleare</a:t>
            </a:r>
            <a:r>
              <a:rPr lang="en-US" dirty="0" smtClean="0">
                <a:solidFill>
                  <a:schemeClr val="bg1"/>
                </a:solidFill>
              </a:rPr>
              <a:t> ad </a:t>
            </a:r>
            <a:r>
              <a:rPr lang="en-US" dirty="0" err="1" smtClean="0">
                <a:solidFill>
                  <a:schemeClr val="bg1"/>
                </a:solidFill>
              </a:rPr>
              <a:t>alta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densita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R&amp;D sui </a:t>
            </a:r>
            <a:r>
              <a:rPr lang="en-US" b="1" u="sng" dirty="0" err="1" smtClean="0">
                <a:solidFill>
                  <a:schemeClr val="bg1"/>
                </a:solidFill>
              </a:rPr>
              <a:t>rivelatori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FARCOS: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Femtoscope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Array for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Correlation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Spectroscopy</a:t>
            </a:r>
            <a:endParaRPr lang="it-IT" b="1" dirty="0" smtClean="0">
              <a:solidFill>
                <a:schemeClr val="bg1"/>
              </a:solidFill>
              <a:sym typeface="Symbol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Laboratori</a:t>
            </a:r>
            <a:r>
              <a:rPr lang="en-US" b="1" u="sng" dirty="0" smtClean="0">
                <a:solidFill>
                  <a:schemeClr val="bg1"/>
                </a:solidFill>
                <a:sym typeface="Symbol"/>
              </a:rPr>
              <a:t> per </a:t>
            </a:r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Misure</a:t>
            </a:r>
            <a:endParaRPr lang="it-IT" b="1" dirty="0" smtClean="0">
              <a:solidFill>
                <a:schemeClr val="bg1"/>
              </a:solidFill>
              <a:sym typeface="Symbol"/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Italia: LNS,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LaBeC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– Sesto Fiorentino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Estero: GSI</a:t>
            </a:r>
            <a:r>
              <a:rPr lang="it-IT" b="1" dirty="0">
                <a:solidFill>
                  <a:schemeClr val="bg1"/>
                </a:solidFill>
                <a:sym typeface="Symbol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Ganil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, MSU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815" y="6237312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 dirty="0">
                <a:solidFill>
                  <a:schemeClr val="bg1"/>
                </a:solidFill>
                <a:latin typeface="Comic Sans MS" pitchFamily="66" charset="0"/>
              </a:rPr>
              <a:t>Sezioni coinvolte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CT, LNS, Gr. Collegato ME, NA, </a:t>
            </a: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MI</a:t>
            </a:r>
            <a:endParaRPr lang="it-IT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guazzoni\d\chiara\buro\cofin09\farco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1641287" cy="678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7271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EXOCHIM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512" y="809331"/>
            <a:ext cx="8748464" cy="27084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it-IT" sz="2000" b="1" u="sng" dirty="0" smtClean="0">
                <a:solidFill>
                  <a:schemeClr val="bg1"/>
                </a:solidFill>
                <a:latin typeface="Comic Sans MS" pitchFamily="66" charset="0"/>
              </a:rPr>
              <a:t>Attività 2013 @ </a:t>
            </a:r>
            <a:r>
              <a:rPr lang="it-IT" sz="2000" b="1" u="sng" dirty="0" err="1" smtClean="0">
                <a:solidFill>
                  <a:schemeClr val="bg1"/>
                </a:solidFill>
                <a:latin typeface="Comic Sans MS" pitchFamily="66" charset="0"/>
              </a:rPr>
              <a:t>MI</a:t>
            </a:r>
            <a:endParaRPr lang="it-IT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50000"/>
              </a:lnSpc>
              <a:spcAft>
                <a:spcPct val="30000"/>
              </a:spcAft>
            </a:pPr>
            <a:endParaRPr lang="it-IT" b="1" u="sng" dirty="0" smtClean="0">
              <a:solidFill>
                <a:schemeClr val="bg1"/>
              </a:solidFill>
            </a:endParaRPr>
          </a:p>
          <a:p>
            <a:pPr>
              <a:spcAft>
                <a:spcPct val="30000"/>
              </a:spcAft>
            </a:pPr>
            <a:r>
              <a:rPr lang="it-IT" b="1" dirty="0" smtClean="0">
                <a:solidFill>
                  <a:schemeClr val="bg1"/>
                </a:solidFill>
              </a:rPr>
              <a:t>- Caratterizzazione risposta in forma rivelatori </a:t>
            </a:r>
            <a:r>
              <a:rPr lang="it-IT" b="1" dirty="0" err="1" smtClean="0">
                <a:solidFill>
                  <a:schemeClr val="bg1"/>
                </a:solidFill>
              </a:rPr>
              <a:t>ustrip</a:t>
            </a:r>
            <a:r>
              <a:rPr lang="it-IT" b="1" dirty="0" smtClean="0">
                <a:solidFill>
                  <a:schemeClr val="bg1"/>
                </a:solidFill>
              </a:rPr>
              <a:t> con </a:t>
            </a:r>
            <a:r>
              <a:rPr lang="it-IT" b="1" dirty="0" err="1" smtClean="0">
                <a:solidFill>
                  <a:schemeClr val="bg1"/>
                </a:solidFill>
              </a:rPr>
              <a:t>microfasci</a:t>
            </a:r>
            <a:r>
              <a:rPr lang="it-IT" b="1" dirty="0" smtClean="0">
                <a:solidFill>
                  <a:schemeClr val="bg1"/>
                </a:solidFill>
              </a:rPr>
              <a:t> di protoni/ioni (turno 	in corso in concomitanza con il </a:t>
            </a:r>
            <a:r>
              <a:rPr lang="it-IT" b="1" dirty="0" err="1" smtClean="0">
                <a:solidFill>
                  <a:schemeClr val="bg1"/>
                </a:solidFill>
              </a:rPr>
              <a:t>CdS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rgbClr val="FFFF00"/>
                </a:solidFill>
                <a:sym typeface="Wingdings"/>
              </a:rPr>
              <a:t></a:t>
            </a:r>
            <a:r>
              <a:rPr lang="it-IT" b="1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ct val="30000"/>
              </a:spcAft>
            </a:pPr>
            <a:r>
              <a:rPr lang="it-IT" b="1" dirty="0" smtClean="0">
                <a:solidFill>
                  <a:schemeClr val="bg1"/>
                </a:solidFill>
              </a:rPr>
              <a:t>- Elettronica di front-end per FARCOS</a:t>
            </a:r>
          </a:p>
          <a:p>
            <a:pPr>
              <a:spcAft>
                <a:spcPct val="30000"/>
              </a:spcAft>
            </a:pPr>
            <a:r>
              <a:rPr lang="it-IT" b="1" dirty="0" smtClean="0">
                <a:solidFill>
                  <a:schemeClr val="bg1"/>
                </a:solidFill>
              </a:rPr>
              <a:t>- Digitalizzazione FARCOS</a:t>
            </a:r>
          </a:p>
          <a:p>
            <a:pPr>
              <a:spcAft>
                <a:spcPct val="30000"/>
              </a:spcAft>
            </a:pPr>
            <a:r>
              <a:rPr lang="it-IT" b="1" dirty="0" smtClean="0">
                <a:solidFill>
                  <a:schemeClr val="bg1"/>
                </a:solidFill>
              </a:rPr>
              <a:t>- Supporto turno INKILSSY – </a:t>
            </a:r>
            <a:r>
              <a:rPr lang="it-IT" b="1" dirty="0" err="1" smtClean="0">
                <a:solidFill>
                  <a:schemeClr val="bg1"/>
                </a:solidFill>
              </a:rPr>
              <a:t>Apr</a:t>
            </a:r>
            <a:r>
              <a:rPr lang="it-IT" b="1" dirty="0" smtClean="0">
                <a:solidFill>
                  <a:schemeClr val="bg1"/>
                </a:solidFill>
              </a:rPr>
              <a:t>. 2013</a:t>
            </a:r>
          </a:p>
          <a:p>
            <a:pPr marL="342900" indent="-342900">
              <a:spcAft>
                <a:spcPct val="30000"/>
              </a:spcAft>
              <a:buFont typeface="+mj-lt"/>
              <a:buAutoNum type="arabicPeriod"/>
            </a:pPr>
            <a:endParaRPr lang="it-IT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512" y="3645024"/>
            <a:ext cx="8748464" cy="24560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it-IT" sz="2000" b="1" u="sng" dirty="0" smtClean="0">
                <a:solidFill>
                  <a:schemeClr val="bg1"/>
                </a:solidFill>
                <a:latin typeface="Comic Sans MS" pitchFamily="66" charset="0"/>
              </a:rPr>
              <a:t>Attività 2014 @ </a:t>
            </a:r>
            <a:r>
              <a:rPr lang="it-IT" sz="2000" b="1" u="sng" dirty="0" err="1" smtClean="0">
                <a:solidFill>
                  <a:schemeClr val="bg1"/>
                </a:solidFill>
                <a:latin typeface="Comic Sans MS" pitchFamily="66" charset="0"/>
              </a:rPr>
              <a:t>MI</a:t>
            </a:r>
            <a:endParaRPr lang="it-IT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50000"/>
              </a:lnSpc>
              <a:spcAft>
                <a:spcPct val="30000"/>
              </a:spcAft>
            </a:pPr>
            <a:endParaRPr lang="it-IT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Aft>
                <a:spcPct val="30000"/>
              </a:spcAft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Sviluppo e messa a punto telescopi FARCOS</a:t>
            </a:r>
          </a:p>
          <a:p>
            <a:pPr marL="342900" indent="-342900">
              <a:spcAft>
                <a:spcPct val="30000"/>
              </a:spcAft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Fornitura elettronica di front-end FARCOS/CHIMERA a guadagno variabile</a:t>
            </a:r>
          </a:p>
          <a:p>
            <a:pPr marL="342900" indent="-342900">
              <a:spcAft>
                <a:spcPct val="30000"/>
              </a:spcAft>
              <a:buFontTx/>
              <a:buChar char="-"/>
            </a:pPr>
            <a:r>
              <a:rPr lang="it-IT" b="1" dirty="0">
                <a:solidFill>
                  <a:schemeClr val="bg1"/>
                </a:solidFill>
              </a:rPr>
              <a:t>Elettronica VLSI per FARCOS </a:t>
            </a:r>
            <a:endParaRPr lang="it-IT" b="1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ct val="30000"/>
              </a:spcAft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Caratterizzazione elettronica di front-end con fascio di protoni/ioni impulsato</a:t>
            </a:r>
          </a:p>
          <a:p>
            <a:pPr marL="342900" indent="-342900">
              <a:spcAft>
                <a:spcPct val="30000"/>
              </a:spcAft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Supporto nella valutazione delle prestazioni dell’elettronica 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8" y="0"/>
            <a:ext cx="87852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Servizio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Officina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Meccanica</a:t>
            </a:r>
            <a:r>
              <a:rPr lang="en-US" sz="3200" b="1" dirty="0" smtClean="0">
                <a:solidFill>
                  <a:srgbClr val="FFFF00"/>
                </a:solidFill>
              </a:rPr>
              <a:t> -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- EXOCHIM-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340768"/>
            <a:ext cx="856895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Attività</a:t>
            </a:r>
            <a:r>
              <a:rPr lang="en-US" sz="1600" b="1" dirty="0" smtClean="0">
                <a:solidFill>
                  <a:srgbClr val="FFFF00"/>
                </a:solidFill>
              </a:rPr>
              <a:t> 2013: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/>
            </a:r>
            <a:br>
              <a:rPr lang="it-IT" sz="1600" b="1" dirty="0" smtClean="0">
                <a:solidFill>
                  <a:schemeClr val="bg1"/>
                </a:solidFill>
              </a:rPr>
            </a:br>
            <a:r>
              <a:rPr lang="it-IT" sz="1600" b="1" dirty="0" smtClean="0">
                <a:solidFill>
                  <a:schemeClr val="bg1"/>
                </a:solidFill>
              </a:rPr>
              <a:t>- supporti per rivelatori (2012)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  <a:sym typeface="Wingdings" pitchFamily="2" charset="2"/>
              </a:rPr>
              <a:t>	 prodotti esternamente per mancanza di disponibilità ma modificati in officina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  <a:sym typeface="Wingdings" pitchFamily="2" charset="2"/>
              </a:rPr>
              <a:t>- Schermature per assemblaggio Preamplificatori: OK, attualmente in test c/o </a:t>
            </a:r>
            <a:r>
              <a:rPr lang="it-IT" sz="1600" b="1" dirty="0" err="1" smtClean="0">
                <a:solidFill>
                  <a:schemeClr val="bg1"/>
                </a:solidFill>
                <a:sym typeface="Wingdings" pitchFamily="2" charset="2"/>
              </a:rPr>
              <a:t>Labec@INFN-FI</a:t>
            </a:r>
            <a:endParaRPr lang="it-IT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- Piccole lavorazioni di supporto alle esigenze di montaggio</a:t>
            </a:r>
          </a:p>
          <a:p>
            <a:pPr lvl="2">
              <a:lnSpc>
                <a:spcPct val="110000"/>
              </a:lnSpc>
              <a:defRPr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Richieste</a:t>
            </a:r>
            <a:r>
              <a:rPr lang="en-US" sz="1600" b="1" dirty="0" smtClean="0">
                <a:solidFill>
                  <a:srgbClr val="FFFF00"/>
                </a:solidFill>
              </a:rPr>
              <a:t> 2014:</a:t>
            </a:r>
          </a:p>
          <a:p>
            <a:pPr>
              <a:lnSpc>
                <a:spcPct val="110000"/>
              </a:lnSpc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attivita</a:t>
            </a:r>
            <a:r>
              <a:rPr lang="en-US" sz="1600" b="1" dirty="0" smtClean="0">
                <a:solidFill>
                  <a:schemeClr val="bg1"/>
                </a:solidFill>
              </a:rPr>
              <a:t>’ di </a:t>
            </a:r>
            <a:r>
              <a:rPr lang="en-US" sz="1600" b="1" dirty="0" err="1" smtClean="0">
                <a:solidFill>
                  <a:schemeClr val="bg1"/>
                </a:solidFill>
              </a:rPr>
              <a:t>supporto</a:t>
            </a:r>
            <a:r>
              <a:rPr lang="en-US" sz="1600" b="1" dirty="0" smtClean="0">
                <a:solidFill>
                  <a:schemeClr val="bg1"/>
                </a:solidFill>
              </a:rPr>
              <a:t> per </a:t>
            </a:r>
            <a:r>
              <a:rPr lang="en-US" sz="1600" b="1" dirty="0" err="1" smtClean="0">
                <a:solidFill>
                  <a:schemeClr val="bg1"/>
                </a:solidFill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turni</a:t>
            </a:r>
            <a:r>
              <a:rPr lang="en-US" sz="1600" b="1" dirty="0" smtClean="0">
                <a:solidFill>
                  <a:schemeClr val="bg1"/>
                </a:solidFill>
              </a:rPr>
              <a:t> di </a:t>
            </a:r>
            <a:r>
              <a:rPr lang="en-US" sz="1600" b="1" dirty="0" err="1" smtClean="0">
                <a:solidFill>
                  <a:schemeClr val="bg1"/>
                </a:solidFill>
              </a:rPr>
              <a:t>caratterizzazione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su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fascio</a:t>
            </a:r>
            <a:r>
              <a:rPr lang="en-US" sz="1600" b="1" dirty="0" smtClean="0">
                <a:solidFill>
                  <a:schemeClr val="bg1"/>
                </a:solidFill>
              </a:rPr>
              <a:t> e per </a:t>
            </a:r>
            <a:r>
              <a:rPr lang="en-US" sz="1600" b="1" dirty="0" err="1" smtClean="0">
                <a:solidFill>
                  <a:schemeClr val="bg1"/>
                </a:solidFill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montaggi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dell’elettronica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lvl="2"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e.g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sistema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raffreddamento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Tempo </a:t>
            </a:r>
            <a:r>
              <a:rPr lang="en-US" sz="1600" b="1" dirty="0" err="1" smtClean="0">
                <a:solidFill>
                  <a:schemeClr val="bg1"/>
                </a:solidFill>
              </a:rPr>
              <a:t>richiesto</a:t>
            </a:r>
            <a:r>
              <a:rPr lang="en-US" sz="1600" b="1" dirty="0" smtClean="0">
                <a:solidFill>
                  <a:schemeClr val="bg1"/>
                </a:solidFill>
              </a:rPr>
              <a:t> in </a:t>
            </a:r>
            <a:r>
              <a:rPr lang="en-US" sz="1600" b="1" dirty="0" err="1" smtClean="0">
                <a:solidFill>
                  <a:schemeClr val="bg1"/>
                </a:solidFill>
              </a:rPr>
              <a:t>mesi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uomo</a:t>
            </a:r>
            <a:r>
              <a:rPr lang="en-US" sz="1600" b="1" dirty="0" smtClean="0">
                <a:solidFill>
                  <a:schemeClr val="bg1"/>
                </a:solidFill>
              </a:rPr>
              <a:t>: 1 </a:t>
            </a:r>
            <a:r>
              <a:rPr lang="en-US" sz="1600" b="1" dirty="0" err="1" smtClean="0">
                <a:solidFill>
                  <a:schemeClr val="bg1"/>
                </a:solidFill>
              </a:rPr>
              <a:t>mese</a:t>
            </a:r>
            <a:r>
              <a:rPr lang="en-US" sz="1600" b="1" dirty="0" smtClean="0">
                <a:solidFill>
                  <a:schemeClr val="bg1"/>
                </a:solidFill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</a:rPr>
              <a:t>uomo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0"/>
            <a:ext cx="87852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Servizi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elettronica</a:t>
            </a:r>
            <a:r>
              <a:rPr lang="en-US" sz="3200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sezione</a:t>
            </a:r>
            <a:r>
              <a:rPr lang="en-US" sz="3200" b="1" dirty="0" smtClean="0">
                <a:solidFill>
                  <a:srgbClr val="FFFF00"/>
                </a:solidFill>
              </a:rPr>
              <a:t> - 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-EXOCHIM-</a:t>
            </a:r>
          </a:p>
        </p:txBody>
      </p:sp>
      <p:pic>
        <p:nvPicPr>
          <p:cNvPr id="2050" name="Picture 2" descr="140420131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16497"/>
            <a:ext cx="4813179" cy="2696879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50800" prstMaterial="matte">
            <a:extrusionClr>
              <a:srgbClr val="FFFF00"/>
            </a:extrusionClr>
            <a:contourClr>
              <a:srgbClr val="FFFF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00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3464141" y="2019221"/>
            <a:ext cx="2760864" cy="151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3277047"/>
            <a:ext cx="31187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i="1" dirty="0" err="1">
                <a:solidFill>
                  <a:srgbClr val="FFFF00"/>
                </a:solidFill>
                <a:latin typeface="+mn-lt"/>
                <a:cs typeface="+mn-cs"/>
              </a:rPr>
              <a:t>Simplified</a:t>
            </a:r>
            <a:r>
              <a:rPr lang="it-IT" sz="1400" i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it-IT" sz="1400" i="1" dirty="0" err="1">
                <a:solidFill>
                  <a:srgbClr val="FFFF00"/>
                </a:solidFill>
                <a:latin typeface="+mn-lt"/>
                <a:cs typeface="+mn-cs"/>
              </a:rPr>
              <a:t>schematic</a:t>
            </a:r>
            <a:r>
              <a:rPr lang="it-IT" sz="1400" i="1" dirty="0">
                <a:solidFill>
                  <a:srgbClr val="FFFF00"/>
                </a:solidFill>
                <a:latin typeface="+mn-lt"/>
                <a:cs typeface="+mn-cs"/>
              </a:rPr>
              <a:t> of </a:t>
            </a:r>
            <a:r>
              <a:rPr lang="it-IT" sz="1400" i="1" dirty="0" err="1">
                <a:solidFill>
                  <a:srgbClr val="FFFF00"/>
                </a:solidFill>
                <a:latin typeface="+mn-lt"/>
                <a:cs typeface="+mn-cs"/>
              </a:rPr>
              <a:t>one</a:t>
            </a:r>
            <a:r>
              <a:rPr lang="it-IT" sz="1400" i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it-IT" sz="1400" i="1" dirty="0" err="1">
                <a:solidFill>
                  <a:srgbClr val="FFFF00"/>
                </a:solidFill>
                <a:latin typeface="+mn-lt"/>
                <a:cs typeface="+mn-cs"/>
              </a:rPr>
              <a:t>channel</a:t>
            </a:r>
            <a:r>
              <a:rPr lang="it-IT" sz="1400" i="1" dirty="0">
                <a:solidFill>
                  <a:srgbClr val="FFFF00"/>
                </a:solidFill>
                <a:latin typeface="+mn-lt"/>
                <a:cs typeface="+mn-cs"/>
              </a:rPr>
              <a:t> CPA</a:t>
            </a:r>
            <a:endParaRPr lang="en-US" sz="1400" i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1083" y="3265238"/>
            <a:ext cx="2445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b="1" i="1" dirty="0" smtClean="0">
                <a:latin typeface="+mn-lt"/>
                <a:cs typeface="+mn-cs"/>
              </a:rPr>
              <a:t>32-channel PA</a:t>
            </a:r>
            <a:endParaRPr lang="en-US" sz="1400" b="1" i="1" dirty="0">
              <a:latin typeface="+mn-lt"/>
              <a:cs typeface="+mn-cs"/>
            </a:endParaRPr>
          </a:p>
        </p:txBody>
      </p:sp>
      <p:cxnSp>
        <p:nvCxnSpPr>
          <p:cNvPr id="10" name="Straight Arrow Connector 6"/>
          <p:cNvCxnSpPr>
            <a:cxnSpLocks noChangeShapeType="1"/>
          </p:cNvCxnSpPr>
          <p:nvPr/>
        </p:nvCxnSpPr>
        <p:spPr bwMode="auto">
          <a:xfrm flipV="1">
            <a:off x="4061142" y="2154258"/>
            <a:ext cx="516572" cy="380525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2"/>
          <p:cNvCxnSpPr>
            <a:cxnSpLocks noChangeShapeType="1"/>
          </p:cNvCxnSpPr>
          <p:nvPr/>
        </p:nvCxnSpPr>
        <p:spPr bwMode="auto">
          <a:xfrm>
            <a:off x="4061142" y="2528114"/>
            <a:ext cx="1651635" cy="227965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133690" y="2205931"/>
            <a:ext cx="9032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FFFF00"/>
                </a:solidFill>
                <a:latin typeface="+mn-lt"/>
                <a:cs typeface="+mn-cs"/>
              </a:rPr>
              <a:t>8 cm</a:t>
            </a:r>
            <a:endParaRPr lang="en-US" sz="1400" i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1885" y="2318723"/>
            <a:ext cx="9032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FFFF00"/>
                </a:solidFill>
                <a:latin typeface="+mn-lt"/>
                <a:cs typeface="+mn-cs"/>
              </a:rPr>
              <a:t>10.5 cm</a:t>
            </a:r>
            <a:endParaRPr lang="en-US" sz="1400" i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9525" y="1762471"/>
            <a:ext cx="2784475" cy="21467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Low power consumption: ~36 </a:t>
            </a:r>
            <a:r>
              <a:rPr lang="en-US" sz="1400" dirty="0" err="1">
                <a:solidFill>
                  <a:srgbClr val="FFFF00"/>
                </a:solidFill>
                <a:latin typeface="+mn-lt"/>
                <a:cs typeface="+mn-cs"/>
              </a:rPr>
              <a:t>mW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 per channel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Rise-Time (</a:t>
            </a:r>
            <a:r>
              <a:rPr lang="en-US" sz="1400" dirty="0" err="1">
                <a:solidFill>
                  <a:srgbClr val="FFFF00"/>
                </a:solidFill>
                <a:latin typeface="+mn-lt"/>
                <a:cs typeface="+mn-cs"/>
              </a:rPr>
              <a:t>pulser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):</a:t>
            </a:r>
          </a:p>
          <a:p>
            <a:pPr>
              <a:spcAft>
                <a:spcPts val="300"/>
              </a:spcAft>
              <a:defRPr/>
            </a:pP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    ~ 3-7 ns (</a:t>
            </a:r>
            <a:r>
              <a:rPr lang="en-US" sz="1400" dirty="0" err="1">
                <a:solidFill>
                  <a:srgbClr val="FFFF00"/>
                </a:solidFill>
                <a:latin typeface="+mn-lt"/>
                <a:cs typeface="+mn-cs"/>
              </a:rPr>
              <a:t>C</a:t>
            </a:r>
            <a:r>
              <a:rPr lang="en-US" sz="1400" baseline="-25000" dirty="0" err="1">
                <a:solidFill>
                  <a:srgbClr val="FFFF00"/>
                </a:solidFill>
                <a:latin typeface="+mn-lt"/>
                <a:cs typeface="+mn-cs"/>
              </a:rPr>
              <a:t>input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=0-100pF)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Energy resolution : (</a:t>
            </a:r>
            <a:r>
              <a:rPr lang="en-US" sz="1400" dirty="0" err="1">
                <a:solidFill>
                  <a:srgbClr val="FFFF00"/>
                </a:solidFill>
                <a:latin typeface="+mn-lt"/>
                <a:cs typeface="+mn-cs"/>
              </a:rPr>
              <a:t>pulser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)  ~ 4.3 </a:t>
            </a:r>
            <a:r>
              <a:rPr lang="en-US" sz="1400" dirty="0" err="1">
                <a:solidFill>
                  <a:srgbClr val="FFFF00"/>
                </a:solidFill>
                <a:latin typeface="+mn-lt"/>
                <a:cs typeface="+mn-cs"/>
              </a:rPr>
              <a:t>KeV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 (</a:t>
            </a:r>
            <a:r>
              <a:rPr lang="en-US" sz="1400" dirty="0" err="1">
                <a:solidFill>
                  <a:srgbClr val="FFFF00"/>
                </a:solidFill>
                <a:latin typeface="+mn-lt"/>
                <a:cs typeface="+mn-cs"/>
              </a:rPr>
              <a:t>C</a:t>
            </a:r>
            <a:r>
              <a:rPr lang="en-US" sz="1400" baseline="-25000" dirty="0" err="1">
                <a:solidFill>
                  <a:srgbClr val="FFFF00"/>
                </a:solidFill>
                <a:latin typeface="+mn-lt"/>
                <a:cs typeface="+mn-cs"/>
              </a:rPr>
              <a:t>input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=0-100pF)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FFFF00"/>
                </a:solidFill>
                <a:latin typeface="+mn-lt"/>
                <a:cs typeface="+mn-cs"/>
              </a:rPr>
              <a:t>Modules 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+mn-cs"/>
              </a:rPr>
              <a:t>with different sensitivities: 10, 20, 45 mV/MeV…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6175" y="1367184"/>
            <a:ext cx="64531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+mn-lt"/>
                <a:cs typeface="+mn-cs"/>
              </a:rPr>
              <a:t>hybrid 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large bandwidth charge </a:t>
            </a:r>
            <a:r>
              <a:rPr lang="en-US" sz="2000" b="1" dirty="0" err="1">
                <a:solidFill>
                  <a:srgbClr val="FFFF00"/>
                </a:solidFill>
                <a:latin typeface="+mn-lt"/>
                <a:cs typeface="+mn-cs"/>
              </a:rPr>
              <a:t>preamplifers</a:t>
            </a:r>
            <a:endParaRPr lang="en-US" sz="20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8423450"/>
              </p:ext>
            </p:extLst>
          </p:nvPr>
        </p:nvGraphicFramePr>
        <p:xfrm>
          <a:off x="84138" y="1437704"/>
          <a:ext cx="3438525" cy="1919287"/>
        </p:xfrm>
        <a:graphic>
          <a:graphicData uri="http://schemas.openxmlformats.org/presentationml/2006/ole">
            <p:oleObj spid="_x0000_s59394" name="Picture" r:id="rId5" imgW="5023440" imgH="2734920" progId="Word.Picture.8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38637" y="1268760"/>
            <a:ext cx="9053848" cy="277056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37" y="4509120"/>
            <a:ext cx="40950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+mn-lt"/>
                <a:cs typeface="+mn-cs"/>
              </a:rPr>
              <a:t>SETUP OF THE FARCOS TELESCOPES AND OF THE FRONT-END ELECTRONICS IN THE CHIMERA SPHERE FOR THE INKILSSY BEAM-TIME (APRIL 2013) </a:t>
            </a:r>
            <a:endParaRPr lang="en-US" sz="20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37" y="3729332"/>
            <a:ext cx="31187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 smtClean="0">
                <a:solidFill>
                  <a:srgbClr val="FFFF00"/>
                </a:solidFill>
                <a:latin typeface="+mn-lt"/>
                <a:cs typeface="+mn-cs"/>
              </a:rPr>
              <a:t>Nella persona di C. Boiano</a:t>
            </a:r>
            <a:endParaRPr lang="en-US" sz="1400" i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37" y="6489782"/>
            <a:ext cx="31187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rgbClr val="FFFF00"/>
                </a:solidFill>
              </a:rPr>
              <a:t>Nella persona di C</a:t>
            </a:r>
            <a:r>
              <a:rPr lang="it-IT" sz="1400" i="1" dirty="0" smtClean="0">
                <a:solidFill>
                  <a:srgbClr val="FFFF00"/>
                </a:solidFill>
                <a:latin typeface="+mn-lt"/>
                <a:cs typeface="+mn-cs"/>
              </a:rPr>
              <a:t>. Boiano</a:t>
            </a:r>
            <a:endParaRPr lang="en-US" sz="1400" i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340768"/>
            <a:ext cx="8568952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Attività</a:t>
            </a:r>
            <a:r>
              <a:rPr lang="en-US" sz="1600" b="1" dirty="0" smtClean="0">
                <a:solidFill>
                  <a:srgbClr val="FFFF00"/>
                </a:solidFill>
              </a:rPr>
              <a:t> 2013: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Sviluppo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preamplificatori</a:t>
            </a:r>
            <a:r>
              <a:rPr lang="en-US" sz="1600" b="1" dirty="0" smtClean="0">
                <a:solidFill>
                  <a:schemeClr val="bg1"/>
                </a:solidFill>
              </a:rPr>
              <a:t> FARCOS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Installazione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telescopi</a:t>
            </a:r>
            <a:r>
              <a:rPr lang="en-US" sz="1600" b="1" dirty="0" smtClean="0">
                <a:solidFill>
                  <a:schemeClr val="bg1"/>
                </a:solidFill>
              </a:rPr>
              <a:t> FARCOS e </a:t>
            </a:r>
            <a:r>
              <a:rPr lang="en-US" sz="1600" b="1" dirty="0" err="1" smtClean="0">
                <a:solidFill>
                  <a:schemeClr val="bg1"/>
                </a:solidFill>
              </a:rPr>
              <a:t>elettronica</a:t>
            </a:r>
            <a:r>
              <a:rPr lang="en-US" sz="1600" b="1" dirty="0" smtClean="0">
                <a:solidFill>
                  <a:schemeClr val="bg1"/>
                </a:solidFill>
              </a:rPr>
              <a:t> di front-end </a:t>
            </a:r>
            <a:r>
              <a:rPr lang="en-US" sz="1600" b="1" dirty="0" err="1" smtClean="0">
                <a:solidFill>
                  <a:schemeClr val="bg1"/>
                </a:solidFill>
              </a:rPr>
              <a:t>nella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sfera</a:t>
            </a:r>
            <a:r>
              <a:rPr lang="en-US" sz="1600" b="1" dirty="0" smtClean="0">
                <a:solidFill>
                  <a:schemeClr val="bg1"/>
                </a:solidFill>
              </a:rPr>
              <a:t> di CHIMERA e </a:t>
            </a:r>
            <a:r>
              <a:rPr lang="en-US" sz="1600" b="1" dirty="0" err="1" smtClean="0">
                <a:solidFill>
                  <a:schemeClr val="bg1"/>
                </a:solidFill>
              </a:rPr>
              <a:t>loro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messa</a:t>
            </a:r>
            <a:r>
              <a:rPr lang="en-US" sz="1600" b="1" dirty="0" smtClean="0">
                <a:solidFill>
                  <a:schemeClr val="bg1"/>
                </a:solidFill>
              </a:rPr>
              <a:t> a </a:t>
            </a:r>
            <a:r>
              <a:rPr lang="en-US" sz="1600" b="1" dirty="0" err="1" smtClean="0">
                <a:solidFill>
                  <a:schemeClr val="bg1"/>
                </a:solidFill>
              </a:rPr>
              <a:t>punto</a:t>
            </a:r>
            <a:r>
              <a:rPr lang="en-US" sz="1600" b="1" dirty="0" smtClean="0">
                <a:solidFill>
                  <a:schemeClr val="bg1"/>
                </a:solidFill>
              </a:rPr>
              <a:t> per </a:t>
            </a:r>
            <a:r>
              <a:rPr lang="en-US" sz="1600" b="1" dirty="0" err="1" smtClean="0">
                <a:solidFill>
                  <a:schemeClr val="bg1"/>
                </a:solidFill>
              </a:rPr>
              <a:t>il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turno</a:t>
            </a:r>
            <a:r>
              <a:rPr lang="en-US" sz="1600" b="1" dirty="0" smtClean="0">
                <a:solidFill>
                  <a:schemeClr val="bg1"/>
                </a:solidFill>
              </a:rPr>
              <a:t> INKILSSY</a:t>
            </a:r>
          </a:p>
          <a:p>
            <a:pPr>
              <a:lnSpc>
                <a:spcPct val="110000"/>
              </a:lnSpc>
              <a:buNone/>
              <a:defRPr/>
            </a:pPr>
            <a:endParaRPr lang="it-IT" sz="16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Modifiche elettronica di front-end FARCOS secondo le esigenze sperimentali</a:t>
            </a:r>
          </a:p>
          <a:p>
            <a:pPr>
              <a:lnSpc>
                <a:spcPct val="110000"/>
              </a:lnSpc>
              <a:buNone/>
              <a:defRPr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Richieste</a:t>
            </a:r>
            <a:r>
              <a:rPr lang="en-US" sz="1600" b="1" dirty="0" smtClean="0">
                <a:solidFill>
                  <a:srgbClr val="FFFF00"/>
                </a:solidFill>
              </a:rPr>
              <a:t> 2014:</a:t>
            </a:r>
          </a:p>
          <a:p>
            <a:pPr>
              <a:lnSpc>
                <a:spcPct val="110000"/>
              </a:lnSpc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- </a:t>
            </a:r>
            <a:r>
              <a:rPr lang="en-US" sz="1600" b="1" dirty="0" err="1" smtClean="0">
                <a:solidFill>
                  <a:schemeClr val="bg1"/>
                </a:solidFill>
              </a:rPr>
              <a:t>Supporto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elettronica</a:t>
            </a:r>
            <a:r>
              <a:rPr lang="en-US" sz="1600" b="1" dirty="0" smtClean="0">
                <a:solidFill>
                  <a:schemeClr val="bg1"/>
                </a:solidFill>
              </a:rPr>
              <a:t> per FARCOS </a:t>
            </a:r>
          </a:p>
          <a:p>
            <a:pPr>
              <a:lnSpc>
                <a:spcPct val="110000"/>
              </a:lnSpc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3 </a:t>
            </a:r>
            <a:r>
              <a:rPr lang="en-US" sz="1600" b="1" dirty="0" err="1" smtClean="0">
                <a:solidFill>
                  <a:schemeClr val="bg1"/>
                </a:solidFill>
              </a:rPr>
              <a:t>mesi</a:t>
            </a:r>
            <a:r>
              <a:rPr lang="en-US" sz="1600" b="1" dirty="0" smtClean="0">
                <a:solidFill>
                  <a:schemeClr val="bg1"/>
                </a:solidFill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</a:rPr>
              <a:t>uomo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possibilmente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nella</a:t>
            </a:r>
            <a:r>
              <a:rPr lang="en-US" sz="1600" b="1" dirty="0" smtClean="0">
                <a:solidFill>
                  <a:schemeClr val="bg1"/>
                </a:solidFill>
              </a:rPr>
              <a:t> persona di </a:t>
            </a:r>
            <a:r>
              <a:rPr lang="en-US" sz="1600" b="1" dirty="0" err="1" smtClean="0">
                <a:solidFill>
                  <a:schemeClr val="bg1"/>
                </a:solidFill>
              </a:rPr>
              <a:t>Ciro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Boiano</a:t>
            </a:r>
            <a:r>
              <a:rPr lang="en-US" sz="1600" b="1" dirty="0" smtClean="0">
                <a:solidFill>
                  <a:schemeClr val="bg1"/>
                </a:solidFill>
              </a:rPr>
              <a:t> per la </a:t>
            </a:r>
            <a:r>
              <a:rPr lang="en-US" sz="1600" b="1" dirty="0" err="1" smtClean="0">
                <a:solidFill>
                  <a:schemeClr val="bg1"/>
                </a:solidFill>
              </a:rPr>
              <a:t>preziosa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conoscenza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pregressa</a:t>
            </a:r>
            <a:r>
              <a:rPr lang="en-US" sz="1600" b="1" dirty="0" smtClean="0">
                <a:solidFill>
                  <a:schemeClr val="bg1"/>
                </a:solidFill>
              </a:rPr>
              <a:t> di </a:t>
            </a:r>
            <a:r>
              <a:rPr lang="en-US" sz="1600" b="1" dirty="0" err="1" smtClean="0">
                <a:solidFill>
                  <a:schemeClr val="bg1"/>
                </a:solidFill>
              </a:rPr>
              <a:t>tutta</a:t>
            </a:r>
            <a:r>
              <a:rPr lang="en-US" sz="1600" b="1" dirty="0" smtClean="0">
                <a:solidFill>
                  <a:schemeClr val="bg1"/>
                </a:solidFill>
              </a:rPr>
              <a:t> la </a:t>
            </a:r>
            <a:r>
              <a:rPr lang="en-US" sz="1600" b="1" dirty="0" err="1" smtClean="0">
                <a:solidFill>
                  <a:schemeClr val="bg1"/>
                </a:solidFill>
              </a:rPr>
              <a:t>realta</a:t>
            </a:r>
            <a:r>
              <a:rPr lang="en-US" sz="1600" b="1" dirty="0" smtClean="0">
                <a:solidFill>
                  <a:schemeClr val="bg1"/>
                </a:solidFill>
              </a:rPr>
              <a:t>’ FARCOS/CHIMERA)</a:t>
            </a: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0"/>
            <a:ext cx="87852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Servizi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elettronica</a:t>
            </a:r>
            <a:r>
              <a:rPr lang="en-US" sz="3200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sezione</a:t>
            </a:r>
            <a:r>
              <a:rPr lang="en-US" sz="3200" b="1" dirty="0" smtClean="0">
                <a:solidFill>
                  <a:srgbClr val="FFFF00"/>
                </a:solidFill>
              </a:rPr>
              <a:t> - 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-EXOCHIM-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7271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GAMMA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nazionali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  <a:r>
              <a:rPr lang="en-US" sz="1600" b="1" dirty="0" err="1" smtClean="0">
                <a:solidFill>
                  <a:schemeClr val="bg1"/>
                </a:solidFill>
              </a:rPr>
              <a:t>Benedicte</a:t>
            </a:r>
            <a:r>
              <a:rPr lang="en-US" sz="1600" b="1" dirty="0" smtClean="0">
                <a:solidFill>
                  <a:schemeClr val="bg1"/>
                </a:solidFill>
              </a:rPr>
              <a:t> Million (MI), Daniel Napoli (LNL)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Locale: Silvia </a:t>
            </a:r>
            <a:r>
              <a:rPr lang="en-US" sz="1600" b="1" dirty="0" err="1" smtClean="0">
                <a:solidFill>
                  <a:schemeClr val="bg1"/>
                </a:solidFill>
              </a:rPr>
              <a:t>Leoni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2708920"/>
            <a:ext cx="1780491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FTE =  20.9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Ricercatori</a:t>
            </a:r>
            <a:r>
              <a:rPr lang="en-US" b="1" dirty="0" smtClean="0">
                <a:solidFill>
                  <a:schemeClr val="bg1"/>
                </a:solidFill>
              </a:rPr>
              <a:t>  10.1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Tecnologi</a:t>
            </a:r>
            <a:r>
              <a:rPr lang="en-US" b="1" dirty="0" smtClean="0">
                <a:solidFill>
                  <a:schemeClr val="bg1"/>
                </a:solidFill>
              </a:rPr>
              <a:t> = 4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Ass-</a:t>
            </a:r>
            <a:r>
              <a:rPr lang="en-US" b="1" dirty="0" err="1" smtClean="0">
                <a:solidFill>
                  <a:schemeClr val="bg1"/>
                </a:solidFill>
              </a:rPr>
              <a:t>Dott</a:t>
            </a:r>
            <a:r>
              <a:rPr lang="en-US" b="1" dirty="0" smtClean="0">
                <a:solidFill>
                  <a:schemeClr val="bg1"/>
                </a:solidFill>
              </a:rPr>
              <a:t> =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Programma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Scientifico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Struttura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Nucleare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Misure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spettroscopia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 </a:t>
            </a:r>
            <a:r>
              <a:rPr lang="en-US" dirty="0" smtClean="0">
                <a:solidFill>
                  <a:schemeClr val="bg1"/>
                </a:solidFill>
                <a:cs typeface="Symbol" charset="2"/>
              </a:rPr>
              <a:t>e </a:t>
            </a:r>
            <a:r>
              <a:rPr lang="en-US" dirty="0" err="1" smtClean="0">
                <a:solidFill>
                  <a:schemeClr val="bg1"/>
                </a:solidFill>
                <a:cs typeface="Symbol" charset="2"/>
              </a:rPr>
              <a:t>particelle</a:t>
            </a:r>
            <a:r>
              <a:rPr lang="en-US" dirty="0" smtClean="0">
                <a:solidFill>
                  <a:schemeClr val="bg1"/>
                </a:solidFill>
                <a:cs typeface="Symbol" charset="2"/>
              </a:rPr>
              <a:t> con </a:t>
            </a:r>
            <a:r>
              <a:rPr lang="en-US" dirty="0" err="1" smtClean="0">
                <a:solidFill>
                  <a:schemeClr val="bg1"/>
                </a:solidFill>
                <a:cs typeface="Symbol" charset="2"/>
              </a:rPr>
              <a:t>fasci</a:t>
            </a:r>
            <a:r>
              <a:rPr lang="en-US" dirty="0" smtClean="0">
                <a:solidFill>
                  <a:schemeClr val="bg1"/>
                </a:solidFill>
                <a:cs typeface="Symbol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Symbol" charset="2"/>
              </a:rPr>
              <a:t>stabili</a:t>
            </a:r>
            <a:r>
              <a:rPr lang="en-US" dirty="0" smtClean="0">
                <a:solidFill>
                  <a:schemeClr val="bg1"/>
                </a:solidFill>
                <a:cs typeface="Symbol" charset="2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cs typeface="Symbol" charset="2"/>
              </a:rPr>
              <a:t>radioattivi</a:t>
            </a:r>
            <a:endParaRPr lang="en-US" dirty="0" smtClean="0">
              <a:solidFill>
                <a:schemeClr val="bg1"/>
              </a:solidFill>
              <a:latin typeface="Symbol" charset="2"/>
              <a:cs typeface="Symbol" charset="2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Studio </a:t>
            </a:r>
            <a:r>
              <a:rPr lang="en-US" dirty="0" err="1" smtClean="0">
                <a:solidFill>
                  <a:schemeClr val="bg1"/>
                </a:solidFill>
              </a:rPr>
              <a:t>dei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collettivi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vibrazionali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rotazionali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dirty="0" err="1" smtClean="0">
                <a:solidFill>
                  <a:schemeClr val="bg1"/>
                </a:solidFill>
              </a:rPr>
              <a:t>eazioni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trasferimento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molti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nucleoni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R&amp;D sui </a:t>
            </a:r>
            <a:r>
              <a:rPr lang="en-US" b="1" u="sng" dirty="0" err="1" smtClean="0">
                <a:solidFill>
                  <a:schemeClr val="bg1"/>
                </a:solidFill>
              </a:rPr>
              <a:t>rivelatori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Ge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(AGATA e GALILEO)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bg1"/>
                </a:solidFill>
                <a:sym typeface="Symbol"/>
              </a:rPr>
              <a:t> 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LaBr</a:t>
            </a:r>
            <a:r>
              <a:rPr lang="it-IT" b="1" baseline="-25000" dirty="0" smtClean="0">
                <a:solidFill>
                  <a:schemeClr val="bg1"/>
                </a:solidFill>
                <a:sym typeface="Symbol"/>
              </a:rPr>
              <a:t>3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:Ce e BaF</a:t>
            </a:r>
            <a:r>
              <a:rPr lang="it-IT" b="1" baseline="-25000" dirty="0" smtClean="0">
                <a:solidFill>
                  <a:schemeClr val="bg1"/>
                </a:solidFill>
                <a:sym typeface="Symbol"/>
              </a:rPr>
              <a:t>2,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CLIK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Laboratori</a:t>
            </a:r>
            <a:r>
              <a:rPr lang="en-US" b="1" u="sng" dirty="0" smtClean="0">
                <a:solidFill>
                  <a:schemeClr val="bg1"/>
                </a:solidFill>
                <a:sym typeface="Symbol"/>
              </a:rPr>
              <a:t> per </a:t>
            </a:r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Misure</a:t>
            </a:r>
            <a:endParaRPr lang="it-IT" b="1" dirty="0" smtClean="0">
              <a:solidFill>
                <a:schemeClr val="bg1"/>
              </a:solidFill>
              <a:sym typeface="Symbol"/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Italia: LNL, LNS, 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sym typeface="Symbol"/>
              </a:rPr>
              <a:t> Estero: GSI</a:t>
            </a:r>
            <a:r>
              <a:rPr lang="it-IT" b="1" dirty="0">
                <a:solidFill>
                  <a:schemeClr val="bg1"/>
                </a:solidFill>
                <a:sym typeface="Symbol"/>
              </a:rPr>
              <a:t>, 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RIKEN, …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bg1"/>
                </a:solidFill>
                <a:sym typeface="Symbol"/>
              </a:rPr>
              <a:t> 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              ISOLDE,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Debrecen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sym typeface="Symbol"/>
              </a:rPr>
              <a:t>Bucharest</a:t>
            </a:r>
            <a:r>
              <a:rPr lang="it-IT" b="1" dirty="0" smtClean="0">
                <a:solidFill>
                  <a:schemeClr val="bg1"/>
                </a:solidFill>
                <a:sym typeface="Symbol"/>
              </a:rPr>
              <a:t>, Grenoble, Oslo, …</a:t>
            </a:r>
            <a:endParaRPr lang="en-US" dirty="0" smtClean="0">
              <a:solidFill>
                <a:schemeClr val="bg1"/>
              </a:solidFill>
              <a:sym typeface="Symbo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 dirty="0">
                <a:solidFill>
                  <a:schemeClr val="bg1"/>
                </a:solidFill>
                <a:latin typeface="Comic Sans MS" pitchFamily="66" charset="0"/>
              </a:rPr>
              <a:t>Sezioni coinvolte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MI, PD, LNL, LNS, FI, PG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09431"/>
            <a:ext cx="1872208" cy="2527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-13191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GAMMA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6024" y="593739"/>
            <a:ext cx="8748464" cy="29792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Aft>
                <a:spcPct val="30000"/>
              </a:spcAft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			      </a:t>
            </a:r>
            <a:r>
              <a:rPr lang="it-IT" sz="2000" b="1" u="sng" dirty="0" smtClean="0">
                <a:solidFill>
                  <a:schemeClr val="bg1"/>
                </a:solidFill>
                <a:latin typeface="Comic Sans MS" pitchFamily="66" charset="0"/>
              </a:rPr>
              <a:t>Attività 2013</a:t>
            </a:r>
          </a:p>
          <a:p>
            <a:pPr>
              <a:lnSpc>
                <a:spcPct val="50000"/>
              </a:lnSpc>
              <a:spcAft>
                <a:spcPct val="30000"/>
              </a:spcAft>
            </a:pPr>
            <a:endParaRPr lang="it-IT" sz="14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ct val="30000"/>
              </a:spcAft>
            </a:pPr>
            <a:r>
              <a:rPr lang="it-IT" sz="1600" i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it-IT" sz="1400" i="1" u="sng" dirty="0" smtClean="0">
                <a:solidFill>
                  <a:schemeClr val="bg1"/>
                </a:solidFill>
                <a:latin typeface="Comic Sans MS" pitchFamily="66" charset="0"/>
              </a:rPr>
              <a:t>AGATA@GSI</a:t>
            </a:r>
            <a:r>
              <a:rPr lang="it-IT" sz="1400" i="1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completamento </a:t>
            </a:r>
            <a:r>
              <a:rPr lang="it-IT" sz="1400" dirty="0" err="1" smtClean="0">
                <a:solidFill>
                  <a:schemeClr val="bg1"/>
                </a:solidFill>
                <a:latin typeface="Comic Sans MS" pitchFamily="66" charset="0"/>
              </a:rPr>
              <a:t>pygmy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 in </a:t>
            </a:r>
            <a:r>
              <a:rPr lang="it-IT" sz="1400" baseline="30000" dirty="0" smtClean="0">
                <a:solidFill>
                  <a:schemeClr val="bg1"/>
                </a:solidFill>
                <a:latin typeface="Comic Sans MS" pitchFamily="66" charset="0"/>
              </a:rPr>
              <a:t>64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Fe (responsabilità Milano) + partecipazione altri turni </a:t>
            </a:r>
          </a:p>
          <a:p>
            <a:pPr>
              <a:lnSpc>
                <a:spcPct val="60000"/>
              </a:lnSpc>
              <a:spcAft>
                <a:spcPct val="30000"/>
              </a:spcAft>
            </a:pPr>
            <a:r>
              <a:rPr lang="it-IT" sz="1400" i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it-IT" sz="1400" i="1" u="sng" dirty="0" smtClean="0">
                <a:solidFill>
                  <a:schemeClr val="bg1"/>
                </a:solidFill>
                <a:latin typeface="Comic Sans MS" pitchFamily="66" charset="0"/>
              </a:rPr>
              <a:t>EURICA@RIKEN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sz="1400" dirty="0" err="1" smtClean="0">
                <a:solidFill>
                  <a:schemeClr val="bg1"/>
                </a:solidFill>
                <a:latin typeface="Comic Sans MS" pitchFamily="66" charset="0"/>
              </a:rPr>
              <a:t>beta-decay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baseline="30000" dirty="0" smtClean="0">
                <a:solidFill>
                  <a:schemeClr val="bg1"/>
                </a:solidFill>
                <a:latin typeface="Comic Sans MS" pitchFamily="66" charset="0"/>
              </a:rPr>
              <a:t>70-72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Fe (responsabilità Milano) + partecipazione altri turni </a:t>
            </a:r>
          </a:p>
          <a:p>
            <a:pPr>
              <a:spcAft>
                <a:spcPct val="30000"/>
              </a:spcAft>
              <a:buFontTx/>
              <a:buChar char="-"/>
            </a:pPr>
            <a:r>
              <a:rPr lang="it-IT" sz="1400" i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i="1" u="sng" dirty="0" err="1" smtClean="0">
                <a:solidFill>
                  <a:schemeClr val="bg1"/>
                </a:solidFill>
                <a:latin typeface="Comic Sans MS" pitchFamily="66" charset="0"/>
              </a:rPr>
              <a:t>EXOGAM@ILL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: studio di accoppiamento Particella-Fonone con misure (n,</a:t>
            </a:r>
            <a:r>
              <a:rPr lang="it-IT" sz="1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) e Fissione indotta </a:t>
            </a:r>
          </a:p>
          <a:p>
            <a:pPr lvl="4">
              <a:spcAft>
                <a:spcPct val="30000"/>
              </a:spcAft>
            </a:pP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da n freddi.</a:t>
            </a:r>
          </a:p>
          <a:p>
            <a:pPr>
              <a:spcAft>
                <a:spcPct val="30000"/>
              </a:spcAft>
            </a:pPr>
            <a:r>
              <a:rPr lang="it-IT" sz="1400" i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it-IT" sz="1400" i="1" u="sng" dirty="0" smtClean="0">
                <a:solidFill>
                  <a:schemeClr val="bg1"/>
                </a:solidFill>
                <a:latin typeface="Comic Sans MS" pitchFamily="66" charset="0"/>
              </a:rPr>
              <a:t>MINIBALL@CERN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: Esperimento Pilota con Fascio instabile di </a:t>
            </a:r>
            <a:r>
              <a:rPr lang="it-IT" sz="1400" baseline="30000" dirty="0" smtClean="0">
                <a:solidFill>
                  <a:schemeClr val="bg1"/>
                </a:solidFill>
                <a:latin typeface="Comic Sans MS" pitchFamily="66" charset="0"/>
              </a:rPr>
              <a:t>98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Sr su </a:t>
            </a:r>
            <a:r>
              <a:rPr lang="it-IT" sz="1400" dirty="0" err="1" smtClean="0">
                <a:solidFill>
                  <a:schemeClr val="bg1"/>
                </a:solidFill>
                <a:latin typeface="Comic Sans MS" pitchFamily="66" charset="0"/>
              </a:rPr>
              <a:t>weakly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omic Sans MS" pitchFamily="66" charset="0"/>
              </a:rPr>
              <a:t>bound</a:t>
            </a:r>
            <a:r>
              <a:rPr lang="it-IT" sz="1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 target di </a:t>
            </a:r>
            <a:r>
              <a:rPr lang="it-IT" sz="1400" baseline="30000" dirty="0" smtClean="0">
                <a:solidFill>
                  <a:schemeClr val="bg1"/>
                </a:solidFill>
                <a:latin typeface="Comic Sans MS" pitchFamily="66" charset="0"/>
              </a:rPr>
              <a:t>7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Li  per 	comprensione efficacia di reazioni </a:t>
            </a:r>
            <a:r>
              <a:rPr lang="it-IT" sz="1400" dirty="0" err="1" smtClean="0">
                <a:solidFill>
                  <a:schemeClr val="bg1"/>
                </a:solidFill>
                <a:latin typeface="Comic Sans MS" pitchFamily="66" charset="0"/>
              </a:rPr>
              <a:t>quasi-fusion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 con fasci esotici. </a:t>
            </a:r>
          </a:p>
          <a:p>
            <a:pPr>
              <a:spcAft>
                <a:spcPct val="30000"/>
              </a:spcAft>
            </a:pPr>
            <a:r>
              <a:rPr lang="it-IT" sz="1400" i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it-IT" sz="1400" i="1" u="sng" dirty="0" smtClean="0">
                <a:solidFill>
                  <a:schemeClr val="bg1"/>
                </a:solidFill>
                <a:latin typeface="Comic Sans MS" pitchFamily="66" charset="0"/>
              </a:rPr>
              <a:t>Presso</a:t>
            </a:r>
            <a:r>
              <a:rPr lang="it-IT" sz="14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i="1" u="sng" dirty="0" smtClean="0">
                <a:solidFill>
                  <a:schemeClr val="bg1"/>
                </a:solidFill>
                <a:latin typeface="Comic Sans MS" pitchFamily="66" charset="0"/>
              </a:rPr>
              <a:t>LNL</a:t>
            </a: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: attività legata a installazione GALILEO (Meccanica, elettronica, …)</a:t>
            </a:r>
          </a:p>
          <a:p>
            <a:pPr>
              <a:spcAft>
                <a:spcPct val="30000"/>
              </a:spcAft>
              <a:buFontTx/>
              <a:buChar char="-"/>
            </a:pPr>
            <a:r>
              <a:rPr lang="it-IT" sz="1400" i="1" u="sng" dirty="0" smtClean="0">
                <a:solidFill>
                  <a:schemeClr val="bg1"/>
                </a:solidFill>
                <a:latin typeface="Comic Sans MS" pitchFamily="66" charset="0"/>
              </a:rPr>
              <a:t>SEDE</a:t>
            </a:r>
            <a:r>
              <a:rPr lang="it-IT" sz="1200" dirty="0" smtClean="0">
                <a:solidFill>
                  <a:schemeClr val="bg1"/>
                </a:solidFill>
                <a:latin typeface="Comic Sans MS" pitchFamily="66" charset="0"/>
              </a:rPr>
              <a:t>: Attività di test con Rivelatori a scintillazione (test e R&amp;D position </a:t>
            </a:r>
            <a:r>
              <a:rPr lang="it-IT" sz="1200" dirty="0" err="1" smtClean="0">
                <a:solidFill>
                  <a:schemeClr val="bg1"/>
                </a:solidFill>
                <a:latin typeface="Comic Sans MS" pitchFamily="66" charset="0"/>
              </a:rPr>
              <a:t>sensitivity</a:t>
            </a:r>
            <a:r>
              <a:rPr lang="it-IT" sz="12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>
              <a:spcAft>
                <a:spcPct val="30000"/>
              </a:spcAft>
              <a:buFontTx/>
              <a:buChar char="-"/>
            </a:pPr>
            <a:endParaRPr lang="it-IT" sz="12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6024" y="3645024"/>
            <a:ext cx="8748464" cy="30531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it-IT" sz="2000" b="1" u="sng" dirty="0" smtClean="0">
                <a:solidFill>
                  <a:schemeClr val="bg1"/>
                </a:solidFill>
                <a:latin typeface="Comic Sans MS" pitchFamily="66" charset="0"/>
              </a:rPr>
              <a:t>Attività Principali 2014</a:t>
            </a:r>
          </a:p>
          <a:p>
            <a:pPr algn="ctr">
              <a:lnSpc>
                <a:spcPct val="50000"/>
              </a:lnSpc>
              <a:spcAft>
                <a:spcPct val="30000"/>
              </a:spcAft>
            </a:pPr>
            <a:endParaRPr lang="it-IT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ct val="30000"/>
              </a:spcAft>
              <a:buFontTx/>
              <a:buChar char="-"/>
            </a:pPr>
            <a:r>
              <a:rPr lang="it-IT" sz="1600" i="1" u="sng" dirty="0" smtClean="0">
                <a:solidFill>
                  <a:schemeClr val="bg1"/>
                </a:solidFill>
                <a:latin typeface="Comic Sans MS" pitchFamily="66" charset="0"/>
              </a:rPr>
              <a:t> Presso </a:t>
            </a:r>
            <a:r>
              <a:rPr lang="it-IT" sz="1600" i="1" u="sng" dirty="0">
                <a:solidFill>
                  <a:schemeClr val="bg1"/>
                </a:solidFill>
                <a:latin typeface="Comic Sans MS" pitchFamily="66" charset="0"/>
              </a:rPr>
              <a:t>LNL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Completamento installazione GALILEO, </a:t>
            </a:r>
            <a:r>
              <a:rPr lang="it-IT" sz="1600" dirty="0" err="1" smtClean="0">
                <a:solidFill>
                  <a:schemeClr val="bg1"/>
                </a:solidFill>
                <a:latin typeface="Comic Sans MS" pitchFamily="66" charset="0"/>
              </a:rPr>
              <a:t>commissioning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,  primi esperimenti </a:t>
            </a:r>
          </a:p>
          <a:p>
            <a:pPr>
              <a:spcAft>
                <a:spcPct val="30000"/>
              </a:spcAft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	di fisica, integrazione ancillari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spcAft>
                <a:spcPct val="30000"/>
              </a:spcAft>
            </a:pPr>
            <a:r>
              <a:rPr lang="it-IT" sz="1600" i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it-IT" sz="1600" i="1" u="sng" dirty="0" smtClean="0">
                <a:solidFill>
                  <a:schemeClr val="bg1"/>
                </a:solidFill>
                <a:latin typeface="Comic Sans MS" pitchFamily="66" charset="0"/>
              </a:rPr>
              <a:t>SEDE e non 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: continuazione Attività 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</a:rPr>
              <a:t>di test con Rivelatori a 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scintillazione  (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</a:rPr>
              <a:t>test e R&amp;D position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</a:rPr>
              <a:t>sensitivity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marL="285750" indent="-285750">
              <a:spcAft>
                <a:spcPct val="30000"/>
              </a:spcAft>
            </a:pPr>
            <a:r>
              <a:rPr lang="it-IT" sz="1600" i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it-IT" sz="1600" i="1" u="sng" dirty="0" err="1" smtClean="0">
                <a:solidFill>
                  <a:schemeClr val="bg1"/>
                </a:solidFill>
                <a:latin typeface="Comic Sans MS" pitchFamily="66" charset="0"/>
              </a:rPr>
              <a:t>AGATA@GSI</a:t>
            </a:r>
            <a:r>
              <a:rPr lang="it-IT" sz="1600" i="1" u="sng" dirty="0" smtClean="0">
                <a:solidFill>
                  <a:schemeClr val="bg1"/>
                </a:solidFill>
                <a:latin typeface="Comic Sans MS" pitchFamily="66" charset="0"/>
              </a:rPr>
              <a:t> e GANIL</a:t>
            </a:r>
            <a:r>
              <a:rPr lang="it-IT" sz="1600" i="1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</a:rPr>
              <a:t>completamento 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campagna AGATA a GSI e inizio attività AGATA a GANIL: installazione e </a:t>
            </a:r>
            <a:r>
              <a:rPr lang="it-IT" sz="1600" dirty="0" err="1" smtClean="0">
                <a:solidFill>
                  <a:schemeClr val="bg1"/>
                </a:solidFill>
                <a:latin typeface="Comic Sans MS" pitchFamily="66" charset="0"/>
              </a:rPr>
              <a:t>commissioning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50000"/>
              </a:lnSpc>
              <a:spcAft>
                <a:spcPct val="30000"/>
              </a:spcAft>
            </a:pP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lnSpc>
                <a:spcPct val="60000"/>
              </a:lnSpc>
              <a:spcAft>
                <a:spcPct val="30000"/>
              </a:spcAft>
            </a:pPr>
            <a:r>
              <a:rPr lang="it-IT" sz="1600" i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it-IT" sz="1600" i="1" u="sng" dirty="0" smtClean="0">
                <a:solidFill>
                  <a:schemeClr val="bg1"/>
                </a:solidFill>
                <a:latin typeface="Comic Sans MS" pitchFamily="66" charset="0"/>
              </a:rPr>
              <a:t>RIKEN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campagna </a:t>
            </a:r>
            <a:r>
              <a:rPr lang="it-IT" sz="1600" dirty="0" err="1" smtClean="0">
                <a:solidFill>
                  <a:schemeClr val="bg1"/>
                </a:solidFill>
                <a:latin typeface="Comic Sans MS" pitchFamily="66" charset="0"/>
              </a:rPr>
              <a:t>pygmy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600" baseline="30000" dirty="0" smtClean="0">
                <a:solidFill>
                  <a:schemeClr val="bg1"/>
                </a:solidFill>
                <a:latin typeface="Comic Sans MS" pitchFamily="66" charset="0"/>
              </a:rPr>
              <a:t>132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Sn e </a:t>
            </a:r>
            <a:r>
              <a:rPr lang="it-IT" sz="1600" baseline="30000" dirty="0" smtClean="0">
                <a:solidFill>
                  <a:schemeClr val="bg1"/>
                </a:solidFill>
                <a:latin typeface="Comic Sans MS" pitchFamily="66" charset="0"/>
              </a:rPr>
              <a:t>70-72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Ni con scintillatori LaBr</a:t>
            </a:r>
            <a:r>
              <a:rPr lang="it-IT" sz="1600" baseline="-25000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:Ce</a:t>
            </a:r>
          </a:p>
          <a:p>
            <a:pPr marL="285750" indent="-285750">
              <a:lnSpc>
                <a:spcPct val="60000"/>
              </a:lnSpc>
              <a:spcAft>
                <a:spcPct val="30000"/>
              </a:spcAft>
              <a:buFontTx/>
              <a:buChar char="-"/>
            </a:pPr>
            <a:endParaRPr lang="it-IT" sz="16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8" y="0"/>
            <a:ext cx="87852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Servizio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Officina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Meccanica</a:t>
            </a:r>
            <a:r>
              <a:rPr lang="en-US" sz="3200" b="1" dirty="0" smtClean="0">
                <a:solidFill>
                  <a:srgbClr val="FFFF00"/>
                </a:solidFill>
              </a:rPr>
              <a:t> -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- GAMMA -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340768"/>
            <a:ext cx="8568952" cy="488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Attività</a:t>
            </a:r>
            <a:r>
              <a:rPr lang="en-US" sz="1600" b="1" dirty="0" smtClean="0">
                <a:solidFill>
                  <a:srgbClr val="FFFF00"/>
                </a:solidFill>
              </a:rPr>
              <a:t> 2013: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/>
            </a:r>
            <a:br>
              <a:rPr lang="it-IT" sz="1600" b="1" dirty="0" smtClean="0">
                <a:solidFill>
                  <a:schemeClr val="bg1"/>
                </a:solidFill>
              </a:rPr>
            </a:br>
            <a:r>
              <a:rPr lang="it-IT" sz="1600" dirty="0">
                <a:solidFill>
                  <a:srgbClr val="FFFF00"/>
                </a:solidFill>
              </a:rPr>
              <a:t>- progettazione, costruzione e montaggio </a:t>
            </a:r>
            <a:endParaRPr lang="it-IT" sz="1600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it-IT" sz="1600" dirty="0" smtClean="0">
                <a:solidFill>
                  <a:srgbClr val="FFFF00"/>
                </a:solidFill>
              </a:rPr>
              <a:t>in </a:t>
            </a:r>
            <a:r>
              <a:rPr lang="it-IT" sz="1600" dirty="0">
                <a:solidFill>
                  <a:srgbClr val="FFFF00"/>
                </a:solidFill>
              </a:rPr>
              <a:t>loco </a:t>
            </a:r>
            <a:r>
              <a:rPr lang="it-IT" sz="1600" dirty="0" err="1">
                <a:solidFill>
                  <a:srgbClr val="FFFF00"/>
                </a:solidFill>
              </a:rPr>
              <a:t>flangie</a:t>
            </a:r>
            <a:r>
              <a:rPr lang="it-IT" sz="1600" dirty="0">
                <a:solidFill>
                  <a:srgbClr val="FFFF00"/>
                </a:solidFill>
              </a:rPr>
              <a:t> per 10 </a:t>
            </a:r>
            <a:r>
              <a:rPr lang="it-IT" sz="1600" dirty="0" err="1">
                <a:solidFill>
                  <a:srgbClr val="FFFF00"/>
                </a:solidFill>
              </a:rPr>
              <a:t>LaBr</a:t>
            </a:r>
            <a:r>
              <a:rPr lang="it-IT" sz="1600" dirty="0">
                <a:solidFill>
                  <a:srgbClr val="FFFF00"/>
                </a:solidFill>
              </a:rPr>
              <a:t> e 8 BaF2 di HECTOR</a:t>
            </a:r>
            <a:r>
              <a:rPr lang="it-IT" sz="1600" dirty="0" smtClean="0">
                <a:solidFill>
                  <a:srgbClr val="FFFF00"/>
                </a:solidFill>
              </a:rPr>
              <a:t>+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it-IT" sz="1600" dirty="0" smtClean="0">
                <a:solidFill>
                  <a:srgbClr val="FFFF00"/>
                </a:solidFill>
              </a:rPr>
              <a:t>presso </a:t>
            </a:r>
            <a:r>
              <a:rPr lang="it-IT" sz="1600" dirty="0">
                <a:solidFill>
                  <a:srgbClr val="FFFF00"/>
                </a:solidFill>
              </a:rPr>
              <a:t>AGATA@GSI</a:t>
            </a:r>
            <a:br>
              <a:rPr lang="it-IT" sz="1600" dirty="0">
                <a:solidFill>
                  <a:srgbClr val="FFFF00"/>
                </a:solidFill>
              </a:rPr>
            </a:br>
            <a:endParaRPr lang="it-IT" sz="1600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it-IT" sz="1600" dirty="0" smtClean="0">
                <a:solidFill>
                  <a:srgbClr val="FFFF00"/>
                </a:solidFill>
              </a:rPr>
              <a:t>costruzione </a:t>
            </a:r>
            <a:r>
              <a:rPr lang="it-IT" sz="1600" dirty="0">
                <a:solidFill>
                  <a:srgbClr val="FFFF00"/>
                </a:solidFill>
              </a:rPr>
              <a:t>10 scatole per </a:t>
            </a:r>
            <a:r>
              <a:rPr lang="it-IT" sz="1600" dirty="0" err="1">
                <a:solidFill>
                  <a:srgbClr val="FFFF00"/>
                </a:solidFill>
              </a:rPr>
              <a:t>LaBr</a:t>
            </a:r>
            <a:r>
              <a:rPr lang="it-IT" sz="1600" dirty="0">
                <a:solidFill>
                  <a:srgbClr val="FFFF00"/>
                </a:solidFill>
              </a:rPr>
              <a:t> 3,5"</a:t>
            </a:r>
            <a:r>
              <a:rPr lang="it-IT" sz="1600" dirty="0" smtClean="0">
                <a:solidFill>
                  <a:srgbClr val="FFFF00"/>
                </a:solidFill>
              </a:rPr>
              <a:t>x8” 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endParaRPr lang="it-IT" sz="1600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endParaRPr lang="it-IT" sz="1600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endParaRPr lang="it-IT" sz="1600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it-IT" sz="1600" dirty="0" smtClean="0">
                <a:solidFill>
                  <a:srgbClr val="FFFF00"/>
                </a:solidFill>
              </a:rPr>
              <a:t>- supporto </a:t>
            </a:r>
            <a:r>
              <a:rPr lang="it-IT" sz="1600" dirty="0">
                <a:solidFill>
                  <a:srgbClr val="FFFF00"/>
                </a:solidFill>
              </a:rPr>
              <a:t>sorgente intensa di Cs e sistema </a:t>
            </a:r>
            <a:endParaRPr lang="it-IT" sz="1600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it-IT" sz="1600" dirty="0" smtClean="0">
                <a:solidFill>
                  <a:srgbClr val="FFFF00"/>
                </a:solidFill>
              </a:rPr>
              <a:t>di </a:t>
            </a:r>
            <a:r>
              <a:rPr lang="it-IT" sz="1600" dirty="0">
                <a:solidFill>
                  <a:srgbClr val="FFFF00"/>
                </a:solidFill>
              </a:rPr>
              <a:t>posizionamento rivelatore x </a:t>
            </a:r>
            <a:r>
              <a:rPr lang="it-IT" sz="1600" dirty="0" smtClean="0">
                <a:solidFill>
                  <a:srgbClr val="FFFF00"/>
                </a:solidFill>
              </a:rPr>
              <a:t>laboratorio</a:t>
            </a:r>
          </a:p>
          <a:p>
            <a:pPr>
              <a:lnSpc>
                <a:spcPct val="110000"/>
              </a:lnSpc>
              <a:defRPr/>
            </a:pPr>
            <a:endParaRPr lang="it-IT" sz="160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it-IT" sz="1600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it-IT" sz="1600" dirty="0" smtClean="0">
                <a:solidFill>
                  <a:srgbClr val="FFFF00"/>
                </a:solidFill>
              </a:rPr>
              <a:t>progettazione </a:t>
            </a:r>
            <a:r>
              <a:rPr lang="it-IT" sz="1600" dirty="0">
                <a:solidFill>
                  <a:srgbClr val="FFFF00"/>
                </a:solidFill>
              </a:rPr>
              <a:t>e costruzione parziale </a:t>
            </a:r>
            <a:endParaRPr lang="it-IT" sz="1600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it-IT" sz="1600" dirty="0" smtClean="0">
                <a:solidFill>
                  <a:srgbClr val="FFFF00"/>
                </a:solidFill>
              </a:rPr>
              <a:t>cameretta </a:t>
            </a:r>
            <a:r>
              <a:rPr lang="it-IT" sz="1600" dirty="0">
                <a:solidFill>
                  <a:srgbClr val="FFFF00"/>
                </a:solidFill>
              </a:rPr>
              <a:t>GALILEO </a:t>
            </a:r>
            <a:endParaRPr lang="it-IT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None/>
              <a:defRPr/>
            </a:pPr>
            <a:endParaRPr lang="it-IT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</p:txBody>
      </p:sp>
      <p:pic>
        <p:nvPicPr>
          <p:cNvPr id="2" name="Picture 1" descr="foto-AGATA@GSI-LaB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548680"/>
            <a:ext cx="2771800" cy="3472714"/>
          </a:xfrm>
          <a:prstGeom prst="rect">
            <a:avLst/>
          </a:prstGeom>
        </p:spPr>
      </p:pic>
      <p:pic>
        <p:nvPicPr>
          <p:cNvPr id="3" name="Picture 2" descr="51ed5d3b-721a-47e0-a263-ba8529e5f2f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412775"/>
            <a:ext cx="2106235" cy="280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9" y="0"/>
            <a:ext cx="669686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Servizio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Officina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Meccanica</a:t>
            </a:r>
            <a:r>
              <a:rPr lang="en-US" sz="3200" b="1" dirty="0" smtClean="0">
                <a:solidFill>
                  <a:srgbClr val="FFFF00"/>
                </a:solidFill>
              </a:rPr>
              <a:t> -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- GAMMA -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340768"/>
            <a:ext cx="8568952" cy="550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Richieste</a:t>
            </a:r>
            <a:r>
              <a:rPr lang="en-US" sz="1600" b="1" dirty="0" smtClean="0">
                <a:solidFill>
                  <a:srgbClr val="FFFF00"/>
                </a:solidFill>
              </a:rPr>
              <a:t> 2014: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- </a:t>
            </a:r>
            <a:r>
              <a:rPr lang="en-US" sz="1600" dirty="0" err="1">
                <a:solidFill>
                  <a:srgbClr val="FFFF00"/>
                </a:solidFill>
              </a:rPr>
              <a:t>porta</a:t>
            </a:r>
            <a:r>
              <a:rPr lang="en-US" sz="1600" dirty="0">
                <a:solidFill>
                  <a:srgbClr val="FFFF00"/>
                </a:solidFill>
              </a:rPr>
              <a:t> target per GALILEO</a:t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- </a:t>
            </a:r>
            <a:r>
              <a:rPr lang="en-US" sz="1600" dirty="0" err="1">
                <a:solidFill>
                  <a:srgbClr val="FFFF00"/>
                </a:solidFill>
              </a:rPr>
              <a:t>supporto</a:t>
            </a:r>
            <a:r>
              <a:rPr lang="en-US" sz="1600" dirty="0">
                <a:solidFill>
                  <a:srgbClr val="FFFF00"/>
                </a:solidFill>
              </a:rPr>
              <a:t> per </a:t>
            </a:r>
            <a:r>
              <a:rPr lang="en-US" sz="1600" dirty="0" err="1">
                <a:solidFill>
                  <a:srgbClr val="FFFF00"/>
                </a:solidFill>
              </a:rPr>
              <a:t>LaBr</a:t>
            </a:r>
            <a:r>
              <a:rPr lang="en-US" sz="1600" dirty="0">
                <a:solidFill>
                  <a:srgbClr val="FFFF00"/>
                </a:solidFill>
              </a:rPr>
              <a:t> 3"x3" a GALILEO</a:t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- </a:t>
            </a:r>
            <a:r>
              <a:rPr lang="en-US" sz="1600" dirty="0" err="1">
                <a:solidFill>
                  <a:srgbClr val="FFFF00"/>
                </a:solidFill>
              </a:rPr>
              <a:t>manipolatore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dei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tripletti</a:t>
            </a:r>
            <a:r>
              <a:rPr lang="en-US" sz="1600" dirty="0">
                <a:solidFill>
                  <a:srgbClr val="FFFF00"/>
                </a:solidFill>
              </a:rPr>
              <a:t> di </a:t>
            </a:r>
            <a:r>
              <a:rPr lang="en-US" sz="1600" dirty="0" err="1">
                <a:solidFill>
                  <a:srgbClr val="FFFF00"/>
                </a:solidFill>
              </a:rPr>
              <a:t>germani</a:t>
            </a:r>
            <a:r>
              <a:rPr lang="en-US" sz="1600" dirty="0">
                <a:solidFill>
                  <a:srgbClr val="FFFF00"/>
                </a:solidFill>
              </a:rPr>
              <a:t> di GALILEO</a:t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- </a:t>
            </a:r>
            <a:r>
              <a:rPr lang="en-US" sz="1600" dirty="0" err="1">
                <a:solidFill>
                  <a:srgbClr val="FFFF00"/>
                </a:solidFill>
              </a:rPr>
              <a:t>involucri</a:t>
            </a:r>
            <a:r>
              <a:rPr lang="en-US" sz="1600" dirty="0">
                <a:solidFill>
                  <a:srgbClr val="FFFF00"/>
                </a:solidFill>
              </a:rPr>
              <a:t> per </a:t>
            </a:r>
            <a:r>
              <a:rPr lang="en-US" sz="1600" dirty="0" err="1">
                <a:solidFill>
                  <a:srgbClr val="FFFF00"/>
                </a:solidFill>
              </a:rPr>
              <a:t>gli</a:t>
            </a:r>
            <a:r>
              <a:rPr lang="en-US" sz="1600" dirty="0">
                <a:solidFill>
                  <a:srgbClr val="FFFF00"/>
                </a:solidFill>
              </a:rPr>
              <a:t> ACS di GALILEO </a:t>
            </a:r>
            <a:r>
              <a:rPr lang="en-US" sz="1600" dirty="0" smtClean="0">
                <a:solidFill>
                  <a:srgbClr val="FFFF00"/>
                </a:solidFill>
              </a:rPr>
              <a:t> (</a:t>
            </a:r>
            <a:r>
              <a:rPr lang="en-US" sz="1600" dirty="0" err="1" smtClean="0">
                <a:solidFill>
                  <a:srgbClr val="FFFF00"/>
                </a:solidFill>
              </a:rPr>
              <a:t>esempio</a:t>
            </a:r>
            <a:r>
              <a:rPr lang="en-US" sz="1600" dirty="0" smtClean="0">
                <a:solidFill>
                  <a:srgbClr val="FFFF00"/>
                </a:solidFill>
              </a:rPr>
              <a:t> EUROBALL  in </a:t>
            </a:r>
            <a:r>
              <a:rPr lang="en-US" sz="1600" dirty="0" err="1" smtClean="0">
                <a:solidFill>
                  <a:srgbClr val="FFFF00"/>
                </a:solidFill>
              </a:rPr>
              <a:t>foto</a:t>
            </a:r>
            <a:r>
              <a:rPr lang="en-US" sz="1600" dirty="0" smtClean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110000"/>
              </a:lnSpc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- Tempo </a:t>
            </a:r>
            <a:r>
              <a:rPr lang="en-US" sz="1600" b="1" dirty="0" err="1" smtClean="0">
                <a:solidFill>
                  <a:srgbClr val="FFFF00"/>
                </a:solidFill>
              </a:rPr>
              <a:t>richiesto</a:t>
            </a:r>
            <a:r>
              <a:rPr lang="en-US" sz="1600" b="1" dirty="0" smtClean="0">
                <a:solidFill>
                  <a:srgbClr val="FFFF00"/>
                </a:solidFill>
              </a:rPr>
              <a:t> in </a:t>
            </a:r>
            <a:r>
              <a:rPr lang="en-US" sz="1600" b="1" dirty="0" err="1" smtClean="0">
                <a:solidFill>
                  <a:srgbClr val="FFFF00"/>
                </a:solidFill>
              </a:rPr>
              <a:t>mesi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uomo</a:t>
            </a:r>
            <a:r>
              <a:rPr lang="en-US" sz="1600" b="1" dirty="0" smtClean="0">
                <a:solidFill>
                  <a:srgbClr val="FFFF00"/>
                </a:solidFill>
              </a:rPr>
              <a:t>:  30% </a:t>
            </a:r>
            <a:r>
              <a:rPr lang="en-US" sz="1600" b="1" dirty="0" err="1" smtClean="0">
                <a:solidFill>
                  <a:srgbClr val="FFFF00"/>
                </a:solidFill>
              </a:rPr>
              <a:t>Coelli</a:t>
            </a:r>
            <a:r>
              <a:rPr lang="en-US" sz="1600" b="1" dirty="0" smtClean="0">
                <a:solidFill>
                  <a:srgbClr val="FFFF00"/>
                </a:solidFill>
              </a:rPr>
              <a:t> + 20 mu </a:t>
            </a:r>
            <a:r>
              <a:rPr lang="en-US" sz="1600" b="1" dirty="0" err="1" smtClean="0">
                <a:solidFill>
                  <a:srgbClr val="FFFF00"/>
                </a:solidFill>
              </a:rPr>
              <a:t>progettazione</a:t>
            </a:r>
            <a:r>
              <a:rPr lang="en-US" sz="1600" b="1" dirty="0" smtClean="0">
                <a:solidFill>
                  <a:srgbClr val="FFFF00"/>
                </a:solidFill>
              </a:rPr>
              <a:t> e </a:t>
            </a:r>
            <a:r>
              <a:rPr lang="en-US" sz="1600" b="1" dirty="0" err="1" smtClean="0">
                <a:solidFill>
                  <a:srgbClr val="FFFF00"/>
                </a:solidFill>
              </a:rPr>
              <a:t>officina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</p:txBody>
      </p:sp>
      <p:pic>
        <p:nvPicPr>
          <p:cNvPr id="2" name="Picture 1" descr="2013-LNL report GALILEO ensembl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2936"/>
            <a:ext cx="5184576" cy="3294120"/>
          </a:xfrm>
          <a:prstGeom prst="rect">
            <a:avLst/>
          </a:prstGeom>
        </p:spPr>
      </p:pic>
      <p:pic>
        <p:nvPicPr>
          <p:cNvPr id="6" name="Picture 5" descr="2013-LNL report GALILEO ensemble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8" t="20258" r="39526" b="14804"/>
          <a:stretch/>
        </p:blipFill>
        <p:spPr>
          <a:xfrm>
            <a:off x="6804248" y="0"/>
            <a:ext cx="2263558" cy="5576881"/>
          </a:xfrm>
          <a:prstGeom prst="rect">
            <a:avLst/>
          </a:prstGeom>
        </p:spPr>
      </p:pic>
      <p:pic>
        <p:nvPicPr>
          <p:cNvPr id="3" name="Picture 2" descr="DSC0616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5" r="10549"/>
          <a:stretch/>
        </p:blipFill>
        <p:spPr>
          <a:xfrm>
            <a:off x="4742082" y="3042895"/>
            <a:ext cx="2072105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7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052736"/>
            <a:ext cx="8784976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Attività</a:t>
            </a:r>
            <a:r>
              <a:rPr lang="en-US" sz="1600" b="1" dirty="0" smtClean="0">
                <a:solidFill>
                  <a:srgbClr val="FFFF00"/>
                </a:solidFill>
              </a:rPr>
              <a:t> 2013:</a:t>
            </a: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- Sergio Brambilla 	-  </a:t>
            </a:r>
            <a:r>
              <a:rPr lang="it-IT" sz="1600" b="1" dirty="0" err="1" smtClean="0">
                <a:solidFill>
                  <a:schemeClr val="bg1"/>
                </a:solidFill>
              </a:rPr>
              <a:t>Responsable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of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ancillary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acquisition</a:t>
            </a:r>
            <a:r>
              <a:rPr lang="it-IT" sz="1600" b="1" dirty="0" smtClean="0">
                <a:solidFill>
                  <a:schemeClr val="bg1"/>
                </a:solidFill>
              </a:rPr>
              <a:t> in AGATA @ LNL and GSI 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		-  key </a:t>
            </a:r>
            <a:r>
              <a:rPr lang="it-IT" sz="1600" b="1" dirty="0" err="1" smtClean="0">
                <a:solidFill>
                  <a:schemeClr val="bg1"/>
                </a:solidFill>
              </a:rPr>
              <a:t>support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for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front</a:t>
            </a:r>
            <a:r>
              <a:rPr lang="it-IT" sz="1600" b="1" dirty="0" smtClean="0">
                <a:solidFill>
                  <a:schemeClr val="bg1"/>
                </a:solidFill>
              </a:rPr>
              <a:t> end electronic and DAQ in PARIS </a:t>
            </a:r>
            <a:r>
              <a:rPr lang="it-IT" sz="1600" b="1" dirty="0" err="1" smtClean="0">
                <a:solidFill>
                  <a:schemeClr val="bg1"/>
                </a:solidFill>
              </a:rPr>
              <a:t>Collaboration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			- </a:t>
            </a:r>
            <a:r>
              <a:rPr lang="it-IT" sz="1600" b="1" dirty="0" err="1" smtClean="0">
                <a:solidFill>
                  <a:schemeClr val="bg1"/>
                </a:solidFill>
              </a:rPr>
              <a:t>phoswich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array</a:t>
            </a:r>
            <a:r>
              <a:rPr lang="it-IT" sz="1600" b="1" dirty="0" smtClean="0">
                <a:solidFill>
                  <a:schemeClr val="bg1"/>
                </a:solidFill>
              </a:rPr>
              <a:t> (LABr3:Ce – </a:t>
            </a:r>
            <a:r>
              <a:rPr lang="it-IT" sz="1600" b="1" dirty="0" err="1" smtClean="0">
                <a:solidFill>
                  <a:schemeClr val="bg1"/>
                </a:solidFill>
              </a:rPr>
              <a:t>NaI</a:t>
            </a:r>
            <a:r>
              <a:rPr lang="it-IT" sz="16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		-  </a:t>
            </a:r>
            <a:r>
              <a:rPr lang="it-IT" sz="1600" b="1" dirty="0" err="1" smtClean="0">
                <a:solidFill>
                  <a:schemeClr val="bg1"/>
                </a:solidFill>
              </a:rPr>
              <a:t>Conveneer</a:t>
            </a:r>
            <a:r>
              <a:rPr lang="it-IT" sz="1600" b="1" dirty="0" smtClean="0">
                <a:solidFill>
                  <a:schemeClr val="bg1"/>
                </a:solidFill>
              </a:rPr>
              <a:t>  </a:t>
            </a:r>
            <a:r>
              <a:rPr lang="it-IT" sz="1600" b="1" dirty="0" err="1" smtClean="0">
                <a:solidFill>
                  <a:schemeClr val="bg1"/>
                </a:solidFill>
              </a:rPr>
              <a:t>of</a:t>
            </a:r>
            <a:r>
              <a:rPr lang="it-IT" sz="1600" b="1" dirty="0" smtClean="0">
                <a:solidFill>
                  <a:schemeClr val="bg1"/>
                </a:solidFill>
              </a:rPr>
              <a:t> EGAN Electronic </a:t>
            </a:r>
            <a:r>
              <a:rPr lang="it-IT" sz="1600" b="1" dirty="0" err="1" smtClean="0">
                <a:solidFill>
                  <a:schemeClr val="bg1"/>
                </a:solidFill>
              </a:rPr>
              <a:t>working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group</a:t>
            </a:r>
            <a:r>
              <a:rPr lang="it-IT" sz="1600" b="1" dirty="0" smtClean="0">
                <a:solidFill>
                  <a:schemeClr val="bg1"/>
                </a:solidFill>
              </a:rPr>
              <a:t> (ENSAR) </a:t>
            </a:r>
            <a:br>
              <a:rPr lang="it-IT" sz="1600" b="1" dirty="0" smtClean="0">
                <a:solidFill>
                  <a:schemeClr val="bg1"/>
                </a:solidFill>
              </a:rPr>
            </a:b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Servizio di Elettronica</a:t>
            </a: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supporto  DAQ alla sperimentazione e analisi on-line: 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misura test con LaBr3:Ce con un fascio protoni (70-150 </a:t>
            </a:r>
            <a:r>
              <a:rPr lang="it-IT" sz="1600" dirty="0" err="1" smtClean="0">
                <a:solidFill>
                  <a:schemeClr val="bg1"/>
                </a:solidFill>
              </a:rPr>
              <a:t>MeV</a:t>
            </a:r>
            <a:r>
              <a:rPr lang="it-IT" sz="1600" dirty="0" smtClean="0">
                <a:solidFill>
                  <a:schemeClr val="bg1"/>
                </a:solidFill>
              </a:rPr>
              <a:t>) presso </a:t>
            </a:r>
            <a:r>
              <a:rPr lang="it-IT" sz="1600" dirty="0" err="1" smtClean="0">
                <a:solidFill>
                  <a:schemeClr val="bg1"/>
                </a:solidFill>
              </a:rPr>
              <a:t>ciclotorne</a:t>
            </a:r>
            <a:r>
              <a:rPr lang="it-IT" sz="1600" dirty="0" smtClean="0">
                <a:solidFill>
                  <a:schemeClr val="bg1"/>
                </a:solidFill>
              </a:rPr>
              <a:t> IBA (</a:t>
            </a:r>
            <a:r>
              <a:rPr lang="it-IT" sz="1600" dirty="0" err="1" smtClean="0">
                <a:solidFill>
                  <a:schemeClr val="bg1"/>
                </a:solidFill>
              </a:rPr>
              <a:t>Kracovia</a:t>
            </a:r>
            <a:r>
              <a:rPr lang="it-IT" sz="1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misura di </a:t>
            </a:r>
            <a:r>
              <a:rPr lang="it-IT" sz="1600" dirty="0" err="1" smtClean="0">
                <a:solidFill>
                  <a:schemeClr val="bg1"/>
                </a:solidFill>
              </a:rPr>
              <a:t>commissioning</a:t>
            </a:r>
            <a:r>
              <a:rPr lang="it-IT" sz="1600" dirty="0" smtClean="0">
                <a:solidFill>
                  <a:schemeClr val="bg1"/>
                </a:solidFill>
              </a:rPr>
              <a:t> per di un cluster di PARIS ad ALTO (</a:t>
            </a:r>
            <a:r>
              <a:rPr lang="it-IT" sz="1600" dirty="0" err="1" smtClean="0">
                <a:solidFill>
                  <a:schemeClr val="bg1"/>
                </a:solidFill>
              </a:rPr>
              <a:t>Orsay</a:t>
            </a:r>
            <a:r>
              <a:rPr lang="it-IT" sz="1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misura test di position </a:t>
            </a:r>
            <a:r>
              <a:rPr lang="it-IT" sz="1600" dirty="0" err="1" smtClean="0">
                <a:solidFill>
                  <a:schemeClr val="bg1"/>
                </a:solidFill>
              </a:rPr>
              <a:t>sensitivity</a:t>
            </a:r>
            <a:r>
              <a:rPr lang="it-IT" sz="1600" dirty="0" smtClean="0">
                <a:solidFill>
                  <a:schemeClr val="bg1"/>
                </a:solidFill>
              </a:rPr>
              <a:t>/</a:t>
            </a:r>
            <a:r>
              <a:rPr lang="it-IT" sz="1600" dirty="0" err="1" smtClean="0">
                <a:solidFill>
                  <a:schemeClr val="bg1"/>
                </a:solidFill>
              </a:rPr>
              <a:t>imaging</a:t>
            </a:r>
            <a:r>
              <a:rPr lang="it-IT" sz="1600" dirty="0" smtClean="0">
                <a:solidFill>
                  <a:schemeClr val="bg1"/>
                </a:solidFill>
              </a:rPr>
              <a:t> gamma con fototubi segmentati (Milano)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DAQ dedicata per </a:t>
            </a:r>
            <a:r>
              <a:rPr lang="it-IT" sz="1600" dirty="0" err="1" smtClean="0">
                <a:solidFill>
                  <a:schemeClr val="bg1"/>
                </a:solidFill>
              </a:rPr>
              <a:t>HECTOR+</a:t>
            </a:r>
            <a:endParaRPr lang="it-IT" sz="1600" dirty="0" smtClean="0">
              <a:solidFill>
                <a:schemeClr val="bg1"/>
              </a:solidFill>
            </a:endParaRPr>
          </a:p>
          <a:p>
            <a:endParaRPr lang="it-IT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Sviluppo elettronica di </a:t>
            </a:r>
            <a:r>
              <a:rPr lang="it-IT" sz="1600" dirty="0" err="1" smtClean="0">
                <a:solidFill>
                  <a:schemeClr val="bg1"/>
                </a:solidFill>
              </a:rPr>
              <a:t>front</a:t>
            </a:r>
            <a:r>
              <a:rPr lang="it-IT" sz="1600" dirty="0" smtClean="0">
                <a:solidFill>
                  <a:schemeClr val="bg1"/>
                </a:solidFill>
              </a:rPr>
              <a:t> end : 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 Elettronica di TRACE  (MEGAMP)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per </a:t>
            </a:r>
            <a:r>
              <a:rPr lang="it-IT" sz="1600" dirty="0" err="1" smtClean="0">
                <a:solidFill>
                  <a:schemeClr val="bg1"/>
                </a:solidFill>
              </a:rPr>
              <a:t>array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HECTOR+</a:t>
            </a:r>
            <a:r>
              <a:rPr lang="it-IT" sz="1600" dirty="0" smtClean="0">
                <a:solidFill>
                  <a:schemeClr val="bg1"/>
                </a:solidFill>
              </a:rPr>
              <a:t> (LABRPRO)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per </a:t>
            </a:r>
            <a:r>
              <a:rPr lang="it-IT" sz="1600" dirty="0" err="1" smtClean="0">
                <a:solidFill>
                  <a:schemeClr val="bg1"/>
                </a:solidFill>
              </a:rPr>
              <a:t>array</a:t>
            </a:r>
            <a:r>
              <a:rPr lang="it-IT" sz="1600" dirty="0" smtClean="0">
                <a:solidFill>
                  <a:schemeClr val="bg1"/>
                </a:solidFill>
              </a:rPr>
              <a:t> di rivelatori LaBr3:Ce in costruzione ad OSLO 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per </a:t>
            </a:r>
            <a:r>
              <a:rPr lang="it-IT" sz="1600" dirty="0" err="1" smtClean="0">
                <a:solidFill>
                  <a:schemeClr val="bg1"/>
                </a:solidFill>
              </a:rPr>
              <a:t>array</a:t>
            </a:r>
            <a:r>
              <a:rPr lang="it-IT" sz="1600" dirty="0" smtClean="0">
                <a:solidFill>
                  <a:schemeClr val="bg1"/>
                </a:solidFill>
              </a:rPr>
              <a:t> di rivelatori LaBr3:Ce in costruzione a </a:t>
            </a:r>
            <a:r>
              <a:rPr lang="it-IT" sz="1600" dirty="0" err="1" smtClean="0">
                <a:solidFill>
                  <a:schemeClr val="bg1"/>
                </a:solidFill>
              </a:rPr>
              <a:t>Darmstadt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per CLUSTER </a:t>
            </a:r>
            <a:r>
              <a:rPr lang="it-IT" sz="1600" dirty="0" err="1" smtClean="0">
                <a:solidFill>
                  <a:schemeClr val="bg1"/>
                </a:solidFill>
              </a:rPr>
              <a:t>phoswich</a:t>
            </a:r>
            <a:r>
              <a:rPr lang="it-IT" sz="1600" dirty="0" smtClean="0">
                <a:solidFill>
                  <a:schemeClr val="bg1"/>
                </a:solidFill>
              </a:rPr>
              <a:t> LaBr3:Ce-NaI per PARIS  (PARISPRO)</a:t>
            </a:r>
          </a:p>
          <a:p>
            <a:pPr lvl="1"/>
            <a:r>
              <a:rPr lang="it-IT" sz="1600" dirty="0" smtClean="0">
                <a:solidFill>
                  <a:schemeClr val="bg1"/>
                </a:solidFill>
              </a:rPr>
              <a:t>- per fototubo segmentato nell’ambito di GAMMA-GANAS (MEGAMP)</a:t>
            </a:r>
          </a:p>
          <a:p>
            <a:pPr lvl="1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</a:rPr>
              <a:t> per scintillatore CLYC (PSA dei segnali), separazione gamma neutroni sia digitale che analogica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0"/>
            <a:ext cx="87852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Servizi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elettronica</a:t>
            </a:r>
            <a:r>
              <a:rPr lang="en-US" sz="3200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</a:rPr>
              <a:t>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sezione</a:t>
            </a:r>
            <a:r>
              <a:rPr lang="en-US" sz="3200" b="1" dirty="0" smtClean="0">
                <a:solidFill>
                  <a:srgbClr val="FFFF00"/>
                </a:solidFill>
              </a:rPr>
              <a:t> - 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-GAMMA -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</a:rPr>
              <a:t>Divisione</a:t>
            </a:r>
            <a:r>
              <a:rPr lang="en-US" sz="4400" dirty="0" smtClean="0">
                <a:solidFill>
                  <a:srgbClr val="FFFF00"/>
                </a:solidFill>
              </a:rPr>
              <a:t> FTE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412512" cy="28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384376" cy="27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391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3876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16632"/>
            <a:ext cx="8748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</a:rPr>
              <a:t>Attivita'</a:t>
            </a:r>
            <a:r>
              <a:rPr lang="it-IT" sz="2400" b="1" dirty="0" smtClean="0">
                <a:solidFill>
                  <a:srgbClr val="FFFF00"/>
                </a:solidFill>
              </a:rPr>
              <a:t> 2014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- Supporto esperimenti: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* GSI (fase finale AGATA)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* Trasferimento BaF</a:t>
            </a:r>
            <a:r>
              <a:rPr lang="it-IT" baseline="-25000" dirty="0" smtClean="0">
                <a:solidFill>
                  <a:schemeClr val="bg1"/>
                </a:solidFill>
              </a:rPr>
              <a:t>2</a:t>
            </a:r>
            <a:r>
              <a:rPr lang="it-IT" dirty="0" smtClean="0">
                <a:solidFill>
                  <a:schemeClr val="bg1"/>
                </a:solidFill>
              </a:rPr>
              <a:t> a Cracovia: acquisizione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* Test Cluster PARIS a Cracovia o Bombay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Euclide: preparazione </a:t>
            </a:r>
            <a:r>
              <a:rPr lang="it-IT" dirty="0" err="1" smtClean="0">
                <a:solidFill>
                  <a:schemeClr val="bg1"/>
                </a:solidFill>
              </a:rPr>
              <a:t>setup</a:t>
            </a:r>
            <a:r>
              <a:rPr lang="it-IT" dirty="0" smtClean="0">
                <a:solidFill>
                  <a:schemeClr val="bg1"/>
                </a:solidFill>
              </a:rPr>
              <a:t> analogico (MEGAMP):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* preamplificatori, amplificatori, </a:t>
            </a:r>
            <a:r>
              <a:rPr lang="it-IT" dirty="0" err="1" smtClean="0">
                <a:solidFill>
                  <a:schemeClr val="bg1"/>
                </a:solidFill>
              </a:rPr>
              <a:t>cfd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	* acquisizione VME con ADC di picco e TDC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* integrazione con acquisizione Galileo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- PARIS: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* Produzione modulo definitivo (PARISPRO)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* Acquisizione fino a quattro Cluster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CLYC:	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* sviluppo di elettronica per questo scintillatore ?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rgbClr val="FFFF00"/>
                </a:solidFill>
              </a:rPr>
              <a:t>Richieste: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- 100% Sergio Brambilla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-          8 mesi Ciro </a:t>
            </a:r>
            <a:r>
              <a:rPr lang="it-IT" dirty="0" err="1" smtClean="0">
                <a:solidFill>
                  <a:schemeClr val="bg1"/>
                </a:solidFill>
              </a:rPr>
              <a:t>Boiano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-          6 Mesi di Augusto Bassi	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</a:rPr>
              <a:t>Richieste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Servizi</a:t>
            </a:r>
            <a:endParaRPr lang="en-US" sz="44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- In </a:t>
            </a:r>
            <a:r>
              <a:rPr lang="en-US" sz="3600" dirty="0" err="1" smtClean="0">
                <a:solidFill>
                  <a:srgbClr val="FFFF00"/>
                </a:solidFill>
              </a:rPr>
              <a:t>mesi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uomo</a:t>
            </a:r>
            <a:r>
              <a:rPr lang="en-US" sz="3600" dirty="0" smtClean="0">
                <a:solidFill>
                  <a:srgbClr val="FFFF00"/>
                </a:solidFill>
              </a:rPr>
              <a:t> -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1403648" y="2276872"/>
            <a:ext cx="6589713" cy="2676525"/>
            <a:chOff x="1366663" y="1556792"/>
            <a:chExt cx="6589713" cy="2676525"/>
          </a:xfrm>
        </p:grpSpPr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r="15860"/>
            <a:stretch>
              <a:fillRect/>
            </a:stretch>
          </p:blipFill>
          <p:spPr bwMode="auto">
            <a:xfrm>
              <a:off x="2411760" y="1556792"/>
              <a:ext cx="5544616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5233" t="18832"/>
            <a:stretch>
              <a:fillRect/>
            </a:stretch>
          </p:blipFill>
          <p:spPr bwMode="auto">
            <a:xfrm>
              <a:off x="1366663" y="2048619"/>
              <a:ext cx="973089" cy="217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5457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462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</a:rPr>
              <a:t>Fondi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88107"/>
            <a:ext cx="58007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68427"/>
            <a:ext cx="583264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462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</a:rPr>
              <a:t>Fondi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7435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843808" y="4221088"/>
            <a:ext cx="3884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Normalizzati rispetto agli FTE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457325"/>
            <a:ext cx="42100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251520" y="4462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</a:rPr>
              <a:t>Produttività</a:t>
            </a:r>
            <a:r>
              <a:rPr lang="en-US" sz="4400" dirty="0" smtClean="0">
                <a:solidFill>
                  <a:srgbClr val="FFFF00"/>
                </a:solidFill>
              </a:rPr>
              <a:t> 2012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308304" y="1916832"/>
            <a:ext cx="125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Assoluto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308304" y="4221088"/>
            <a:ext cx="1109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Per FTE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779912" y="3068960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6488668"/>
            <a:ext cx="693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* A inizio 2013 si sono concluse due tesi di dottorato della sigla GAMMA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Gruppo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Terzo</a:t>
            </a:r>
            <a:r>
              <a:rPr lang="en-US" sz="4400" dirty="0" smtClean="0">
                <a:solidFill>
                  <a:srgbClr val="FFFF00"/>
                </a:solidFill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</a:rPr>
              <a:t>Richieste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Servizi</a:t>
            </a:r>
            <a:endParaRPr lang="en-US" sz="44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- In </a:t>
            </a:r>
            <a:r>
              <a:rPr lang="en-US" sz="3600" dirty="0" err="1" smtClean="0">
                <a:solidFill>
                  <a:srgbClr val="FFFF00"/>
                </a:solidFill>
              </a:rPr>
              <a:t>mesi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uomo</a:t>
            </a:r>
            <a:r>
              <a:rPr lang="en-US" sz="3600" dirty="0" smtClean="0">
                <a:solidFill>
                  <a:srgbClr val="FFFF00"/>
                </a:solidFill>
              </a:rPr>
              <a:t> -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403648" y="2276872"/>
            <a:ext cx="6589713" cy="2676525"/>
            <a:chOff x="1366663" y="1556792"/>
            <a:chExt cx="6589713" cy="2676525"/>
          </a:xfrm>
        </p:grpSpPr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r="15860"/>
            <a:stretch>
              <a:fillRect/>
            </a:stretch>
          </p:blipFill>
          <p:spPr bwMode="auto">
            <a:xfrm>
              <a:off x="2411760" y="1556792"/>
              <a:ext cx="5544616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5233" t="18832"/>
            <a:stretch>
              <a:fillRect/>
            </a:stretch>
          </p:blipFill>
          <p:spPr bwMode="auto">
            <a:xfrm>
              <a:off x="1366663" y="2048619"/>
              <a:ext cx="973089" cy="217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5457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rgbClr val="FFFF00"/>
                </a:solidFill>
              </a:rPr>
              <a:t>Riassunto delle richieste di servizi (officina)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757957"/>
            <a:ext cx="9144000" cy="742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it-IT" sz="2000" b="1" dirty="0" smtClean="0">
              <a:solidFill>
                <a:schemeClr val="bg1"/>
              </a:solidFill>
            </a:endParaRPr>
          </a:p>
          <a:p>
            <a:pPr lvl="2"/>
            <a:r>
              <a:rPr lang="it-IT" sz="2000" b="1" dirty="0" smtClean="0">
                <a:solidFill>
                  <a:srgbClr val="FFFF00"/>
                </a:solidFill>
              </a:rPr>
              <a:t>KAONNIS  - 1 mese uomo</a:t>
            </a:r>
          </a:p>
          <a:p>
            <a:pPr lvl="2">
              <a:lnSpc>
                <a:spcPct val="50000"/>
              </a:lnSpc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3">
              <a:buFontTx/>
              <a:buChar char="-"/>
            </a:pPr>
            <a:r>
              <a:rPr lang="it-IT" sz="2000" b="1" dirty="0" smtClean="0">
                <a:solidFill>
                  <a:schemeClr val="bg1"/>
                </a:solidFill>
              </a:rPr>
              <a:t> per l’assemblaggio dei nuovi SDD sviluppati</a:t>
            </a:r>
          </a:p>
          <a:p>
            <a:pPr lvl="3">
              <a:buFontTx/>
              <a:buChar char="-"/>
            </a:pPr>
            <a:r>
              <a:rPr lang="it-IT" sz="2000" b="1" dirty="0" smtClean="0">
                <a:solidFill>
                  <a:schemeClr val="bg1"/>
                </a:solidFill>
              </a:rPr>
              <a:t> per integrare il nuovo </a:t>
            </a:r>
            <a:r>
              <a:rPr lang="it-IT" sz="2000" b="1" dirty="0" err="1" smtClean="0">
                <a:solidFill>
                  <a:schemeClr val="bg1"/>
                </a:solidFill>
              </a:rPr>
              <a:t>array</a:t>
            </a:r>
            <a:r>
              <a:rPr lang="it-IT" sz="2000" b="1" dirty="0" smtClean="0">
                <a:solidFill>
                  <a:schemeClr val="bg1"/>
                </a:solidFill>
              </a:rPr>
              <a:t> di SDD in costruzione a Milano 	all’interno dell’apparato di Siddartha-2	</a:t>
            </a:r>
          </a:p>
          <a:p>
            <a:pPr lvl="3">
              <a:lnSpc>
                <a:spcPct val="50000"/>
              </a:lnSpc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2"/>
            <a:r>
              <a:rPr lang="it-IT" sz="2000" b="1" dirty="0" smtClean="0">
                <a:solidFill>
                  <a:srgbClr val="FFFF00"/>
                </a:solidFill>
              </a:rPr>
              <a:t>EXOCHIM  - 1 mese uomo</a:t>
            </a:r>
          </a:p>
          <a:p>
            <a:pPr lvl="3">
              <a:lnSpc>
                <a:spcPct val="50000"/>
              </a:lnSpc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3"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Supporto</a:t>
            </a:r>
            <a:r>
              <a:rPr lang="en-US" sz="2000" b="1" dirty="0" smtClean="0">
                <a:solidFill>
                  <a:schemeClr val="bg1"/>
                </a:solidFill>
              </a:rPr>
              <a:t> per </a:t>
            </a:r>
            <a:r>
              <a:rPr lang="en-US" sz="2000" b="1" dirty="0" err="1" smtClean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turni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caratterizzazione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fascio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lvl="3">
              <a:lnSpc>
                <a:spcPct val="110000"/>
              </a:lnSpc>
              <a:buFontTx/>
              <a:buChar char="-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Supporto</a:t>
            </a:r>
            <a:r>
              <a:rPr lang="en-US" sz="2000" b="1" dirty="0" smtClean="0">
                <a:solidFill>
                  <a:schemeClr val="bg1"/>
                </a:solidFill>
              </a:rPr>
              <a:t> per </a:t>
            </a:r>
            <a:r>
              <a:rPr lang="en-US" sz="2000" b="1" dirty="0" err="1" smtClean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montaggi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dell’elettronica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lvl="4">
              <a:lnSpc>
                <a:spcPct val="110000"/>
              </a:lnSpc>
              <a:buFontTx/>
              <a:buChar char="-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e.g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sistema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raffreddamento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lvl="2">
              <a:lnSpc>
                <a:spcPct val="110000"/>
              </a:lnSpc>
              <a:defRPr/>
            </a:pPr>
            <a:r>
              <a:rPr lang="it-IT" sz="2000" b="1" dirty="0" smtClean="0">
                <a:solidFill>
                  <a:srgbClr val="FFFF00"/>
                </a:solidFill>
              </a:rPr>
              <a:t>	AEGIS – 3+3 mesi uomo</a:t>
            </a:r>
          </a:p>
          <a:p>
            <a:pPr>
              <a:lnSpc>
                <a:spcPct val="50000"/>
              </a:lnSpc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lvl="3">
              <a:lnSpc>
                <a:spcPct val="110000"/>
              </a:lnSpc>
              <a:buFontTx/>
              <a:buChar char="-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Realizzazione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della</a:t>
            </a:r>
            <a:r>
              <a:rPr lang="en-US" sz="2000" b="1" dirty="0" smtClean="0">
                <a:solidFill>
                  <a:schemeClr val="bg1"/>
                </a:solidFill>
              </a:rPr>
              <a:t> camera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laser cooling del </a:t>
            </a:r>
            <a:r>
              <a:rPr lang="en-US" sz="2000" b="1" dirty="0" err="1" smtClean="0">
                <a:solidFill>
                  <a:schemeClr val="bg1"/>
                </a:solidFill>
              </a:rPr>
              <a:t>Positronio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		In tale camera </a:t>
            </a:r>
            <a:r>
              <a:rPr lang="en-US" sz="2000" b="1" dirty="0" err="1" smtClean="0">
                <a:solidFill>
                  <a:schemeClr val="bg1"/>
                </a:solidFill>
              </a:rPr>
              <a:t>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dovrà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realizzare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raffreddamento</a:t>
            </a:r>
            <a:r>
              <a:rPr lang="en-US" sz="2000" b="1" dirty="0" smtClean="0">
                <a:solidFill>
                  <a:schemeClr val="bg1"/>
                </a:solidFill>
              </a:rPr>
              <a:t> laser del 			</a:t>
            </a:r>
            <a:r>
              <a:rPr lang="en-US" sz="2000" b="1" dirty="0" err="1" smtClean="0">
                <a:solidFill>
                  <a:schemeClr val="bg1"/>
                </a:solidFill>
              </a:rPr>
              <a:t>sistema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interfacciando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correttamente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sistema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accelerazione</a:t>
            </a:r>
            <a:r>
              <a:rPr lang="en-US" sz="2000" b="1" dirty="0" smtClean="0">
                <a:solidFill>
                  <a:schemeClr val="bg1"/>
                </a:solidFill>
              </a:rPr>
              <a:t> 		</a:t>
            </a:r>
            <a:r>
              <a:rPr lang="en-US" sz="2000" b="1" dirty="0" err="1" smtClean="0">
                <a:solidFill>
                  <a:schemeClr val="bg1"/>
                </a:solidFill>
              </a:rPr>
              <a:t>dei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positroni</a:t>
            </a:r>
            <a:r>
              <a:rPr lang="en-US" sz="2000" b="1" dirty="0" smtClean="0">
                <a:solidFill>
                  <a:schemeClr val="bg1"/>
                </a:solidFill>
              </a:rPr>
              <a:t> con I </a:t>
            </a:r>
            <a:r>
              <a:rPr lang="en-US" sz="2000" b="1" dirty="0" err="1" smtClean="0">
                <a:solidFill>
                  <a:schemeClr val="bg1"/>
                </a:solidFill>
              </a:rPr>
              <a:t>sistemi</a:t>
            </a:r>
            <a:r>
              <a:rPr lang="en-US" sz="2000" b="1" dirty="0" smtClean="0">
                <a:solidFill>
                  <a:schemeClr val="bg1"/>
                </a:solidFill>
              </a:rPr>
              <a:t> laser (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Milano 	e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Orsay</a:t>
            </a:r>
            <a:r>
              <a:rPr lang="en-US" sz="2000" b="1" dirty="0" smtClean="0">
                <a:solidFill>
                  <a:schemeClr val="bg1"/>
                </a:solidFill>
              </a:rPr>
              <a:t>) 			</a:t>
            </a:r>
            <a:r>
              <a:rPr lang="en-US" sz="2000" b="1" dirty="0" err="1" smtClean="0">
                <a:solidFill>
                  <a:schemeClr val="bg1"/>
                </a:solidFill>
              </a:rPr>
              <a:t>dell’esperimento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buNone/>
              <a:defRPr/>
            </a:pPr>
            <a:endParaRPr lang="it-IT" sz="1600" dirty="0" smtClean="0"/>
          </a:p>
          <a:p>
            <a:pPr lvl="3"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lvl="3">
              <a:buFontTx/>
              <a:buChar char="-"/>
            </a:pPr>
            <a:endParaRPr lang="it-IT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3|6.6|5.2|1.9|6.3|10|5.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1905</Words>
  <Application>Microsoft Office PowerPoint</Application>
  <PresentationFormat>Presentazione su schermo (4:3)</PresentationFormat>
  <Paragraphs>565</Paragraphs>
  <Slides>41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Tema di Office</vt:lpstr>
      <vt:lpstr>Picture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Riassunto delle richieste di servizi (officina)</vt:lpstr>
      <vt:lpstr>Riassunto delle richieste di servizi (officina)</vt:lpstr>
      <vt:lpstr>Riassunto delle richieste di servizi (elettronica)</vt:lpstr>
      <vt:lpstr>Riassunto delle richieste di servizi (elettronica)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17O+58Ni,208Pb @ LNL (november 2012)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</dc:creator>
  <cp:lastModifiedBy>Utente</cp:lastModifiedBy>
  <cp:revision>222</cp:revision>
  <dcterms:created xsi:type="dcterms:W3CDTF">2012-06-28T16:18:30Z</dcterms:created>
  <dcterms:modified xsi:type="dcterms:W3CDTF">2013-06-28T06:47:24Z</dcterms:modified>
</cp:coreProperties>
</file>